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1"/>
    <p:sldMasterId id="2147483747" r:id="rId2"/>
    <p:sldMasterId id="2147484029" r:id="rId3"/>
  </p:sldMasterIdLst>
  <p:notesMasterIdLst>
    <p:notesMasterId r:id="rId160"/>
  </p:notesMasterIdLst>
  <p:sldIdLst>
    <p:sldId id="892" r:id="rId4"/>
    <p:sldId id="905" r:id="rId5"/>
    <p:sldId id="554" r:id="rId6"/>
    <p:sldId id="656" r:id="rId7"/>
    <p:sldId id="896" r:id="rId8"/>
    <p:sldId id="897" r:id="rId9"/>
    <p:sldId id="899" r:id="rId10"/>
    <p:sldId id="657" r:id="rId11"/>
    <p:sldId id="668" r:id="rId12"/>
    <p:sldId id="659" r:id="rId13"/>
    <p:sldId id="661" r:id="rId14"/>
    <p:sldId id="662" r:id="rId15"/>
    <p:sldId id="847" r:id="rId16"/>
    <p:sldId id="881" r:id="rId17"/>
    <p:sldId id="848" r:id="rId18"/>
    <p:sldId id="900" r:id="rId19"/>
    <p:sldId id="663" r:id="rId20"/>
    <p:sldId id="682" r:id="rId21"/>
    <p:sldId id="665" r:id="rId22"/>
    <p:sldId id="666" r:id="rId23"/>
    <p:sldId id="681" r:id="rId24"/>
    <p:sldId id="671" r:id="rId25"/>
    <p:sldId id="826" r:id="rId26"/>
    <p:sldId id="672" r:id="rId27"/>
    <p:sldId id="674" r:id="rId28"/>
    <p:sldId id="675" r:id="rId29"/>
    <p:sldId id="677" r:id="rId30"/>
    <p:sldId id="678" r:id="rId31"/>
    <p:sldId id="679" r:id="rId32"/>
    <p:sldId id="683" r:id="rId33"/>
    <p:sldId id="849" r:id="rId34"/>
    <p:sldId id="680" r:id="rId35"/>
    <p:sldId id="684" r:id="rId36"/>
    <p:sldId id="685" r:id="rId37"/>
    <p:sldId id="686" r:id="rId38"/>
    <p:sldId id="687" r:id="rId39"/>
    <p:sldId id="688" r:id="rId40"/>
    <p:sldId id="689" r:id="rId41"/>
    <p:sldId id="690" r:id="rId42"/>
    <p:sldId id="691" r:id="rId43"/>
    <p:sldId id="692" r:id="rId44"/>
    <p:sldId id="693" r:id="rId45"/>
    <p:sldId id="694" r:id="rId46"/>
    <p:sldId id="695" r:id="rId47"/>
    <p:sldId id="889" r:id="rId48"/>
    <p:sldId id="890" r:id="rId49"/>
    <p:sldId id="696" r:id="rId50"/>
    <p:sldId id="708" r:id="rId51"/>
    <p:sldId id="697" r:id="rId52"/>
    <p:sldId id="699" r:id="rId53"/>
    <p:sldId id="700" r:id="rId54"/>
    <p:sldId id="701" r:id="rId55"/>
    <p:sldId id="842" r:id="rId56"/>
    <p:sldId id="882" r:id="rId57"/>
    <p:sldId id="884" r:id="rId58"/>
    <p:sldId id="883" r:id="rId59"/>
    <p:sldId id="702" r:id="rId60"/>
    <p:sldId id="703" r:id="rId61"/>
    <p:sldId id="704" r:id="rId62"/>
    <p:sldId id="705" r:id="rId63"/>
    <p:sldId id="706" r:id="rId64"/>
    <p:sldId id="707" r:id="rId65"/>
    <p:sldId id="850" r:id="rId66"/>
    <p:sldId id="851" r:id="rId67"/>
    <p:sldId id="852" r:id="rId68"/>
    <p:sldId id="853" r:id="rId69"/>
    <p:sldId id="854" r:id="rId70"/>
    <p:sldId id="855" r:id="rId71"/>
    <p:sldId id="856" r:id="rId72"/>
    <p:sldId id="857" r:id="rId73"/>
    <p:sldId id="858" r:id="rId74"/>
    <p:sldId id="859" r:id="rId75"/>
    <p:sldId id="860" r:id="rId76"/>
    <p:sldId id="866" r:id="rId77"/>
    <p:sldId id="904" r:id="rId78"/>
    <p:sldId id="709" r:id="rId79"/>
    <p:sldId id="710" r:id="rId80"/>
    <p:sldId id="711" r:id="rId81"/>
    <p:sldId id="712" r:id="rId82"/>
    <p:sldId id="713" r:id="rId83"/>
    <p:sldId id="714" r:id="rId84"/>
    <p:sldId id="718" r:id="rId85"/>
    <p:sldId id="720" r:id="rId86"/>
    <p:sldId id="875" r:id="rId87"/>
    <p:sldId id="876" r:id="rId88"/>
    <p:sldId id="721" r:id="rId89"/>
    <p:sldId id="722" r:id="rId90"/>
    <p:sldId id="723" r:id="rId91"/>
    <p:sldId id="724" r:id="rId92"/>
    <p:sldId id="725" r:id="rId93"/>
    <p:sldId id="726" r:id="rId94"/>
    <p:sldId id="906" r:id="rId95"/>
    <p:sldId id="728" r:id="rId96"/>
    <p:sldId id="729" r:id="rId97"/>
    <p:sldId id="730" r:id="rId98"/>
    <p:sldId id="731" r:id="rId99"/>
    <p:sldId id="732" r:id="rId100"/>
    <p:sldId id="733" r:id="rId101"/>
    <p:sldId id="827" r:id="rId102"/>
    <p:sldId id="828" r:id="rId103"/>
    <p:sldId id="829" r:id="rId104"/>
    <p:sldId id="734" r:id="rId105"/>
    <p:sldId id="830" r:id="rId106"/>
    <p:sldId id="831" r:id="rId107"/>
    <p:sldId id="735" r:id="rId108"/>
    <p:sldId id="736" r:id="rId109"/>
    <p:sldId id="737" r:id="rId110"/>
    <p:sldId id="738" r:id="rId111"/>
    <p:sldId id="832" r:id="rId112"/>
    <p:sldId id="739" r:id="rId113"/>
    <p:sldId id="740" r:id="rId114"/>
    <p:sldId id="834" r:id="rId115"/>
    <p:sldId id="837" r:id="rId116"/>
    <p:sldId id="838" r:id="rId117"/>
    <p:sldId id="742" r:id="rId118"/>
    <p:sldId id="839" r:id="rId119"/>
    <p:sldId id="743" r:id="rId120"/>
    <p:sldId id="756" r:id="rId121"/>
    <p:sldId id="744" r:id="rId122"/>
    <p:sldId id="745" r:id="rId123"/>
    <p:sldId id="746" r:id="rId124"/>
    <p:sldId id="747" r:id="rId125"/>
    <p:sldId id="748" r:id="rId126"/>
    <p:sldId id="749" r:id="rId127"/>
    <p:sldId id="750" r:id="rId128"/>
    <p:sldId id="751" r:id="rId129"/>
    <p:sldId id="752" r:id="rId130"/>
    <p:sldId id="840" r:id="rId131"/>
    <p:sldId id="753" r:id="rId132"/>
    <p:sldId id="754" r:id="rId133"/>
    <p:sldId id="877" r:id="rId134"/>
    <p:sldId id="757" r:id="rId135"/>
    <p:sldId id="758" r:id="rId136"/>
    <p:sldId id="759" r:id="rId137"/>
    <p:sldId id="760" r:id="rId138"/>
    <p:sldId id="762" r:id="rId139"/>
    <p:sldId id="763" r:id="rId140"/>
    <p:sldId id="764" r:id="rId141"/>
    <p:sldId id="765" r:id="rId142"/>
    <p:sldId id="766" r:id="rId143"/>
    <p:sldId id="767" r:id="rId144"/>
    <p:sldId id="768" r:id="rId145"/>
    <p:sldId id="769" r:id="rId146"/>
    <p:sldId id="878" r:id="rId147"/>
    <p:sldId id="770" r:id="rId148"/>
    <p:sldId id="771" r:id="rId149"/>
    <p:sldId id="772" r:id="rId150"/>
    <p:sldId id="774" r:id="rId151"/>
    <p:sldId id="781" r:id="rId152"/>
    <p:sldId id="776" r:id="rId153"/>
    <p:sldId id="782" r:id="rId154"/>
    <p:sldId id="777" r:id="rId155"/>
    <p:sldId id="901" r:id="rId156"/>
    <p:sldId id="903" r:id="rId157"/>
    <p:sldId id="902" r:id="rId158"/>
    <p:sldId id="888" r:id="rId159"/>
  </p:sldIdLst>
  <p:sldSz cx="9144000" cy="6858000" type="screen4x3"/>
  <p:notesSz cx="6858000" cy="9144000"/>
  <p:defaultTextStyle>
    <a:defPPr>
      <a:defRPr lang="zh-CN"/>
    </a:defPPr>
    <a:lvl1pPr algn="l" rtl="0" fontAlgn="base">
      <a:spcBef>
        <a:spcPct val="0"/>
      </a:spcBef>
      <a:spcAft>
        <a:spcPct val="0"/>
      </a:spcAft>
      <a:defRPr kumimoji="1" sz="2400" kern="1200">
        <a:solidFill>
          <a:schemeClr val="tx1"/>
        </a:solidFill>
        <a:latin typeface="Tahoma" pitchFamily="34" charset="0"/>
        <a:ea typeface="黑体" pitchFamily="2" charset="-122"/>
        <a:cs typeface="+mn-cs"/>
      </a:defRPr>
    </a:lvl1pPr>
    <a:lvl2pPr marL="457200" algn="l" rtl="0" fontAlgn="base">
      <a:spcBef>
        <a:spcPct val="0"/>
      </a:spcBef>
      <a:spcAft>
        <a:spcPct val="0"/>
      </a:spcAft>
      <a:defRPr kumimoji="1" sz="2400" kern="1200">
        <a:solidFill>
          <a:schemeClr val="tx1"/>
        </a:solidFill>
        <a:latin typeface="Tahoma" pitchFamily="34" charset="0"/>
        <a:ea typeface="黑体" pitchFamily="2" charset="-122"/>
        <a:cs typeface="+mn-cs"/>
      </a:defRPr>
    </a:lvl2pPr>
    <a:lvl3pPr marL="914400" algn="l" rtl="0" fontAlgn="base">
      <a:spcBef>
        <a:spcPct val="0"/>
      </a:spcBef>
      <a:spcAft>
        <a:spcPct val="0"/>
      </a:spcAft>
      <a:defRPr kumimoji="1" sz="2400" kern="1200">
        <a:solidFill>
          <a:schemeClr val="tx1"/>
        </a:solidFill>
        <a:latin typeface="Tahoma" pitchFamily="34" charset="0"/>
        <a:ea typeface="黑体" pitchFamily="2" charset="-122"/>
        <a:cs typeface="+mn-cs"/>
      </a:defRPr>
    </a:lvl3pPr>
    <a:lvl4pPr marL="1371600" algn="l" rtl="0" fontAlgn="base">
      <a:spcBef>
        <a:spcPct val="0"/>
      </a:spcBef>
      <a:spcAft>
        <a:spcPct val="0"/>
      </a:spcAft>
      <a:defRPr kumimoji="1" sz="2400" kern="1200">
        <a:solidFill>
          <a:schemeClr val="tx1"/>
        </a:solidFill>
        <a:latin typeface="Tahoma" pitchFamily="34" charset="0"/>
        <a:ea typeface="黑体" pitchFamily="2" charset="-122"/>
        <a:cs typeface="+mn-cs"/>
      </a:defRPr>
    </a:lvl4pPr>
    <a:lvl5pPr marL="1828800" algn="l" rtl="0" fontAlgn="base">
      <a:spcBef>
        <a:spcPct val="0"/>
      </a:spcBef>
      <a:spcAft>
        <a:spcPct val="0"/>
      </a:spcAft>
      <a:defRPr kumimoji="1" sz="2400" kern="1200">
        <a:solidFill>
          <a:schemeClr val="tx1"/>
        </a:solidFill>
        <a:latin typeface="Tahoma" pitchFamily="34" charset="0"/>
        <a:ea typeface="黑体" pitchFamily="2" charset="-122"/>
        <a:cs typeface="+mn-cs"/>
      </a:defRPr>
    </a:lvl5pPr>
    <a:lvl6pPr marL="2286000" algn="l" defTabSz="914400" rtl="0" eaLnBrk="1" latinLnBrk="0" hangingPunct="1">
      <a:defRPr kumimoji="1" sz="2400" kern="1200">
        <a:solidFill>
          <a:schemeClr val="tx1"/>
        </a:solidFill>
        <a:latin typeface="Tahoma" pitchFamily="34" charset="0"/>
        <a:ea typeface="黑体" pitchFamily="2" charset="-122"/>
        <a:cs typeface="+mn-cs"/>
      </a:defRPr>
    </a:lvl6pPr>
    <a:lvl7pPr marL="2743200" algn="l" defTabSz="914400" rtl="0" eaLnBrk="1" latinLnBrk="0" hangingPunct="1">
      <a:defRPr kumimoji="1" sz="2400" kern="1200">
        <a:solidFill>
          <a:schemeClr val="tx1"/>
        </a:solidFill>
        <a:latin typeface="Tahoma" pitchFamily="34" charset="0"/>
        <a:ea typeface="黑体" pitchFamily="2" charset="-122"/>
        <a:cs typeface="+mn-cs"/>
      </a:defRPr>
    </a:lvl7pPr>
    <a:lvl8pPr marL="3200400" algn="l" defTabSz="914400" rtl="0" eaLnBrk="1" latinLnBrk="0" hangingPunct="1">
      <a:defRPr kumimoji="1" sz="2400" kern="1200">
        <a:solidFill>
          <a:schemeClr val="tx1"/>
        </a:solidFill>
        <a:latin typeface="Tahoma" pitchFamily="34" charset="0"/>
        <a:ea typeface="黑体" pitchFamily="2" charset="-122"/>
        <a:cs typeface="+mn-cs"/>
      </a:defRPr>
    </a:lvl8pPr>
    <a:lvl9pPr marL="3657600" algn="l" defTabSz="914400" rtl="0" eaLnBrk="1" latinLnBrk="0" hangingPunct="1">
      <a:defRPr kumimoji="1" sz="2400" kern="1200">
        <a:solidFill>
          <a:schemeClr val="tx1"/>
        </a:solidFill>
        <a:latin typeface="Tahoma" pitchFamily="34" charset="0"/>
        <a:ea typeface="黑体" pitchFamily="2" charset="-122"/>
        <a:cs typeface="+mn-cs"/>
      </a:defRPr>
    </a:lvl9pPr>
  </p:defaultTextStyle>
  <p:extLst>
    <p:ext uri="{EFAFB233-063F-42B5-8137-9DF3F51BA10A}">
      <p15:sldGuideLst xmlns:p15="http://schemas.microsoft.com/office/powerpoint/2012/main">
        <p15:guide id="1" orient="horz" pos="720">
          <p15:clr>
            <a:srgbClr val="A4A3A4"/>
          </p15:clr>
        </p15:guide>
        <p15:guide id="2" pos="1488">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9933FF"/>
    <a:srgbClr val="3366FF"/>
    <a:srgbClr val="D60093"/>
    <a:srgbClr val="000000"/>
    <a:srgbClr val="FF0000"/>
    <a:srgbClr val="EAEAEA"/>
    <a:srgbClr val="E24C05"/>
    <a:srgbClr val="339933"/>
    <a:srgbClr val="4F56A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47" autoAdjust="0"/>
    <p:restoredTop sz="90517" autoAdjust="0"/>
  </p:normalViewPr>
  <p:slideViewPr>
    <p:cSldViewPr>
      <p:cViewPr varScale="1">
        <p:scale>
          <a:sx n="76" d="100"/>
          <a:sy n="76" d="100"/>
        </p:scale>
        <p:origin x="1536" y="77"/>
      </p:cViewPr>
      <p:guideLst>
        <p:guide orient="horz" pos="720"/>
        <p:guide pos="148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40"/>
    </p:cViewPr>
  </p:sorterViewPr>
  <p:notesViewPr>
    <p:cSldViewPr>
      <p:cViewPr varScale="1">
        <p:scale>
          <a:sx n="38" d="100"/>
          <a:sy n="38" d="100"/>
        </p:scale>
        <p:origin x="-1530"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4.xml"/><Relationship Id="rId21" Type="http://schemas.openxmlformats.org/officeDocument/2006/relationships/slide" Target="slides/slide18.xml"/><Relationship Id="rId42" Type="http://schemas.openxmlformats.org/officeDocument/2006/relationships/slide" Target="slides/slide39.xml"/><Relationship Id="rId63" Type="http://schemas.openxmlformats.org/officeDocument/2006/relationships/slide" Target="slides/slide60.xml"/><Relationship Id="rId84" Type="http://schemas.openxmlformats.org/officeDocument/2006/relationships/slide" Target="slides/slide81.xml"/><Relationship Id="rId138" Type="http://schemas.openxmlformats.org/officeDocument/2006/relationships/slide" Target="slides/slide135.xml"/><Relationship Id="rId159" Type="http://schemas.openxmlformats.org/officeDocument/2006/relationships/slide" Target="slides/slide156.xml"/><Relationship Id="rId107" Type="http://schemas.openxmlformats.org/officeDocument/2006/relationships/slide" Target="slides/slide104.xml"/><Relationship Id="rId11" Type="http://schemas.openxmlformats.org/officeDocument/2006/relationships/slide" Target="slides/slide8.xml"/><Relationship Id="rId32" Type="http://schemas.openxmlformats.org/officeDocument/2006/relationships/slide" Target="slides/slide29.xml"/><Relationship Id="rId53" Type="http://schemas.openxmlformats.org/officeDocument/2006/relationships/slide" Target="slides/slide50.xml"/><Relationship Id="rId74" Type="http://schemas.openxmlformats.org/officeDocument/2006/relationships/slide" Target="slides/slide71.xml"/><Relationship Id="rId128" Type="http://schemas.openxmlformats.org/officeDocument/2006/relationships/slide" Target="slides/slide125.xml"/><Relationship Id="rId149" Type="http://schemas.openxmlformats.org/officeDocument/2006/relationships/slide" Target="slides/slide146.xml"/><Relationship Id="rId5" Type="http://schemas.openxmlformats.org/officeDocument/2006/relationships/slide" Target="slides/slide2.xml"/><Relationship Id="rId95" Type="http://schemas.openxmlformats.org/officeDocument/2006/relationships/slide" Target="slides/slide92.xml"/><Relationship Id="rId160" Type="http://schemas.openxmlformats.org/officeDocument/2006/relationships/notesMaster" Target="notesMasters/notesMaster1.xml"/><Relationship Id="rId22" Type="http://schemas.openxmlformats.org/officeDocument/2006/relationships/slide" Target="slides/slide19.xml"/><Relationship Id="rId43" Type="http://schemas.openxmlformats.org/officeDocument/2006/relationships/slide" Target="slides/slide40.xml"/><Relationship Id="rId64" Type="http://schemas.openxmlformats.org/officeDocument/2006/relationships/slide" Target="slides/slide61.xml"/><Relationship Id="rId118" Type="http://schemas.openxmlformats.org/officeDocument/2006/relationships/slide" Target="slides/slide115.xml"/><Relationship Id="rId139" Type="http://schemas.openxmlformats.org/officeDocument/2006/relationships/slide" Target="slides/slide136.xml"/><Relationship Id="rId85" Type="http://schemas.openxmlformats.org/officeDocument/2006/relationships/slide" Target="slides/slide82.xml"/><Relationship Id="rId150" Type="http://schemas.openxmlformats.org/officeDocument/2006/relationships/slide" Target="slides/slide147.xml"/><Relationship Id="rId12" Type="http://schemas.openxmlformats.org/officeDocument/2006/relationships/slide" Target="slides/slide9.xml"/><Relationship Id="rId17" Type="http://schemas.openxmlformats.org/officeDocument/2006/relationships/slide" Target="slides/slide14.xml"/><Relationship Id="rId33" Type="http://schemas.openxmlformats.org/officeDocument/2006/relationships/slide" Target="slides/slide30.xml"/><Relationship Id="rId38" Type="http://schemas.openxmlformats.org/officeDocument/2006/relationships/slide" Target="slides/slide35.xml"/><Relationship Id="rId59" Type="http://schemas.openxmlformats.org/officeDocument/2006/relationships/slide" Target="slides/slide56.xml"/><Relationship Id="rId103" Type="http://schemas.openxmlformats.org/officeDocument/2006/relationships/slide" Target="slides/slide100.xml"/><Relationship Id="rId108" Type="http://schemas.openxmlformats.org/officeDocument/2006/relationships/slide" Target="slides/slide105.xml"/><Relationship Id="rId124" Type="http://schemas.openxmlformats.org/officeDocument/2006/relationships/slide" Target="slides/slide121.xml"/><Relationship Id="rId129" Type="http://schemas.openxmlformats.org/officeDocument/2006/relationships/slide" Target="slides/slide126.xml"/><Relationship Id="rId54" Type="http://schemas.openxmlformats.org/officeDocument/2006/relationships/slide" Target="slides/slide51.xml"/><Relationship Id="rId70" Type="http://schemas.openxmlformats.org/officeDocument/2006/relationships/slide" Target="slides/slide67.xml"/><Relationship Id="rId75" Type="http://schemas.openxmlformats.org/officeDocument/2006/relationships/slide" Target="slides/slide72.xml"/><Relationship Id="rId91" Type="http://schemas.openxmlformats.org/officeDocument/2006/relationships/slide" Target="slides/slide88.xml"/><Relationship Id="rId96" Type="http://schemas.openxmlformats.org/officeDocument/2006/relationships/slide" Target="slides/slide93.xml"/><Relationship Id="rId140" Type="http://schemas.openxmlformats.org/officeDocument/2006/relationships/slide" Target="slides/slide137.xml"/><Relationship Id="rId145" Type="http://schemas.openxmlformats.org/officeDocument/2006/relationships/slide" Target="slides/slide142.xml"/><Relationship Id="rId16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23" Type="http://schemas.openxmlformats.org/officeDocument/2006/relationships/slide" Target="slides/slide20.xml"/><Relationship Id="rId28" Type="http://schemas.openxmlformats.org/officeDocument/2006/relationships/slide" Target="slides/slide25.xml"/><Relationship Id="rId49" Type="http://schemas.openxmlformats.org/officeDocument/2006/relationships/slide" Target="slides/slide46.xml"/><Relationship Id="rId114" Type="http://schemas.openxmlformats.org/officeDocument/2006/relationships/slide" Target="slides/slide111.xml"/><Relationship Id="rId119" Type="http://schemas.openxmlformats.org/officeDocument/2006/relationships/slide" Target="slides/slide116.xml"/><Relationship Id="rId44" Type="http://schemas.openxmlformats.org/officeDocument/2006/relationships/slide" Target="slides/slide41.xml"/><Relationship Id="rId60" Type="http://schemas.openxmlformats.org/officeDocument/2006/relationships/slide" Target="slides/slide57.xml"/><Relationship Id="rId65" Type="http://schemas.openxmlformats.org/officeDocument/2006/relationships/slide" Target="slides/slide62.xml"/><Relationship Id="rId81" Type="http://schemas.openxmlformats.org/officeDocument/2006/relationships/slide" Target="slides/slide78.xml"/><Relationship Id="rId86" Type="http://schemas.openxmlformats.org/officeDocument/2006/relationships/slide" Target="slides/slide83.xml"/><Relationship Id="rId130" Type="http://schemas.openxmlformats.org/officeDocument/2006/relationships/slide" Target="slides/slide127.xml"/><Relationship Id="rId135" Type="http://schemas.openxmlformats.org/officeDocument/2006/relationships/slide" Target="slides/slide132.xml"/><Relationship Id="rId151" Type="http://schemas.openxmlformats.org/officeDocument/2006/relationships/slide" Target="slides/slide148.xml"/><Relationship Id="rId156" Type="http://schemas.openxmlformats.org/officeDocument/2006/relationships/slide" Target="slides/slide153.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109" Type="http://schemas.openxmlformats.org/officeDocument/2006/relationships/slide" Target="slides/slide10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97" Type="http://schemas.openxmlformats.org/officeDocument/2006/relationships/slide" Target="slides/slide94.xml"/><Relationship Id="rId104" Type="http://schemas.openxmlformats.org/officeDocument/2006/relationships/slide" Target="slides/slide101.xml"/><Relationship Id="rId120" Type="http://schemas.openxmlformats.org/officeDocument/2006/relationships/slide" Target="slides/slide117.xml"/><Relationship Id="rId125" Type="http://schemas.openxmlformats.org/officeDocument/2006/relationships/slide" Target="slides/slide122.xml"/><Relationship Id="rId141" Type="http://schemas.openxmlformats.org/officeDocument/2006/relationships/slide" Target="slides/slide138.xml"/><Relationship Id="rId146" Type="http://schemas.openxmlformats.org/officeDocument/2006/relationships/slide" Target="slides/slide143.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slide" Target="slides/slide89.xml"/><Relationship Id="rId162" Type="http://schemas.openxmlformats.org/officeDocument/2006/relationships/viewProps" Target="viewProps.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 Id="rId87" Type="http://schemas.openxmlformats.org/officeDocument/2006/relationships/slide" Target="slides/slide84.xml"/><Relationship Id="rId110" Type="http://schemas.openxmlformats.org/officeDocument/2006/relationships/slide" Target="slides/slide107.xml"/><Relationship Id="rId115" Type="http://schemas.openxmlformats.org/officeDocument/2006/relationships/slide" Target="slides/slide112.xml"/><Relationship Id="rId131" Type="http://schemas.openxmlformats.org/officeDocument/2006/relationships/slide" Target="slides/slide128.xml"/><Relationship Id="rId136" Type="http://schemas.openxmlformats.org/officeDocument/2006/relationships/slide" Target="slides/slide133.xml"/><Relationship Id="rId157" Type="http://schemas.openxmlformats.org/officeDocument/2006/relationships/slide" Target="slides/slide154.xml"/><Relationship Id="rId61" Type="http://schemas.openxmlformats.org/officeDocument/2006/relationships/slide" Target="slides/slide58.xml"/><Relationship Id="rId82" Type="http://schemas.openxmlformats.org/officeDocument/2006/relationships/slide" Target="slides/slide79.xml"/><Relationship Id="rId152" Type="http://schemas.openxmlformats.org/officeDocument/2006/relationships/slide" Target="slides/slide149.xml"/><Relationship Id="rId19" Type="http://schemas.openxmlformats.org/officeDocument/2006/relationships/slide" Target="slides/slide16.xml"/><Relationship Id="rId14" Type="http://schemas.openxmlformats.org/officeDocument/2006/relationships/slide" Target="slides/slide11.xml"/><Relationship Id="rId30" Type="http://schemas.openxmlformats.org/officeDocument/2006/relationships/slide" Target="slides/slide27.xml"/><Relationship Id="rId35" Type="http://schemas.openxmlformats.org/officeDocument/2006/relationships/slide" Target="slides/slide32.xml"/><Relationship Id="rId56" Type="http://schemas.openxmlformats.org/officeDocument/2006/relationships/slide" Target="slides/slide53.xml"/><Relationship Id="rId77" Type="http://schemas.openxmlformats.org/officeDocument/2006/relationships/slide" Target="slides/slide74.xml"/><Relationship Id="rId100" Type="http://schemas.openxmlformats.org/officeDocument/2006/relationships/slide" Target="slides/slide97.xml"/><Relationship Id="rId105" Type="http://schemas.openxmlformats.org/officeDocument/2006/relationships/slide" Target="slides/slide102.xml"/><Relationship Id="rId126" Type="http://schemas.openxmlformats.org/officeDocument/2006/relationships/slide" Target="slides/slide123.xml"/><Relationship Id="rId147" Type="http://schemas.openxmlformats.org/officeDocument/2006/relationships/slide" Target="slides/slide144.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93" Type="http://schemas.openxmlformats.org/officeDocument/2006/relationships/slide" Target="slides/slide90.xml"/><Relationship Id="rId98" Type="http://schemas.openxmlformats.org/officeDocument/2006/relationships/slide" Target="slides/slide95.xml"/><Relationship Id="rId121" Type="http://schemas.openxmlformats.org/officeDocument/2006/relationships/slide" Target="slides/slide118.xml"/><Relationship Id="rId142" Type="http://schemas.openxmlformats.org/officeDocument/2006/relationships/slide" Target="slides/slide139.xml"/><Relationship Id="rId163" Type="http://schemas.openxmlformats.org/officeDocument/2006/relationships/theme" Target="theme/theme1.xml"/><Relationship Id="rId3" Type="http://schemas.openxmlformats.org/officeDocument/2006/relationships/slideMaster" Target="slideMasters/slideMaster3.xml"/><Relationship Id="rId25" Type="http://schemas.openxmlformats.org/officeDocument/2006/relationships/slide" Target="slides/slide22.xml"/><Relationship Id="rId46" Type="http://schemas.openxmlformats.org/officeDocument/2006/relationships/slide" Target="slides/slide43.xml"/><Relationship Id="rId67" Type="http://schemas.openxmlformats.org/officeDocument/2006/relationships/slide" Target="slides/slide64.xml"/><Relationship Id="rId116" Type="http://schemas.openxmlformats.org/officeDocument/2006/relationships/slide" Target="slides/slide113.xml"/><Relationship Id="rId137" Type="http://schemas.openxmlformats.org/officeDocument/2006/relationships/slide" Target="slides/slide134.xml"/><Relationship Id="rId158" Type="http://schemas.openxmlformats.org/officeDocument/2006/relationships/slide" Target="slides/slide155.xml"/><Relationship Id="rId20" Type="http://schemas.openxmlformats.org/officeDocument/2006/relationships/slide" Target="slides/slide17.xml"/><Relationship Id="rId41" Type="http://schemas.openxmlformats.org/officeDocument/2006/relationships/slide" Target="slides/slide38.xml"/><Relationship Id="rId62" Type="http://schemas.openxmlformats.org/officeDocument/2006/relationships/slide" Target="slides/slide59.xml"/><Relationship Id="rId83" Type="http://schemas.openxmlformats.org/officeDocument/2006/relationships/slide" Target="slides/slide80.xml"/><Relationship Id="rId88" Type="http://schemas.openxmlformats.org/officeDocument/2006/relationships/slide" Target="slides/slide85.xml"/><Relationship Id="rId111" Type="http://schemas.openxmlformats.org/officeDocument/2006/relationships/slide" Target="slides/slide108.xml"/><Relationship Id="rId132" Type="http://schemas.openxmlformats.org/officeDocument/2006/relationships/slide" Target="slides/slide129.xml"/><Relationship Id="rId153" Type="http://schemas.openxmlformats.org/officeDocument/2006/relationships/slide" Target="slides/slide150.xml"/><Relationship Id="rId15" Type="http://schemas.openxmlformats.org/officeDocument/2006/relationships/slide" Target="slides/slide12.xml"/><Relationship Id="rId36" Type="http://schemas.openxmlformats.org/officeDocument/2006/relationships/slide" Target="slides/slide33.xml"/><Relationship Id="rId57" Type="http://schemas.openxmlformats.org/officeDocument/2006/relationships/slide" Target="slides/slide54.xml"/><Relationship Id="rId106" Type="http://schemas.openxmlformats.org/officeDocument/2006/relationships/slide" Target="slides/slide103.xml"/><Relationship Id="rId127" Type="http://schemas.openxmlformats.org/officeDocument/2006/relationships/slide" Target="slides/slide124.xml"/><Relationship Id="rId10" Type="http://schemas.openxmlformats.org/officeDocument/2006/relationships/slide" Target="slides/slide7.xml"/><Relationship Id="rId31" Type="http://schemas.openxmlformats.org/officeDocument/2006/relationships/slide" Target="slides/slide28.xml"/><Relationship Id="rId52" Type="http://schemas.openxmlformats.org/officeDocument/2006/relationships/slide" Target="slides/slide49.xml"/><Relationship Id="rId73" Type="http://schemas.openxmlformats.org/officeDocument/2006/relationships/slide" Target="slides/slide70.xml"/><Relationship Id="rId78" Type="http://schemas.openxmlformats.org/officeDocument/2006/relationships/slide" Target="slides/slide75.xml"/><Relationship Id="rId94" Type="http://schemas.openxmlformats.org/officeDocument/2006/relationships/slide" Target="slides/slide91.xml"/><Relationship Id="rId99" Type="http://schemas.openxmlformats.org/officeDocument/2006/relationships/slide" Target="slides/slide96.xml"/><Relationship Id="rId101" Type="http://schemas.openxmlformats.org/officeDocument/2006/relationships/slide" Target="slides/slide98.xml"/><Relationship Id="rId122" Type="http://schemas.openxmlformats.org/officeDocument/2006/relationships/slide" Target="slides/slide119.xml"/><Relationship Id="rId143" Type="http://schemas.openxmlformats.org/officeDocument/2006/relationships/slide" Target="slides/slide140.xml"/><Relationship Id="rId148" Type="http://schemas.openxmlformats.org/officeDocument/2006/relationships/slide" Target="slides/slide145.xml"/><Relationship Id="rId164"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26" Type="http://schemas.openxmlformats.org/officeDocument/2006/relationships/slide" Target="slides/slide23.xml"/><Relationship Id="rId47" Type="http://schemas.openxmlformats.org/officeDocument/2006/relationships/slide" Target="slides/slide44.xml"/><Relationship Id="rId68" Type="http://schemas.openxmlformats.org/officeDocument/2006/relationships/slide" Target="slides/slide65.xml"/><Relationship Id="rId89" Type="http://schemas.openxmlformats.org/officeDocument/2006/relationships/slide" Target="slides/slide86.xml"/><Relationship Id="rId112" Type="http://schemas.openxmlformats.org/officeDocument/2006/relationships/slide" Target="slides/slide109.xml"/><Relationship Id="rId133" Type="http://schemas.openxmlformats.org/officeDocument/2006/relationships/slide" Target="slides/slide130.xml"/><Relationship Id="rId154" Type="http://schemas.openxmlformats.org/officeDocument/2006/relationships/slide" Target="slides/slide151.xml"/><Relationship Id="rId16" Type="http://schemas.openxmlformats.org/officeDocument/2006/relationships/slide" Target="slides/slide13.xml"/><Relationship Id="rId37" Type="http://schemas.openxmlformats.org/officeDocument/2006/relationships/slide" Target="slides/slide34.xml"/><Relationship Id="rId58" Type="http://schemas.openxmlformats.org/officeDocument/2006/relationships/slide" Target="slides/slide55.xml"/><Relationship Id="rId79" Type="http://schemas.openxmlformats.org/officeDocument/2006/relationships/slide" Target="slides/slide76.xml"/><Relationship Id="rId102" Type="http://schemas.openxmlformats.org/officeDocument/2006/relationships/slide" Target="slides/slide99.xml"/><Relationship Id="rId123" Type="http://schemas.openxmlformats.org/officeDocument/2006/relationships/slide" Target="slides/slide120.xml"/><Relationship Id="rId144" Type="http://schemas.openxmlformats.org/officeDocument/2006/relationships/slide" Target="slides/slide141.xml"/><Relationship Id="rId90" Type="http://schemas.openxmlformats.org/officeDocument/2006/relationships/slide" Target="slides/slide87.xml"/><Relationship Id="rId27" Type="http://schemas.openxmlformats.org/officeDocument/2006/relationships/slide" Target="slides/slide24.xml"/><Relationship Id="rId48" Type="http://schemas.openxmlformats.org/officeDocument/2006/relationships/slide" Target="slides/slide45.xml"/><Relationship Id="rId69" Type="http://schemas.openxmlformats.org/officeDocument/2006/relationships/slide" Target="slides/slide66.xml"/><Relationship Id="rId113" Type="http://schemas.openxmlformats.org/officeDocument/2006/relationships/slide" Target="slides/slide110.xml"/><Relationship Id="rId134" Type="http://schemas.openxmlformats.org/officeDocument/2006/relationships/slide" Target="slides/slide131.xml"/><Relationship Id="rId80" Type="http://schemas.openxmlformats.org/officeDocument/2006/relationships/slide" Target="slides/slide77.xml"/><Relationship Id="rId155" Type="http://schemas.openxmlformats.org/officeDocument/2006/relationships/slide" Target="slides/slide15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20.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image" Target="../media/image23.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image" Target="../media/image2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wmf"/><Relationship Id="rId1" Type="http://schemas.openxmlformats.org/officeDocument/2006/relationships/image" Target="../media/image32.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36.wmf"/><Relationship Id="rId1" Type="http://schemas.openxmlformats.org/officeDocument/2006/relationships/image" Target="../media/image35.wmf"/><Relationship Id="rId4" Type="http://schemas.openxmlformats.org/officeDocument/2006/relationships/image" Target="../media/image34.wmf"/></Relationships>
</file>

<file path=ppt/drawings/_rels/vmlDrawing27.vml.rels><?xml version="1.0" encoding="UTF-8" standalone="yes"?>
<Relationships xmlns="http://schemas.openxmlformats.org/package/2006/relationships"><Relationship Id="rId2" Type="http://schemas.openxmlformats.org/officeDocument/2006/relationships/image" Target="../media/image38.wmf"/><Relationship Id="rId1" Type="http://schemas.openxmlformats.org/officeDocument/2006/relationships/image" Target="../media/image37.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0.vml.rels><?xml version="1.0" encoding="UTF-8" standalone="yes"?>
<Relationships xmlns="http://schemas.openxmlformats.org/package/2006/relationships"><Relationship Id="rId2" Type="http://schemas.openxmlformats.org/officeDocument/2006/relationships/image" Target="../media/image42.wmf"/><Relationship Id="rId1" Type="http://schemas.openxmlformats.org/officeDocument/2006/relationships/image" Target="../media/image41.w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image" Target="../media/image44.wmf"/><Relationship Id="rId1" Type="http://schemas.openxmlformats.org/officeDocument/2006/relationships/image" Target="../media/image43.wmf"/><Relationship Id="rId4" Type="http://schemas.openxmlformats.org/officeDocument/2006/relationships/image" Target="../media/image46.wmf"/></Relationships>
</file>

<file path=ppt/drawings/_rels/vmlDrawing32.vml.rels><?xml version="1.0" encoding="UTF-8" standalone="yes"?>
<Relationships xmlns="http://schemas.openxmlformats.org/package/2006/relationships"><Relationship Id="rId2" Type="http://schemas.openxmlformats.org/officeDocument/2006/relationships/image" Target="../media/image44.wmf"/><Relationship Id="rId1" Type="http://schemas.openxmlformats.org/officeDocument/2006/relationships/image" Target="../media/image45.w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46.w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49.emf"/><Relationship Id="rId2" Type="http://schemas.openxmlformats.org/officeDocument/2006/relationships/image" Target="../media/image48.wmf"/><Relationship Id="rId1" Type="http://schemas.openxmlformats.org/officeDocument/2006/relationships/image" Target="../media/image47.wmf"/></Relationships>
</file>

<file path=ppt/drawings/_rels/vmlDrawing35.vml.rels><?xml version="1.0" encoding="UTF-8" standalone="yes"?>
<Relationships xmlns="http://schemas.openxmlformats.org/package/2006/relationships"><Relationship Id="rId2" Type="http://schemas.openxmlformats.org/officeDocument/2006/relationships/image" Target="../media/image47.wmf"/><Relationship Id="rId1" Type="http://schemas.openxmlformats.org/officeDocument/2006/relationships/image" Target="../media/image53.wmf"/></Relationships>
</file>

<file path=ppt/drawings/_rels/vmlDrawing36.vml.rels><?xml version="1.0" encoding="UTF-8" standalone="yes"?>
<Relationships xmlns="http://schemas.openxmlformats.org/package/2006/relationships"><Relationship Id="rId3" Type="http://schemas.openxmlformats.org/officeDocument/2006/relationships/image" Target="../media/image56.wmf"/><Relationship Id="rId2" Type="http://schemas.openxmlformats.org/officeDocument/2006/relationships/image" Target="../media/image55.wmf"/><Relationship Id="rId1" Type="http://schemas.openxmlformats.org/officeDocument/2006/relationships/image" Target="../media/image54.wmf"/><Relationship Id="rId4" Type="http://schemas.openxmlformats.org/officeDocument/2006/relationships/image" Target="../media/image57.w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58.e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59.w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60.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61.w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67.w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68.w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69.wmf"/></Relationships>
</file>

<file path=ppt/drawings/_rels/vmlDrawing45.vml.rels><?xml version="1.0" encoding="UTF-8" standalone="yes"?>
<Relationships xmlns="http://schemas.openxmlformats.org/package/2006/relationships"><Relationship Id="rId1" Type="http://schemas.openxmlformats.org/officeDocument/2006/relationships/image" Target="../media/image70.wmf"/></Relationships>
</file>

<file path=ppt/drawings/_rels/vmlDrawing46.vml.rels><?xml version="1.0" encoding="UTF-8" standalone="yes"?>
<Relationships xmlns="http://schemas.openxmlformats.org/package/2006/relationships"><Relationship Id="rId1" Type="http://schemas.openxmlformats.org/officeDocument/2006/relationships/image" Target="../media/image71.wmf"/></Relationships>
</file>

<file path=ppt/drawings/_rels/vmlDrawing47.vml.rels><?xml version="1.0" encoding="UTF-8" standalone="yes"?>
<Relationships xmlns="http://schemas.openxmlformats.org/package/2006/relationships"><Relationship Id="rId1" Type="http://schemas.openxmlformats.org/officeDocument/2006/relationships/image" Target="../media/image74.wmf"/></Relationships>
</file>

<file path=ppt/drawings/_rels/vmlDrawing48.vml.rels><?xml version="1.0" encoding="UTF-8" standalone="yes"?>
<Relationships xmlns="http://schemas.openxmlformats.org/package/2006/relationships"><Relationship Id="rId1" Type="http://schemas.openxmlformats.org/officeDocument/2006/relationships/image" Target="../media/image76.wmf"/></Relationships>
</file>

<file path=ppt/drawings/_rels/vmlDrawing49.vml.rels><?xml version="1.0" encoding="UTF-8" standalone="yes"?>
<Relationships xmlns="http://schemas.openxmlformats.org/package/2006/relationships"><Relationship Id="rId1" Type="http://schemas.openxmlformats.org/officeDocument/2006/relationships/image" Target="../media/image7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New Roman" pitchFamily="18" charset="0"/>
                <a:ea typeface="宋体" pitchFamily="2" charset="-122"/>
              </a:defRPr>
            </a:lvl1pPr>
          </a:lstStyle>
          <a:p>
            <a:pPr>
              <a:defRPr/>
            </a:pPr>
            <a:endParaRPr lang="en-US" altLang="zh-CN"/>
          </a:p>
        </p:txBody>
      </p:sp>
      <p:sp>
        <p:nvSpPr>
          <p:cNvPr id="1024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pitchFamily="18" charset="0"/>
                <a:ea typeface="宋体" pitchFamily="2" charset="-122"/>
              </a:defRPr>
            </a:lvl1pPr>
          </a:lstStyle>
          <a:p>
            <a:pPr>
              <a:defRPr/>
            </a:pPr>
            <a:endParaRPr lang="en-US" altLang="zh-CN"/>
          </a:p>
        </p:txBody>
      </p:sp>
      <p:sp>
        <p:nvSpPr>
          <p:cNvPr id="18637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024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024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New Roman" pitchFamily="18" charset="0"/>
                <a:ea typeface="宋体" pitchFamily="2" charset="-122"/>
              </a:defRPr>
            </a:lvl1pPr>
          </a:lstStyle>
          <a:p>
            <a:pPr>
              <a:defRPr/>
            </a:pPr>
            <a:endParaRPr lang="en-US" altLang="zh-CN"/>
          </a:p>
        </p:txBody>
      </p:sp>
      <p:sp>
        <p:nvSpPr>
          <p:cNvPr id="1024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New Roman" pitchFamily="18" charset="0"/>
                <a:ea typeface="宋体" pitchFamily="2" charset="-122"/>
              </a:defRPr>
            </a:lvl1pPr>
          </a:lstStyle>
          <a:p>
            <a:pPr>
              <a:defRPr/>
            </a:pPr>
            <a:fld id="{499EEF8D-6538-48C8-97E0-0AD656F6E5E1}" type="slidenum">
              <a:rPr lang="en-US" altLang="zh-CN"/>
              <a:pPr>
                <a:defRPr/>
              </a:pPr>
              <a:t>‹#›</a:t>
            </a:fld>
            <a:endParaRPr lang="en-US" altLang="zh-CN"/>
          </a:p>
        </p:txBody>
      </p:sp>
    </p:spTree>
    <p:extLst>
      <p:ext uri="{BB962C8B-B14F-4D97-AF65-F5344CB8AC3E}">
        <p14:creationId xmlns:p14="http://schemas.microsoft.com/office/powerpoint/2010/main" val="15536983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99EEF8D-6538-48C8-97E0-0AD656F6E5E1}" type="slidenum">
              <a:rPr lang="en-US" altLang="zh-CN" smtClean="0"/>
              <a:pPr>
                <a:defRPr/>
              </a:pPr>
              <a:t>1</a:t>
            </a:fld>
            <a:endParaRPr lang="en-US" altLang="zh-CN"/>
          </a:p>
        </p:txBody>
      </p:sp>
    </p:spTree>
    <p:extLst>
      <p:ext uri="{BB962C8B-B14F-4D97-AF65-F5344CB8AC3E}">
        <p14:creationId xmlns:p14="http://schemas.microsoft.com/office/powerpoint/2010/main" val="39335157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499EEF8D-6538-48C8-97E0-0AD656F6E5E1}" type="slidenum">
              <a:rPr lang="en-US" altLang="zh-CN" smtClean="0"/>
              <a:pPr>
                <a:defRPr/>
              </a:pPr>
              <a:t>81</a:t>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99EEF8D-6538-48C8-97E0-0AD656F6E5E1}" type="slidenum">
              <a:rPr lang="en-US" altLang="zh-CN" smtClean="0"/>
              <a:pPr>
                <a:defRPr/>
              </a:pPr>
              <a:t>110</a:t>
            </a:fld>
            <a:endParaRPr lang="en-US" altLang="zh-CN"/>
          </a:p>
        </p:txBody>
      </p:sp>
    </p:spTree>
    <p:extLst>
      <p:ext uri="{BB962C8B-B14F-4D97-AF65-F5344CB8AC3E}">
        <p14:creationId xmlns:p14="http://schemas.microsoft.com/office/powerpoint/2010/main" val="34463951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99EEF8D-6538-48C8-97E0-0AD656F6E5E1}" type="slidenum">
              <a:rPr lang="en-US" altLang="zh-CN" smtClean="0"/>
              <a:pPr>
                <a:defRPr/>
              </a:pPr>
              <a:t>112</a:t>
            </a:fld>
            <a:endParaRPr lang="en-US" altLang="zh-CN"/>
          </a:p>
        </p:txBody>
      </p:sp>
    </p:spTree>
    <p:extLst>
      <p:ext uri="{BB962C8B-B14F-4D97-AF65-F5344CB8AC3E}">
        <p14:creationId xmlns:p14="http://schemas.microsoft.com/office/powerpoint/2010/main" val="20094722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99EEF8D-6538-48C8-97E0-0AD656F6E5E1}" type="slidenum">
              <a:rPr lang="en-US" altLang="zh-CN" smtClean="0"/>
              <a:pPr>
                <a:defRPr/>
              </a:pPr>
              <a:t>118</a:t>
            </a:fld>
            <a:endParaRPr lang="en-US" altLang="zh-CN"/>
          </a:p>
        </p:txBody>
      </p:sp>
    </p:spTree>
    <p:extLst>
      <p:ext uri="{BB962C8B-B14F-4D97-AF65-F5344CB8AC3E}">
        <p14:creationId xmlns:p14="http://schemas.microsoft.com/office/powerpoint/2010/main" val="28406647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幻灯片图像占位符 1"/>
          <p:cNvSpPr>
            <a:spLocks noGrp="1" noRot="1" noChangeAspect="1" noTextEdit="1"/>
          </p:cNvSpPr>
          <p:nvPr>
            <p:ph type="sldImg"/>
          </p:nvPr>
        </p:nvSpPr>
        <p:spPr>
          <a:xfrm>
            <a:off x="992188" y="768350"/>
            <a:ext cx="5114925" cy="3836988"/>
          </a:xfrm>
          <a:ln/>
        </p:spPr>
      </p:sp>
      <p:sp>
        <p:nvSpPr>
          <p:cNvPr id="79875" name="备注占位符 2"/>
          <p:cNvSpPr>
            <a:spLocks noGrp="1"/>
          </p:cNvSpPr>
          <p:nvPr>
            <p:ph type="body" idx="1"/>
          </p:nvPr>
        </p:nvSpPr>
        <p:spPr>
          <a:noFill/>
          <a:ln/>
        </p:spPr>
        <p:txBody>
          <a:bodyPr/>
          <a:lstStyle/>
          <a:p>
            <a:endParaRPr lang="zh-CN" altLang="en-US" smtClean="0"/>
          </a:p>
        </p:txBody>
      </p:sp>
      <p:sp>
        <p:nvSpPr>
          <p:cNvPr id="79876" name="灯片编号占位符 3"/>
          <p:cNvSpPr>
            <a:spLocks noGrp="1"/>
          </p:cNvSpPr>
          <p:nvPr>
            <p:ph type="sldNum" sz="quarter" idx="5"/>
          </p:nvPr>
        </p:nvSpPr>
        <p:spPr>
          <a:noFill/>
        </p:spPr>
        <p:txBody>
          <a:bodyPr/>
          <a:lstStyle/>
          <a:p>
            <a:fld id="{55C65977-7101-497E-8A33-9B174FC10BFC}" type="slidenum">
              <a:rPr lang="en-US" altLang="zh-CN" smtClean="0"/>
              <a:pPr/>
              <a:t>2</a:t>
            </a:fld>
            <a:endParaRPr lang="en-US" altLang="zh-CN" smtClean="0"/>
          </a:p>
        </p:txBody>
      </p:sp>
    </p:spTree>
    <p:extLst>
      <p:ext uri="{BB962C8B-B14F-4D97-AF65-F5344CB8AC3E}">
        <p14:creationId xmlns:p14="http://schemas.microsoft.com/office/powerpoint/2010/main" val="3092283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幻灯片图像占位符 1"/>
          <p:cNvSpPr>
            <a:spLocks noGrp="1" noRot="1" noChangeAspect="1" noTextEdit="1"/>
          </p:cNvSpPr>
          <p:nvPr>
            <p:ph type="sldImg"/>
          </p:nvPr>
        </p:nvSpPr>
        <p:spPr>
          <a:ln/>
        </p:spPr>
      </p:sp>
      <p:sp>
        <p:nvSpPr>
          <p:cNvPr id="187395" name="备注占位符 2"/>
          <p:cNvSpPr>
            <a:spLocks noGrp="1"/>
          </p:cNvSpPr>
          <p:nvPr>
            <p:ph type="body" idx="1"/>
          </p:nvPr>
        </p:nvSpPr>
        <p:spPr>
          <a:noFill/>
          <a:ln/>
        </p:spPr>
        <p:txBody>
          <a:bodyPr/>
          <a:lstStyle/>
          <a:p>
            <a:endParaRPr lang="zh-CN" altLang="en-US" dirty="0" smtClean="0">
              <a:ea typeface="宋体" charset="-122"/>
            </a:endParaRPr>
          </a:p>
        </p:txBody>
      </p:sp>
      <p:sp>
        <p:nvSpPr>
          <p:cNvPr id="187396" name="灯片编号占位符 3"/>
          <p:cNvSpPr>
            <a:spLocks noGrp="1"/>
          </p:cNvSpPr>
          <p:nvPr>
            <p:ph type="sldNum" sz="quarter" idx="5"/>
          </p:nvPr>
        </p:nvSpPr>
        <p:spPr>
          <a:noFill/>
        </p:spPr>
        <p:txBody>
          <a:bodyPr/>
          <a:lstStyle/>
          <a:p>
            <a:fld id="{BCA960FC-6E63-4764-BC7C-D1A2A43EBC62}" type="slidenum">
              <a:rPr lang="en-US" altLang="zh-CN" smtClean="0">
                <a:ea typeface="宋体" charset="-122"/>
              </a:rPr>
              <a:pPr/>
              <a:t>3</a:t>
            </a:fld>
            <a:endParaRPr lang="en-US" altLang="zh-CN" smtClean="0">
              <a:ea typeface="宋体"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ChangeArrowheads="1"/>
          </p:cNvSpPr>
          <p:nvPr>
            <p:ph type="body" idx="1"/>
          </p:nvPr>
        </p:nvSpPr>
        <p:spPr>
          <a:noFill/>
          <a:ln/>
        </p:spPr>
        <p:txBody>
          <a:bodyPr/>
          <a:lstStyle/>
          <a:p>
            <a:r>
              <a:rPr lang="en-US" altLang="zh-CN" dirty="0"/>
              <a:t>As shown here, each of these five steps will take one clock cycle to complete.</a:t>
            </a:r>
          </a:p>
          <a:p>
            <a:r>
              <a:rPr lang="en-US" altLang="zh-CN" dirty="0"/>
              <a:t>And in pipeline terminology, each step is referred to as one stage of the pipeline.</a:t>
            </a:r>
          </a:p>
          <a:p>
            <a:endParaRPr lang="en-US" altLang="zh-CN" dirty="0"/>
          </a:p>
          <a:p>
            <a:r>
              <a:rPr lang="en-US" altLang="zh-CN" dirty="0"/>
              <a:t>+1 = 8 min. (X:48)</a:t>
            </a:r>
          </a:p>
        </p:txBody>
      </p:sp>
      <p:sp>
        <p:nvSpPr>
          <p:cNvPr id="174083" name="Rectangle 3"/>
          <p:cNvSpPr>
            <a:spLocks noGrp="1" noRot="1" noChangeAspect="1" noChangeArrowheads="1" noTextEdit="1"/>
          </p:cNvSpPr>
          <p:nvPr>
            <p:ph type="sldImg"/>
          </p:nvPr>
        </p:nvSpPr>
        <p:spPr>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99EEF8D-6538-48C8-97E0-0AD656F6E5E1}" type="slidenum">
              <a:rPr lang="en-US" altLang="zh-CN" smtClean="0"/>
              <a:pPr>
                <a:defRPr/>
              </a:pPr>
              <a:t>14</a:t>
            </a:fld>
            <a:endParaRPr lang="en-US" altLang="zh-CN"/>
          </a:p>
        </p:txBody>
      </p:sp>
    </p:spTree>
    <p:extLst>
      <p:ext uri="{BB962C8B-B14F-4D97-AF65-F5344CB8AC3E}">
        <p14:creationId xmlns:p14="http://schemas.microsoft.com/office/powerpoint/2010/main" val="1155405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幻灯片图像占位符 1"/>
          <p:cNvSpPr>
            <a:spLocks noGrp="1" noRot="1" noChangeAspect="1" noTextEdit="1"/>
          </p:cNvSpPr>
          <p:nvPr>
            <p:ph type="sldImg"/>
          </p:nvPr>
        </p:nvSpPr>
        <p:spPr>
          <a:ln/>
        </p:spPr>
      </p:sp>
      <p:sp>
        <p:nvSpPr>
          <p:cNvPr id="188419" name="备注占位符 2"/>
          <p:cNvSpPr>
            <a:spLocks noGrp="1"/>
          </p:cNvSpPr>
          <p:nvPr>
            <p:ph type="body" idx="1"/>
          </p:nvPr>
        </p:nvSpPr>
        <p:spPr>
          <a:noFill/>
          <a:ln/>
        </p:spPr>
        <p:txBody>
          <a:bodyPr/>
          <a:lstStyle/>
          <a:p>
            <a:endParaRPr lang="zh-CN" altLang="en-US" smtClean="0">
              <a:ea typeface="宋体" charset="-122"/>
            </a:endParaRPr>
          </a:p>
        </p:txBody>
      </p:sp>
      <p:sp>
        <p:nvSpPr>
          <p:cNvPr id="188420" name="灯片编号占位符 3"/>
          <p:cNvSpPr>
            <a:spLocks noGrp="1"/>
          </p:cNvSpPr>
          <p:nvPr>
            <p:ph type="sldNum" sz="quarter" idx="5"/>
          </p:nvPr>
        </p:nvSpPr>
        <p:spPr>
          <a:noFill/>
        </p:spPr>
        <p:txBody>
          <a:bodyPr/>
          <a:lstStyle/>
          <a:p>
            <a:fld id="{CA6B6E1A-0566-4F6C-B320-D7707FAF2938}" type="slidenum">
              <a:rPr lang="en-US" altLang="zh-CN" smtClean="0">
                <a:ea typeface="宋体" charset="-122"/>
              </a:rPr>
              <a:pPr/>
              <a:t>20</a:t>
            </a:fld>
            <a:endParaRPr lang="en-US" altLang="zh-CN" smtClean="0">
              <a:ea typeface="宋体"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99EEF8D-6538-48C8-97E0-0AD656F6E5E1}" type="slidenum">
              <a:rPr lang="en-US" altLang="zh-CN" smtClean="0"/>
              <a:pPr>
                <a:defRPr/>
              </a:pPr>
              <a:t>22</a:t>
            </a:fld>
            <a:endParaRPr lang="en-US" altLang="zh-CN"/>
          </a:p>
        </p:txBody>
      </p:sp>
    </p:spTree>
    <p:extLst>
      <p:ext uri="{BB962C8B-B14F-4D97-AF65-F5344CB8AC3E}">
        <p14:creationId xmlns:p14="http://schemas.microsoft.com/office/powerpoint/2010/main" val="14101979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99EEF8D-6538-48C8-97E0-0AD656F6E5E1}" type="slidenum">
              <a:rPr lang="en-US" altLang="zh-CN" smtClean="0"/>
              <a:pPr>
                <a:defRPr/>
              </a:pPr>
              <a:t>47</a:t>
            </a:fld>
            <a:endParaRPr lang="en-US" altLang="zh-CN"/>
          </a:p>
        </p:txBody>
      </p:sp>
    </p:spTree>
    <p:extLst>
      <p:ext uri="{BB962C8B-B14F-4D97-AF65-F5344CB8AC3E}">
        <p14:creationId xmlns:p14="http://schemas.microsoft.com/office/powerpoint/2010/main" val="38370901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Rot="1" noChangeAspect="1" noChangeArrowheads="1" noTextEdit="1"/>
          </p:cNvSpPr>
          <p:nvPr>
            <p:ph type="sldImg"/>
          </p:nvPr>
        </p:nvSpPr>
        <p:spPr>
          <a:ln/>
        </p:spPr>
      </p:sp>
      <p:sp>
        <p:nvSpPr>
          <p:cNvPr id="189443" name="Rectangle 3"/>
          <p:cNvSpPr>
            <a:spLocks noGrp="1" noChangeArrowheads="1"/>
          </p:cNvSpPr>
          <p:nvPr>
            <p:ph type="body" idx="1"/>
          </p:nvPr>
        </p:nvSpPr>
        <p:spPr>
          <a:noFill/>
          <a:ln/>
        </p:spPr>
        <p:txBody>
          <a:bodyPr/>
          <a:lstStyle/>
          <a:p>
            <a:pPr>
              <a:lnSpc>
                <a:spcPct val="80000"/>
              </a:lnSpc>
            </a:pPr>
            <a:endParaRPr lang="zh-CN" altLang="en-US" sz="900" dirty="0" smtClean="0">
              <a:ea typeface="宋体" charset="-122"/>
            </a:endParaRPr>
          </a:p>
        </p:txBody>
      </p:sp>
    </p:spTree>
    <p:extLst>
      <p:ext uri="{BB962C8B-B14F-4D97-AF65-F5344CB8AC3E}">
        <p14:creationId xmlns:p14="http://schemas.microsoft.com/office/powerpoint/2010/main" val="32929785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grpSp>
          <p:nvGrpSpPr>
            <p:cNvPr id="5" name="Group 3"/>
            <p:cNvGrpSpPr>
              <a:grpSpLocks/>
            </p:cNvGrpSpPr>
            <p:nvPr/>
          </p:nvGrpSpPr>
          <p:grpSpPr bwMode="auto">
            <a:xfrm>
              <a:off x="0" y="0"/>
              <a:ext cx="5760" cy="4320"/>
              <a:chOff x="0" y="0"/>
              <a:chExt cx="5760" cy="4320"/>
            </a:xfrm>
          </p:grpSpPr>
          <p:sp>
            <p:nvSpPr>
              <p:cNvPr id="15" name="Rectangle 4"/>
              <p:cNvSpPr>
                <a:spLocks noChangeArrowheads="1"/>
              </p:cNvSpPr>
              <p:nvPr/>
            </p:nvSpPr>
            <p:spPr bwMode="ltGray">
              <a:xfrm>
                <a:off x="2112" y="0"/>
                <a:ext cx="3648" cy="9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ahoma" pitchFamily="34" charset="0"/>
                    <a:ea typeface="黑体" pitchFamily="2" charset="-122"/>
                  </a:defRPr>
                </a:lvl1pPr>
                <a:lvl2pPr marL="742950" indent="-285750" eaLnBrk="0" hangingPunct="0">
                  <a:defRPr kumimoji="1" sz="2400">
                    <a:solidFill>
                      <a:schemeClr val="tx1"/>
                    </a:solidFill>
                    <a:latin typeface="Tahoma" pitchFamily="34" charset="0"/>
                    <a:ea typeface="黑体" pitchFamily="2" charset="-122"/>
                  </a:defRPr>
                </a:lvl2pPr>
                <a:lvl3pPr marL="1143000" indent="-228600" eaLnBrk="0" hangingPunct="0">
                  <a:defRPr kumimoji="1" sz="2400">
                    <a:solidFill>
                      <a:schemeClr val="tx1"/>
                    </a:solidFill>
                    <a:latin typeface="Tahoma" pitchFamily="34" charset="0"/>
                    <a:ea typeface="黑体" pitchFamily="2" charset="-122"/>
                  </a:defRPr>
                </a:lvl3pPr>
                <a:lvl4pPr marL="1600200" indent="-228600" eaLnBrk="0" hangingPunct="0">
                  <a:defRPr kumimoji="1" sz="2400">
                    <a:solidFill>
                      <a:schemeClr val="tx1"/>
                    </a:solidFill>
                    <a:latin typeface="Tahoma" pitchFamily="34" charset="0"/>
                    <a:ea typeface="黑体" pitchFamily="2" charset="-122"/>
                  </a:defRPr>
                </a:lvl4pPr>
                <a:lvl5pPr marL="2057400" indent="-228600" eaLnBrk="0" hangingPunct="0">
                  <a:defRPr kumimoji="1" sz="2400">
                    <a:solidFill>
                      <a:schemeClr val="tx1"/>
                    </a:solidFill>
                    <a:latin typeface="Tahoma" pitchFamily="34" charset="0"/>
                    <a:ea typeface="黑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黑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黑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黑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黑体" pitchFamily="2" charset="-122"/>
                  </a:defRPr>
                </a:lvl9pPr>
              </a:lstStyle>
              <a:p>
                <a:pPr eaLnBrk="1" hangingPunct="1">
                  <a:defRPr/>
                </a:pPr>
                <a:endParaRPr lang="zh-CN" altLang="en-US" smtClean="0"/>
              </a:p>
            </p:txBody>
          </p:sp>
          <p:grpSp>
            <p:nvGrpSpPr>
              <p:cNvPr id="16" name="Group 5"/>
              <p:cNvGrpSpPr>
                <a:grpSpLocks/>
              </p:cNvGrpSpPr>
              <p:nvPr userDrawn="1"/>
            </p:nvGrpSpPr>
            <p:grpSpPr bwMode="auto">
              <a:xfrm>
                <a:off x="0" y="0"/>
                <a:ext cx="5760" cy="4320"/>
                <a:chOff x="0" y="0"/>
                <a:chExt cx="5760" cy="4320"/>
              </a:xfrm>
            </p:grpSpPr>
            <p:sp>
              <p:nvSpPr>
                <p:cNvPr id="18" name="Line 6"/>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p:spPr>
              <p:txBody>
                <a:bodyPr wrap="none" anchor="ctr"/>
                <a:lstStyle/>
                <a:p>
                  <a:endParaRPr lang="zh-CN" altLang="en-US"/>
                </a:p>
              </p:txBody>
            </p:sp>
            <p:sp>
              <p:nvSpPr>
                <p:cNvPr id="19" name="Line 7"/>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p:spPr>
              <p:txBody>
                <a:bodyPr wrap="none" anchor="ctr"/>
                <a:lstStyle/>
                <a:p>
                  <a:endParaRPr lang="zh-CN" altLang="en-US"/>
                </a:p>
              </p:txBody>
            </p:sp>
            <p:sp>
              <p:nvSpPr>
                <p:cNvPr id="20" name="Line 8"/>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p:spPr>
              <p:txBody>
                <a:bodyPr wrap="none" anchor="ctr"/>
                <a:lstStyle/>
                <a:p>
                  <a:endParaRPr lang="zh-CN" altLang="en-US"/>
                </a:p>
              </p:txBody>
            </p:sp>
            <p:sp>
              <p:nvSpPr>
                <p:cNvPr id="21" name="Line 9"/>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p:spPr>
              <p:txBody>
                <a:bodyPr wrap="none" anchor="ctr"/>
                <a:lstStyle/>
                <a:p>
                  <a:endParaRPr lang="zh-CN" altLang="en-US"/>
                </a:p>
              </p:txBody>
            </p:sp>
            <p:sp>
              <p:nvSpPr>
                <p:cNvPr id="22" name="Line 10"/>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p:spPr>
              <p:txBody>
                <a:bodyPr wrap="none" anchor="ctr"/>
                <a:lstStyle/>
                <a:p>
                  <a:endParaRPr lang="zh-CN" altLang="en-US"/>
                </a:p>
              </p:txBody>
            </p:sp>
            <p:sp>
              <p:nvSpPr>
                <p:cNvPr id="23" name="Line 11"/>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p:spPr>
              <p:txBody>
                <a:bodyPr wrap="none" anchor="ctr"/>
                <a:lstStyle/>
                <a:p>
                  <a:endParaRPr lang="zh-CN" altLang="en-US"/>
                </a:p>
              </p:txBody>
            </p:sp>
            <p:sp>
              <p:nvSpPr>
                <p:cNvPr id="24" name="Line 12"/>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p:spPr>
              <p:txBody>
                <a:bodyPr wrap="none" anchor="ctr"/>
                <a:lstStyle/>
                <a:p>
                  <a:endParaRPr lang="zh-CN" altLang="en-US"/>
                </a:p>
              </p:txBody>
            </p:sp>
            <p:sp>
              <p:nvSpPr>
                <p:cNvPr id="25" name="Line 13"/>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p:spPr>
              <p:txBody>
                <a:bodyPr wrap="none" anchor="ctr"/>
                <a:lstStyle/>
                <a:p>
                  <a:endParaRPr lang="zh-CN" altLang="en-US"/>
                </a:p>
              </p:txBody>
            </p:sp>
            <p:sp>
              <p:nvSpPr>
                <p:cNvPr id="26" name="Line 14"/>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p:spPr>
              <p:txBody>
                <a:bodyPr wrap="none" anchor="ctr"/>
                <a:lstStyle/>
                <a:p>
                  <a:endParaRPr lang="zh-CN" altLang="en-US"/>
                </a:p>
              </p:txBody>
            </p:sp>
            <p:sp>
              <p:nvSpPr>
                <p:cNvPr id="27" name="Line 15"/>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p:spPr>
              <p:txBody>
                <a:bodyPr wrap="none" anchor="ctr"/>
                <a:lstStyle/>
                <a:p>
                  <a:endParaRPr lang="zh-CN" altLang="en-US"/>
                </a:p>
              </p:txBody>
            </p:sp>
            <p:sp>
              <p:nvSpPr>
                <p:cNvPr id="28" name="Line 16"/>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p:spPr>
              <p:txBody>
                <a:bodyPr wrap="none" anchor="ctr"/>
                <a:lstStyle/>
                <a:p>
                  <a:endParaRPr lang="zh-CN" altLang="en-US"/>
                </a:p>
              </p:txBody>
            </p:sp>
            <p:sp>
              <p:nvSpPr>
                <p:cNvPr id="29" name="Line 17"/>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p:spPr>
              <p:txBody>
                <a:bodyPr wrap="none" anchor="ctr"/>
                <a:lstStyle/>
                <a:p>
                  <a:endParaRPr lang="zh-CN" altLang="en-US"/>
                </a:p>
              </p:txBody>
            </p:sp>
            <p:sp>
              <p:nvSpPr>
                <p:cNvPr id="30" name="Line 18"/>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p:spPr>
              <p:txBody>
                <a:bodyPr wrap="none" anchor="ctr"/>
                <a:lstStyle/>
                <a:p>
                  <a:endParaRPr lang="zh-CN" altLang="en-US"/>
                </a:p>
              </p:txBody>
            </p:sp>
            <p:sp>
              <p:nvSpPr>
                <p:cNvPr id="31" name="Line 19"/>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p:spPr>
              <p:txBody>
                <a:bodyPr wrap="none" anchor="ctr"/>
                <a:lstStyle/>
                <a:p>
                  <a:endParaRPr lang="zh-CN" altLang="en-US"/>
                </a:p>
              </p:txBody>
            </p:sp>
            <p:sp>
              <p:nvSpPr>
                <p:cNvPr id="32" name="Line 20"/>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p:spPr>
              <p:txBody>
                <a:bodyPr wrap="none" anchor="ctr"/>
                <a:lstStyle/>
                <a:p>
                  <a:endParaRPr lang="zh-CN" altLang="en-US"/>
                </a:p>
              </p:txBody>
            </p:sp>
            <p:sp>
              <p:nvSpPr>
                <p:cNvPr id="33" name="Line 21"/>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p:spPr>
              <p:txBody>
                <a:bodyPr wrap="none" anchor="ctr"/>
                <a:lstStyle/>
                <a:p>
                  <a:endParaRPr lang="zh-CN" altLang="en-US"/>
                </a:p>
              </p:txBody>
            </p:sp>
            <p:sp>
              <p:nvSpPr>
                <p:cNvPr id="34" name="Line 22"/>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p:spPr>
              <p:txBody>
                <a:bodyPr wrap="none" anchor="ctr"/>
                <a:lstStyle/>
                <a:p>
                  <a:endParaRPr lang="zh-CN" altLang="en-US"/>
                </a:p>
              </p:txBody>
            </p:sp>
            <p:sp>
              <p:nvSpPr>
                <p:cNvPr id="35" name="Line 23"/>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p:spPr>
              <p:txBody>
                <a:bodyPr wrap="none" anchor="ctr"/>
                <a:lstStyle/>
                <a:p>
                  <a:endParaRPr lang="zh-CN" altLang="en-US"/>
                </a:p>
              </p:txBody>
            </p:sp>
            <p:sp>
              <p:nvSpPr>
                <p:cNvPr id="36" name="Line 24"/>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p:spPr>
              <p:txBody>
                <a:bodyPr wrap="none" anchor="ctr"/>
                <a:lstStyle/>
                <a:p>
                  <a:endParaRPr lang="zh-CN" altLang="en-US"/>
                </a:p>
              </p:txBody>
            </p:sp>
            <p:sp>
              <p:nvSpPr>
                <p:cNvPr id="37" name="Line 25"/>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p:spPr>
              <p:txBody>
                <a:bodyPr wrap="none" anchor="ctr"/>
                <a:lstStyle/>
                <a:p>
                  <a:endParaRPr lang="zh-CN" altLang="en-US"/>
                </a:p>
              </p:txBody>
            </p:sp>
            <p:sp>
              <p:nvSpPr>
                <p:cNvPr id="38" name="Line 26"/>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p:spPr>
              <p:txBody>
                <a:bodyPr wrap="none" anchor="ctr"/>
                <a:lstStyle/>
                <a:p>
                  <a:endParaRPr lang="zh-CN" altLang="en-US"/>
                </a:p>
              </p:txBody>
            </p:sp>
            <p:sp>
              <p:nvSpPr>
                <p:cNvPr id="39" name="Line 27"/>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p:spPr>
              <p:txBody>
                <a:bodyPr wrap="none" anchor="ctr"/>
                <a:lstStyle/>
                <a:p>
                  <a:endParaRPr lang="zh-CN" altLang="en-US"/>
                </a:p>
              </p:txBody>
            </p:sp>
            <p:sp>
              <p:nvSpPr>
                <p:cNvPr id="40" name="Line 28"/>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p:spPr>
              <p:txBody>
                <a:bodyPr wrap="none" anchor="ctr"/>
                <a:lstStyle/>
                <a:p>
                  <a:endParaRPr lang="zh-CN" altLang="en-US"/>
                </a:p>
              </p:txBody>
            </p:sp>
            <p:sp>
              <p:nvSpPr>
                <p:cNvPr id="41" name="Line 29"/>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p:spPr>
              <p:txBody>
                <a:bodyPr wrap="none" anchor="ctr"/>
                <a:lstStyle/>
                <a:p>
                  <a:endParaRPr lang="zh-CN" altLang="en-US"/>
                </a:p>
              </p:txBody>
            </p:sp>
            <p:sp>
              <p:nvSpPr>
                <p:cNvPr id="42" name="Line 30"/>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p:spPr>
              <p:txBody>
                <a:bodyPr wrap="none" anchor="ctr"/>
                <a:lstStyle/>
                <a:p>
                  <a:endParaRPr lang="zh-CN" altLang="en-US"/>
                </a:p>
              </p:txBody>
            </p:sp>
            <p:sp>
              <p:nvSpPr>
                <p:cNvPr id="43" name="Line 31"/>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p:spPr>
              <p:txBody>
                <a:bodyPr wrap="none" anchor="ctr"/>
                <a:lstStyle/>
                <a:p>
                  <a:endParaRPr lang="zh-CN" altLang="en-US"/>
                </a:p>
              </p:txBody>
            </p:sp>
            <p:sp>
              <p:nvSpPr>
                <p:cNvPr id="44" name="Line 32"/>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p:spPr>
              <p:txBody>
                <a:bodyPr wrap="none" anchor="ctr"/>
                <a:lstStyle/>
                <a:p>
                  <a:endParaRPr lang="zh-CN" altLang="en-US"/>
                </a:p>
              </p:txBody>
            </p:sp>
            <p:sp>
              <p:nvSpPr>
                <p:cNvPr id="45" name="Line 33"/>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p:spPr>
              <p:txBody>
                <a:bodyPr wrap="none" anchor="ctr"/>
                <a:lstStyle/>
                <a:p>
                  <a:endParaRPr lang="zh-CN" altLang="en-US"/>
                </a:p>
              </p:txBody>
            </p:sp>
            <p:sp>
              <p:nvSpPr>
                <p:cNvPr id="46" name="Line 34"/>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p:spPr>
              <p:txBody>
                <a:bodyPr wrap="none" anchor="ctr"/>
                <a:lstStyle/>
                <a:p>
                  <a:endParaRPr lang="zh-CN" altLang="en-US"/>
                </a:p>
              </p:txBody>
            </p:sp>
            <p:sp>
              <p:nvSpPr>
                <p:cNvPr id="47" name="Line 35"/>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p:spPr>
              <p:txBody>
                <a:bodyPr wrap="none" anchor="ctr"/>
                <a:lstStyle/>
                <a:p>
                  <a:endParaRPr lang="zh-CN" altLang="en-US"/>
                </a:p>
              </p:txBody>
            </p:sp>
            <p:sp>
              <p:nvSpPr>
                <p:cNvPr id="48" name="Line 36"/>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p:spPr>
              <p:txBody>
                <a:bodyPr wrap="none" anchor="ctr"/>
                <a:lstStyle/>
                <a:p>
                  <a:endParaRPr lang="zh-CN" altLang="en-US"/>
                </a:p>
              </p:txBody>
            </p:sp>
            <p:sp>
              <p:nvSpPr>
                <p:cNvPr id="49" name="Line 37"/>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p:spPr>
              <p:txBody>
                <a:bodyPr wrap="none" anchor="ctr"/>
                <a:lstStyle/>
                <a:p>
                  <a:endParaRPr lang="zh-CN" altLang="en-US"/>
                </a:p>
              </p:txBody>
            </p:sp>
            <p:sp>
              <p:nvSpPr>
                <p:cNvPr id="50" name="Line 38"/>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p:spPr>
              <p:txBody>
                <a:bodyPr wrap="none" anchor="ctr"/>
                <a:lstStyle/>
                <a:p>
                  <a:endParaRPr lang="zh-CN" altLang="en-US"/>
                </a:p>
              </p:txBody>
            </p:sp>
            <p:sp>
              <p:nvSpPr>
                <p:cNvPr id="51" name="Line 39"/>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p:spPr>
              <p:txBody>
                <a:bodyPr wrap="none" anchor="ctr"/>
                <a:lstStyle/>
                <a:p>
                  <a:endParaRPr lang="zh-CN" altLang="en-US"/>
                </a:p>
              </p:txBody>
            </p:sp>
            <p:sp>
              <p:nvSpPr>
                <p:cNvPr id="52" name="Line 40"/>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p:spPr>
              <p:txBody>
                <a:bodyPr wrap="none" anchor="ctr"/>
                <a:lstStyle/>
                <a:p>
                  <a:endParaRPr lang="zh-CN" altLang="en-US"/>
                </a:p>
              </p:txBody>
            </p:sp>
            <p:sp>
              <p:nvSpPr>
                <p:cNvPr id="53" name="Line 41"/>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p:spPr>
              <p:txBody>
                <a:bodyPr wrap="none" anchor="ctr"/>
                <a:lstStyle/>
                <a:p>
                  <a:endParaRPr lang="zh-CN" altLang="en-US"/>
                </a:p>
              </p:txBody>
            </p:sp>
            <p:sp>
              <p:nvSpPr>
                <p:cNvPr id="54" name="Line 42"/>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p:spPr>
              <p:txBody>
                <a:bodyPr wrap="none" anchor="ctr"/>
                <a:lstStyle/>
                <a:p>
                  <a:endParaRPr lang="zh-CN" altLang="en-US"/>
                </a:p>
              </p:txBody>
            </p:sp>
            <p:sp>
              <p:nvSpPr>
                <p:cNvPr id="55" name="Line 43"/>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p:spPr>
              <p:txBody>
                <a:bodyPr wrap="none" anchor="ctr"/>
                <a:lstStyle/>
                <a:p>
                  <a:endParaRPr lang="zh-CN" altLang="en-US"/>
                </a:p>
              </p:txBody>
            </p:sp>
            <p:sp>
              <p:nvSpPr>
                <p:cNvPr id="56" name="Line 44"/>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p:spPr>
              <p:txBody>
                <a:bodyPr wrap="none" anchor="ctr"/>
                <a:lstStyle/>
                <a:p>
                  <a:endParaRPr lang="zh-CN" altLang="en-US"/>
                </a:p>
              </p:txBody>
            </p:sp>
            <p:sp>
              <p:nvSpPr>
                <p:cNvPr id="57" name="Line 45"/>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p:spPr>
              <p:txBody>
                <a:bodyPr wrap="none" anchor="ctr"/>
                <a:lstStyle/>
                <a:p>
                  <a:endParaRPr lang="zh-CN" altLang="en-US"/>
                </a:p>
              </p:txBody>
            </p:sp>
            <p:sp>
              <p:nvSpPr>
                <p:cNvPr id="58" name="Line 46"/>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p:spPr>
              <p:txBody>
                <a:bodyPr wrap="none" anchor="ctr"/>
                <a:lstStyle/>
                <a:p>
                  <a:endParaRPr lang="zh-CN" altLang="en-US"/>
                </a:p>
              </p:txBody>
            </p:sp>
            <p:sp>
              <p:nvSpPr>
                <p:cNvPr id="59" name="Line 47"/>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p:spPr>
              <p:txBody>
                <a:bodyPr wrap="none" anchor="ctr"/>
                <a:lstStyle/>
                <a:p>
                  <a:endParaRPr lang="zh-CN" altLang="en-US"/>
                </a:p>
              </p:txBody>
            </p:sp>
            <p:sp>
              <p:nvSpPr>
                <p:cNvPr id="60" name="Line 48"/>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p:spPr>
              <p:txBody>
                <a:bodyPr wrap="none" anchor="ctr"/>
                <a:lstStyle/>
                <a:p>
                  <a:endParaRPr lang="zh-CN" altLang="en-US"/>
                </a:p>
              </p:txBody>
            </p:sp>
            <p:sp>
              <p:nvSpPr>
                <p:cNvPr id="61" name="Line 49"/>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p:spPr>
              <p:txBody>
                <a:bodyPr wrap="none" anchor="ctr"/>
                <a:lstStyle/>
                <a:p>
                  <a:endParaRPr lang="zh-CN" altLang="en-US"/>
                </a:p>
              </p:txBody>
            </p:sp>
            <p:sp>
              <p:nvSpPr>
                <p:cNvPr id="62" name="Line 50"/>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p:spPr>
              <p:txBody>
                <a:bodyPr wrap="none" anchor="ctr"/>
                <a:lstStyle/>
                <a:p>
                  <a:endParaRPr lang="zh-CN" altLang="en-US"/>
                </a:p>
              </p:txBody>
            </p:sp>
            <p:sp>
              <p:nvSpPr>
                <p:cNvPr id="63" name="Line 51"/>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p:spPr>
              <p:txBody>
                <a:bodyPr wrap="none" anchor="ctr"/>
                <a:lstStyle/>
                <a:p>
                  <a:endParaRPr lang="zh-CN" altLang="en-US"/>
                </a:p>
              </p:txBody>
            </p:sp>
            <p:sp>
              <p:nvSpPr>
                <p:cNvPr id="64" name="Line 52"/>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p:spPr>
              <p:txBody>
                <a:bodyPr wrap="none" anchor="ctr"/>
                <a:lstStyle/>
                <a:p>
                  <a:endParaRPr lang="zh-CN" altLang="en-US"/>
                </a:p>
              </p:txBody>
            </p:sp>
            <p:sp>
              <p:nvSpPr>
                <p:cNvPr id="65" name="Line 53"/>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p:spPr>
              <p:txBody>
                <a:bodyPr wrap="none" anchor="ctr"/>
                <a:lstStyle/>
                <a:p>
                  <a:endParaRPr lang="zh-CN" altLang="en-US"/>
                </a:p>
              </p:txBody>
            </p:sp>
            <p:sp>
              <p:nvSpPr>
                <p:cNvPr id="66" name="Line 54"/>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p:spPr>
              <p:txBody>
                <a:bodyPr wrap="none" anchor="ctr"/>
                <a:lstStyle/>
                <a:p>
                  <a:endParaRPr lang="zh-CN" altLang="en-US"/>
                </a:p>
              </p:txBody>
            </p:sp>
            <p:sp>
              <p:nvSpPr>
                <p:cNvPr id="67" name="Line 55"/>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p:spPr>
              <p:txBody>
                <a:bodyPr wrap="none" anchor="ctr"/>
                <a:lstStyle/>
                <a:p>
                  <a:endParaRPr lang="zh-CN" altLang="en-US"/>
                </a:p>
              </p:txBody>
            </p:sp>
            <p:sp>
              <p:nvSpPr>
                <p:cNvPr id="68" name="Line 56"/>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p:spPr>
              <p:txBody>
                <a:bodyPr wrap="none" anchor="ctr"/>
                <a:lstStyle/>
                <a:p>
                  <a:endParaRPr lang="zh-CN" altLang="en-US"/>
                </a:p>
              </p:txBody>
            </p:sp>
          </p:grpSp>
          <p:sp>
            <p:nvSpPr>
              <p:cNvPr id="17" name="Line 57"/>
              <p:cNvSpPr>
                <a:spLocks noChangeShapeType="1"/>
              </p:cNvSpPr>
              <p:nvPr/>
            </p:nvSpPr>
            <p:spPr bwMode="ltGray">
              <a:xfrm>
                <a:off x="5568" y="0"/>
                <a:ext cx="0" cy="1488"/>
              </a:xfrm>
              <a:prstGeom prst="line">
                <a:avLst/>
              </a:prstGeom>
              <a:noFill/>
              <a:ln w="9525">
                <a:solidFill>
                  <a:schemeClr val="hlink"/>
                </a:solidFill>
                <a:round/>
                <a:headEnd/>
                <a:tailEnd/>
              </a:ln>
            </p:spPr>
            <p:txBody>
              <a:bodyPr wrap="none" anchor="ctr"/>
              <a:lstStyle/>
              <a:p>
                <a:endParaRPr lang="zh-CN" altLang="en-US"/>
              </a:p>
            </p:txBody>
          </p:sp>
        </p:grpSp>
        <p:grpSp>
          <p:nvGrpSpPr>
            <p:cNvPr id="6" name="Group 58"/>
            <p:cNvGrpSpPr>
              <a:grpSpLocks/>
            </p:cNvGrpSpPr>
            <p:nvPr userDrawn="1"/>
          </p:nvGrpSpPr>
          <p:grpSpPr bwMode="auto">
            <a:xfrm>
              <a:off x="3" y="559"/>
              <a:ext cx="4192" cy="1796"/>
              <a:chOff x="3" y="559"/>
              <a:chExt cx="4192" cy="1796"/>
            </a:xfrm>
          </p:grpSpPr>
          <p:sp>
            <p:nvSpPr>
              <p:cNvPr id="11" name="Line 59"/>
              <p:cNvSpPr>
                <a:spLocks noChangeShapeType="1"/>
              </p:cNvSpPr>
              <p:nvPr/>
            </p:nvSpPr>
            <p:spPr bwMode="ltGray">
              <a:xfrm>
                <a:off x="506" y="559"/>
                <a:ext cx="0" cy="1796"/>
              </a:xfrm>
              <a:prstGeom prst="line">
                <a:avLst/>
              </a:prstGeom>
              <a:noFill/>
              <a:ln w="9525">
                <a:solidFill>
                  <a:schemeClr val="hlink"/>
                </a:solidFill>
                <a:round/>
                <a:headEnd/>
                <a:tailEnd/>
              </a:ln>
            </p:spPr>
            <p:txBody>
              <a:bodyPr wrap="none" anchor="ctr"/>
              <a:lstStyle/>
              <a:p>
                <a:endParaRPr lang="zh-CN" altLang="en-US"/>
              </a:p>
            </p:txBody>
          </p:sp>
          <p:sp>
            <p:nvSpPr>
              <p:cNvPr id="12" name="Line 60"/>
              <p:cNvSpPr>
                <a:spLocks noChangeShapeType="1"/>
              </p:cNvSpPr>
              <p:nvPr/>
            </p:nvSpPr>
            <p:spPr bwMode="ltGray">
              <a:xfrm flipH="1" flipV="1">
                <a:off x="3" y="1924"/>
                <a:ext cx="3211" cy="1"/>
              </a:xfrm>
              <a:prstGeom prst="line">
                <a:avLst/>
              </a:prstGeom>
              <a:noFill/>
              <a:ln w="9525">
                <a:solidFill>
                  <a:schemeClr val="hlink"/>
                </a:solidFill>
                <a:round/>
                <a:headEnd/>
                <a:tailEnd/>
              </a:ln>
            </p:spPr>
            <p:txBody>
              <a:bodyPr wrap="none" anchor="ctr"/>
              <a:lstStyle/>
              <a:p>
                <a:endParaRPr lang="zh-CN" altLang="en-US"/>
              </a:p>
            </p:txBody>
          </p:sp>
          <p:sp>
            <p:nvSpPr>
              <p:cNvPr id="13" name="Line 61"/>
              <p:cNvSpPr>
                <a:spLocks noChangeShapeType="1"/>
              </p:cNvSpPr>
              <p:nvPr/>
            </p:nvSpPr>
            <p:spPr bwMode="ltGray">
              <a:xfrm flipH="1" flipV="1">
                <a:off x="384" y="938"/>
                <a:ext cx="3811" cy="1"/>
              </a:xfrm>
              <a:prstGeom prst="line">
                <a:avLst/>
              </a:prstGeom>
              <a:noFill/>
              <a:ln w="9525">
                <a:solidFill>
                  <a:schemeClr val="hlink"/>
                </a:solidFill>
                <a:round/>
                <a:headEnd/>
                <a:tailEnd/>
              </a:ln>
            </p:spPr>
            <p:txBody>
              <a:bodyPr wrap="none" anchor="ctr"/>
              <a:lstStyle/>
              <a:p>
                <a:endParaRPr lang="zh-CN" altLang="en-US"/>
              </a:p>
            </p:txBody>
          </p:sp>
          <p:sp>
            <p:nvSpPr>
              <p:cNvPr id="14" name="Arc 62"/>
              <p:cNvSpPr>
                <a:spLocks/>
              </p:cNvSpPr>
              <p:nvPr/>
            </p:nvSpPr>
            <p:spPr bwMode="ltGray">
              <a:xfrm rot="16200000" flipH="1">
                <a:off x="426" y="860"/>
                <a:ext cx="156" cy="157"/>
              </a:xfrm>
              <a:custGeom>
                <a:avLst/>
                <a:gdLst>
                  <a:gd name="T0" fmla="*/ 0 w 43195"/>
                  <a:gd name="T1" fmla="*/ 0 h 43200"/>
                  <a:gd name="T2" fmla="*/ 0 w 43195"/>
                  <a:gd name="T3" fmla="*/ 0 h 43200"/>
                  <a:gd name="T4" fmla="*/ 0 w 43195"/>
                  <a:gd name="T5" fmla="*/ 0 h 43200"/>
                  <a:gd name="T6" fmla="*/ 0 60000 65536"/>
                  <a:gd name="T7" fmla="*/ 0 60000 65536"/>
                  <a:gd name="T8" fmla="*/ 0 60000 65536"/>
                </a:gdLst>
                <a:ahLst/>
                <a:cxnLst>
                  <a:cxn ang="T6">
                    <a:pos x="T0" y="T1"/>
                  </a:cxn>
                  <a:cxn ang="T7">
                    <a:pos x="T2" y="T3"/>
                  </a:cxn>
                  <a:cxn ang="T8">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w="9525">
                <a:solidFill>
                  <a:schemeClr val="hlink"/>
                </a:solidFill>
                <a:round/>
                <a:headEnd/>
                <a:tailEnd/>
              </a:ln>
            </p:spPr>
            <p:txBody>
              <a:bodyPr wrap="none" anchor="ctr"/>
              <a:lstStyle/>
              <a:p>
                <a:endParaRPr lang="zh-CN" altLang="en-US"/>
              </a:p>
            </p:txBody>
          </p:sp>
        </p:grpSp>
        <p:grpSp>
          <p:nvGrpSpPr>
            <p:cNvPr id="7" name="Group 63"/>
            <p:cNvGrpSpPr>
              <a:grpSpLocks/>
            </p:cNvGrpSpPr>
            <p:nvPr userDrawn="1"/>
          </p:nvGrpSpPr>
          <p:grpSpPr bwMode="auto">
            <a:xfrm>
              <a:off x="1480" y="1952"/>
              <a:ext cx="3808" cy="1812"/>
              <a:chOff x="1480" y="1952"/>
              <a:chExt cx="3808" cy="1812"/>
            </a:xfrm>
          </p:grpSpPr>
          <p:sp>
            <p:nvSpPr>
              <p:cNvPr id="8" name="Line 64"/>
              <p:cNvSpPr>
                <a:spLocks noChangeShapeType="1"/>
              </p:cNvSpPr>
              <p:nvPr/>
            </p:nvSpPr>
            <p:spPr bwMode="ltGray">
              <a:xfrm flipV="1">
                <a:off x="1480" y="3442"/>
                <a:ext cx="3808" cy="0"/>
              </a:xfrm>
              <a:prstGeom prst="line">
                <a:avLst/>
              </a:prstGeom>
              <a:noFill/>
              <a:ln w="9525">
                <a:solidFill>
                  <a:schemeClr val="hlink"/>
                </a:solidFill>
                <a:round/>
                <a:headEnd/>
                <a:tailEnd/>
              </a:ln>
            </p:spPr>
            <p:txBody>
              <a:bodyPr wrap="none" anchor="ctr"/>
              <a:lstStyle/>
              <a:p>
                <a:endParaRPr lang="zh-CN" altLang="en-US"/>
              </a:p>
            </p:txBody>
          </p:sp>
          <p:sp>
            <p:nvSpPr>
              <p:cNvPr id="9" name="Line 65"/>
              <p:cNvSpPr>
                <a:spLocks noChangeShapeType="1"/>
              </p:cNvSpPr>
              <p:nvPr/>
            </p:nvSpPr>
            <p:spPr bwMode="ltGray">
              <a:xfrm flipH="1">
                <a:off x="5172" y="1952"/>
                <a:ext cx="0" cy="1812"/>
              </a:xfrm>
              <a:prstGeom prst="line">
                <a:avLst/>
              </a:prstGeom>
              <a:noFill/>
              <a:ln w="9525">
                <a:solidFill>
                  <a:schemeClr val="hlink"/>
                </a:solidFill>
                <a:round/>
                <a:headEnd/>
                <a:tailEnd/>
              </a:ln>
            </p:spPr>
            <p:txBody>
              <a:bodyPr wrap="none" anchor="ctr"/>
              <a:lstStyle/>
              <a:p>
                <a:endParaRPr lang="zh-CN" altLang="en-US"/>
              </a:p>
            </p:txBody>
          </p:sp>
          <p:sp>
            <p:nvSpPr>
              <p:cNvPr id="10" name="Arc 66"/>
              <p:cNvSpPr>
                <a:spLocks/>
              </p:cNvSpPr>
              <p:nvPr/>
            </p:nvSpPr>
            <p:spPr bwMode="ltGray">
              <a:xfrm rot="5400000">
                <a:off x="5097" y="3347"/>
                <a:ext cx="156" cy="157"/>
              </a:xfrm>
              <a:custGeom>
                <a:avLst/>
                <a:gdLst>
                  <a:gd name="T0" fmla="*/ 0 w 43195"/>
                  <a:gd name="T1" fmla="*/ 0 h 43200"/>
                  <a:gd name="T2" fmla="*/ 0 w 43195"/>
                  <a:gd name="T3" fmla="*/ 0 h 43200"/>
                  <a:gd name="T4" fmla="*/ 0 w 43195"/>
                  <a:gd name="T5" fmla="*/ 0 h 43200"/>
                  <a:gd name="T6" fmla="*/ 0 60000 65536"/>
                  <a:gd name="T7" fmla="*/ 0 60000 65536"/>
                  <a:gd name="T8" fmla="*/ 0 60000 65536"/>
                </a:gdLst>
                <a:ahLst/>
                <a:cxnLst>
                  <a:cxn ang="T6">
                    <a:pos x="T0" y="T1"/>
                  </a:cxn>
                  <a:cxn ang="T7">
                    <a:pos x="T2" y="T3"/>
                  </a:cxn>
                  <a:cxn ang="T8">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w="9525">
                <a:solidFill>
                  <a:schemeClr val="hlink"/>
                </a:solidFill>
                <a:round/>
                <a:headEnd/>
                <a:tailEnd/>
              </a:ln>
            </p:spPr>
            <p:txBody>
              <a:bodyPr wrap="none" anchor="ctr"/>
              <a:lstStyle/>
              <a:p>
                <a:endParaRPr lang="zh-CN" altLang="en-US"/>
              </a:p>
            </p:txBody>
          </p:sp>
        </p:grpSp>
      </p:grpSp>
      <p:sp>
        <p:nvSpPr>
          <p:cNvPr id="206915" name="Rectangle 67"/>
          <p:cNvSpPr>
            <a:spLocks noGrp="1" noChangeArrowheads="1"/>
          </p:cNvSpPr>
          <p:nvPr>
            <p:ph type="ctrTitle"/>
          </p:nvPr>
        </p:nvSpPr>
        <p:spPr>
          <a:xfrm>
            <a:off x="990600" y="1752600"/>
            <a:ext cx="7772400" cy="1143000"/>
          </a:xfrm>
        </p:spPr>
        <p:txBody>
          <a:bodyPr/>
          <a:lstStyle>
            <a:lvl1pPr>
              <a:defRPr/>
            </a:lvl1pPr>
          </a:lstStyle>
          <a:p>
            <a:r>
              <a:rPr lang="zh-CN" altLang="en-US"/>
              <a:t>单击此处编辑母版标题样式</a:t>
            </a:r>
          </a:p>
        </p:txBody>
      </p:sp>
      <p:sp>
        <p:nvSpPr>
          <p:cNvPr id="206916" name="Rectangle 68" descr="Rectangle: Click to edit Master text styles&#10;Second level&#10;Third level&#10;Fourth level&#10;Fifth level"/>
          <p:cNvSpPr>
            <a:spLocks noGrp="1" noChangeArrowheads="1"/>
          </p:cNvSpPr>
          <p:nvPr>
            <p:ph type="subTitle" idx="1"/>
          </p:nvPr>
        </p:nvSpPr>
        <p:spPr>
          <a:xfrm>
            <a:off x="990600" y="3309938"/>
            <a:ext cx="6400800" cy="1752600"/>
          </a:xfrm>
        </p:spPr>
        <p:txBody>
          <a:bodyPr/>
          <a:lstStyle>
            <a:lvl1pPr marL="0" indent="0">
              <a:buFont typeface="Wingdings" pitchFamily="2" charset="2"/>
              <a:buNone/>
              <a:defRPr/>
            </a:lvl1pPr>
          </a:lstStyle>
          <a:p>
            <a:r>
              <a:rPr lang="zh-CN" altLang="en-US"/>
              <a:t>单击此处编辑母版副标题样式</a:t>
            </a:r>
          </a:p>
        </p:txBody>
      </p:sp>
      <p:sp>
        <p:nvSpPr>
          <p:cNvPr id="70" name="Rectangle 69"/>
          <p:cNvSpPr>
            <a:spLocks noGrp="1" noChangeArrowheads="1"/>
          </p:cNvSpPr>
          <p:nvPr>
            <p:ph type="dt" sz="quarter" idx="10"/>
          </p:nvPr>
        </p:nvSpPr>
        <p:spPr>
          <a:xfrm>
            <a:off x="7884368" y="6400800"/>
            <a:ext cx="1259632" cy="457200"/>
          </a:xfrm>
          <a:prstGeom prst="rect">
            <a:avLst/>
          </a:prstGeom>
        </p:spPr>
        <p:txBody>
          <a:bodyPr/>
          <a:lstStyle>
            <a:lvl1pPr>
              <a:defRPr/>
            </a:lvl1pPr>
          </a:lstStyle>
          <a:p>
            <a:pPr>
              <a:defRPr/>
            </a:pPr>
            <a:endParaRPr lang="en-US" altLang="zh-CN"/>
          </a:p>
        </p:txBody>
      </p:sp>
      <p:sp>
        <p:nvSpPr>
          <p:cNvPr id="71" name="Rectangle 70"/>
          <p:cNvSpPr>
            <a:spLocks noGrp="1" noChangeArrowheads="1"/>
          </p:cNvSpPr>
          <p:nvPr>
            <p:ph type="ftr" sz="quarter" idx="11"/>
          </p:nvPr>
        </p:nvSpPr>
        <p:spPr/>
        <p:txBody>
          <a:bodyPr/>
          <a:lstStyle>
            <a:lvl1pPr>
              <a:defRPr/>
            </a:lvl1pPr>
          </a:lstStyle>
          <a:p>
            <a:pPr>
              <a:defRPr/>
            </a:pPr>
            <a:endParaRPr lang="en-US" altLang="zh-CN"/>
          </a:p>
        </p:txBody>
      </p:sp>
      <p:sp>
        <p:nvSpPr>
          <p:cNvPr id="72" name="Rectangle 71"/>
          <p:cNvSpPr>
            <a:spLocks noGrp="1" noChangeArrowheads="1"/>
          </p:cNvSpPr>
          <p:nvPr>
            <p:ph type="sldNum" sz="quarter" idx="12"/>
          </p:nvPr>
        </p:nvSpPr>
        <p:spPr>
          <a:xfrm>
            <a:off x="6553200" y="6248400"/>
            <a:ext cx="1905000" cy="457200"/>
          </a:xfrm>
          <a:prstGeom prst="rect">
            <a:avLst/>
          </a:prstGeom>
        </p:spPr>
        <p:txBody>
          <a:bodyPr/>
          <a:lstStyle>
            <a:lvl1pPr>
              <a:defRPr/>
            </a:lvl1pPr>
          </a:lstStyle>
          <a:p>
            <a:pPr>
              <a:defRPr/>
            </a:pPr>
            <a:fld id="{366F98D2-901D-4CAB-B090-6D5357B02C1A}" type="slidenum">
              <a:rPr lang="en-US" altLang="zh-CN"/>
              <a:pPr>
                <a:defRPr/>
              </a:pPr>
              <a:t>‹#›</a:t>
            </a:fld>
            <a:endParaRPr lang="en-US" altLang="zh-CN"/>
          </a:p>
        </p:txBody>
      </p:sp>
    </p:spTree>
  </p:cSld>
  <p:clrMapOvr>
    <a:masterClrMapping/>
  </p:clrMapOvr>
  <p:transition>
    <p:pull dir="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a:xfrm>
            <a:off x="7884368" y="6400800"/>
            <a:ext cx="1259632" cy="457200"/>
          </a:xfrm>
          <a:prstGeom prst="rect">
            <a:avLst/>
          </a:prstGeom>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a:xfrm>
            <a:off x="6553200" y="6248400"/>
            <a:ext cx="1905000" cy="457200"/>
          </a:xfrm>
          <a:prstGeom prst="rect">
            <a:avLst/>
          </a:prstGeom>
        </p:spPr>
        <p:txBody>
          <a:bodyPr/>
          <a:lstStyle>
            <a:lvl1pPr>
              <a:defRPr/>
            </a:lvl1pPr>
          </a:lstStyle>
          <a:p>
            <a:pPr>
              <a:defRPr/>
            </a:pPr>
            <a:fld id="{243918E8-7A37-4896-AF36-53292CFCE9BD}" type="slidenum">
              <a:rPr lang="en-US" altLang="zh-CN"/>
              <a:pPr>
                <a:defRPr/>
              </a:pPr>
              <a:t>‹#›</a:t>
            </a:fld>
            <a:endParaRPr lang="en-US" altLang="zh-CN"/>
          </a:p>
        </p:txBody>
      </p:sp>
    </p:spTree>
  </p:cSld>
  <p:clrMapOvr>
    <a:masterClrMapping/>
  </p:clrMapOvr>
  <p:transition>
    <p:pull dir="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15150" y="247650"/>
            <a:ext cx="2076450" cy="592455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247650"/>
            <a:ext cx="6076950" cy="59245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a:xfrm>
            <a:off x="7884368" y="6400800"/>
            <a:ext cx="1259632" cy="457200"/>
          </a:xfrm>
          <a:prstGeom prst="rect">
            <a:avLst/>
          </a:prstGeom>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a:xfrm>
            <a:off x="6553200" y="6248400"/>
            <a:ext cx="1905000" cy="457200"/>
          </a:xfrm>
          <a:prstGeom prst="rect">
            <a:avLst/>
          </a:prstGeom>
        </p:spPr>
        <p:txBody>
          <a:bodyPr/>
          <a:lstStyle>
            <a:lvl1pPr>
              <a:defRPr/>
            </a:lvl1pPr>
          </a:lstStyle>
          <a:p>
            <a:pPr>
              <a:defRPr/>
            </a:pPr>
            <a:fld id="{51E7E894-B077-4DF7-8888-19E375D1A82D}" type="slidenum">
              <a:rPr lang="en-US" altLang="zh-CN"/>
              <a:pPr>
                <a:defRPr/>
              </a:pPr>
              <a:t>‹#›</a:t>
            </a:fld>
            <a:endParaRPr lang="en-US" altLang="zh-CN"/>
          </a:p>
        </p:txBody>
      </p:sp>
    </p:spTree>
  </p:cSld>
  <p:clrMapOvr>
    <a:masterClrMapping/>
  </p:clrMapOvr>
  <p:transition>
    <p:pull dir="rd"/>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886200" y="247650"/>
            <a:ext cx="5105400" cy="381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219200"/>
            <a:ext cx="3810000" cy="49530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19200"/>
            <a:ext cx="3810000" cy="49530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7884368" y="6400800"/>
            <a:ext cx="1259632" cy="457200"/>
          </a:xfrm>
          <a:prstGeom prst="rect">
            <a:avLst/>
          </a:prstGeom>
        </p:spPr>
        <p:txBody>
          <a:bodyPr/>
          <a:lstStyle>
            <a:lvl1pPr>
              <a:defRPr/>
            </a:lvl1pPr>
          </a:lstStyle>
          <a:p>
            <a:pPr>
              <a:defRPr/>
            </a:pPr>
            <a:endParaRPr lang="en-US" altLang="zh-CN"/>
          </a:p>
        </p:txBody>
      </p:sp>
      <p:sp>
        <p:nvSpPr>
          <p:cNvPr id="6" name="页脚占位符 5"/>
          <p:cNvSpPr>
            <a:spLocks noGrp="1"/>
          </p:cNvSpPr>
          <p:nvPr>
            <p:ph type="ftr" sz="quarter" idx="11"/>
          </p:nvPr>
        </p:nvSpPr>
        <p:spPr/>
        <p:txBody>
          <a:bodyPr/>
          <a:lstStyle>
            <a:lvl1pPr>
              <a:defRPr/>
            </a:lvl1pPr>
          </a:lstStyle>
          <a:p>
            <a:pPr>
              <a:defRPr/>
            </a:pPr>
            <a:endParaRPr lang="en-US" altLang="zh-CN"/>
          </a:p>
        </p:txBody>
      </p:sp>
      <p:sp>
        <p:nvSpPr>
          <p:cNvPr id="7" name="灯片编号占位符 6"/>
          <p:cNvSpPr>
            <a:spLocks noGrp="1"/>
          </p:cNvSpPr>
          <p:nvPr>
            <p:ph type="sldNum" sz="quarter" idx="12"/>
          </p:nvPr>
        </p:nvSpPr>
        <p:spPr>
          <a:xfrm>
            <a:off x="6553200" y="6248400"/>
            <a:ext cx="1905000" cy="457200"/>
          </a:xfrm>
          <a:prstGeom prst="rect">
            <a:avLst/>
          </a:prstGeom>
        </p:spPr>
        <p:txBody>
          <a:bodyPr/>
          <a:lstStyle>
            <a:lvl1pPr>
              <a:defRPr/>
            </a:lvl1pPr>
          </a:lstStyle>
          <a:p>
            <a:pPr>
              <a:defRPr/>
            </a:pPr>
            <a:fld id="{1A4EC23E-1312-4E8A-8392-2F283F8416A7}" type="slidenum">
              <a:rPr lang="en-US" altLang="zh-CN"/>
              <a:pPr>
                <a:defRPr/>
              </a:pPr>
              <a:t>‹#›</a:t>
            </a:fld>
            <a:endParaRPr lang="en-US" altLang="zh-CN"/>
          </a:p>
        </p:txBody>
      </p:sp>
    </p:spTree>
  </p:cSld>
  <p:clrMapOvr>
    <a:masterClrMapping/>
  </p:clrMapOvr>
  <p:transition>
    <p:pull dir="rd"/>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3886200" y="247650"/>
            <a:ext cx="5105400" cy="3810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685800" y="1219200"/>
            <a:ext cx="7772400" cy="4953000"/>
          </a:xfrm>
        </p:spPr>
        <p:txBody>
          <a:bodyPr/>
          <a:lstStyle/>
          <a:p>
            <a:pPr lvl="0"/>
            <a:endParaRPr lang="zh-CN" altLang="en-US" noProof="0" smtClean="0"/>
          </a:p>
        </p:txBody>
      </p:sp>
      <p:sp>
        <p:nvSpPr>
          <p:cNvPr id="5" name="日期占位符 3"/>
          <p:cNvSpPr>
            <a:spLocks noGrp="1"/>
          </p:cNvSpPr>
          <p:nvPr>
            <p:ph type="dt" sz="half" idx="10"/>
          </p:nvPr>
        </p:nvSpPr>
        <p:spPr>
          <a:xfrm>
            <a:off x="7884368" y="6400800"/>
            <a:ext cx="1259632" cy="457200"/>
          </a:xfrm>
          <a:prstGeom prst="rect">
            <a:avLst/>
          </a:prstGeom>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a:xfrm>
            <a:off x="6553200" y="6248400"/>
            <a:ext cx="1905000" cy="457200"/>
          </a:xfrm>
          <a:prstGeom prst="rect">
            <a:avLst/>
          </a:prstGeom>
        </p:spPr>
        <p:txBody>
          <a:bodyPr/>
          <a:lstStyle>
            <a:lvl1pPr>
              <a:defRPr/>
            </a:lvl1pPr>
          </a:lstStyle>
          <a:p>
            <a:pPr>
              <a:defRPr/>
            </a:pPr>
            <a:fld id="{4529C974-FC57-4F27-A825-8463B3C37755}" type="slidenum">
              <a:rPr lang="en-US" altLang="zh-CN"/>
              <a:pPr>
                <a:defRPr/>
              </a:pPr>
              <a:t>‹#›</a:t>
            </a:fld>
            <a:endParaRPr lang="en-US" altLang="zh-CN"/>
          </a:p>
        </p:txBody>
      </p:sp>
    </p:spTree>
  </p:cSld>
  <p:clrMapOvr>
    <a:masterClrMapping/>
  </p:clrMapOvr>
  <p:transition>
    <p:pull dir="rd"/>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3886200" y="247650"/>
            <a:ext cx="5105400" cy="381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219200"/>
            <a:ext cx="3810000" cy="49530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219200"/>
            <a:ext cx="3810000" cy="24003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3771900"/>
            <a:ext cx="3810000" cy="24003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5"/>
          <p:cNvSpPr>
            <a:spLocks noGrp="1"/>
          </p:cNvSpPr>
          <p:nvPr>
            <p:ph type="dt" sz="half" idx="10"/>
          </p:nvPr>
        </p:nvSpPr>
        <p:spPr>
          <a:xfrm>
            <a:off x="7884368" y="6400800"/>
            <a:ext cx="1259632" cy="457200"/>
          </a:xfrm>
          <a:prstGeom prst="rect">
            <a:avLst/>
          </a:prstGeom>
        </p:spPr>
        <p:txBody>
          <a:bodyPr/>
          <a:lstStyle>
            <a:lvl1pPr>
              <a:defRPr/>
            </a:lvl1pPr>
          </a:lstStyle>
          <a:p>
            <a:pPr>
              <a:defRPr/>
            </a:pPr>
            <a:endParaRPr lang="en-US" altLang="zh-CN"/>
          </a:p>
        </p:txBody>
      </p:sp>
      <p:sp>
        <p:nvSpPr>
          <p:cNvPr id="8" name="页脚占位符 6"/>
          <p:cNvSpPr>
            <a:spLocks noGrp="1"/>
          </p:cNvSpPr>
          <p:nvPr>
            <p:ph type="ftr" sz="quarter" idx="11"/>
          </p:nvPr>
        </p:nvSpPr>
        <p:spPr/>
        <p:txBody>
          <a:bodyPr/>
          <a:lstStyle>
            <a:lvl1pPr>
              <a:defRPr/>
            </a:lvl1pPr>
          </a:lstStyle>
          <a:p>
            <a:pPr>
              <a:defRPr/>
            </a:pPr>
            <a:endParaRPr lang="en-US" altLang="zh-CN"/>
          </a:p>
        </p:txBody>
      </p:sp>
      <p:sp>
        <p:nvSpPr>
          <p:cNvPr id="9" name="灯片编号占位符 7"/>
          <p:cNvSpPr>
            <a:spLocks noGrp="1"/>
          </p:cNvSpPr>
          <p:nvPr>
            <p:ph type="sldNum" sz="quarter" idx="12"/>
          </p:nvPr>
        </p:nvSpPr>
        <p:spPr>
          <a:xfrm>
            <a:off x="6553200" y="6248400"/>
            <a:ext cx="1905000" cy="457200"/>
          </a:xfrm>
          <a:prstGeom prst="rect">
            <a:avLst/>
          </a:prstGeom>
        </p:spPr>
        <p:txBody>
          <a:bodyPr/>
          <a:lstStyle>
            <a:lvl1pPr>
              <a:defRPr/>
            </a:lvl1pPr>
          </a:lstStyle>
          <a:p>
            <a:pPr>
              <a:defRPr/>
            </a:pPr>
            <a:fld id="{66A4C656-5148-4FED-960F-5C5BC4B16985}" type="slidenum">
              <a:rPr lang="en-US" altLang="zh-CN"/>
              <a:pPr>
                <a:defRPr/>
              </a:pPr>
              <a:t>‹#›</a:t>
            </a:fld>
            <a:endParaRPr lang="en-US" altLang="zh-CN"/>
          </a:p>
        </p:txBody>
      </p:sp>
    </p:spTree>
  </p:cSld>
  <p:clrMapOvr>
    <a:masterClrMapping/>
  </p:clrMapOvr>
  <p:transition>
    <p:pull dir="rd"/>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85800" y="247650"/>
            <a:ext cx="8305800" cy="59245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1030"/>
          <p:cNvSpPr>
            <a:spLocks noGrp="1" noChangeArrowheads="1"/>
          </p:cNvSpPr>
          <p:nvPr>
            <p:ph type="ftr" sz="quarter" idx="10"/>
          </p:nvPr>
        </p:nvSpPr>
        <p:spPr/>
        <p:txBody>
          <a:bodyPr/>
          <a:lstStyle>
            <a:lvl1pPr>
              <a:defRPr/>
            </a:lvl1pPr>
          </a:lstStyle>
          <a:p>
            <a:pPr>
              <a:defRPr/>
            </a:pPr>
            <a:endParaRPr lang="en-US" altLang="zh-CN"/>
          </a:p>
        </p:txBody>
      </p:sp>
    </p:spTree>
  </p:cSld>
  <p:clrMapOvr>
    <a:masterClrMapping/>
  </p:clrMapOvr>
  <p:transition>
    <p:pull dir="rd"/>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objAndTwoObj">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3886200" y="247650"/>
            <a:ext cx="5105400" cy="381000"/>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219200"/>
            <a:ext cx="3810000" cy="49530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219200"/>
            <a:ext cx="3810000" cy="24003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3771900"/>
            <a:ext cx="3810000" cy="24003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5"/>
          <p:cNvSpPr>
            <a:spLocks noGrp="1"/>
          </p:cNvSpPr>
          <p:nvPr>
            <p:ph type="dt" sz="half" idx="10"/>
          </p:nvPr>
        </p:nvSpPr>
        <p:spPr>
          <a:xfrm>
            <a:off x="7884368" y="6400800"/>
            <a:ext cx="1259632" cy="457200"/>
          </a:xfrm>
          <a:prstGeom prst="rect">
            <a:avLst/>
          </a:prstGeom>
        </p:spPr>
        <p:txBody>
          <a:bodyPr/>
          <a:lstStyle>
            <a:lvl1pPr>
              <a:defRPr/>
            </a:lvl1pPr>
          </a:lstStyle>
          <a:p>
            <a:pPr>
              <a:defRPr/>
            </a:pPr>
            <a:endParaRPr lang="en-US" altLang="zh-CN"/>
          </a:p>
        </p:txBody>
      </p:sp>
      <p:sp>
        <p:nvSpPr>
          <p:cNvPr id="7" name="页脚占位符 6"/>
          <p:cNvSpPr>
            <a:spLocks noGrp="1"/>
          </p:cNvSpPr>
          <p:nvPr>
            <p:ph type="ftr" sz="quarter" idx="11"/>
          </p:nvPr>
        </p:nvSpPr>
        <p:spPr/>
        <p:txBody>
          <a:bodyPr/>
          <a:lstStyle>
            <a:lvl1pPr>
              <a:defRPr/>
            </a:lvl1pPr>
          </a:lstStyle>
          <a:p>
            <a:pPr>
              <a:defRPr/>
            </a:pPr>
            <a:endParaRPr lang="en-US" altLang="zh-CN"/>
          </a:p>
        </p:txBody>
      </p:sp>
      <p:sp>
        <p:nvSpPr>
          <p:cNvPr id="8" name="灯片编号占位符 7"/>
          <p:cNvSpPr>
            <a:spLocks noGrp="1"/>
          </p:cNvSpPr>
          <p:nvPr>
            <p:ph type="sldNum" sz="quarter" idx="12"/>
          </p:nvPr>
        </p:nvSpPr>
        <p:spPr>
          <a:xfrm>
            <a:off x="6553200" y="6248400"/>
            <a:ext cx="1905000" cy="457200"/>
          </a:xfrm>
          <a:prstGeom prst="rect">
            <a:avLst/>
          </a:prstGeom>
        </p:spPr>
        <p:txBody>
          <a:bodyPr/>
          <a:lstStyle>
            <a:lvl1pPr>
              <a:defRPr/>
            </a:lvl1pPr>
          </a:lstStyle>
          <a:p>
            <a:pPr>
              <a:defRPr/>
            </a:pPr>
            <a:fld id="{C8CF2250-3A50-4F99-B545-67B981E32A0B}" type="slidenum">
              <a:rPr lang="en-US" altLang="zh-CN"/>
              <a:pPr>
                <a:defRPr/>
              </a:pPr>
              <a:t>‹#›</a:t>
            </a:fld>
            <a:endParaRPr lang="en-US" altLang="zh-CN"/>
          </a:p>
        </p:txBody>
      </p:sp>
    </p:spTree>
  </p:cSld>
  <p:clrMapOvr>
    <a:masterClrMapping/>
  </p:clrMapOvr>
  <p:transition>
    <p:pull dir="rd"/>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a:xfrm>
            <a:off x="7884368" y="6400800"/>
            <a:ext cx="1259632" cy="457200"/>
          </a:xfrm>
          <a:prstGeom prst="rect">
            <a:avLst/>
          </a:prstGeom>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a:xfrm>
            <a:off x="6553200" y="6248400"/>
            <a:ext cx="1979613" cy="457200"/>
          </a:xfrm>
          <a:prstGeom prst="rect">
            <a:avLst/>
          </a:prstGeom>
        </p:spPr>
        <p:txBody>
          <a:bodyPr/>
          <a:lstStyle>
            <a:lvl1pPr>
              <a:defRPr/>
            </a:lvl1pPr>
          </a:lstStyle>
          <a:p>
            <a:pPr>
              <a:defRPr/>
            </a:pPr>
            <a:fld id="{BF045482-DDC9-47A3-B49A-D9E0603625A3}" type="slidenum">
              <a:rPr lang="en-US" altLang="zh-CN"/>
              <a:pPr>
                <a:defRPr/>
              </a:pPr>
              <a:t>‹#›</a:t>
            </a:fld>
            <a:endParaRPr lang="en-US" altLang="zh-CN"/>
          </a:p>
        </p:txBody>
      </p:sp>
    </p:spTree>
  </p:cSld>
  <p:clrMapOvr>
    <a:masterClrMapping/>
  </p:clrMapOvr>
  <p:transition>
    <p:pull dir="rd"/>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685800"/>
            <a:ext cx="3810000" cy="5715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685800"/>
            <a:ext cx="3810000" cy="5715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152400"/>
            <a:ext cx="1943100" cy="6248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152400"/>
            <a:ext cx="5676900" cy="6248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3322926028"/>
      </p:ext>
    </p:extLst>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541398553"/>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5" name="日期占位符 3"/>
          <p:cNvSpPr>
            <a:spLocks noGrp="1"/>
          </p:cNvSpPr>
          <p:nvPr>
            <p:ph type="dt" sz="half" idx="10"/>
          </p:nvPr>
        </p:nvSpPr>
        <p:spPr>
          <a:xfrm>
            <a:off x="7884368" y="6400800"/>
            <a:ext cx="1259632" cy="457200"/>
          </a:xfrm>
          <a:prstGeom prst="rect">
            <a:avLst/>
          </a:prstGeom>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a:xfrm>
            <a:off x="6553200" y="6248400"/>
            <a:ext cx="1905000" cy="457200"/>
          </a:xfrm>
          <a:prstGeom prst="rect">
            <a:avLst/>
          </a:prstGeom>
        </p:spPr>
        <p:txBody>
          <a:bodyPr/>
          <a:lstStyle>
            <a:lvl1pPr>
              <a:defRPr/>
            </a:lvl1pPr>
          </a:lstStyle>
          <a:p>
            <a:pPr>
              <a:defRPr/>
            </a:pPr>
            <a:fld id="{492D53C9-21F2-4AE0-B14F-10DDCF2DAFE9}" type="slidenum">
              <a:rPr lang="en-US" altLang="zh-CN"/>
              <a:pPr>
                <a:defRPr/>
              </a:pPr>
              <a:t>‹#›</a:t>
            </a:fld>
            <a:endParaRPr lang="en-US" altLang="zh-CN"/>
          </a:p>
        </p:txBody>
      </p:sp>
    </p:spTree>
  </p:cSld>
  <p:clrMapOvr>
    <a:masterClrMapping/>
  </p:clrMapOvr>
  <p:transition>
    <p:pull dir="rd"/>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2800534888"/>
      </p:ext>
    </p:extLst>
  </p:cSld>
  <p:clrMapOvr>
    <a:masterClrMapping/>
  </p:clrMapOvr>
  <p:transition spd="med"/>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38163" y="919163"/>
            <a:ext cx="4019550" cy="20542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10113" y="919163"/>
            <a:ext cx="4019550" cy="20542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066004440"/>
      </p:ext>
    </p:extLst>
  </p:cSld>
  <p:clrMapOvr>
    <a:masterClrMapping/>
  </p:clrMapOvr>
  <p:transition spd="med"/>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942997753"/>
      </p:ext>
    </p:extLst>
  </p:cSld>
  <p:clrMapOvr>
    <a:masterClrMapping/>
  </p:clrMapOvr>
  <p:transition spd="med"/>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2021543049"/>
      </p:ext>
    </p:extLst>
  </p:cSld>
  <p:clrMapOvr>
    <a:masterClrMapping/>
  </p:clrMapOvr>
  <p:transition spd="med"/>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8940934"/>
      </p:ext>
    </p:extLst>
  </p:cSld>
  <p:clrMapOvr>
    <a:masterClrMapping/>
  </p:clrMapOvr>
  <p:transition spd="med"/>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65561974"/>
      </p:ext>
    </p:extLst>
  </p:cSld>
  <p:clrMapOvr>
    <a:masterClrMapping/>
  </p:clrMapOvr>
  <p:transition spd="med"/>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970489737"/>
      </p:ext>
    </p:extLst>
  </p:cSld>
  <p:clrMapOvr>
    <a:masterClrMapping/>
  </p:clrMapOvr>
  <p:transition spd="med"/>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558522975"/>
      </p:ext>
    </p:extLst>
  </p:cSld>
  <p:clrMapOvr>
    <a:masterClrMapping/>
  </p:clrMapOvr>
  <p:transition spd="med"/>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81788" y="228600"/>
            <a:ext cx="2047875" cy="274478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38163" y="228600"/>
            <a:ext cx="5991225" cy="274478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160169863"/>
      </p:ext>
    </p:extLst>
  </p:cSld>
  <p:clrMapOvr>
    <a:masterClrMapping/>
  </p:clrMapOvr>
  <p:transition spd="med"/>
</p:sldLayout>
</file>

<file path=ppt/slideLayouts/slideLayout39.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800100" y="228600"/>
            <a:ext cx="6862763" cy="3683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538163" y="919163"/>
            <a:ext cx="4019550" cy="20542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10113" y="919163"/>
            <a:ext cx="4019550" cy="20542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961654009"/>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219200"/>
            <a:ext cx="38100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19200"/>
            <a:ext cx="38100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7884368" y="6400800"/>
            <a:ext cx="1259632" cy="457200"/>
          </a:xfrm>
          <a:prstGeom prst="rect">
            <a:avLst/>
          </a:prstGeom>
        </p:spPr>
        <p:txBody>
          <a:bodyPr/>
          <a:lstStyle>
            <a:lvl1pPr>
              <a:defRPr/>
            </a:lvl1pPr>
          </a:lstStyle>
          <a:p>
            <a:pPr>
              <a:defRPr/>
            </a:pPr>
            <a:endParaRPr lang="en-US" altLang="zh-CN"/>
          </a:p>
        </p:txBody>
      </p:sp>
      <p:sp>
        <p:nvSpPr>
          <p:cNvPr id="6" name="页脚占位符 5"/>
          <p:cNvSpPr>
            <a:spLocks noGrp="1"/>
          </p:cNvSpPr>
          <p:nvPr>
            <p:ph type="ftr" sz="quarter" idx="11"/>
          </p:nvPr>
        </p:nvSpPr>
        <p:spPr/>
        <p:txBody>
          <a:bodyPr/>
          <a:lstStyle>
            <a:lvl1pPr>
              <a:defRPr/>
            </a:lvl1pPr>
          </a:lstStyle>
          <a:p>
            <a:pPr>
              <a:defRPr/>
            </a:pPr>
            <a:endParaRPr lang="en-US" altLang="zh-CN"/>
          </a:p>
        </p:txBody>
      </p:sp>
      <p:sp>
        <p:nvSpPr>
          <p:cNvPr id="7" name="灯片编号占位符 6"/>
          <p:cNvSpPr>
            <a:spLocks noGrp="1"/>
          </p:cNvSpPr>
          <p:nvPr>
            <p:ph type="sldNum" sz="quarter" idx="12"/>
          </p:nvPr>
        </p:nvSpPr>
        <p:spPr>
          <a:xfrm>
            <a:off x="6553200" y="6248400"/>
            <a:ext cx="1905000" cy="457200"/>
          </a:xfrm>
          <a:prstGeom prst="rect">
            <a:avLst/>
          </a:prstGeom>
        </p:spPr>
        <p:txBody>
          <a:bodyPr/>
          <a:lstStyle>
            <a:lvl1pPr>
              <a:defRPr/>
            </a:lvl1pPr>
          </a:lstStyle>
          <a:p>
            <a:pPr>
              <a:defRPr/>
            </a:pPr>
            <a:fld id="{9F7D2BBC-2B94-43A2-8E74-ADC35FFA11DC}" type="slidenum">
              <a:rPr lang="en-US" altLang="zh-CN"/>
              <a:pPr>
                <a:defRPr/>
              </a:pPr>
              <a:t>‹#›</a:t>
            </a:fld>
            <a:endParaRPr lang="en-US" altLang="zh-CN"/>
          </a:p>
        </p:txBody>
      </p:sp>
    </p:spTree>
  </p:cSld>
  <p:clrMapOvr>
    <a:masterClrMapping/>
  </p:clrMapOvr>
  <p:transition>
    <p:pull dir="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8" name="日期占位符 6"/>
          <p:cNvSpPr>
            <a:spLocks noGrp="1"/>
          </p:cNvSpPr>
          <p:nvPr>
            <p:ph type="dt" sz="half" idx="10"/>
          </p:nvPr>
        </p:nvSpPr>
        <p:spPr>
          <a:xfrm>
            <a:off x="7884368" y="6400800"/>
            <a:ext cx="1259632" cy="457200"/>
          </a:xfrm>
          <a:prstGeom prst="rect">
            <a:avLst/>
          </a:prstGeom>
        </p:spPr>
        <p:txBody>
          <a:bodyPr/>
          <a:lstStyle>
            <a:lvl1pPr>
              <a:defRPr/>
            </a:lvl1pPr>
          </a:lstStyle>
          <a:p>
            <a:pPr>
              <a:defRPr/>
            </a:pPr>
            <a:endParaRPr lang="en-US" altLang="zh-CN"/>
          </a:p>
        </p:txBody>
      </p:sp>
      <p:sp>
        <p:nvSpPr>
          <p:cNvPr id="9" name="页脚占位符 7"/>
          <p:cNvSpPr>
            <a:spLocks noGrp="1"/>
          </p:cNvSpPr>
          <p:nvPr>
            <p:ph type="ftr" sz="quarter" idx="11"/>
          </p:nvPr>
        </p:nvSpPr>
        <p:spPr/>
        <p:txBody>
          <a:bodyPr/>
          <a:lstStyle>
            <a:lvl1pPr>
              <a:defRPr/>
            </a:lvl1pPr>
          </a:lstStyle>
          <a:p>
            <a:pPr>
              <a:defRPr/>
            </a:pPr>
            <a:endParaRPr lang="en-US" altLang="zh-CN"/>
          </a:p>
        </p:txBody>
      </p:sp>
      <p:sp>
        <p:nvSpPr>
          <p:cNvPr id="10" name="灯片编号占位符 8"/>
          <p:cNvSpPr>
            <a:spLocks noGrp="1"/>
          </p:cNvSpPr>
          <p:nvPr>
            <p:ph type="sldNum" sz="quarter" idx="12"/>
          </p:nvPr>
        </p:nvSpPr>
        <p:spPr>
          <a:xfrm>
            <a:off x="6553200" y="6248400"/>
            <a:ext cx="1905000" cy="457200"/>
          </a:xfrm>
          <a:prstGeom prst="rect">
            <a:avLst/>
          </a:prstGeom>
        </p:spPr>
        <p:txBody>
          <a:bodyPr/>
          <a:lstStyle>
            <a:lvl1pPr>
              <a:defRPr/>
            </a:lvl1pPr>
          </a:lstStyle>
          <a:p>
            <a:pPr>
              <a:defRPr/>
            </a:pPr>
            <a:fld id="{34614C7B-C722-41C0-9AA0-A861B9FEC3D2}" type="slidenum">
              <a:rPr lang="en-US" altLang="zh-CN"/>
              <a:pPr>
                <a:defRPr/>
              </a:pPr>
              <a:t>‹#›</a:t>
            </a:fld>
            <a:endParaRPr lang="en-US" altLang="zh-CN"/>
          </a:p>
        </p:txBody>
      </p:sp>
    </p:spTree>
  </p:cSld>
  <p:clrMapOvr>
    <a:masterClrMapping/>
  </p:clrMapOvr>
  <p:transition>
    <p:pull dir="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4" name="日期占位符 2"/>
          <p:cNvSpPr>
            <a:spLocks noGrp="1"/>
          </p:cNvSpPr>
          <p:nvPr>
            <p:ph type="dt" sz="half" idx="10"/>
          </p:nvPr>
        </p:nvSpPr>
        <p:spPr>
          <a:xfrm>
            <a:off x="7884368" y="6400800"/>
            <a:ext cx="1259632" cy="457200"/>
          </a:xfrm>
          <a:prstGeom prst="rect">
            <a:avLst/>
          </a:prstGeom>
        </p:spPr>
        <p:txBody>
          <a:bodyPr/>
          <a:lstStyle>
            <a:lvl1pPr>
              <a:defRPr/>
            </a:lvl1pPr>
          </a:lstStyle>
          <a:p>
            <a:pPr>
              <a:defRPr/>
            </a:pPr>
            <a:endParaRPr lang="en-US" altLang="zh-CN"/>
          </a:p>
        </p:txBody>
      </p:sp>
      <p:sp>
        <p:nvSpPr>
          <p:cNvPr id="5" name="页脚占位符 3"/>
          <p:cNvSpPr>
            <a:spLocks noGrp="1"/>
          </p:cNvSpPr>
          <p:nvPr>
            <p:ph type="ftr" sz="quarter" idx="11"/>
          </p:nvPr>
        </p:nvSpPr>
        <p:spPr/>
        <p:txBody>
          <a:bodyPr/>
          <a:lstStyle>
            <a:lvl1pPr>
              <a:defRPr/>
            </a:lvl1pPr>
          </a:lstStyle>
          <a:p>
            <a:pPr>
              <a:defRPr/>
            </a:pPr>
            <a:endParaRPr lang="en-US" altLang="zh-CN"/>
          </a:p>
        </p:txBody>
      </p:sp>
      <p:sp>
        <p:nvSpPr>
          <p:cNvPr id="6" name="灯片编号占位符 4"/>
          <p:cNvSpPr>
            <a:spLocks noGrp="1"/>
          </p:cNvSpPr>
          <p:nvPr>
            <p:ph type="sldNum" sz="quarter" idx="12"/>
          </p:nvPr>
        </p:nvSpPr>
        <p:spPr>
          <a:xfrm>
            <a:off x="6553200" y="6248400"/>
            <a:ext cx="1905000" cy="457200"/>
          </a:xfrm>
          <a:prstGeom prst="rect">
            <a:avLst/>
          </a:prstGeom>
        </p:spPr>
        <p:txBody>
          <a:bodyPr/>
          <a:lstStyle>
            <a:lvl1pPr>
              <a:defRPr/>
            </a:lvl1pPr>
          </a:lstStyle>
          <a:p>
            <a:pPr>
              <a:defRPr/>
            </a:pPr>
            <a:fld id="{7EE71094-221D-4944-9A1A-73C7922A2E50}" type="slidenum">
              <a:rPr lang="en-US" altLang="zh-CN"/>
              <a:pPr>
                <a:defRPr/>
              </a:pPr>
              <a:t>‹#›</a:t>
            </a:fld>
            <a:endParaRPr lang="en-US" altLang="zh-CN"/>
          </a:p>
        </p:txBody>
      </p:sp>
    </p:spTree>
  </p:cSld>
  <p:clrMapOvr>
    <a:masterClrMapping/>
  </p:clrMapOvr>
  <p:transition>
    <p:pull dir="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日期占位符 1"/>
          <p:cNvSpPr>
            <a:spLocks noGrp="1"/>
          </p:cNvSpPr>
          <p:nvPr>
            <p:ph type="dt" sz="half" idx="10"/>
          </p:nvPr>
        </p:nvSpPr>
        <p:spPr>
          <a:xfrm>
            <a:off x="7884368" y="6400800"/>
            <a:ext cx="1259632" cy="457200"/>
          </a:xfrm>
          <a:prstGeom prst="rect">
            <a:avLst/>
          </a:prstGeom>
        </p:spPr>
        <p:txBody>
          <a:bodyPr/>
          <a:lstStyle>
            <a:lvl1pPr>
              <a:defRPr/>
            </a:lvl1pPr>
          </a:lstStyle>
          <a:p>
            <a:pPr>
              <a:defRPr/>
            </a:pPr>
            <a:endParaRPr lang="en-US" altLang="zh-CN"/>
          </a:p>
        </p:txBody>
      </p:sp>
      <p:sp>
        <p:nvSpPr>
          <p:cNvPr id="4" name="页脚占位符 2"/>
          <p:cNvSpPr>
            <a:spLocks noGrp="1"/>
          </p:cNvSpPr>
          <p:nvPr>
            <p:ph type="ftr" sz="quarter" idx="11"/>
          </p:nvPr>
        </p:nvSpPr>
        <p:spPr/>
        <p:txBody>
          <a:bodyPr/>
          <a:lstStyle>
            <a:lvl1pPr>
              <a:defRPr/>
            </a:lvl1pPr>
          </a:lstStyle>
          <a:p>
            <a:pPr>
              <a:defRPr/>
            </a:pPr>
            <a:endParaRPr lang="en-US" altLang="zh-CN"/>
          </a:p>
        </p:txBody>
      </p:sp>
      <p:sp>
        <p:nvSpPr>
          <p:cNvPr id="5" name="灯片编号占位符 3"/>
          <p:cNvSpPr>
            <a:spLocks noGrp="1"/>
          </p:cNvSpPr>
          <p:nvPr>
            <p:ph type="sldNum" sz="quarter" idx="12"/>
          </p:nvPr>
        </p:nvSpPr>
        <p:spPr>
          <a:xfrm>
            <a:off x="6553200" y="6248400"/>
            <a:ext cx="1905000" cy="457200"/>
          </a:xfrm>
          <a:prstGeom prst="rect">
            <a:avLst/>
          </a:prstGeom>
        </p:spPr>
        <p:txBody>
          <a:bodyPr/>
          <a:lstStyle>
            <a:lvl1pPr>
              <a:defRPr/>
            </a:lvl1pPr>
          </a:lstStyle>
          <a:p>
            <a:pPr>
              <a:defRPr/>
            </a:pPr>
            <a:fld id="{26C6E0CD-BEB4-4165-980E-3E1D2387FFE2}" type="slidenum">
              <a:rPr lang="en-US" altLang="zh-CN"/>
              <a:pPr>
                <a:defRPr/>
              </a:pPr>
              <a:t>‹#›</a:t>
            </a:fld>
            <a:endParaRPr lang="en-US" altLang="zh-CN" dirty="0"/>
          </a:p>
        </p:txBody>
      </p:sp>
    </p:spTree>
  </p:cSld>
  <p:clrMapOvr>
    <a:masterClrMapping/>
  </p:clrMapOvr>
  <p:transition>
    <p:pull dir="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6" name="日期占位符 4"/>
          <p:cNvSpPr>
            <a:spLocks noGrp="1"/>
          </p:cNvSpPr>
          <p:nvPr>
            <p:ph type="dt" sz="half" idx="10"/>
          </p:nvPr>
        </p:nvSpPr>
        <p:spPr>
          <a:xfrm>
            <a:off x="7884368" y="6400800"/>
            <a:ext cx="1259632" cy="457200"/>
          </a:xfrm>
          <a:prstGeom prst="rect">
            <a:avLst/>
          </a:prstGeom>
        </p:spPr>
        <p:txBody>
          <a:bodyPr/>
          <a:lstStyle>
            <a:lvl1pPr>
              <a:defRPr/>
            </a:lvl1pPr>
          </a:lstStyle>
          <a:p>
            <a:pPr>
              <a:defRPr/>
            </a:pPr>
            <a:endParaRPr lang="en-US" altLang="zh-CN"/>
          </a:p>
        </p:txBody>
      </p:sp>
      <p:sp>
        <p:nvSpPr>
          <p:cNvPr id="7" name="页脚占位符 5"/>
          <p:cNvSpPr>
            <a:spLocks noGrp="1"/>
          </p:cNvSpPr>
          <p:nvPr>
            <p:ph type="ftr" sz="quarter" idx="11"/>
          </p:nvPr>
        </p:nvSpPr>
        <p:spPr/>
        <p:txBody>
          <a:bodyPr/>
          <a:lstStyle>
            <a:lvl1pPr>
              <a:defRPr/>
            </a:lvl1pPr>
          </a:lstStyle>
          <a:p>
            <a:pPr>
              <a:defRPr/>
            </a:pPr>
            <a:endParaRPr lang="en-US" altLang="zh-CN"/>
          </a:p>
        </p:txBody>
      </p:sp>
      <p:sp>
        <p:nvSpPr>
          <p:cNvPr id="8" name="灯片编号占位符 6"/>
          <p:cNvSpPr>
            <a:spLocks noGrp="1"/>
          </p:cNvSpPr>
          <p:nvPr>
            <p:ph type="sldNum" sz="quarter" idx="12"/>
          </p:nvPr>
        </p:nvSpPr>
        <p:spPr>
          <a:xfrm>
            <a:off x="6553200" y="6248400"/>
            <a:ext cx="1905000" cy="457200"/>
          </a:xfrm>
          <a:prstGeom prst="rect">
            <a:avLst/>
          </a:prstGeom>
        </p:spPr>
        <p:txBody>
          <a:bodyPr/>
          <a:lstStyle>
            <a:lvl1pPr>
              <a:defRPr/>
            </a:lvl1pPr>
          </a:lstStyle>
          <a:p>
            <a:pPr>
              <a:defRPr/>
            </a:pPr>
            <a:fld id="{7AC1C3BA-1EE4-46E9-BAC0-F64698B9CD90}" type="slidenum">
              <a:rPr lang="en-US" altLang="zh-CN"/>
              <a:pPr>
                <a:defRPr/>
              </a:pPr>
              <a:t>‹#›</a:t>
            </a:fld>
            <a:endParaRPr lang="en-US" altLang="zh-CN"/>
          </a:p>
        </p:txBody>
      </p:sp>
    </p:spTree>
  </p:cSld>
  <p:clrMapOvr>
    <a:masterClrMapping/>
  </p:clrMapOvr>
  <p:transition>
    <p:pull dir="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6" name="日期占位符 4"/>
          <p:cNvSpPr>
            <a:spLocks noGrp="1"/>
          </p:cNvSpPr>
          <p:nvPr>
            <p:ph type="dt" sz="half" idx="10"/>
          </p:nvPr>
        </p:nvSpPr>
        <p:spPr>
          <a:xfrm>
            <a:off x="7884368" y="6400800"/>
            <a:ext cx="1259632" cy="457200"/>
          </a:xfrm>
          <a:prstGeom prst="rect">
            <a:avLst/>
          </a:prstGeom>
        </p:spPr>
        <p:txBody>
          <a:bodyPr/>
          <a:lstStyle>
            <a:lvl1pPr>
              <a:defRPr/>
            </a:lvl1pPr>
          </a:lstStyle>
          <a:p>
            <a:pPr>
              <a:defRPr/>
            </a:pPr>
            <a:endParaRPr lang="en-US" altLang="zh-CN"/>
          </a:p>
        </p:txBody>
      </p:sp>
      <p:sp>
        <p:nvSpPr>
          <p:cNvPr id="7" name="页脚占位符 5"/>
          <p:cNvSpPr>
            <a:spLocks noGrp="1"/>
          </p:cNvSpPr>
          <p:nvPr>
            <p:ph type="ftr" sz="quarter" idx="11"/>
          </p:nvPr>
        </p:nvSpPr>
        <p:spPr/>
        <p:txBody>
          <a:bodyPr/>
          <a:lstStyle>
            <a:lvl1pPr>
              <a:defRPr/>
            </a:lvl1pPr>
          </a:lstStyle>
          <a:p>
            <a:pPr>
              <a:defRPr/>
            </a:pPr>
            <a:endParaRPr lang="en-US" altLang="zh-CN"/>
          </a:p>
        </p:txBody>
      </p:sp>
      <p:sp>
        <p:nvSpPr>
          <p:cNvPr id="8" name="灯片编号占位符 6"/>
          <p:cNvSpPr>
            <a:spLocks noGrp="1"/>
          </p:cNvSpPr>
          <p:nvPr>
            <p:ph type="sldNum" sz="quarter" idx="12"/>
          </p:nvPr>
        </p:nvSpPr>
        <p:spPr>
          <a:xfrm>
            <a:off x="6553200" y="6248400"/>
            <a:ext cx="1905000" cy="457200"/>
          </a:xfrm>
          <a:prstGeom prst="rect">
            <a:avLst/>
          </a:prstGeom>
        </p:spPr>
        <p:txBody>
          <a:bodyPr/>
          <a:lstStyle>
            <a:lvl1pPr>
              <a:defRPr/>
            </a:lvl1pPr>
          </a:lstStyle>
          <a:p>
            <a:pPr>
              <a:defRPr/>
            </a:pPr>
            <a:fld id="{BE6BAD08-8470-4E7E-90E1-81B533EF530D}" type="slidenum">
              <a:rPr lang="en-US" altLang="zh-CN"/>
              <a:pPr>
                <a:defRPr/>
              </a:pPr>
              <a:t>‹#›</a:t>
            </a:fld>
            <a:endParaRPr lang="en-US" altLang="zh-CN"/>
          </a:p>
        </p:txBody>
      </p:sp>
    </p:spTree>
  </p:cSld>
  <p:clrMapOvr>
    <a:masterClrMapping/>
  </p:clrMapOvr>
  <p:transition>
    <p:pull dir="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image" Target="../media/image1.png"/><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2.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image" Target="../media/image2.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theme" Target="../theme/theme3.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1027"/>
          <p:cNvSpPr>
            <a:spLocks noGrp="1" noChangeArrowheads="1"/>
          </p:cNvSpPr>
          <p:nvPr>
            <p:ph type="title"/>
          </p:nvPr>
        </p:nvSpPr>
        <p:spPr bwMode="auto">
          <a:xfrm>
            <a:off x="3886200" y="247650"/>
            <a:ext cx="5105400" cy="381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027" name="Rectangle 1028" descr="Rectangle: Click to edit Master text styles&#10;Second level&#10;Third level&#10;Fourth level&#10;Fifth level"/>
          <p:cNvSpPr>
            <a:spLocks noGrp="1" noChangeArrowheads="1"/>
          </p:cNvSpPr>
          <p:nvPr>
            <p:ph type="body" idx="1"/>
          </p:nvPr>
        </p:nvSpPr>
        <p:spPr bwMode="auto">
          <a:xfrm>
            <a:off x="685800" y="1219200"/>
            <a:ext cx="77724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  第二级</a:t>
            </a:r>
          </a:p>
          <a:p>
            <a:pPr lvl="2"/>
            <a:r>
              <a:rPr lang="zh-CN" altLang="en-US" smtClean="0"/>
              <a:t>第三级</a:t>
            </a:r>
          </a:p>
          <a:p>
            <a:pPr lvl="3"/>
            <a:r>
              <a:rPr lang="zh-CN" altLang="en-US" smtClean="0"/>
              <a:t>第四级</a:t>
            </a:r>
          </a:p>
          <a:p>
            <a:pPr lvl="4"/>
            <a:r>
              <a:rPr lang="zh-CN" altLang="en-US" smtClean="0"/>
              <a:t>第五级</a:t>
            </a:r>
          </a:p>
        </p:txBody>
      </p:sp>
      <p:sp>
        <p:nvSpPr>
          <p:cNvPr id="205830" name="Rectangle 1030"/>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kumimoji="0" sz="1400">
                <a:ea typeface="宋体" pitchFamily="2" charset="-122"/>
              </a:defRPr>
            </a:lvl1pPr>
          </a:lstStyle>
          <a:p>
            <a:pPr>
              <a:defRPr/>
            </a:pPr>
            <a:endParaRPr lang="en-US" altLang="zh-CN"/>
          </a:p>
        </p:txBody>
      </p:sp>
      <p:sp>
        <p:nvSpPr>
          <p:cNvPr id="1031" name="Rectangle 1033"/>
          <p:cNvSpPr>
            <a:spLocks noChangeArrowheads="1"/>
          </p:cNvSpPr>
          <p:nvPr userDrawn="1"/>
        </p:nvSpPr>
        <p:spPr bwMode="auto">
          <a:xfrm>
            <a:off x="7848600" y="6508576"/>
            <a:ext cx="1295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itchFamily="34" charset="0"/>
                <a:ea typeface="黑体" pitchFamily="2" charset="-122"/>
              </a:defRPr>
            </a:lvl1pPr>
            <a:lvl2pPr marL="742950" indent="-285750" eaLnBrk="0" hangingPunct="0">
              <a:defRPr kumimoji="1" sz="2400">
                <a:solidFill>
                  <a:schemeClr val="tx1"/>
                </a:solidFill>
                <a:latin typeface="Tahoma" pitchFamily="34" charset="0"/>
                <a:ea typeface="黑体" pitchFamily="2" charset="-122"/>
              </a:defRPr>
            </a:lvl2pPr>
            <a:lvl3pPr marL="1143000" indent="-228600" eaLnBrk="0" hangingPunct="0">
              <a:defRPr kumimoji="1" sz="2400">
                <a:solidFill>
                  <a:schemeClr val="tx1"/>
                </a:solidFill>
                <a:latin typeface="Tahoma" pitchFamily="34" charset="0"/>
                <a:ea typeface="黑体" pitchFamily="2" charset="-122"/>
              </a:defRPr>
            </a:lvl3pPr>
            <a:lvl4pPr marL="1600200" indent="-228600" eaLnBrk="0" hangingPunct="0">
              <a:defRPr kumimoji="1" sz="2400">
                <a:solidFill>
                  <a:schemeClr val="tx1"/>
                </a:solidFill>
                <a:latin typeface="Tahoma" pitchFamily="34" charset="0"/>
                <a:ea typeface="黑体" pitchFamily="2" charset="-122"/>
              </a:defRPr>
            </a:lvl4pPr>
            <a:lvl5pPr marL="2057400" indent="-228600" eaLnBrk="0" hangingPunct="0">
              <a:defRPr kumimoji="1" sz="2400">
                <a:solidFill>
                  <a:schemeClr val="tx1"/>
                </a:solidFill>
                <a:latin typeface="Tahoma" pitchFamily="34" charset="0"/>
                <a:ea typeface="黑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黑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黑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黑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黑体" pitchFamily="2" charset="-122"/>
              </a:defRPr>
            </a:lvl9pPr>
          </a:lstStyle>
          <a:p>
            <a:pPr algn="ctr" eaLnBrk="1" hangingPunct="1">
              <a:defRPr/>
            </a:pPr>
            <a:fld id="{66EAE3F5-D37B-43E7-B6A2-CB898DDCBB6A}" type="slidenum">
              <a:rPr kumimoji="0" lang="en-US" altLang="zh-CN" sz="1600" b="1" smtClean="0">
                <a:latin typeface="宋体" pitchFamily="2" charset="-122"/>
                <a:ea typeface="宋体" pitchFamily="2" charset="-122"/>
              </a:rPr>
              <a:pPr algn="ctr" eaLnBrk="1" hangingPunct="1">
                <a:defRPr/>
              </a:pPr>
              <a:t>‹#›</a:t>
            </a:fld>
            <a:r>
              <a:rPr kumimoji="0" lang="en-US" altLang="zh-CN" sz="1600" b="1" dirty="0" smtClean="0">
                <a:latin typeface="宋体" pitchFamily="2" charset="-122"/>
                <a:ea typeface="宋体" pitchFamily="2" charset="-122"/>
              </a:rPr>
              <a:t>/157</a:t>
            </a:r>
          </a:p>
        </p:txBody>
      </p:sp>
      <p:cxnSp>
        <p:nvCxnSpPr>
          <p:cNvPr id="1032" name="直接连接符 10"/>
          <p:cNvCxnSpPr>
            <a:cxnSpLocks noChangeShapeType="1"/>
          </p:cNvCxnSpPr>
          <p:nvPr userDrawn="1"/>
        </p:nvCxnSpPr>
        <p:spPr bwMode="auto">
          <a:xfrm>
            <a:off x="360363" y="1079500"/>
            <a:ext cx="8429625" cy="1588"/>
          </a:xfrm>
          <a:prstGeom prst="line">
            <a:avLst/>
          </a:prstGeom>
          <a:noFill/>
          <a:ln w="25400" algn="ctr">
            <a:solidFill>
              <a:srgbClr val="FF0000"/>
            </a:solidFill>
            <a:round/>
            <a:headEnd/>
            <a:tailEnd/>
          </a:ln>
        </p:spPr>
      </p:cxnSp>
      <p:sp>
        <p:nvSpPr>
          <p:cNvPr id="9" name="TextBox 5"/>
          <p:cNvSpPr txBox="1"/>
          <p:nvPr userDrawn="1"/>
        </p:nvSpPr>
        <p:spPr>
          <a:xfrm>
            <a:off x="0" y="0"/>
            <a:ext cx="2592288" cy="492443"/>
          </a:xfrm>
          <a:prstGeom prst="rect">
            <a:avLst/>
          </a:prstGeom>
          <a:noFill/>
        </p:spPr>
        <p:txBody>
          <a:bodyPr wrap="square" rtlCol="0">
            <a:spAutoFit/>
          </a:bodyPr>
          <a:lstStyle>
            <a:defPPr>
              <a:defRPr lang="zh-CN"/>
            </a:defPPr>
            <a:lvl1pPr algn="l" rtl="0" fontAlgn="base">
              <a:spcBef>
                <a:spcPct val="0"/>
              </a:spcBef>
              <a:spcAft>
                <a:spcPct val="0"/>
              </a:spcAft>
              <a:defRPr kumimoji="1" sz="2600" kern="1200">
                <a:solidFill>
                  <a:schemeClr val="tx1"/>
                </a:solidFill>
                <a:latin typeface="Tahoma" pitchFamily="34" charset="0"/>
                <a:ea typeface="宋体" pitchFamily="2" charset="-122"/>
                <a:cs typeface="+mn-cs"/>
              </a:defRPr>
            </a:lvl1pPr>
            <a:lvl2pPr marL="457200" algn="l" rtl="0" fontAlgn="base">
              <a:spcBef>
                <a:spcPct val="0"/>
              </a:spcBef>
              <a:spcAft>
                <a:spcPct val="0"/>
              </a:spcAft>
              <a:defRPr kumimoji="1" sz="2600" kern="1200">
                <a:solidFill>
                  <a:schemeClr val="tx1"/>
                </a:solidFill>
                <a:latin typeface="Tahoma" pitchFamily="34" charset="0"/>
                <a:ea typeface="宋体" pitchFamily="2" charset="-122"/>
                <a:cs typeface="+mn-cs"/>
              </a:defRPr>
            </a:lvl2pPr>
            <a:lvl3pPr marL="914400" algn="l" rtl="0" fontAlgn="base">
              <a:spcBef>
                <a:spcPct val="0"/>
              </a:spcBef>
              <a:spcAft>
                <a:spcPct val="0"/>
              </a:spcAft>
              <a:defRPr kumimoji="1" sz="2600" kern="1200">
                <a:solidFill>
                  <a:schemeClr val="tx1"/>
                </a:solidFill>
                <a:latin typeface="Tahoma" pitchFamily="34" charset="0"/>
                <a:ea typeface="宋体" pitchFamily="2" charset="-122"/>
                <a:cs typeface="+mn-cs"/>
              </a:defRPr>
            </a:lvl3pPr>
            <a:lvl4pPr marL="1371600" algn="l" rtl="0" fontAlgn="base">
              <a:spcBef>
                <a:spcPct val="0"/>
              </a:spcBef>
              <a:spcAft>
                <a:spcPct val="0"/>
              </a:spcAft>
              <a:defRPr kumimoji="1" sz="2600" kern="1200">
                <a:solidFill>
                  <a:schemeClr val="tx1"/>
                </a:solidFill>
                <a:latin typeface="Tahoma" pitchFamily="34" charset="0"/>
                <a:ea typeface="宋体" pitchFamily="2" charset="-122"/>
                <a:cs typeface="+mn-cs"/>
              </a:defRPr>
            </a:lvl4pPr>
            <a:lvl5pPr marL="1828800" algn="l" rtl="0" fontAlgn="base">
              <a:spcBef>
                <a:spcPct val="0"/>
              </a:spcBef>
              <a:spcAft>
                <a:spcPct val="0"/>
              </a:spcAft>
              <a:defRPr kumimoji="1" sz="2600" kern="1200">
                <a:solidFill>
                  <a:schemeClr val="tx1"/>
                </a:solidFill>
                <a:latin typeface="Tahoma" pitchFamily="34" charset="0"/>
                <a:ea typeface="宋体" pitchFamily="2" charset="-122"/>
                <a:cs typeface="+mn-cs"/>
              </a:defRPr>
            </a:lvl5pPr>
            <a:lvl6pPr marL="2286000" algn="l" defTabSz="914400" rtl="0" eaLnBrk="1" latinLnBrk="0" hangingPunct="1">
              <a:defRPr kumimoji="1" sz="2600" kern="1200">
                <a:solidFill>
                  <a:schemeClr val="tx1"/>
                </a:solidFill>
                <a:latin typeface="Tahoma" pitchFamily="34" charset="0"/>
                <a:ea typeface="宋体" pitchFamily="2" charset="-122"/>
                <a:cs typeface="+mn-cs"/>
              </a:defRPr>
            </a:lvl6pPr>
            <a:lvl7pPr marL="2743200" algn="l" defTabSz="914400" rtl="0" eaLnBrk="1" latinLnBrk="0" hangingPunct="1">
              <a:defRPr kumimoji="1" sz="2600" kern="1200">
                <a:solidFill>
                  <a:schemeClr val="tx1"/>
                </a:solidFill>
                <a:latin typeface="Tahoma" pitchFamily="34" charset="0"/>
                <a:ea typeface="宋体" pitchFamily="2" charset="-122"/>
                <a:cs typeface="+mn-cs"/>
              </a:defRPr>
            </a:lvl7pPr>
            <a:lvl8pPr marL="3200400" algn="l" defTabSz="914400" rtl="0" eaLnBrk="1" latinLnBrk="0" hangingPunct="1">
              <a:defRPr kumimoji="1" sz="2600" kern="1200">
                <a:solidFill>
                  <a:schemeClr val="tx1"/>
                </a:solidFill>
                <a:latin typeface="Tahoma" pitchFamily="34" charset="0"/>
                <a:ea typeface="宋体" pitchFamily="2" charset="-122"/>
                <a:cs typeface="+mn-cs"/>
              </a:defRPr>
            </a:lvl8pPr>
            <a:lvl9pPr marL="3657600" algn="l" defTabSz="914400" rtl="0" eaLnBrk="1" latinLnBrk="0" hangingPunct="1">
              <a:defRPr kumimoji="1" sz="2600" kern="1200">
                <a:solidFill>
                  <a:schemeClr val="tx1"/>
                </a:solidFill>
                <a:latin typeface="Tahoma" pitchFamily="34" charset="0"/>
                <a:ea typeface="宋体" pitchFamily="2" charset="-122"/>
                <a:cs typeface="+mn-cs"/>
              </a:defRPr>
            </a:lvl9pPr>
          </a:lstStyle>
          <a:p>
            <a:r>
              <a:rPr lang="zh-CN" altLang="en-US" b="1" dirty="0" smtClean="0">
                <a:solidFill>
                  <a:srgbClr val="7FA8F9"/>
                </a:solidFill>
                <a:latin typeface="华文行楷" pitchFamily="2" charset="-122"/>
                <a:ea typeface="华文行楷" pitchFamily="2" charset="-122"/>
              </a:rPr>
              <a:t>计算机系统结构</a:t>
            </a:r>
            <a:endParaRPr lang="zh-CN" altLang="en-US" b="1" dirty="0">
              <a:solidFill>
                <a:srgbClr val="7FA8F9"/>
              </a:solidFill>
              <a:latin typeface="华文行楷" pitchFamily="2" charset="-122"/>
              <a:ea typeface="华文行楷" pitchFamily="2" charset="-122"/>
            </a:endParaRPr>
          </a:p>
        </p:txBody>
      </p:sp>
      <p:pic>
        <p:nvPicPr>
          <p:cNvPr id="10" name="Picture 4" descr="图片1"/>
          <p:cNvPicPr>
            <a:picLocks noChangeAspect="1" noChangeArrowheads="1"/>
          </p:cNvPicPr>
          <p:nvPr userDrawn="1"/>
        </p:nvPicPr>
        <p:blipFill>
          <a:blip r:embed="rId18" cstate="print"/>
          <a:srcRect/>
          <a:stretch>
            <a:fillRect/>
          </a:stretch>
        </p:blipFill>
        <p:spPr bwMode="auto">
          <a:xfrm>
            <a:off x="2859437" y="60395"/>
            <a:ext cx="540567" cy="288032"/>
          </a:xfrm>
          <a:prstGeom prst="rect">
            <a:avLst/>
          </a:prstGeom>
          <a:noFill/>
          <a:ln w="9525">
            <a:noFill/>
            <a:miter lim="800000"/>
            <a:headEnd/>
            <a:tailEnd/>
          </a:ln>
        </p:spPr>
      </p:pic>
      <p:pic>
        <p:nvPicPr>
          <p:cNvPr id="11" name="Picture 5" descr="Modifiedxiaohui2"/>
          <p:cNvPicPr>
            <a:picLocks noChangeAspect="1" noChangeArrowheads="1"/>
          </p:cNvPicPr>
          <p:nvPr userDrawn="1"/>
        </p:nvPicPr>
        <p:blipFill>
          <a:blip r:embed="rId19" cstate="print"/>
          <a:srcRect/>
          <a:stretch>
            <a:fillRect/>
          </a:stretch>
        </p:blipFill>
        <p:spPr bwMode="auto">
          <a:xfrm>
            <a:off x="2448272" y="60395"/>
            <a:ext cx="411165" cy="289068"/>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002" r:id="rId1"/>
    <p:sldLayoutId id="2147484003" r:id="rId2"/>
    <p:sldLayoutId id="2147484004" r:id="rId3"/>
    <p:sldLayoutId id="2147484005" r:id="rId4"/>
    <p:sldLayoutId id="2147484006" r:id="rId5"/>
    <p:sldLayoutId id="2147484007" r:id="rId6"/>
    <p:sldLayoutId id="2147484008" r:id="rId7"/>
    <p:sldLayoutId id="2147484009" r:id="rId8"/>
    <p:sldLayoutId id="2147484010" r:id="rId9"/>
    <p:sldLayoutId id="2147484011" r:id="rId10"/>
    <p:sldLayoutId id="2147484012" r:id="rId11"/>
    <p:sldLayoutId id="2147484013" r:id="rId12"/>
    <p:sldLayoutId id="2147484014" r:id="rId13"/>
    <p:sldLayoutId id="2147484015" r:id="rId14"/>
    <p:sldLayoutId id="2147484016" r:id="rId15"/>
    <p:sldLayoutId id="2147484017" r:id="rId16"/>
  </p:sldLayoutIdLst>
  <p:transition>
    <p:pull dir="rd"/>
  </p:transition>
  <p:timing>
    <p:tnLst>
      <p:par>
        <p:cTn id="1" dur="indefinite" restart="never" nodeType="tmRoot"/>
      </p:par>
    </p:tnLst>
  </p:timing>
  <p:txStyles>
    <p:titleStyle>
      <a:lvl1pPr algn="ctr" rtl="0" eaLnBrk="0" fontAlgn="base" hangingPunct="0">
        <a:spcBef>
          <a:spcPct val="0"/>
        </a:spcBef>
        <a:spcAft>
          <a:spcPct val="0"/>
        </a:spcAft>
        <a:defRPr kumimoji="1" sz="2000">
          <a:solidFill>
            <a:srgbClr val="4F56AD"/>
          </a:solidFill>
          <a:latin typeface="+mj-lt"/>
          <a:ea typeface="+mj-ea"/>
          <a:cs typeface="+mj-cs"/>
        </a:defRPr>
      </a:lvl1pPr>
      <a:lvl2pPr algn="ctr" rtl="0" eaLnBrk="0" fontAlgn="base" hangingPunct="0">
        <a:spcBef>
          <a:spcPct val="0"/>
        </a:spcBef>
        <a:spcAft>
          <a:spcPct val="0"/>
        </a:spcAft>
        <a:defRPr kumimoji="1" sz="2000">
          <a:solidFill>
            <a:srgbClr val="4F56AD"/>
          </a:solidFill>
          <a:latin typeface="Tahoma" pitchFamily="34" charset="0"/>
          <a:ea typeface="黑体" pitchFamily="2" charset="-122"/>
        </a:defRPr>
      </a:lvl2pPr>
      <a:lvl3pPr algn="ctr" rtl="0" eaLnBrk="0" fontAlgn="base" hangingPunct="0">
        <a:spcBef>
          <a:spcPct val="0"/>
        </a:spcBef>
        <a:spcAft>
          <a:spcPct val="0"/>
        </a:spcAft>
        <a:defRPr kumimoji="1" sz="2000">
          <a:solidFill>
            <a:srgbClr val="4F56AD"/>
          </a:solidFill>
          <a:latin typeface="Tahoma" pitchFamily="34" charset="0"/>
          <a:ea typeface="黑体" pitchFamily="2" charset="-122"/>
        </a:defRPr>
      </a:lvl3pPr>
      <a:lvl4pPr algn="ctr" rtl="0" eaLnBrk="0" fontAlgn="base" hangingPunct="0">
        <a:spcBef>
          <a:spcPct val="0"/>
        </a:spcBef>
        <a:spcAft>
          <a:spcPct val="0"/>
        </a:spcAft>
        <a:defRPr kumimoji="1" sz="2000">
          <a:solidFill>
            <a:srgbClr val="4F56AD"/>
          </a:solidFill>
          <a:latin typeface="Tahoma" pitchFamily="34" charset="0"/>
          <a:ea typeface="黑体" pitchFamily="2" charset="-122"/>
        </a:defRPr>
      </a:lvl4pPr>
      <a:lvl5pPr algn="ctr" rtl="0" eaLnBrk="0" fontAlgn="base" hangingPunct="0">
        <a:spcBef>
          <a:spcPct val="0"/>
        </a:spcBef>
        <a:spcAft>
          <a:spcPct val="0"/>
        </a:spcAft>
        <a:defRPr kumimoji="1" sz="2000">
          <a:solidFill>
            <a:srgbClr val="4F56AD"/>
          </a:solidFill>
          <a:latin typeface="Tahoma" pitchFamily="34" charset="0"/>
          <a:ea typeface="黑体" pitchFamily="2" charset="-122"/>
        </a:defRPr>
      </a:lvl5pPr>
      <a:lvl6pPr marL="457200" algn="ctr" rtl="0" fontAlgn="base">
        <a:spcBef>
          <a:spcPct val="0"/>
        </a:spcBef>
        <a:spcAft>
          <a:spcPct val="0"/>
        </a:spcAft>
        <a:defRPr kumimoji="1" sz="2000">
          <a:solidFill>
            <a:srgbClr val="4F56AD"/>
          </a:solidFill>
          <a:latin typeface="Tahoma" pitchFamily="34" charset="0"/>
          <a:ea typeface="黑体" pitchFamily="2" charset="-122"/>
        </a:defRPr>
      </a:lvl6pPr>
      <a:lvl7pPr marL="914400" algn="ctr" rtl="0" fontAlgn="base">
        <a:spcBef>
          <a:spcPct val="0"/>
        </a:spcBef>
        <a:spcAft>
          <a:spcPct val="0"/>
        </a:spcAft>
        <a:defRPr kumimoji="1" sz="2000">
          <a:solidFill>
            <a:srgbClr val="4F56AD"/>
          </a:solidFill>
          <a:latin typeface="Tahoma" pitchFamily="34" charset="0"/>
          <a:ea typeface="黑体" pitchFamily="2" charset="-122"/>
        </a:defRPr>
      </a:lvl7pPr>
      <a:lvl8pPr marL="1371600" algn="ctr" rtl="0" fontAlgn="base">
        <a:spcBef>
          <a:spcPct val="0"/>
        </a:spcBef>
        <a:spcAft>
          <a:spcPct val="0"/>
        </a:spcAft>
        <a:defRPr kumimoji="1" sz="2000">
          <a:solidFill>
            <a:srgbClr val="4F56AD"/>
          </a:solidFill>
          <a:latin typeface="Tahoma" pitchFamily="34" charset="0"/>
          <a:ea typeface="黑体" pitchFamily="2" charset="-122"/>
        </a:defRPr>
      </a:lvl8pPr>
      <a:lvl9pPr marL="1828800" algn="ctr" rtl="0" fontAlgn="base">
        <a:spcBef>
          <a:spcPct val="0"/>
        </a:spcBef>
        <a:spcAft>
          <a:spcPct val="0"/>
        </a:spcAft>
        <a:defRPr kumimoji="1" sz="2000">
          <a:solidFill>
            <a:srgbClr val="4F56AD"/>
          </a:solidFill>
          <a:latin typeface="Tahoma" pitchFamily="34" charset="0"/>
          <a:ea typeface="黑体" pitchFamily="2" charset="-122"/>
        </a:defRPr>
      </a:lvl9pPr>
    </p:titleStyle>
    <p:bodyStyle>
      <a:lvl1pPr marL="449263" indent="-449263" algn="l" rtl="0" eaLnBrk="0" fontAlgn="base" hangingPunct="0">
        <a:lnSpc>
          <a:spcPct val="130000"/>
        </a:lnSpc>
        <a:spcBef>
          <a:spcPct val="20000"/>
        </a:spcBef>
        <a:spcAft>
          <a:spcPct val="0"/>
        </a:spcAft>
        <a:buClr>
          <a:schemeClr val="tx1"/>
        </a:buClr>
        <a:buFont typeface="Wingdings" pitchFamily="2" charset="2"/>
        <a:buAutoNum type="arabicPeriod"/>
        <a:defRPr kumimoji="1" sz="2400">
          <a:solidFill>
            <a:srgbClr val="E24C05"/>
          </a:solidFill>
          <a:latin typeface="+mn-lt"/>
          <a:ea typeface="+mn-ea"/>
          <a:cs typeface="+mn-cs"/>
        </a:defRPr>
      </a:lvl1pPr>
      <a:lvl2pPr marL="900113" indent="-271463" algn="l" rtl="0" eaLnBrk="0" fontAlgn="base" hangingPunct="0">
        <a:lnSpc>
          <a:spcPct val="130000"/>
        </a:lnSpc>
        <a:spcBef>
          <a:spcPct val="20000"/>
        </a:spcBef>
        <a:spcAft>
          <a:spcPct val="0"/>
        </a:spcAft>
        <a:buClr>
          <a:schemeClr val="tx1"/>
        </a:buClr>
        <a:buSzPct val="90000"/>
        <a:buFont typeface="Wingdings" pitchFamily="2" charset="2"/>
        <a:buChar char="Ø"/>
        <a:defRPr kumimoji="1" sz="2400">
          <a:solidFill>
            <a:schemeClr val="tx1"/>
          </a:solidFill>
          <a:latin typeface="+mn-lt"/>
          <a:ea typeface="+mn-ea"/>
        </a:defRPr>
      </a:lvl2pPr>
      <a:lvl3pPr marL="1714500" indent="-457200" algn="l" rtl="0" eaLnBrk="0" fontAlgn="base" hangingPunct="0">
        <a:lnSpc>
          <a:spcPct val="130000"/>
        </a:lnSpc>
        <a:spcBef>
          <a:spcPct val="20000"/>
        </a:spcBef>
        <a:spcAft>
          <a:spcPct val="0"/>
        </a:spcAft>
        <a:buClr>
          <a:schemeClr val="hlink"/>
        </a:buClr>
        <a:buSzPct val="60000"/>
        <a:buFont typeface="Wingdings" pitchFamily="2" charset="2"/>
        <a:buChar char="q"/>
        <a:defRPr kumimoji="1" sz="2000" b="1">
          <a:solidFill>
            <a:srgbClr val="000000"/>
          </a:solidFill>
          <a:latin typeface="+mn-lt"/>
          <a:ea typeface="宋体" pitchFamily="2" charset="-122"/>
        </a:defRPr>
      </a:lvl3pPr>
      <a:lvl4pPr marL="2274888" indent="-381000" algn="l" rtl="0" eaLnBrk="0" fontAlgn="base" hangingPunct="0">
        <a:lnSpc>
          <a:spcPct val="110000"/>
        </a:lnSpc>
        <a:spcBef>
          <a:spcPct val="20000"/>
        </a:spcBef>
        <a:spcAft>
          <a:spcPct val="0"/>
        </a:spcAft>
        <a:buClr>
          <a:schemeClr val="tx1"/>
        </a:buClr>
        <a:buSzPct val="65000"/>
        <a:buFont typeface="Wingdings" pitchFamily="2" charset="2"/>
        <a:buChar char="n"/>
        <a:defRPr kumimoji="1" sz="2000" b="1">
          <a:solidFill>
            <a:schemeClr val="tx1"/>
          </a:solidFill>
          <a:latin typeface="+mn-lt"/>
          <a:ea typeface="宋体" pitchFamily="2" charset="-122"/>
        </a:defRPr>
      </a:lvl4pPr>
      <a:lvl5pPr marL="2835275" indent="-381000" algn="l" rtl="0" eaLnBrk="0" fontAlgn="base" hangingPunct="0">
        <a:lnSpc>
          <a:spcPct val="110000"/>
        </a:lnSpc>
        <a:spcBef>
          <a:spcPct val="20000"/>
        </a:spcBef>
        <a:spcAft>
          <a:spcPct val="0"/>
        </a:spcAft>
        <a:buClr>
          <a:schemeClr val="hlink"/>
        </a:buClr>
        <a:buSzPct val="60000"/>
        <a:buFont typeface="Wingdings" pitchFamily="2" charset="2"/>
        <a:buChar char="n"/>
        <a:defRPr kumimoji="1" b="1">
          <a:solidFill>
            <a:schemeClr val="tx1"/>
          </a:solidFill>
          <a:latin typeface="+mn-lt"/>
          <a:ea typeface="宋体" pitchFamily="2" charset="-122"/>
        </a:defRPr>
      </a:lvl5pPr>
      <a:lvl6pPr marL="3292475" indent="-381000" algn="l" rtl="0" fontAlgn="base">
        <a:lnSpc>
          <a:spcPct val="110000"/>
        </a:lnSpc>
        <a:spcBef>
          <a:spcPct val="20000"/>
        </a:spcBef>
        <a:spcAft>
          <a:spcPct val="0"/>
        </a:spcAft>
        <a:buClr>
          <a:schemeClr val="hlink"/>
        </a:buClr>
        <a:buSzPct val="60000"/>
        <a:buFont typeface="Wingdings" pitchFamily="2" charset="2"/>
        <a:buChar char="n"/>
        <a:defRPr kumimoji="1" b="1">
          <a:solidFill>
            <a:schemeClr val="tx1"/>
          </a:solidFill>
          <a:latin typeface="+mn-lt"/>
          <a:ea typeface="宋体" pitchFamily="2" charset="-122"/>
        </a:defRPr>
      </a:lvl6pPr>
      <a:lvl7pPr marL="3749675" indent="-381000" algn="l" rtl="0" fontAlgn="base">
        <a:lnSpc>
          <a:spcPct val="110000"/>
        </a:lnSpc>
        <a:spcBef>
          <a:spcPct val="20000"/>
        </a:spcBef>
        <a:spcAft>
          <a:spcPct val="0"/>
        </a:spcAft>
        <a:buClr>
          <a:schemeClr val="hlink"/>
        </a:buClr>
        <a:buSzPct val="60000"/>
        <a:buFont typeface="Wingdings" pitchFamily="2" charset="2"/>
        <a:buChar char="n"/>
        <a:defRPr kumimoji="1" b="1">
          <a:solidFill>
            <a:schemeClr val="tx1"/>
          </a:solidFill>
          <a:latin typeface="+mn-lt"/>
          <a:ea typeface="宋体" pitchFamily="2" charset="-122"/>
        </a:defRPr>
      </a:lvl7pPr>
      <a:lvl8pPr marL="4206875" indent="-381000" algn="l" rtl="0" fontAlgn="base">
        <a:lnSpc>
          <a:spcPct val="110000"/>
        </a:lnSpc>
        <a:spcBef>
          <a:spcPct val="20000"/>
        </a:spcBef>
        <a:spcAft>
          <a:spcPct val="0"/>
        </a:spcAft>
        <a:buClr>
          <a:schemeClr val="hlink"/>
        </a:buClr>
        <a:buSzPct val="60000"/>
        <a:buFont typeface="Wingdings" pitchFamily="2" charset="2"/>
        <a:buChar char="n"/>
        <a:defRPr kumimoji="1" b="1">
          <a:solidFill>
            <a:schemeClr val="tx1"/>
          </a:solidFill>
          <a:latin typeface="+mn-lt"/>
          <a:ea typeface="宋体" pitchFamily="2" charset="-122"/>
        </a:defRPr>
      </a:lvl8pPr>
      <a:lvl9pPr marL="4664075" indent="-381000" algn="l" rtl="0" fontAlgn="base">
        <a:lnSpc>
          <a:spcPct val="110000"/>
        </a:lnSpc>
        <a:spcBef>
          <a:spcPct val="20000"/>
        </a:spcBef>
        <a:spcAft>
          <a:spcPct val="0"/>
        </a:spcAft>
        <a:buClr>
          <a:schemeClr val="hlink"/>
        </a:buClr>
        <a:buSzPct val="60000"/>
        <a:buFont typeface="Wingdings" pitchFamily="2" charset="2"/>
        <a:buChar char="n"/>
        <a:defRPr kumimoji="1" b="1">
          <a:solidFill>
            <a:schemeClr val="tx1"/>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685800" y="815752"/>
            <a:ext cx="7772400" cy="381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dirty="0" smtClean="0"/>
              <a:t>单击此处编辑母版标题样式</a:t>
            </a:r>
          </a:p>
        </p:txBody>
      </p:sp>
      <p:sp>
        <p:nvSpPr>
          <p:cNvPr id="2055" name="Rectangle 7"/>
          <p:cNvSpPr>
            <a:spLocks noGrp="1" noChangeArrowheads="1"/>
          </p:cNvSpPr>
          <p:nvPr>
            <p:ph type="body" idx="1"/>
          </p:nvPr>
        </p:nvSpPr>
        <p:spPr bwMode="auto">
          <a:xfrm>
            <a:off x="685800" y="1412776"/>
            <a:ext cx="7772400" cy="498802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7" name="TextBox 5"/>
          <p:cNvSpPr txBox="1"/>
          <p:nvPr userDrawn="1"/>
        </p:nvSpPr>
        <p:spPr>
          <a:xfrm>
            <a:off x="0" y="0"/>
            <a:ext cx="2592288" cy="492443"/>
          </a:xfrm>
          <a:prstGeom prst="rect">
            <a:avLst/>
          </a:prstGeom>
          <a:noFill/>
        </p:spPr>
        <p:txBody>
          <a:bodyPr wrap="square" rtlCol="0">
            <a:spAutoFit/>
          </a:bodyPr>
          <a:lstStyle>
            <a:defPPr>
              <a:defRPr lang="zh-CN"/>
            </a:defPPr>
            <a:lvl1pPr algn="l" rtl="0" fontAlgn="base">
              <a:spcBef>
                <a:spcPct val="0"/>
              </a:spcBef>
              <a:spcAft>
                <a:spcPct val="0"/>
              </a:spcAft>
              <a:defRPr kumimoji="1" sz="2600" kern="1200">
                <a:solidFill>
                  <a:schemeClr val="tx1"/>
                </a:solidFill>
                <a:latin typeface="Tahoma" pitchFamily="34" charset="0"/>
                <a:ea typeface="宋体" pitchFamily="2" charset="-122"/>
                <a:cs typeface="+mn-cs"/>
              </a:defRPr>
            </a:lvl1pPr>
            <a:lvl2pPr marL="457200" algn="l" rtl="0" fontAlgn="base">
              <a:spcBef>
                <a:spcPct val="0"/>
              </a:spcBef>
              <a:spcAft>
                <a:spcPct val="0"/>
              </a:spcAft>
              <a:defRPr kumimoji="1" sz="2600" kern="1200">
                <a:solidFill>
                  <a:schemeClr val="tx1"/>
                </a:solidFill>
                <a:latin typeface="Tahoma" pitchFamily="34" charset="0"/>
                <a:ea typeface="宋体" pitchFamily="2" charset="-122"/>
                <a:cs typeface="+mn-cs"/>
              </a:defRPr>
            </a:lvl2pPr>
            <a:lvl3pPr marL="914400" algn="l" rtl="0" fontAlgn="base">
              <a:spcBef>
                <a:spcPct val="0"/>
              </a:spcBef>
              <a:spcAft>
                <a:spcPct val="0"/>
              </a:spcAft>
              <a:defRPr kumimoji="1" sz="2600" kern="1200">
                <a:solidFill>
                  <a:schemeClr val="tx1"/>
                </a:solidFill>
                <a:latin typeface="Tahoma" pitchFamily="34" charset="0"/>
                <a:ea typeface="宋体" pitchFamily="2" charset="-122"/>
                <a:cs typeface="+mn-cs"/>
              </a:defRPr>
            </a:lvl3pPr>
            <a:lvl4pPr marL="1371600" algn="l" rtl="0" fontAlgn="base">
              <a:spcBef>
                <a:spcPct val="0"/>
              </a:spcBef>
              <a:spcAft>
                <a:spcPct val="0"/>
              </a:spcAft>
              <a:defRPr kumimoji="1" sz="2600" kern="1200">
                <a:solidFill>
                  <a:schemeClr val="tx1"/>
                </a:solidFill>
                <a:latin typeface="Tahoma" pitchFamily="34" charset="0"/>
                <a:ea typeface="宋体" pitchFamily="2" charset="-122"/>
                <a:cs typeface="+mn-cs"/>
              </a:defRPr>
            </a:lvl4pPr>
            <a:lvl5pPr marL="1828800" algn="l" rtl="0" fontAlgn="base">
              <a:spcBef>
                <a:spcPct val="0"/>
              </a:spcBef>
              <a:spcAft>
                <a:spcPct val="0"/>
              </a:spcAft>
              <a:defRPr kumimoji="1" sz="2600" kern="1200">
                <a:solidFill>
                  <a:schemeClr val="tx1"/>
                </a:solidFill>
                <a:latin typeface="Tahoma" pitchFamily="34" charset="0"/>
                <a:ea typeface="宋体" pitchFamily="2" charset="-122"/>
                <a:cs typeface="+mn-cs"/>
              </a:defRPr>
            </a:lvl5pPr>
            <a:lvl6pPr marL="2286000" algn="l" defTabSz="914400" rtl="0" eaLnBrk="1" latinLnBrk="0" hangingPunct="1">
              <a:defRPr kumimoji="1" sz="2600" kern="1200">
                <a:solidFill>
                  <a:schemeClr val="tx1"/>
                </a:solidFill>
                <a:latin typeface="Tahoma" pitchFamily="34" charset="0"/>
                <a:ea typeface="宋体" pitchFamily="2" charset="-122"/>
                <a:cs typeface="+mn-cs"/>
              </a:defRPr>
            </a:lvl6pPr>
            <a:lvl7pPr marL="2743200" algn="l" defTabSz="914400" rtl="0" eaLnBrk="1" latinLnBrk="0" hangingPunct="1">
              <a:defRPr kumimoji="1" sz="2600" kern="1200">
                <a:solidFill>
                  <a:schemeClr val="tx1"/>
                </a:solidFill>
                <a:latin typeface="Tahoma" pitchFamily="34" charset="0"/>
                <a:ea typeface="宋体" pitchFamily="2" charset="-122"/>
                <a:cs typeface="+mn-cs"/>
              </a:defRPr>
            </a:lvl7pPr>
            <a:lvl8pPr marL="3200400" algn="l" defTabSz="914400" rtl="0" eaLnBrk="1" latinLnBrk="0" hangingPunct="1">
              <a:defRPr kumimoji="1" sz="2600" kern="1200">
                <a:solidFill>
                  <a:schemeClr val="tx1"/>
                </a:solidFill>
                <a:latin typeface="Tahoma" pitchFamily="34" charset="0"/>
                <a:ea typeface="宋体" pitchFamily="2" charset="-122"/>
                <a:cs typeface="+mn-cs"/>
              </a:defRPr>
            </a:lvl8pPr>
            <a:lvl9pPr marL="3657600" algn="l" defTabSz="914400" rtl="0" eaLnBrk="1" latinLnBrk="0" hangingPunct="1">
              <a:defRPr kumimoji="1" sz="2600" kern="1200">
                <a:solidFill>
                  <a:schemeClr val="tx1"/>
                </a:solidFill>
                <a:latin typeface="Tahoma" pitchFamily="34" charset="0"/>
                <a:ea typeface="宋体" pitchFamily="2" charset="-122"/>
                <a:cs typeface="+mn-cs"/>
              </a:defRPr>
            </a:lvl9pPr>
          </a:lstStyle>
          <a:p>
            <a:r>
              <a:rPr lang="zh-CN" altLang="en-US" b="1" dirty="0" smtClean="0">
                <a:solidFill>
                  <a:srgbClr val="7FA8F9"/>
                </a:solidFill>
                <a:latin typeface="华文行楷" pitchFamily="2" charset="-122"/>
                <a:ea typeface="华文行楷" pitchFamily="2" charset="-122"/>
              </a:rPr>
              <a:t>计算机系统结构</a:t>
            </a:r>
            <a:endParaRPr lang="zh-CN" altLang="en-US" b="1" dirty="0">
              <a:solidFill>
                <a:srgbClr val="7FA8F9"/>
              </a:solidFill>
              <a:latin typeface="华文行楷" pitchFamily="2" charset="-122"/>
              <a:ea typeface="华文行楷" pitchFamily="2" charset="-122"/>
            </a:endParaRPr>
          </a:p>
        </p:txBody>
      </p:sp>
      <p:pic>
        <p:nvPicPr>
          <p:cNvPr id="8" name="Picture 4" descr="图片1"/>
          <p:cNvPicPr>
            <a:picLocks noChangeAspect="1" noChangeArrowheads="1"/>
          </p:cNvPicPr>
          <p:nvPr userDrawn="1"/>
        </p:nvPicPr>
        <p:blipFill>
          <a:blip r:embed="rId13" cstate="print"/>
          <a:srcRect/>
          <a:stretch>
            <a:fillRect/>
          </a:stretch>
        </p:blipFill>
        <p:spPr bwMode="auto">
          <a:xfrm>
            <a:off x="2859437" y="60395"/>
            <a:ext cx="540567" cy="288032"/>
          </a:xfrm>
          <a:prstGeom prst="rect">
            <a:avLst/>
          </a:prstGeom>
          <a:noFill/>
          <a:ln w="9525">
            <a:noFill/>
            <a:miter lim="800000"/>
            <a:headEnd/>
            <a:tailEnd/>
          </a:ln>
        </p:spPr>
      </p:pic>
      <p:pic>
        <p:nvPicPr>
          <p:cNvPr id="9" name="Picture 5" descr="Modifiedxiaohui2"/>
          <p:cNvPicPr>
            <a:picLocks noChangeAspect="1" noChangeArrowheads="1"/>
          </p:cNvPicPr>
          <p:nvPr userDrawn="1"/>
        </p:nvPicPr>
        <p:blipFill>
          <a:blip r:embed="rId14" cstate="print"/>
          <a:srcRect/>
          <a:stretch>
            <a:fillRect/>
          </a:stretch>
        </p:blipFill>
        <p:spPr bwMode="auto">
          <a:xfrm>
            <a:off x="2448272" y="60395"/>
            <a:ext cx="411165" cy="289068"/>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018" r:id="rId1"/>
    <p:sldLayoutId id="2147484019" r:id="rId2"/>
    <p:sldLayoutId id="2147484020" r:id="rId3"/>
    <p:sldLayoutId id="2147484021" r:id="rId4"/>
    <p:sldLayoutId id="2147484022" r:id="rId5"/>
    <p:sldLayoutId id="2147484023" r:id="rId6"/>
    <p:sldLayoutId id="2147484024" r:id="rId7"/>
    <p:sldLayoutId id="2147484025" r:id="rId8"/>
    <p:sldLayoutId id="2147484026" r:id="rId9"/>
    <p:sldLayoutId id="2147484027" r:id="rId10"/>
    <p:sldLayoutId id="2147484028" r:id="rId11"/>
  </p:sldLayoutIdLst>
  <p:hf hdr="0"/>
  <p:txStyles>
    <p:titleStyle>
      <a:lvl1pPr algn="ctr" rtl="0" eaLnBrk="0" fontAlgn="base" hangingPunct="0">
        <a:spcBef>
          <a:spcPct val="0"/>
        </a:spcBef>
        <a:spcAft>
          <a:spcPct val="0"/>
        </a:spcAft>
        <a:defRPr kumimoji="1" sz="2400" b="1">
          <a:solidFill>
            <a:schemeClr val="tx2"/>
          </a:solidFill>
          <a:latin typeface="+mj-lt"/>
          <a:ea typeface="+mj-ea"/>
          <a:cs typeface="+mj-cs"/>
        </a:defRPr>
      </a:lvl1pPr>
      <a:lvl2pPr algn="ctr" rtl="0" eaLnBrk="0" fontAlgn="base" hangingPunct="0">
        <a:spcBef>
          <a:spcPct val="0"/>
        </a:spcBef>
        <a:spcAft>
          <a:spcPct val="0"/>
        </a:spcAft>
        <a:defRPr kumimoji="1" sz="2400" b="1">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2400" b="1">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2400" b="1">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2400" b="1">
          <a:solidFill>
            <a:schemeClr val="tx2"/>
          </a:solidFill>
          <a:latin typeface="Times New Roman" pitchFamily="18" charset="0"/>
          <a:ea typeface="宋体" pitchFamily="2" charset="-122"/>
        </a:defRPr>
      </a:lvl5pPr>
      <a:lvl6pPr marL="457200" algn="ctr" rtl="0" fontAlgn="base">
        <a:spcBef>
          <a:spcPct val="0"/>
        </a:spcBef>
        <a:spcAft>
          <a:spcPct val="0"/>
        </a:spcAft>
        <a:defRPr kumimoji="1" sz="2400" b="1">
          <a:solidFill>
            <a:schemeClr val="tx2"/>
          </a:solidFill>
          <a:latin typeface="Times New Roman" pitchFamily="18" charset="0"/>
          <a:ea typeface="宋体" pitchFamily="2" charset="-122"/>
        </a:defRPr>
      </a:lvl6pPr>
      <a:lvl7pPr marL="914400" algn="ctr" rtl="0" fontAlgn="base">
        <a:spcBef>
          <a:spcPct val="0"/>
        </a:spcBef>
        <a:spcAft>
          <a:spcPct val="0"/>
        </a:spcAft>
        <a:defRPr kumimoji="1" sz="2400" b="1">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2400" b="1">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2400" b="1">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kumimoji="1" sz="20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b="1">
          <a:solidFill>
            <a:schemeClr val="tx1"/>
          </a:solidFill>
          <a:latin typeface="+mn-lt"/>
          <a:ea typeface="+mn-ea"/>
        </a:defRPr>
      </a:lvl2pPr>
      <a:lvl3pPr marL="1143000" indent="-228600" algn="l" rtl="0" eaLnBrk="0" fontAlgn="base" hangingPunct="0">
        <a:spcBef>
          <a:spcPct val="20000"/>
        </a:spcBef>
        <a:spcAft>
          <a:spcPct val="0"/>
        </a:spcAft>
        <a:buChar char="•"/>
        <a:defRPr kumimoji="1" sz="1600" b="1">
          <a:solidFill>
            <a:schemeClr val="tx1"/>
          </a:solidFill>
          <a:latin typeface="+mn-lt"/>
          <a:ea typeface="+mn-ea"/>
        </a:defRPr>
      </a:lvl3pPr>
      <a:lvl4pPr marL="1600200" indent="-228600" algn="l" rtl="0" eaLnBrk="0" fontAlgn="base" hangingPunct="0">
        <a:spcBef>
          <a:spcPct val="20000"/>
        </a:spcBef>
        <a:spcAft>
          <a:spcPct val="0"/>
        </a:spcAft>
        <a:buChar char="–"/>
        <a:defRPr kumimoji="1" sz="1400" b="1">
          <a:solidFill>
            <a:schemeClr val="tx1"/>
          </a:solidFill>
          <a:latin typeface="+mn-lt"/>
          <a:ea typeface="+mn-ea"/>
        </a:defRPr>
      </a:lvl4pPr>
      <a:lvl5pPr marL="2057400" indent="-228600" algn="l" rtl="0" eaLnBrk="0" fontAlgn="base" hangingPunct="0">
        <a:spcBef>
          <a:spcPct val="20000"/>
        </a:spcBef>
        <a:spcAft>
          <a:spcPct val="0"/>
        </a:spcAft>
        <a:buChar char="»"/>
        <a:defRPr kumimoji="1" sz="1200" b="1">
          <a:solidFill>
            <a:schemeClr val="tx1"/>
          </a:solidFill>
          <a:latin typeface="+mn-lt"/>
          <a:ea typeface="+mn-ea"/>
        </a:defRPr>
      </a:lvl5pPr>
      <a:lvl6pPr marL="2514600" indent="-228600" algn="l" rtl="0" fontAlgn="base">
        <a:spcBef>
          <a:spcPct val="20000"/>
        </a:spcBef>
        <a:spcAft>
          <a:spcPct val="0"/>
        </a:spcAft>
        <a:buChar char="»"/>
        <a:defRPr kumimoji="1" sz="1200" b="1">
          <a:solidFill>
            <a:schemeClr val="tx1"/>
          </a:solidFill>
          <a:latin typeface="+mn-lt"/>
          <a:ea typeface="+mn-ea"/>
        </a:defRPr>
      </a:lvl6pPr>
      <a:lvl7pPr marL="2971800" indent="-228600" algn="l" rtl="0" fontAlgn="base">
        <a:spcBef>
          <a:spcPct val="20000"/>
        </a:spcBef>
        <a:spcAft>
          <a:spcPct val="0"/>
        </a:spcAft>
        <a:buChar char="»"/>
        <a:defRPr kumimoji="1" sz="1200" b="1">
          <a:solidFill>
            <a:schemeClr val="tx1"/>
          </a:solidFill>
          <a:latin typeface="+mn-lt"/>
          <a:ea typeface="+mn-ea"/>
        </a:defRPr>
      </a:lvl7pPr>
      <a:lvl8pPr marL="3429000" indent="-228600" algn="l" rtl="0" fontAlgn="base">
        <a:spcBef>
          <a:spcPct val="20000"/>
        </a:spcBef>
        <a:spcAft>
          <a:spcPct val="0"/>
        </a:spcAft>
        <a:buChar char="»"/>
        <a:defRPr kumimoji="1" sz="1200" b="1">
          <a:solidFill>
            <a:schemeClr val="tx1"/>
          </a:solidFill>
          <a:latin typeface="+mn-lt"/>
          <a:ea typeface="+mn-ea"/>
        </a:defRPr>
      </a:lvl8pPr>
      <a:lvl9pPr marL="3886200" indent="-228600" algn="l" rtl="0" fontAlgn="base">
        <a:spcBef>
          <a:spcPct val="20000"/>
        </a:spcBef>
        <a:spcAft>
          <a:spcPct val="0"/>
        </a:spcAft>
        <a:buChar char="»"/>
        <a:defRPr kumimoji="1" sz="12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800100" y="228600"/>
            <a:ext cx="6862763"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500" tIns="25400" rIns="63500" bIns="25400" numCol="1" anchor="t" anchorCtr="0" compatLnSpc="1">
            <a:prstTxWarp prst="textNoShape">
              <a:avLst/>
            </a:prstTxWarp>
            <a:spAutoFit/>
          </a:bodyPr>
          <a:lstStyle/>
          <a:p>
            <a:pPr lvl="0"/>
            <a:r>
              <a:rPr lang="en-US" altLang="zh-CN" smtClean="0"/>
              <a:t>Title</a:t>
            </a:r>
          </a:p>
        </p:txBody>
      </p:sp>
      <p:sp>
        <p:nvSpPr>
          <p:cNvPr id="1029" name="Rectangle 5"/>
          <p:cNvSpPr>
            <a:spLocks noGrp="1" noChangeArrowheads="1"/>
          </p:cNvSpPr>
          <p:nvPr>
            <p:ph type="body" idx="1"/>
          </p:nvPr>
        </p:nvSpPr>
        <p:spPr bwMode="auto">
          <a:xfrm>
            <a:off x="538163" y="919163"/>
            <a:ext cx="8191500" cy="2054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500" tIns="25400" rIns="63500" bIns="25400" numCol="1" anchor="t" anchorCtr="0" compatLnSpc="1">
            <a:prstTxWarp prst="textNoShape">
              <a:avLst/>
            </a:prstTxWarp>
            <a:spAutoFit/>
          </a:bodyPr>
          <a:lstStyle/>
          <a:p>
            <a:pPr lvl="0"/>
            <a:r>
              <a:rPr lang="en-US" altLang="zh-CN" smtClean="0"/>
              <a:t>This is our 1st Level Bullet</a:t>
            </a:r>
          </a:p>
          <a:p>
            <a:pPr lvl="1"/>
            <a:r>
              <a:rPr lang="en-US" altLang="zh-CN" smtClean="0"/>
              <a:t>This is our 2nd level bullet</a:t>
            </a:r>
          </a:p>
          <a:p>
            <a:pPr lvl="2"/>
            <a:r>
              <a:rPr lang="en-US" altLang="zh-CN" smtClean="0"/>
              <a:t>This is our 3rd level bullet</a:t>
            </a:r>
          </a:p>
          <a:p>
            <a:pPr lvl="0"/>
            <a:r>
              <a:rPr lang="en-US" altLang="zh-CN" smtClean="0"/>
              <a:t>This is our next 1st Level Bullet</a:t>
            </a:r>
          </a:p>
          <a:p>
            <a:pPr lvl="1"/>
            <a:r>
              <a:rPr lang="en-US" altLang="zh-CN" smtClean="0"/>
              <a:t>This is our 2nd level bullet</a:t>
            </a:r>
          </a:p>
          <a:p>
            <a:pPr lvl="2"/>
            <a:r>
              <a:rPr lang="en-US" altLang="zh-CN" smtClean="0"/>
              <a:t>This is our 3rd level bullet</a:t>
            </a:r>
          </a:p>
        </p:txBody>
      </p:sp>
      <p:sp>
        <p:nvSpPr>
          <p:cNvPr id="1030" name="Line 6"/>
          <p:cNvSpPr>
            <a:spLocks noChangeShapeType="1"/>
          </p:cNvSpPr>
          <p:nvPr/>
        </p:nvSpPr>
        <p:spPr bwMode="auto">
          <a:xfrm flipV="1">
            <a:off x="363538" y="566738"/>
            <a:ext cx="8577262" cy="0"/>
          </a:xfrm>
          <a:prstGeom prst="line">
            <a:avLst/>
          </a:prstGeom>
          <a:noFill/>
          <a:ln w="127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kumimoji="0" lang="zh-CN" altLang="en-US" sz="1600" smtClean="0">
              <a:solidFill>
                <a:srgbClr val="000000"/>
              </a:solidFill>
              <a:latin typeface="Times New Roman" pitchFamily="18" charset="0"/>
              <a:ea typeface="+mn-ea"/>
            </a:endParaRPr>
          </a:p>
        </p:txBody>
      </p:sp>
    </p:spTree>
    <p:extLst>
      <p:ext uri="{BB962C8B-B14F-4D97-AF65-F5344CB8AC3E}">
        <p14:creationId xmlns:p14="http://schemas.microsoft.com/office/powerpoint/2010/main" val="2390786588"/>
      </p:ext>
    </p:extLst>
  </p:cSld>
  <p:clrMap bg1="lt1" tx1="dk1" bg2="lt2" tx2="dk2" accent1="accent1" accent2="accent2" accent3="accent3" accent4="accent4" accent5="accent5" accent6="accent6" hlink="hlink" folHlink="folHlink"/>
  <p:sldLayoutIdLst>
    <p:sldLayoutId id="2147484030" r:id="rId1"/>
    <p:sldLayoutId id="2147484031" r:id="rId2"/>
    <p:sldLayoutId id="2147484032" r:id="rId3"/>
    <p:sldLayoutId id="2147484033" r:id="rId4"/>
    <p:sldLayoutId id="2147484034" r:id="rId5"/>
    <p:sldLayoutId id="2147484035" r:id="rId6"/>
    <p:sldLayoutId id="2147484036" r:id="rId7"/>
    <p:sldLayoutId id="2147484037" r:id="rId8"/>
    <p:sldLayoutId id="2147484038" r:id="rId9"/>
    <p:sldLayoutId id="2147484039" r:id="rId10"/>
    <p:sldLayoutId id="2147484040" r:id="rId11"/>
    <p:sldLayoutId id="2147484041" r:id="rId12"/>
  </p:sldLayoutIdLst>
  <p:transition spd="med"/>
  <p:timing>
    <p:tnLst>
      <p:par>
        <p:cTn id="1" dur="indefinite" restart="never" nodeType="tmRoot"/>
      </p:par>
    </p:tnLst>
  </p:timing>
  <p:txStyles>
    <p:titleStyle>
      <a:lvl1pPr algn="l" rtl="0" eaLnBrk="0" fontAlgn="base" hangingPunct="0">
        <a:lnSpc>
          <a:spcPct val="87000"/>
        </a:lnSpc>
        <a:spcBef>
          <a:spcPct val="0"/>
        </a:spcBef>
        <a:spcAft>
          <a:spcPct val="0"/>
        </a:spcAft>
        <a:defRPr sz="2400" b="1">
          <a:solidFill>
            <a:schemeClr val="accent2"/>
          </a:solidFill>
          <a:latin typeface="+mj-lt"/>
          <a:ea typeface="+mj-ea"/>
          <a:cs typeface="+mj-cs"/>
        </a:defRPr>
      </a:lvl1pPr>
      <a:lvl2pPr algn="l" rtl="0" eaLnBrk="0" fontAlgn="base" hangingPunct="0">
        <a:lnSpc>
          <a:spcPct val="87000"/>
        </a:lnSpc>
        <a:spcBef>
          <a:spcPct val="0"/>
        </a:spcBef>
        <a:spcAft>
          <a:spcPct val="0"/>
        </a:spcAft>
        <a:defRPr sz="2400" b="1">
          <a:solidFill>
            <a:schemeClr val="accent2"/>
          </a:solidFill>
          <a:latin typeface="Arial" charset="0"/>
        </a:defRPr>
      </a:lvl2pPr>
      <a:lvl3pPr algn="l" rtl="0" eaLnBrk="0" fontAlgn="base" hangingPunct="0">
        <a:lnSpc>
          <a:spcPct val="87000"/>
        </a:lnSpc>
        <a:spcBef>
          <a:spcPct val="0"/>
        </a:spcBef>
        <a:spcAft>
          <a:spcPct val="0"/>
        </a:spcAft>
        <a:defRPr sz="2400" b="1">
          <a:solidFill>
            <a:schemeClr val="accent2"/>
          </a:solidFill>
          <a:latin typeface="Arial" charset="0"/>
        </a:defRPr>
      </a:lvl3pPr>
      <a:lvl4pPr algn="l" rtl="0" eaLnBrk="0" fontAlgn="base" hangingPunct="0">
        <a:lnSpc>
          <a:spcPct val="87000"/>
        </a:lnSpc>
        <a:spcBef>
          <a:spcPct val="0"/>
        </a:spcBef>
        <a:spcAft>
          <a:spcPct val="0"/>
        </a:spcAft>
        <a:defRPr sz="2400" b="1">
          <a:solidFill>
            <a:schemeClr val="accent2"/>
          </a:solidFill>
          <a:latin typeface="Arial" charset="0"/>
        </a:defRPr>
      </a:lvl4pPr>
      <a:lvl5pPr algn="l" rtl="0" eaLnBrk="0" fontAlgn="base" hangingPunct="0">
        <a:lnSpc>
          <a:spcPct val="87000"/>
        </a:lnSpc>
        <a:spcBef>
          <a:spcPct val="0"/>
        </a:spcBef>
        <a:spcAft>
          <a:spcPct val="0"/>
        </a:spcAft>
        <a:defRPr sz="2400" b="1">
          <a:solidFill>
            <a:schemeClr val="accent2"/>
          </a:solidFill>
          <a:latin typeface="Arial" charset="0"/>
        </a:defRPr>
      </a:lvl5pPr>
      <a:lvl6pPr marL="457200" algn="l" rtl="0" eaLnBrk="0" fontAlgn="base" hangingPunct="0">
        <a:lnSpc>
          <a:spcPct val="87000"/>
        </a:lnSpc>
        <a:spcBef>
          <a:spcPct val="0"/>
        </a:spcBef>
        <a:spcAft>
          <a:spcPct val="0"/>
        </a:spcAft>
        <a:defRPr sz="2400" b="1">
          <a:solidFill>
            <a:schemeClr val="accent2"/>
          </a:solidFill>
          <a:latin typeface="Arial" charset="0"/>
        </a:defRPr>
      </a:lvl6pPr>
      <a:lvl7pPr marL="914400" algn="l" rtl="0" eaLnBrk="0" fontAlgn="base" hangingPunct="0">
        <a:lnSpc>
          <a:spcPct val="87000"/>
        </a:lnSpc>
        <a:spcBef>
          <a:spcPct val="0"/>
        </a:spcBef>
        <a:spcAft>
          <a:spcPct val="0"/>
        </a:spcAft>
        <a:defRPr sz="2400" b="1">
          <a:solidFill>
            <a:schemeClr val="accent2"/>
          </a:solidFill>
          <a:latin typeface="Arial" charset="0"/>
        </a:defRPr>
      </a:lvl7pPr>
      <a:lvl8pPr marL="1371600" algn="l" rtl="0" eaLnBrk="0" fontAlgn="base" hangingPunct="0">
        <a:lnSpc>
          <a:spcPct val="87000"/>
        </a:lnSpc>
        <a:spcBef>
          <a:spcPct val="0"/>
        </a:spcBef>
        <a:spcAft>
          <a:spcPct val="0"/>
        </a:spcAft>
        <a:defRPr sz="2400" b="1">
          <a:solidFill>
            <a:schemeClr val="accent2"/>
          </a:solidFill>
          <a:latin typeface="Arial" charset="0"/>
        </a:defRPr>
      </a:lvl8pPr>
      <a:lvl9pPr marL="1828800" algn="l" rtl="0" eaLnBrk="0" fontAlgn="base" hangingPunct="0">
        <a:lnSpc>
          <a:spcPct val="87000"/>
        </a:lnSpc>
        <a:spcBef>
          <a:spcPct val="0"/>
        </a:spcBef>
        <a:spcAft>
          <a:spcPct val="0"/>
        </a:spcAft>
        <a:defRPr sz="2400" b="1">
          <a:solidFill>
            <a:schemeClr val="accent2"/>
          </a:solidFill>
          <a:latin typeface="Arial" charset="0"/>
        </a:defRPr>
      </a:lvl9pPr>
    </p:titleStyle>
    <p:bodyStyle>
      <a:lvl1pPr marL="203200" indent="-203200" algn="l" rtl="0" eaLnBrk="0" fontAlgn="base" hangingPunct="0">
        <a:spcBef>
          <a:spcPct val="30000"/>
        </a:spcBef>
        <a:spcAft>
          <a:spcPct val="0"/>
        </a:spcAft>
        <a:buSzPct val="100000"/>
        <a:buFont typeface="Times New Roman" pitchFamily="18" charset="0"/>
        <a:buChar char="°"/>
        <a:defRPr b="1">
          <a:solidFill>
            <a:schemeClr val="tx1"/>
          </a:solidFill>
          <a:latin typeface="+mn-lt"/>
          <a:ea typeface="+mn-ea"/>
          <a:cs typeface="+mn-cs"/>
        </a:defRPr>
      </a:lvl1pPr>
      <a:lvl2pPr marL="685800" indent="-190500" algn="l" rtl="0" eaLnBrk="0" fontAlgn="base" hangingPunct="0">
        <a:lnSpc>
          <a:spcPct val="85000"/>
        </a:lnSpc>
        <a:spcBef>
          <a:spcPct val="40000"/>
        </a:spcBef>
        <a:spcAft>
          <a:spcPct val="0"/>
        </a:spcAft>
        <a:buSzPct val="100000"/>
        <a:buChar char="•"/>
        <a:defRPr b="1">
          <a:solidFill>
            <a:schemeClr val="accent2"/>
          </a:solidFill>
          <a:latin typeface="+mn-lt"/>
        </a:defRPr>
      </a:lvl2pPr>
      <a:lvl3pPr marL="1257300" indent="-342900" algn="l" rtl="0" eaLnBrk="0" fontAlgn="base" hangingPunct="0">
        <a:lnSpc>
          <a:spcPct val="85000"/>
        </a:lnSpc>
        <a:spcBef>
          <a:spcPct val="40000"/>
        </a:spcBef>
        <a:spcAft>
          <a:spcPct val="0"/>
        </a:spcAft>
        <a:buSzPct val="100000"/>
        <a:buChar char="-"/>
        <a:defRPr b="1">
          <a:solidFill>
            <a:srgbClr val="990000"/>
          </a:solidFill>
          <a:latin typeface="+mn-lt"/>
        </a:defRPr>
      </a:lvl3pPr>
      <a:lvl4pPr marL="1714500" indent="-342900" algn="l" rtl="0" eaLnBrk="0" fontAlgn="base" hangingPunct="0">
        <a:spcBef>
          <a:spcPct val="20000"/>
        </a:spcBef>
        <a:spcAft>
          <a:spcPct val="0"/>
        </a:spcAft>
        <a:buChar char="–"/>
        <a:defRPr sz="2000">
          <a:solidFill>
            <a:schemeClr val="tx1"/>
          </a:solidFill>
          <a:latin typeface="Times New Roman" pitchFamily="18" charset="0"/>
        </a:defRPr>
      </a:lvl4pPr>
      <a:lvl5pPr marL="2171700" indent="-342900" algn="l" rtl="0" eaLnBrk="0" fontAlgn="base" hangingPunct="0">
        <a:spcBef>
          <a:spcPct val="20000"/>
        </a:spcBef>
        <a:spcAft>
          <a:spcPct val="0"/>
        </a:spcAft>
        <a:buChar char="»"/>
        <a:defRPr sz="2000">
          <a:solidFill>
            <a:schemeClr val="tx1"/>
          </a:solidFill>
          <a:latin typeface="Times New Roman" pitchFamily="18" charset="0"/>
        </a:defRPr>
      </a:lvl5pPr>
      <a:lvl6pPr marL="2628900" indent="-342900" algn="l" rtl="0" eaLnBrk="0" fontAlgn="base" hangingPunct="0">
        <a:spcBef>
          <a:spcPct val="20000"/>
        </a:spcBef>
        <a:spcAft>
          <a:spcPct val="0"/>
        </a:spcAft>
        <a:buChar char="»"/>
        <a:defRPr sz="2000">
          <a:solidFill>
            <a:schemeClr val="tx1"/>
          </a:solidFill>
          <a:latin typeface="Times New Roman" pitchFamily="18" charset="0"/>
        </a:defRPr>
      </a:lvl6pPr>
      <a:lvl7pPr marL="3086100" indent="-342900" algn="l" rtl="0" eaLnBrk="0" fontAlgn="base" hangingPunct="0">
        <a:spcBef>
          <a:spcPct val="20000"/>
        </a:spcBef>
        <a:spcAft>
          <a:spcPct val="0"/>
        </a:spcAft>
        <a:buChar char="»"/>
        <a:defRPr sz="2000">
          <a:solidFill>
            <a:schemeClr val="tx1"/>
          </a:solidFill>
          <a:latin typeface="Times New Roman" pitchFamily="18" charset="0"/>
        </a:defRPr>
      </a:lvl7pPr>
      <a:lvl8pPr marL="3543300" indent="-342900" algn="l" rtl="0" eaLnBrk="0" fontAlgn="base" hangingPunct="0">
        <a:spcBef>
          <a:spcPct val="20000"/>
        </a:spcBef>
        <a:spcAft>
          <a:spcPct val="0"/>
        </a:spcAft>
        <a:buChar char="»"/>
        <a:defRPr sz="2000">
          <a:solidFill>
            <a:schemeClr val="tx1"/>
          </a:solidFill>
          <a:latin typeface="Times New Roman" pitchFamily="18" charset="0"/>
        </a:defRPr>
      </a:lvl8pPr>
      <a:lvl9pPr marL="4000500" indent="-342900" algn="l" rtl="0" eaLnBrk="0" fontAlgn="base" hangingPunct="0">
        <a:spcBef>
          <a:spcPct val="20000"/>
        </a:spcBef>
        <a:spcAft>
          <a:spcPct val="0"/>
        </a:spcAft>
        <a:buChar char="»"/>
        <a:defRPr sz="2000">
          <a:solidFill>
            <a:schemeClr val="tx1"/>
          </a:solidFill>
          <a:latin typeface="Times New Roman" pitchFamily="18"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chenjx@hust.edu.cn"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2.jpeg"/><Relationship Id="rId5" Type="http://schemas.openxmlformats.org/officeDocument/2006/relationships/image" Target="../media/image1.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2.xml"/><Relationship Id="rId1" Type="http://schemas.openxmlformats.org/officeDocument/2006/relationships/vmlDrawing" Target="../drawings/vmlDrawing2.vml"/><Relationship Id="rId4" Type="http://schemas.openxmlformats.org/officeDocument/2006/relationships/image" Target="../media/image6.wmf"/></Relationships>
</file>

<file path=ppt/slides/_rels/slide100.xml.rels><?xml version="1.0" encoding="UTF-8" standalone="yes"?>
<Relationships xmlns="http://schemas.openxmlformats.org/package/2006/relationships"><Relationship Id="rId3" Type="http://schemas.openxmlformats.org/officeDocument/2006/relationships/oleObject" Target="../embeddings/oleObject63.bin"/><Relationship Id="rId2" Type="http://schemas.openxmlformats.org/officeDocument/2006/relationships/slideLayout" Target="../slideLayouts/slideLayout2.xml"/><Relationship Id="rId1" Type="http://schemas.openxmlformats.org/officeDocument/2006/relationships/vmlDrawing" Target="../drawings/vmlDrawing43.vml"/><Relationship Id="rId4" Type="http://schemas.openxmlformats.org/officeDocument/2006/relationships/image" Target="../media/image68.wmf"/></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hyperlink" Target="&#31532;&#19977;&#31456;&#35270;&#39057;/3-3-4.wmv" TargetMode="Externa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oleObject" Target="../embeddings/oleObject64.bin"/><Relationship Id="rId2" Type="http://schemas.openxmlformats.org/officeDocument/2006/relationships/slideLayout" Target="../slideLayouts/slideLayout2.xml"/><Relationship Id="rId1" Type="http://schemas.openxmlformats.org/officeDocument/2006/relationships/vmlDrawing" Target="../drawings/vmlDrawing44.vml"/><Relationship Id="rId4" Type="http://schemas.openxmlformats.org/officeDocument/2006/relationships/image" Target="../media/image69.wmf"/></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hyperlink" Target="&#31532;&#19977;&#31456;&#35270;&#39057;/3-3-8.wmv" TargetMode="Externa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hyperlink" Target="new-wmv/3-3-5.WMV" TargetMode="Externa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oleObject" Target="../embeddings/oleObject65.bin"/><Relationship Id="rId2" Type="http://schemas.openxmlformats.org/officeDocument/2006/relationships/slideLayout" Target="../slideLayouts/slideLayout2.xml"/><Relationship Id="rId1" Type="http://schemas.openxmlformats.org/officeDocument/2006/relationships/vmlDrawing" Target="../drawings/vmlDrawing45.vml"/><Relationship Id="rId4" Type="http://schemas.openxmlformats.org/officeDocument/2006/relationships/image" Target="../media/image70.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46.vml"/><Relationship Id="rId5" Type="http://schemas.openxmlformats.org/officeDocument/2006/relationships/image" Target="../media/image71.wmf"/><Relationship Id="rId4" Type="http://schemas.openxmlformats.org/officeDocument/2006/relationships/oleObject" Target="../embeddings/oleObject66.bin"/></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73.png"/><Relationship Id="rId4" Type="http://schemas.openxmlformats.org/officeDocument/2006/relationships/image" Target="../media/image72.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4.xml.rels><?xml version="1.0" encoding="UTF-8" standalone="yes"?>
<Relationships xmlns="http://schemas.openxmlformats.org/package/2006/relationships"><Relationship Id="rId2" Type="http://schemas.openxmlformats.org/officeDocument/2006/relationships/hyperlink" Target="&#31532;&#19977;&#31456;&#35270;&#39057;/3-3-28.wmv" TargetMode="Externa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3" Type="http://schemas.openxmlformats.org/officeDocument/2006/relationships/oleObject" Target="../embeddings/oleObject67.bin"/><Relationship Id="rId2" Type="http://schemas.openxmlformats.org/officeDocument/2006/relationships/slideLayout" Target="../slideLayouts/slideLayout2.xml"/><Relationship Id="rId1" Type="http://schemas.openxmlformats.org/officeDocument/2006/relationships/vmlDrawing" Target="../drawings/vmlDrawing47.vml"/><Relationship Id="rId4" Type="http://schemas.openxmlformats.org/officeDocument/2006/relationships/image" Target="../media/image74.wmf"/></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hyperlink" Target="new-wmv/3-2-1.WMV"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5.wmf"/></Relationships>
</file>

<file path=ppt/slides/_rels/slide1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5.png"/><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3" Type="http://schemas.openxmlformats.org/officeDocument/2006/relationships/hyperlink" Target="new-wmv/3-2-3.WMV" TargetMode="External"/><Relationship Id="rId2" Type="http://schemas.openxmlformats.org/officeDocument/2006/relationships/hyperlink" Target="player/Play.exe%20nta/arch3202.nta%200%200%200%20800%20600%200%200%200%20314" TargetMode="Externa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3" Type="http://schemas.openxmlformats.org/officeDocument/2006/relationships/hyperlink" Target="new-wmv/3-2-5.WMV" TargetMode="External"/><Relationship Id="rId2" Type="http://schemas.openxmlformats.org/officeDocument/2006/relationships/hyperlink" Target="player/Play.exe%20nta/arch3204.nta%200%200%200%20800%20600%200%200%200%20314" TargetMode="External"/><Relationship Id="rId1" Type="http://schemas.openxmlformats.org/officeDocument/2006/relationships/slideLayout" Target="../slideLayouts/slideLayout2.xml"/><Relationship Id="rId5" Type="http://schemas.openxmlformats.org/officeDocument/2006/relationships/hyperlink" Target="player/Play.exe%20nta/arch3207.nta%200%200%200%20800%20600%200%200%200%20314" TargetMode="External"/><Relationship Id="rId4" Type="http://schemas.openxmlformats.org/officeDocument/2006/relationships/hyperlink" Target="player/Play.exe%20nta/arch3206.nta%200%200%200%20800%20600%200%200%200%20314" TargetMode="External"/></Relationships>
</file>

<file path=ppt/slides/_rels/slide134.xml.rels><?xml version="1.0" encoding="UTF-8" standalone="yes"?>
<Relationships xmlns="http://schemas.openxmlformats.org/package/2006/relationships"><Relationship Id="rId3" Type="http://schemas.openxmlformats.org/officeDocument/2006/relationships/hyperlink" Target="player/Play.exe%20nta/arch3209.nta%200%200%200%20800%20600%200%200%200%20314" TargetMode="External"/><Relationship Id="rId2" Type="http://schemas.openxmlformats.org/officeDocument/2006/relationships/hyperlink" Target="player/Play.exe%20nta/arch3208.nta%200%200%200%20800%20600%200%200%200%20314" TargetMode="Externa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3" Type="http://schemas.openxmlformats.org/officeDocument/2006/relationships/hyperlink" Target="new-wmv/3-2-11.WMV" TargetMode="External"/><Relationship Id="rId2" Type="http://schemas.openxmlformats.org/officeDocument/2006/relationships/hyperlink" Target="new-wmv/3-2-10.WMV" TargetMode="External"/><Relationship Id="rId1" Type="http://schemas.openxmlformats.org/officeDocument/2006/relationships/slideLayout" Target="../slideLayouts/slideLayout2.xml"/><Relationship Id="rId4" Type="http://schemas.openxmlformats.org/officeDocument/2006/relationships/hyperlink" Target="new-wmv/3-2-12.WMV" TargetMode="External"/></Relationships>
</file>

<file path=ppt/slides/_rels/slide136.xml.rels><?xml version="1.0" encoding="UTF-8" standalone="yes"?>
<Relationships xmlns="http://schemas.openxmlformats.org/package/2006/relationships"><Relationship Id="rId3" Type="http://schemas.openxmlformats.org/officeDocument/2006/relationships/hyperlink" Target="new-wmv/3-2-19.WMV" TargetMode="External"/><Relationship Id="rId2" Type="http://schemas.openxmlformats.org/officeDocument/2006/relationships/hyperlink" Target="new-wmv/3-2-18.WMV" TargetMode="External"/><Relationship Id="rId1" Type="http://schemas.openxmlformats.org/officeDocument/2006/relationships/slideLayout" Target="../slideLayouts/slideLayout2.xml"/><Relationship Id="rId4" Type="http://schemas.openxmlformats.org/officeDocument/2006/relationships/hyperlink" Target="new-wmv/3-2-21.WMV" TargetMode="External"/></Relationships>
</file>

<file path=ppt/slides/_rels/slide137.xml.rels><?xml version="1.0" encoding="UTF-8" standalone="yes"?>
<Relationships xmlns="http://schemas.openxmlformats.org/package/2006/relationships"><Relationship Id="rId3" Type="http://schemas.openxmlformats.org/officeDocument/2006/relationships/oleObject" Target="../embeddings/oleObject68.bin"/><Relationship Id="rId2" Type="http://schemas.openxmlformats.org/officeDocument/2006/relationships/slideLayout" Target="../slideLayouts/slideLayout2.xml"/><Relationship Id="rId1" Type="http://schemas.openxmlformats.org/officeDocument/2006/relationships/vmlDrawing" Target="../drawings/vmlDrawing48.vml"/><Relationship Id="rId4" Type="http://schemas.openxmlformats.org/officeDocument/2006/relationships/image" Target="../media/image76.wmf"/></Relationships>
</file>

<file path=ppt/slides/_rels/slide138.xml.rels><?xml version="1.0" encoding="UTF-8" standalone="yes"?>
<Relationships xmlns="http://schemas.openxmlformats.org/package/2006/relationships"><Relationship Id="rId2" Type="http://schemas.openxmlformats.org/officeDocument/2006/relationships/hyperlink" Target="new-wmv/3-2-20.WMV" TargetMode="Externa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7.wmf"/><Relationship Id="rId4" Type="http://schemas.openxmlformats.org/officeDocument/2006/relationships/oleObject" Target="../embeddings/oleObject3.bin"/></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hyperlink" Target="new-wmv/3-2-31.WMV" TargetMode="Externa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hyperlink" Target="&#31532;&#19977;&#31456;&#35270;&#39057;/3-3-17.wmv" TargetMode="External"/><Relationship Id="rId1" Type="http://schemas.openxmlformats.org/officeDocument/2006/relationships/slideLayout" Target="../slideLayouts/slideLayout13.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2.xml"/><Relationship Id="rId1" Type="http://schemas.openxmlformats.org/officeDocument/2006/relationships/vmlDrawing" Target="../drawings/vmlDrawing5.vml"/><Relationship Id="rId4" Type="http://schemas.openxmlformats.org/officeDocument/2006/relationships/image" Target="../media/image8.emf"/></Relationships>
</file>

<file path=ppt/slides/_rels/slide150.xml.rels><?xml version="1.0" encoding="UTF-8" standalone="yes"?>
<Relationships xmlns="http://schemas.openxmlformats.org/package/2006/relationships"><Relationship Id="rId2" Type="http://schemas.openxmlformats.org/officeDocument/2006/relationships/hyperlink" Target="3-3-20.wmv" TargetMode="External"/><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3" Type="http://schemas.openxmlformats.org/officeDocument/2006/relationships/oleObject" Target="../embeddings/oleObject69.bin"/><Relationship Id="rId2" Type="http://schemas.openxmlformats.org/officeDocument/2006/relationships/slideLayout" Target="../slideLayouts/slideLayout2.xml"/><Relationship Id="rId1" Type="http://schemas.openxmlformats.org/officeDocument/2006/relationships/vmlDrawing" Target="../drawings/vmlDrawing49.vml"/><Relationship Id="rId4" Type="http://schemas.openxmlformats.org/officeDocument/2006/relationships/image" Target="../media/image77.wmf"/></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slide" Target="slide7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hyperlink" Target="player/Play.exe%20nta/arch3111.nta%200%200%200%20800%20600%200%200%200%20314"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5.xml"/><Relationship Id="rId1" Type="http://schemas.openxmlformats.org/officeDocument/2006/relationships/vmlDrawing" Target="../drawings/vmlDrawing6.vml"/><Relationship Id="rId6" Type="http://schemas.openxmlformats.org/officeDocument/2006/relationships/image" Target="../media/image2.jpeg"/><Relationship Id="rId5" Type="http://schemas.openxmlformats.org/officeDocument/2006/relationships/image" Target="../media/image1.png"/><Relationship Id="rId4" Type="http://schemas.openxmlformats.org/officeDocument/2006/relationships/image" Target="../media/image10.w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1.emf"/></Relationships>
</file>

<file path=ppt/slides/_rels/slide22.xml.rels><?xml version="1.0" encoding="UTF-8" standalone="yes"?>
<Relationships xmlns="http://schemas.openxmlformats.org/package/2006/relationships"><Relationship Id="rId3" Type="http://schemas.openxmlformats.org/officeDocument/2006/relationships/hyperlink" Target="&#31532;&#19977;&#31456;&#35270;&#39057;/3-1-17.wmv"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12.e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12.xml"/><Relationship Id="rId1" Type="http://schemas.openxmlformats.org/officeDocument/2006/relationships/vmlDrawing" Target="../drawings/vmlDrawing9.vml"/><Relationship Id="rId4" Type="http://schemas.openxmlformats.org/officeDocument/2006/relationships/image" Target="../media/image13.w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12.xml"/><Relationship Id="rId1" Type="http://schemas.openxmlformats.org/officeDocument/2006/relationships/vmlDrawing" Target="../drawings/vmlDrawing10.vml"/><Relationship Id="rId4" Type="http://schemas.openxmlformats.org/officeDocument/2006/relationships/image" Target="../media/image14.w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14.xml"/><Relationship Id="rId1" Type="http://schemas.openxmlformats.org/officeDocument/2006/relationships/vmlDrawing" Target="../drawings/vmlDrawing11.vml"/><Relationship Id="rId6" Type="http://schemas.openxmlformats.org/officeDocument/2006/relationships/image" Target="../media/image16.wmf"/><Relationship Id="rId5" Type="http://schemas.openxmlformats.org/officeDocument/2006/relationships/oleObject" Target="../embeddings/oleObject11.bin"/><Relationship Id="rId4" Type="http://schemas.openxmlformats.org/officeDocument/2006/relationships/image" Target="../media/image15.w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12.xml"/><Relationship Id="rId1" Type="http://schemas.openxmlformats.org/officeDocument/2006/relationships/vmlDrawing" Target="../drawings/vmlDrawing12.vml"/><Relationship Id="rId4" Type="http://schemas.openxmlformats.org/officeDocument/2006/relationships/image" Target="../media/image17.wmf"/></Relationships>
</file>

<file path=ppt/slides/_rels/slide29.xml.rels><?xml version="1.0" encoding="UTF-8" standalone="yes"?>
<Relationships xmlns="http://schemas.openxmlformats.org/package/2006/relationships"><Relationship Id="rId2" Type="http://schemas.openxmlformats.org/officeDocument/2006/relationships/hyperlink" Target="&#31532;&#19977;&#31456;&#35270;&#39057;/3-2-36.wmv"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18.e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12.xml"/><Relationship Id="rId1" Type="http://schemas.openxmlformats.org/officeDocument/2006/relationships/vmlDrawing" Target="../drawings/vmlDrawing14.vml"/><Relationship Id="rId6" Type="http://schemas.openxmlformats.org/officeDocument/2006/relationships/image" Target="../media/image2.jpeg"/><Relationship Id="rId5" Type="http://schemas.openxmlformats.org/officeDocument/2006/relationships/image" Target="../media/image1.png"/><Relationship Id="rId4" Type="http://schemas.openxmlformats.org/officeDocument/2006/relationships/image" Target="../media/image19.w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14.xml"/><Relationship Id="rId1" Type="http://schemas.openxmlformats.org/officeDocument/2006/relationships/vmlDrawing" Target="../drawings/vmlDrawing15.vml"/><Relationship Id="rId6" Type="http://schemas.openxmlformats.org/officeDocument/2006/relationships/image" Target="../media/image21.wmf"/><Relationship Id="rId5" Type="http://schemas.openxmlformats.org/officeDocument/2006/relationships/oleObject" Target="../embeddings/oleObject16.bin"/><Relationship Id="rId4" Type="http://schemas.openxmlformats.org/officeDocument/2006/relationships/image" Target="../media/image20.w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14.xml"/><Relationship Id="rId1" Type="http://schemas.openxmlformats.org/officeDocument/2006/relationships/vmlDrawing" Target="../drawings/vmlDrawing16.vml"/><Relationship Id="rId4" Type="http://schemas.openxmlformats.org/officeDocument/2006/relationships/image" Target="../media/image22.w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14.xml"/><Relationship Id="rId1" Type="http://schemas.openxmlformats.org/officeDocument/2006/relationships/vmlDrawing" Target="../drawings/vmlDrawing17.vml"/><Relationship Id="rId6" Type="http://schemas.openxmlformats.org/officeDocument/2006/relationships/image" Target="../media/image24.wmf"/><Relationship Id="rId5" Type="http://schemas.openxmlformats.org/officeDocument/2006/relationships/oleObject" Target="../embeddings/oleObject19.bin"/><Relationship Id="rId4" Type="http://schemas.openxmlformats.org/officeDocument/2006/relationships/image" Target="../media/image23.w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12.xml"/><Relationship Id="rId1" Type="http://schemas.openxmlformats.org/officeDocument/2006/relationships/vmlDrawing" Target="../drawings/vmlDrawing18.vml"/><Relationship Id="rId4" Type="http://schemas.openxmlformats.org/officeDocument/2006/relationships/image" Target="../media/image25.w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image" Target="../media/image24.wmf"/><Relationship Id="rId5" Type="http://schemas.openxmlformats.org/officeDocument/2006/relationships/oleObject" Target="../embeddings/oleObject22.bin"/><Relationship Id="rId4" Type="http://schemas.openxmlformats.org/officeDocument/2006/relationships/image" Target="../media/image26.wmf"/></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12.xml"/><Relationship Id="rId1" Type="http://schemas.openxmlformats.org/officeDocument/2006/relationships/vmlDrawing" Target="../drawings/vmlDrawing20.vml"/><Relationship Id="rId4" Type="http://schemas.openxmlformats.org/officeDocument/2006/relationships/image" Target="../media/image27.wmf"/></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12.xml"/><Relationship Id="rId1" Type="http://schemas.openxmlformats.org/officeDocument/2006/relationships/vmlDrawing" Target="../drawings/vmlDrawing21.vml"/><Relationship Id="rId4" Type="http://schemas.openxmlformats.org/officeDocument/2006/relationships/image" Target="../media/image28.wmf"/></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12.xml"/><Relationship Id="rId1" Type="http://schemas.openxmlformats.org/officeDocument/2006/relationships/vmlDrawing" Target="../drawings/vmlDrawing22.vml"/><Relationship Id="rId4" Type="http://schemas.openxmlformats.org/officeDocument/2006/relationships/image" Target="../media/image29.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12.xml"/><Relationship Id="rId1" Type="http://schemas.openxmlformats.org/officeDocument/2006/relationships/vmlDrawing" Target="../drawings/vmlDrawing23.vml"/><Relationship Id="rId4" Type="http://schemas.openxmlformats.org/officeDocument/2006/relationships/image" Target="../media/image30.wmf"/></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12.xml"/><Relationship Id="rId1" Type="http://schemas.openxmlformats.org/officeDocument/2006/relationships/vmlDrawing" Target="../drawings/vmlDrawing24.vml"/><Relationship Id="rId4" Type="http://schemas.openxmlformats.org/officeDocument/2006/relationships/image" Target="../media/image31.wmf"/></Relationships>
</file>

<file path=ppt/slides/_rels/slide42.xml.rels><?xml version="1.0" encoding="UTF-8" standalone="yes"?>
<Relationships xmlns="http://schemas.openxmlformats.org/package/2006/relationships"><Relationship Id="rId8" Type="http://schemas.openxmlformats.org/officeDocument/2006/relationships/image" Target="../media/image34.wmf"/><Relationship Id="rId3" Type="http://schemas.openxmlformats.org/officeDocument/2006/relationships/oleObject" Target="../embeddings/oleObject28.bin"/><Relationship Id="rId7" Type="http://schemas.openxmlformats.org/officeDocument/2006/relationships/oleObject" Target="../embeddings/oleObject30.bin"/><Relationship Id="rId2" Type="http://schemas.openxmlformats.org/officeDocument/2006/relationships/slideLayout" Target="../slideLayouts/slideLayout14.xml"/><Relationship Id="rId1" Type="http://schemas.openxmlformats.org/officeDocument/2006/relationships/vmlDrawing" Target="../drawings/vmlDrawing25.vml"/><Relationship Id="rId6" Type="http://schemas.openxmlformats.org/officeDocument/2006/relationships/image" Target="../media/image33.wmf"/><Relationship Id="rId5" Type="http://schemas.openxmlformats.org/officeDocument/2006/relationships/oleObject" Target="../embeddings/oleObject29.bin"/><Relationship Id="rId4" Type="http://schemas.openxmlformats.org/officeDocument/2006/relationships/image" Target="../media/image32.wmf"/></Relationships>
</file>

<file path=ppt/slides/_rels/slide43.xml.rels><?xml version="1.0" encoding="UTF-8" standalone="yes"?>
<Relationships xmlns="http://schemas.openxmlformats.org/package/2006/relationships"><Relationship Id="rId8" Type="http://schemas.openxmlformats.org/officeDocument/2006/relationships/image" Target="../media/image28.wmf"/><Relationship Id="rId3" Type="http://schemas.openxmlformats.org/officeDocument/2006/relationships/oleObject" Target="../embeddings/oleObject31.bin"/><Relationship Id="rId7" Type="http://schemas.openxmlformats.org/officeDocument/2006/relationships/oleObject" Target="../embeddings/oleObject33.bin"/><Relationship Id="rId2" Type="http://schemas.openxmlformats.org/officeDocument/2006/relationships/slideLayout" Target="../slideLayouts/slideLayout12.xml"/><Relationship Id="rId1" Type="http://schemas.openxmlformats.org/officeDocument/2006/relationships/vmlDrawing" Target="../drawings/vmlDrawing26.vml"/><Relationship Id="rId6" Type="http://schemas.openxmlformats.org/officeDocument/2006/relationships/image" Target="../media/image36.wmf"/><Relationship Id="rId5" Type="http://schemas.openxmlformats.org/officeDocument/2006/relationships/oleObject" Target="../embeddings/oleObject32.bin"/><Relationship Id="rId10" Type="http://schemas.openxmlformats.org/officeDocument/2006/relationships/image" Target="../media/image34.wmf"/><Relationship Id="rId4" Type="http://schemas.openxmlformats.org/officeDocument/2006/relationships/image" Target="../media/image35.wmf"/><Relationship Id="rId9" Type="http://schemas.openxmlformats.org/officeDocument/2006/relationships/oleObject" Target="../embeddings/oleObject34.bin"/></Relationships>
</file>

<file path=ppt/slides/_rels/slide44.xml.rels><?xml version="1.0" encoding="UTF-8" standalone="yes"?>
<Relationships xmlns="http://schemas.openxmlformats.org/package/2006/relationships"><Relationship Id="rId3" Type="http://schemas.openxmlformats.org/officeDocument/2006/relationships/hyperlink" Target="&#31532;&#19977;&#31456;&#35270;&#39057;/3-2-40.wmv" TargetMode="External"/><Relationship Id="rId7" Type="http://schemas.openxmlformats.org/officeDocument/2006/relationships/image" Target="../media/image38.wmf"/><Relationship Id="rId2" Type="http://schemas.openxmlformats.org/officeDocument/2006/relationships/slideLayout" Target="../slideLayouts/slideLayout14.xml"/><Relationship Id="rId1" Type="http://schemas.openxmlformats.org/officeDocument/2006/relationships/vmlDrawing" Target="../drawings/vmlDrawing27.vml"/><Relationship Id="rId6" Type="http://schemas.openxmlformats.org/officeDocument/2006/relationships/oleObject" Target="../embeddings/oleObject36.bin"/><Relationship Id="rId5" Type="http://schemas.openxmlformats.org/officeDocument/2006/relationships/image" Target="../media/image37.wmf"/><Relationship Id="rId4" Type="http://schemas.openxmlformats.org/officeDocument/2006/relationships/oleObject" Target="../embeddings/oleObject35.bin"/></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slideLayout" Target="../slideLayouts/slideLayout22.xml"/><Relationship Id="rId1" Type="http://schemas.openxmlformats.org/officeDocument/2006/relationships/vmlDrawing" Target="../drawings/vmlDrawing28.vml"/><Relationship Id="rId6" Type="http://schemas.openxmlformats.org/officeDocument/2006/relationships/image" Target="../media/image2.jpeg"/><Relationship Id="rId5" Type="http://schemas.openxmlformats.org/officeDocument/2006/relationships/image" Target="../media/image1.png"/><Relationship Id="rId4" Type="http://schemas.openxmlformats.org/officeDocument/2006/relationships/image" Target="../media/image39.wmf"/></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Layout" Target="../slideLayouts/slideLayout22.xml"/><Relationship Id="rId1" Type="http://schemas.openxmlformats.org/officeDocument/2006/relationships/vmlDrawing" Target="../drawings/vmlDrawing29.vml"/><Relationship Id="rId4" Type="http://schemas.openxmlformats.org/officeDocument/2006/relationships/image" Target="../media/image40.wmf"/></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8.xml"/><Relationship Id="rId7" Type="http://schemas.openxmlformats.org/officeDocument/2006/relationships/image" Target="../media/image42.wmf"/><Relationship Id="rId2" Type="http://schemas.openxmlformats.org/officeDocument/2006/relationships/slideLayout" Target="../slideLayouts/slideLayout12.xml"/><Relationship Id="rId1" Type="http://schemas.openxmlformats.org/officeDocument/2006/relationships/vmlDrawing" Target="../drawings/vmlDrawing30.vml"/><Relationship Id="rId6" Type="http://schemas.openxmlformats.org/officeDocument/2006/relationships/oleObject" Target="../embeddings/oleObject40.bin"/><Relationship Id="rId5" Type="http://schemas.openxmlformats.org/officeDocument/2006/relationships/image" Target="../media/image41.wmf"/><Relationship Id="rId4" Type="http://schemas.openxmlformats.org/officeDocument/2006/relationships/oleObject" Target="../embeddings/oleObject39.bin"/></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8" Type="http://schemas.openxmlformats.org/officeDocument/2006/relationships/image" Target="../media/image45.wmf"/><Relationship Id="rId3" Type="http://schemas.openxmlformats.org/officeDocument/2006/relationships/oleObject" Target="../embeddings/oleObject41.bin"/><Relationship Id="rId7" Type="http://schemas.openxmlformats.org/officeDocument/2006/relationships/oleObject" Target="../embeddings/oleObject43.bin"/><Relationship Id="rId12"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vmlDrawing" Target="../drawings/vmlDrawing31.vml"/><Relationship Id="rId6" Type="http://schemas.openxmlformats.org/officeDocument/2006/relationships/image" Target="../media/image44.wmf"/><Relationship Id="rId11" Type="http://schemas.openxmlformats.org/officeDocument/2006/relationships/image" Target="../media/image1.png"/><Relationship Id="rId5" Type="http://schemas.openxmlformats.org/officeDocument/2006/relationships/oleObject" Target="../embeddings/oleObject42.bin"/><Relationship Id="rId10" Type="http://schemas.openxmlformats.org/officeDocument/2006/relationships/image" Target="../media/image46.wmf"/><Relationship Id="rId4" Type="http://schemas.openxmlformats.org/officeDocument/2006/relationships/image" Target="../media/image43.wmf"/><Relationship Id="rId9" Type="http://schemas.openxmlformats.org/officeDocument/2006/relationships/oleObject" Target="../embeddings/oleObject44.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45.bin"/><Relationship Id="rId2" Type="http://schemas.openxmlformats.org/officeDocument/2006/relationships/slideLayout" Target="../slideLayouts/slideLayout12.xml"/><Relationship Id="rId1" Type="http://schemas.openxmlformats.org/officeDocument/2006/relationships/vmlDrawing" Target="../drawings/vmlDrawing32.vml"/><Relationship Id="rId6" Type="http://schemas.openxmlformats.org/officeDocument/2006/relationships/image" Target="../media/image44.wmf"/><Relationship Id="rId5" Type="http://schemas.openxmlformats.org/officeDocument/2006/relationships/oleObject" Target="../embeddings/oleObject46.bin"/><Relationship Id="rId4" Type="http://schemas.openxmlformats.org/officeDocument/2006/relationships/image" Target="../media/image45.wmf"/></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47.bin"/><Relationship Id="rId2" Type="http://schemas.openxmlformats.org/officeDocument/2006/relationships/slideLayout" Target="../slideLayouts/slideLayout2.xml"/><Relationship Id="rId1" Type="http://schemas.openxmlformats.org/officeDocument/2006/relationships/vmlDrawing" Target="../drawings/vmlDrawing33.vml"/><Relationship Id="rId4" Type="http://schemas.openxmlformats.org/officeDocument/2006/relationships/image" Target="../media/image46.wm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8" Type="http://schemas.openxmlformats.org/officeDocument/2006/relationships/oleObject" Target="../embeddings/oleObject49.bin"/><Relationship Id="rId3" Type="http://schemas.openxmlformats.org/officeDocument/2006/relationships/hyperlink" Target="player/Play.exe%20nta/arch3241.nta%200%200%200%20800%20600%200%200%200%20314" TargetMode="External"/><Relationship Id="rId7" Type="http://schemas.openxmlformats.org/officeDocument/2006/relationships/image" Target="../media/image47.wmf"/><Relationship Id="rId2" Type="http://schemas.openxmlformats.org/officeDocument/2006/relationships/slideLayout" Target="../slideLayouts/slideLayout12.xml"/><Relationship Id="rId1" Type="http://schemas.openxmlformats.org/officeDocument/2006/relationships/vmlDrawing" Target="../drawings/vmlDrawing34.vml"/><Relationship Id="rId6" Type="http://schemas.openxmlformats.org/officeDocument/2006/relationships/oleObject" Target="../embeddings/oleObject48.bin"/><Relationship Id="rId11" Type="http://schemas.openxmlformats.org/officeDocument/2006/relationships/image" Target="../media/image49.emf"/><Relationship Id="rId5" Type="http://schemas.openxmlformats.org/officeDocument/2006/relationships/hyperlink" Target="player/Play.exe%20nta/arch3243.nta%200%200%200%20800%20600%200%200%200%20314" TargetMode="External"/><Relationship Id="rId10" Type="http://schemas.openxmlformats.org/officeDocument/2006/relationships/oleObject" Target="../embeddings/oleObject50.bin"/><Relationship Id="rId4" Type="http://schemas.openxmlformats.org/officeDocument/2006/relationships/hyperlink" Target="player/Play.exe%20nta/arch3242.nta%200%200%200%20800%20600%200%200%200%20314" TargetMode="External"/><Relationship Id="rId9" Type="http://schemas.openxmlformats.org/officeDocument/2006/relationships/image" Target="../media/image48.wmf"/></Relationships>
</file>

<file path=ppt/slides/_rels/slide54.xml.rels><?xml version="1.0" encoding="UTF-8" standalone="yes"?>
<Relationships xmlns="http://schemas.openxmlformats.org/package/2006/relationships"><Relationship Id="rId3" Type="http://schemas.openxmlformats.org/officeDocument/2006/relationships/hyperlink" Target="player/Play.exe%20nta/arch3244.nta%200%200%200%20800%20600%200%200%200%20314" TargetMode="External"/><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51.bin"/><Relationship Id="rId2" Type="http://schemas.openxmlformats.org/officeDocument/2006/relationships/slideLayout" Target="../slideLayouts/slideLayout12.xml"/><Relationship Id="rId1" Type="http://schemas.openxmlformats.org/officeDocument/2006/relationships/vmlDrawing" Target="../drawings/vmlDrawing35.vml"/><Relationship Id="rId6" Type="http://schemas.openxmlformats.org/officeDocument/2006/relationships/image" Target="../media/image47.wmf"/><Relationship Id="rId5" Type="http://schemas.openxmlformats.org/officeDocument/2006/relationships/oleObject" Target="../embeddings/oleObject52.bin"/><Relationship Id="rId4" Type="http://schemas.openxmlformats.org/officeDocument/2006/relationships/image" Target="../media/image53.wmf"/></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8" Type="http://schemas.openxmlformats.org/officeDocument/2006/relationships/image" Target="../media/image56.wmf"/><Relationship Id="rId3" Type="http://schemas.openxmlformats.org/officeDocument/2006/relationships/oleObject" Target="../embeddings/oleObject53.bin"/><Relationship Id="rId7" Type="http://schemas.openxmlformats.org/officeDocument/2006/relationships/oleObject" Target="../embeddings/oleObject55.bin"/><Relationship Id="rId2" Type="http://schemas.openxmlformats.org/officeDocument/2006/relationships/slideLayout" Target="../slideLayouts/slideLayout16.xml"/><Relationship Id="rId1" Type="http://schemas.openxmlformats.org/officeDocument/2006/relationships/vmlDrawing" Target="../drawings/vmlDrawing36.vml"/><Relationship Id="rId6" Type="http://schemas.openxmlformats.org/officeDocument/2006/relationships/image" Target="../media/image55.wmf"/><Relationship Id="rId5" Type="http://schemas.openxmlformats.org/officeDocument/2006/relationships/oleObject" Target="../embeddings/oleObject54.bin"/><Relationship Id="rId10" Type="http://schemas.openxmlformats.org/officeDocument/2006/relationships/image" Target="../media/image57.wmf"/><Relationship Id="rId4" Type="http://schemas.openxmlformats.org/officeDocument/2006/relationships/image" Target="../media/image54.wmf"/><Relationship Id="rId9" Type="http://schemas.openxmlformats.org/officeDocument/2006/relationships/oleObject" Target="../embeddings/oleObject56.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57.bin"/><Relationship Id="rId2" Type="http://schemas.openxmlformats.org/officeDocument/2006/relationships/slideLayout" Target="../slideLayouts/slideLayout2.xml"/><Relationship Id="rId1" Type="http://schemas.openxmlformats.org/officeDocument/2006/relationships/vmlDrawing" Target="../drawings/vmlDrawing37.vml"/><Relationship Id="rId4" Type="http://schemas.openxmlformats.org/officeDocument/2006/relationships/image" Target="../media/image58.emf"/></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58.bin"/><Relationship Id="rId2" Type="http://schemas.openxmlformats.org/officeDocument/2006/relationships/slideLayout" Target="../slideLayouts/slideLayout2.xml"/><Relationship Id="rId1" Type="http://schemas.openxmlformats.org/officeDocument/2006/relationships/vmlDrawing" Target="../drawings/vmlDrawing38.vml"/><Relationship Id="rId6" Type="http://schemas.openxmlformats.org/officeDocument/2006/relationships/image" Target="../media/image2.jpeg"/><Relationship Id="rId5" Type="http://schemas.openxmlformats.org/officeDocument/2006/relationships/image" Target="../media/image1.png"/><Relationship Id="rId4" Type="http://schemas.openxmlformats.org/officeDocument/2006/relationships/image" Target="../media/image59.wmf"/></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59.bin"/><Relationship Id="rId2" Type="http://schemas.openxmlformats.org/officeDocument/2006/relationships/slideLayout" Target="../slideLayouts/slideLayout12.xml"/><Relationship Id="rId1" Type="http://schemas.openxmlformats.org/officeDocument/2006/relationships/vmlDrawing" Target="../drawings/vmlDrawing39.vml"/><Relationship Id="rId4" Type="http://schemas.openxmlformats.org/officeDocument/2006/relationships/image" Target="../media/image60.wmf"/></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9.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oleObject" Target="../embeddings/oleObject60.bin"/><Relationship Id="rId2" Type="http://schemas.openxmlformats.org/officeDocument/2006/relationships/slideLayout" Target="../slideLayouts/slideLayout12.xml"/><Relationship Id="rId1" Type="http://schemas.openxmlformats.org/officeDocument/2006/relationships/vmlDrawing" Target="../drawings/vmlDrawing40.vml"/><Relationship Id="rId6" Type="http://schemas.openxmlformats.org/officeDocument/2006/relationships/image" Target="../media/image2.jpeg"/><Relationship Id="rId5" Type="http://schemas.openxmlformats.org/officeDocument/2006/relationships/image" Target="../media/image1.png"/><Relationship Id="rId4" Type="http://schemas.openxmlformats.org/officeDocument/2006/relationships/image" Target="../media/image61.wmf"/></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slide" Target="slide156.xml"/><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2.xml"/><Relationship Id="rId1" Type="http://schemas.openxmlformats.org/officeDocument/2006/relationships/vmlDrawing" Target="../drawings/vmlDrawing41.vml"/><Relationship Id="rId5" Type="http://schemas.openxmlformats.org/officeDocument/2006/relationships/image" Target="../media/image7.wmf"/><Relationship Id="rId4" Type="http://schemas.openxmlformats.org/officeDocument/2006/relationships/oleObject" Target="../embeddings/oleObject61.bin"/></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3.png"/><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image" Target="../media/image5.wmf"/></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 Id="rId4" Type="http://schemas.openxmlformats.org/officeDocument/2006/relationships/image" Target="../media/image66.jpe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hyperlink" Target="&#31532;&#19977;&#31456;&#35270;&#39057;/3-3-2.wmv" TargetMode="Externa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oleObject" Target="../embeddings/oleObject62.bin"/><Relationship Id="rId2" Type="http://schemas.openxmlformats.org/officeDocument/2006/relationships/slideLayout" Target="../slideLayouts/slideLayout2.xml"/><Relationship Id="rId1" Type="http://schemas.openxmlformats.org/officeDocument/2006/relationships/vmlDrawing" Target="../drawings/vmlDrawing42.vml"/><Relationship Id="rId4" Type="http://schemas.openxmlformats.org/officeDocument/2006/relationships/image" Target="../media/image67.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descr="Rectangle: Click to edit Master text styles&#10;Second level&#10;Third level&#10;Fourth level&#10;Fifth level"/>
          <p:cNvSpPr>
            <a:spLocks noChangeArrowheads="1"/>
          </p:cNvSpPr>
          <p:nvPr/>
        </p:nvSpPr>
        <p:spPr bwMode="auto">
          <a:xfrm>
            <a:off x="0" y="1124744"/>
            <a:ext cx="6804248" cy="5136232"/>
          </a:xfrm>
          <a:prstGeom prst="rect">
            <a:avLst/>
          </a:prstGeom>
          <a:noFill/>
          <a:ln w="9525">
            <a:noFill/>
            <a:miter lim="800000"/>
            <a:headEnd/>
            <a:tailEnd/>
          </a:ln>
        </p:spPr>
        <p:txBody>
          <a:bodyPr/>
          <a:lstStyle/>
          <a:p>
            <a:pPr algn="ctr">
              <a:lnSpc>
                <a:spcPct val="110000"/>
              </a:lnSpc>
              <a:spcBef>
                <a:spcPct val="20000"/>
              </a:spcBef>
              <a:buClr>
                <a:schemeClr val="tx1"/>
              </a:buClr>
              <a:buFont typeface="Wingdings" pitchFamily="2" charset="2"/>
              <a:buNone/>
            </a:pPr>
            <a:r>
              <a:rPr lang="en-US" altLang="zh-CN" sz="4100" dirty="0">
                <a:solidFill>
                  <a:srgbClr val="0000FF"/>
                </a:solidFill>
              </a:rPr>
              <a:t> </a:t>
            </a:r>
            <a:r>
              <a:rPr lang="zh-CN" altLang="en-US" sz="4100" b="1" dirty="0" smtClean="0">
                <a:solidFill>
                  <a:srgbClr val="0000FF"/>
                </a:solidFill>
              </a:rPr>
              <a:t>计算机系统结构</a:t>
            </a:r>
            <a:r>
              <a:rPr lang="en-US" altLang="zh-CN" sz="4100" b="1" dirty="0" smtClean="0">
                <a:solidFill>
                  <a:srgbClr val="0000FF"/>
                </a:solidFill>
              </a:rPr>
              <a:t>  </a:t>
            </a:r>
            <a:endParaRPr lang="zh-CN" altLang="en-US" sz="2800" b="1" dirty="0">
              <a:solidFill>
                <a:srgbClr val="3C92E8"/>
              </a:solidFill>
            </a:endParaRPr>
          </a:p>
          <a:p>
            <a:pPr algn="ctr">
              <a:lnSpc>
                <a:spcPct val="110000"/>
              </a:lnSpc>
              <a:spcBef>
                <a:spcPct val="20000"/>
              </a:spcBef>
              <a:buClr>
                <a:schemeClr val="tx1"/>
              </a:buClr>
            </a:pPr>
            <a:endParaRPr lang="en-US" altLang="zh-CN" sz="2800" b="1" dirty="0" smtClean="0">
              <a:solidFill>
                <a:srgbClr val="0066CC"/>
              </a:solidFill>
              <a:latin typeface="楷体_GB2312" pitchFamily="49" charset="-122"/>
              <a:ea typeface="楷体_GB2312" pitchFamily="49" charset="-122"/>
            </a:endParaRPr>
          </a:p>
          <a:p>
            <a:pPr algn="ctr">
              <a:lnSpc>
                <a:spcPct val="110000"/>
              </a:lnSpc>
              <a:spcBef>
                <a:spcPct val="20000"/>
              </a:spcBef>
              <a:buClr>
                <a:schemeClr val="tx1"/>
              </a:buClr>
            </a:pPr>
            <a:endParaRPr lang="en-US" altLang="zh-CN" sz="2800" b="1" dirty="0" smtClean="0">
              <a:solidFill>
                <a:srgbClr val="0066CC"/>
              </a:solidFill>
              <a:latin typeface="楷体_GB2312" pitchFamily="49" charset="-122"/>
              <a:ea typeface="楷体_GB2312" pitchFamily="49" charset="-122"/>
            </a:endParaRPr>
          </a:p>
          <a:p>
            <a:pPr algn="ctr">
              <a:lnSpc>
                <a:spcPct val="110000"/>
              </a:lnSpc>
              <a:spcBef>
                <a:spcPct val="20000"/>
              </a:spcBef>
              <a:buClr>
                <a:schemeClr val="tx1"/>
              </a:buClr>
            </a:pPr>
            <a:r>
              <a:rPr lang="zh-CN" altLang="en-US" sz="2800" b="1" dirty="0" smtClean="0">
                <a:solidFill>
                  <a:srgbClr val="0066CC"/>
                </a:solidFill>
                <a:latin typeface="楷体" panose="02010609060101010101" pitchFamily="49" charset="-122"/>
                <a:ea typeface="楷体" panose="02010609060101010101" pitchFamily="49" charset="-122"/>
              </a:rPr>
              <a:t>主讲人：陈俭喜</a:t>
            </a:r>
            <a:endParaRPr lang="en-US" altLang="zh-CN" sz="2800" b="1" dirty="0" smtClean="0">
              <a:solidFill>
                <a:srgbClr val="0066CC"/>
              </a:solidFill>
              <a:latin typeface="楷体" panose="02010609060101010101" pitchFamily="49" charset="-122"/>
              <a:ea typeface="楷体" panose="02010609060101010101" pitchFamily="49" charset="-122"/>
            </a:endParaRPr>
          </a:p>
          <a:p>
            <a:pPr algn="ctr">
              <a:lnSpc>
                <a:spcPct val="110000"/>
              </a:lnSpc>
              <a:spcBef>
                <a:spcPct val="20000"/>
              </a:spcBef>
              <a:buClr>
                <a:schemeClr val="tx1"/>
              </a:buClr>
            </a:pPr>
            <a:endParaRPr lang="en-US" altLang="zh-CN" sz="2800" b="1" dirty="0" smtClean="0">
              <a:solidFill>
                <a:srgbClr val="0066CC"/>
              </a:solidFill>
              <a:latin typeface="楷体_GB2312" pitchFamily="49" charset="-122"/>
              <a:ea typeface="楷体_GB2312" pitchFamily="49" charset="-122"/>
            </a:endParaRPr>
          </a:p>
          <a:p>
            <a:pPr algn="ctr">
              <a:lnSpc>
                <a:spcPct val="110000"/>
              </a:lnSpc>
              <a:spcBef>
                <a:spcPct val="20000"/>
              </a:spcBef>
              <a:buClr>
                <a:schemeClr val="tx1"/>
              </a:buClr>
            </a:pPr>
            <a:r>
              <a:rPr lang="zh-CN" altLang="en-US" sz="2800" b="1" dirty="0" smtClean="0">
                <a:solidFill>
                  <a:srgbClr val="3366FF"/>
                </a:solidFill>
                <a:latin typeface="楷体_GB2312" pitchFamily="49" charset="-122"/>
                <a:ea typeface="楷体_GB2312" pitchFamily="49" charset="-122"/>
              </a:rPr>
              <a:t>武汉</a:t>
            </a:r>
            <a:r>
              <a:rPr lang="zh-CN" altLang="en-US" sz="2800" b="1" dirty="0">
                <a:solidFill>
                  <a:srgbClr val="3366FF"/>
                </a:solidFill>
                <a:latin typeface="楷体_GB2312" pitchFamily="49" charset="-122"/>
                <a:ea typeface="楷体_GB2312" pitchFamily="49" charset="-122"/>
              </a:rPr>
              <a:t>光电</a:t>
            </a:r>
            <a:r>
              <a:rPr lang="zh-CN" altLang="en-US" sz="2800" b="1" dirty="0" smtClean="0">
                <a:solidFill>
                  <a:srgbClr val="3366FF"/>
                </a:solidFill>
                <a:latin typeface="楷体_GB2312" pitchFamily="49" charset="-122"/>
                <a:ea typeface="楷体_GB2312" pitchFamily="49" charset="-122"/>
              </a:rPr>
              <a:t>国家研究中心</a:t>
            </a:r>
            <a:endParaRPr lang="en-US" altLang="zh-CN" sz="2800" b="1" dirty="0" smtClean="0">
              <a:solidFill>
                <a:srgbClr val="3366FF"/>
              </a:solidFill>
              <a:latin typeface="楷体_GB2312" pitchFamily="49" charset="-122"/>
              <a:ea typeface="楷体_GB2312" pitchFamily="49" charset="-122"/>
            </a:endParaRPr>
          </a:p>
          <a:p>
            <a:pPr algn="ctr">
              <a:lnSpc>
                <a:spcPct val="110000"/>
              </a:lnSpc>
              <a:spcBef>
                <a:spcPct val="20000"/>
              </a:spcBef>
              <a:buClr>
                <a:schemeClr val="tx1"/>
              </a:buClr>
            </a:pPr>
            <a:r>
              <a:rPr lang="zh-CN" altLang="en-US" sz="2800" b="1" dirty="0" smtClean="0">
                <a:solidFill>
                  <a:srgbClr val="3366FF"/>
                </a:solidFill>
                <a:latin typeface="楷体_GB2312" pitchFamily="49" charset="-122"/>
                <a:ea typeface="楷体_GB2312" pitchFamily="49" charset="-122"/>
              </a:rPr>
              <a:t>计算机学院</a:t>
            </a:r>
            <a:endParaRPr lang="en-US" altLang="zh-CN" sz="2800" b="1" dirty="0">
              <a:solidFill>
                <a:srgbClr val="3366FF"/>
              </a:solidFill>
              <a:latin typeface="楷体_GB2312" pitchFamily="49" charset="-122"/>
              <a:ea typeface="楷体_GB2312" pitchFamily="49" charset="-122"/>
            </a:endParaRPr>
          </a:p>
          <a:p>
            <a:pPr algn="ctr">
              <a:lnSpc>
                <a:spcPct val="110000"/>
              </a:lnSpc>
              <a:spcBef>
                <a:spcPct val="20000"/>
              </a:spcBef>
              <a:buClr>
                <a:schemeClr val="tx1"/>
              </a:buClr>
            </a:pPr>
            <a:r>
              <a:rPr lang="en-US" altLang="zh-CN" sz="2800" b="1" dirty="0" smtClean="0">
                <a:solidFill>
                  <a:srgbClr val="0066CC"/>
                </a:solidFill>
                <a:latin typeface="楷体_GB2312" pitchFamily="49" charset="-122"/>
                <a:ea typeface="楷体_GB2312" pitchFamily="49" charset="-122"/>
                <a:hlinkClick r:id="rId3"/>
              </a:rPr>
              <a:t>chenjx@hust.edu.cn</a:t>
            </a:r>
            <a:endParaRPr lang="en-US" altLang="zh-CN" sz="2800" b="1" dirty="0" smtClean="0">
              <a:solidFill>
                <a:srgbClr val="0066CC"/>
              </a:solidFill>
              <a:latin typeface="楷体_GB2312" pitchFamily="49" charset="-122"/>
              <a:ea typeface="楷体_GB2312" pitchFamily="49" charset="-122"/>
            </a:endParaRPr>
          </a:p>
          <a:p>
            <a:pPr algn="ctr">
              <a:lnSpc>
                <a:spcPct val="110000"/>
              </a:lnSpc>
              <a:spcBef>
                <a:spcPct val="20000"/>
              </a:spcBef>
              <a:buClr>
                <a:schemeClr val="tx1"/>
              </a:buClr>
              <a:buFont typeface="Wingdings" pitchFamily="2" charset="2"/>
              <a:buNone/>
            </a:pPr>
            <a:endParaRPr lang="zh-CN" altLang="en-US" sz="2400" dirty="0">
              <a:solidFill>
                <a:srgbClr val="3C92E8"/>
              </a:solidFill>
            </a:endParaRPr>
          </a:p>
        </p:txBody>
      </p:sp>
      <p:pic>
        <p:nvPicPr>
          <p:cNvPr id="24580" name="Picture 4"/>
          <p:cNvPicPr>
            <a:picLocks noChangeAspect="1" noChangeArrowheads="1"/>
          </p:cNvPicPr>
          <p:nvPr/>
        </p:nvPicPr>
        <p:blipFill>
          <a:blip r:embed="rId4" cstate="print"/>
          <a:srcRect/>
          <a:stretch>
            <a:fillRect/>
          </a:stretch>
        </p:blipFill>
        <p:spPr bwMode="auto">
          <a:xfrm>
            <a:off x="6156176" y="1324637"/>
            <a:ext cx="2915816" cy="4048579"/>
          </a:xfrm>
          <a:prstGeom prst="rect">
            <a:avLst/>
          </a:prstGeom>
          <a:noFill/>
          <a:ln w="9525">
            <a:noFill/>
            <a:miter lim="800000"/>
            <a:headEnd/>
            <a:tailEnd/>
          </a:ln>
        </p:spPr>
      </p:pic>
      <p:pic>
        <p:nvPicPr>
          <p:cNvPr id="5" name="Picture 4" descr="图片1"/>
          <p:cNvPicPr>
            <a:picLocks noChangeAspect="1" noChangeArrowheads="1"/>
          </p:cNvPicPr>
          <p:nvPr/>
        </p:nvPicPr>
        <p:blipFill>
          <a:blip r:embed="rId5" cstate="print"/>
          <a:srcRect/>
          <a:stretch>
            <a:fillRect/>
          </a:stretch>
        </p:blipFill>
        <p:spPr bwMode="auto">
          <a:xfrm>
            <a:off x="8286179" y="75034"/>
            <a:ext cx="822325" cy="401638"/>
          </a:xfrm>
          <a:prstGeom prst="rect">
            <a:avLst/>
          </a:prstGeom>
          <a:noFill/>
          <a:ln w="9525">
            <a:noFill/>
            <a:miter lim="800000"/>
            <a:headEnd/>
            <a:tailEnd/>
          </a:ln>
        </p:spPr>
      </p:pic>
      <p:pic>
        <p:nvPicPr>
          <p:cNvPr id="6" name="Picture 5" descr="Modifiedxiaohui2"/>
          <p:cNvPicPr>
            <a:picLocks noChangeAspect="1" noChangeArrowheads="1"/>
          </p:cNvPicPr>
          <p:nvPr/>
        </p:nvPicPr>
        <p:blipFill>
          <a:blip r:embed="rId6" cstate="print"/>
          <a:srcRect/>
          <a:stretch>
            <a:fillRect/>
          </a:stretch>
        </p:blipFill>
        <p:spPr bwMode="auto">
          <a:xfrm>
            <a:off x="7546925" y="36934"/>
            <a:ext cx="625475" cy="439738"/>
          </a:xfrm>
          <a:prstGeom prst="rect">
            <a:avLst/>
          </a:prstGeom>
          <a:noFill/>
          <a:ln w="9525">
            <a:noFill/>
            <a:miter lim="800000"/>
            <a:headEnd/>
            <a:tailEnd/>
          </a:ln>
        </p:spPr>
      </p:pic>
      <p:sp>
        <p:nvSpPr>
          <p:cNvPr id="7" name="Rectangle 6"/>
          <p:cNvSpPr>
            <a:spLocks noChangeArrowheads="1"/>
          </p:cNvSpPr>
          <p:nvPr/>
        </p:nvSpPr>
        <p:spPr bwMode="auto">
          <a:xfrm>
            <a:off x="827584" y="1844824"/>
            <a:ext cx="5328593" cy="646331"/>
          </a:xfrm>
          <a:prstGeom prst="rect">
            <a:avLst/>
          </a:prstGeom>
          <a:noFill/>
          <a:ln w="9525" algn="ctr">
            <a:noFill/>
            <a:miter lim="800000"/>
            <a:headEnd/>
            <a:tailEnd/>
          </a:ln>
        </p:spPr>
        <p:txBody>
          <a:bodyPr wrap="square">
            <a:spAutoFit/>
          </a:bodyPr>
          <a:lstStyle/>
          <a:p>
            <a:pPr marL="812800" indent="-812800">
              <a:spcBef>
                <a:spcPct val="20000"/>
              </a:spcBef>
            </a:pPr>
            <a:r>
              <a:rPr lang="en-US" altLang="zh-CN" sz="3600" dirty="0">
                <a:latin typeface="Comic Sans MS" pitchFamily="66" charset="0"/>
                <a:ea typeface="华文行楷" pitchFamily="2" charset="-122"/>
              </a:rPr>
              <a:t>Computer Architecture</a:t>
            </a:r>
          </a:p>
        </p:txBody>
      </p:sp>
    </p:spTree>
  </p:cSld>
  <p:clrMapOvr>
    <a:masterClrMapping/>
  </p:clrMapOvr>
  <p:transition>
    <p:pull dir="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3" descr="Rectangle: Click to edit Master text styles&#10;Second level&#10;Third level&#10;Fourth level&#10;Fifth level"/>
          <p:cNvSpPr>
            <a:spLocks noGrp="1" noChangeArrowheads="1"/>
          </p:cNvSpPr>
          <p:nvPr>
            <p:ph type="body" sz="half" idx="1"/>
          </p:nvPr>
        </p:nvSpPr>
        <p:spPr>
          <a:xfrm>
            <a:off x="323528" y="404664"/>
            <a:ext cx="7847013" cy="2497137"/>
          </a:xfrm>
        </p:spPr>
        <p:txBody>
          <a:bodyPr/>
          <a:lstStyle/>
          <a:p>
            <a:pPr marL="457200" indent="-457200">
              <a:buNone/>
            </a:pPr>
            <a:r>
              <a:rPr lang="en-US" altLang="zh-CN" sz="2800" b="1" dirty="0" smtClean="0">
                <a:solidFill>
                  <a:srgbClr val="0000FF"/>
                </a:solidFill>
                <a:ea typeface="微软雅黑" panose="020B0503020204020204" pitchFamily="34" charset="-122"/>
              </a:rPr>
              <a:t>5. </a:t>
            </a:r>
            <a:r>
              <a:rPr lang="zh-CN" altLang="en-US" sz="2800" b="1" dirty="0">
                <a:solidFill>
                  <a:srgbClr val="0000FF"/>
                </a:solidFill>
                <a:ea typeface="微软雅黑" panose="020B0503020204020204" pitchFamily="34" charset="-122"/>
              </a:rPr>
              <a:t>时－空图</a:t>
            </a:r>
          </a:p>
          <a:p>
            <a:pPr marL="1085850" lvl="1" indent="-457200"/>
            <a:r>
              <a:rPr lang="zh-CN" altLang="en-US" dirty="0" smtClean="0"/>
              <a:t>时－空图从</a:t>
            </a:r>
            <a:r>
              <a:rPr lang="zh-CN" altLang="en-US" dirty="0" smtClean="0">
                <a:solidFill>
                  <a:srgbClr val="D60093"/>
                </a:solidFill>
              </a:rPr>
              <a:t>时间</a:t>
            </a:r>
            <a:r>
              <a:rPr lang="zh-CN" altLang="en-US" dirty="0" smtClean="0"/>
              <a:t>和</a:t>
            </a:r>
            <a:r>
              <a:rPr lang="zh-CN" altLang="en-US" dirty="0" smtClean="0">
                <a:solidFill>
                  <a:srgbClr val="D60093"/>
                </a:solidFill>
              </a:rPr>
              <a:t>空间</a:t>
            </a:r>
            <a:r>
              <a:rPr lang="zh-CN" altLang="en-US" dirty="0" smtClean="0"/>
              <a:t>两个方面描述了流水线的工作过程。时－空图中，横坐标代表时间，纵坐标代表流水线的各个段。 </a:t>
            </a:r>
          </a:p>
          <a:p>
            <a:pPr marL="1085850" lvl="1" indent="-457200"/>
            <a:r>
              <a:rPr lang="zh-CN" altLang="en-US" dirty="0" smtClean="0">
                <a:latin typeface="黑体" pitchFamily="2" charset="-122"/>
              </a:rPr>
              <a:t>浮点加法流水线的时空图</a:t>
            </a:r>
          </a:p>
        </p:txBody>
      </p:sp>
      <p:graphicFrame>
        <p:nvGraphicFramePr>
          <p:cNvPr id="36868" name="Object 8"/>
          <p:cNvGraphicFramePr>
            <a:graphicFrameLocks noGrp="1" noChangeAspect="1"/>
          </p:cNvGraphicFramePr>
          <p:nvPr>
            <p:ph sz="half" idx="2"/>
          </p:nvPr>
        </p:nvGraphicFramePr>
        <p:xfrm>
          <a:off x="827088" y="3068638"/>
          <a:ext cx="7956550" cy="2994025"/>
        </p:xfrm>
        <a:graphic>
          <a:graphicData uri="http://schemas.openxmlformats.org/presentationml/2006/ole">
            <mc:AlternateContent xmlns:mc="http://schemas.openxmlformats.org/markup-compatibility/2006">
              <mc:Choice xmlns:v="urn:schemas-microsoft-com:vml" Requires="v">
                <p:oleObj spid="_x0000_s36953" name="图片" r:id="rId3" imgW="5007864" imgH="1883664" progId="Word.Picture.8">
                  <p:embed/>
                </p:oleObj>
              </mc:Choice>
              <mc:Fallback>
                <p:oleObj name="图片" r:id="rId3" imgW="5007864" imgH="1883664" progId="Word.Picture.8">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088" y="3068638"/>
                        <a:ext cx="7956550" cy="2994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lstStyle/>
          <a:p>
            <a:r>
              <a:rPr lang="en-US" altLang="zh-CN" sz="1800" smtClean="0">
                <a:latin typeface="黑体" pitchFamily="2" charset="-122"/>
              </a:rPr>
              <a:t>3.4 </a:t>
            </a:r>
            <a:r>
              <a:rPr lang="zh-CN" altLang="en-US" sz="1800" smtClean="0">
                <a:latin typeface="黑体" pitchFamily="2" charset="-122"/>
              </a:rPr>
              <a:t>流水线的相关与冲突</a:t>
            </a:r>
          </a:p>
        </p:txBody>
      </p:sp>
      <p:graphicFrame>
        <p:nvGraphicFramePr>
          <p:cNvPr id="126979" name="Object 2"/>
          <p:cNvGraphicFramePr>
            <a:graphicFrameLocks noGrp="1" noChangeAspect="1"/>
          </p:cNvGraphicFramePr>
          <p:nvPr>
            <p:ph idx="1"/>
          </p:nvPr>
        </p:nvGraphicFramePr>
        <p:xfrm>
          <a:off x="468313" y="1196975"/>
          <a:ext cx="8064500" cy="4256088"/>
        </p:xfrm>
        <a:graphic>
          <a:graphicData uri="http://schemas.openxmlformats.org/presentationml/2006/ole">
            <mc:AlternateContent xmlns:mc="http://schemas.openxmlformats.org/markup-compatibility/2006">
              <mc:Choice xmlns:v="urn:schemas-microsoft-com:vml" Requires="v">
                <p:oleObj spid="_x0000_s127063" name="图片" r:id="rId3" imgW="6113810" imgH="3234747" progId="Word.Picture.8">
                  <p:embed/>
                </p:oleObj>
              </mc:Choice>
              <mc:Fallback>
                <p:oleObj name="图片" r:id="rId3" imgW="6113810" imgH="3234747" progId="Word.Picture.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313" y="1196975"/>
                        <a:ext cx="8064500" cy="4256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6980" name="Text Box 6"/>
          <p:cNvSpPr txBox="1">
            <a:spLocks noChangeArrowheads="1"/>
          </p:cNvSpPr>
          <p:nvPr/>
        </p:nvSpPr>
        <p:spPr bwMode="auto">
          <a:xfrm>
            <a:off x="2555875" y="5734050"/>
            <a:ext cx="4824413" cy="396875"/>
          </a:xfrm>
          <a:prstGeom prst="rect">
            <a:avLst/>
          </a:prstGeom>
          <a:noFill/>
          <a:ln w="9525">
            <a:noFill/>
            <a:miter lim="800000"/>
            <a:headEnd/>
            <a:tailEnd/>
          </a:ln>
        </p:spPr>
        <p:txBody>
          <a:bodyPr>
            <a:spAutoFit/>
          </a:bodyPr>
          <a:lstStyle/>
          <a:p>
            <a:pPr>
              <a:spcBef>
                <a:spcPct val="50000"/>
              </a:spcBef>
            </a:pPr>
            <a:r>
              <a:rPr lang="zh-CN" altLang="en-US" sz="2000" b="1">
                <a:solidFill>
                  <a:srgbClr val="080808"/>
                </a:solidFill>
                <a:latin typeface="宋体" charset="-122"/>
                <a:ea typeface="宋体" charset="-122"/>
              </a:rPr>
              <a:t>为消除结构冲突而插入的流水线气泡 </a:t>
            </a:r>
          </a:p>
        </p:txBody>
      </p:sp>
    </p:spTree>
  </p:cSld>
  <p:clrMapOvr>
    <a:masterClrMapping/>
  </p:clrMapOvr>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p:txBody>
          <a:bodyPr/>
          <a:lstStyle/>
          <a:p>
            <a:r>
              <a:rPr lang="en-US" altLang="zh-CN" sz="1800" smtClean="0">
                <a:latin typeface="黑体" pitchFamily="2" charset="-122"/>
              </a:rPr>
              <a:t>3.4 </a:t>
            </a:r>
            <a:r>
              <a:rPr lang="zh-CN" altLang="en-US" sz="1800" smtClean="0">
                <a:latin typeface="黑体" pitchFamily="2" charset="-122"/>
              </a:rPr>
              <a:t>流水线的相关与冲突</a:t>
            </a:r>
          </a:p>
        </p:txBody>
      </p:sp>
      <p:graphicFrame>
        <p:nvGraphicFramePr>
          <p:cNvPr id="733539" name="Group 355"/>
          <p:cNvGraphicFramePr>
            <a:graphicFrameLocks noGrp="1"/>
          </p:cNvGraphicFramePr>
          <p:nvPr>
            <p:ph type="tbl" idx="1"/>
          </p:nvPr>
        </p:nvGraphicFramePr>
        <p:xfrm>
          <a:off x="250825" y="1844675"/>
          <a:ext cx="8642350" cy="3649666"/>
        </p:xfrm>
        <a:graphic>
          <a:graphicData uri="http://schemas.openxmlformats.org/drawingml/2006/table">
            <a:tbl>
              <a:tblPr/>
              <a:tblGrid>
                <a:gridCol w="1312863">
                  <a:extLst>
                    <a:ext uri="{9D8B030D-6E8A-4147-A177-3AD203B41FA5}">
                      <a16:colId xmlns:a16="http://schemas.microsoft.com/office/drawing/2014/main" val="20000"/>
                    </a:ext>
                  </a:extLst>
                </a:gridCol>
                <a:gridCol w="704850">
                  <a:extLst>
                    <a:ext uri="{9D8B030D-6E8A-4147-A177-3AD203B41FA5}">
                      <a16:colId xmlns:a16="http://schemas.microsoft.com/office/drawing/2014/main" val="20001"/>
                    </a:ext>
                  </a:extLst>
                </a:gridCol>
                <a:gridCol w="647700">
                  <a:extLst>
                    <a:ext uri="{9D8B030D-6E8A-4147-A177-3AD203B41FA5}">
                      <a16:colId xmlns:a16="http://schemas.microsoft.com/office/drawing/2014/main" val="20002"/>
                    </a:ext>
                  </a:extLst>
                </a:gridCol>
                <a:gridCol w="792162">
                  <a:extLst>
                    <a:ext uri="{9D8B030D-6E8A-4147-A177-3AD203B41FA5}">
                      <a16:colId xmlns:a16="http://schemas.microsoft.com/office/drawing/2014/main" val="20003"/>
                    </a:ext>
                  </a:extLst>
                </a:gridCol>
                <a:gridCol w="863600">
                  <a:extLst>
                    <a:ext uri="{9D8B030D-6E8A-4147-A177-3AD203B41FA5}">
                      <a16:colId xmlns:a16="http://schemas.microsoft.com/office/drawing/2014/main" val="20004"/>
                    </a:ext>
                  </a:extLst>
                </a:gridCol>
                <a:gridCol w="720725">
                  <a:extLst>
                    <a:ext uri="{9D8B030D-6E8A-4147-A177-3AD203B41FA5}">
                      <a16:colId xmlns:a16="http://schemas.microsoft.com/office/drawing/2014/main" val="20005"/>
                    </a:ext>
                  </a:extLst>
                </a:gridCol>
                <a:gridCol w="719138">
                  <a:extLst>
                    <a:ext uri="{9D8B030D-6E8A-4147-A177-3AD203B41FA5}">
                      <a16:colId xmlns:a16="http://schemas.microsoft.com/office/drawing/2014/main" val="20006"/>
                    </a:ext>
                  </a:extLst>
                </a:gridCol>
                <a:gridCol w="720725">
                  <a:extLst>
                    <a:ext uri="{9D8B030D-6E8A-4147-A177-3AD203B41FA5}">
                      <a16:colId xmlns:a16="http://schemas.microsoft.com/office/drawing/2014/main" val="20007"/>
                    </a:ext>
                  </a:extLst>
                </a:gridCol>
                <a:gridCol w="792162">
                  <a:extLst>
                    <a:ext uri="{9D8B030D-6E8A-4147-A177-3AD203B41FA5}">
                      <a16:colId xmlns:a16="http://schemas.microsoft.com/office/drawing/2014/main" val="20008"/>
                    </a:ext>
                  </a:extLst>
                </a:gridCol>
                <a:gridCol w="719138">
                  <a:extLst>
                    <a:ext uri="{9D8B030D-6E8A-4147-A177-3AD203B41FA5}">
                      <a16:colId xmlns:a16="http://schemas.microsoft.com/office/drawing/2014/main" val="20009"/>
                    </a:ext>
                  </a:extLst>
                </a:gridCol>
                <a:gridCol w="649287">
                  <a:extLst>
                    <a:ext uri="{9D8B030D-6E8A-4147-A177-3AD203B41FA5}">
                      <a16:colId xmlns:a16="http://schemas.microsoft.com/office/drawing/2014/main" val="20010"/>
                    </a:ext>
                  </a:extLst>
                </a:gridCol>
              </a:tblGrid>
              <a:tr h="655638">
                <a:tc rowSpan="2">
                  <a:txBody>
                    <a:bodyPr/>
                    <a:lstStyle/>
                    <a:p>
                      <a:pPr marL="0" marR="0" lvl="0" indent="0" algn="l" defTabSz="914400" rtl="0" eaLnBrk="1" fontAlgn="base" latinLnBrk="0" hangingPunct="1">
                        <a:lnSpc>
                          <a:spcPct val="240000"/>
                        </a:lnSpc>
                        <a:spcBef>
                          <a:spcPct val="20000"/>
                        </a:spcBef>
                        <a:spcAft>
                          <a:spcPct val="0"/>
                        </a:spcAft>
                        <a:buClr>
                          <a:schemeClr val="tx1"/>
                        </a:buClr>
                        <a:buSzTx/>
                        <a:buFont typeface="Wingdings" pitchFamily="2" charset="2"/>
                        <a:buNone/>
                        <a:tabLst/>
                      </a:pPr>
                      <a:r>
                        <a:rPr kumimoji="1" lang="zh-CN" altLang="en-US" sz="2000" b="1" i="0" u="none" strike="noStrike" cap="none" normalizeH="0" baseline="0" smtClean="0">
                          <a:ln>
                            <a:noFill/>
                          </a:ln>
                          <a:solidFill>
                            <a:srgbClr val="E24C05"/>
                          </a:solidFill>
                          <a:effectLst/>
                          <a:latin typeface="宋体" charset="-122"/>
                          <a:ea typeface="宋体" charset="-122"/>
                        </a:rPr>
                        <a:t>指令编号 </a:t>
                      </a: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10">
                  <a:txBody>
                    <a:bodyPr/>
                    <a:lstStyle/>
                    <a:p>
                      <a:pPr marL="0" marR="0" lvl="0" indent="0" algn="ctr" defTabSz="914400" rtl="0" eaLnBrk="1" fontAlgn="base" latinLnBrk="0" hangingPunct="1">
                        <a:lnSpc>
                          <a:spcPct val="140000"/>
                        </a:lnSpc>
                        <a:spcBef>
                          <a:spcPct val="20000"/>
                        </a:spcBef>
                        <a:spcAft>
                          <a:spcPct val="0"/>
                        </a:spcAft>
                        <a:buClr>
                          <a:schemeClr val="tx1"/>
                        </a:buClr>
                        <a:buSzTx/>
                        <a:buFont typeface="Wingdings" pitchFamily="2" charset="2"/>
                        <a:buNone/>
                        <a:tabLst/>
                      </a:pPr>
                      <a:r>
                        <a:rPr kumimoji="1" lang="zh-CN" altLang="en-US" sz="2000" b="1" i="0" u="none" strike="noStrike" cap="none" normalizeH="0" baseline="0" smtClean="0">
                          <a:ln>
                            <a:noFill/>
                          </a:ln>
                          <a:solidFill>
                            <a:srgbClr val="E24C05"/>
                          </a:solidFill>
                          <a:effectLst/>
                          <a:latin typeface="宋体" charset="-122"/>
                          <a:ea typeface="宋体" charset="-122"/>
                        </a:rPr>
                        <a:t>时钟周期 </a:t>
                      </a: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427038">
                <a:tc vMerge="1">
                  <a:txBody>
                    <a:bodyPr/>
                    <a:lstStyle/>
                    <a:p>
                      <a:endParaRPr lang="zh-CN" altLang="en-US"/>
                    </a:p>
                  </a:txBody>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rgbClr val="E24C05"/>
                          </a:solidFill>
                          <a:effectLst/>
                          <a:latin typeface="宋体" charset="-122"/>
                          <a:ea typeface="宋体" charset="-122"/>
                        </a:rPr>
                        <a:t>1</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rgbClr val="E24C05"/>
                          </a:solidFill>
                          <a:effectLst/>
                          <a:latin typeface="宋体" charset="-122"/>
                          <a:ea typeface="宋体" charset="-122"/>
                        </a:rPr>
                        <a:t>2</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rgbClr val="E24C05"/>
                          </a:solidFill>
                          <a:effectLst/>
                          <a:latin typeface="宋体" charset="-122"/>
                          <a:ea typeface="宋体" charset="-122"/>
                        </a:rPr>
                        <a:t>3</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rgbClr val="E24C05"/>
                          </a:solidFill>
                          <a:effectLst/>
                          <a:latin typeface="宋体" charset="-122"/>
                          <a:ea typeface="宋体" charset="-122"/>
                        </a:rPr>
                        <a:t>4</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rgbClr val="E24C05"/>
                          </a:solidFill>
                          <a:effectLst/>
                          <a:latin typeface="宋体" charset="-122"/>
                          <a:ea typeface="宋体" charset="-122"/>
                        </a:rPr>
                        <a:t>5</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rgbClr val="E24C05"/>
                          </a:solidFill>
                          <a:effectLst/>
                          <a:latin typeface="宋体" charset="-122"/>
                          <a:ea typeface="宋体" charset="-122"/>
                        </a:rPr>
                        <a:t>6</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rgbClr val="E24C05"/>
                          </a:solidFill>
                          <a:effectLst/>
                          <a:latin typeface="宋体" charset="-122"/>
                          <a:ea typeface="宋体" charset="-122"/>
                        </a:rPr>
                        <a:t>7</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rgbClr val="E24C05"/>
                          </a:solidFill>
                          <a:effectLst/>
                          <a:latin typeface="宋体" charset="-122"/>
                          <a:ea typeface="宋体" charset="-122"/>
                        </a:rPr>
                        <a:t>8</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rgbClr val="E24C05"/>
                          </a:solidFill>
                          <a:effectLst/>
                          <a:latin typeface="宋体" charset="-122"/>
                          <a:ea typeface="宋体" charset="-122"/>
                        </a:rPr>
                        <a:t>9</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rgbClr val="E24C05"/>
                          </a:solidFill>
                          <a:effectLst/>
                          <a:latin typeface="宋体" charset="-122"/>
                          <a:ea typeface="宋体" charset="-122"/>
                        </a:rPr>
                        <a:t>10</a:t>
                      </a: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1800">
                <a:tc>
                  <a:txBody>
                    <a:bodyPr/>
                    <a:lstStyle/>
                    <a:p>
                      <a:pPr marL="0" marR="0" lvl="0" indent="0" algn="l"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rgbClr val="008000"/>
                          </a:solidFill>
                          <a:effectLst/>
                          <a:latin typeface="宋体" charset="-122"/>
                          <a:ea typeface="宋体" charset="-122"/>
                        </a:rPr>
                        <a:t>load</a:t>
                      </a: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宋体" charset="-122"/>
                          <a:ea typeface="宋体" charset="-122"/>
                        </a:rPr>
                        <a:t>IF </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宋体" charset="-122"/>
                          <a:ea typeface="宋体" charset="-122"/>
                        </a:rPr>
                        <a:t>ID </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宋体" charset="-122"/>
                          <a:ea typeface="宋体" charset="-122"/>
                        </a:rPr>
                        <a:t>EX </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宋体" charset="-122"/>
                          <a:ea typeface="宋体" charset="-122"/>
                        </a:rPr>
                        <a:t>MEM </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宋体" charset="-122"/>
                          <a:ea typeface="宋体" charset="-122"/>
                        </a:rPr>
                        <a:t>WB </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endParaRPr kumimoji="1" lang="zh-CN" altLang="zh-CN" sz="2000" b="1" i="0" u="none" strike="noStrike" cap="none" normalizeH="0" baseline="0" smtClean="0">
                        <a:ln>
                          <a:noFill/>
                        </a:ln>
                        <a:solidFill>
                          <a:schemeClr val="tx1"/>
                        </a:solidFill>
                        <a:effectLst/>
                        <a:latin typeface="宋体" charset="-122"/>
                        <a:ea typeface="宋体"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endParaRPr kumimoji="1" lang="zh-CN" altLang="zh-CN" sz="2000" b="1" i="0" u="none" strike="noStrike" cap="none" normalizeH="0" baseline="0" smtClean="0">
                        <a:ln>
                          <a:noFill/>
                        </a:ln>
                        <a:solidFill>
                          <a:schemeClr val="tx1"/>
                        </a:solidFill>
                        <a:effectLst/>
                        <a:latin typeface="宋体" charset="-122"/>
                        <a:ea typeface="宋体"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endParaRPr kumimoji="1" lang="zh-CN" altLang="zh-CN" sz="2000" b="1" i="0" u="none" strike="noStrike" cap="none" normalizeH="0" baseline="0" smtClean="0">
                        <a:ln>
                          <a:noFill/>
                        </a:ln>
                        <a:solidFill>
                          <a:schemeClr val="tx1"/>
                        </a:solidFill>
                        <a:effectLst/>
                        <a:latin typeface="宋体" charset="-122"/>
                        <a:ea typeface="宋体"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endParaRPr kumimoji="1" lang="zh-CN" altLang="zh-CN" sz="2000" b="1" i="0" u="none" strike="noStrike" cap="none" normalizeH="0" baseline="0" smtClean="0">
                        <a:ln>
                          <a:noFill/>
                        </a:ln>
                        <a:solidFill>
                          <a:schemeClr val="tx1"/>
                        </a:solidFill>
                        <a:effectLst/>
                        <a:latin typeface="宋体" charset="-122"/>
                        <a:ea typeface="宋体"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endParaRPr kumimoji="1" lang="zh-CN" altLang="zh-CN" sz="2000" b="1" i="0" u="none" strike="noStrike" cap="none" normalizeH="0" baseline="0" smtClean="0">
                        <a:ln>
                          <a:noFill/>
                        </a:ln>
                        <a:solidFill>
                          <a:schemeClr val="tx1"/>
                        </a:solidFill>
                        <a:effectLst/>
                        <a:latin typeface="宋体" charset="-122"/>
                        <a:ea typeface="宋体" charset="-122"/>
                      </a:endParaRP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27038">
                <a:tc>
                  <a:txBody>
                    <a:bodyPr/>
                    <a:lstStyle/>
                    <a:p>
                      <a:pPr marL="0" marR="0" lvl="0" indent="0" algn="l"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zh-CN" altLang="en-US" sz="2000" b="1" i="0" u="none" strike="noStrike" cap="none" normalizeH="0" baseline="0" smtClean="0">
                          <a:ln>
                            <a:noFill/>
                          </a:ln>
                          <a:solidFill>
                            <a:srgbClr val="008000"/>
                          </a:solidFill>
                          <a:effectLst/>
                          <a:latin typeface="宋体" charset="-122"/>
                          <a:ea typeface="宋体" charset="-122"/>
                        </a:rPr>
                        <a:t>指令</a:t>
                      </a:r>
                      <a:r>
                        <a:rPr kumimoji="1" lang="en-US" altLang="zh-CN" sz="2000" b="1" i="0" u="none" strike="noStrike" cap="none" normalizeH="0" baseline="0" smtClean="0">
                          <a:ln>
                            <a:noFill/>
                          </a:ln>
                          <a:solidFill>
                            <a:srgbClr val="008000"/>
                          </a:solidFill>
                          <a:effectLst/>
                          <a:latin typeface="宋体" charset="-122"/>
                          <a:ea typeface="宋体" charset="-122"/>
                        </a:rPr>
                        <a:t>i+1 </a:t>
                      </a: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endParaRPr kumimoji="1" lang="zh-CN" altLang="zh-CN" sz="2000" b="1" i="0" u="none" strike="noStrike" cap="none" normalizeH="0" baseline="0" smtClean="0">
                        <a:ln>
                          <a:noFill/>
                        </a:ln>
                        <a:solidFill>
                          <a:schemeClr val="tx1"/>
                        </a:solidFill>
                        <a:effectLst/>
                        <a:latin typeface="宋体" charset="-122"/>
                        <a:ea typeface="宋体"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宋体" charset="-122"/>
                          <a:ea typeface="宋体" charset="-122"/>
                        </a:rPr>
                        <a:t>IF </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宋体" charset="-122"/>
                          <a:ea typeface="宋体" charset="-122"/>
                        </a:rPr>
                        <a:t>ID </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宋体" charset="-122"/>
                          <a:ea typeface="宋体" charset="-122"/>
                        </a:rPr>
                        <a:t>EX </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宋体" charset="-122"/>
                          <a:ea typeface="宋体" charset="-122"/>
                        </a:rPr>
                        <a:t>MEM </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宋体" charset="-122"/>
                          <a:ea typeface="宋体" charset="-122"/>
                        </a:rPr>
                        <a:t>WB </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endParaRPr kumimoji="1" lang="zh-CN" altLang="zh-CN" sz="2000" b="1" i="0" u="none" strike="noStrike" cap="none" normalizeH="0" baseline="0" smtClean="0">
                        <a:ln>
                          <a:noFill/>
                        </a:ln>
                        <a:solidFill>
                          <a:schemeClr val="tx1"/>
                        </a:solidFill>
                        <a:effectLst/>
                        <a:latin typeface="宋体" charset="-122"/>
                        <a:ea typeface="宋体"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endParaRPr kumimoji="1" lang="zh-CN" altLang="zh-CN" sz="2000" b="1" i="0" u="none" strike="noStrike" cap="none" normalizeH="0" baseline="0" smtClean="0">
                        <a:ln>
                          <a:noFill/>
                        </a:ln>
                        <a:solidFill>
                          <a:schemeClr val="tx1"/>
                        </a:solidFill>
                        <a:effectLst/>
                        <a:latin typeface="宋体" charset="-122"/>
                        <a:ea typeface="宋体"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endParaRPr kumimoji="1" lang="zh-CN" altLang="zh-CN" sz="2000" b="1" i="0" u="none" strike="noStrike" cap="none" normalizeH="0" baseline="0" smtClean="0">
                        <a:ln>
                          <a:noFill/>
                        </a:ln>
                        <a:solidFill>
                          <a:schemeClr val="tx1"/>
                        </a:solidFill>
                        <a:effectLst/>
                        <a:latin typeface="宋体" charset="-122"/>
                        <a:ea typeface="宋体"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endParaRPr kumimoji="1" lang="zh-CN" altLang="zh-CN" sz="2000" b="1" i="0" u="none" strike="noStrike" cap="none" normalizeH="0" baseline="0" smtClean="0">
                        <a:ln>
                          <a:noFill/>
                        </a:ln>
                        <a:solidFill>
                          <a:schemeClr val="tx1"/>
                        </a:solidFill>
                        <a:effectLst/>
                        <a:latin typeface="宋体" charset="-122"/>
                        <a:ea typeface="宋体" charset="-122"/>
                      </a:endParaRP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27038">
                <a:tc>
                  <a:txBody>
                    <a:bodyPr/>
                    <a:lstStyle/>
                    <a:p>
                      <a:pPr marL="0" marR="0" lvl="0" indent="0" algn="l"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zh-CN" altLang="en-US" sz="2000" b="1" i="0" u="none" strike="noStrike" cap="none" normalizeH="0" baseline="0" smtClean="0">
                          <a:ln>
                            <a:noFill/>
                          </a:ln>
                          <a:solidFill>
                            <a:srgbClr val="008000"/>
                          </a:solidFill>
                          <a:effectLst/>
                          <a:latin typeface="宋体" charset="-122"/>
                          <a:ea typeface="宋体" charset="-122"/>
                        </a:rPr>
                        <a:t>指令</a:t>
                      </a:r>
                      <a:r>
                        <a:rPr kumimoji="1" lang="en-US" altLang="zh-CN" sz="2000" b="1" i="0" u="none" strike="noStrike" cap="none" normalizeH="0" baseline="0" smtClean="0">
                          <a:ln>
                            <a:noFill/>
                          </a:ln>
                          <a:solidFill>
                            <a:srgbClr val="008000"/>
                          </a:solidFill>
                          <a:effectLst/>
                          <a:latin typeface="宋体" charset="-122"/>
                          <a:ea typeface="宋体" charset="-122"/>
                        </a:rPr>
                        <a:t>i+2 </a:t>
                      </a: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endParaRPr kumimoji="1" lang="zh-CN" altLang="zh-CN" sz="2000" b="1" i="0" u="none" strike="noStrike" cap="none" normalizeH="0" baseline="0" smtClean="0">
                        <a:ln>
                          <a:noFill/>
                        </a:ln>
                        <a:solidFill>
                          <a:schemeClr val="tx1"/>
                        </a:solidFill>
                        <a:effectLst/>
                        <a:latin typeface="宋体" charset="-122"/>
                        <a:ea typeface="宋体"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endParaRPr kumimoji="1" lang="zh-CN" altLang="zh-CN" sz="2000" b="1" i="0" u="none" strike="noStrike" cap="none" normalizeH="0" baseline="0" smtClean="0">
                        <a:ln>
                          <a:noFill/>
                        </a:ln>
                        <a:solidFill>
                          <a:schemeClr val="tx1"/>
                        </a:solidFill>
                        <a:effectLst/>
                        <a:latin typeface="宋体" charset="-122"/>
                        <a:ea typeface="宋体"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宋体" charset="-122"/>
                          <a:ea typeface="宋体" charset="-122"/>
                        </a:rPr>
                        <a:t>IF </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宋体" charset="-122"/>
                          <a:ea typeface="宋体" charset="-122"/>
                        </a:rPr>
                        <a:t>ID </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宋体" charset="-122"/>
                          <a:ea typeface="宋体" charset="-122"/>
                        </a:rPr>
                        <a:t>EX </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宋体" charset="-122"/>
                          <a:ea typeface="宋体" charset="-122"/>
                        </a:rPr>
                        <a:t>MEM </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宋体" charset="-122"/>
                          <a:ea typeface="宋体" charset="-122"/>
                        </a:rPr>
                        <a:t>WB </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宋体" charset="-122"/>
                          <a:ea typeface="宋体" charset="-122"/>
                        </a:rPr>
                        <a:t>WB </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endParaRPr kumimoji="1" lang="zh-CN" altLang="zh-CN" sz="2000" b="1" i="0" u="none" strike="noStrike" cap="none" normalizeH="0" baseline="0" smtClean="0">
                        <a:ln>
                          <a:noFill/>
                        </a:ln>
                        <a:solidFill>
                          <a:schemeClr val="tx1"/>
                        </a:solidFill>
                        <a:effectLst/>
                        <a:latin typeface="宋体" charset="-122"/>
                        <a:ea typeface="宋体"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endParaRPr kumimoji="1" lang="zh-CN" altLang="zh-CN" sz="2000" b="1" i="0" u="none" strike="noStrike" cap="none" normalizeH="0" baseline="0" smtClean="0">
                        <a:ln>
                          <a:noFill/>
                        </a:ln>
                        <a:solidFill>
                          <a:schemeClr val="tx1"/>
                        </a:solidFill>
                        <a:effectLst/>
                        <a:latin typeface="宋体" charset="-122"/>
                        <a:ea typeface="宋体" charset="-122"/>
                      </a:endParaRP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27038">
                <a:tc>
                  <a:txBody>
                    <a:bodyPr/>
                    <a:lstStyle/>
                    <a:p>
                      <a:pPr marL="0" marR="0" lvl="0" indent="0" algn="l"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zh-CN" altLang="en-US" sz="2000" b="1" i="0" u="none" strike="noStrike" cap="none" normalizeH="0" baseline="0" smtClean="0">
                          <a:ln>
                            <a:noFill/>
                          </a:ln>
                          <a:solidFill>
                            <a:srgbClr val="008000"/>
                          </a:solidFill>
                          <a:effectLst/>
                          <a:latin typeface="宋体" charset="-122"/>
                          <a:ea typeface="宋体" charset="-122"/>
                        </a:rPr>
                        <a:t>指令</a:t>
                      </a:r>
                      <a:r>
                        <a:rPr kumimoji="1" lang="en-US" altLang="zh-CN" sz="2000" b="1" i="0" u="none" strike="noStrike" cap="none" normalizeH="0" baseline="0" smtClean="0">
                          <a:ln>
                            <a:noFill/>
                          </a:ln>
                          <a:solidFill>
                            <a:srgbClr val="008000"/>
                          </a:solidFill>
                          <a:effectLst/>
                          <a:latin typeface="宋体" charset="-122"/>
                          <a:ea typeface="宋体" charset="-122"/>
                        </a:rPr>
                        <a:t>i+3 </a:t>
                      </a: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endParaRPr kumimoji="1" lang="zh-CN" altLang="zh-CN" sz="2000" b="1" i="0" u="none" strike="noStrike" cap="none" normalizeH="0" baseline="0" smtClean="0">
                        <a:ln>
                          <a:noFill/>
                        </a:ln>
                        <a:solidFill>
                          <a:schemeClr val="tx1"/>
                        </a:solidFill>
                        <a:effectLst/>
                        <a:latin typeface="宋体" charset="-122"/>
                        <a:ea typeface="宋体"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endParaRPr kumimoji="1" lang="zh-CN" altLang="zh-CN" sz="2000" b="1" i="0" u="none" strike="noStrike" cap="none" normalizeH="0" baseline="0" smtClean="0">
                        <a:ln>
                          <a:noFill/>
                        </a:ln>
                        <a:solidFill>
                          <a:schemeClr val="tx1"/>
                        </a:solidFill>
                        <a:effectLst/>
                        <a:latin typeface="宋体" charset="-122"/>
                        <a:ea typeface="宋体"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endParaRPr kumimoji="1" lang="zh-CN" altLang="zh-CN" sz="2000" b="1" i="0" u="none" strike="noStrike" cap="none" normalizeH="0" baseline="0" smtClean="0">
                        <a:ln>
                          <a:noFill/>
                        </a:ln>
                        <a:solidFill>
                          <a:schemeClr val="tx1"/>
                        </a:solidFill>
                        <a:effectLst/>
                        <a:latin typeface="宋体" charset="-122"/>
                        <a:ea typeface="宋体"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rgbClr val="D60093"/>
                          </a:solidFill>
                          <a:effectLst/>
                          <a:latin typeface="宋体" charset="-122"/>
                          <a:ea typeface="宋体" charset="-122"/>
                        </a:rPr>
                        <a:t>stall</a:t>
                      </a:r>
                      <a:r>
                        <a:rPr kumimoji="1" lang="en-US" altLang="zh-CN" sz="2000" b="1" i="0" u="none" strike="noStrike" cap="none" normalizeH="0" baseline="0" smtClean="0">
                          <a:ln>
                            <a:noFill/>
                          </a:ln>
                          <a:solidFill>
                            <a:schemeClr val="tx1"/>
                          </a:solidFill>
                          <a:effectLst/>
                          <a:latin typeface="宋体" charset="-122"/>
                          <a:ea typeface="宋体" charset="-122"/>
                        </a:rPr>
                        <a:t> </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宋体" charset="-122"/>
                          <a:ea typeface="宋体" charset="-122"/>
                        </a:rPr>
                        <a:t>IF</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宋体" charset="-122"/>
                          <a:ea typeface="宋体" charset="-122"/>
                        </a:rPr>
                        <a:t>ID </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宋体" charset="-122"/>
                          <a:ea typeface="宋体" charset="-122"/>
                        </a:rPr>
                        <a:t>EX </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宋体" charset="-122"/>
                          <a:ea typeface="宋体" charset="-122"/>
                        </a:rPr>
                        <a:t>MEM </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宋体" charset="-122"/>
                          <a:ea typeface="宋体" charset="-122"/>
                        </a:rPr>
                        <a:t>WB </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endParaRPr kumimoji="1" lang="zh-CN" altLang="zh-CN" sz="2000" b="1" i="0" u="none" strike="noStrike" cap="none" normalizeH="0" baseline="0" smtClean="0">
                        <a:ln>
                          <a:noFill/>
                        </a:ln>
                        <a:solidFill>
                          <a:schemeClr val="tx1"/>
                        </a:solidFill>
                        <a:effectLst/>
                        <a:latin typeface="宋体" charset="-122"/>
                        <a:ea typeface="宋体" charset="-122"/>
                      </a:endParaRP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27038">
                <a:tc>
                  <a:txBody>
                    <a:bodyPr/>
                    <a:lstStyle/>
                    <a:p>
                      <a:pPr marL="0" marR="0" lvl="0" indent="0" algn="l"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zh-CN" altLang="en-US" sz="2000" b="1" i="0" u="none" strike="noStrike" cap="none" normalizeH="0" baseline="0" smtClean="0">
                          <a:ln>
                            <a:noFill/>
                          </a:ln>
                          <a:solidFill>
                            <a:srgbClr val="008000"/>
                          </a:solidFill>
                          <a:effectLst/>
                          <a:latin typeface="宋体" charset="-122"/>
                          <a:ea typeface="宋体" charset="-122"/>
                        </a:rPr>
                        <a:t>指令</a:t>
                      </a:r>
                      <a:r>
                        <a:rPr kumimoji="1" lang="en-US" altLang="zh-CN" sz="2000" b="1" i="0" u="none" strike="noStrike" cap="none" normalizeH="0" baseline="0" smtClean="0">
                          <a:ln>
                            <a:noFill/>
                          </a:ln>
                          <a:solidFill>
                            <a:srgbClr val="008000"/>
                          </a:solidFill>
                          <a:effectLst/>
                          <a:latin typeface="宋体" charset="-122"/>
                          <a:ea typeface="宋体" charset="-122"/>
                        </a:rPr>
                        <a:t>i+4 </a:t>
                      </a: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endParaRPr kumimoji="1" lang="zh-CN" altLang="zh-CN" sz="2000" b="1" i="0" u="none" strike="noStrike" cap="none" normalizeH="0" baseline="0" smtClean="0">
                        <a:ln>
                          <a:noFill/>
                        </a:ln>
                        <a:solidFill>
                          <a:schemeClr val="tx1"/>
                        </a:solidFill>
                        <a:effectLst/>
                        <a:latin typeface="宋体" charset="-122"/>
                        <a:ea typeface="宋体"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endParaRPr kumimoji="1" lang="zh-CN" altLang="zh-CN" sz="2000" b="1" i="0" u="none" strike="noStrike" cap="none" normalizeH="0" baseline="0" smtClean="0">
                        <a:ln>
                          <a:noFill/>
                        </a:ln>
                        <a:solidFill>
                          <a:schemeClr val="tx1"/>
                        </a:solidFill>
                        <a:effectLst/>
                        <a:latin typeface="宋体" charset="-122"/>
                        <a:ea typeface="宋体"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endParaRPr kumimoji="1" lang="zh-CN" altLang="zh-CN" sz="2000" b="1" i="0" u="none" strike="noStrike" cap="none" normalizeH="0" baseline="0" smtClean="0">
                        <a:ln>
                          <a:noFill/>
                        </a:ln>
                        <a:solidFill>
                          <a:schemeClr val="tx1"/>
                        </a:solidFill>
                        <a:effectLst/>
                        <a:latin typeface="宋体" charset="-122"/>
                        <a:ea typeface="宋体"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endParaRPr kumimoji="1" lang="zh-CN" altLang="zh-CN" sz="2000" b="1" i="0" u="none" strike="noStrike" cap="none" normalizeH="0" baseline="0" smtClean="0">
                        <a:ln>
                          <a:noFill/>
                        </a:ln>
                        <a:solidFill>
                          <a:schemeClr val="tx1"/>
                        </a:solidFill>
                        <a:effectLst/>
                        <a:latin typeface="宋体" charset="-122"/>
                        <a:ea typeface="宋体"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endParaRPr kumimoji="1" lang="zh-CN" altLang="zh-CN" sz="2000" b="1" i="0" u="none" strike="noStrike" cap="none" normalizeH="0" baseline="0" smtClean="0">
                        <a:ln>
                          <a:noFill/>
                        </a:ln>
                        <a:solidFill>
                          <a:schemeClr val="tx1"/>
                        </a:solidFill>
                        <a:effectLst/>
                        <a:latin typeface="宋体" charset="-122"/>
                        <a:ea typeface="宋体"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宋体" charset="-122"/>
                          <a:ea typeface="宋体" charset="-122"/>
                        </a:rPr>
                        <a:t>IF</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宋体" charset="-122"/>
                          <a:ea typeface="宋体" charset="-122"/>
                        </a:rPr>
                        <a:t>ID </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宋体" charset="-122"/>
                          <a:ea typeface="宋体" charset="-122"/>
                        </a:rPr>
                        <a:t>EX </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宋体" charset="-122"/>
                          <a:ea typeface="宋体" charset="-122"/>
                        </a:rPr>
                        <a:t>MEM </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宋体" charset="-122"/>
                          <a:ea typeface="宋体" charset="-122"/>
                        </a:rPr>
                        <a:t>WB </a:t>
                      </a: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27038">
                <a:tc>
                  <a:txBody>
                    <a:bodyPr/>
                    <a:lstStyle/>
                    <a:p>
                      <a:pPr marL="0" marR="0" lvl="0" indent="0" algn="l"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zh-CN" altLang="en-US" sz="2000" b="1" i="0" u="none" strike="noStrike" cap="none" normalizeH="0" baseline="0" smtClean="0">
                          <a:ln>
                            <a:noFill/>
                          </a:ln>
                          <a:solidFill>
                            <a:srgbClr val="008000"/>
                          </a:solidFill>
                          <a:effectLst/>
                          <a:latin typeface="宋体" charset="-122"/>
                          <a:ea typeface="宋体" charset="-122"/>
                        </a:rPr>
                        <a:t>指令</a:t>
                      </a:r>
                      <a:r>
                        <a:rPr kumimoji="1" lang="en-US" altLang="zh-CN" sz="2000" b="1" i="0" u="none" strike="noStrike" cap="none" normalizeH="0" baseline="0" smtClean="0">
                          <a:ln>
                            <a:noFill/>
                          </a:ln>
                          <a:solidFill>
                            <a:srgbClr val="008000"/>
                          </a:solidFill>
                          <a:effectLst/>
                          <a:latin typeface="宋体" charset="-122"/>
                          <a:ea typeface="宋体" charset="-122"/>
                        </a:rPr>
                        <a:t>i+5 </a:t>
                      </a: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endParaRPr kumimoji="1" lang="zh-CN" altLang="zh-CN" sz="2000" b="1" i="0" u="none" strike="noStrike" cap="none" normalizeH="0" baseline="0" smtClean="0">
                        <a:ln>
                          <a:noFill/>
                        </a:ln>
                        <a:solidFill>
                          <a:schemeClr val="tx1"/>
                        </a:solidFill>
                        <a:effectLst/>
                        <a:latin typeface="宋体" charset="-122"/>
                        <a:ea typeface="宋体"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endParaRPr kumimoji="1" lang="zh-CN" altLang="zh-CN" sz="2000" b="1" i="0" u="none" strike="noStrike" cap="none" normalizeH="0" baseline="0" smtClean="0">
                        <a:ln>
                          <a:noFill/>
                        </a:ln>
                        <a:solidFill>
                          <a:schemeClr val="tx1"/>
                        </a:solidFill>
                        <a:effectLst/>
                        <a:latin typeface="宋体" charset="-122"/>
                        <a:ea typeface="宋体"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endParaRPr kumimoji="1" lang="zh-CN" altLang="zh-CN" sz="2000" b="1" i="0" u="none" strike="noStrike" cap="none" normalizeH="0" baseline="0" smtClean="0">
                        <a:ln>
                          <a:noFill/>
                        </a:ln>
                        <a:solidFill>
                          <a:schemeClr val="tx1"/>
                        </a:solidFill>
                        <a:effectLst/>
                        <a:latin typeface="宋体" charset="-122"/>
                        <a:ea typeface="宋体"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endParaRPr kumimoji="1" lang="zh-CN" altLang="zh-CN" sz="2000" b="1" i="0" u="none" strike="noStrike" cap="none" normalizeH="0" baseline="0" smtClean="0">
                        <a:ln>
                          <a:noFill/>
                        </a:ln>
                        <a:solidFill>
                          <a:schemeClr val="tx1"/>
                        </a:solidFill>
                        <a:effectLst/>
                        <a:latin typeface="宋体" charset="-122"/>
                        <a:ea typeface="宋体"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endParaRPr kumimoji="1" lang="zh-CN" altLang="zh-CN" sz="2000" b="1" i="0" u="none" strike="noStrike" cap="none" normalizeH="0" baseline="0" smtClean="0">
                        <a:ln>
                          <a:noFill/>
                        </a:ln>
                        <a:solidFill>
                          <a:schemeClr val="tx1"/>
                        </a:solidFill>
                        <a:effectLst/>
                        <a:latin typeface="宋体" charset="-122"/>
                        <a:ea typeface="宋体"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endParaRPr kumimoji="1" lang="zh-CN" altLang="zh-CN" sz="2000" b="1" i="0" u="none" strike="noStrike" cap="none" normalizeH="0" baseline="0" smtClean="0">
                        <a:ln>
                          <a:noFill/>
                        </a:ln>
                        <a:solidFill>
                          <a:schemeClr val="tx1"/>
                        </a:solidFill>
                        <a:effectLst/>
                        <a:latin typeface="宋体" charset="-122"/>
                        <a:ea typeface="宋体"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宋体" charset="-122"/>
                          <a:ea typeface="宋体" charset="-122"/>
                        </a:rPr>
                        <a:t>IF</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宋体" charset="-122"/>
                          <a:ea typeface="宋体" charset="-122"/>
                        </a:rPr>
                        <a:t>ID</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宋体" charset="-122"/>
                          <a:ea typeface="宋体" charset="-122"/>
                        </a:rPr>
                        <a:t>EX </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宋体" charset="-122"/>
                          <a:ea typeface="宋体" charset="-122"/>
                        </a:rPr>
                        <a:t>MEM </a:t>
                      </a: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128103" name="Text Box 117"/>
          <p:cNvSpPr txBox="1">
            <a:spLocks noChangeArrowheads="1"/>
          </p:cNvSpPr>
          <p:nvPr/>
        </p:nvSpPr>
        <p:spPr bwMode="auto">
          <a:xfrm>
            <a:off x="3492500" y="1412875"/>
            <a:ext cx="2519363" cy="396875"/>
          </a:xfrm>
          <a:prstGeom prst="rect">
            <a:avLst/>
          </a:prstGeom>
          <a:noFill/>
          <a:ln w="9525">
            <a:noFill/>
            <a:miter lim="800000"/>
            <a:headEnd/>
            <a:tailEnd/>
          </a:ln>
        </p:spPr>
        <p:txBody>
          <a:bodyPr>
            <a:spAutoFit/>
          </a:bodyPr>
          <a:lstStyle/>
          <a:p>
            <a:pPr>
              <a:spcBef>
                <a:spcPct val="50000"/>
              </a:spcBef>
            </a:pPr>
            <a:r>
              <a:rPr lang="zh-CN" altLang="en-US" sz="2000" b="1">
                <a:solidFill>
                  <a:srgbClr val="080808"/>
                </a:solidFill>
                <a:ea typeface="宋体" charset="-122"/>
              </a:rPr>
              <a:t>引入暂停后的时空图</a:t>
            </a:r>
          </a:p>
        </p:txBody>
      </p:sp>
    </p:spTree>
  </p:cSld>
  <p:clrMapOvr>
    <a:masterClrMapping/>
  </p:clrMapOvr>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p:txBody>
          <a:bodyPr/>
          <a:lstStyle/>
          <a:p>
            <a:r>
              <a:rPr lang="en-US" altLang="zh-CN" smtClean="0">
                <a:latin typeface="黑体" pitchFamily="2" charset="-122"/>
              </a:rPr>
              <a:t>3.4 </a:t>
            </a:r>
            <a:r>
              <a:rPr lang="zh-CN" altLang="en-US" smtClean="0">
                <a:latin typeface="黑体" pitchFamily="2" charset="-122"/>
              </a:rPr>
              <a:t>流水线的相关与冲突</a:t>
            </a:r>
          </a:p>
        </p:txBody>
      </p:sp>
      <p:sp>
        <p:nvSpPr>
          <p:cNvPr id="129027" name="Rectangle 3" descr="Rectangle: Click to edit Master text styles&#10;Second level&#10;Third level&#10;Fourth level&#10;Fifth level"/>
          <p:cNvSpPr>
            <a:spLocks noGrp="1" noChangeArrowheads="1"/>
          </p:cNvSpPr>
          <p:nvPr>
            <p:ph idx="1"/>
          </p:nvPr>
        </p:nvSpPr>
        <p:spPr>
          <a:xfrm>
            <a:off x="685800" y="1290638"/>
            <a:ext cx="7772400" cy="4730750"/>
          </a:xfrm>
        </p:spPr>
        <p:txBody>
          <a:bodyPr/>
          <a:lstStyle/>
          <a:p>
            <a:pPr marL="1085850" lvl="1" indent="-457200"/>
            <a:r>
              <a:rPr lang="zh-CN" altLang="en-US" dirty="0" smtClean="0"/>
              <a:t>有时流水线设计者允许结构冲突的存在</a:t>
            </a:r>
          </a:p>
          <a:p>
            <a:pPr lvl="2">
              <a:buFont typeface="Wingdings" pitchFamily="2" charset="2"/>
              <a:buNone/>
            </a:pPr>
            <a:r>
              <a:rPr lang="zh-CN" altLang="en-US" dirty="0" smtClean="0">
                <a:solidFill>
                  <a:srgbClr val="D60093"/>
                </a:solidFill>
                <a:ea typeface="宋体" charset="-122"/>
              </a:rPr>
              <a:t>主要原因：</a:t>
            </a:r>
            <a:r>
              <a:rPr lang="zh-CN" altLang="en-US" dirty="0" smtClean="0">
                <a:ea typeface="宋体" charset="-122"/>
              </a:rPr>
              <a:t>减少硬件成本</a:t>
            </a:r>
          </a:p>
          <a:p>
            <a:pPr lvl="2"/>
            <a:r>
              <a:rPr lang="zh-CN" altLang="en-US" dirty="0" smtClean="0">
                <a:ea typeface="宋体" charset="-122"/>
              </a:rPr>
              <a:t>如果把流水线中的所有功能单元完全流水化，或者</a:t>
            </a:r>
          </a:p>
          <a:p>
            <a:pPr lvl="2">
              <a:buFont typeface="Wingdings" pitchFamily="2" charset="2"/>
              <a:buNone/>
            </a:pPr>
            <a:r>
              <a:rPr lang="zh-CN" altLang="en-US" dirty="0" smtClean="0">
                <a:ea typeface="宋体" charset="-122"/>
              </a:rPr>
              <a:t>      重复设置足够份数，那么所花费的成本将相当高。</a:t>
            </a:r>
          </a:p>
          <a:p>
            <a:pPr marL="457200" indent="-457200">
              <a:buFont typeface="Wingdings" pitchFamily="2" charset="2"/>
              <a:buAutoNum type="arabicPeriod" startAt="2"/>
            </a:pPr>
            <a:r>
              <a:rPr lang="zh-CN" altLang="sv-SE" dirty="0" smtClean="0"/>
              <a:t>数据冲突 </a:t>
            </a:r>
          </a:p>
          <a:p>
            <a:pPr marL="1085850" lvl="1" indent="-457200">
              <a:buFont typeface="Wingdings" pitchFamily="2" charset="2"/>
              <a:buNone/>
            </a:pPr>
            <a:r>
              <a:rPr lang="zh-CN" altLang="en-US" dirty="0" smtClean="0"/>
              <a:t>      当相关的指令靠得足够近时，它们在流水线中</a:t>
            </a:r>
          </a:p>
          <a:p>
            <a:pPr marL="1085850" lvl="1" indent="-457200">
              <a:buFont typeface="Wingdings" pitchFamily="2" charset="2"/>
              <a:buNone/>
            </a:pPr>
            <a:r>
              <a:rPr lang="zh-CN" altLang="en-US" dirty="0" smtClean="0"/>
              <a:t>的重叠执行或者重新排序会改变指令读</a:t>
            </a:r>
            <a:r>
              <a:rPr lang="en-US" altLang="zh-CN" dirty="0" smtClean="0"/>
              <a:t>/</a:t>
            </a:r>
            <a:r>
              <a:rPr lang="zh-CN" altLang="en-US" dirty="0" smtClean="0"/>
              <a:t>写操作数</a:t>
            </a:r>
          </a:p>
          <a:p>
            <a:pPr marL="1085850" lvl="1" indent="-457200">
              <a:buFont typeface="Wingdings" pitchFamily="2" charset="2"/>
              <a:buNone/>
            </a:pPr>
            <a:r>
              <a:rPr lang="zh-CN" altLang="en-US" dirty="0" smtClean="0"/>
              <a:t>的顺序，使之不同于它们串行执行时的顺序，则发</a:t>
            </a:r>
          </a:p>
          <a:p>
            <a:pPr marL="1085850" lvl="1" indent="-457200">
              <a:buFont typeface="Wingdings" pitchFamily="2" charset="2"/>
              <a:buNone/>
            </a:pPr>
            <a:r>
              <a:rPr lang="zh-CN" altLang="en-US" dirty="0" smtClean="0"/>
              <a:t>生了</a:t>
            </a:r>
            <a:r>
              <a:rPr lang="zh-CN" altLang="en-US" dirty="0" smtClean="0">
                <a:solidFill>
                  <a:srgbClr val="FF0000"/>
                </a:solidFill>
              </a:rPr>
              <a:t>数据冲突。</a:t>
            </a:r>
          </a:p>
          <a:p>
            <a:pPr marL="1085850" lvl="1" indent="-457200">
              <a:buFont typeface="Wingdings" pitchFamily="2" charset="2"/>
              <a:buNone/>
            </a:pPr>
            <a:r>
              <a:rPr lang="zh-CN" altLang="en-US" dirty="0" smtClean="0"/>
              <a:t>      </a:t>
            </a:r>
            <a:endParaRPr lang="zh-CN" altLang="en-US" dirty="0" smtClean="0">
              <a:solidFill>
                <a:srgbClr val="FF0000"/>
              </a:solidFill>
            </a:endParaRPr>
          </a:p>
        </p:txBody>
      </p:sp>
    </p:spTree>
  </p:cSld>
  <p:clrMapOvr>
    <a:masterClrMapping/>
  </p:clrMapOvr>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r>
              <a:rPr lang="en-US" altLang="zh-CN" smtClean="0">
                <a:latin typeface="黑体" pitchFamily="2" charset="-122"/>
              </a:rPr>
              <a:t>3.4 </a:t>
            </a:r>
            <a:r>
              <a:rPr lang="zh-CN" altLang="en-US" smtClean="0">
                <a:latin typeface="黑体" pitchFamily="2" charset="-122"/>
              </a:rPr>
              <a:t>流水线的相关与冲突</a:t>
            </a:r>
          </a:p>
        </p:txBody>
      </p:sp>
      <p:sp>
        <p:nvSpPr>
          <p:cNvPr id="130051" name="Rectangle 3" descr="Rectangle: Click to edit Master text styles&#10;Second level&#10;Third level&#10;Fourth level&#10;Fifth level"/>
          <p:cNvSpPr>
            <a:spLocks noGrp="1" noChangeArrowheads="1"/>
          </p:cNvSpPr>
          <p:nvPr>
            <p:ph idx="1"/>
          </p:nvPr>
        </p:nvSpPr>
        <p:spPr>
          <a:xfrm>
            <a:off x="2771800" y="3068960"/>
            <a:ext cx="4860032" cy="3455987"/>
          </a:xfrm>
        </p:spPr>
        <p:txBody>
          <a:bodyPr/>
          <a:lstStyle/>
          <a:p>
            <a:pPr marL="1085850" lvl="1" indent="-457200">
              <a:buNone/>
            </a:pPr>
            <a:r>
              <a:rPr lang="zh-CN" altLang="en-US" b="1" dirty="0" smtClean="0">
                <a:ea typeface="宋体" charset="-122"/>
              </a:rPr>
              <a:t>例如</a:t>
            </a:r>
            <a:r>
              <a:rPr lang="zh-CN" altLang="en-US" b="1" dirty="0" smtClean="0">
                <a:ea typeface="宋体" charset="-122"/>
                <a:hlinkClick r:id="rId2" action="ppaction://hlinkfile"/>
              </a:rPr>
              <a:t>（时空图）</a:t>
            </a:r>
            <a:r>
              <a:rPr lang="zh-CN" altLang="en-US" b="1" dirty="0" smtClean="0">
                <a:ea typeface="宋体" charset="-122"/>
              </a:rPr>
              <a:t>：</a:t>
            </a:r>
            <a:endParaRPr lang="zh-CN" altLang="en-US" b="1" dirty="0">
              <a:ea typeface="宋体" charset="-122"/>
            </a:endParaRPr>
          </a:p>
          <a:p>
            <a:pPr marL="457200" indent="-457200">
              <a:buFont typeface="Wingdings" pitchFamily="2" charset="2"/>
              <a:buNone/>
            </a:pPr>
            <a:r>
              <a:rPr lang="zh-CN" altLang="en-US" b="1" dirty="0" smtClean="0">
                <a:solidFill>
                  <a:schemeClr val="tx1"/>
                </a:solidFill>
                <a:latin typeface="宋体" charset="-122"/>
                <a:ea typeface="宋体" charset="-122"/>
              </a:rPr>
              <a:t>          </a:t>
            </a:r>
            <a:r>
              <a:rPr lang="en-US" altLang="zh-CN" b="1" dirty="0" smtClean="0">
                <a:solidFill>
                  <a:schemeClr val="tx1"/>
                </a:solidFill>
                <a:latin typeface="宋体" charset="-122"/>
                <a:ea typeface="宋体" charset="-122"/>
              </a:rPr>
              <a:t>DADD  </a:t>
            </a:r>
            <a:r>
              <a:rPr lang="en-US" altLang="zh-CN" b="1" dirty="0" smtClean="0">
                <a:solidFill>
                  <a:srgbClr val="D60093"/>
                </a:solidFill>
                <a:latin typeface="宋体" charset="-122"/>
                <a:ea typeface="宋体" charset="-122"/>
              </a:rPr>
              <a:t>R1</a:t>
            </a:r>
            <a:r>
              <a:rPr lang="zh-CN" altLang="en-US" b="1" dirty="0" smtClean="0">
                <a:solidFill>
                  <a:schemeClr val="tx1"/>
                </a:solidFill>
                <a:latin typeface="宋体" charset="-122"/>
                <a:ea typeface="宋体" charset="-122"/>
              </a:rPr>
              <a:t>，</a:t>
            </a:r>
            <a:r>
              <a:rPr lang="en-US" altLang="zh-CN" b="1" dirty="0" smtClean="0">
                <a:solidFill>
                  <a:schemeClr val="tx1"/>
                </a:solidFill>
                <a:latin typeface="宋体" charset="-122"/>
                <a:ea typeface="宋体" charset="-122"/>
              </a:rPr>
              <a:t>R2</a:t>
            </a:r>
            <a:r>
              <a:rPr lang="zh-CN" altLang="en-US" b="1" dirty="0" smtClean="0">
                <a:solidFill>
                  <a:schemeClr val="tx1"/>
                </a:solidFill>
                <a:latin typeface="宋体" charset="-122"/>
                <a:ea typeface="宋体" charset="-122"/>
              </a:rPr>
              <a:t>，</a:t>
            </a:r>
            <a:r>
              <a:rPr lang="en-US" altLang="zh-CN" b="1" dirty="0" smtClean="0">
                <a:solidFill>
                  <a:schemeClr val="tx1"/>
                </a:solidFill>
                <a:latin typeface="宋体" charset="-122"/>
                <a:ea typeface="宋体" charset="-122"/>
              </a:rPr>
              <a:t>R3</a:t>
            </a:r>
          </a:p>
          <a:p>
            <a:pPr marL="457200" indent="-457200">
              <a:buFont typeface="Wingdings" pitchFamily="2" charset="2"/>
              <a:buNone/>
            </a:pPr>
            <a:r>
              <a:rPr lang="en-US" altLang="zh-CN" b="1" dirty="0" smtClean="0">
                <a:solidFill>
                  <a:schemeClr val="tx1"/>
                </a:solidFill>
                <a:latin typeface="宋体" charset="-122"/>
                <a:ea typeface="宋体" charset="-122"/>
              </a:rPr>
              <a:t>          DSUB  R4</a:t>
            </a:r>
            <a:r>
              <a:rPr lang="zh-CN" altLang="en-US" b="1" dirty="0" smtClean="0">
                <a:solidFill>
                  <a:schemeClr val="tx1"/>
                </a:solidFill>
                <a:latin typeface="宋体" charset="-122"/>
                <a:ea typeface="宋体" charset="-122"/>
              </a:rPr>
              <a:t>，</a:t>
            </a:r>
            <a:r>
              <a:rPr lang="en-US" altLang="zh-CN" b="1" dirty="0" smtClean="0">
                <a:solidFill>
                  <a:srgbClr val="D60093"/>
                </a:solidFill>
                <a:latin typeface="宋体" charset="-122"/>
                <a:ea typeface="宋体" charset="-122"/>
              </a:rPr>
              <a:t>R1</a:t>
            </a:r>
            <a:r>
              <a:rPr lang="zh-CN" altLang="en-US" b="1" dirty="0" smtClean="0">
                <a:solidFill>
                  <a:schemeClr val="tx1"/>
                </a:solidFill>
                <a:latin typeface="宋体" charset="-122"/>
                <a:ea typeface="宋体" charset="-122"/>
              </a:rPr>
              <a:t>，</a:t>
            </a:r>
            <a:r>
              <a:rPr lang="en-US" altLang="zh-CN" b="1" dirty="0" smtClean="0">
                <a:solidFill>
                  <a:schemeClr val="tx1"/>
                </a:solidFill>
                <a:latin typeface="宋体" charset="-122"/>
                <a:ea typeface="宋体" charset="-122"/>
              </a:rPr>
              <a:t>R5</a:t>
            </a:r>
          </a:p>
          <a:p>
            <a:pPr marL="457200" indent="-457200">
              <a:buNone/>
            </a:pPr>
            <a:r>
              <a:rPr lang="en-US" altLang="zh-CN" b="1" dirty="0" smtClean="0">
                <a:solidFill>
                  <a:schemeClr val="tx1"/>
                </a:solidFill>
                <a:latin typeface="宋体" charset="-122"/>
                <a:ea typeface="宋体" charset="-122"/>
              </a:rPr>
              <a:t> 		    AND R6</a:t>
            </a:r>
            <a:r>
              <a:rPr lang="zh-CN" altLang="en-US" b="1" dirty="0" smtClean="0">
                <a:solidFill>
                  <a:schemeClr val="tx1"/>
                </a:solidFill>
                <a:latin typeface="宋体" charset="-122"/>
                <a:ea typeface="宋体" charset="-122"/>
              </a:rPr>
              <a:t>，</a:t>
            </a:r>
            <a:r>
              <a:rPr lang="en-US" altLang="zh-CN" b="1" dirty="0" smtClean="0">
                <a:solidFill>
                  <a:srgbClr val="D60093"/>
                </a:solidFill>
                <a:latin typeface="宋体" charset="-122"/>
                <a:ea typeface="宋体" charset="-122"/>
              </a:rPr>
              <a:t>R1</a:t>
            </a:r>
            <a:r>
              <a:rPr lang="zh-CN" altLang="en-US" b="1" dirty="0" smtClean="0">
                <a:solidFill>
                  <a:schemeClr val="tx1"/>
                </a:solidFill>
                <a:latin typeface="宋体" charset="-122"/>
                <a:ea typeface="宋体" charset="-122"/>
              </a:rPr>
              <a:t>，</a:t>
            </a:r>
            <a:r>
              <a:rPr lang="en-US" altLang="zh-CN" b="1" dirty="0" smtClean="0">
                <a:solidFill>
                  <a:schemeClr val="tx1"/>
                </a:solidFill>
                <a:latin typeface="宋体" charset="-122"/>
                <a:ea typeface="宋体" charset="-122"/>
              </a:rPr>
              <a:t>R7</a:t>
            </a:r>
          </a:p>
          <a:p>
            <a:pPr marL="457200" indent="-457200">
              <a:buNone/>
            </a:pPr>
            <a:r>
              <a:rPr lang="en-US" altLang="zh-CN" b="1" dirty="0" smtClean="0">
                <a:solidFill>
                  <a:schemeClr val="tx1"/>
                </a:solidFill>
                <a:latin typeface="宋体" charset="-122"/>
                <a:ea typeface="宋体" charset="-122"/>
              </a:rPr>
              <a:t> 	 	    OR  R8</a:t>
            </a:r>
            <a:r>
              <a:rPr lang="zh-CN" altLang="en-US" b="1" dirty="0" smtClean="0">
                <a:solidFill>
                  <a:schemeClr val="tx1"/>
                </a:solidFill>
                <a:latin typeface="宋体" charset="-122"/>
                <a:ea typeface="宋体" charset="-122"/>
              </a:rPr>
              <a:t>，</a:t>
            </a:r>
            <a:r>
              <a:rPr lang="en-US" altLang="zh-CN" b="1" dirty="0" smtClean="0">
                <a:solidFill>
                  <a:srgbClr val="D60093"/>
                </a:solidFill>
                <a:latin typeface="宋体" charset="-122"/>
                <a:ea typeface="宋体" charset="-122"/>
              </a:rPr>
              <a:t>R1</a:t>
            </a:r>
            <a:r>
              <a:rPr lang="zh-CN" altLang="en-US" b="1" dirty="0" smtClean="0">
                <a:solidFill>
                  <a:schemeClr val="tx1"/>
                </a:solidFill>
                <a:latin typeface="宋体" charset="-122"/>
                <a:ea typeface="宋体" charset="-122"/>
              </a:rPr>
              <a:t>，</a:t>
            </a:r>
            <a:r>
              <a:rPr lang="en-US" altLang="zh-CN" b="1" dirty="0" smtClean="0">
                <a:solidFill>
                  <a:schemeClr val="tx1"/>
                </a:solidFill>
                <a:latin typeface="宋体" charset="-122"/>
                <a:ea typeface="宋体" charset="-122"/>
              </a:rPr>
              <a:t>R9</a:t>
            </a:r>
          </a:p>
          <a:p>
            <a:pPr marL="457200" indent="-457200">
              <a:buNone/>
            </a:pPr>
            <a:r>
              <a:rPr lang="en-US" altLang="zh-CN" b="1" dirty="0" smtClean="0">
                <a:solidFill>
                  <a:schemeClr val="tx1"/>
                </a:solidFill>
                <a:latin typeface="宋体" charset="-122"/>
                <a:ea typeface="宋体" charset="-122"/>
              </a:rPr>
              <a:t>		    XOR R10</a:t>
            </a:r>
            <a:r>
              <a:rPr lang="zh-CN" altLang="en-US" b="1" dirty="0" smtClean="0">
                <a:solidFill>
                  <a:schemeClr val="tx1"/>
                </a:solidFill>
                <a:latin typeface="宋体" charset="-122"/>
                <a:ea typeface="宋体" charset="-122"/>
              </a:rPr>
              <a:t>，</a:t>
            </a:r>
            <a:r>
              <a:rPr lang="en-US" altLang="zh-CN" b="1" dirty="0" smtClean="0">
                <a:solidFill>
                  <a:srgbClr val="D60093"/>
                </a:solidFill>
                <a:latin typeface="宋体" charset="-122"/>
                <a:ea typeface="宋体" charset="-122"/>
              </a:rPr>
              <a:t>R1</a:t>
            </a:r>
            <a:r>
              <a:rPr lang="zh-CN" altLang="en-US" b="1" dirty="0" smtClean="0">
                <a:solidFill>
                  <a:schemeClr val="tx1"/>
                </a:solidFill>
                <a:latin typeface="宋体" charset="-122"/>
                <a:ea typeface="宋体" charset="-122"/>
              </a:rPr>
              <a:t>，</a:t>
            </a:r>
            <a:r>
              <a:rPr lang="en-US" altLang="zh-CN" b="1" dirty="0" smtClean="0">
                <a:solidFill>
                  <a:schemeClr val="tx1"/>
                </a:solidFill>
                <a:latin typeface="宋体" charset="-122"/>
                <a:ea typeface="宋体" charset="-122"/>
              </a:rPr>
              <a:t>R11</a:t>
            </a:r>
          </a:p>
        </p:txBody>
      </p:sp>
      <p:sp>
        <p:nvSpPr>
          <p:cNvPr id="4" name="Rectangle 3" descr="Rectangle: Click to edit Master text styles&#10;Second level&#10;Third level&#10;Fourth level&#10;Fifth level"/>
          <p:cNvSpPr txBox="1">
            <a:spLocks noChangeArrowheads="1"/>
          </p:cNvSpPr>
          <p:nvPr/>
        </p:nvSpPr>
        <p:spPr bwMode="auto">
          <a:xfrm>
            <a:off x="611560" y="476672"/>
            <a:ext cx="7772400" cy="273630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457200" marR="0" lvl="0" indent="-457200" algn="l" defTabSz="914400" rtl="0" eaLnBrk="0" fontAlgn="base" latinLnBrk="0" hangingPunct="0">
              <a:lnSpc>
                <a:spcPct val="130000"/>
              </a:lnSpc>
              <a:spcBef>
                <a:spcPct val="20000"/>
              </a:spcBef>
              <a:spcAft>
                <a:spcPct val="0"/>
              </a:spcAft>
              <a:buClr>
                <a:schemeClr val="tx1"/>
              </a:buClr>
              <a:buSzTx/>
              <a:buFont typeface="Wingdings" pitchFamily="2" charset="2"/>
              <a:buAutoNum type="arabicPeriod" startAt="2"/>
              <a:tabLst/>
              <a:defRPr/>
            </a:pPr>
            <a:r>
              <a:rPr kumimoji="1" lang="zh-CN" altLang="sv-SE" sz="2800" b="0" i="0" u="none" strike="noStrike" kern="0" cap="none" spc="0" normalizeH="0" baseline="0" noProof="0" dirty="0" smtClean="0">
                <a:ln>
                  <a:noFill/>
                </a:ln>
                <a:solidFill>
                  <a:srgbClr val="E24C05"/>
                </a:solidFill>
                <a:effectLst/>
                <a:uLnTx/>
                <a:uFillTx/>
                <a:latin typeface="+mn-lt"/>
                <a:ea typeface="+mn-ea"/>
                <a:cs typeface="+mn-cs"/>
              </a:rPr>
              <a:t>数据冲突 </a:t>
            </a:r>
          </a:p>
          <a:p>
            <a:pPr marL="1085850" marR="0" lvl="1" indent="-457200" algn="l" defTabSz="914400" rtl="0" eaLnBrk="0" fontAlgn="base" latinLnBrk="0" hangingPunct="0">
              <a:lnSpc>
                <a:spcPct val="130000"/>
              </a:lnSpc>
              <a:spcBef>
                <a:spcPct val="20000"/>
              </a:spcBef>
              <a:spcAft>
                <a:spcPct val="0"/>
              </a:spcAft>
              <a:buClr>
                <a:schemeClr val="tx1"/>
              </a:buClr>
              <a:buSzPct val="90000"/>
              <a:buFont typeface="Wingdings" pitchFamily="2" charset="2"/>
              <a:buNone/>
              <a:tabLst/>
              <a:defRPr/>
            </a:pPr>
            <a:r>
              <a:rPr kumimoji="1" lang="zh-CN" altLang="en-US" sz="2400" b="0" i="0" u="none" strike="noStrike" kern="0" cap="none" spc="0" normalizeH="0" baseline="0" noProof="0" dirty="0" smtClean="0">
                <a:ln>
                  <a:noFill/>
                </a:ln>
                <a:solidFill>
                  <a:schemeClr val="tx1"/>
                </a:solidFill>
                <a:effectLst/>
                <a:uLnTx/>
                <a:uFillTx/>
                <a:latin typeface="+mn-lt"/>
                <a:ea typeface="+mn-ea"/>
              </a:rPr>
              <a:t>      当</a:t>
            </a:r>
            <a:r>
              <a:rPr kumimoji="1" lang="zh-CN" altLang="en-US" sz="2400" b="1" i="0" u="none" strike="noStrike" kern="0" cap="none" spc="0" normalizeH="0" baseline="0" noProof="0" dirty="0" smtClean="0">
                <a:ln>
                  <a:noFill/>
                </a:ln>
                <a:solidFill>
                  <a:srgbClr val="FF0000"/>
                </a:solidFill>
                <a:effectLst/>
                <a:uLnTx/>
                <a:uFillTx/>
                <a:latin typeface="+mn-lt"/>
                <a:ea typeface="+mn-ea"/>
              </a:rPr>
              <a:t>相关的指令靠得足够近</a:t>
            </a:r>
            <a:r>
              <a:rPr kumimoji="1" lang="zh-CN" altLang="en-US" sz="2400" b="0" i="0" u="none" strike="noStrike" kern="0" cap="none" spc="0" normalizeH="0" baseline="0" noProof="0" dirty="0" smtClean="0">
                <a:ln>
                  <a:noFill/>
                </a:ln>
                <a:solidFill>
                  <a:schemeClr val="tx1"/>
                </a:solidFill>
                <a:effectLst/>
                <a:uLnTx/>
                <a:uFillTx/>
                <a:latin typeface="+mn-lt"/>
                <a:ea typeface="+mn-ea"/>
              </a:rPr>
              <a:t>时，它们在流水线中</a:t>
            </a:r>
          </a:p>
          <a:p>
            <a:pPr marL="1085850" marR="0" lvl="1" indent="-457200" algn="l" defTabSz="914400" rtl="0" eaLnBrk="0" fontAlgn="base" latinLnBrk="0" hangingPunct="0">
              <a:lnSpc>
                <a:spcPct val="130000"/>
              </a:lnSpc>
              <a:spcBef>
                <a:spcPct val="20000"/>
              </a:spcBef>
              <a:spcAft>
                <a:spcPct val="0"/>
              </a:spcAft>
              <a:buClr>
                <a:schemeClr val="tx1"/>
              </a:buClr>
              <a:buSzPct val="90000"/>
              <a:buFont typeface="Wingdings" pitchFamily="2" charset="2"/>
              <a:buNone/>
              <a:tabLst/>
              <a:defRPr/>
            </a:pPr>
            <a:r>
              <a:rPr kumimoji="1" lang="zh-CN" altLang="en-US" sz="2400" b="0" i="0" u="none" strike="noStrike" kern="0" cap="none" spc="0" normalizeH="0" baseline="0" noProof="0" dirty="0" smtClean="0">
                <a:ln>
                  <a:noFill/>
                </a:ln>
                <a:solidFill>
                  <a:schemeClr val="tx1"/>
                </a:solidFill>
                <a:effectLst/>
                <a:uLnTx/>
                <a:uFillTx/>
                <a:latin typeface="+mn-lt"/>
                <a:ea typeface="+mn-ea"/>
              </a:rPr>
              <a:t>的重叠执行或者重新排序会改变指令读</a:t>
            </a:r>
            <a:r>
              <a:rPr kumimoji="1" lang="en-US" altLang="zh-CN" sz="2400" b="0" i="0" u="none" strike="noStrike" kern="0" cap="none" spc="0" normalizeH="0" baseline="0" noProof="0" dirty="0" smtClean="0">
                <a:ln>
                  <a:noFill/>
                </a:ln>
                <a:solidFill>
                  <a:schemeClr val="tx1"/>
                </a:solidFill>
                <a:effectLst/>
                <a:uLnTx/>
                <a:uFillTx/>
                <a:latin typeface="+mn-lt"/>
                <a:ea typeface="+mn-ea"/>
              </a:rPr>
              <a:t>/</a:t>
            </a:r>
            <a:r>
              <a:rPr kumimoji="1" lang="zh-CN" altLang="en-US" sz="2400" b="0" i="0" u="none" strike="noStrike" kern="0" cap="none" spc="0" normalizeH="0" baseline="0" noProof="0" dirty="0" smtClean="0">
                <a:ln>
                  <a:noFill/>
                </a:ln>
                <a:solidFill>
                  <a:schemeClr val="tx1"/>
                </a:solidFill>
                <a:effectLst/>
                <a:uLnTx/>
                <a:uFillTx/>
                <a:latin typeface="+mn-lt"/>
                <a:ea typeface="+mn-ea"/>
              </a:rPr>
              <a:t>写操作数</a:t>
            </a:r>
          </a:p>
          <a:p>
            <a:pPr marL="1085850" marR="0" lvl="1" indent="-457200" algn="l" defTabSz="914400" rtl="0" eaLnBrk="0" fontAlgn="base" latinLnBrk="0" hangingPunct="0">
              <a:lnSpc>
                <a:spcPct val="130000"/>
              </a:lnSpc>
              <a:spcBef>
                <a:spcPct val="20000"/>
              </a:spcBef>
              <a:spcAft>
                <a:spcPct val="0"/>
              </a:spcAft>
              <a:buClr>
                <a:schemeClr val="tx1"/>
              </a:buClr>
              <a:buSzPct val="90000"/>
              <a:buFont typeface="Wingdings" pitchFamily="2" charset="2"/>
              <a:buNone/>
              <a:tabLst/>
              <a:defRPr/>
            </a:pPr>
            <a:r>
              <a:rPr kumimoji="1" lang="zh-CN" altLang="en-US" sz="2400" b="0" i="0" u="none" strike="noStrike" kern="0" cap="none" spc="0" normalizeH="0" baseline="0" noProof="0" dirty="0" smtClean="0">
                <a:ln>
                  <a:noFill/>
                </a:ln>
                <a:solidFill>
                  <a:schemeClr val="tx1"/>
                </a:solidFill>
                <a:effectLst/>
                <a:uLnTx/>
                <a:uFillTx/>
                <a:latin typeface="+mn-lt"/>
                <a:ea typeface="+mn-ea"/>
              </a:rPr>
              <a:t>的顺序，使之不同于它们串行执行时的顺序，则发</a:t>
            </a:r>
          </a:p>
          <a:p>
            <a:pPr marL="1085850" marR="0" lvl="1" indent="-457200" algn="l" defTabSz="914400" rtl="0" eaLnBrk="0" fontAlgn="base" latinLnBrk="0" hangingPunct="0">
              <a:lnSpc>
                <a:spcPct val="130000"/>
              </a:lnSpc>
              <a:spcBef>
                <a:spcPct val="20000"/>
              </a:spcBef>
              <a:spcAft>
                <a:spcPct val="0"/>
              </a:spcAft>
              <a:buClr>
                <a:schemeClr val="tx1"/>
              </a:buClr>
              <a:buSzPct val="90000"/>
              <a:buFont typeface="Wingdings" pitchFamily="2" charset="2"/>
              <a:buNone/>
              <a:tabLst/>
              <a:defRPr/>
            </a:pPr>
            <a:r>
              <a:rPr kumimoji="1" lang="zh-CN" altLang="en-US" sz="2400" b="0" i="0" u="none" strike="noStrike" kern="0" cap="none" spc="0" normalizeH="0" baseline="0" noProof="0" dirty="0" smtClean="0">
                <a:ln>
                  <a:noFill/>
                </a:ln>
                <a:solidFill>
                  <a:schemeClr val="tx1"/>
                </a:solidFill>
                <a:effectLst/>
                <a:uLnTx/>
                <a:uFillTx/>
                <a:latin typeface="+mn-lt"/>
                <a:ea typeface="+mn-ea"/>
              </a:rPr>
              <a:t>生了</a:t>
            </a:r>
            <a:r>
              <a:rPr kumimoji="1" lang="zh-CN" altLang="en-US" sz="2400" b="0" i="0" u="none" strike="noStrike" kern="0" cap="none" spc="0" normalizeH="0" baseline="0" noProof="0" dirty="0" smtClean="0">
                <a:ln>
                  <a:noFill/>
                </a:ln>
                <a:solidFill>
                  <a:srgbClr val="FF0000"/>
                </a:solidFill>
                <a:effectLst/>
                <a:uLnTx/>
                <a:uFillTx/>
                <a:latin typeface="+mn-lt"/>
                <a:ea typeface="+mn-ea"/>
              </a:rPr>
              <a:t>数据冲突。</a:t>
            </a:r>
            <a:r>
              <a:rPr kumimoji="1" lang="zh-CN" altLang="en-US" sz="2400" b="0" i="0" u="none" strike="noStrike" kern="0" cap="none" spc="0" normalizeH="0" baseline="0" noProof="0" dirty="0" smtClean="0">
                <a:ln>
                  <a:noFill/>
                </a:ln>
                <a:solidFill>
                  <a:schemeClr val="tx1"/>
                </a:solidFill>
                <a:effectLst/>
                <a:uLnTx/>
                <a:uFillTx/>
                <a:latin typeface="+mn-lt"/>
                <a:ea typeface="+mn-ea"/>
              </a:rPr>
              <a:t>    </a:t>
            </a:r>
            <a:endParaRPr kumimoji="1" lang="zh-CN" altLang="en-US" sz="2400" b="0" i="0" u="none" strike="noStrike" kern="0" cap="none" spc="0" normalizeH="0" baseline="0" noProof="0" dirty="0" smtClean="0">
              <a:ln>
                <a:noFill/>
              </a:ln>
              <a:solidFill>
                <a:srgbClr val="FF0000"/>
              </a:solidFill>
              <a:effectLst/>
              <a:uLnTx/>
              <a:uFillTx/>
              <a:latin typeface="+mn-lt"/>
              <a:ea typeface="+mn-ea"/>
            </a:endParaRPr>
          </a:p>
        </p:txBody>
      </p:sp>
    </p:spTree>
  </p:cSld>
  <p:clrMapOvr>
    <a:masterClrMapping/>
  </p:clrMapOvr>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p:txBody>
          <a:bodyPr/>
          <a:lstStyle/>
          <a:p>
            <a:r>
              <a:rPr lang="en-US" altLang="zh-CN" smtClean="0">
                <a:latin typeface="黑体" pitchFamily="2" charset="-122"/>
              </a:rPr>
              <a:t>3.4 </a:t>
            </a:r>
            <a:r>
              <a:rPr lang="zh-CN" altLang="en-US" smtClean="0">
                <a:latin typeface="黑体" pitchFamily="2" charset="-122"/>
              </a:rPr>
              <a:t>流水线的相关与冲突</a:t>
            </a:r>
          </a:p>
        </p:txBody>
      </p:sp>
      <p:graphicFrame>
        <p:nvGraphicFramePr>
          <p:cNvPr id="131075" name="Object 2"/>
          <p:cNvGraphicFramePr>
            <a:graphicFrameLocks noGrp="1" noChangeAspect="1"/>
          </p:cNvGraphicFramePr>
          <p:nvPr>
            <p:ph idx="1"/>
          </p:nvPr>
        </p:nvGraphicFramePr>
        <p:xfrm>
          <a:off x="539750" y="1125538"/>
          <a:ext cx="7918450" cy="4821237"/>
        </p:xfrm>
        <a:graphic>
          <a:graphicData uri="http://schemas.openxmlformats.org/presentationml/2006/ole">
            <mc:AlternateContent xmlns:mc="http://schemas.openxmlformats.org/markup-compatibility/2006">
              <mc:Choice xmlns:v="urn:schemas-microsoft-com:vml" Requires="v">
                <p:oleObj spid="_x0000_s131159" name="图片" r:id="rId3" imgW="5234520" imgH="3195057" progId="Word.Picture.8">
                  <p:embed/>
                </p:oleObj>
              </mc:Choice>
              <mc:Fallback>
                <p:oleObj name="图片" r:id="rId3" imgW="5234520" imgH="3195057" progId="Word.Picture.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 y="1125538"/>
                        <a:ext cx="7918450" cy="4821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1076" name="Text Box 6"/>
          <p:cNvSpPr txBox="1">
            <a:spLocks noChangeArrowheads="1"/>
          </p:cNvSpPr>
          <p:nvPr/>
        </p:nvSpPr>
        <p:spPr bwMode="auto">
          <a:xfrm>
            <a:off x="3492500" y="5876925"/>
            <a:ext cx="2879725" cy="396875"/>
          </a:xfrm>
          <a:prstGeom prst="rect">
            <a:avLst/>
          </a:prstGeom>
          <a:noFill/>
          <a:ln w="9525">
            <a:noFill/>
            <a:miter lim="800000"/>
            <a:headEnd/>
            <a:tailEnd/>
          </a:ln>
        </p:spPr>
        <p:txBody>
          <a:bodyPr>
            <a:spAutoFit/>
          </a:bodyPr>
          <a:lstStyle/>
          <a:p>
            <a:pPr>
              <a:spcBef>
                <a:spcPct val="50000"/>
              </a:spcBef>
            </a:pPr>
            <a:r>
              <a:rPr lang="zh-CN" altLang="en-US" sz="2000" b="1">
                <a:solidFill>
                  <a:srgbClr val="080808"/>
                </a:solidFill>
                <a:latin typeface="宋体" charset="-122"/>
                <a:ea typeface="宋体" charset="-122"/>
              </a:rPr>
              <a:t>流水线的数据冲突举例 </a:t>
            </a:r>
          </a:p>
        </p:txBody>
      </p:sp>
    </p:spTree>
  </p:cSld>
  <p:clrMapOvr>
    <a:masterClrMapping/>
  </p:clrMapOvr>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p:txBody>
          <a:bodyPr/>
          <a:lstStyle/>
          <a:p>
            <a:r>
              <a:rPr lang="en-US" altLang="zh-CN" smtClean="0">
                <a:latin typeface="黑体" pitchFamily="2" charset="-122"/>
              </a:rPr>
              <a:t>3.4 </a:t>
            </a:r>
            <a:r>
              <a:rPr lang="zh-CN" altLang="en-US" smtClean="0">
                <a:latin typeface="黑体" pitchFamily="2" charset="-122"/>
              </a:rPr>
              <a:t>流水线的相关与冲突</a:t>
            </a:r>
          </a:p>
        </p:txBody>
      </p:sp>
      <p:sp>
        <p:nvSpPr>
          <p:cNvPr id="132099" name="Rectangle 3" descr="Rectangle: Click to edit Master text styles&#10;Second level&#10;Third level&#10;Fourth level&#10;Fifth level"/>
          <p:cNvSpPr>
            <a:spLocks noGrp="1" noChangeArrowheads="1"/>
          </p:cNvSpPr>
          <p:nvPr>
            <p:ph idx="1"/>
          </p:nvPr>
        </p:nvSpPr>
        <p:spPr>
          <a:xfrm>
            <a:off x="611560" y="1412776"/>
            <a:ext cx="7772400" cy="4176464"/>
          </a:xfrm>
        </p:spPr>
        <p:txBody>
          <a:bodyPr/>
          <a:lstStyle/>
          <a:p>
            <a:pPr marL="1085850" lvl="1" indent="-457200"/>
            <a:r>
              <a:rPr lang="zh-CN" altLang="en-US" dirty="0" smtClean="0"/>
              <a:t>根据指令读访问和写访问的顺序，可以将数据冲</a:t>
            </a:r>
          </a:p>
          <a:p>
            <a:pPr marL="1085850" lvl="1" indent="-457200">
              <a:buFont typeface="Wingdings" pitchFamily="2" charset="2"/>
              <a:buNone/>
            </a:pPr>
            <a:r>
              <a:rPr lang="zh-CN" altLang="en-US" dirty="0" smtClean="0"/>
              <a:t>     突分为</a:t>
            </a:r>
            <a:r>
              <a:rPr lang="en-US" altLang="zh-CN" dirty="0" smtClean="0">
                <a:solidFill>
                  <a:srgbClr val="D60093"/>
                </a:solidFill>
                <a:latin typeface="黑体" pitchFamily="2" charset="-122"/>
              </a:rPr>
              <a:t>3</a:t>
            </a:r>
            <a:r>
              <a:rPr lang="zh-CN" altLang="en-US" dirty="0" smtClean="0">
                <a:solidFill>
                  <a:srgbClr val="D60093"/>
                </a:solidFill>
              </a:rPr>
              <a:t>种类型。</a:t>
            </a:r>
          </a:p>
          <a:p>
            <a:pPr lvl="2">
              <a:buNone/>
            </a:pPr>
            <a:r>
              <a:rPr lang="zh-CN" altLang="en-US" dirty="0" smtClean="0">
                <a:latin typeface="宋体" charset="-122"/>
                <a:ea typeface="宋体" charset="-122"/>
              </a:rPr>
              <a:t>    考虑两条指令</a:t>
            </a:r>
            <a:r>
              <a:rPr lang="en-US" altLang="zh-CN" dirty="0" err="1" smtClean="0">
                <a:solidFill>
                  <a:srgbClr val="9933FF"/>
                </a:solidFill>
                <a:latin typeface="宋体" charset="-122"/>
                <a:ea typeface="宋体" charset="-122"/>
              </a:rPr>
              <a:t>i</a:t>
            </a:r>
            <a:r>
              <a:rPr lang="zh-CN" altLang="en-US" dirty="0" smtClean="0">
                <a:latin typeface="宋体" charset="-122"/>
                <a:ea typeface="宋体" charset="-122"/>
              </a:rPr>
              <a:t>和</a:t>
            </a:r>
            <a:r>
              <a:rPr lang="en-US" altLang="zh-CN" dirty="0" smtClean="0">
                <a:solidFill>
                  <a:srgbClr val="9933FF"/>
                </a:solidFill>
                <a:latin typeface="宋体" charset="-122"/>
                <a:ea typeface="宋体" charset="-122"/>
              </a:rPr>
              <a:t>j</a:t>
            </a:r>
            <a:r>
              <a:rPr lang="en-US" altLang="zh-CN" dirty="0" smtClean="0">
                <a:latin typeface="宋体" charset="-122"/>
                <a:ea typeface="宋体" charset="-122"/>
              </a:rPr>
              <a:t> </a:t>
            </a:r>
            <a:r>
              <a:rPr lang="zh-CN" altLang="en-US" dirty="0" smtClean="0">
                <a:latin typeface="宋体" charset="-122"/>
                <a:ea typeface="宋体" charset="-122"/>
              </a:rPr>
              <a:t>，且</a:t>
            </a:r>
            <a:r>
              <a:rPr lang="en-US" altLang="zh-CN" dirty="0" err="1" smtClean="0">
                <a:solidFill>
                  <a:srgbClr val="9933FF"/>
                </a:solidFill>
                <a:latin typeface="宋体" charset="-122"/>
                <a:ea typeface="宋体" charset="-122"/>
              </a:rPr>
              <a:t>i</a:t>
            </a:r>
            <a:r>
              <a:rPr lang="zh-CN" altLang="en-US" dirty="0" smtClean="0">
                <a:latin typeface="宋体" charset="-122"/>
                <a:ea typeface="宋体" charset="-122"/>
              </a:rPr>
              <a:t>在</a:t>
            </a:r>
            <a:r>
              <a:rPr lang="en-US" altLang="zh-CN" dirty="0" smtClean="0">
                <a:solidFill>
                  <a:srgbClr val="9933FF"/>
                </a:solidFill>
                <a:latin typeface="宋体" charset="-122"/>
                <a:ea typeface="宋体" charset="-122"/>
              </a:rPr>
              <a:t>j</a:t>
            </a:r>
            <a:r>
              <a:rPr lang="zh-CN" altLang="en-US" dirty="0" smtClean="0">
                <a:latin typeface="宋体" charset="-122"/>
                <a:ea typeface="宋体" charset="-122"/>
              </a:rPr>
              <a:t>之前进入流水线，</a:t>
            </a:r>
          </a:p>
          <a:p>
            <a:pPr lvl="2">
              <a:buFont typeface="Wingdings" pitchFamily="2" charset="2"/>
              <a:buNone/>
            </a:pPr>
            <a:r>
              <a:rPr lang="zh-CN" altLang="en-US" dirty="0" smtClean="0">
                <a:latin typeface="宋体" charset="-122"/>
                <a:ea typeface="宋体" charset="-122"/>
              </a:rPr>
              <a:t>可能发生的数据冲突有：</a:t>
            </a:r>
          </a:p>
          <a:p>
            <a:pPr lvl="2"/>
            <a:r>
              <a:rPr lang="zh-CN" altLang="en-US" sz="2800" dirty="0" smtClean="0">
                <a:solidFill>
                  <a:srgbClr val="FF0000"/>
                </a:solidFill>
                <a:latin typeface="宋体" charset="-122"/>
                <a:ea typeface="宋体" charset="-122"/>
              </a:rPr>
              <a:t>写后读冲突（</a:t>
            </a:r>
            <a:r>
              <a:rPr lang="en-US" altLang="zh-CN" sz="2800" dirty="0" smtClean="0">
                <a:solidFill>
                  <a:srgbClr val="FF0000"/>
                </a:solidFill>
                <a:latin typeface="宋体" charset="-122"/>
                <a:ea typeface="宋体" charset="-122"/>
              </a:rPr>
              <a:t>RAW</a:t>
            </a:r>
            <a:r>
              <a:rPr lang="zh-CN" altLang="en-US" sz="2800" dirty="0" smtClean="0">
                <a:solidFill>
                  <a:srgbClr val="FF0000"/>
                </a:solidFill>
                <a:latin typeface="宋体" charset="-122"/>
                <a:ea typeface="宋体" charset="-122"/>
              </a:rPr>
              <a:t>）</a:t>
            </a:r>
          </a:p>
          <a:p>
            <a:pPr lvl="2">
              <a:buFont typeface="Wingdings" pitchFamily="2" charset="2"/>
              <a:buNone/>
            </a:pPr>
            <a:r>
              <a:rPr lang="zh-CN" altLang="en-US" dirty="0" smtClean="0">
                <a:latin typeface="宋体" charset="-122"/>
                <a:ea typeface="宋体" charset="-122"/>
              </a:rPr>
              <a:t>         在</a:t>
            </a:r>
            <a:r>
              <a:rPr lang="zh-CN" altLang="en-US" dirty="0" smtClean="0">
                <a:solidFill>
                  <a:srgbClr val="008000"/>
                </a:solidFill>
                <a:latin typeface="宋体" charset="-122"/>
                <a:ea typeface="宋体" charset="-122"/>
              </a:rPr>
              <a:t> </a:t>
            </a:r>
            <a:r>
              <a:rPr lang="en-US" altLang="zh-CN" dirty="0" err="1" smtClean="0">
                <a:solidFill>
                  <a:srgbClr val="9933FF"/>
                </a:solidFill>
                <a:latin typeface="宋体" charset="-122"/>
                <a:ea typeface="宋体" charset="-122"/>
              </a:rPr>
              <a:t>i</a:t>
            </a:r>
            <a:r>
              <a:rPr lang="en-US" altLang="zh-CN" dirty="0" smtClean="0">
                <a:solidFill>
                  <a:srgbClr val="008000"/>
                </a:solidFill>
                <a:latin typeface="宋体" charset="-122"/>
                <a:ea typeface="宋体" charset="-122"/>
              </a:rPr>
              <a:t> </a:t>
            </a:r>
            <a:r>
              <a:rPr lang="zh-CN" altLang="en-US" dirty="0" smtClean="0">
                <a:latin typeface="宋体" charset="-122"/>
                <a:ea typeface="宋体" charset="-122"/>
              </a:rPr>
              <a:t>写入之前，</a:t>
            </a:r>
            <a:r>
              <a:rPr lang="en-US" altLang="zh-CN" dirty="0" smtClean="0">
                <a:solidFill>
                  <a:srgbClr val="9933FF"/>
                </a:solidFill>
                <a:latin typeface="宋体" charset="-122"/>
                <a:ea typeface="宋体" charset="-122"/>
              </a:rPr>
              <a:t>j</a:t>
            </a:r>
            <a:r>
              <a:rPr lang="en-US" altLang="zh-CN" dirty="0" smtClean="0">
                <a:solidFill>
                  <a:srgbClr val="008000"/>
                </a:solidFill>
                <a:latin typeface="宋体" charset="-122"/>
                <a:ea typeface="宋体" charset="-122"/>
              </a:rPr>
              <a:t> </a:t>
            </a:r>
            <a:r>
              <a:rPr lang="zh-CN" altLang="en-US" dirty="0" smtClean="0">
                <a:latin typeface="宋体" charset="-122"/>
                <a:ea typeface="宋体" charset="-122"/>
              </a:rPr>
              <a:t>先去读。</a:t>
            </a:r>
            <a:br>
              <a:rPr lang="zh-CN" altLang="en-US" dirty="0" smtClean="0">
                <a:latin typeface="宋体" charset="-122"/>
                <a:ea typeface="宋体" charset="-122"/>
              </a:rPr>
            </a:br>
            <a:r>
              <a:rPr lang="zh-CN" altLang="en-US" dirty="0" smtClean="0">
                <a:latin typeface="宋体" charset="-122"/>
                <a:ea typeface="宋体" charset="-122"/>
              </a:rPr>
              <a:t>     </a:t>
            </a:r>
            <a:r>
              <a:rPr lang="en-US" altLang="zh-CN" dirty="0" smtClean="0">
                <a:solidFill>
                  <a:srgbClr val="9933FF"/>
                </a:solidFill>
                <a:latin typeface="宋体" charset="-122"/>
                <a:ea typeface="宋体" charset="-122"/>
              </a:rPr>
              <a:t>j </a:t>
            </a:r>
            <a:r>
              <a:rPr lang="zh-CN" altLang="en-US" dirty="0" smtClean="0">
                <a:latin typeface="宋体" charset="-122"/>
                <a:ea typeface="宋体" charset="-122"/>
              </a:rPr>
              <a:t>读出的内容是错误的。</a:t>
            </a:r>
            <a:endParaRPr lang="zh-CN" altLang="en-US" dirty="0" smtClean="0">
              <a:solidFill>
                <a:srgbClr val="FF0000"/>
              </a:solidFill>
              <a:latin typeface="宋体" charset="-122"/>
              <a:ea typeface="宋体" charset="-122"/>
            </a:endParaRPr>
          </a:p>
          <a:p>
            <a:pPr lvl="2">
              <a:buFont typeface="Wingdings" pitchFamily="2" charset="2"/>
              <a:buNone/>
            </a:pPr>
            <a:r>
              <a:rPr lang="zh-CN" altLang="en-US" dirty="0" smtClean="0">
                <a:latin typeface="宋体" charset="-122"/>
                <a:ea typeface="宋体" charset="-122"/>
              </a:rPr>
              <a:t>    这是最常见的一种数据冲突，它对应于</a:t>
            </a:r>
            <a:r>
              <a:rPr lang="zh-CN" altLang="en-US" b="0" dirty="0" smtClean="0">
                <a:solidFill>
                  <a:srgbClr val="0000FF"/>
                </a:solidFill>
                <a:latin typeface="黑体" panose="02010609060101010101" pitchFamily="49" charset="-122"/>
                <a:ea typeface="黑体" panose="02010609060101010101" pitchFamily="49" charset="-122"/>
              </a:rPr>
              <a:t>真数据相关 </a:t>
            </a:r>
          </a:p>
        </p:txBody>
      </p:sp>
    </p:spTree>
  </p:cSld>
  <p:clrMapOvr>
    <a:masterClrMapping/>
  </p:clrMapOvr>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p:txBody>
          <a:bodyPr/>
          <a:lstStyle/>
          <a:p>
            <a:r>
              <a:rPr lang="en-US" altLang="zh-CN" smtClean="0">
                <a:latin typeface="黑体" pitchFamily="2" charset="-122"/>
              </a:rPr>
              <a:t>3.4 </a:t>
            </a:r>
            <a:r>
              <a:rPr lang="zh-CN" altLang="en-US" smtClean="0">
                <a:latin typeface="黑体" pitchFamily="2" charset="-122"/>
              </a:rPr>
              <a:t>流水线的相关与冲突</a:t>
            </a:r>
          </a:p>
        </p:txBody>
      </p:sp>
      <p:sp>
        <p:nvSpPr>
          <p:cNvPr id="133123" name="Rectangle 3" descr="Rectangle: Click to edit Master text styles&#10;Second level&#10;Third level&#10;Fourth level&#10;Fifth level"/>
          <p:cNvSpPr>
            <a:spLocks noGrp="1" noChangeArrowheads="1"/>
          </p:cNvSpPr>
          <p:nvPr>
            <p:ph idx="1"/>
          </p:nvPr>
        </p:nvSpPr>
        <p:spPr>
          <a:xfrm>
            <a:off x="577850" y="1355725"/>
            <a:ext cx="8458200" cy="4953000"/>
          </a:xfrm>
        </p:spPr>
        <p:txBody>
          <a:bodyPr/>
          <a:lstStyle/>
          <a:p>
            <a:pPr marL="1160463" lvl="2" indent="-449263"/>
            <a:r>
              <a:rPr lang="zh-CN" altLang="en-US" sz="2800" dirty="0" smtClean="0">
                <a:solidFill>
                  <a:srgbClr val="FF0000"/>
                </a:solidFill>
                <a:latin typeface="宋体" charset="-122"/>
                <a:ea typeface="宋体" charset="-122"/>
              </a:rPr>
              <a:t>写后写冲突（</a:t>
            </a:r>
            <a:r>
              <a:rPr lang="en-US" altLang="zh-CN" sz="2800" dirty="0" smtClean="0">
                <a:solidFill>
                  <a:srgbClr val="FF0000"/>
                </a:solidFill>
                <a:latin typeface="宋体" charset="-122"/>
                <a:ea typeface="宋体" charset="-122"/>
              </a:rPr>
              <a:t>WAW</a:t>
            </a:r>
            <a:r>
              <a:rPr lang="zh-CN" altLang="en-US" sz="2800" dirty="0" smtClean="0">
                <a:solidFill>
                  <a:srgbClr val="FF0000"/>
                </a:solidFill>
                <a:latin typeface="宋体" charset="-122"/>
                <a:ea typeface="宋体" charset="-122"/>
              </a:rPr>
              <a:t>）</a:t>
            </a:r>
          </a:p>
          <a:p>
            <a:pPr lvl="2">
              <a:buFont typeface="Wingdings" pitchFamily="2" charset="2"/>
              <a:buNone/>
            </a:pPr>
            <a:r>
              <a:rPr lang="zh-CN" altLang="en-US" dirty="0" smtClean="0">
                <a:latin typeface="宋体" charset="-122"/>
                <a:ea typeface="宋体" charset="-122"/>
              </a:rPr>
              <a:t>       在</a:t>
            </a:r>
            <a:r>
              <a:rPr lang="zh-CN" altLang="en-US" dirty="0" smtClean="0">
                <a:solidFill>
                  <a:srgbClr val="008000"/>
                </a:solidFill>
                <a:latin typeface="宋体" charset="-122"/>
                <a:ea typeface="宋体" charset="-122"/>
              </a:rPr>
              <a:t> </a:t>
            </a:r>
            <a:r>
              <a:rPr lang="en-US" altLang="zh-CN" dirty="0" err="1" smtClean="0">
                <a:solidFill>
                  <a:srgbClr val="9933FF"/>
                </a:solidFill>
                <a:latin typeface="宋体" charset="-122"/>
                <a:ea typeface="宋体" charset="-122"/>
              </a:rPr>
              <a:t>i</a:t>
            </a:r>
            <a:r>
              <a:rPr lang="en-US" altLang="zh-CN" dirty="0" smtClean="0">
                <a:solidFill>
                  <a:srgbClr val="008000"/>
                </a:solidFill>
                <a:latin typeface="宋体" charset="-122"/>
                <a:ea typeface="宋体" charset="-122"/>
              </a:rPr>
              <a:t> </a:t>
            </a:r>
            <a:r>
              <a:rPr lang="zh-CN" altLang="en-US" dirty="0" smtClean="0">
                <a:latin typeface="宋体" charset="-122"/>
                <a:ea typeface="宋体" charset="-122"/>
              </a:rPr>
              <a:t>写入之前，</a:t>
            </a:r>
            <a:r>
              <a:rPr lang="en-US" altLang="zh-CN" dirty="0" smtClean="0">
                <a:solidFill>
                  <a:srgbClr val="9933FF"/>
                </a:solidFill>
                <a:latin typeface="宋体" charset="-122"/>
                <a:ea typeface="宋体" charset="-122"/>
              </a:rPr>
              <a:t>j</a:t>
            </a:r>
            <a:r>
              <a:rPr lang="en-US" altLang="zh-CN" dirty="0" smtClean="0">
                <a:solidFill>
                  <a:srgbClr val="008000"/>
                </a:solidFill>
                <a:latin typeface="宋体" charset="-122"/>
                <a:ea typeface="宋体" charset="-122"/>
              </a:rPr>
              <a:t> </a:t>
            </a:r>
            <a:r>
              <a:rPr lang="zh-CN" altLang="en-US" dirty="0" smtClean="0">
                <a:latin typeface="宋体" charset="-122"/>
                <a:ea typeface="宋体" charset="-122"/>
              </a:rPr>
              <a:t>先写</a:t>
            </a:r>
          </a:p>
          <a:p>
            <a:pPr lvl="2">
              <a:buFont typeface="Wingdings" pitchFamily="2" charset="2"/>
              <a:buNone/>
            </a:pPr>
            <a:r>
              <a:rPr lang="zh-CN" altLang="en-US" dirty="0" smtClean="0">
                <a:latin typeface="宋体" charset="-122"/>
                <a:ea typeface="宋体" charset="-122"/>
              </a:rPr>
              <a:t>       最后写入的结果是</a:t>
            </a:r>
            <a:r>
              <a:rPr lang="zh-CN" altLang="en-US" dirty="0" smtClean="0">
                <a:solidFill>
                  <a:srgbClr val="008000"/>
                </a:solidFill>
                <a:latin typeface="宋体" charset="-122"/>
                <a:ea typeface="宋体" charset="-122"/>
              </a:rPr>
              <a:t> </a:t>
            </a:r>
            <a:r>
              <a:rPr lang="en-US" altLang="zh-CN" dirty="0" err="1" smtClean="0">
                <a:solidFill>
                  <a:srgbClr val="9933FF"/>
                </a:solidFill>
                <a:latin typeface="宋体" charset="-122"/>
                <a:ea typeface="宋体" charset="-122"/>
              </a:rPr>
              <a:t>i</a:t>
            </a:r>
            <a:r>
              <a:rPr lang="en-US" altLang="zh-CN" dirty="0" smtClean="0">
                <a:solidFill>
                  <a:srgbClr val="008000"/>
                </a:solidFill>
                <a:latin typeface="宋体" charset="-122"/>
                <a:ea typeface="宋体" charset="-122"/>
              </a:rPr>
              <a:t> </a:t>
            </a:r>
            <a:r>
              <a:rPr lang="zh-CN" altLang="en-US" dirty="0" smtClean="0">
                <a:latin typeface="宋体" charset="-122"/>
                <a:ea typeface="宋体" charset="-122"/>
              </a:rPr>
              <a:t>的错误！</a:t>
            </a:r>
          </a:p>
          <a:p>
            <a:pPr lvl="2">
              <a:buFont typeface="Wingdings" pitchFamily="2" charset="2"/>
              <a:buNone/>
            </a:pPr>
            <a:r>
              <a:rPr lang="zh-CN" altLang="en-US" dirty="0" smtClean="0">
                <a:latin typeface="宋体" charset="-122"/>
                <a:ea typeface="宋体" charset="-122"/>
              </a:rPr>
              <a:t>     这种冲突对应于</a:t>
            </a:r>
            <a:r>
              <a:rPr lang="zh-CN" altLang="en-US" dirty="0" smtClean="0">
                <a:solidFill>
                  <a:srgbClr val="0000FF"/>
                </a:solidFill>
                <a:latin typeface="宋体" charset="-122"/>
                <a:ea typeface="宋体" charset="-122"/>
              </a:rPr>
              <a:t>输出相关</a:t>
            </a:r>
          </a:p>
          <a:p>
            <a:pPr lvl="1">
              <a:buFont typeface="Wingdings" pitchFamily="2" charset="2"/>
              <a:buNone/>
            </a:pPr>
            <a:r>
              <a:rPr lang="zh-CN" altLang="en-US" dirty="0" smtClean="0">
                <a:solidFill>
                  <a:srgbClr val="E24C05"/>
                </a:solidFill>
              </a:rPr>
              <a:t>          写后写冲突仅发生在这样的流水线中：</a:t>
            </a:r>
          </a:p>
          <a:p>
            <a:pPr lvl="3">
              <a:lnSpc>
                <a:spcPct val="130000"/>
              </a:lnSpc>
            </a:pPr>
            <a:r>
              <a:rPr lang="zh-CN" altLang="en-US" dirty="0" smtClean="0">
                <a:ea typeface="宋体" charset="-122"/>
              </a:rPr>
              <a:t>流水线中不只一个段可以进行写操作；</a:t>
            </a:r>
          </a:p>
          <a:p>
            <a:pPr lvl="3">
              <a:lnSpc>
                <a:spcPct val="130000"/>
              </a:lnSpc>
            </a:pPr>
            <a:r>
              <a:rPr lang="zh-CN" altLang="en-US" dirty="0" smtClean="0">
                <a:ea typeface="宋体" charset="-122"/>
              </a:rPr>
              <a:t>指令被重新排序了</a:t>
            </a:r>
          </a:p>
          <a:p>
            <a:pPr lvl="1">
              <a:buFont typeface="Wingdings" pitchFamily="2" charset="2"/>
              <a:buNone/>
            </a:pPr>
            <a:r>
              <a:rPr lang="zh-CN" altLang="en-US" dirty="0" smtClean="0">
                <a:latin typeface="宋体" charset="-122"/>
              </a:rPr>
              <a:t>       前面介绍的</a:t>
            </a:r>
            <a:r>
              <a:rPr lang="en-US" altLang="zh-CN" dirty="0" smtClean="0">
                <a:solidFill>
                  <a:srgbClr val="9933FF"/>
                </a:solidFill>
                <a:latin typeface="宋体" charset="-122"/>
              </a:rPr>
              <a:t>5</a:t>
            </a:r>
            <a:r>
              <a:rPr lang="zh-CN" altLang="en-US" dirty="0" smtClean="0">
                <a:latin typeface="宋体" charset="-122"/>
              </a:rPr>
              <a:t>段流水线不会发生写后写冲突</a:t>
            </a:r>
          </a:p>
          <a:p>
            <a:pPr lvl="2">
              <a:buFont typeface="Wingdings" pitchFamily="2" charset="2"/>
              <a:buNone/>
            </a:pPr>
            <a:r>
              <a:rPr lang="zh-CN" altLang="en-US" dirty="0" smtClean="0">
                <a:latin typeface="宋体" charset="-122"/>
                <a:ea typeface="宋体" charset="-122"/>
              </a:rPr>
              <a:t>   （只在</a:t>
            </a:r>
            <a:r>
              <a:rPr lang="en-US" altLang="zh-CN" dirty="0" smtClean="0">
                <a:solidFill>
                  <a:srgbClr val="9933FF"/>
                </a:solidFill>
                <a:latin typeface="宋体" charset="-122"/>
                <a:ea typeface="宋体" charset="-122"/>
              </a:rPr>
              <a:t>WB</a:t>
            </a:r>
            <a:r>
              <a:rPr lang="zh-CN" altLang="en-US" dirty="0" smtClean="0">
                <a:latin typeface="宋体" charset="-122"/>
                <a:ea typeface="宋体" charset="-122"/>
              </a:rPr>
              <a:t>段写寄存器） </a:t>
            </a:r>
          </a:p>
          <a:p>
            <a:endParaRPr lang="en-US" altLang="zh-CN" sz="2000" dirty="0" smtClean="0">
              <a:latin typeface="宋体" charset="-122"/>
              <a:ea typeface="宋体"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3123">
                                            <p:txEl>
                                              <p:pRg st="4" end="4"/>
                                            </p:txEl>
                                          </p:spTgt>
                                        </p:tgtEl>
                                        <p:attrNameLst>
                                          <p:attrName>style.visibility</p:attrName>
                                        </p:attrNameLst>
                                      </p:cBhvr>
                                      <p:to>
                                        <p:strVal val="visible"/>
                                      </p:to>
                                    </p:set>
                                    <p:anim calcmode="lin" valueType="num">
                                      <p:cBhvr additive="base">
                                        <p:cTn id="7" dur="500" fill="hold"/>
                                        <p:tgtEl>
                                          <p:spTgt spid="13312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3123">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33123">
                                            <p:txEl>
                                              <p:pRg st="5" end="5"/>
                                            </p:txEl>
                                          </p:spTgt>
                                        </p:tgtEl>
                                        <p:attrNameLst>
                                          <p:attrName>style.visibility</p:attrName>
                                        </p:attrNameLst>
                                      </p:cBhvr>
                                      <p:to>
                                        <p:strVal val="visible"/>
                                      </p:to>
                                    </p:set>
                                    <p:anim calcmode="lin" valueType="num">
                                      <p:cBhvr additive="base">
                                        <p:cTn id="11" dur="500" fill="hold"/>
                                        <p:tgtEl>
                                          <p:spTgt spid="133123">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33123">
                                            <p:txEl>
                                              <p:pRg st="5" end="5"/>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33123">
                                            <p:txEl>
                                              <p:pRg st="6" end="6"/>
                                            </p:txEl>
                                          </p:spTgt>
                                        </p:tgtEl>
                                        <p:attrNameLst>
                                          <p:attrName>style.visibility</p:attrName>
                                        </p:attrNameLst>
                                      </p:cBhvr>
                                      <p:to>
                                        <p:strVal val="visible"/>
                                      </p:to>
                                    </p:set>
                                    <p:anim calcmode="lin" valueType="num">
                                      <p:cBhvr additive="base">
                                        <p:cTn id="15" dur="500" fill="hold"/>
                                        <p:tgtEl>
                                          <p:spTgt spid="133123">
                                            <p:txEl>
                                              <p:pRg st="6" end="6"/>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3312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33123">
                                            <p:txEl>
                                              <p:pRg st="7" end="7"/>
                                            </p:txEl>
                                          </p:spTgt>
                                        </p:tgtEl>
                                        <p:attrNameLst>
                                          <p:attrName>style.visibility</p:attrName>
                                        </p:attrNameLst>
                                      </p:cBhvr>
                                      <p:to>
                                        <p:strVal val="visible"/>
                                      </p:to>
                                    </p:set>
                                    <p:anim calcmode="lin" valueType="num">
                                      <p:cBhvr additive="base">
                                        <p:cTn id="21" dur="500" fill="hold"/>
                                        <p:tgtEl>
                                          <p:spTgt spid="133123">
                                            <p:txEl>
                                              <p:pRg st="7" end="7"/>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33123">
                                            <p:txEl>
                                              <p:pRg st="7" end="7"/>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33123">
                                            <p:txEl>
                                              <p:pRg st="8" end="8"/>
                                            </p:txEl>
                                          </p:spTgt>
                                        </p:tgtEl>
                                        <p:attrNameLst>
                                          <p:attrName>style.visibility</p:attrName>
                                        </p:attrNameLst>
                                      </p:cBhvr>
                                      <p:to>
                                        <p:strVal val="visible"/>
                                      </p:to>
                                    </p:set>
                                    <p:anim calcmode="lin" valueType="num">
                                      <p:cBhvr additive="base">
                                        <p:cTn id="25" dur="500" fill="hold"/>
                                        <p:tgtEl>
                                          <p:spTgt spid="133123">
                                            <p:txEl>
                                              <p:pRg st="8" end="8"/>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3312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a:lstStyle/>
          <a:p>
            <a:r>
              <a:rPr lang="en-US" altLang="zh-CN" smtClean="0">
                <a:latin typeface="黑体" pitchFamily="2" charset="-122"/>
              </a:rPr>
              <a:t>3.4 </a:t>
            </a:r>
            <a:r>
              <a:rPr lang="zh-CN" altLang="en-US" smtClean="0">
                <a:latin typeface="黑体" pitchFamily="2" charset="-122"/>
              </a:rPr>
              <a:t>流水线的相关与冲突</a:t>
            </a:r>
          </a:p>
        </p:txBody>
      </p:sp>
      <p:sp>
        <p:nvSpPr>
          <p:cNvPr id="134147" name="Rectangle 3" descr="Rectangle: Click to edit Master text styles&#10;Second level&#10;Third level&#10;Fourth level&#10;Fifth level"/>
          <p:cNvSpPr>
            <a:spLocks noGrp="1" noChangeArrowheads="1"/>
          </p:cNvSpPr>
          <p:nvPr>
            <p:ph idx="1"/>
          </p:nvPr>
        </p:nvSpPr>
        <p:spPr>
          <a:xfrm>
            <a:off x="539552" y="1340768"/>
            <a:ext cx="7990656" cy="4874344"/>
          </a:xfrm>
        </p:spPr>
        <p:txBody>
          <a:bodyPr/>
          <a:lstStyle/>
          <a:p>
            <a:pPr marL="987425" lvl="2" indent="-363538"/>
            <a:r>
              <a:rPr lang="zh-CN" altLang="en-US" sz="2800" dirty="0">
                <a:solidFill>
                  <a:srgbClr val="FF0000"/>
                </a:solidFill>
                <a:latin typeface="宋体" charset="-122"/>
                <a:ea typeface="宋体" charset="-122"/>
              </a:rPr>
              <a:t>读后写冲突（</a:t>
            </a:r>
            <a:r>
              <a:rPr lang="en-US" altLang="zh-CN" sz="2800" dirty="0">
                <a:solidFill>
                  <a:srgbClr val="FF0000"/>
                </a:solidFill>
                <a:latin typeface="宋体" charset="-122"/>
                <a:ea typeface="宋体" charset="-122"/>
              </a:rPr>
              <a:t>WAR</a:t>
            </a:r>
            <a:r>
              <a:rPr lang="zh-CN" altLang="en-US" sz="2800" dirty="0">
                <a:solidFill>
                  <a:srgbClr val="FF0000"/>
                </a:solidFill>
                <a:latin typeface="宋体" charset="-122"/>
                <a:ea typeface="宋体" charset="-122"/>
              </a:rPr>
              <a:t>） </a:t>
            </a:r>
          </a:p>
          <a:p>
            <a:pPr lvl="2">
              <a:buFont typeface="Wingdings" pitchFamily="2" charset="2"/>
              <a:buNone/>
            </a:pPr>
            <a:r>
              <a:rPr lang="zh-CN" altLang="en-US" dirty="0" smtClean="0">
                <a:latin typeface="宋体" charset="-122"/>
                <a:ea typeface="宋体" charset="-122"/>
              </a:rPr>
              <a:t> 在 </a:t>
            </a:r>
            <a:r>
              <a:rPr lang="en-US" altLang="zh-CN" dirty="0" err="1" smtClean="0">
                <a:solidFill>
                  <a:srgbClr val="9933FF"/>
                </a:solidFill>
                <a:latin typeface="宋体" charset="-122"/>
                <a:ea typeface="宋体" charset="-122"/>
              </a:rPr>
              <a:t>i</a:t>
            </a:r>
            <a:r>
              <a:rPr lang="en-US" altLang="zh-CN" dirty="0" smtClean="0">
                <a:solidFill>
                  <a:srgbClr val="008000"/>
                </a:solidFill>
                <a:latin typeface="宋体" charset="-122"/>
                <a:ea typeface="宋体" charset="-122"/>
              </a:rPr>
              <a:t> </a:t>
            </a:r>
            <a:r>
              <a:rPr lang="zh-CN" altLang="en-US" dirty="0" smtClean="0">
                <a:latin typeface="宋体" charset="-122"/>
                <a:ea typeface="宋体" charset="-122"/>
              </a:rPr>
              <a:t>读之前，</a:t>
            </a:r>
            <a:r>
              <a:rPr lang="en-US" altLang="zh-CN" dirty="0" smtClean="0">
                <a:solidFill>
                  <a:srgbClr val="9933FF"/>
                </a:solidFill>
                <a:latin typeface="宋体" charset="-122"/>
                <a:ea typeface="宋体" charset="-122"/>
              </a:rPr>
              <a:t>j</a:t>
            </a:r>
            <a:r>
              <a:rPr lang="en-US" altLang="zh-CN" dirty="0" smtClean="0">
                <a:solidFill>
                  <a:srgbClr val="008000"/>
                </a:solidFill>
                <a:latin typeface="宋体" charset="-122"/>
                <a:ea typeface="宋体" charset="-122"/>
              </a:rPr>
              <a:t> </a:t>
            </a:r>
            <a:r>
              <a:rPr lang="zh-CN" altLang="en-US" dirty="0" smtClean="0">
                <a:latin typeface="宋体" charset="-122"/>
                <a:ea typeface="宋体" charset="-122"/>
              </a:rPr>
              <a:t>先写</a:t>
            </a:r>
          </a:p>
          <a:p>
            <a:pPr lvl="2">
              <a:buFont typeface="Wingdings" pitchFamily="2" charset="2"/>
              <a:buNone/>
            </a:pPr>
            <a:r>
              <a:rPr lang="zh-CN" altLang="en-US" dirty="0" smtClean="0">
                <a:latin typeface="宋体" charset="-122"/>
                <a:ea typeface="宋体" charset="-122"/>
              </a:rPr>
              <a:t> </a:t>
            </a:r>
            <a:r>
              <a:rPr lang="en-US" altLang="zh-CN" dirty="0" err="1" smtClean="0">
                <a:solidFill>
                  <a:srgbClr val="9933FF"/>
                </a:solidFill>
                <a:latin typeface="宋体" charset="-122"/>
                <a:ea typeface="宋体" charset="-122"/>
              </a:rPr>
              <a:t>i</a:t>
            </a:r>
            <a:r>
              <a:rPr lang="en-US" altLang="zh-CN" dirty="0" smtClean="0">
                <a:solidFill>
                  <a:srgbClr val="008000"/>
                </a:solidFill>
                <a:latin typeface="宋体" charset="-122"/>
                <a:ea typeface="宋体" charset="-122"/>
              </a:rPr>
              <a:t> </a:t>
            </a:r>
            <a:r>
              <a:rPr lang="zh-CN" altLang="en-US" dirty="0" smtClean="0">
                <a:latin typeface="宋体" charset="-122"/>
                <a:ea typeface="宋体" charset="-122"/>
              </a:rPr>
              <a:t>读出的内容是错误的！</a:t>
            </a:r>
          </a:p>
          <a:p>
            <a:pPr lvl="2">
              <a:buFont typeface="Wingdings" pitchFamily="2" charset="2"/>
              <a:buNone/>
            </a:pPr>
            <a:r>
              <a:rPr lang="zh-CN" altLang="en-US" dirty="0" smtClean="0">
                <a:ea typeface="宋体" charset="-122"/>
              </a:rPr>
              <a:t>      由</a:t>
            </a:r>
            <a:r>
              <a:rPr lang="zh-CN" altLang="en-US" dirty="0" smtClean="0">
                <a:solidFill>
                  <a:srgbClr val="0000FF"/>
                </a:solidFill>
                <a:ea typeface="宋体" charset="-122"/>
              </a:rPr>
              <a:t>反相关引起</a:t>
            </a:r>
          </a:p>
          <a:p>
            <a:pPr marL="457200" indent="-457200">
              <a:buFont typeface="Wingdings" pitchFamily="2" charset="2"/>
              <a:buNone/>
            </a:pPr>
            <a:r>
              <a:rPr lang="zh-CN" altLang="en-US" dirty="0" smtClean="0"/>
              <a:t>            这种冲突仅发生在这样的情况下：</a:t>
            </a:r>
          </a:p>
          <a:p>
            <a:pPr lvl="3"/>
            <a:r>
              <a:rPr lang="zh-CN" altLang="en-US" dirty="0" smtClean="0">
                <a:ea typeface="宋体" charset="-122"/>
              </a:rPr>
              <a:t>有些指令的写结果操作提前了，而且有些指令</a:t>
            </a:r>
          </a:p>
          <a:p>
            <a:pPr lvl="3">
              <a:buFont typeface="Wingdings" pitchFamily="2" charset="2"/>
              <a:buNone/>
            </a:pPr>
            <a:r>
              <a:rPr lang="zh-CN" altLang="en-US" dirty="0" smtClean="0">
                <a:ea typeface="宋体" charset="-122"/>
              </a:rPr>
              <a:t>     的读操作滞后了；</a:t>
            </a:r>
          </a:p>
          <a:p>
            <a:pPr lvl="3"/>
            <a:r>
              <a:rPr lang="zh-CN" altLang="en-US" dirty="0" smtClean="0">
                <a:ea typeface="宋体" charset="-122"/>
              </a:rPr>
              <a:t>指令被重新排序了</a:t>
            </a:r>
            <a:endParaRPr lang="en-US" altLang="zh-CN" dirty="0" smtClean="0">
              <a:ea typeface="宋体" charset="-122"/>
            </a:endParaRPr>
          </a:p>
          <a:p>
            <a:pPr marL="1893888" lvl="3" indent="0">
              <a:buNone/>
            </a:pPr>
            <a:endParaRPr lang="zh-CN" altLang="en-US" dirty="0" smtClean="0">
              <a:ea typeface="宋体" charset="-122"/>
            </a:endParaRPr>
          </a:p>
          <a:p>
            <a:pPr marL="457200" indent="-457200">
              <a:buFont typeface="Wingdings" pitchFamily="2" charset="2"/>
              <a:buNone/>
            </a:pPr>
            <a:r>
              <a:rPr lang="zh-CN" altLang="en-US" dirty="0" smtClean="0">
                <a:latin typeface="宋体" charset="-122"/>
              </a:rPr>
              <a:t>    </a:t>
            </a:r>
            <a:r>
              <a:rPr lang="zh-CN" altLang="en-US" sz="2800" b="1" dirty="0" smtClean="0">
                <a:solidFill>
                  <a:srgbClr val="D60093"/>
                </a:solidFill>
                <a:latin typeface="宋体" charset="-122"/>
              </a:rPr>
              <a:t>总结：</a:t>
            </a:r>
            <a:r>
              <a:rPr lang="zh-CN" altLang="en-US" sz="2800" b="1" dirty="0" smtClean="0">
                <a:latin typeface="宋体" charset="-122"/>
                <a:hlinkClick r:id="rId2" action="ppaction://hlinkfile"/>
              </a:rPr>
              <a:t>两条指令对同一寄存器读写相关性</a:t>
            </a:r>
            <a:endParaRPr lang="en-US" altLang="zh-CN" sz="2800" b="1" dirty="0" smtClean="0">
              <a:latin typeface="宋体" charset="-122"/>
              <a:ea typeface="宋体" charset="-122"/>
            </a:endParaRPr>
          </a:p>
        </p:txBody>
      </p:sp>
    </p:spTree>
  </p:cSld>
  <p:clrMapOvr>
    <a:masterClrMapping/>
  </p:clrMapOvr>
  <p:transition/>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a:xfrm>
            <a:off x="3851920" y="476672"/>
            <a:ext cx="5105400" cy="381000"/>
          </a:xfrm>
        </p:spPr>
        <p:txBody>
          <a:bodyPr/>
          <a:lstStyle/>
          <a:p>
            <a:r>
              <a:rPr lang="en-US" altLang="zh-CN" dirty="0" smtClean="0">
                <a:latin typeface="黑体" pitchFamily="2" charset="-122"/>
              </a:rPr>
              <a:t>3.4 </a:t>
            </a:r>
            <a:r>
              <a:rPr lang="zh-CN" altLang="en-US" dirty="0" smtClean="0">
                <a:latin typeface="黑体" pitchFamily="2" charset="-122"/>
              </a:rPr>
              <a:t>流水线的相关与冲突</a:t>
            </a:r>
          </a:p>
        </p:txBody>
      </p:sp>
      <p:sp>
        <p:nvSpPr>
          <p:cNvPr id="135171" name="Rectangle 3" descr="Rectangle: Click to edit Master text styles&#10;Second level&#10;Third level&#10;Fourth level&#10;Fifth level"/>
          <p:cNvSpPr>
            <a:spLocks noGrp="1" noChangeArrowheads="1"/>
          </p:cNvSpPr>
          <p:nvPr>
            <p:ph idx="1"/>
          </p:nvPr>
        </p:nvSpPr>
        <p:spPr>
          <a:xfrm>
            <a:off x="611188" y="1485900"/>
            <a:ext cx="7772400" cy="4305300"/>
          </a:xfrm>
        </p:spPr>
        <p:txBody>
          <a:bodyPr/>
          <a:lstStyle/>
          <a:p>
            <a:pPr marL="1085850" lvl="1" indent="-457200">
              <a:lnSpc>
                <a:spcPct val="120000"/>
              </a:lnSpc>
              <a:defRPr/>
            </a:pPr>
            <a:r>
              <a:rPr lang="zh-CN" altLang="en-US" sz="2800" dirty="0" smtClean="0"/>
              <a:t>通过</a:t>
            </a:r>
            <a:r>
              <a:rPr lang="zh-CN" altLang="en-US" sz="2800" dirty="0" smtClean="0">
                <a:solidFill>
                  <a:srgbClr val="FF0000"/>
                </a:solidFill>
              </a:rPr>
              <a:t>定向技术</a:t>
            </a:r>
            <a:r>
              <a:rPr lang="zh-CN" altLang="en-US" sz="2800" dirty="0" smtClean="0"/>
              <a:t>减少数据冲突引起的停顿 </a:t>
            </a:r>
          </a:p>
          <a:p>
            <a:pPr lvl="2">
              <a:lnSpc>
                <a:spcPct val="120000"/>
              </a:lnSpc>
              <a:buFont typeface="Wingdings" pitchFamily="2" charset="2"/>
              <a:buNone/>
              <a:defRPr/>
            </a:pPr>
            <a:r>
              <a:rPr lang="zh-CN" altLang="en-US" dirty="0" smtClean="0"/>
              <a:t>  （定向技术也称为旁路或短路）</a:t>
            </a:r>
          </a:p>
          <a:p>
            <a:pPr lvl="2">
              <a:lnSpc>
                <a:spcPct val="120000"/>
              </a:lnSpc>
              <a:defRPr/>
            </a:pPr>
            <a:r>
              <a:rPr lang="zh-CN" altLang="en-US" sz="2400" dirty="0" smtClean="0">
                <a:solidFill>
                  <a:srgbClr val="D60093"/>
                </a:solidFill>
              </a:rPr>
              <a:t>关键思想：</a:t>
            </a:r>
            <a:r>
              <a:rPr lang="zh-CN" altLang="en-US" sz="2400" dirty="0" smtClean="0"/>
              <a:t>在计算结果尚未出来之前，后面等待使用该结果的指令并不真正立即需要该计算结果，如果能够</a:t>
            </a:r>
            <a:r>
              <a:rPr lang="zh-CN" altLang="en-US" sz="2400" dirty="0" smtClean="0">
                <a:solidFill>
                  <a:srgbClr val="0000FF"/>
                </a:solidFill>
                <a:latin typeface="黑体" pitchFamily="49" charset="-122"/>
                <a:ea typeface="黑体" pitchFamily="49" charset="-122"/>
              </a:rPr>
              <a:t>将该计算结果从其产生的地方直接送到其它指令需要它的地方</a:t>
            </a:r>
            <a:r>
              <a:rPr lang="zh-CN" altLang="en-US" sz="2400" dirty="0" smtClean="0"/>
              <a:t>，那么就可以避免停顿。</a:t>
            </a:r>
          </a:p>
          <a:p>
            <a:pPr marL="1257300" lvl="2" indent="0">
              <a:lnSpc>
                <a:spcPct val="120000"/>
              </a:lnSpc>
              <a:buFont typeface="Wingdings" pitchFamily="2" charset="2"/>
              <a:buNone/>
              <a:defRPr/>
            </a:pPr>
            <a:r>
              <a:rPr lang="zh-CN" altLang="en-US" dirty="0" smtClean="0">
                <a:latin typeface="宋体" pitchFamily="2" charset="-122"/>
                <a:hlinkClick r:id="rId2" action="ppaction://hlinkfile"/>
              </a:rPr>
              <a:t> </a:t>
            </a:r>
            <a:r>
              <a:rPr lang="zh-CN" altLang="en-US" dirty="0" smtClean="0">
                <a:solidFill>
                  <a:srgbClr val="FF0000"/>
                </a:solidFill>
                <a:latin typeface="宋体" pitchFamily="2" charset="-122"/>
              </a:rPr>
              <a:t/>
            </a:r>
            <a:br>
              <a:rPr lang="zh-CN" altLang="en-US" dirty="0" smtClean="0">
                <a:solidFill>
                  <a:srgbClr val="FF0000"/>
                </a:solidFill>
                <a:latin typeface="宋体" pitchFamily="2" charset="-122"/>
              </a:rPr>
            </a:br>
            <a:endParaRPr lang="zh-CN" altLang="en-US" dirty="0" smtClean="0">
              <a:solidFill>
                <a:srgbClr val="FF0000"/>
              </a:solidFill>
              <a:latin typeface="宋体" pitchFamily="2" charset="-122"/>
            </a:endParaRPr>
          </a:p>
        </p:txBody>
      </p:sp>
    </p:spTree>
  </p:cSld>
  <p:clrMapOvr>
    <a:masterClrMapping/>
  </p:clrMapOvr>
  <p:transition/>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lstStyle/>
          <a:p>
            <a:r>
              <a:rPr lang="en-US" altLang="zh-CN" smtClean="0">
                <a:latin typeface="黑体" pitchFamily="2" charset="-122"/>
              </a:rPr>
              <a:t>3.4 </a:t>
            </a:r>
            <a:r>
              <a:rPr lang="zh-CN" altLang="en-US" smtClean="0">
                <a:latin typeface="黑体" pitchFamily="2" charset="-122"/>
              </a:rPr>
              <a:t>流水线的相关与冲突</a:t>
            </a:r>
          </a:p>
        </p:txBody>
      </p:sp>
      <p:graphicFrame>
        <p:nvGraphicFramePr>
          <p:cNvPr id="136195" name="Object 2"/>
          <p:cNvGraphicFramePr>
            <a:graphicFrameLocks noGrp="1" noChangeAspect="1"/>
          </p:cNvGraphicFramePr>
          <p:nvPr>
            <p:ph idx="1"/>
          </p:nvPr>
        </p:nvGraphicFramePr>
        <p:xfrm>
          <a:off x="539750" y="1125538"/>
          <a:ext cx="7775575" cy="4710112"/>
        </p:xfrm>
        <a:graphic>
          <a:graphicData uri="http://schemas.openxmlformats.org/presentationml/2006/ole">
            <mc:AlternateContent xmlns:mc="http://schemas.openxmlformats.org/markup-compatibility/2006">
              <mc:Choice xmlns:v="urn:schemas-microsoft-com:vml" Requires="v">
                <p:oleObj spid="_x0000_s136279" name="图片" r:id="rId3" imgW="5260471" imgH="3195057" progId="Word.Picture.8">
                  <p:embed/>
                </p:oleObj>
              </mc:Choice>
              <mc:Fallback>
                <p:oleObj name="图片" r:id="rId3" imgW="5260471" imgH="3195057" progId="Word.Picture.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 y="1125538"/>
                        <a:ext cx="7775575" cy="47101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6196" name="Text Box 6"/>
          <p:cNvSpPr txBox="1">
            <a:spLocks noChangeArrowheads="1"/>
          </p:cNvSpPr>
          <p:nvPr/>
        </p:nvSpPr>
        <p:spPr bwMode="auto">
          <a:xfrm>
            <a:off x="2916238" y="5805488"/>
            <a:ext cx="4032250" cy="457200"/>
          </a:xfrm>
          <a:prstGeom prst="rect">
            <a:avLst/>
          </a:prstGeom>
          <a:noFill/>
          <a:ln w="9525">
            <a:noFill/>
            <a:miter lim="800000"/>
            <a:headEnd/>
            <a:tailEnd/>
          </a:ln>
        </p:spPr>
        <p:txBody>
          <a:bodyPr>
            <a:spAutoFit/>
          </a:bodyPr>
          <a:lstStyle/>
          <a:p>
            <a:pPr>
              <a:spcBef>
                <a:spcPct val="50000"/>
              </a:spcBef>
            </a:pPr>
            <a:r>
              <a:rPr lang="zh-CN" altLang="en-US" sz="2000" b="1">
                <a:solidFill>
                  <a:srgbClr val="080808"/>
                </a:solidFill>
                <a:ea typeface="宋体" charset="-122"/>
              </a:rPr>
              <a:t>采用定向技术后的流水线数据通路</a:t>
            </a:r>
            <a:r>
              <a:rPr lang="zh-CN" altLang="en-US"/>
              <a:t> </a:t>
            </a: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altLang="zh-CN" smtClean="0">
                <a:latin typeface="黑体" pitchFamily="2" charset="-122"/>
              </a:rPr>
              <a:t>3.1 </a:t>
            </a:r>
            <a:r>
              <a:rPr lang="zh-CN" altLang="en-US" smtClean="0">
                <a:latin typeface="黑体" pitchFamily="2" charset="-122"/>
              </a:rPr>
              <a:t>流水线的基本概念</a:t>
            </a:r>
          </a:p>
        </p:txBody>
      </p:sp>
      <p:sp>
        <p:nvSpPr>
          <p:cNvPr id="37891" name="Rectangle 3" descr="Rectangle: Click to edit Master text styles&#10;Second level&#10;Third level&#10;Fourth level&#10;Fifth level"/>
          <p:cNvSpPr>
            <a:spLocks noGrp="1" noChangeArrowheads="1"/>
          </p:cNvSpPr>
          <p:nvPr>
            <p:ph idx="1"/>
          </p:nvPr>
        </p:nvSpPr>
        <p:spPr>
          <a:xfrm>
            <a:off x="609600" y="1219200"/>
            <a:ext cx="8229600" cy="4953000"/>
          </a:xfrm>
        </p:spPr>
        <p:txBody>
          <a:bodyPr/>
          <a:lstStyle/>
          <a:p>
            <a:pPr>
              <a:lnSpc>
                <a:spcPct val="120000"/>
              </a:lnSpc>
              <a:buFont typeface="+mj-lt"/>
              <a:buAutoNum type="arabicPeriod" startAt="6"/>
            </a:pPr>
            <a:r>
              <a:rPr lang="zh-CN" altLang="en-US" dirty="0" smtClean="0">
                <a:solidFill>
                  <a:srgbClr val="FF0000"/>
                </a:solidFill>
              </a:rPr>
              <a:t>流水技术的特点</a:t>
            </a:r>
          </a:p>
          <a:p>
            <a:pPr marL="1085850" lvl="1" indent="-457200">
              <a:lnSpc>
                <a:spcPct val="120000"/>
              </a:lnSpc>
            </a:pPr>
            <a:r>
              <a:rPr lang="zh-CN" altLang="en-US" dirty="0" smtClean="0"/>
              <a:t>流水线把一个处理过程分解为若干个子过程（段），每个子过程由一个专门的功能部件来实现</a:t>
            </a:r>
          </a:p>
          <a:p>
            <a:pPr marL="1085850" lvl="1" indent="-457200">
              <a:lnSpc>
                <a:spcPct val="120000"/>
              </a:lnSpc>
            </a:pPr>
            <a:r>
              <a:rPr lang="zh-CN" altLang="en-US" dirty="0" smtClean="0"/>
              <a:t>流水线中各段的时间应尽可能相等，否则将引起流水线堵塞、断流</a:t>
            </a:r>
          </a:p>
          <a:p>
            <a:pPr lvl="2">
              <a:lnSpc>
                <a:spcPct val="120000"/>
              </a:lnSpc>
              <a:buFont typeface="Wingdings" pitchFamily="2" charset="2"/>
              <a:buNone/>
            </a:pPr>
            <a:r>
              <a:rPr lang="zh-CN" altLang="en-US" dirty="0" smtClean="0">
                <a:latin typeface="微软雅黑" panose="020B0503020204020204" pitchFamily="34" charset="-122"/>
                <a:ea typeface="微软雅黑" panose="020B0503020204020204" pitchFamily="34" charset="-122"/>
              </a:rPr>
              <a:t>      时间最长的段将成为</a:t>
            </a:r>
            <a:r>
              <a:rPr lang="zh-CN" altLang="en-US" dirty="0" smtClean="0">
                <a:solidFill>
                  <a:srgbClr val="FF0000"/>
                </a:solidFill>
                <a:latin typeface="微软雅黑" panose="020B0503020204020204" pitchFamily="34" charset="-122"/>
                <a:ea typeface="微软雅黑" panose="020B0503020204020204" pitchFamily="34" charset="-122"/>
              </a:rPr>
              <a:t>流水线的瓶颈</a:t>
            </a:r>
          </a:p>
          <a:p>
            <a:pPr marL="1085850" lvl="1" indent="-457200">
              <a:lnSpc>
                <a:spcPct val="120000"/>
              </a:lnSpc>
            </a:pPr>
            <a:r>
              <a:rPr lang="zh-CN" altLang="en-US" dirty="0" smtClean="0"/>
              <a:t>流水线每一个段的后面都要有一个缓冲寄存器（锁存器），称为</a:t>
            </a:r>
            <a:r>
              <a:rPr lang="zh-CN" altLang="en-US" dirty="0" smtClean="0">
                <a:solidFill>
                  <a:srgbClr val="FF0000"/>
                </a:solidFill>
              </a:rPr>
              <a:t>流水寄存器</a:t>
            </a:r>
          </a:p>
          <a:p>
            <a:pPr lvl="2">
              <a:lnSpc>
                <a:spcPct val="120000"/>
              </a:lnSpc>
            </a:pPr>
            <a:r>
              <a:rPr lang="zh-CN" altLang="en-US" dirty="0" smtClean="0">
                <a:solidFill>
                  <a:srgbClr val="D60093"/>
                </a:solidFill>
                <a:ea typeface="宋体" charset="-122"/>
              </a:rPr>
              <a:t>作用：</a:t>
            </a:r>
            <a:r>
              <a:rPr lang="zh-CN" altLang="en-US" dirty="0" smtClean="0">
                <a:latin typeface="微软雅黑 Light" panose="020B0502040204020203" pitchFamily="34" charset="-122"/>
                <a:ea typeface="微软雅黑 Light" panose="020B0502040204020203" pitchFamily="34" charset="-122"/>
              </a:rPr>
              <a:t>在相邻的两段之间传送数据，以提供后</a:t>
            </a:r>
          </a:p>
          <a:p>
            <a:pPr lvl="2">
              <a:lnSpc>
                <a:spcPct val="120000"/>
              </a:lnSpc>
              <a:buFont typeface="Wingdings" pitchFamily="2" charset="2"/>
              <a:buNone/>
            </a:pPr>
            <a:r>
              <a:rPr lang="zh-CN" altLang="en-US" dirty="0" smtClean="0">
                <a:latin typeface="微软雅黑 Light" panose="020B0502040204020203" pitchFamily="34" charset="-122"/>
                <a:ea typeface="微软雅黑 Light" panose="020B0502040204020203" pitchFamily="34" charset="-122"/>
              </a:rPr>
              <a:t>      面要用到的信息，并把各段的处理工作相互隔离</a:t>
            </a:r>
          </a:p>
        </p:txBody>
      </p:sp>
    </p:spTree>
  </p:cSld>
  <p:clrMapOvr>
    <a:masterClrMapping/>
  </p:clrMapOvr>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p:txBody>
          <a:bodyPr/>
          <a:lstStyle/>
          <a:p>
            <a:r>
              <a:rPr lang="en-US" altLang="zh-CN" smtClean="0">
                <a:latin typeface="黑体" pitchFamily="2" charset="-122"/>
              </a:rPr>
              <a:t>3.4 </a:t>
            </a:r>
            <a:r>
              <a:rPr lang="zh-CN" altLang="en-US" smtClean="0">
                <a:latin typeface="黑体" pitchFamily="2" charset="-122"/>
              </a:rPr>
              <a:t>流水线的相关与冲突</a:t>
            </a:r>
          </a:p>
        </p:txBody>
      </p:sp>
      <p:sp>
        <p:nvSpPr>
          <p:cNvPr id="137219" name="Rectangle 3" descr="Rectangle: Click to edit Master text styles&#10;Second level&#10;Third level&#10;Fourth level&#10;Fifth level"/>
          <p:cNvSpPr>
            <a:spLocks noGrp="1" noChangeArrowheads="1"/>
          </p:cNvSpPr>
          <p:nvPr>
            <p:ph idx="1"/>
          </p:nvPr>
        </p:nvSpPr>
        <p:spPr>
          <a:xfrm>
            <a:off x="34925" y="1435100"/>
            <a:ext cx="8064500" cy="4657725"/>
          </a:xfrm>
        </p:spPr>
        <p:txBody>
          <a:bodyPr/>
          <a:lstStyle/>
          <a:p>
            <a:pPr lvl="2"/>
            <a:r>
              <a:rPr lang="zh-CN" altLang="en-US" smtClean="0">
                <a:ea typeface="宋体" charset="-122"/>
              </a:rPr>
              <a:t>定向的实现</a:t>
            </a:r>
          </a:p>
          <a:p>
            <a:pPr lvl="3">
              <a:lnSpc>
                <a:spcPct val="130000"/>
              </a:lnSpc>
            </a:pPr>
            <a:r>
              <a:rPr lang="en-US" altLang="zh-CN" smtClean="0">
                <a:solidFill>
                  <a:srgbClr val="9933FF"/>
                </a:solidFill>
                <a:latin typeface="Times New Roman" pitchFamily="18" charset="0"/>
                <a:ea typeface="宋体" charset="-122"/>
              </a:rPr>
              <a:t>EX</a:t>
            </a:r>
            <a:r>
              <a:rPr lang="zh-CN" altLang="en-US" smtClean="0">
                <a:latin typeface="Times New Roman" pitchFamily="18" charset="0"/>
                <a:ea typeface="宋体" charset="-122"/>
              </a:rPr>
              <a:t>段和</a:t>
            </a:r>
            <a:r>
              <a:rPr lang="en-US" altLang="zh-CN" smtClean="0">
                <a:solidFill>
                  <a:srgbClr val="9933FF"/>
                </a:solidFill>
                <a:latin typeface="Times New Roman" pitchFamily="18" charset="0"/>
                <a:ea typeface="宋体" charset="-122"/>
              </a:rPr>
              <a:t>MEM</a:t>
            </a:r>
            <a:r>
              <a:rPr lang="zh-CN" altLang="en-US" smtClean="0">
                <a:latin typeface="Times New Roman" pitchFamily="18" charset="0"/>
                <a:ea typeface="宋体" charset="-122"/>
              </a:rPr>
              <a:t>段之间的流水寄存器中保存的</a:t>
            </a:r>
            <a:r>
              <a:rPr lang="en-US" altLang="zh-CN" smtClean="0">
                <a:solidFill>
                  <a:srgbClr val="9933FF"/>
                </a:solidFill>
                <a:latin typeface="Times New Roman" pitchFamily="18" charset="0"/>
                <a:ea typeface="宋体" charset="-122"/>
              </a:rPr>
              <a:t>ALU</a:t>
            </a:r>
            <a:r>
              <a:rPr lang="zh-CN" altLang="en-US" smtClean="0">
                <a:latin typeface="Times New Roman" pitchFamily="18" charset="0"/>
                <a:ea typeface="宋体" charset="-122"/>
              </a:rPr>
              <a:t>运算结果总是回送到</a:t>
            </a:r>
            <a:r>
              <a:rPr lang="en-US" altLang="zh-CN" smtClean="0">
                <a:solidFill>
                  <a:srgbClr val="9933FF"/>
                </a:solidFill>
                <a:latin typeface="Times New Roman" pitchFamily="18" charset="0"/>
                <a:ea typeface="宋体" charset="-122"/>
              </a:rPr>
              <a:t>ALU</a:t>
            </a:r>
            <a:r>
              <a:rPr lang="zh-CN" altLang="en-US" smtClean="0">
                <a:latin typeface="Times New Roman" pitchFamily="18" charset="0"/>
                <a:ea typeface="宋体" charset="-122"/>
              </a:rPr>
              <a:t>的入口。</a:t>
            </a:r>
          </a:p>
          <a:p>
            <a:pPr lvl="3">
              <a:lnSpc>
                <a:spcPct val="130000"/>
              </a:lnSpc>
            </a:pPr>
            <a:r>
              <a:rPr lang="zh-CN" altLang="en-US" smtClean="0">
                <a:latin typeface="Times New Roman" pitchFamily="18" charset="0"/>
                <a:ea typeface="宋体" charset="-122"/>
              </a:rPr>
              <a:t>当定向硬件检测到前一个</a:t>
            </a:r>
            <a:r>
              <a:rPr lang="en-US" altLang="zh-CN" smtClean="0">
                <a:solidFill>
                  <a:srgbClr val="9933FF"/>
                </a:solidFill>
                <a:latin typeface="Times New Roman" pitchFamily="18" charset="0"/>
                <a:ea typeface="宋体" charset="-122"/>
              </a:rPr>
              <a:t>ALU</a:t>
            </a:r>
            <a:r>
              <a:rPr lang="zh-CN" altLang="en-US" smtClean="0">
                <a:latin typeface="Times New Roman" pitchFamily="18" charset="0"/>
                <a:ea typeface="宋体" charset="-122"/>
              </a:rPr>
              <a:t>运算结果写入的寄存器就是当前</a:t>
            </a:r>
            <a:r>
              <a:rPr lang="en-US" altLang="zh-CN" smtClean="0">
                <a:solidFill>
                  <a:srgbClr val="9933FF"/>
                </a:solidFill>
                <a:latin typeface="Times New Roman" pitchFamily="18" charset="0"/>
                <a:ea typeface="宋体" charset="-122"/>
              </a:rPr>
              <a:t>ALU</a:t>
            </a:r>
            <a:r>
              <a:rPr lang="zh-CN" altLang="en-US" smtClean="0">
                <a:latin typeface="Times New Roman" pitchFamily="18" charset="0"/>
                <a:ea typeface="宋体" charset="-122"/>
              </a:rPr>
              <a:t>操作的源寄存器时，那么控制逻辑就选择定向的数据作为</a:t>
            </a:r>
            <a:r>
              <a:rPr lang="en-US" altLang="zh-CN" smtClean="0">
                <a:solidFill>
                  <a:srgbClr val="9933FF"/>
                </a:solidFill>
                <a:latin typeface="Times New Roman" pitchFamily="18" charset="0"/>
                <a:ea typeface="宋体" charset="-122"/>
              </a:rPr>
              <a:t>ALU</a:t>
            </a:r>
            <a:r>
              <a:rPr lang="zh-CN" altLang="en-US" smtClean="0">
                <a:latin typeface="Times New Roman" pitchFamily="18" charset="0"/>
                <a:ea typeface="宋体" charset="-122"/>
              </a:rPr>
              <a:t>的输入，而不采用从通用寄存器组读出的数据。</a:t>
            </a:r>
          </a:p>
          <a:p>
            <a:pPr lvl="2"/>
            <a:r>
              <a:rPr lang="zh-CN" altLang="en-US" smtClean="0">
                <a:ea typeface="宋体" charset="-122"/>
              </a:rPr>
              <a:t>结果数据不仅可以从某一功能部件的输出定向到其自身的输入，而且还可以定向到其它功能部件的输入。             </a:t>
            </a:r>
            <a:endParaRPr lang="zh-CN" altLang="en-US" smtClean="0">
              <a:solidFill>
                <a:srgbClr val="FF0000"/>
              </a:solidFill>
              <a:ea typeface="宋体" charset="-122"/>
            </a:endParaRPr>
          </a:p>
        </p:txBody>
      </p:sp>
    </p:spTree>
  </p:cSld>
  <p:clrMapOvr>
    <a:masterClrMapping/>
  </p:clrMapOvr>
  <p:transition/>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r>
              <a:rPr lang="en-US" altLang="zh-CN" smtClean="0">
                <a:latin typeface="黑体" pitchFamily="2" charset="-122"/>
              </a:rPr>
              <a:t>3.4 </a:t>
            </a:r>
            <a:r>
              <a:rPr lang="zh-CN" altLang="en-US" smtClean="0">
                <a:latin typeface="黑体" pitchFamily="2" charset="-122"/>
              </a:rPr>
              <a:t>流水线的相关与冲突</a:t>
            </a:r>
          </a:p>
        </p:txBody>
      </p:sp>
      <p:sp>
        <p:nvSpPr>
          <p:cNvPr id="138243" name="Rectangle 3" descr="Rectangle: Click to edit Master text styles&#10;Second level&#10;Third level&#10;Fourth level&#10;Fifth level"/>
          <p:cNvSpPr>
            <a:spLocks noGrp="1" noChangeArrowheads="1"/>
          </p:cNvSpPr>
          <p:nvPr>
            <p:ph idx="1"/>
          </p:nvPr>
        </p:nvSpPr>
        <p:spPr>
          <a:xfrm>
            <a:off x="685800" y="1219200"/>
            <a:ext cx="7772400" cy="1922463"/>
          </a:xfrm>
        </p:spPr>
        <p:txBody>
          <a:bodyPr/>
          <a:lstStyle/>
          <a:p>
            <a:pPr marL="1085850" lvl="1" indent="-457200"/>
            <a:r>
              <a:rPr lang="zh-CN" altLang="en-US" dirty="0" smtClean="0"/>
              <a:t>需要停顿的数据冲突 </a:t>
            </a:r>
          </a:p>
          <a:p>
            <a:pPr lvl="2"/>
            <a:r>
              <a:rPr lang="zh-CN" altLang="en-US" dirty="0" smtClean="0">
                <a:ea typeface="宋体" charset="-122"/>
              </a:rPr>
              <a:t>并不是所有的数据冲突都可以用定向技术来解决。 </a:t>
            </a:r>
          </a:p>
          <a:p>
            <a:pPr lvl="2">
              <a:buFont typeface="Wingdings" pitchFamily="2" charset="2"/>
              <a:buNone/>
            </a:pPr>
            <a:r>
              <a:rPr lang="zh-CN" altLang="en-US" dirty="0" smtClean="0">
                <a:ea typeface="宋体" charset="-122"/>
              </a:rPr>
              <a:t>       举例</a:t>
            </a:r>
            <a:r>
              <a:rPr lang="en-US" altLang="zh-CN" dirty="0" smtClean="0">
                <a:ea typeface="宋体" charset="-122"/>
              </a:rPr>
              <a:t>:  </a:t>
            </a:r>
          </a:p>
          <a:p>
            <a:pPr lvl="2">
              <a:buFont typeface="Wingdings" pitchFamily="2" charset="2"/>
              <a:buNone/>
            </a:pPr>
            <a:endParaRPr lang="en-US" altLang="zh-CN" dirty="0" smtClean="0">
              <a:solidFill>
                <a:srgbClr val="FF0000"/>
              </a:solidFill>
              <a:ea typeface="宋体" charset="-122"/>
            </a:endParaRPr>
          </a:p>
        </p:txBody>
      </p:sp>
      <p:sp>
        <p:nvSpPr>
          <p:cNvPr id="138244" name="Text Box 4"/>
          <p:cNvSpPr txBox="1">
            <a:spLocks noChangeArrowheads="1"/>
          </p:cNvSpPr>
          <p:nvPr/>
        </p:nvSpPr>
        <p:spPr bwMode="auto">
          <a:xfrm>
            <a:off x="3708400" y="2420938"/>
            <a:ext cx="2952750" cy="1516062"/>
          </a:xfrm>
          <a:prstGeom prst="rect">
            <a:avLst/>
          </a:prstGeom>
          <a:noFill/>
          <a:ln w="9525">
            <a:noFill/>
            <a:miter lim="800000"/>
            <a:headEnd/>
            <a:tailEnd/>
          </a:ln>
        </p:spPr>
        <p:txBody>
          <a:bodyPr>
            <a:spAutoFit/>
          </a:bodyPr>
          <a:lstStyle/>
          <a:p>
            <a:pPr>
              <a:lnSpc>
                <a:spcPct val="60000"/>
              </a:lnSpc>
              <a:spcBef>
                <a:spcPct val="50000"/>
              </a:spcBef>
            </a:pPr>
            <a:r>
              <a:rPr lang="en-US" altLang="zh-CN" b="1">
                <a:latin typeface="宋体" charset="-122"/>
                <a:ea typeface="宋体" charset="-122"/>
              </a:rPr>
              <a:t>LD    </a:t>
            </a:r>
            <a:r>
              <a:rPr lang="en-US" altLang="zh-CN" b="1">
                <a:solidFill>
                  <a:srgbClr val="FF33CC"/>
                </a:solidFill>
                <a:latin typeface="宋体" charset="-122"/>
                <a:ea typeface="宋体" charset="-122"/>
              </a:rPr>
              <a:t>R1</a:t>
            </a:r>
            <a:r>
              <a:rPr lang="zh-CN" altLang="en-US" b="1">
                <a:latin typeface="宋体" charset="-122"/>
                <a:ea typeface="宋体" charset="-122"/>
              </a:rPr>
              <a:t>，</a:t>
            </a:r>
            <a:r>
              <a:rPr lang="en-US" altLang="zh-CN" b="1">
                <a:latin typeface="宋体" charset="-122"/>
                <a:ea typeface="宋体" charset="-122"/>
              </a:rPr>
              <a:t>0</a:t>
            </a:r>
            <a:r>
              <a:rPr lang="zh-CN" altLang="en-US" b="1">
                <a:latin typeface="宋体" charset="-122"/>
                <a:ea typeface="宋体" charset="-122"/>
              </a:rPr>
              <a:t>（</a:t>
            </a:r>
            <a:r>
              <a:rPr lang="en-US" altLang="zh-CN" b="1">
                <a:latin typeface="宋体" charset="-122"/>
                <a:ea typeface="宋体" charset="-122"/>
              </a:rPr>
              <a:t>R2</a:t>
            </a:r>
            <a:r>
              <a:rPr lang="zh-CN" altLang="en-US" b="1">
                <a:latin typeface="宋体" charset="-122"/>
                <a:ea typeface="宋体" charset="-122"/>
              </a:rPr>
              <a:t>）</a:t>
            </a:r>
          </a:p>
          <a:p>
            <a:pPr>
              <a:lnSpc>
                <a:spcPct val="60000"/>
              </a:lnSpc>
              <a:spcBef>
                <a:spcPct val="50000"/>
              </a:spcBef>
            </a:pPr>
            <a:r>
              <a:rPr lang="en-US" altLang="zh-CN" b="1">
                <a:latin typeface="宋体" charset="-122"/>
                <a:ea typeface="宋体" charset="-122"/>
              </a:rPr>
              <a:t>DADD  R4</a:t>
            </a:r>
            <a:r>
              <a:rPr lang="zh-CN" altLang="en-US" b="1">
                <a:latin typeface="宋体" charset="-122"/>
                <a:ea typeface="宋体" charset="-122"/>
              </a:rPr>
              <a:t>，</a:t>
            </a:r>
            <a:r>
              <a:rPr lang="en-US" altLang="zh-CN" b="1">
                <a:solidFill>
                  <a:srgbClr val="FF33CC"/>
                </a:solidFill>
                <a:latin typeface="宋体" charset="-122"/>
                <a:ea typeface="宋体" charset="-122"/>
              </a:rPr>
              <a:t>R1</a:t>
            </a:r>
            <a:r>
              <a:rPr lang="zh-CN" altLang="en-US" b="1">
                <a:latin typeface="宋体" charset="-122"/>
                <a:ea typeface="宋体" charset="-122"/>
              </a:rPr>
              <a:t>，</a:t>
            </a:r>
            <a:r>
              <a:rPr lang="en-US" altLang="zh-CN" b="1">
                <a:latin typeface="宋体" charset="-122"/>
                <a:ea typeface="宋体" charset="-122"/>
              </a:rPr>
              <a:t>R5</a:t>
            </a:r>
          </a:p>
          <a:p>
            <a:pPr>
              <a:lnSpc>
                <a:spcPct val="60000"/>
              </a:lnSpc>
              <a:spcBef>
                <a:spcPct val="50000"/>
              </a:spcBef>
            </a:pPr>
            <a:r>
              <a:rPr lang="en-US" altLang="zh-CN" b="1">
                <a:latin typeface="宋体" charset="-122"/>
                <a:ea typeface="宋体" charset="-122"/>
              </a:rPr>
              <a:t>AND   R6</a:t>
            </a:r>
            <a:r>
              <a:rPr lang="zh-CN" altLang="en-US" b="1">
                <a:latin typeface="宋体" charset="-122"/>
                <a:ea typeface="宋体" charset="-122"/>
              </a:rPr>
              <a:t>，</a:t>
            </a:r>
            <a:r>
              <a:rPr lang="en-US" altLang="zh-CN" b="1">
                <a:solidFill>
                  <a:srgbClr val="FF33CC"/>
                </a:solidFill>
                <a:latin typeface="宋体" charset="-122"/>
                <a:ea typeface="宋体" charset="-122"/>
              </a:rPr>
              <a:t>R1</a:t>
            </a:r>
            <a:r>
              <a:rPr lang="zh-CN" altLang="en-US" b="1">
                <a:latin typeface="宋体" charset="-122"/>
                <a:ea typeface="宋体" charset="-122"/>
              </a:rPr>
              <a:t>，</a:t>
            </a:r>
            <a:r>
              <a:rPr lang="en-US" altLang="zh-CN" b="1">
                <a:latin typeface="宋体" charset="-122"/>
                <a:ea typeface="宋体" charset="-122"/>
              </a:rPr>
              <a:t>R7</a:t>
            </a:r>
          </a:p>
          <a:p>
            <a:pPr>
              <a:lnSpc>
                <a:spcPct val="60000"/>
              </a:lnSpc>
              <a:spcBef>
                <a:spcPct val="50000"/>
              </a:spcBef>
            </a:pPr>
            <a:r>
              <a:rPr lang="en-US" altLang="zh-CN" b="1">
                <a:latin typeface="宋体" charset="-122"/>
                <a:ea typeface="宋体" charset="-122"/>
              </a:rPr>
              <a:t>XOR   R8</a:t>
            </a:r>
            <a:r>
              <a:rPr lang="zh-CN" altLang="en-US" b="1">
                <a:latin typeface="宋体" charset="-122"/>
                <a:ea typeface="宋体" charset="-122"/>
              </a:rPr>
              <a:t>，</a:t>
            </a:r>
            <a:r>
              <a:rPr lang="en-US" altLang="zh-CN" b="1">
                <a:solidFill>
                  <a:srgbClr val="FF33CC"/>
                </a:solidFill>
                <a:latin typeface="宋体" charset="-122"/>
                <a:ea typeface="宋体" charset="-122"/>
              </a:rPr>
              <a:t>R1</a:t>
            </a:r>
            <a:r>
              <a:rPr lang="zh-CN" altLang="en-US" b="1">
                <a:latin typeface="宋体" charset="-122"/>
                <a:ea typeface="宋体" charset="-122"/>
              </a:rPr>
              <a:t>，</a:t>
            </a:r>
            <a:r>
              <a:rPr lang="en-US" altLang="zh-CN" b="1">
                <a:latin typeface="宋体" charset="-122"/>
                <a:ea typeface="宋体" charset="-122"/>
              </a:rPr>
              <a:t>R9</a:t>
            </a:r>
          </a:p>
        </p:txBody>
      </p:sp>
      <p:sp>
        <p:nvSpPr>
          <p:cNvPr id="138245" name="Rectangle 5" descr="Rectangle: Click to edit Master text styles&#10;Second level&#10;Third level&#10;Fourth level&#10;Fifth level"/>
          <p:cNvSpPr>
            <a:spLocks noChangeArrowheads="1"/>
          </p:cNvSpPr>
          <p:nvPr/>
        </p:nvSpPr>
        <p:spPr bwMode="auto">
          <a:xfrm>
            <a:off x="698500" y="4005263"/>
            <a:ext cx="7772400" cy="1922462"/>
          </a:xfrm>
          <a:prstGeom prst="rect">
            <a:avLst/>
          </a:prstGeom>
          <a:noFill/>
          <a:ln w="9525">
            <a:noFill/>
            <a:miter lim="800000"/>
            <a:headEnd/>
            <a:tailEnd/>
          </a:ln>
        </p:spPr>
        <p:txBody>
          <a:bodyPr/>
          <a:lstStyle/>
          <a:p>
            <a:pPr marL="1714500" lvl="2" indent="-457200">
              <a:lnSpc>
                <a:spcPct val="110000"/>
              </a:lnSpc>
              <a:spcBef>
                <a:spcPct val="20000"/>
              </a:spcBef>
              <a:buClr>
                <a:schemeClr val="hlink"/>
              </a:buClr>
              <a:buSzPct val="60000"/>
              <a:buFont typeface="Wingdings" pitchFamily="2" charset="2"/>
              <a:buChar char="q"/>
            </a:pPr>
            <a:r>
              <a:rPr lang="zh-CN" altLang="en-US" sz="2000" b="1" dirty="0">
                <a:solidFill>
                  <a:srgbClr val="000000"/>
                </a:solidFill>
                <a:ea typeface="宋体" charset="-122"/>
              </a:rPr>
              <a:t>增加流水线互锁机制（</a:t>
            </a:r>
            <a:r>
              <a:rPr lang="en-US" altLang="zh-CN" sz="2000" dirty="0">
                <a:solidFill>
                  <a:srgbClr val="000000"/>
                </a:solidFill>
                <a:ea typeface="宋体" charset="-122"/>
              </a:rPr>
              <a:t>Pipeline Interlock</a:t>
            </a:r>
            <a:r>
              <a:rPr lang="zh-CN" altLang="en-US" sz="2000" b="1" dirty="0">
                <a:solidFill>
                  <a:srgbClr val="000000"/>
                </a:solidFill>
                <a:ea typeface="宋体" charset="-122"/>
              </a:rPr>
              <a:t>），插入</a:t>
            </a:r>
            <a:r>
              <a:rPr lang="zh-CN" altLang="en-US" sz="2000" b="1" dirty="0">
                <a:solidFill>
                  <a:srgbClr val="000000"/>
                </a:solidFill>
                <a:latin typeface="宋体" charset="-122"/>
                <a:ea typeface="宋体" charset="-122"/>
              </a:rPr>
              <a:t>“</a:t>
            </a:r>
            <a:r>
              <a:rPr lang="zh-CN" altLang="en-US" sz="2000" b="1" dirty="0">
                <a:solidFill>
                  <a:srgbClr val="000000"/>
                </a:solidFill>
                <a:ea typeface="宋体" charset="-122"/>
              </a:rPr>
              <a:t>暂停</a:t>
            </a:r>
            <a:r>
              <a:rPr lang="zh-CN" altLang="en-US" sz="2000" b="1" dirty="0">
                <a:solidFill>
                  <a:srgbClr val="000000"/>
                </a:solidFill>
                <a:latin typeface="宋体" charset="-122"/>
                <a:ea typeface="宋体" charset="-122"/>
              </a:rPr>
              <a:t>”</a:t>
            </a:r>
            <a:r>
              <a:rPr lang="zh-CN" altLang="en-US" sz="2000" b="1" dirty="0">
                <a:solidFill>
                  <a:srgbClr val="000000"/>
                </a:solidFill>
                <a:ea typeface="宋体" charset="-122"/>
              </a:rPr>
              <a:t>。</a:t>
            </a:r>
          </a:p>
          <a:p>
            <a:pPr marL="1714500" lvl="2" indent="-457200">
              <a:lnSpc>
                <a:spcPct val="110000"/>
              </a:lnSpc>
              <a:spcBef>
                <a:spcPct val="20000"/>
              </a:spcBef>
              <a:buClr>
                <a:schemeClr val="hlink"/>
              </a:buClr>
              <a:buSzPct val="60000"/>
              <a:buFont typeface="Wingdings" pitchFamily="2" charset="2"/>
              <a:buNone/>
            </a:pPr>
            <a:r>
              <a:rPr lang="zh-CN" altLang="en-US" sz="2000" b="1" dirty="0">
                <a:solidFill>
                  <a:srgbClr val="9933FF"/>
                </a:solidFill>
                <a:ea typeface="宋体" charset="-122"/>
              </a:rPr>
              <a:t>       作用：</a:t>
            </a:r>
            <a:r>
              <a:rPr lang="zh-CN" altLang="en-US" sz="2000" b="1" dirty="0">
                <a:solidFill>
                  <a:srgbClr val="000000"/>
                </a:solidFill>
                <a:ea typeface="宋体" charset="-122"/>
              </a:rPr>
              <a:t>检测发现数据冲突</a:t>
            </a:r>
            <a:r>
              <a:rPr lang="zh-CN" altLang="en-US" sz="2000" b="1" dirty="0" smtClean="0">
                <a:solidFill>
                  <a:srgbClr val="000000"/>
                </a:solidFill>
                <a:ea typeface="宋体" charset="-122"/>
              </a:rPr>
              <a:t>，并</a:t>
            </a:r>
            <a:r>
              <a:rPr lang="zh-CN" altLang="en-US" sz="2000" b="1" dirty="0">
                <a:solidFill>
                  <a:srgbClr val="000000"/>
                </a:solidFill>
                <a:ea typeface="宋体" charset="-122"/>
              </a:rPr>
              <a:t>使流水线停顿，直至</a:t>
            </a:r>
          </a:p>
          <a:p>
            <a:pPr marL="1714500" lvl="2" indent="-457200">
              <a:lnSpc>
                <a:spcPct val="110000"/>
              </a:lnSpc>
              <a:spcBef>
                <a:spcPct val="20000"/>
              </a:spcBef>
              <a:buClr>
                <a:schemeClr val="hlink"/>
              </a:buClr>
              <a:buSzPct val="60000"/>
              <a:buFont typeface="Wingdings" pitchFamily="2" charset="2"/>
              <a:buNone/>
            </a:pPr>
            <a:r>
              <a:rPr lang="zh-CN" altLang="en-US" sz="2000" b="1" dirty="0">
                <a:solidFill>
                  <a:srgbClr val="000000"/>
                </a:solidFill>
                <a:ea typeface="宋体" charset="-122"/>
              </a:rPr>
              <a:t>冲突消失。</a:t>
            </a:r>
            <a:r>
              <a:rPr lang="zh-CN" altLang="en-US" dirty="0">
                <a:solidFill>
                  <a:srgbClr val="E24C05"/>
                </a:solidFill>
              </a:rPr>
              <a:t> </a:t>
            </a:r>
          </a:p>
        </p:txBody>
      </p:sp>
    </p:spTree>
  </p:cSld>
  <p:clrMapOvr>
    <a:masterClrMapping/>
  </p:clrMapOvr>
  <p:transition/>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r>
              <a:rPr lang="en-US" altLang="zh-CN" smtClean="0">
                <a:latin typeface="黑体" pitchFamily="2" charset="-122"/>
              </a:rPr>
              <a:t>3.4 </a:t>
            </a:r>
            <a:r>
              <a:rPr lang="zh-CN" altLang="en-US" smtClean="0">
                <a:latin typeface="黑体" pitchFamily="2" charset="-122"/>
              </a:rPr>
              <a:t>流水线的相关与冲突</a:t>
            </a:r>
          </a:p>
        </p:txBody>
      </p:sp>
      <p:graphicFrame>
        <p:nvGraphicFramePr>
          <p:cNvPr id="139267" name="Object 2"/>
          <p:cNvGraphicFramePr>
            <a:graphicFrameLocks noGrp="1" noChangeAspect="1"/>
          </p:cNvGraphicFramePr>
          <p:nvPr>
            <p:ph idx="1"/>
          </p:nvPr>
        </p:nvGraphicFramePr>
        <p:xfrm>
          <a:off x="395288" y="1341438"/>
          <a:ext cx="7993062" cy="4133850"/>
        </p:xfrm>
        <a:graphic>
          <a:graphicData uri="http://schemas.openxmlformats.org/presentationml/2006/ole">
            <mc:AlternateContent xmlns:mc="http://schemas.openxmlformats.org/markup-compatibility/2006">
              <mc:Choice xmlns:v="urn:schemas-microsoft-com:vml" Requires="v">
                <p:oleObj spid="_x0000_s139352" name="图片" r:id="rId4" imgW="5122333" imgH="2650067" progId="Word.Picture.8">
                  <p:embed/>
                </p:oleObj>
              </mc:Choice>
              <mc:Fallback>
                <p:oleObj name="图片" r:id="rId4" imgW="5122333" imgH="2650067" progId="Word.Picture.8">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5288" y="1341438"/>
                        <a:ext cx="7993062" cy="4133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9268" name="Text Box 6"/>
          <p:cNvSpPr txBox="1">
            <a:spLocks noChangeArrowheads="1"/>
          </p:cNvSpPr>
          <p:nvPr/>
        </p:nvSpPr>
        <p:spPr bwMode="auto">
          <a:xfrm>
            <a:off x="2771775" y="5661025"/>
            <a:ext cx="4392613" cy="457200"/>
          </a:xfrm>
          <a:prstGeom prst="rect">
            <a:avLst/>
          </a:prstGeom>
          <a:noFill/>
          <a:ln w="9525">
            <a:noFill/>
            <a:miter lim="800000"/>
            <a:headEnd/>
            <a:tailEnd/>
          </a:ln>
        </p:spPr>
        <p:txBody>
          <a:bodyPr>
            <a:spAutoFit/>
          </a:bodyPr>
          <a:lstStyle/>
          <a:p>
            <a:pPr>
              <a:spcBef>
                <a:spcPct val="50000"/>
              </a:spcBef>
            </a:pPr>
            <a:r>
              <a:rPr lang="zh-CN" altLang="en-US" sz="2000" b="1">
                <a:solidFill>
                  <a:srgbClr val="080808"/>
                </a:solidFill>
                <a:latin typeface="宋体" charset="-122"/>
                <a:ea typeface="宋体" charset="-122"/>
              </a:rPr>
              <a:t>无法将</a:t>
            </a:r>
            <a:r>
              <a:rPr lang="en-US" altLang="zh-CN" sz="2000" b="1">
                <a:solidFill>
                  <a:srgbClr val="080808"/>
                </a:solidFill>
                <a:latin typeface="宋体" charset="-122"/>
                <a:ea typeface="宋体" charset="-122"/>
              </a:rPr>
              <a:t>LD</a:t>
            </a:r>
            <a:r>
              <a:rPr lang="zh-CN" altLang="en-US" sz="2000" b="1">
                <a:solidFill>
                  <a:srgbClr val="080808"/>
                </a:solidFill>
                <a:latin typeface="宋体" charset="-122"/>
                <a:ea typeface="宋体" charset="-122"/>
              </a:rPr>
              <a:t>指令的结果定向到</a:t>
            </a:r>
            <a:r>
              <a:rPr lang="en-US" altLang="zh-CN" sz="2000" b="1">
                <a:solidFill>
                  <a:srgbClr val="080808"/>
                </a:solidFill>
                <a:latin typeface="宋体" charset="-122"/>
                <a:ea typeface="宋体" charset="-122"/>
              </a:rPr>
              <a:t>DADD</a:t>
            </a:r>
            <a:r>
              <a:rPr lang="zh-CN" altLang="en-US" sz="2000" b="1">
                <a:solidFill>
                  <a:srgbClr val="080808"/>
                </a:solidFill>
                <a:latin typeface="宋体" charset="-122"/>
                <a:ea typeface="宋体" charset="-122"/>
              </a:rPr>
              <a:t>指令</a:t>
            </a:r>
            <a:r>
              <a:rPr lang="zh-CN" altLang="en-US"/>
              <a:t> </a:t>
            </a:r>
          </a:p>
        </p:txBody>
      </p:sp>
    </p:spTree>
  </p:cSld>
  <p:clrMapOvr>
    <a:masterClrMapping/>
  </p:clrMapOvr>
  <p:transition/>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p:txBody>
          <a:bodyPr/>
          <a:lstStyle/>
          <a:p>
            <a:r>
              <a:rPr lang="en-US" altLang="zh-CN" dirty="0" smtClean="0">
                <a:latin typeface="黑体" pitchFamily="2" charset="-122"/>
              </a:rPr>
              <a:t>3.4 </a:t>
            </a:r>
            <a:r>
              <a:rPr lang="zh-CN" altLang="en-US" dirty="0" smtClean="0">
                <a:latin typeface="黑体" pitchFamily="2" charset="-122"/>
              </a:rPr>
              <a:t>流水线的相关与冲突</a:t>
            </a:r>
          </a:p>
        </p:txBody>
      </p:sp>
      <p:sp>
        <p:nvSpPr>
          <p:cNvPr id="140291" name="Rectangle 202" descr="Rectangle: Click to edit Master text styles&#10;Second level&#10;Third level&#10;Fourth level&#10;Fifth level"/>
          <p:cNvSpPr>
            <a:spLocks noChangeArrowheads="1"/>
          </p:cNvSpPr>
          <p:nvPr/>
        </p:nvSpPr>
        <p:spPr bwMode="auto">
          <a:xfrm>
            <a:off x="467544" y="1772816"/>
            <a:ext cx="7772400" cy="2344738"/>
          </a:xfrm>
          <a:prstGeom prst="rect">
            <a:avLst/>
          </a:prstGeom>
          <a:noFill/>
          <a:ln w="9525">
            <a:noFill/>
            <a:miter lim="800000"/>
            <a:headEnd/>
            <a:tailEnd/>
          </a:ln>
        </p:spPr>
        <p:txBody>
          <a:bodyPr/>
          <a:lstStyle/>
          <a:p>
            <a:pPr marL="1085850" lvl="1" indent="-457200">
              <a:lnSpc>
                <a:spcPct val="110000"/>
              </a:lnSpc>
              <a:spcBef>
                <a:spcPct val="20000"/>
              </a:spcBef>
              <a:buClr>
                <a:schemeClr val="tx1"/>
              </a:buClr>
              <a:buSzPct val="90000"/>
              <a:buFont typeface="Wingdings" pitchFamily="2" charset="2"/>
              <a:buChar char="Ø"/>
            </a:pPr>
            <a:r>
              <a:rPr lang="zh-CN" altLang="en-US" sz="2800" dirty="0">
                <a:latin typeface="黑体" pitchFamily="2" charset="-122"/>
              </a:rPr>
              <a:t>依靠编译器解决数据冲突  </a:t>
            </a:r>
          </a:p>
          <a:p>
            <a:pPr marL="1714500" lvl="2" indent="-457200">
              <a:lnSpc>
                <a:spcPct val="110000"/>
              </a:lnSpc>
              <a:spcBef>
                <a:spcPct val="20000"/>
              </a:spcBef>
              <a:buClr>
                <a:schemeClr val="hlink"/>
              </a:buClr>
              <a:buSzPct val="60000"/>
              <a:buFont typeface="Wingdings" pitchFamily="2" charset="2"/>
              <a:buNone/>
            </a:pPr>
            <a:r>
              <a:rPr lang="zh-CN" altLang="en-US" sz="2000" b="1" dirty="0">
                <a:solidFill>
                  <a:srgbClr val="000000"/>
                </a:solidFill>
                <a:ea typeface="宋体" charset="-122"/>
              </a:rPr>
              <a:t>       </a:t>
            </a:r>
            <a:r>
              <a:rPr lang="zh-CN" altLang="en-US" b="1" dirty="0">
                <a:solidFill>
                  <a:srgbClr val="000000"/>
                </a:solidFill>
                <a:ea typeface="宋体" charset="-122"/>
              </a:rPr>
              <a:t>让编译器重新组织指令顺序来消除冲突，这种</a:t>
            </a:r>
            <a:r>
              <a:rPr lang="zh-CN" altLang="en-US" b="1" dirty="0" smtClean="0">
                <a:solidFill>
                  <a:srgbClr val="000000"/>
                </a:solidFill>
                <a:ea typeface="宋体" charset="-122"/>
              </a:rPr>
              <a:t>技术称为</a:t>
            </a:r>
            <a:r>
              <a:rPr lang="zh-CN" altLang="en-US" b="1" dirty="0">
                <a:solidFill>
                  <a:srgbClr val="FF0000"/>
                </a:solidFill>
                <a:ea typeface="宋体" charset="-122"/>
              </a:rPr>
              <a:t>指令调度</a:t>
            </a:r>
            <a:r>
              <a:rPr lang="zh-CN" altLang="en-US" b="1" dirty="0">
                <a:solidFill>
                  <a:srgbClr val="000000"/>
                </a:solidFill>
                <a:ea typeface="宋体" charset="-122"/>
              </a:rPr>
              <a:t>或</a:t>
            </a:r>
            <a:r>
              <a:rPr lang="zh-CN" altLang="en-US" b="1" dirty="0">
                <a:solidFill>
                  <a:srgbClr val="FF0000"/>
                </a:solidFill>
                <a:ea typeface="宋体" charset="-122"/>
              </a:rPr>
              <a:t>流水线调度。</a:t>
            </a:r>
          </a:p>
        </p:txBody>
      </p:sp>
    </p:spTree>
  </p:cSld>
  <p:clrMapOvr>
    <a:masterClrMapping/>
  </p:clrMapOvr>
  <p:transition/>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1314" name="Rectangle 57"/>
          <p:cNvSpPr>
            <a:spLocks noGrp="1" noChangeArrowheads="1"/>
          </p:cNvSpPr>
          <p:nvPr>
            <p:ph type="title"/>
          </p:nvPr>
        </p:nvSpPr>
        <p:spPr/>
        <p:txBody>
          <a:bodyPr/>
          <a:lstStyle/>
          <a:p>
            <a:r>
              <a:rPr lang="en-US" altLang="zh-CN" dirty="0" smtClean="0">
                <a:latin typeface="黑体" pitchFamily="2" charset="-122"/>
              </a:rPr>
              <a:t>3.4 </a:t>
            </a:r>
            <a:r>
              <a:rPr lang="zh-CN" altLang="en-US" dirty="0" smtClean="0">
                <a:latin typeface="黑体" pitchFamily="2" charset="-122"/>
              </a:rPr>
              <a:t>流水线的相关与冲突</a:t>
            </a:r>
            <a:endParaRPr lang="zh-CN" altLang="zh-CN" dirty="0" smtClean="0"/>
          </a:p>
        </p:txBody>
      </p:sp>
      <p:graphicFrame>
        <p:nvGraphicFramePr>
          <p:cNvPr id="752696" name="Group 56"/>
          <p:cNvGraphicFramePr>
            <a:graphicFrameLocks noGrp="1"/>
          </p:cNvGraphicFramePr>
          <p:nvPr>
            <p:ph type="tbl" idx="1"/>
          </p:nvPr>
        </p:nvGraphicFramePr>
        <p:xfrm>
          <a:off x="1620391" y="2528341"/>
          <a:ext cx="5472113" cy="3636963"/>
        </p:xfrm>
        <a:graphic>
          <a:graphicData uri="http://schemas.openxmlformats.org/drawingml/2006/table">
            <a:tbl>
              <a:tblPr/>
              <a:tblGrid>
                <a:gridCol w="2736851">
                  <a:extLst>
                    <a:ext uri="{9D8B030D-6E8A-4147-A177-3AD203B41FA5}">
                      <a16:colId xmlns:a16="http://schemas.microsoft.com/office/drawing/2014/main" val="20000"/>
                    </a:ext>
                  </a:extLst>
                </a:gridCol>
                <a:gridCol w="2735262">
                  <a:extLst>
                    <a:ext uri="{9D8B030D-6E8A-4147-A177-3AD203B41FA5}">
                      <a16:colId xmlns:a16="http://schemas.microsoft.com/office/drawing/2014/main" val="20001"/>
                    </a:ext>
                  </a:extLst>
                </a:gridCol>
              </a:tblGrid>
              <a:tr h="436563">
                <a:tc>
                  <a:txBody>
                    <a:bodyPr/>
                    <a:lstStyle/>
                    <a:p>
                      <a:pPr marL="0" marR="0" lvl="0" indent="0" algn="l"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zh-CN" altLang="en-US" sz="2000" b="1" i="0" u="none" strike="noStrike" cap="none" normalizeH="0" baseline="0" dirty="0" smtClean="0">
                          <a:ln>
                            <a:noFill/>
                          </a:ln>
                          <a:solidFill>
                            <a:srgbClr val="E24C05"/>
                          </a:solidFill>
                          <a:effectLst/>
                          <a:latin typeface="宋体" pitchFamily="2" charset="-122"/>
                          <a:ea typeface="宋体" pitchFamily="2" charset="-122"/>
                        </a:rPr>
                        <a:t>调度前的代码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zh-CN" altLang="en-US" sz="2000" b="1" i="0" u="none" strike="noStrike" cap="none" normalizeH="0" baseline="0" smtClean="0">
                          <a:ln>
                            <a:noFill/>
                          </a:ln>
                          <a:solidFill>
                            <a:srgbClr val="E24C05"/>
                          </a:solidFill>
                          <a:effectLst/>
                          <a:latin typeface="宋体" pitchFamily="2" charset="-122"/>
                          <a:ea typeface="宋体" pitchFamily="2" charset="-122"/>
                        </a:rPr>
                        <a:t>调度后的代码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819400">
                <a:tc>
                  <a:txBody>
                    <a:bodyPr/>
                    <a:lstStyle/>
                    <a:p>
                      <a:pPr marL="0" marR="0" lvl="0" indent="0" algn="l"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dirty="0" smtClean="0">
                          <a:ln>
                            <a:noFill/>
                          </a:ln>
                          <a:solidFill>
                            <a:schemeClr val="tx1"/>
                          </a:solidFill>
                          <a:effectLst/>
                          <a:latin typeface="宋体" pitchFamily="2" charset="-122"/>
                          <a:ea typeface="宋体" pitchFamily="2" charset="-122"/>
                        </a:rPr>
                        <a:t>LD     </a:t>
                      </a:r>
                      <a:r>
                        <a:rPr kumimoji="1" lang="en-US" altLang="zh-CN" sz="2000" b="1" i="0" u="none" strike="noStrike" cap="none" normalizeH="0" baseline="0" dirty="0" err="1" smtClean="0">
                          <a:ln>
                            <a:noFill/>
                          </a:ln>
                          <a:solidFill>
                            <a:schemeClr val="tx1"/>
                          </a:solidFill>
                          <a:effectLst/>
                          <a:latin typeface="宋体" pitchFamily="2" charset="-122"/>
                          <a:ea typeface="宋体" pitchFamily="2" charset="-122"/>
                        </a:rPr>
                        <a:t>Rb</a:t>
                      </a:r>
                      <a:r>
                        <a:rPr kumimoji="1" lang="zh-CN" altLang="en-US" sz="2000" b="1" i="0" u="none" strike="noStrike" cap="none" normalizeH="0" baseline="0" dirty="0" smtClean="0">
                          <a:ln>
                            <a:noFill/>
                          </a:ln>
                          <a:solidFill>
                            <a:schemeClr val="tx1"/>
                          </a:solidFill>
                          <a:effectLst/>
                          <a:latin typeface="宋体" pitchFamily="2" charset="-122"/>
                          <a:ea typeface="宋体" pitchFamily="2" charset="-122"/>
                        </a:rPr>
                        <a:t>，</a:t>
                      </a:r>
                      <a:r>
                        <a:rPr kumimoji="1" lang="en-US" altLang="zh-CN" sz="2000" b="1" i="0" u="none" strike="noStrike" cap="none" normalizeH="0" baseline="0" dirty="0" smtClean="0">
                          <a:ln>
                            <a:noFill/>
                          </a:ln>
                          <a:solidFill>
                            <a:schemeClr val="tx1"/>
                          </a:solidFill>
                          <a:effectLst/>
                          <a:latin typeface="宋体" pitchFamily="2" charset="-122"/>
                          <a:ea typeface="宋体" pitchFamily="2" charset="-122"/>
                        </a:rPr>
                        <a:t>B</a:t>
                      </a:r>
                    </a:p>
                    <a:p>
                      <a:pPr marL="0" marR="0" lvl="0" indent="0" algn="l"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dirty="0" smtClean="0">
                          <a:ln>
                            <a:noFill/>
                          </a:ln>
                          <a:solidFill>
                            <a:srgbClr val="D60093"/>
                          </a:solidFill>
                          <a:effectLst/>
                          <a:latin typeface="宋体" pitchFamily="2" charset="-122"/>
                          <a:ea typeface="宋体" pitchFamily="2" charset="-122"/>
                        </a:rPr>
                        <a:t>LD     </a:t>
                      </a:r>
                      <a:r>
                        <a:rPr kumimoji="1" lang="en-US" altLang="zh-CN" sz="2000" b="1" i="0" u="none" strike="noStrike" cap="none" normalizeH="0" baseline="0" dirty="0" err="1" smtClean="0">
                          <a:ln>
                            <a:noFill/>
                          </a:ln>
                          <a:solidFill>
                            <a:srgbClr val="D60093"/>
                          </a:solidFill>
                          <a:effectLst/>
                          <a:latin typeface="宋体" pitchFamily="2" charset="-122"/>
                          <a:ea typeface="宋体" pitchFamily="2" charset="-122"/>
                        </a:rPr>
                        <a:t>Rc</a:t>
                      </a:r>
                      <a:r>
                        <a:rPr kumimoji="1" lang="zh-CN" altLang="en-US" sz="2000" b="1" i="0" u="none" strike="noStrike" cap="none" normalizeH="0" baseline="0" dirty="0" smtClean="0">
                          <a:ln>
                            <a:noFill/>
                          </a:ln>
                          <a:solidFill>
                            <a:srgbClr val="D60093"/>
                          </a:solidFill>
                          <a:effectLst/>
                          <a:latin typeface="宋体" pitchFamily="2" charset="-122"/>
                          <a:ea typeface="宋体" pitchFamily="2" charset="-122"/>
                        </a:rPr>
                        <a:t>，</a:t>
                      </a:r>
                      <a:r>
                        <a:rPr kumimoji="1" lang="en-US" altLang="zh-CN" sz="2000" b="1" i="0" u="none" strike="noStrike" cap="none" normalizeH="0" baseline="0" dirty="0" smtClean="0">
                          <a:ln>
                            <a:noFill/>
                          </a:ln>
                          <a:solidFill>
                            <a:srgbClr val="D60093"/>
                          </a:solidFill>
                          <a:effectLst/>
                          <a:latin typeface="宋体" pitchFamily="2" charset="-122"/>
                          <a:ea typeface="宋体" pitchFamily="2" charset="-122"/>
                        </a:rPr>
                        <a:t>C</a:t>
                      </a:r>
                    </a:p>
                    <a:p>
                      <a:pPr marL="0" marR="0" lvl="0" indent="0" algn="l"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dirty="0" smtClean="0">
                          <a:ln>
                            <a:noFill/>
                          </a:ln>
                          <a:solidFill>
                            <a:srgbClr val="D60093"/>
                          </a:solidFill>
                          <a:effectLst/>
                          <a:latin typeface="宋体" pitchFamily="2" charset="-122"/>
                          <a:ea typeface="宋体" pitchFamily="2" charset="-122"/>
                        </a:rPr>
                        <a:t>DADD   Ra</a:t>
                      </a:r>
                      <a:r>
                        <a:rPr kumimoji="1" lang="zh-CN" altLang="en-US" sz="2000" b="1" i="0" u="none" strike="noStrike" cap="none" normalizeH="0" baseline="0" dirty="0" smtClean="0">
                          <a:ln>
                            <a:noFill/>
                          </a:ln>
                          <a:solidFill>
                            <a:srgbClr val="D60093"/>
                          </a:solidFill>
                          <a:effectLst/>
                          <a:latin typeface="宋体" pitchFamily="2" charset="-122"/>
                          <a:ea typeface="宋体" pitchFamily="2" charset="-122"/>
                        </a:rPr>
                        <a:t>，</a:t>
                      </a:r>
                      <a:r>
                        <a:rPr kumimoji="1" lang="en-US" altLang="zh-CN" sz="2000" b="1" i="0" u="none" strike="noStrike" cap="none" normalizeH="0" baseline="0" dirty="0" err="1" smtClean="0">
                          <a:ln>
                            <a:noFill/>
                          </a:ln>
                          <a:solidFill>
                            <a:srgbClr val="D60093"/>
                          </a:solidFill>
                          <a:effectLst/>
                          <a:latin typeface="宋体" pitchFamily="2" charset="-122"/>
                          <a:ea typeface="宋体" pitchFamily="2" charset="-122"/>
                        </a:rPr>
                        <a:t>Rb</a:t>
                      </a:r>
                      <a:r>
                        <a:rPr kumimoji="1" lang="zh-CN" altLang="en-US" sz="2000" b="1" i="0" u="none" strike="noStrike" cap="none" normalizeH="0" baseline="0" dirty="0" smtClean="0">
                          <a:ln>
                            <a:noFill/>
                          </a:ln>
                          <a:solidFill>
                            <a:srgbClr val="D60093"/>
                          </a:solidFill>
                          <a:effectLst/>
                          <a:latin typeface="宋体" pitchFamily="2" charset="-122"/>
                          <a:ea typeface="宋体" pitchFamily="2" charset="-122"/>
                        </a:rPr>
                        <a:t>，</a:t>
                      </a:r>
                      <a:r>
                        <a:rPr kumimoji="1" lang="en-US" altLang="zh-CN" sz="2000" b="1" i="0" u="none" strike="noStrike" cap="none" normalizeH="0" baseline="0" dirty="0" err="1" smtClean="0">
                          <a:ln>
                            <a:noFill/>
                          </a:ln>
                          <a:solidFill>
                            <a:srgbClr val="D60093"/>
                          </a:solidFill>
                          <a:effectLst/>
                          <a:latin typeface="宋体" pitchFamily="2" charset="-122"/>
                          <a:ea typeface="宋体" pitchFamily="2" charset="-122"/>
                        </a:rPr>
                        <a:t>Rc</a:t>
                      </a:r>
                      <a:r>
                        <a:rPr kumimoji="1" lang="en-US" altLang="zh-CN" sz="2000" b="1" i="0" u="none" strike="noStrike" cap="none" normalizeH="0" baseline="0" dirty="0" smtClean="0">
                          <a:ln>
                            <a:noFill/>
                          </a:ln>
                          <a:solidFill>
                            <a:srgbClr val="D60093"/>
                          </a:solidFill>
                          <a:effectLst/>
                          <a:latin typeface="宋体" pitchFamily="2" charset="-122"/>
                          <a:ea typeface="宋体" pitchFamily="2" charset="-122"/>
                        </a:rPr>
                        <a:t> </a:t>
                      </a:r>
                    </a:p>
                    <a:p>
                      <a:pPr marL="0" marR="0" lvl="0" indent="0" algn="l"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dirty="0" smtClean="0">
                          <a:ln>
                            <a:noFill/>
                          </a:ln>
                          <a:solidFill>
                            <a:schemeClr val="tx1"/>
                          </a:solidFill>
                          <a:effectLst/>
                          <a:latin typeface="宋体" pitchFamily="2" charset="-122"/>
                          <a:ea typeface="宋体" pitchFamily="2" charset="-122"/>
                        </a:rPr>
                        <a:t>SD     Ra</a:t>
                      </a:r>
                      <a:r>
                        <a:rPr kumimoji="1" lang="zh-CN" altLang="en-US" sz="2000" b="1" i="0" u="none" strike="noStrike" cap="none" normalizeH="0" baseline="0" dirty="0" smtClean="0">
                          <a:ln>
                            <a:noFill/>
                          </a:ln>
                          <a:solidFill>
                            <a:schemeClr val="tx1"/>
                          </a:solidFill>
                          <a:effectLst/>
                          <a:latin typeface="宋体" pitchFamily="2" charset="-122"/>
                          <a:ea typeface="宋体" pitchFamily="2" charset="-122"/>
                        </a:rPr>
                        <a:t>，</a:t>
                      </a:r>
                      <a:r>
                        <a:rPr kumimoji="1" lang="en-US" altLang="zh-CN" sz="2000" b="1" i="0" u="none" strike="noStrike" cap="none" normalizeH="0" baseline="0" dirty="0" smtClean="0">
                          <a:ln>
                            <a:noFill/>
                          </a:ln>
                          <a:solidFill>
                            <a:schemeClr val="tx1"/>
                          </a:solidFill>
                          <a:effectLst/>
                          <a:latin typeface="宋体" pitchFamily="2" charset="-122"/>
                          <a:ea typeface="宋体" pitchFamily="2" charset="-122"/>
                        </a:rPr>
                        <a:t>A</a:t>
                      </a:r>
                    </a:p>
                    <a:p>
                      <a:pPr marL="0" marR="0" lvl="0" indent="0" algn="l"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dirty="0" smtClean="0">
                          <a:ln>
                            <a:noFill/>
                          </a:ln>
                          <a:solidFill>
                            <a:schemeClr val="tx1"/>
                          </a:solidFill>
                          <a:effectLst/>
                          <a:latin typeface="宋体" pitchFamily="2" charset="-122"/>
                          <a:ea typeface="宋体" pitchFamily="2" charset="-122"/>
                        </a:rPr>
                        <a:t>LD     Re</a:t>
                      </a:r>
                      <a:r>
                        <a:rPr kumimoji="1" lang="zh-CN" altLang="en-US" sz="2000" b="1" i="0" u="none" strike="noStrike" cap="none" normalizeH="0" baseline="0" dirty="0" smtClean="0">
                          <a:ln>
                            <a:noFill/>
                          </a:ln>
                          <a:solidFill>
                            <a:schemeClr val="tx1"/>
                          </a:solidFill>
                          <a:effectLst/>
                          <a:latin typeface="宋体" pitchFamily="2" charset="-122"/>
                          <a:ea typeface="宋体" pitchFamily="2" charset="-122"/>
                        </a:rPr>
                        <a:t>，</a:t>
                      </a:r>
                      <a:r>
                        <a:rPr kumimoji="1" lang="en-US" altLang="zh-CN" sz="2000" b="1" i="0" u="none" strike="noStrike" cap="none" normalizeH="0" baseline="0" dirty="0" smtClean="0">
                          <a:ln>
                            <a:noFill/>
                          </a:ln>
                          <a:solidFill>
                            <a:schemeClr val="tx1"/>
                          </a:solidFill>
                          <a:effectLst/>
                          <a:latin typeface="宋体" pitchFamily="2" charset="-122"/>
                          <a:ea typeface="宋体" pitchFamily="2" charset="-122"/>
                        </a:rPr>
                        <a:t>E</a:t>
                      </a:r>
                    </a:p>
                    <a:p>
                      <a:pPr marL="0" marR="0" lvl="0" indent="0" algn="l"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dirty="0" smtClean="0">
                          <a:ln>
                            <a:noFill/>
                          </a:ln>
                          <a:solidFill>
                            <a:srgbClr val="D60093"/>
                          </a:solidFill>
                          <a:effectLst/>
                          <a:latin typeface="宋体" pitchFamily="2" charset="-122"/>
                          <a:ea typeface="宋体" pitchFamily="2" charset="-122"/>
                        </a:rPr>
                        <a:t>LD     </a:t>
                      </a:r>
                      <a:r>
                        <a:rPr kumimoji="1" lang="en-US" altLang="zh-CN" sz="2000" b="1" i="0" u="none" strike="noStrike" cap="none" normalizeH="0" baseline="0" dirty="0" err="1" smtClean="0">
                          <a:ln>
                            <a:noFill/>
                          </a:ln>
                          <a:solidFill>
                            <a:srgbClr val="D60093"/>
                          </a:solidFill>
                          <a:effectLst/>
                          <a:latin typeface="宋体" pitchFamily="2" charset="-122"/>
                          <a:ea typeface="宋体" pitchFamily="2" charset="-122"/>
                        </a:rPr>
                        <a:t>Rf</a:t>
                      </a:r>
                      <a:r>
                        <a:rPr kumimoji="1" lang="zh-CN" altLang="en-US" sz="2000" b="1" i="0" u="none" strike="noStrike" cap="none" normalizeH="0" baseline="0" dirty="0" smtClean="0">
                          <a:ln>
                            <a:noFill/>
                          </a:ln>
                          <a:solidFill>
                            <a:srgbClr val="D60093"/>
                          </a:solidFill>
                          <a:effectLst/>
                          <a:latin typeface="宋体" pitchFamily="2" charset="-122"/>
                          <a:ea typeface="宋体" pitchFamily="2" charset="-122"/>
                        </a:rPr>
                        <a:t>，</a:t>
                      </a:r>
                      <a:r>
                        <a:rPr kumimoji="1" lang="en-US" altLang="zh-CN" sz="2000" b="1" i="0" u="none" strike="noStrike" cap="none" normalizeH="0" baseline="0" dirty="0" smtClean="0">
                          <a:ln>
                            <a:noFill/>
                          </a:ln>
                          <a:solidFill>
                            <a:srgbClr val="D60093"/>
                          </a:solidFill>
                          <a:effectLst/>
                          <a:latin typeface="宋体" pitchFamily="2" charset="-122"/>
                          <a:ea typeface="宋体" pitchFamily="2" charset="-122"/>
                        </a:rPr>
                        <a:t>F</a:t>
                      </a:r>
                    </a:p>
                    <a:p>
                      <a:pPr marL="0" marR="0" lvl="0" indent="0" algn="l"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dirty="0" smtClean="0">
                          <a:ln>
                            <a:noFill/>
                          </a:ln>
                          <a:solidFill>
                            <a:srgbClr val="D60093"/>
                          </a:solidFill>
                          <a:effectLst/>
                          <a:latin typeface="宋体" pitchFamily="2" charset="-122"/>
                          <a:ea typeface="宋体" pitchFamily="2" charset="-122"/>
                        </a:rPr>
                        <a:t>DSUB   Rd</a:t>
                      </a:r>
                      <a:r>
                        <a:rPr kumimoji="1" lang="zh-CN" altLang="en-US" sz="2000" b="1" i="0" u="none" strike="noStrike" cap="none" normalizeH="0" baseline="0" dirty="0" smtClean="0">
                          <a:ln>
                            <a:noFill/>
                          </a:ln>
                          <a:solidFill>
                            <a:srgbClr val="D60093"/>
                          </a:solidFill>
                          <a:effectLst/>
                          <a:latin typeface="宋体" pitchFamily="2" charset="-122"/>
                          <a:ea typeface="宋体" pitchFamily="2" charset="-122"/>
                        </a:rPr>
                        <a:t>，</a:t>
                      </a:r>
                      <a:r>
                        <a:rPr kumimoji="1" lang="en-US" altLang="zh-CN" sz="2000" b="1" i="0" u="none" strike="noStrike" cap="none" normalizeH="0" baseline="0" dirty="0" smtClean="0">
                          <a:ln>
                            <a:noFill/>
                          </a:ln>
                          <a:solidFill>
                            <a:srgbClr val="D60093"/>
                          </a:solidFill>
                          <a:effectLst/>
                          <a:latin typeface="宋体" pitchFamily="2" charset="-122"/>
                          <a:ea typeface="宋体" pitchFamily="2" charset="-122"/>
                        </a:rPr>
                        <a:t>Re</a:t>
                      </a:r>
                      <a:r>
                        <a:rPr kumimoji="1" lang="zh-CN" altLang="en-US" sz="2000" b="1" i="0" u="none" strike="noStrike" cap="none" normalizeH="0" baseline="0" dirty="0" smtClean="0">
                          <a:ln>
                            <a:noFill/>
                          </a:ln>
                          <a:solidFill>
                            <a:srgbClr val="D60093"/>
                          </a:solidFill>
                          <a:effectLst/>
                          <a:latin typeface="宋体" pitchFamily="2" charset="-122"/>
                          <a:ea typeface="宋体" pitchFamily="2" charset="-122"/>
                        </a:rPr>
                        <a:t>，</a:t>
                      </a:r>
                      <a:r>
                        <a:rPr kumimoji="1" lang="en-US" altLang="zh-CN" sz="2000" b="1" i="0" u="none" strike="noStrike" cap="none" normalizeH="0" baseline="0" dirty="0" err="1" smtClean="0">
                          <a:ln>
                            <a:noFill/>
                          </a:ln>
                          <a:solidFill>
                            <a:srgbClr val="D60093"/>
                          </a:solidFill>
                          <a:effectLst/>
                          <a:latin typeface="宋体" pitchFamily="2" charset="-122"/>
                          <a:ea typeface="宋体" pitchFamily="2" charset="-122"/>
                        </a:rPr>
                        <a:t>Rf</a:t>
                      </a:r>
                      <a:endParaRPr kumimoji="1" lang="en-US" altLang="zh-CN" sz="2000" b="1" i="0" u="none" strike="noStrike" cap="none" normalizeH="0" baseline="0" dirty="0" smtClean="0">
                        <a:ln>
                          <a:noFill/>
                        </a:ln>
                        <a:solidFill>
                          <a:srgbClr val="D60093"/>
                        </a:solidFill>
                        <a:effectLst/>
                        <a:latin typeface="宋体" pitchFamily="2" charset="-122"/>
                        <a:ea typeface="宋体" pitchFamily="2" charset="-122"/>
                      </a:endParaRPr>
                    </a:p>
                    <a:p>
                      <a:pPr marL="0" marR="0" lvl="0" indent="0" algn="l"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dirty="0" smtClean="0">
                          <a:ln>
                            <a:noFill/>
                          </a:ln>
                          <a:solidFill>
                            <a:schemeClr val="tx1"/>
                          </a:solidFill>
                          <a:effectLst/>
                          <a:latin typeface="宋体" pitchFamily="2" charset="-122"/>
                          <a:ea typeface="宋体" pitchFamily="2" charset="-122"/>
                        </a:rPr>
                        <a:t>SD     Rd</a:t>
                      </a:r>
                      <a:r>
                        <a:rPr kumimoji="1" lang="zh-CN" altLang="en-US" sz="2000" b="1" i="0" u="none" strike="noStrike" cap="none" normalizeH="0" baseline="0" dirty="0" smtClean="0">
                          <a:ln>
                            <a:noFill/>
                          </a:ln>
                          <a:solidFill>
                            <a:schemeClr val="tx1"/>
                          </a:solidFill>
                          <a:effectLst/>
                          <a:latin typeface="宋体" pitchFamily="2" charset="-122"/>
                          <a:ea typeface="宋体" pitchFamily="2" charset="-122"/>
                        </a:rPr>
                        <a:t>，</a:t>
                      </a:r>
                      <a:r>
                        <a:rPr kumimoji="1" lang="en-US" altLang="zh-CN" sz="2000" b="1" i="0" u="none" strike="noStrike" cap="none" normalizeH="0" baseline="0" dirty="0" smtClean="0">
                          <a:ln>
                            <a:noFill/>
                          </a:ln>
                          <a:solidFill>
                            <a:schemeClr val="tx1"/>
                          </a:solidFill>
                          <a:effectLst/>
                          <a:latin typeface="宋体" pitchFamily="2" charset="-122"/>
                          <a:ea typeface="宋体" pitchFamily="2" charset="-122"/>
                        </a:rPr>
                        <a:t>D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dirty="0" smtClean="0">
                          <a:ln>
                            <a:noFill/>
                          </a:ln>
                          <a:solidFill>
                            <a:schemeClr val="tx1"/>
                          </a:solidFill>
                          <a:effectLst/>
                          <a:latin typeface="宋体" pitchFamily="2" charset="-122"/>
                          <a:ea typeface="宋体" pitchFamily="2" charset="-122"/>
                        </a:rPr>
                        <a:t>LD     </a:t>
                      </a:r>
                      <a:r>
                        <a:rPr kumimoji="1" lang="en-US" altLang="zh-CN" sz="2000" b="1" i="0" u="none" strike="noStrike" cap="none" normalizeH="0" baseline="0" dirty="0" err="1" smtClean="0">
                          <a:ln>
                            <a:noFill/>
                          </a:ln>
                          <a:solidFill>
                            <a:schemeClr val="tx1"/>
                          </a:solidFill>
                          <a:effectLst/>
                          <a:latin typeface="宋体" pitchFamily="2" charset="-122"/>
                          <a:ea typeface="宋体" pitchFamily="2" charset="-122"/>
                        </a:rPr>
                        <a:t>Rb</a:t>
                      </a:r>
                      <a:r>
                        <a:rPr kumimoji="1" lang="zh-CN" altLang="en-US" sz="2000" b="1" i="0" u="none" strike="noStrike" cap="none" normalizeH="0" baseline="0" dirty="0" smtClean="0">
                          <a:ln>
                            <a:noFill/>
                          </a:ln>
                          <a:solidFill>
                            <a:schemeClr val="tx1"/>
                          </a:solidFill>
                          <a:effectLst/>
                          <a:latin typeface="宋体" pitchFamily="2" charset="-122"/>
                          <a:ea typeface="宋体" pitchFamily="2" charset="-122"/>
                        </a:rPr>
                        <a:t>，</a:t>
                      </a:r>
                      <a:r>
                        <a:rPr kumimoji="1" lang="en-US" altLang="zh-CN" sz="2000" b="1" i="0" u="none" strike="noStrike" cap="none" normalizeH="0" baseline="0" dirty="0" smtClean="0">
                          <a:ln>
                            <a:noFill/>
                          </a:ln>
                          <a:solidFill>
                            <a:schemeClr val="tx1"/>
                          </a:solidFill>
                          <a:effectLst/>
                          <a:latin typeface="宋体" pitchFamily="2" charset="-122"/>
                          <a:ea typeface="宋体" pitchFamily="2" charset="-122"/>
                        </a:rPr>
                        <a:t>B</a:t>
                      </a:r>
                    </a:p>
                    <a:p>
                      <a:pPr marL="0" marR="0" lvl="0" indent="0" algn="l"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dirty="0" smtClean="0">
                          <a:ln>
                            <a:noFill/>
                          </a:ln>
                          <a:solidFill>
                            <a:schemeClr val="tx1"/>
                          </a:solidFill>
                          <a:effectLst/>
                          <a:latin typeface="宋体" pitchFamily="2" charset="-122"/>
                          <a:ea typeface="宋体" pitchFamily="2" charset="-122"/>
                        </a:rPr>
                        <a:t>LD     </a:t>
                      </a:r>
                      <a:r>
                        <a:rPr kumimoji="1" lang="en-US" altLang="zh-CN" sz="2000" b="1" i="0" u="none" strike="noStrike" cap="none" normalizeH="0" baseline="0" dirty="0" err="1" smtClean="0">
                          <a:ln>
                            <a:noFill/>
                          </a:ln>
                          <a:solidFill>
                            <a:schemeClr val="tx1"/>
                          </a:solidFill>
                          <a:effectLst/>
                          <a:latin typeface="宋体" pitchFamily="2" charset="-122"/>
                          <a:ea typeface="宋体" pitchFamily="2" charset="-122"/>
                        </a:rPr>
                        <a:t>Rc</a:t>
                      </a:r>
                      <a:r>
                        <a:rPr kumimoji="1" lang="zh-CN" altLang="en-US" sz="2000" b="1" i="0" u="none" strike="noStrike" cap="none" normalizeH="0" baseline="0" dirty="0" smtClean="0">
                          <a:ln>
                            <a:noFill/>
                          </a:ln>
                          <a:solidFill>
                            <a:schemeClr val="tx1"/>
                          </a:solidFill>
                          <a:effectLst/>
                          <a:latin typeface="宋体" pitchFamily="2" charset="-122"/>
                          <a:ea typeface="宋体" pitchFamily="2" charset="-122"/>
                        </a:rPr>
                        <a:t>，</a:t>
                      </a:r>
                      <a:r>
                        <a:rPr kumimoji="1" lang="en-US" altLang="zh-CN" sz="2000" b="1" i="0" u="none" strike="noStrike" cap="none" normalizeH="0" baseline="0" dirty="0" smtClean="0">
                          <a:ln>
                            <a:noFill/>
                          </a:ln>
                          <a:solidFill>
                            <a:schemeClr val="tx1"/>
                          </a:solidFill>
                          <a:effectLst/>
                          <a:latin typeface="宋体" pitchFamily="2" charset="-122"/>
                          <a:ea typeface="宋体" pitchFamily="2" charset="-122"/>
                        </a:rPr>
                        <a:t>C</a:t>
                      </a:r>
                    </a:p>
                    <a:p>
                      <a:pPr marL="0" marR="0" lvl="0" indent="0" algn="l"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dirty="0" smtClean="0">
                          <a:ln>
                            <a:noFill/>
                          </a:ln>
                          <a:solidFill>
                            <a:srgbClr val="FF0000"/>
                          </a:solidFill>
                          <a:effectLst/>
                          <a:latin typeface="宋体" pitchFamily="2" charset="-122"/>
                          <a:ea typeface="宋体" pitchFamily="2" charset="-122"/>
                        </a:rPr>
                        <a:t>LD     Re</a:t>
                      </a:r>
                      <a:r>
                        <a:rPr kumimoji="1" lang="zh-CN" altLang="en-US" sz="2000" b="1" i="0" u="none" strike="noStrike" cap="none" normalizeH="0" baseline="0" dirty="0" smtClean="0">
                          <a:ln>
                            <a:noFill/>
                          </a:ln>
                          <a:solidFill>
                            <a:srgbClr val="FF0000"/>
                          </a:solidFill>
                          <a:effectLst/>
                          <a:latin typeface="宋体" pitchFamily="2" charset="-122"/>
                          <a:ea typeface="宋体" pitchFamily="2" charset="-122"/>
                        </a:rPr>
                        <a:t>，</a:t>
                      </a:r>
                      <a:r>
                        <a:rPr kumimoji="1" lang="en-US" altLang="zh-CN" sz="2000" b="1" i="0" u="none" strike="noStrike" cap="none" normalizeH="0" baseline="0" dirty="0" smtClean="0">
                          <a:ln>
                            <a:noFill/>
                          </a:ln>
                          <a:solidFill>
                            <a:srgbClr val="FF0000"/>
                          </a:solidFill>
                          <a:effectLst/>
                          <a:latin typeface="宋体" pitchFamily="2" charset="-122"/>
                          <a:ea typeface="宋体" pitchFamily="2" charset="-122"/>
                        </a:rPr>
                        <a:t>E     </a:t>
                      </a:r>
                    </a:p>
                    <a:p>
                      <a:pPr marL="0" marR="0" lvl="0" indent="0" algn="l"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dirty="0" smtClean="0">
                          <a:ln>
                            <a:noFill/>
                          </a:ln>
                          <a:solidFill>
                            <a:schemeClr val="tx1"/>
                          </a:solidFill>
                          <a:effectLst/>
                          <a:latin typeface="宋体" pitchFamily="2" charset="-122"/>
                          <a:ea typeface="宋体" pitchFamily="2" charset="-122"/>
                        </a:rPr>
                        <a:t>DADD   Ra</a:t>
                      </a:r>
                      <a:r>
                        <a:rPr kumimoji="1" lang="zh-CN" altLang="en-US" sz="2000" b="1" i="0" u="none" strike="noStrike" cap="none" normalizeH="0" baseline="0" dirty="0" smtClean="0">
                          <a:ln>
                            <a:noFill/>
                          </a:ln>
                          <a:solidFill>
                            <a:schemeClr val="tx1"/>
                          </a:solidFill>
                          <a:effectLst/>
                          <a:latin typeface="宋体" pitchFamily="2" charset="-122"/>
                          <a:ea typeface="宋体" pitchFamily="2" charset="-122"/>
                        </a:rPr>
                        <a:t>，</a:t>
                      </a:r>
                      <a:r>
                        <a:rPr kumimoji="1" lang="en-US" altLang="zh-CN" sz="2000" b="1" i="0" u="none" strike="noStrike" cap="none" normalizeH="0" baseline="0" dirty="0" err="1" smtClean="0">
                          <a:ln>
                            <a:noFill/>
                          </a:ln>
                          <a:solidFill>
                            <a:schemeClr val="tx1"/>
                          </a:solidFill>
                          <a:effectLst/>
                          <a:latin typeface="宋体" pitchFamily="2" charset="-122"/>
                          <a:ea typeface="宋体" pitchFamily="2" charset="-122"/>
                        </a:rPr>
                        <a:t>Rb</a:t>
                      </a:r>
                      <a:r>
                        <a:rPr kumimoji="1" lang="zh-CN" altLang="en-US" sz="2000" b="1" i="0" u="none" strike="noStrike" cap="none" normalizeH="0" baseline="0" dirty="0" smtClean="0">
                          <a:ln>
                            <a:noFill/>
                          </a:ln>
                          <a:solidFill>
                            <a:schemeClr val="tx1"/>
                          </a:solidFill>
                          <a:effectLst/>
                          <a:latin typeface="宋体" pitchFamily="2" charset="-122"/>
                          <a:ea typeface="宋体" pitchFamily="2" charset="-122"/>
                        </a:rPr>
                        <a:t>，</a:t>
                      </a:r>
                      <a:r>
                        <a:rPr kumimoji="1" lang="en-US" altLang="zh-CN" sz="2000" b="1" i="0" u="none" strike="noStrike" cap="none" normalizeH="0" baseline="0" dirty="0" err="1" smtClean="0">
                          <a:ln>
                            <a:noFill/>
                          </a:ln>
                          <a:solidFill>
                            <a:schemeClr val="tx1"/>
                          </a:solidFill>
                          <a:effectLst/>
                          <a:latin typeface="宋体" pitchFamily="2" charset="-122"/>
                          <a:ea typeface="宋体" pitchFamily="2" charset="-122"/>
                        </a:rPr>
                        <a:t>Rc</a:t>
                      </a:r>
                      <a:endParaRPr kumimoji="1" lang="en-US" altLang="zh-CN" sz="2000" b="1" i="0" u="none" strike="noStrike" cap="none" normalizeH="0" baseline="0" dirty="0" smtClean="0">
                        <a:ln>
                          <a:noFill/>
                        </a:ln>
                        <a:solidFill>
                          <a:schemeClr val="tx1"/>
                        </a:solidFill>
                        <a:effectLst/>
                        <a:latin typeface="宋体" pitchFamily="2" charset="-122"/>
                        <a:ea typeface="宋体" pitchFamily="2" charset="-122"/>
                      </a:endParaRPr>
                    </a:p>
                    <a:p>
                      <a:pPr marL="0" marR="0" lvl="0" indent="0" algn="l"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dirty="0" smtClean="0">
                          <a:ln>
                            <a:noFill/>
                          </a:ln>
                          <a:solidFill>
                            <a:srgbClr val="FF0000"/>
                          </a:solidFill>
                          <a:effectLst/>
                          <a:latin typeface="宋体" pitchFamily="2" charset="-122"/>
                          <a:ea typeface="宋体" pitchFamily="2" charset="-122"/>
                        </a:rPr>
                        <a:t>LD     </a:t>
                      </a:r>
                      <a:r>
                        <a:rPr kumimoji="1" lang="en-US" altLang="zh-CN" sz="2000" b="1" i="0" u="none" strike="noStrike" cap="none" normalizeH="0" baseline="0" dirty="0" err="1" smtClean="0">
                          <a:ln>
                            <a:noFill/>
                          </a:ln>
                          <a:solidFill>
                            <a:srgbClr val="FF0000"/>
                          </a:solidFill>
                          <a:effectLst/>
                          <a:latin typeface="宋体" pitchFamily="2" charset="-122"/>
                          <a:ea typeface="宋体" pitchFamily="2" charset="-122"/>
                        </a:rPr>
                        <a:t>Rf</a:t>
                      </a:r>
                      <a:r>
                        <a:rPr kumimoji="1" lang="zh-CN" altLang="en-US" sz="2000" b="1" i="0" u="none" strike="noStrike" cap="none" normalizeH="0" baseline="0" dirty="0" smtClean="0">
                          <a:ln>
                            <a:noFill/>
                          </a:ln>
                          <a:solidFill>
                            <a:srgbClr val="FF0000"/>
                          </a:solidFill>
                          <a:effectLst/>
                          <a:latin typeface="宋体" pitchFamily="2" charset="-122"/>
                          <a:ea typeface="宋体" pitchFamily="2" charset="-122"/>
                        </a:rPr>
                        <a:t>，</a:t>
                      </a:r>
                      <a:r>
                        <a:rPr kumimoji="1" lang="en-US" altLang="zh-CN" sz="2000" b="1" i="0" u="none" strike="noStrike" cap="none" normalizeH="0" baseline="0" dirty="0" smtClean="0">
                          <a:ln>
                            <a:noFill/>
                          </a:ln>
                          <a:solidFill>
                            <a:srgbClr val="FF0000"/>
                          </a:solidFill>
                          <a:effectLst/>
                          <a:latin typeface="宋体" pitchFamily="2" charset="-122"/>
                          <a:ea typeface="宋体" pitchFamily="2" charset="-122"/>
                        </a:rPr>
                        <a:t>F</a:t>
                      </a:r>
                    </a:p>
                    <a:p>
                      <a:pPr marL="0" marR="0" lvl="0" indent="0" algn="l"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dirty="0" smtClean="0">
                          <a:ln>
                            <a:noFill/>
                          </a:ln>
                          <a:solidFill>
                            <a:srgbClr val="FF0000"/>
                          </a:solidFill>
                          <a:effectLst/>
                          <a:latin typeface="宋体" pitchFamily="2" charset="-122"/>
                          <a:ea typeface="宋体" pitchFamily="2" charset="-122"/>
                        </a:rPr>
                        <a:t>SD     Ra</a:t>
                      </a:r>
                      <a:r>
                        <a:rPr kumimoji="1" lang="zh-CN" altLang="en-US" sz="2000" b="1" i="0" u="none" strike="noStrike" cap="none" normalizeH="0" baseline="0" dirty="0" smtClean="0">
                          <a:ln>
                            <a:noFill/>
                          </a:ln>
                          <a:solidFill>
                            <a:srgbClr val="FF0000"/>
                          </a:solidFill>
                          <a:effectLst/>
                          <a:latin typeface="宋体" pitchFamily="2" charset="-122"/>
                          <a:ea typeface="宋体" pitchFamily="2" charset="-122"/>
                        </a:rPr>
                        <a:t>，</a:t>
                      </a:r>
                      <a:r>
                        <a:rPr kumimoji="1" lang="en-US" altLang="zh-CN" sz="2000" b="1" i="0" u="none" strike="noStrike" cap="none" normalizeH="0" baseline="0" dirty="0" smtClean="0">
                          <a:ln>
                            <a:noFill/>
                          </a:ln>
                          <a:solidFill>
                            <a:srgbClr val="FF0000"/>
                          </a:solidFill>
                          <a:effectLst/>
                          <a:latin typeface="宋体" pitchFamily="2" charset="-122"/>
                          <a:ea typeface="宋体" pitchFamily="2" charset="-122"/>
                        </a:rPr>
                        <a:t>A  </a:t>
                      </a:r>
                      <a:r>
                        <a:rPr kumimoji="1" lang="en-US" altLang="zh-CN" sz="2000" b="1" i="0" u="none" strike="noStrike" cap="none" normalizeH="0" baseline="0" dirty="0" smtClean="0">
                          <a:ln>
                            <a:noFill/>
                          </a:ln>
                          <a:solidFill>
                            <a:schemeClr val="tx1"/>
                          </a:solidFill>
                          <a:effectLst/>
                          <a:latin typeface="宋体" pitchFamily="2" charset="-122"/>
                          <a:ea typeface="宋体" pitchFamily="2" charset="-122"/>
                        </a:rPr>
                        <a:t>   </a:t>
                      </a:r>
                    </a:p>
                    <a:p>
                      <a:pPr marL="0" marR="0" lvl="0" indent="0" algn="l"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dirty="0" smtClean="0">
                          <a:ln>
                            <a:noFill/>
                          </a:ln>
                          <a:solidFill>
                            <a:schemeClr val="tx1"/>
                          </a:solidFill>
                          <a:effectLst/>
                          <a:latin typeface="宋体" pitchFamily="2" charset="-122"/>
                          <a:ea typeface="宋体" pitchFamily="2" charset="-122"/>
                        </a:rPr>
                        <a:t>DSUB   Rd</a:t>
                      </a:r>
                      <a:r>
                        <a:rPr kumimoji="1" lang="zh-CN" altLang="en-US" sz="2000" b="1" i="0" u="none" strike="noStrike" cap="none" normalizeH="0" baseline="0" dirty="0" smtClean="0">
                          <a:ln>
                            <a:noFill/>
                          </a:ln>
                          <a:solidFill>
                            <a:schemeClr val="tx1"/>
                          </a:solidFill>
                          <a:effectLst/>
                          <a:latin typeface="宋体" pitchFamily="2" charset="-122"/>
                          <a:ea typeface="宋体" pitchFamily="2" charset="-122"/>
                        </a:rPr>
                        <a:t>，</a:t>
                      </a:r>
                      <a:r>
                        <a:rPr kumimoji="1" lang="en-US" altLang="zh-CN" sz="2000" b="1" i="0" u="none" strike="noStrike" cap="none" normalizeH="0" baseline="0" dirty="0" smtClean="0">
                          <a:ln>
                            <a:noFill/>
                          </a:ln>
                          <a:solidFill>
                            <a:schemeClr val="tx1"/>
                          </a:solidFill>
                          <a:effectLst/>
                          <a:latin typeface="宋体" pitchFamily="2" charset="-122"/>
                          <a:ea typeface="宋体" pitchFamily="2" charset="-122"/>
                        </a:rPr>
                        <a:t>Re</a:t>
                      </a:r>
                      <a:r>
                        <a:rPr kumimoji="1" lang="zh-CN" altLang="en-US" sz="2000" b="1" i="0" u="none" strike="noStrike" cap="none" normalizeH="0" baseline="0" dirty="0" smtClean="0">
                          <a:ln>
                            <a:noFill/>
                          </a:ln>
                          <a:solidFill>
                            <a:schemeClr val="tx1"/>
                          </a:solidFill>
                          <a:effectLst/>
                          <a:latin typeface="宋体" pitchFamily="2" charset="-122"/>
                          <a:ea typeface="宋体" pitchFamily="2" charset="-122"/>
                        </a:rPr>
                        <a:t>，</a:t>
                      </a:r>
                      <a:r>
                        <a:rPr kumimoji="1" lang="en-US" altLang="zh-CN" sz="2000" b="1" i="0" u="none" strike="noStrike" cap="none" normalizeH="0" baseline="0" dirty="0" err="1" smtClean="0">
                          <a:ln>
                            <a:noFill/>
                          </a:ln>
                          <a:solidFill>
                            <a:schemeClr val="tx1"/>
                          </a:solidFill>
                          <a:effectLst/>
                          <a:latin typeface="宋体" pitchFamily="2" charset="-122"/>
                          <a:ea typeface="宋体" pitchFamily="2" charset="-122"/>
                        </a:rPr>
                        <a:t>Rf</a:t>
                      </a:r>
                      <a:endParaRPr kumimoji="1" lang="en-US" altLang="zh-CN" sz="2000" b="1" i="0" u="none" strike="noStrike" cap="none" normalizeH="0" baseline="0" dirty="0" smtClean="0">
                        <a:ln>
                          <a:noFill/>
                        </a:ln>
                        <a:solidFill>
                          <a:schemeClr val="tx1"/>
                        </a:solidFill>
                        <a:effectLst/>
                        <a:latin typeface="宋体" pitchFamily="2" charset="-122"/>
                        <a:ea typeface="宋体" pitchFamily="2" charset="-122"/>
                      </a:endParaRPr>
                    </a:p>
                    <a:p>
                      <a:pPr marL="0" marR="0" lvl="0" indent="0" algn="l"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dirty="0" smtClean="0">
                          <a:ln>
                            <a:noFill/>
                          </a:ln>
                          <a:solidFill>
                            <a:schemeClr val="tx1"/>
                          </a:solidFill>
                          <a:effectLst/>
                          <a:latin typeface="宋体" pitchFamily="2" charset="-122"/>
                          <a:ea typeface="宋体" pitchFamily="2" charset="-122"/>
                        </a:rPr>
                        <a:t>SD     Rd</a:t>
                      </a:r>
                      <a:r>
                        <a:rPr kumimoji="1" lang="zh-CN" altLang="en-US" sz="2000" b="1" i="0" u="none" strike="noStrike" cap="none" normalizeH="0" baseline="0" dirty="0" smtClean="0">
                          <a:ln>
                            <a:noFill/>
                          </a:ln>
                          <a:solidFill>
                            <a:schemeClr val="tx1"/>
                          </a:solidFill>
                          <a:effectLst/>
                          <a:latin typeface="宋体" pitchFamily="2" charset="-122"/>
                          <a:ea typeface="宋体" pitchFamily="2" charset="-122"/>
                        </a:rPr>
                        <a:t>，</a:t>
                      </a:r>
                      <a:r>
                        <a:rPr kumimoji="1" lang="en-US" altLang="zh-CN" sz="2000" b="1" i="0" u="none" strike="noStrike" cap="none" normalizeH="0" baseline="0" dirty="0" smtClean="0">
                          <a:ln>
                            <a:noFill/>
                          </a:ln>
                          <a:solidFill>
                            <a:schemeClr val="tx1"/>
                          </a:solidFill>
                          <a:effectLst/>
                          <a:latin typeface="宋体" pitchFamily="2" charset="-122"/>
                          <a:ea typeface="宋体" pitchFamily="2" charset="-122"/>
                        </a:rPr>
                        <a:t>D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141326" name="Rectangle 50" descr="Rectangle: Click to edit Master text styles&#10;Second level&#10;Third level&#10;Fourth level&#10;Fifth level"/>
          <p:cNvSpPr>
            <a:spLocks noChangeArrowheads="1"/>
          </p:cNvSpPr>
          <p:nvPr/>
        </p:nvSpPr>
        <p:spPr bwMode="auto">
          <a:xfrm>
            <a:off x="0" y="620688"/>
            <a:ext cx="7772400" cy="2570163"/>
          </a:xfrm>
          <a:prstGeom prst="rect">
            <a:avLst/>
          </a:prstGeom>
          <a:noFill/>
          <a:ln w="9525">
            <a:noFill/>
            <a:miter lim="800000"/>
            <a:headEnd/>
            <a:tailEnd/>
          </a:ln>
        </p:spPr>
        <p:txBody>
          <a:bodyPr/>
          <a:lstStyle/>
          <a:p>
            <a:pPr marL="1714500" lvl="2" indent="-457200">
              <a:lnSpc>
                <a:spcPct val="110000"/>
              </a:lnSpc>
              <a:spcBef>
                <a:spcPct val="20000"/>
              </a:spcBef>
              <a:buClr>
                <a:schemeClr val="hlink"/>
              </a:buClr>
              <a:buSzPct val="60000"/>
              <a:buFont typeface="Wingdings" pitchFamily="2" charset="2"/>
              <a:buChar char="p"/>
            </a:pPr>
            <a:r>
              <a:rPr lang="zh-CN" altLang="en-US" b="1" dirty="0">
                <a:solidFill>
                  <a:srgbClr val="E24C05"/>
                </a:solidFill>
                <a:ea typeface="宋体" charset="-122"/>
              </a:rPr>
              <a:t>举例：</a:t>
            </a:r>
          </a:p>
          <a:p>
            <a:pPr marL="2274888" lvl="3" indent="-381000">
              <a:spcBef>
                <a:spcPct val="20000"/>
              </a:spcBef>
              <a:buClr>
                <a:srgbClr val="006600"/>
              </a:buClr>
              <a:buSzPct val="65000"/>
              <a:buFont typeface="Wingdings" pitchFamily="2" charset="2"/>
              <a:buNone/>
            </a:pPr>
            <a:r>
              <a:rPr lang="zh-CN" altLang="en-US" sz="2000" b="1" dirty="0">
                <a:latin typeface="黑体" pitchFamily="2" charset="-122"/>
                <a:ea typeface="宋体" charset="-122"/>
              </a:rPr>
              <a:t>  </a:t>
            </a:r>
            <a:r>
              <a:rPr lang="zh-CN" altLang="en-US" sz="2000" b="1" dirty="0">
                <a:solidFill>
                  <a:srgbClr val="000000"/>
                </a:solidFill>
                <a:latin typeface="黑体" pitchFamily="2" charset="-122"/>
                <a:ea typeface="宋体" charset="-122"/>
              </a:rPr>
              <a:t>请为下列表达式生成没有暂停的指令序列</a:t>
            </a:r>
            <a:r>
              <a:rPr lang="en-US" altLang="zh-CN" sz="2000" b="1" dirty="0">
                <a:solidFill>
                  <a:srgbClr val="000000"/>
                </a:solidFill>
                <a:latin typeface="黑体" pitchFamily="2" charset="-122"/>
                <a:ea typeface="宋体" charset="-122"/>
              </a:rPr>
              <a:t>:</a:t>
            </a:r>
          </a:p>
          <a:p>
            <a:pPr marL="900113" lvl="1" indent="-271463">
              <a:spcBef>
                <a:spcPct val="20000"/>
              </a:spcBef>
              <a:buClr>
                <a:schemeClr val="tx1"/>
              </a:buClr>
              <a:buSzPct val="90000"/>
              <a:buFont typeface="Wingdings" pitchFamily="2" charset="2"/>
              <a:buNone/>
            </a:pPr>
            <a:r>
              <a:rPr lang="en-US" altLang="zh-CN" dirty="0">
                <a:latin typeface="黑体" pitchFamily="2" charset="-122"/>
              </a:rPr>
              <a:t>          </a:t>
            </a:r>
            <a:r>
              <a:rPr lang="zh-CN" altLang="en-US" dirty="0">
                <a:latin typeface="黑体" pitchFamily="2" charset="-122"/>
              </a:rPr>
              <a:t>　</a:t>
            </a:r>
            <a:r>
              <a:rPr lang="en-US" altLang="zh-CN" dirty="0">
                <a:solidFill>
                  <a:srgbClr val="008000"/>
                </a:solidFill>
                <a:latin typeface="黑体" pitchFamily="2" charset="-122"/>
              </a:rPr>
              <a:t>A</a:t>
            </a:r>
            <a:r>
              <a:rPr lang="zh-CN" altLang="en-US" dirty="0">
                <a:solidFill>
                  <a:srgbClr val="008000"/>
                </a:solidFill>
                <a:latin typeface="黑体" pitchFamily="2" charset="-122"/>
              </a:rPr>
              <a:t>＝</a:t>
            </a:r>
            <a:r>
              <a:rPr lang="en-US" altLang="zh-CN" dirty="0">
                <a:solidFill>
                  <a:srgbClr val="008000"/>
                </a:solidFill>
                <a:latin typeface="黑体" pitchFamily="2" charset="-122"/>
              </a:rPr>
              <a:t>B</a:t>
            </a:r>
            <a:r>
              <a:rPr lang="zh-CN" altLang="en-US" dirty="0">
                <a:solidFill>
                  <a:srgbClr val="008000"/>
                </a:solidFill>
                <a:latin typeface="黑体" pitchFamily="2" charset="-122"/>
              </a:rPr>
              <a:t>＋</a:t>
            </a:r>
            <a:r>
              <a:rPr lang="en-US" altLang="zh-CN" dirty="0">
                <a:solidFill>
                  <a:srgbClr val="008000"/>
                </a:solidFill>
                <a:latin typeface="黑体" pitchFamily="2" charset="-122"/>
              </a:rPr>
              <a:t>C </a:t>
            </a:r>
            <a:r>
              <a:rPr lang="zh-CN" altLang="en-US" dirty="0">
                <a:solidFill>
                  <a:srgbClr val="008000"/>
                </a:solidFill>
                <a:latin typeface="黑体" pitchFamily="2" charset="-122"/>
              </a:rPr>
              <a:t>；</a:t>
            </a:r>
          </a:p>
          <a:p>
            <a:pPr marL="900113" lvl="1" indent="-271463">
              <a:spcBef>
                <a:spcPct val="20000"/>
              </a:spcBef>
              <a:buClr>
                <a:schemeClr val="tx1"/>
              </a:buClr>
              <a:buSzPct val="90000"/>
              <a:buFont typeface="Wingdings" pitchFamily="2" charset="2"/>
              <a:buNone/>
            </a:pPr>
            <a:r>
              <a:rPr lang="zh-CN" altLang="en-US" dirty="0">
                <a:solidFill>
                  <a:srgbClr val="008000"/>
                </a:solidFill>
                <a:latin typeface="黑体" pitchFamily="2" charset="-122"/>
              </a:rPr>
              <a:t>          　</a:t>
            </a:r>
            <a:r>
              <a:rPr lang="en-US" altLang="zh-CN" dirty="0">
                <a:solidFill>
                  <a:srgbClr val="008000"/>
                </a:solidFill>
                <a:latin typeface="黑体" pitchFamily="2" charset="-122"/>
              </a:rPr>
              <a:t>D</a:t>
            </a:r>
            <a:r>
              <a:rPr lang="zh-CN" altLang="en-US" dirty="0">
                <a:solidFill>
                  <a:srgbClr val="008000"/>
                </a:solidFill>
                <a:latin typeface="黑体" pitchFamily="2" charset="-122"/>
              </a:rPr>
              <a:t>＝</a:t>
            </a:r>
            <a:r>
              <a:rPr lang="en-US" altLang="zh-CN" dirty="0">
                <a:solidFill>
                  <a:srgbClr val="008000"/>
                </a:solidFill>
                <a:latin typeface="黑体" pitchFamily="2" charset="-122"/>
              </a:rPr>
              <a:t>E</a:t>
            </a:r>
            <a:r>
              <a:rPr lang="zh-CN" altLang="en-US" dirty="0">
                <a:solidFill>
                  <a:srgbClr val="008000"/>
                </a:solidFill>
                <a:latin typeface="黑体" pitchFamily="2" charset="-122"/>
              </a:rPr>
              <a:t>－</a:t>
            </a:r>
            <a:r>
              <a:rPr lang="en-US" altLang="zh-CN" dirty="0">
                <a:solidFill>
                  <a:srgbClr val="008000"/>
                </a:solidFill>
                <a:latin typeface="黑体" pitchFamily="2" charset="-122"/>
              </a:rPr>
              <a:t>F </a:t>
            </a:r>
            <a:r>
              <a:rPr lang="zh-CN" altLang="en-US" dirty="0">
                <a:solidFill>
                  <a:srgbClr val="008000"/>
                </a:solidFill>
                <a:latin typeface="黑体" pitchFamily="2" charset="-122"/>
              </a:rPr>
              <a:t>；</a:t>
            </a:r>
          </a:p>
          <a:p>
            <a:pPr marL="2274888" lvl="3" indent="-381000">
              <a:spcBef>
                <a:spcPct val="20000"/>
              </a:spcBef>
              <a:buClr>
                <a:srgbClr val="006600"/>
              </a:buClr>
              <a:buSzPct val="65000"/>
              <a:buFont typeface="Wingdings" pitchFamily="2" charset="2"/>
              <a:buNone/>
            </a:pPr>
            <a:r>
              <a:rPr lang="zh-CN" altLang="en-US" sz="2000" b="1" dirty="0">
                <a:latin typeface="黑体" pitchFamily="2" charset="-122"/>
                <a:ea typeface="宋体" charset="-122"/>
              </a:rPr>
              <a:t>    </a:t>
            </a:r>
            <a:endParaRPr lang="zh-CN" altLang="en-US" sz="2000" b="1" dirty="0">
              <a:ea typeface="宋体" charset="-122"/>
            </a:endParaRPr>
          </a:p>
        </p:txBody>
      </p:sp>
    </p:spTree>
  </p:cSld>
  <p:clrMapOvr>
    <a:masterClrMapping/>
  </p:clrMapOvr>
  <p:transition/>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r>
              <a:rPr lang="en-US" altLang="zh-CN" smtClean="0">
                <a:latin typeface="黑体" pitchFamily="2" charset="-122"/>
              </a:rPr>
              <a:t>3.4 </a:t>
            </a:r>
            <a:r>
              <a:rPr lang="zh-CN" altLang="en-US" smtClean="0">
                <a:latin typeface="黑体" pitchFamily="2" charset="-122"/>
              </a:rPr>
              <a:t>流水线的相关与冲突</a:t>
            </a:r>
          </a:p>
        </p:txBody>
      </p:sp>
      <p:sp>
        <p:nvSpPr>
          <p:cNvPr id="142339" name="Rectangle 3" descr="Rectangle: Click to edit Master text styles&#10;Second level&#10;Third level&#10;Fourth level&#10;Fifth level"/>
          <p:cNvSpPr>
            <a:spLocks noGrp="1" noChangeArrowheads="1"/>
          </p:cNvSpPr>
          <p:nvPr>
            <p:ph idx="1"/>
          </p:nvPr>
        </p:nvSpPr>
        <p:spPr>
          <a:xfrm>
            <a:off x="685800" y="1196975"/>
            <a:ext cx="7918450" cy="5111750"/>
          </a:xfrm>
        </p:spPr>
        <p:txBody>
          <a:bodyPr/>
          <a:lstStyle/>
          <a:p>
            <a:pPr marL="457200" indent="-457200">
              <a:buFont typeface="Wingdings" pitchFamily="2" charset="2"/>
              <a:buAutoNum type="arabicPeriod" startAt="3"/>
            </a:pPr>
            <a:r>
              <a:rPr lang="zh-CN" altLang="en-US" dirty="0" smtClean="0"/>
              <a:t>控制冲突 </a:t>
            </a:r>
          </a:p>
          <a:p>
            <a:pPr marL="1085850" lvl="1" indent="-457200"/>
            <a:r>
              <a:rPr lang="zh-CN" altLang="en-US" dirty="0" smtClean="0"/>
              <a:t>执行分支指令的结果有两种</a:t>
            </a:r>
          </a:p>
          <a:p>
            <a:pPr lvl="2"/>
            <a:r>
              <a:rPr lang="zh-CN" altLang="en-US" dirty="0" smtClean="0">
                <a:solidFill>
                  <a:srgbClr val="D60093"/>
                </a:solidFill>
                <a:latin typeface="宋体" charset="-122"/>
                <a:ea typeface="宋体" charset="-122"/>
              </a:rPr>
              <a:t>分支成功：</a:t>
            </a:r>
            <a:r>
              <a:rPr lang="en-US" altLang="zh-CN" dirty="0" smtClean="0">
                <a:solidFill>
                  <a:srgbClr val="9933FF"/>
                </a:solidFill>
                <a:latin typeface="宋体" charset="-122"/>
                <a:ea typeface="宋体" charset="-122"/>
              </a:rPr>
              <a:t>PC</a:t>
            </a:r>
            <a:r>
              <a:rPr lang="zh-CN" altLang="en-US" dirty="0" smtClean="0">
                <a:latin typeface="宋体" charset="-122"/>
                <a:ea typeface="宋体" charset="-122"/>
              </a:rPr>
              <a:t>值改变为分支转移的目标地址。</a:t>
            </a:r>
          </a:p>
          <a:p>
            <a:pPr lvl="2">
              <a:buFont typeface="Wingdings" pitchFamily="2" charset="2"/>
              <a:buNone/>
            </a:pPr>
            <a:r>
              <a:rPr lang="zh-CN" altLang="en-US" dirty="0" smtClean="0">
                <a:latin typeface="宋体" charset="-122"/>
                <a:ea typeface="宋体" charset="-122"/>
              </a:rPr>
              <a:t>    在条件判定和转移地址计算都完成后，才改变</a:t>
            </a:r>
            <a:r>
              <a:rPr lang="en-US" altLang="zh-CN" dirty="0" smtClean="0">
                <a:solidFill>
                  <a:srgbClr val="9933FF"/>
                </a:solidFill>
                <a:latin typeface="宋体" charset="-122"/>
                <a:ea typeface="宋体" charset="-122"/>
              </a:rPr>
              <a:t>PC</a:t>
            </a:r>
            <a:r>
              <a:rPr lang="zh-CN" altLang="en-US" dirty="0" smtClean="0">
                <a:latin typeface="宋体" charset="-122"/>
                <a:ea typeface="宋体" charset="-122"/>
              </a:rPr>
              <a:t>值。</a:t>
            </a:r>
          </a:p>
          <a:p>
            <a:pPr lvl="2"/>
            <a:r>
              <a:rPr lang="zh-CN" altLang="en-US" dirty="0" smtClean="0">
                <a:solidFill>
                  <a:srgbClr val="D60093"/>
                </a:solidFill>
                <a:latin typeface="宋体" charset="-122"/>
                <a:ea typeface="宋体" charset="-122"/>
              </a:rPr>
              <a:t>不成功或者失败：</a:t>
            </a:r>
            <a:r>
              <a:rPr lang="en-US" altLang="zh-CN" dirty="0" smtClean="0">
                <a:solidFill>
                  <a:srgbClr val="9933FF"/>
                </a:solidFill>
                <a:latin typeface="宋体" charset="-122"/>
                <a:ea typeface="宋体" charset="-122"/>
              </a:rPr>
              <a:t>PC</a:t>
            </a:r>
            <a:r>
              <a:rPr lang="zh-CN" altLang="en-US" dirty="0" smtClean="0">
                <a:latin typeface="宋体" charset="-122"/>
                <a:ea typeface="宋体" charset="-122"/>
              </a:rPr>
              <a:t>的值保持正常递增，</a:t>
            </a:r>
          </a:p>
          <a:p>
            <a:pPr lvl="2">
              <a:buFont typeface="Wingdings" pitchFamily="2" charset="2"/>
              <a:buNone/>
            </a:pPr>
            <a:r>
              <a:rPr lang="zh-CN" altLang="en-US" dirty="0" smtClean="0">
                <a:latin typeface="宋体" charset="-122"/>
                <a:ea typeface="宋体" charset="-122"/>
              </a:rPr>
              <a:t>                   指向顺序的下一条指令。</a:t>
            </a:r>
            <a:endParaRPr lang="zh-CN" altLang="en-US" dirty="0" smtClean="0">
              <a:solidFill>
                <a:srgbClr val="008000"/>
              </a:solidFill>
              <a:latin typeface="黑体" pitchFamily="2" charset="-122"/>
              <a:ea typeface="宋体" charset="-122"/>
            </a:endParaRPr>
          </a:p>
          <a:p>
            <a:pPr marL="1085850" lvl="1" indent="-457200"/>
            <a:r>
              <a:rPr lang="zh-CN" altLang="en-US" dirty="0" smtClean="0"/>
              <a:t>处理分支指令</a:t>
            </a:r>
            <a:r>
              <a:rPr lang="zh-CN" altLang="en-US" dirty="0" smtClean="0">
                <a:solidFill>
                  <a:srgbClr val="D60093"/>
                </a:solidFill>
              </a:rPr>
              <a:t>最简单的方法：</a:t>
            </a:r>
          </a:p>
          <a:p>
            <a:pPr lvl="2">
              <a:buFont typeface="Wingdings" pitchFamily="2" charset="2"/>
              <a:buNone/>
            </a:pPr>
            <a:r>
              <a:rPr lang="zh-CN" altLang="en-US" dirty="0" smtClean="0">
                <a:latin typeface="Times New Roman" pitchFamily="18" charset="0"/>
                <a:ea typeface="宋体" charset="-122"/>
              </a:rPr>
              <a:t>“</a:t>
            </a:r>
            <a:r>
              <a:rPr lang="zh-CN" altLang="en-US" dirty="0" smtClean="0">
                <a:ea typeface="宋体" charset="-122"/>
              </a:rPr>
              <a:t>冻结</a:t>
            </a:r>
            <a:r>
              <a:rPr lang="zh-CN" altLang="en-US" dirty="0" smtClean="0">
                <a:latin typeface="Times New Roman" pitchFamily="18" charset="0"/>
                <a:ea typeface="宋体" charset="-122"/>
              </a:rPr>
              <a:t>”</a:t>
            </a:r>
            <a:r>
              <a:rPr lang="zh-CN" altLang="en-US" dirty="0" smtClean="0">
                <a:ea typeface="宋体" charset="-122"/>
              </a:rPr>
              <a:t>或者</a:t>
            </a:r>
            <a:r>
              <a:rPr lang="zh-CN" altLang="en-US" dirty="0" smtClean="0">
                <a:latin typeface="Times New Roman" pitchFamily="18" charset="0"/>
                <a:ea typeface="宋体" charset="-122"/>
              </a:rPr>
              <a:t>“</a:t>
            </a:r>
            <a:r>
              <a:rPr lang="zh-CN" altLang="en-US" dirty="0" smtClean="0">
                <a:ea typeface="宋体" charset="-122"/>
              </a:rPr>
              <a:t>排空</a:t>
            </a:r>
            <a:r>
              <a:rPr lang="zh-CN" altLang="en-US" dirty="0" smtClean="0">
                <a:latin typeface="Times New Roman" pitchFamily="18" charset="0"/>
                <a:ea typeface="宋体" charset="-122"/>
              </a:rPr>
              <a:t>”</a:t>
            </a:r>
            <a:r>
              <a:rPr lang="zh-CN" altLang="en-US" dirty="0" smtClean="0">
                <a:ea typeface="宋体" charset="-122"/>
              </a:rPr>
              <a:t>流水线 </a:t>
            </a:r>
          </a:p>
          <a:p>
            <a:pPr lvl="2">
              <a:buFont typeface="Wingdings" pitchFamily="2" charset="2"/>
              <a:buNone/>
            </a:pPr>
            <a:r>
              <a:rPr lang="zh-CN" altLang="en-US" dirty="0" smtClean="0">
                <a:solidFill>
                  <a:srgbClr val="FF33CC"/>
                </a:solidFill>
                <a:ea typeface="宋体" charset="-122"/>
              </a:rPr>
              <a:t> </a:t>
            </a:r>
            <a:r>
              <a:rPr lang="zh-CN" altLang="en-US" dirty="0" smtClean="0">
                <a:solidFill>
                  <a:srgbClr val="D60093"/>
                </a:solidFill>
                <a:ea typeface="宋体" charset="-122"/>
              </a:rPr>
              <a:t>优点：</a:t>
            </a:r>
            <a:r>
              <a:rPr lang="zh-CN" altLang="en-US" dirty="0" smtClean="0">
                <a:ea typeface="宋体" charset="-122"/>
              </a:rPr>
              <a:t>简单</a:t>
            </a:r>
          </a:p>
          <a:p>
            <a:pPr lvl="2">
              <a:buFont typeface="Wingdings" pitchFamily="2" charset="2"/>
              <a:buChar char="p"/>
            </a:pPr>
            <a:r>
              <a:rPr lang="zh-CN" altLang="en-US" dirty="0" smtClean="0">
                <a:latin typeface="宋体" charset="-122"/>
                <a:ea typeface="宋体" charset="-122"/>
              </a:rPr>
              <a:t>前述</a:t>
            </a:r>
            <a:r>
              <a:rPr lang="en-US" altLang="zh-CN" dirty="0" smtClean="0">
                <a:solidFill>
                  <a:srgbClr val="9933FF"/>
                </a:solidFill>
                <a:latin typeface="宋体" charset="-122"/>
                <a:ea typeface="宋体" charset="-122"/>
              </a:rPr>
              <a:t>5</a:t>
            </a:r>
            <a:r>
              <a:rPr lang="zh-CN" altLang="en-US" dirty="0" smtClean="0">
                <a:latin typeface="宋体" charset="-122"/>
                <a:ea typeface="宋体" charset="-122"/>
              </a:rPr>
              <a:t>段流水线中，改变</a:t>
            </a:r>
            <a:r>
              <a:rPr lang="en-US" altLang="zh-CN" dirty="0" smtClean="0">
                <a:solidFill>
                  <a:srgbClr val="9933FF"/>
                </a:solidFill>
                <a:latin typeface="宋体" charset="-122"/>
                <a:ea typeface="宋体" charset="-122"/>
              </a:rPr>
              <a:t>PC</a:t>
            </a:r>
            <a:r>
              <a:rPr lang="zh-CN" altLang="en-US" dirty="0" smtClean="0">
                <a:latin typeface="宋体" charset="-122"/>
                <a:ea typeface="宋体" charset="-122"/>
              </a:rPr>
              <a:t>值是在</a:t>
            </a:r>
            <a:r>
              <a:rPr lang="en-US" altLang="zh-CN" dirty="0" smtClean="0">
                <a:solidFill>
                  <a:srgbClr val="9933FF"/>
                </a:solidFill>
                <a:latin typeface="宋体" charset="-122"/>
                <a:ea typeface="宋体" charset="-122"/>
              </a:rPr>
              <a:t>MEM</a:t>
            </a:r>
            <a:r>
              <a:rPr lang="zh-CN" altLang="en-US" dirty="0" smtClean="0">
                <a:latin typeface="宋体" charset="-122"/>
                <a:ea typeface="宋体" charset="-122"/>
              </a:rPr>
              <a:t>段进行的。</a:t>
            </a:r>
          </a:p>
          <a:p>
            <a:pPr lvl="2">
              <a:buFont typeface="Wingdings" pitchFamily="2" charset="2"/>
              <a:buNone/>
            </a:pPr>
            <a:r>
              <a:rPr lang="zh-CN" altLang="en-US" dirty="0" smtClean="0">
                <a:ea typeface="宋体" charset="-122"/>
              </a:rPr>
              <a:t>      给流水线带来了</a:t>
            </a:r>
            <a:r>
              <a:rPr lang="en-US" altLang="zh-CN" dirty="0" smtClean="0">
                <a:latin typeface="宋体" charset="-122"/>
                <a:ea typeface="宋体" charset="-122"/>
              </a:rPr>
              <a:t>3</a:t>
            </a:r>
            <a:r>
              <a:rPr lang="zh-CN" altLang="en-US" dirty="0" smtClean="0">
                <a:ea typeface="宋体" charset="-122"/>
              </a:rPr>
              <a:t>个时钟周期的延迟</a:t>
            </a:r>
            <a:endParaRPr lang="zh-CN" altLang="en-US" b="0" dirty="0" smtClean="0">
              <a:solidFill>
                <a:srgbClr val="FF0000"/>
              </a:solidFill>
              <a:latin typeface="宋体" charset="-122"/>
              <a:ea typeface="宋体" charset="-122"/>
            </a:endParaRPr>
          </a:p>
        </p:txBody>
      </p:sp>
    </p:spTree>
  </p:cSld>
  <p:clrMapOvr>
    <a:masterClrMapping/>
  </p:clrMapOvr>
  <p:transition/>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57171" name="Group 435"/>
          <p:cNvGraphicFramePr>
            <a:graphicFrameLocks noGrp="1"/>
          </p:cNvGraphicFramePr>
          <p:nvPr>
            <p:ph sz="half" idx="1"/>
          </p:nvPr>
        </p:nvGraphicFramePr>
        <p:xfrm>
          <a:off x="512763" y="2557463"/>
          <a:ext cx="7991475" cy="2095500"/>
        </p:xfrm>
        <a:graphic>
          <a:graphicData uri="http://schemas.openxmlformats.org/drawingml/2006/table">
            <a:tbl>
              <a:tblPr/>
              <a:tblGrid>
                <a:gridCol w="1806575">
                  <a:extLst>
                    <a:ext uri="{9D8B030D-6E8A-4147-A177-3AD203B41FA5}">
                      <a16:colId xmlns:a16="http://schemas.microsoft.com/office/drawing/2014/main" val="20000"/>
                    </a:ext>
                  </a:extLst>
                </a:gridCol>
                <a:gridCol w="631825">
                  <a:extLst>
                    <a:ext uri="{9D8B030D-6E8A-4147-A177-3AD203B41FA5}">
                      <a16:colId xmlns:a16="http://schemas.microsoft.com/office/drawing/2014/main" val="20001"/>
                    </a:ext>
                  </a:extLst>
                </a:gridCol>
                <a:gridCol w="612775">
                  <a:extLst>
                    <a:ext uri="{9D8B030D-6E8A-4147-A177-3AD203B41FA5}">
                      <a16:colId xmlns:a16="http://schemas.microsoft.com/office/drawing/2014/main" val="20002"/>
                    </a:ext>
                  </a:extLst>
                </a:gridCol>
                <a:gridCol w="765175">
                  <a:extLst>
                    <a:ext uri="{9D8B030D-6E8A-4147-A177-3AD203B41FA5}">
                      <a16:colId xmlns:a16="http://schemas.microsoft.com/office/drawing/2014/main" val="20003"/>
                    </a:ext>
                  </a:extLst>
                </a:gridCol>
                <a:gridCol w="792162">
                  <a:extLst>
                    <a:ext uri="{9D8B030D-6E8A-4147-A177-3AD203B41FA5}">
                      <a16:colId xmlns:a16="http://schemas.microsoft.com/office/drawing/2014/main" val="20004"/>
                    </a:ext>
                  </a:extLst>
                </a:gridCol>
                <a:gridCol w="503238">
                  <a:extLst>
                    <a:ext uri="{9D8B030D-6E8A-4147-A177-3AD203B41FA5}">
                      <a16:colId xmlns:a16="http://schemas.microsoft.com/office/drawing/2014/main" val="20005"/>
                    </a:ext>
                  </a:extLst>
                </a:gridCol>
                <a:gridCol w="576262">
                  <a:extLst>
                    <a:ext uri="{9D8B030D-6E8A-4147-A177-3AD203B41FA5}">
                      <a16:colId xmlns:a16="http://schemas.microsoft.com/office/drawing/2014/main" val="20006"/>
                    </a:ext>
                  </a:extLst>
                </a:gridCol>
                <a:gridCol w="576263">
                  <a:extLst>
                    <a:ext uri="{9D8B030D-6E8A-4147-A177-3AD203B41FA5}">
                      <a16:colId xmlns:a16="http://schemas.microsoft.com/office/drawing/2014/main" val="20007"/>
                    </a:ext>
                  </a:extLst>
                </a:gridCol>
                <a:gridCol w="576262">
                  <a:extLst>
                    <a:ext uri="{9D8B030D-6E8A-4147-A177-3AD203B41FA5}">
                      <a16:colId xmlns:a16="http://schemas.microsoft.com/office/drawing/2014/main" val="20008"/>
                    </a:ext>
                  </a:extLst>
                </a:gridCol>
                <a:gridCol w="576263">
                  <a:extLst>
                    <a:ext uri="{9D8B030D-6E8A-4147-A177-3AD203B41FA5}">
                      <a16:colId xmlns:a16="http://schemas.microsoft.com/office/drawing/2014/main" val="20009"/>
                    </a:ext>
                  </a:extLst>
                </a:gridCol>
                <a:gridCol w="574675">
                  <a:extLst>
                    <a:ext uri="{9D8B030D-6E8A-4147-A177-3AD203B41FA5}">
                      <a16:colId xmlns:a16="http://schemas.microsoft.com/office/drawing/2014/main" val="20010"/>
                    </a:ext>
                  </a:extLst>
                </a:gridCol>
              </a:tblGrid>
              <a:tr h="419100">
                <a:tc>
                  <a:txBody>
                    <a:bodyPr/>
                    <a:lstStyle/>
                    <a:p>
                      <a:pPr marL="0" marR="0" lvl="0" indent="0" algn="l"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zh-CN" altLang="en-US" sz="1800" b="1" i="0" u="none" strike="noStrike" cap="none" normalizeH="0" baseline="0" dirty="0" smtClean="0">
                          <a:ln>
                            <a:noFill/>
                          </a:ln>
                          <a:solidFill>
                            <a:srgbClr val="E24C05"/>
                          </a:solidFill>
                          <a:effectLst/>
                          <a:latin typeface="宋体" pitchFamily="2" charset="-122"/>
                          <a:ea typeface="宋体" pitchFamily="2" charset="-122"/>
                        </a:rPr>
                        <a:t>分支指令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宋体" pitchFamily="2" charset="-122"/>
                          <a:ea typeface="宋体" pitchFamily="2" charset="-122"/>
                        </a:rPr>
                        <a:t>IF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宋体" pitchFamily="2" charset="-122"/>
                          <a:ea typeface="宋体" pitchFamily="2" charset="-122"/>
                        </a:rPr>
                        <a:t>ID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宋体" pitchFamily="2" charset="-122"/>
                          <a:ea typeface="宋体" pitchFamily="2" charset="-122"/>
                        </a:rPr>
                        <a:t>EX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宋体" pitchFamily="2" charset="-122"/>
                          <a:ea typeface="宋体" pitchFamily="2" charset="-122"/>
                        </a:rPr>
                        <a:t>MEM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宋体" pitchFamily="2" charset="-122"/>
                          <a:ea typeface="宋体" pitchFamily="2" charset="-122"/>
                        </a:rPr>
                        <a:t>WB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endParaRPr kumimoji="1" lang="zh-CN" altLang="zh-CN" sz="1800" b="1"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endParaRPr kumimoji="1" lang="zh-CN" altLang="zh-CN" sz="1800" b="1"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endParaRPr kumimoji="1" lang="zh-CN" altLang="zh-CN" sz="1800" b="1"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endParaRPr kumimoji="1" lang="zh-CN" altLang="zh-CN" sz="1800" b="1"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endParaRPr kumimoji="1" lang="zh-CN" altLang="zh-CN" sz="1800" b="1"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9100">
                <a:tc>
                  <a:txBody>
                    <a:bodyPr/>
                    <a:lstStyle/>
                    <a:p>
                      <a:pPr marL="0" marR="0" lvl="0" indent="0" algn="l"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zh-CN" altLang="en-US" sz="1800" b="1" i="0" u="none" strike="noStrike" cap="none" normalizeH="0" baseline="0" dirty="0" smtClean="0">
                          <a:ln>
                            <a:noFill/>
                          </a:ln>
                          <a:solidFill>
                            <a:srgbClr val="E24C05"/>
                          </a:solidFill>
                          <a:effectLst/>
                          <a:latin typeface="宋体" pitchFamily="2" charset="-122"/>
                          <a:ea typeface="宋体" pitchFamily="2" charset="-122"/>
                        </a:rPr>
                        <a:t>分支目标指令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endParaRPr kumimoji="1" lang="zh-CN" altLang="zh-CN" sz="1800" b="1"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1800" b="1" i="0" u="none" strike="noStrike" cap="none" normalizeH="0" baseline="0" smtClean="0">
                          <a:ln>
                            <a:noFill/>
                          </a:ln>
                          <a:solidFill>
                            <a:srgbClr val="D60093"/>
                          </a:solidFill>
                          <a:effectLst/>
                          <a:latin typeface="宋体" pitchFamily="2" charset="-122"/>
                          <a:ea typeface="宋体" pitchFamily="2" charset="-122"/>
                        </a:rPr>
                        <a:t>IF</a:t>
                      </a:r>
                      <a:r>
                        <a:rPr kumimoji="1" lang="en-US" altLang="zh-CN" sz="1800" b="1" i="0" u="none" strike="noStrike" cap="none" normalizeH="0" baseline="0" smtClean="0">
                          <a:ln>
                            <a:noFill/>
                          </a:ln>
                          <a:solidFill>
                            <a:schemeClr val="tx1"/>
                          </a:solidFill>
                          <a:effectLst/>
                          <a:latin typeface="宋体" pitchFamily="2" charset="-122"/>
                          <a:ea typeface="宋体" pitchFamily="2" charset="-122"/>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1800" b="1" i="0" u="none" strike="noStrike" cap="none" normalizeH="0" baseline="0" smtClean="0">
                          <a:ln>
                            <a:noFill/>
                          </a:ln>
                          <a:solidFill>
                            <a:srgbClr val="D60093"/>
                          </a:solidFill>
                          <a:effectLst/>
                          <a:latin typeface="宋体" pitchFamily="2" charset="-122"/>
                          <a:ea typeface="宋体" pitchFamily="2" charset="-122"/>
                        </a:rPr>
                        <a:t>stall</a:t>
                      </a:r>
                      <a:r>
                        <a:rPr kumimoji="1" lang="en-US" altLang="zh-CN" sz="1800" b="0" i="0" u="none" strike="noStrike" cap="none" normalizeH="0" baseline="0" smtClean="0">
                          <a:ln>
                            <a:noFill/>
                          </a:ln>
                          <a:solidFill>
                            <a:srgbClr val="D60093"/>
                          </a:solidFill>
                          <a:effectLst/>
                          <a:latin typeface="宋体" pitchFamily="2" charset="-122"/>
                          <a:ea typeface="宋体" pitchFamily="2" charset="-122"/>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1800" b="1" i="0" u="none" strike="noStrike" cap="none" normalizeH="0" baseline="0" smtClean="0">
                          <a:ln>
                            <a:noFill/>
                          </a:ln>
                          <a:solidFill>
                            <a:srgbClr val="D60093"/>
                          </a:solidFill>
                          <a:effectLst/>
                          <a:latin typeface="宋体" pitchFamily="2" charset="-122"/>
                          <a:ea typeface="宋体" pitchFamily="2" charset="-122"/>
                        </a:rPr>
                        <a:t>stall</a:t>
                      </a:r>
                      <a:r>
                        <a:rPr kumimoji="1" lang="en-US" altLang="zh-CN" sz="1800" b="0" i="0" u="none" strike="noStrike" cap="none" normalizeH="0" baseline="0" smtClean="0">
                          <a:ln>
                            <a:noFill/>
                          </a:ln>
                          <a:solidFill>
                            <a:srgbClr val="D60093"/>
                          </a:solidFill>
                          <a:effectLst/>
                          <a:latin typeface="宋体" pitchFamily="2" charset="-122"/>
                          <a:ea typeface="宋体" pitchFamily="2" charset="-122"/>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宋体" pitchFamily="2" charset="-122"/>
                          <a:ea typeface="宋体" pitchFamily="2" charset="-122"/>
                        </a:rPr>
                        <a:t>IF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宋体" pitchFamily="2" charset="-122"/>
                          <a:ea typeface="宋体" pitchFamily="2" charset="-122"/>
                        </a:rPr>
                        <a:t>ID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宋体" pitchFamily="2" charset="-122"/>
                          <a:ea typeface="宋体" pitchFamily="2" charset="-122"/>
                        </a:rPr>
                        <a:t>EX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宋体" pitchFamily="2" charset="-122"/>
                          <a:ea typeface="宋体" pitchFamily="2" charset="-122"/>
                        </a:rPr>
                        <a:t>MEM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宋体" pitchFamily="2" charset="-122"/>
                          <a:ea typeface="宋体" pitchFamily="2" charset="-122"/>
                        </a:rPr>
                        <a:t>WB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endParaRPr kumimoji="1" lang="zh-CN" altLang="zh-CN" sz="1800" b="1"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19100">
                <a:tc>
                  <a:txBody>
                    <a:bodyPr/>
                    <a:lstStyle/>
                    <a:p>
                      <a:pPr marL="0" marR="0" lvl="0" indent="0" algn="l"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zh-CN" altLang="en-US" sz="1800" b="1" i="0" u="none" strike="noStrike" cap="none" normalizeH="0" baseline="0" dirty="0" smtClean="0">
                          <a:ln>
                            <a:noFill/>
                          </a:ln>
                          <a:solidFill>
                            <a:srgbClr val="E24C05"/>
                          </a:solidFill>
                          <a:effectLst/>
                          <a:latin typeface="宋体" pitchFamily="2" charset="-122"/>
                          <a:ea typeface="宋体" pitchFamily="2" charset="-122"/>
                        </a:rPr>
                        <a:t>分支目标指令</a:t>
                      </a:r>
                      <a:r>
                        <a:rPr kumimoji="1" lang="en-US" altLang="zh-CN" sz="1800" b="1" i="0" u="none" strike="noStrike" cap="none" normalizeH="0" baseline="0" dirty="0" smtClean="0">
                          <a:ln>
                            <a:noFill/>
                          </a:ln>
                          <a:solidFill>
                            <a:srgbClr val="E24C05"/>
                          </a:solidFill>
                          <a:effectLst/>
                          <a:latin typeface="宋体" pitchFamily="2" charset="-122"/>
                          <a:ea typeface="宋体" pitchFamily="2" charset="-122"/>
                        </a:rPr>
                        <a:t>+1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endParaRPr kumimoji="1" lang="zh-CN" altLang="zh-CN" sz="1800" b="1"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endParaRPr kumimoji="1" lang="zh-CN" altLang="zh-CN" sz="1800" b="1"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endParaRPr kumimoji="1" lang="zh-CN" altLang="zh-CN" sz="1800" b="1"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endParaRPr kumimoji="1" lang="zh-CN" altLang="zh-CN" sz="1800" b="1"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endParaRPr kumimoji="1" lang="zh-CN" altLang="zh-CN" sz="1800" b="1"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宋体" pitchFamily="2" charset="-122"/>
                          <a:ea typeface="宋体" pitchFamily="2" charset="-122"/>
                        </a:rPr>
                        <a:t>IF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宋体" pitchFamily="2" charset="-122"/>
                          <a:ea typeface="宋体" pitchFamily="2" charset="-122"/>
                        </a:rPr>
                        <a:t>ID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宋体" pitchFamily="2" charset="-122"/>
                          <a:ea typeface="宋体" pitchFamily="2" charset="-122"/>
                        </a:rPr>
                        <a:t>EX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宋体" pitchFamily="2" charset="-122"/>
                          <a:ea typeface="宋体" pitchFamily="2" charset="-122"/>
                        </a:rPr>
                        <a:t>MEM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宋体" pitchFamily="2" charset="-122"/>
                          <a:ea typeface="宋体" pitchFamily="2" charset="-122"/>
                        </a:rPr>
                        <a:t>WB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19100">
                <a:tc>
                  <a:txBody>
                    <a:bodyPr/>
                    <a:lstStyle/>
                    <a:p>
                      <a:pPr marL="0" marR="0" lvl="0" indent="0" algn="l"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zh-CN" altLang="en-US" sz="1800" b="1" i="0" u="none" strike="noStrike" cap="none" normalizeH="0" baseline="0" dirty="0" smtClean="0">
                          <a:ln>
                            <a:noFill/>
                          </a:ln>
                          <a:solidFill>
                            <a:srgbClr val="E24C05"/>
                          </a:solidFill>
                          <a:effectLst/>
                          <a:latin typeface="宋体" pitchFamily="2" charset="-122"/>
                          <a:ea typeface="宋体" pitchFamily="2" charset="-122"/>
                        </a:rPr>
                        <a:t>分支目标指令</a:t>
                      </a:r>
                      <a:r>
                        <a:rPr kumimoji="1" lang="en-US" altLang="zh-CN" sz="1800" b="1" i="0" u="none" strike="noStrike" cap="none" normalizeH="0" baseline="0" dirty="0" smtClean="0">
                          <a:ln>
                            <a:noFill/>
                          </a:ln>
                          <a:solidFill>
                            <a:srgbClr val="E24C05"/>
                          </a:solidFill>
                          <a:effectLst/>
                          <a:latin typeface="宋体" pitchFamily="2" charset="-122"/>
                          <a:ea typeface="宋体" pitchFamily="2" charset="-122"/>
                        </a:rPr>
                        <a:t>+2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endParaRPr kumimoji="1" lang="zh-CN" altLang="zh-CN" sz="1800" b="1"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endParaRPr kumimoji="1" lang="zh-CN" altLang="zh-CN" sz="1800" b="1"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endParaRPr kumimoji="1" lang="zh-CN" altLang="zh-CN" sz="1800" b="1"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endParaRPr kumimoji="1" lang="zh-CN" altLang="zh-CN" sz="1800" b="1"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endParaRPr kumimoji="1" lang="zh-CN" altLang="zh-CN" sz="1800" b="1"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endParaRPr kumimoji="1" lang="zh-CN" altLang="zh-CN" sz="1800" b="1"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宋体" pitchFamily="2" charset="-122"/>
                          <a:ea typeface="宋体" pitchFamily="2" charset="-122"/>
                        </a:rPr>
                        <a:t>IF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宋体" pitchFamily="2" charset="-122"/>
                          <a:ea typeface="宋体" pitchFamily="2" charset="-122"/>
                        </a:rPr>
                        <a:t>ID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宋体" pitchFamily="2" charset="-122"/>
                          <a:ea typeface="宋体" pitchFamily="2" charset="-122"/>
                        </a:rPr>
                        <a:t>EX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宋体" pitchFamily="2" charset="-122"/>
                          <a:ea typeface="宋体" pitchFamily="2" charset="-122"/>
                        </a:rPr>
                        <a:t>MEM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19100">
                <a:tc>
                  <a:txBody>
                    <a:bodyPr/>
                    <a:lstStyle/>
                    <a:p>
                      <a:pPr marL="0" marR="0" lvl="0" indent="0" algn="l"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zh-CN" altLang="en-US" sz="1800" b="1" i="0" u="none" strike="noStrike" cap="none" normalizeH="0" baseline="0" smtClean="0">
                          <a:ln>
                            <a:noFill/>
                          </a:ln>
                          <a:solidFill>
                            <a:srgbClr val="E24C05"/>
                          </a:solidFill>
                          <a:effectLst/>
                          <a:latin typeface="宋体" pitchFamily="2" charset="-122"/>
                          <a:ea typeface="宋体" pitchFamily="2" charset="-122"/>
                        </a:rPr>
                        <a:t>分支目标指令</a:t>
                      </a:r>
                      <a:r>
                        <a:rPr kumimoji="1" lang="en-US" altLang="zh-CN" sz="1800" b="1" i="0" u="none" strike="noStrike" cap="none" normalizeH="0" baseline="0" smtClean="0">
                          <a:ln>
                            <a:noFill/>
                          </a:ln>
                          <a:solidFill>
                            <a:srgbClr val="E24C05"/>
                          </a:solidFill>
                          <a:effectLst/>
                          <a:latin typeface="宋体" pitchFamily="2" charset="-122"/>
                          <a:ea typeface="宋体" pitchFamily="2" charset="-122"/>
                        </a:rPr>
                        <a:t>+3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endParaRPr kumimoji="1" lang="zh-CN" altLang="zh-CN" sz="1800" b="1"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endParaRPr kumimoji="1" lang="zh-CN" altLang="zh-CN" sz="1800" b="1"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endParaRPr kumimoji="1" lang="zh-CN" altLang="zh-CN" sz="1800" b="1"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endParaRPr kumimoji="1" lang="zh-CN" altLang="zh-CN" sz="1800" b="1"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endParaRPr kumimoji="1" lang="zh-CN" altLang="zh-CN" sz="1800" b="1"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endParaRPr kumimoji="1" lang="zh-CN" altLang="zh-CN" sz="1800" b="1"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endParaRPr kumimoji="1" lang="zh-CN" altLang="zh-CN" sz="1800" b="1"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宋体" pitchFamily="2" charset="-122"/>
                          <a:ea typeface="宋体" pitchFamily="2" charset="-122"/>
                        </a:rPr>
                        <a:t>IF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宋体" pitchFamily="2" charset="-122"/>
                          <a:ea typeface="宋体" pitchFamily="2" charset="-122"/>
                        </a:rPr>
                        <a:t>ID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1800" b="1" i="0" u="none" strike="noStrike" cap="none" normalizeH="0" baseline="0" dirty="0" smtClean="0">
                          <a:ln>
                            <a:noFill/>
                          </a:ln>
                          <a:solidFill>
                            <a:schemeClr val="tx1"/>
                          </a:solidFill>
                          <a:effectLst/>
                          <a:latin typeface="宋体" pitchFamily="2" charset="-122"/>
                          <a:ea typeface="宋体" pitchFamily="2" charset="-122"/>
                        </a:rPr>
                        <a:t>EX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43436" name="Text Box 439"/>
          <p:cNvSpPr txBox="1">
            <a:spLocks noChangeArrowheads="1"/>
          </p:cNvSpPr>
          <p:nvPr/>
        </p:nvSpPr>
        <p:spPr bwMode="auto">
          <a:xfrm>
            <a:off x="2384425" y="1844675"/>
            <a:ext cx="5545138" cy="457200"/>
          </a:xfrm>
          <a:prstGeom prst="rect">
            <a:avLst/>
          </a:prstGeom>
          <a:noFill/>
          <a:ln w="9525">
            <a:noFill/>
            <a:miter lim="800000"/>
            <a:headEnd/>
            <a:tailEnd/>
          </a:ln>
        </p:spPr>
        <p:txBody>
          <a:bodyPr>
            <a:spAutoFit/>
          </a:bodyPr>
          <a:lstStyle/>
          <a:p>
            <a:pPr>
              <a:spcBef>
                <a:spcPct val="50000"/>
              </a:spcBef>
            </a:pPr>
            <a:r>
              <a:rPr lang="zh-CN" altLang="en-US" sz="2000" b="1">
                <a:solidFill>
                  <a:srgbClr val="080808"/>
                </a:solidFill>
                <a:ea typeface="宋体" charset="-122"/>
              </a:rPr>
              <a:t>简单处理分支指令：分支成功的情况</a:t>
            </a:r>
            <a:r>
              <a:rPr lang="zh-CN" altLang="en-US"/>
              <a:t> </a:t>
            </a:r>
          </a:p>
        </p:txBody>
      </p:sp>
      <p:sp>
        <p:nvSpPr>
          <p:cNvPr id="143437" name="Rectangle 3"/>
          <p:cNvSpPr>
            <a:spLocks noChangeArrowheads="1"/>
          </p:cNvSpPr>
          <p:nvPr/>
        </p:nvSpPr>
        <p:spPr bwMode="auto">
          <a:xfrm>
            <a:off x="3886200" y="247650"/>
            <a:ext cx="5105400" cy="381000"/>
          </a:xfrm>
          <a:prstGeom prst="rect">
            <a:avLst/>
          </a:prstGeom>
          <a:noFill/>
          <a:ln w="9525">
            <a:noFill/>
            <a:miter lim="800000"/>
            <a:headEnd/>
            <a:tailEnd/>
          </a:ln>
        </p:spPr>
        <p:txBody>
          <a:bodyPr anchor="b"/>
          <a:lstStyle/>
          <a:p>
            <a:pPr algn="ctr"/>
            <a:r>
              <a:rPr lang="en-US" altLang="zh-CN" sz="2000">
                <a:solidFill>
                  <a:srgbClr val="4F56AD"/>
                </a:solidFill>
                <a:latin typeface="黑体" pitchFamily="2" charset="-122"/>
              </a:rPr>
              <a:t>3.4 </a:t>
            </a:r>
            <a:r>
              <a:rPr lang="zh-CN" altLang="en-US" sz="2000">
                <a:solidFill>
                  <a:srgbClr val="4F56AD"/>
                </a:solidFill>
                <a:latin typeface="黑体" pitchFamily="2" charset="-122"/>
              </a:rPr>
              <a:t>流水线的相关与冲突</a:t>
            </a:r>
          </a:p>
        </p:txBody>
      </p:sp>
      <p:sp>
        <p:nvSpPr>
          <p:cNvPr id="5" name="左大括号 4"/>
          <p:cNvSpPr/>
          <p:nvPr/>
        </p:nvSpPr>
        <p:spPr bwMode="auto">
          <a:xfrm rot="16200000">
            <a:off x="3815916" y="3825044"/>
            <a:ext cx="432048" cy="2232248"/>
          </a:xfrm>
          <a:prstGeom prst="leftBrace">
            <a:avLst/>
          </a:prstGeom>
          <a:solidFill>
            <a:schemeClr val="bg1"/>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600" b="0" i="0" u="none" strike="noStrike" cap="none" normalizeH="0" baseline="0" smtClean="0">
              <a:ln>
                <a:noFill/>
              </a:ln>
              <a:solidFill>
                <a:schemeClr val="tx1"/>
              </a:solidFill>
              <a:effectLst/>
              <a:latin typeface="Tahoma" pitchFamily="34" charset="0"/>
              <a:ea typeface="黑体" pitchFamily="2" charset="-122"/>
            </a:endParaRPr>
          </a:p>
        </p:txBody>
      </p:sp>
      <p:sp>
        <p:nvSpPr>
          <p:cNvPr id="6" name="TextBox 5"/>
          <p:cNvSpPr txBox="1"/>
          <p:nvPr/>
        </p:nvSpPr>
        <p:spPr>
          <a:xfrm>
            <a:off x="3300244" y="5229200"/>
            <a:ext cx="1415772" cy="461665"/>
          </a:xfrm>
          <a:prstGeom prst="rect">
            <a:avLst/>
          </a:prstGeom>
          <a:noFill/>
        </p:spPr>
        <p:txBody>
          <a:bodyPr wrap="none" rtlCol="0">
            <a:spAutoFit/>
          </a:bodyPr>
          <a:lstStyle/>
          <a:p>
            <a:r>
              <a:rPr lang="zh-CN" altLang="en-US" b="1" dirty="0" smtClean="0">
                <a:solidFill>
                  <a:srgbClr val="FF0000"/>
                </a:solidFill>
              </a:rPr>
              <a:t>分支延迟</a:t>
            </a:r>
            <a:endParaRPr lang="zh-CN" altLang="en-US" b="1" dirty="0">
              <a:solidFill>
                <a:srgbClr val="FF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r>
              <a:rPr lang="en-US" altLang="zh-CN" smtClean="0">
                <a:latin typeface="黑体" pitchFamily="2" charset="-122"/>
              </a:rPr>
              <a:t>3.4 </a:t>
            </a:r>
            <a:r>
              <a:rPr lang="zh-CN" altLang="en-US" smtClean="0">
                <a:latin typeface="黑体" pitchFamily="2" charset="-122"/>
              </a:rPr>
              <a:t>流水线的相关与冲突</a:t>
            </a:r>
          </a:p>
        </p:txBody>
      </p:sp>
      <p:sp>
        <p:nvSpPr>
          <p:cNvPr id="144387" name="Rectangle 3" descr="Rectangle: Click to edit Master text styles&#10;Second level&#10;Third level&#10;Fourth level&#10;Fifth level"/>
          <p:cNvSpPr>
            <a:spLocks noGrp="1" noChangeArrowheads="1"/>
          </p:cNvSpPr>
          <p:nvPr>
            <p:ph idx="1"/>
          </p:nvPr>
        </p:nvSpPr>
        <p:spPr>
          <a:xfrm>
            <a:off x="323528" y="1340768"/>
            <a:ext cx="7772400" cy="4889500"/>
          </a:xfrm>
        </p:spPr>
        <p:txBody>
          <a:bodyPr/>
          <a:lstStyle/>
          <a:p>
            <a:pPr marL="1085850" lvl="1" indent="-457200">
              <a:lnSpc>
                <a:spcPct val="120000"/>
              </a:lnSpc>
            </a:pPr>
            <a:r>
              <a:rPr lang="zh-CN" altLang="en-US" sz="2800" dirty="0" smtClean="0"/>
              <a:t>把由分支指令引起的延迟称为</a:t>
            </a:r>
            <a:r>
              <a:rPr lang="zh-CN" altLang="en-US" sz="2800" dirty="0" smtClean="0">
                <a:solidFill>
                  <a:srgbClr val="FF0000"/>
                </a:solidFill>
              </a:rPr>
              <a:t>分支延迟</a:t>
            </a:r>
          </a:p>
          <a:p>
            <a:pPr marL="1085850" lvl="1" indent="-457200">
              <a:lnSpc>
                <a:spcPct val="120000"/>
              </a:lnSpc>
            </a:pPr>
            <a:r>
              <a:rPr lang="zh-CN" altLang="en-US" sz="2800" dirty="0" smtClean="0"/>
              <a:t>分支指令在目标代码中出现的频度</a:t>
            </a:r>
          </a:p>
          <a:p>
            <a:pPr lvl="2">
              <a:lnSpc>
                <a:spcPct val="120000"/>
              </a:lnSpc>
            </a:pPr>
            <a:r>
              <a:rPr lang="zh-CN" altLang="en-US" sz="2400" dirty="0" smtClean="0">
                <a:ea typeface="宋体" charset="-122"/>
              </a:rPr>
              <a:t>每</a:t>
            </a:r>
            <a:r>
              <a:rPr lang="en-US" altLang="zh-CN" sz="2400" dirty="0" smtClean="0">
                <a:solidFill>
                  <a:srgbClr val="9933FF"/>
                </a:solidFill>
                <a:latin typeface="宋体" charset="-122"/>
                <a:ea typeface="宋体" charset="-122"/>
              </a:rPr>
              <a:t>3</a:t>
            </a:r>
            <a:r>
              <a:rPr lang="zh-CN" altLang="en-US" sz="2400" dirty="0" smtClean="0">
                <a:solidFill>
                  <a:srgbClr val="9933FF"/>
                </a:solidFill>
                <a:latin typeface="宋体" charset="-122"/>
                <a:ea typeface="宋体" charset="-122"/>
              </a:rPr>
              <a:t>～</a:t>
            </a:r>
            <a:r>
              <a:rPr lang="en-US" altLang="zh-CN" sz="2400" dirty="0" smtClean="0">
                <a:solidFill>
                  <a:srgbClr val="9933FF"/>
                </a:solidFill>
                <a:latin typeface="宋体" charset="-122"/>
                <a:ea typeface="宋体" charset="-122"/>
              </a:rPr>
              <a:t>4</a:t>
            </a:r>
            <a:r>
              <a:rPr lang="zh-CN" altLang="en-US" sz="2400" dirty="0" smtClean="0">
                <a:ea typeface="宋体" charset="-122"/>
              </a:rPr>
              <a:t>条指令就有一条是分支指令。</a:t>
            </a:r>
          </a:p>
          <a:p>
            <a:pPr lvl="2">
              <a:lnSpc>
                <a:spcPct val="120000"/>
              </a:lnSpc>
              <a:buFont typeface="Wingdings" pitchFamily="2" charset="2"/>
              <a:buNone/>
            </a:pPr>
            <a:r>
              <a:rPr lang="zh-CN" altLang="en-US" sz="2400" dirty="0" smtClean="0">
                <a:solidFill>
                  <a:srgbClr val="E24C05"/>
                </a:solidFill>
                <a:ea typeface="宋体" charset="-122"/>
              </a:rPr>
              <a:t>      假设：</a:t>
            </a:r>
            <a:r>
              <a:rPr lang="zh-CN" altLang="en-US" sz="2400" dirty="0" smtClean="0">
                <a:ea typeface="宋体" charset="-122"/>
              </a:rPr>
              <a:t>分支指令出现的频度是</a:t>
            </a:r>
            <a:r>
              <a:rPr lang="en-US" altLang="zh-CN" sz="2400" dirty="0" smtClean="0">
                <a:solidFill>
                  <a:srgbClr val="D60093"/>
                </a:solidFill>
                <a:latin typeface="宋体" charset="-122"/>
                <a:ea typeface="宋体" charset="-122"/>
              </a:rPr>
              <a:t>30</a:t>
            </a:r>
            <a:r>
              <a:rPr lang="zh-CN" altLang="en-US" sz="2400" dirty="0" smtClean="0">
                <a:solidFill>
                  <a:srgbClr val="D60093"/>
                </a:solidFill>
                <a:latin typeface="宋体" charset="-122"/>
                <a:ea typeface="宋体" charset="-122"/>
              </a:rPr>
              <a:t>％</a:t>
            </a:r>
          </a:p>
          <a:p>
            <a:pPr lvl="2">
              <a:lnSpc>
                <a:spcPct val="120000"/>
              </a:lnSpc>
              <a:buFont typeface="Wingdings" pitchFamily="2" charset="2"/>
              <a:buNone/>
            </a:pPr>
            <a:r>
              <a:rPr lang="zh-CN" altLang="en-US" sz="2400" dirty="0" smtClean="0">
                <a:latin typeface="宋体" charset="-122"/>
                <a:ea typeface="宋体" charset="-122"/>
              </a:rPr>
              <a:t>         </a:t>
            </a:r>
            <a:r>
              <a:rPr lang="zh-CN" altLang="en-US" sz="1050" dirty="0" smtClean="0">
                <a:latin typeface="宋体" charset="-122"/>
                <a:ea typeface="宋体" charset="-122"/>
              </a:rPr>
              <a:t> </a:t>
            </a:r>
            <a:r>
              <a:rPr lang="zh-CN" altLang="en-US" sz="2400" dirty="0" smtClean="0">
                <a:latin typeface="宋体" charset="-122"/>
                <a:ea typeface="宋体" charset="-122"/>
              </a:rPr>
              <a:t>流水线理想 </a:t>
            </a:r>
            <a:r>
              <a:rPr lang="en-US" altLang="zh-CN" sz="2400" dirty="0" smtClean="0">
                <a:solidFill>
                  <a:srgbClr val="D60093"/>
                </a:solidFill>
                <a:latin typeface="宋体" charset="-122"/>
                <a:ea typeface="宋体" charset="-122"/>
              </a:rPr>
              <a:t>CPI</a:t>
            </a:r>
            <a:r>
              <a:rPr lang="zh-CN" altLang="en-US" sz="2400" dirty="0" smtClean="0">
                <a:solidFill>
                  <a:srgbClr val="D60093"/>
                </a:solidFill>
                <a:latin typeface="宋体" charset="-122"/>
                <a:ea typeface="宋体" charset="-122"/>
              </a:rPr>
              <a:t>＝</a:t>
            </a:r>
            <a:r>
              <a:rPr lang="en-US" altLang="zh-CN" sz="2400" dirty="0" smtClean="0">
                <a:solidFill>
                  <a:srgbClr val="D60093"/>
                </a:solidFill>
                <a:latin typeface="宋体" charset="-122"/>
                <a:ea typeface="宋体" charset="-122"/>
              </a:rPr>
              <a:t>1</a:t>
            </a:r>
          </a:p>
          <a:p>
            <a:pPr lvl="2">
              <a:lnSpc>
                <a:spcPct val="120000"/>
              </a:lnSpc>
              <a:buFont typeface="Wingdings" pitchFamily="2" charset="2"/>
              <a:buNone/>
            </a:pPr>
            <a:r>
              <a:rPr lang="en-US" altLang="zh-CN" sz="2400" dirty="0" smtClean="0">
                <a:solidFill>
                  <a:srgbClr val="E24C05"/>
                </a:solidFill>
                <a:latin typeface="宋体" charset="-122"/>
                <a:ea typeface="宋体" charset="-122"/>
              </a:rPr>
              <a:t>   </a:t>
            </a:r>
            <a:r>
              <a:rPr lang="en-US" altLang="zh-CN" sz="900" dirty="0" smtClean="0">
                <a:solidFill>
                  <a:srgbClr val="E24C05"/>
                </a:solidFill>
                <a:latin typeface="宋体" charset="-122"/>
                <a:ea typeface="宋体" charset="-122"/>
              </a:rPr>
              <a:t> </a:t>
            </a:r>
            <a:r>
              <a:rPr lang="zh-CN" altLang="en-US" sz="2400" dirty="0" smtClean="0">
                <a:solidFill>
                  <a:srgbClr val="E24C05"/>
                </a:solidFill>
                <a:latin typeface="宋体" charset="-122"/>
                <a:ea typeface="宋体" charset="-122"/>
              </a:rPr>
              <a:t>那么：</a:t>
            </a:r>
            <a:r>
              <a:rPr lang="zh-CN" altLang="en-US" sz="2400" dirty="0" smtClean="0">
                <a:latin typeface="宋体" charset="-122"/>
                <a:ea typeface="宋体" charset="-122"/>
              </a:rPr>
              <a:t>流水线的实际 </a:t>
            </a:r>
            <a:r>
              <a:rPr lang="en-US" altLang="zh-CN" sz="2400" dirty="0" smtClean="0">
                <a:solidFill>
                  <a:srgbClr val="D60093"/>
                </a:solidFill>
                <a:latin typeface="宋体" charset="-122"/>
                <a:ea typeface="宋体" charset="-122"/>
              </a:rPr>
              <a:t>CPI </a:t>
            </a:r>
            <a:r>
              <a:rPr lang="zh-CN" altLang="en-US" sz="2400" dirty="0" smtClean="0">
                <a:solidFill>
                  <a:srgbClr val="D60093"/>
                </a:solidFill>
                <a:latin typeface="宋体" charset="-122"/>
                <a:ea typeface="宋体" charset="-122"/>
              </a:rPr>
              <a:t>＝ </a:t>
            </a:r>
            <a:r>
              <a:rPr lang="en-US" altLang="zh-CN" sz="2400" dirty="0" smtClean="0">
                <a:solidFill>
                  <a:srgbClr val="D60093"/>
                </a:solidFill>
                <a:latin typeface="宋体" charset="-122"/>
                <a:ea typeface="宋体" charset="-122"/>
              </a:rPr>
              <a:t>?</a:t>
            </a:r>
          </a:p>
        </p:txBody>
      </p:sp>
      <p:sp>
        <p:nvSpPr>
          <p:cNvPr id="4" name="TextBox 3"/>
          <p:cNvSpPr txBox="1"/>
          <p:nvPr/>
        </p:nvSpPr>
        <p:spPr>
          <a:xfrm>
            <a:off x="5593861" y="4581128"/>
            <a:ext cx="2518638" cy="523220"/>
          </a:xfrm>
          <a:prstGeom prst="rect">
            <a:avLst/>
          </a:prstGeom>
          <a:solidFill>
            <a:schemeClr val="bg1"/>
          </a:solidFill>
        </p:spPr>
        <p:txBody>
          <a:bodyPr wrap="none" rtlCol="0">
            <a:spAutoFit/>
          </a:bodyPr>
          <a:lstStyle/>
          <a:p>
            <a:r>
              <a:rPr lang="en-US" altLang="zh-CN" sz="2800" dirty="0" smtClean="0">
                <a:solidFill>
                  <a:srgbClr val="FF0000"/>
                </a:solidFill>
              </a:rPr>
              <a:t>1+3*0.3 = 1.9</a:t>
            </a:r>
            <a:endParaRPr lang="zh-CN" altLang="en-US" sz="2800" dirty="0">
              <a:solidFill>
                <a:srgbClr val="FF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p:txBody>
          <a:bodyPr/>
          <a:lstStyle/>
          <a:p>
            <a:r>
              <a:rPr lang="en-US" altLang="zh-CN" smtClean="0">
                <a:latin typeface="黑体" pitchFamily="2" charset="-122"/>
              </a:rPr>
              <a:t>3.4 </a:t>
            </a:r>
            <a:r>
              <a:rPr lang="zh-CN" altLang="en-US" smtClean="0">
                <a:latin typeface="黑体" pitchFamily="2" charset="-122"/>
              </a:rPr>
              <a:t>流水线的相关与冲突</a:t>
            </a:r>
          </a:p>
        </p:txBody>
      </p:sp>
      <p:sp>
        <p:nvSpPr>
          <p:cNvPr id="145411" name="Rectangle 3" descr="Rectangle: Click to edit Master text styles&#10;Second level&#10;Third level&#10;Fourth level&#10;Fifth level"/>
          <p:cNvSpPr>
            <a:spLocks noGrp="1" noChangeArrowheads="1"/>
          </p:cNvSpPr>
          <p:nvPr>
            <p:ph idx="1"/>
          </p:nvPr>
        </p:nvSpPr>
        <p:spPr>
          <a:xfrm>
            <a:off x="683568" y="1196752"/>
            <a:ext cx="7776864" cy="3096344"/>
          </a:xfrm>
        </p:spPr>
        <p:txBody>
          <a:bodyPr/>
          <a:lstStyle/>
          <a:p>
            <a:pPr marL="1085850" lvl="1" indent="-457200">
              <a:lnSpc>
                <a:spcPct val="120000"/>
              </a:lnSpc>
            </a:pPr>
            <a:r>
              <a:rPr lang="zh-CN" altLang="en-US" dirty="0" smtClean="0"/>
              <a:t>可采取两种措施来减少分支延迟</a:t>
            </a:r>
          </a:p>
          <a:p>
            <a:pPr lvl="2">
              <a:lnSpc>
                <a:spcPct val="120000"/>
              </a:lnSpc>
            </a:pPr>
            <a:r>
              <a:rPr lang="zh-CN" altLang="en-US" dirty="0" smtClean="0">
                <a:ea typeface="宋体" charset="-122"/>
              </a:rPr>
              <a:t>在流水线中尽早判断出分支转移是否成功；</a:t>
            </a:r>
          </a:p>
          <a:p>
            <a:pPr lvl="2">
              <a:lnSpc>
                <a:spcPct val="120000"/>
              </a:lnSpc>
            </a:pPr>
            <a:r>
              <a:rPr lang="zh-CN" altLang="en-US" dirty="0" smtClean="0">
                <a:ea typeface="宋体" charset="-122"/>
              </a:rPr>
              <a:t>尽早计算出分支目标地址。</a:t>
            </a:r>
            <a:endParaRPr lang="en-US" altLang="zh-CN" dirty="0" smtClean="0"/>
          </a:p>
          <a:p>
            <a:pPr marL="0" indent="0">
              <a:lnSpc>
                <a:spcPct val="140000"/>
              </a:lnSpc>
              <a:buFont typeface="Wingdings" pitchFamily="2" charset="2"/>
              <a:buNone/>
            </a:pPr>
            <a:r>
              <a:rPr lang="zh-CN" altLang="en-US" dirty="0" smtClean="0"/>
              <a:t>下面的讨论中，我们假设：</a:t>
            </a:r>
          </a:p>
          <a:p>
            <a:pPr marL="0" indent="0">
              <a:lnSpc>
                <a:spcPct val="140000"/>
              </a:lnSpc>
              <a:buFont typeface="Wingdings" pitchFamily="2" charset="2"/>
              <a:buNone/>
            </a:pPr>
            <a:r>
              <a:rPr lang="zh-CN" altLang="en-US" dirty="0" smtClean="0">
                <a:solidFill>
                  <a:schemeClr val="tx1"/>
                </a:solidFill>
              </a:rPr>
              <a:t>       </a:t>
            </a:r>
            <a:r>
              <a:rPr lang="zh-CN" altLang="en-US" dirty="0" smtClean="0">
                <a:solidFill>
                  <a:schemeClr val="tx1"/>
                </a:solidFill>
                <a:latin typeface="黑体" pitchFamily="2" charset="-122"/>
              </a:rPr>
              <a:t>这两步工作被提前到</a:t>
            </a:r>
            <a:r>
              <a:rPr lang="en-US" altLang="zh-CN" dirty="0" smtClean="0">
                <a:solidFill>
                  <a:srgbClr val="9933FF"/>
                </a:solidFill>
                <a:latin typeface="黑体" pitchFamily="2" charset="-122"/>
              </a:rPr>
              <a:t>ID</a:t>
            </a:r>
            <a:r>
              <a:rPr lang="zh-CN" altLang="en-US" dirty="0" smtClean="0">
                <a:solidFill>
                  <a:schemeClr val="tx1"/>
                </a:solidFill>
                <a:latin typeface="黑体" pitchFamily="2" charset="-122"/>
              </a:rPr>
              <a:t>段完成，即分支指令是在</a:t>
            </a:r>
            <a:r>
              <a:rPr lang="en-US" altLang="zh-CN" dirty="0" smtClean="0">
                <a:solidFill>
                  <a:srgbClr val="9933FF"/>
                </a:solidFill>
                <a:latin typeface="黑体" pitchFamily="2" charset="-122"/>
              </a:rPr>
              <a:t>ID</a:t>
            </a:r>
            <a:r>
              <a:rPr lang="zh-CN" altLang="en-US" dirty="0" smtClean="0">
                <a:solidFill>
                  <a:schemeClr val="tx1"/>
                </a:solidFill>
                <a:latin typeface="黑体" pitchFamily="2" charset="-122"/>
              </a:rPr>
              <a:t>段的末尾执行完成，所带来的</a:t>
            </a:r>
            <a:r>
              <a:rPr lang="zh-CN" altLang="en-US" dirty="0" smtClean="0">
                <a:solidFill>
                  <a:srgbClr val="D60093"/>
                </a:solidFill>
                <a:latin typeface="黑体" pitchFamily="2" charset="-122"/>
              </a:rPr>
              <a:t>分支延迟为一个时钟周期</a:t>
            </a:r>
          </a:p>
        </p:txBody>
      </p:sp>
      <p:graphicFrame>
        <p:nvGraphicFramePr>
          <p:cNvPr id="4" name="Group 435"/>
          <p:cNvGraphicFramePr>
            <a:graphicFrameLocks/>
          </p:cNvGraphicFramePr>
          <p:nvPr/>
        </p:nvGraphicFramePr>
        <p:xfrm>
          <a:off x="540965" y="4357836"/>
          <a:ext cx="7991475" cy="2095500"/>
        </p:xfrm>
        <a:graphic>
          <a:graphicData uri="http://schemas.openxmlformats.org/drawingml/2006/table">
            <a:tbl>
              <a:tblPr/>
              <a:tblGrid>
                <a:gridCol w="1806575">
                  <a:extLst>
                    <a:ext uri="{9D8B030D-6E8A-4147-A177-3AD203B41FA5}">
                      <a16:colId xmlns:a16="http://schemas.microsoft.com/office/drawing/2014/main" val="20000"/>
                    </a:ext>
                  </a:extLst>
                </a:gridCol>
                <a:gridCol w="631825">
                  <a:extLst>
                    <a:ext uri="{9D8B030D-6E8A-4147-A177-3AD203B41FA5}">
                      <a16:colId xmlns:a16="http://schemas.microsoft.com/office/drawing/2014/main" val="20001"/>
                    </a:ext>
                  </a:extLst>
                </a:gridCol>
                <a:gridCol w="873968">
                  <a:extLst>
                    <a:ext uri="{9D8B030D-6E8A-4147-A177-3AD203B41FA5}">
                      <a16:colId xmlns:a16="http://schemas.microsoft.com/office/drawing/2014/main" val="20002"/>
                    </a:ext>
                  </a:extLst>
                </a:gridCol>
                <a:gridCol w="503982">
                  <a:extLst>
                    <a:ext uri="{9D8B030D-6E8A-4147-A177-3AD203B41FA5}">
                      <a16:colId xmlns:a16="http://schemas.microsoft.com/office/drawing/2014/main" val="20003"/>
                    </a:ext>
                  </a:extLst>
                </a:gridCol>
                <a:gridCol w="792162">
                  <a:extLst>
                    <a:ext uri="{9D8B030D-6E8A-4147-A177-3AD203B41FA5}">
                      <a16:colId xmlns:a16="http://schemas.microsoft.com/office/drawing/2014/main" val="20004"/>
                    </a:ext>
                  </a:extLst>
                </a:gridCol>
                <a:gridCol w="503238">
                  <a:extLst>
                    <a:ext uri="{9D8B030D-6E8A-4147-A177-3AD203B41FA5}">
                      <a16:colId xmlns:a16="http://schemas.microsoft.com/office/drawing/2014/main" val="20005"/>
                    </a:ext>
                  </a:extLst>
                </a:gridCol>
                <a:gridCol w="576262">
                  <a:extLst>
                    <a:ext uri="{9D8B030D-6E8A-4147-A177-3AD203B41FA5}">
                      <a16:colId xmlns:a16="http://schemas.microsoft.com/office/drawing/2014/main" val="20006"/>
                    </a:ext>
                  </a:extLst>
                </a:gridCol>
                <a:gridCol w="576263">
                  <a:extLst>
                    <a:ext uri="{9D8B030D-6E8A-4147-A177-3AD203B41FA5}">
                      <a16:colId xmlns:a16="http://schemas.microsoft.com/office/drawing/2014/main" val="20007"/>
                    </a:ext>
                  </a:extLst>
                </a:gridCol>
                <a:gridCol w="576262">
                  <a:extLst>
                    <a:ext uri="{9D8B030D-6E8A-4147-A177-3AD203B41FA5}">
                      <a16:colId xmlns:a16="http://schemas.microsoft.com/office/drawing/2014/main" val="20008"/>
                    </a:ext>
                  </a:extLst>
                </a:gridCol>
                <a:gridCol w="576263">
                  <a:extLst>
                    <a:ext uri="{9D8B030D-6E8A-4147-A177-3AD203B41FA5}">
                      <a16:colId xmlns:a16="http://schemas.microsoft.com/office/drawing/2014/main" val="20009"/>
                    </a:ext>
                  </a:extLst>
                </a:gridCol>
                <a:gridCol w="574675">
                  <a:extLst>
                    <a:ext uri="{9D8B030D-6E8A-4147-A177-3AD203B41FA5}">
                      <a16:colId xmlns:a16="http://schemas.microsoft.com/office/drawing/2014/main" val="20010"/>
                    </a:ext>
                  </a:extLst>
                </a:gridCol>
              </a:tblGrid>
              <a:tr h="419100">
                <a:tc>
                  <a:txBody>
                    <a:bodyPr/>
                    <a:lstStyle/>
                    <a:p>
                      <a:pPr marL="0" marR="0" lvl="0" indent="0" algn="l"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zh-CN" altLang="en-US" sz="1800" b="1" i="0" u="none" strike="noStrike" cap="none" normalizeH="0" baseline="0" dirty="0" smtClean="0">
                          <a:ln>
                            <a:noFill/>
                          </a:ln>
                          <a:solidFill>
                            <a:srgbClr val="E24C05"/>
                          </a:solidFill>
                          <a:effectLst/>
                          <a:latin typeface="宋体" pitchFamily="2" charset="-122"/>
                          <a:ea typeface="宋体" pitchFamily="2" charset="-122"/>
                        </a:rPr>
                        <a:t>分支指令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宋体" pitchFamily="2" charset="-122"/>
                          <a:ea typeface="宋体" pitchFamily="2" charset="-122"/>
                        </a:rPr>
                        <a:t>IF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宋体" pitchFamily="2" charset="-122"/>
                          <a:ea typeface="宋体" pitchFamily="2" charset="-122"/>
                        </a:rPr>
                        <a:t>ID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1800" b="1" i="0" u="none" strike="noStrike" cap="none" normalizeH="0" baseline="0" dirty="0" smtClean="0">
                          <a:ln>
                            <a:noFill/>
                          </a:ln>
                          <a:solidFill>
                            <a:schemeClr val="tx1"/>
                          </a:solidFill>
                          <a:effectLst/>
                          <a:latin typeface="宋体" pitchFamily="2" charset="-122"/>
                          <a:ea typeface="宋体" pitchFamily="2" charset="-122"/>
                        </a:rPr>
                        <a:t>EX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宋体" pitchFamily="2" charset="-122"/>
                          <a:ea typeface="宋体" pitchFamily="2" charset="-122"/>
                        </a:rPr>
                        <a:t>MEM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宋体" pitchFamily="2" charset="-122"/>
                          <a:ea typeface="宋体" pitchFamily="2" charset="-122"/>
                        </a:rPr>
                        <a:t>WB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endParaRPr kumimoji="1" lang="zh-CN" altLang="zh-CN" sz="1800" b="1"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endParaRPr kumimoji="1" lang="zh-CN" altLang="zh-CN" sz="1800" b="1"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endParaRPr kumimoji="1" lang="zh-CN" altLang="zh-CN" sz="1800" b="1"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endParaRPr kumimoji="1" lang="zh-CN" altLang="zh-CN" sz="1800" b="1" i="0" u="none" strike="noStrike" cap="none" normalizeH="0" baseline="0" dirty="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endParaRPr kumimoji="1" lang="zh-CN" altLang="zh-CN" sz="1800" b="1"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9100">
                <a:tc>
                  <a:txBody>
                    <a:bodyPr/>
                    <a:lstStyle/>
                    <a:p>
                      <a:pPr marL="0" marR="0" lvl="0" indent="0" algn="l"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zh-CN" altLang="en-US" sz="1800" b="1" i="0" u="none" strike="noStrike" cap="none" normalizeH="0" baseline="0" dirty="0" smtClean="0">
                          <a:ln>
                            <a:noFill/>
                          </a:ln>
                          <a:solidFill>
                            <a:srgbClr val="E24C05"/>
                          </a:solidFill>
                          <a:effectLst/>
                          <a:latin typeface="宋体" pitchFamily="2" charset="-122"/>
                          <a:ea typeface="宋体" pitchFamily="2" charset="-122"/>
                        </a:rPr>
                        <a:t>分支目标指令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endParaRPr kumimoji="1" lang="zh-CN" altLang="zh-CN" sz="1800" b="1"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1800" b="1" i="0" u="none" strike="noStrike" cap="none" normalizeH="0" baseline="0" dirty="0" smtClean="0">
                          <a:ln>
                            <a:noFill/>
                          </a:ln>
                          <a:solidFill>
                            <a:srgbClr val="D60093"/>
                          </a:solidFill>
                          <a:effectLst/>
                          <a:latin typeface="宋体" pitchFamily="2" charset="-122"/>
                          <a:ea typeface="宋体" pitchFamily="2" charset="-122"/>
                        </a:rPr>
                        <a:t>stall</a:t>
                      </a:r>
                      <a:r>
                        <a:rPr kumimoji="1" lang="en-US" altLang="zh-CN" sz="1800" b="0" i="0" u="none" strike="noStrike" cap="none" normalizeH="0" baseline="0" dirty="0" smtClean="0">
                          <a:ln>
                            <a:noFill/>
                          </a:ln>
                          <a:solidFill>
                            <a:srgbClr val="D60093"/>
                          </a:solidFill>
                          <a:effectLst/>
                          <a:latin typeface="宋体" pitchFamily="2" charset="-122"/>
                          <a:ea typeface="宋体" pitchFamily="2" charset="-122"/>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1800" b="1" i="0" u="none" strike="noStrike" cap="none" normalizeH="0" baseline="0" dirty="0" smtClean="0">
                          <a:ln>
                            <a:noFill/>
                          </a:ln>
                          <a:solidFill>
                            <a:schemeClr val="tx1"/>
                          </a:solidFill>
                          <a:effectLst/>
                          <a:latin typeface="宋体" pitchFamily="2" charset="-122"/>
                          <a:ea typeface="宋体" pitchFamily="2" charset="-122"/>
                        </a:rPr>
                        <a:t>IF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1800" b="1" i="0" u="none" strike="noStrike" cap="none" normalizeH="0" baseline="0" dirty="0" smtClean="0">
                          <a:ln>
                            <a:noFill/>
                          </a:ln>
                          <a:solidFill>
                            <a:schemeClr val="tx1"/>
                          </a:solidFill>
                          <a:effectLst/>
                          <a:latin typeface="宋体" pitchFamily="2" charset="-122"/>
                          <a:ea typeface="宋体" pitchFamily="2" charset="-122"/>
                        </a:rPr>
                        <a:t>ID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1800" b="1" i="0" u="none" strike="noStrike" cap="none" normalizeH="0" baseline="0" dirty="0" smtClean="0">
                          <a:ln>
                            <a:noFill/>
                          </a:ln>
                          <a:solidFill>
                            <a:schemeClr val="tx1"/>
                          </a:solidFill>
                          <a:effectLst/>
                          <a:latin typeface="宋体" pitchFamily="2" charset="-122"/>
                          <a:ea typeface="宋体" pitchFamily="2" charset="-122"/>
                        </a:rPr>
                        <a:t>EX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1800" b="1" i="0" u="none" strike="noStrike" cap="none" normalizeH="0" baseline="0" dirty="0" smtClean="0">
                          <a:ln>
                            <a:noFill/>
                          </a:ln>
                          <a:solidFill>
                            <a:schemeClr val="tx1"/>
                          </a:solidFill>
                          <a:effectLst/>
                          <a:latin typeface="宋体" pitchFamily="2" charset="-122"/>
                          <a:ea typeface="宋体" pitchFamily="2" charset="-122"/>
                        </a:rPr>
                        <a:t>MEM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1800" b="1" i="0" u="none" strike="noStrike" cap="none" normalizeH="0" baseline="0" dirty="0" smtClean="0">
                          <a:ln>
                            <a:noFill/>
                          </a:ln>
                          <a:solidFill>
                            <a:schemeClr val="tx1"/>
                          </a:solidFill>
                          <a:effectLst/>
                          <a:latin typeface="宋体" pitchFamily="2" charset="-122"/>
                          <a:ea typeface="宋体" pitchFamily="2" charset="-122"/>
                        </a:rPr>
                        <a:t>WB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endParaRPr kumimoji="1" lang="zh-CN" altLang="zh-CN" sz="1800" b="1"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endParaRPr kumimoji="1" lang="en-US" altLang="zh-CN" sz="1800" b="0" i="0" u="none" strike="noStrike" cap="none" normalizeH="0" baseline="0" dirty="0" smtClean="0">
                        <a:ln>
                          <a:noFill/>
                        </a:ln>
                        <a:solidFill>
                          <a:srgbClr val="D60093"/>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endParaRPr kumimoji="1" lang="en-US" altLang="zh-CN" sz="1800" b="1" i="0" u="none" strike="noStrike" cap="none" normalizeH="0" baseline="0" dirty="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19100">
                <a:tc>
                  <a:txBody>
                    <a:bodyPr/>
                    <a:lstStyle/>
                    <a:p>
                      <a:pPr marL="0" marR="0" lvl="0" indent="0" algn="l"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zh-CN" altLang="en-US" sz="1800" b="1" i="0" u="none" strike="noStrike" cap="none" normalizeH="0" baseline="0" dirty="0" smtClean="0">
                          <a:ln>
                            <a:noFill/>
                          </a:ln>
                          <a:solidFill>
                            <a:srgbClr val="E24C05"/>
                          </a:solidFill>
                          <a:effectLst/>
                          <a:latin typeface="宋体" pitchFamily="2" charset="-122"/>
                          <a:ea typeface="宋体" pitchFamily="2" charset="-122"/>
                        </a:rPr>
                        <a:t>分支目标指令</a:t>
                      </a:r>
                      <a:r>
                        <a:rPr kumimoji="1" lang="en-US" altLang="zh-CN" sz="1800" b="1" i="0" u="none" strike="noStrike" cap="none" normalizeH="0" baseline="0" dirty="0" smtClean="0">
                          <a:ln>
                            <a:noFill/>
                          </a:ln>
                          <a:solidFill>
                            <a:srgbClr val="E24C05"/>
                          </a:solidFill>
                          <a:effectLst/>
                          <a:latin typeface="宋体" pitchFamily="2" charset="-122"/>
                          <a:ea typeface="宋体" pitchFamily="2" charset="-122"/>
                        </a:rPr>
                        <a:t>+1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endParaRPr kumimoji="1" lang="zh-CN" altLang="zh-CN" sz="1800" b="1"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endParaRPr kumimoji="1" lang="zh-CN" altLang="zh-CN" sz="1800" b="1"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endParaRPr kumimoji="1" lang="zh-CN" altLang="zh-CN" sz="1800" b="1"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宋体" pitchFamily="2" charset="-122"/>
                          <a:ea typeface="宋体" pitchFamily="2" charset="-122"/>
                        </a:rPr>
                        <a:t>IF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宋体" pitchFamily="2" charset="-122"/>
                          <a:ea typeface="宋体" pitchFamily="2" charset="-122"/>
                        </a:rPr>
                        <a:t>ID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宋体" pitchFamily="2" charset="-122"/>
                          <a:ea typeface="宋体" pitchFamily="2" charset="-122"/>
                        </a:rPr>
                        <a:t>EX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宋体" pitchFamily="2" charset="-122"/>
                          <a:ea typeface="宋体" pitchFamily="2" charset="-122"/>
                        </a:rPr>
                        <a:t>MEM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1800" b="1" i="0" u="none" strike="noStrike" cap="none" normalizeH="0" baseline="0" dirty="0" smtClean="0">
                          <a:ln>
                            <a:noFill/>
                          </a:ln>
                          <a:solidFill>
                            <a:schemeClr val="tx1"/>
                          </a:solidFill>
                          <a:effectLst/>
                          <a:latin typeface="宋体" pitchFamily="2" charset="-122"/>
                          <a:ea typeface="宋体" pitchFamily="2" charset="-122"/>
                        </a:rPr>
                        <a:t>WB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endParaRPr kumimoji="1" lang="zh-CN" altLang="zh-CN" sz="1800" b="1"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endParaRPr kumimoji="1" lang="zh-CN" altLang="zh-CN" sz="1800" b="1" i="0" u="none" strike="noStrike" cap="none" normalizeH="0" baseline="0" dirty="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19100">
                <a:tc>
                  <a:txBody>
                    <a:bodyPr/>
                    <a:lstStyle/>
                    <a:p>
                      <a:pPr marL="0" marR="0" lvl="0" indent="0" algn="l"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zh-CN" altLang="en-US" sz="1800" b="1" i="0" u="none" strike="noStrike" cap="none" normalizeH="0" baseline="0" dirty="0" smtClean="0">
                          <a:ln>
                            <a:noFill/>
                          </a:ln>
                          <a:solidFill>
                            <a:srgbClr val="E24C05"/>
                          </a:solidFill>
                          <a:effectLst/>
                          <a:latin typeface="宋体" pitchFamily="2" charset="-122"/>
                          <a:ea typeface="宋体" pitchFamily="2" charset="-122"/>
                        </a:rPr>
                        <a:t>分支目标指令</a:t>
                      </a:r>
                      <a:r>
                        <a:rPr kumimoji="1" lang="en-US" altLang="zh-CN" sz="1800" b="1" i="0" u="none" strike="noStrike" cap="none" normalizeH="0" baseline="0" dirty="0" smtClean="0">
                          <a:ln>
                            <a:noFill/>
                          </a:ln>
                          <a:solidFill>
                            <a:srgbClr val="E24C05"/>
                          </a:solidFill>
                          <a:effectLst/>
                          <a:latin typeface="宋体" pitchFamily="2" charset="-122"/>
                          <a:ea typeface="宋体" pitchFamily="2" charset="-122"/>
                        </a:rPr>
                        <a:t>+2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endParaRPr kumimoji="1" lang="zh-CN" altLang="zh-CN" sz="1800" b="1"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endParaRPr kumimoji="1" lang="zh-CN" altLang="zh-CN" sz="1800" b="1"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endParaRPr kumimoji="1" lang="zh-CN" altLang="zh-CN" sz="1800" b="1" i="0" u="none" strike="noStrike" cap="none" normalizeH="0" baseline="0" dirty="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endParaRPr kumimoji="1" lang="zh-CN" altLang="zh-CN" sz="1800" b="1"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宋体" pitchFamily="2" charset="-122"/>
                          <a:ea typeface="宋体" pitchFamily="2" charset="-122"/>
                        </a:rPr>
                        <a:t>IF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宋体" pitchFamily="2" charset="-122"/>
                          <a:ea typeface="宋体" pitchFamily="2" charset="-122"/>
                        </a:rPr>
                        <a:t>ID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宋体" pitchFamily="2" charset="-122"/>
                          <a:ea typeface="宋体" pitchFamily="2" charset="-122"/>
                        </a:rPr>
                        <a:t>EX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1800" b="1" i="0" u="none" strike="noStrike" cap="none" normalizeH="0" baseline="0" dirty="0" smtClean="0">
                          <a:ln>
                            <a:noFill/>
                          </a:ln>
                          <a:solidFill>
                            <a:schemeClr val="tx1"/>
                          </a:solidFill>
                          <a:effectLst/>
                          <a:latin typeface="宋体" pitchFamily="2" charset="-122"/>
                          <a:ea typeface="宋体" pitchFamily="2" charset="-122"/>
                        </a:rPr>
                        <a:t>MEM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1800" b="1" i="0" u="none" strike="noStrike" cap="none" normalizeH="0" baseline="0" dirty="0" smtClean="0">
                          <a:ln>
                            <a:noFill/>
                          </a:ln>
                          <a:solidFill>
                            <a:schemeClr val="tx1"/>
                          </a:solidFill>
                          <a:effectLst/>
                          <a:latin typeface="宋体" pitchFamily="2" charset="-122"/>
                          <a:ea typeface="宋体" pitchFamily="2" charset="-122"/>
                        </a:rPr>
                        <a:t>WB</a:t>
                      </a:r>
                      <a:endParaRPr kumimoji="1" lang="zh-CN" altLang="zh-CN" sz="1800" b="1" i="0" u="none" strike="noStrike" cap="none" normalizeH="0" baseline="0" dirty="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endParaRPr kumimoji="1" lang="zh-CN" altLang="zh-CN" sz="1800" b="1" i="0" u="none" strike="noStrike" cap="none" normalizeH="0" baseline="0" dirty="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19100">
                <a:tc>
                  <a:txBody>
                    <a:bodyPr/>
                    <a:lstStyle/>
                    <a:p>
                      <a:pPr marL="0" marR="0" lvl="0" indent="0" algn="l"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zh-CN" altLang="en-US" sz="1800" b="1" i="0" u="none" strike="noStrike" cap="none" normalizeH="0" baseline="0" smtClean="0">
                          <a:ln>
                            <a:noFill/>
                          </a:ln>
                          <a:solidFill>
                            <a:srgbClr val="E24C05"/>
                          </a:solidFill>
                          <a:effectLst/>
                          <a:latin typeface="宋体" pitchFamily="2" charset="-122"/>
                          <a:ea typeface="宋体" pitchFamily="2" charset="-122"/>
                        </a:rPr>
                        <a:t>分支目标指令</a:t>
                      </a:r>
                      <a:r>
                        <a:rPr kumimoji="1" lang="en-US" altLang="zh-CN" sz="1800" b="1" i="0" u="none" strike="noStrike" cap="none" normalizeH="0" baseline="0" smtClean="0">
                          <a:ln>
                            <a:noFill/>
                          </a:ln>
                          <a:solidFill>
                            <a:srgbClr val="E24C05"/>
                          </a:solidFill>
                          <a:effectLst/>
                          <a:latin typeface="宋体" pitchFamily="2" charset="-122"/>
                          <a:ea typeface="宋体" pitchFamily="2" charset="-122"/>
                        </a:rPr>
                        <a:t>+3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endParaRPr kumimoji="1" lang="zh-CN" altLang="zh-CN" sz="1800" b="1"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endParaRPr kumimoji="1" lang="zh-CN" altLang="zh-CN" sz="1800" b="1"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endParaRPr kumimoji="1" lang="zh-CN" altLang="zh-CN" sz="1800" b="1"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endParaRPr kumimoji="1" lang="zh-CN" altLang="zh-CN" sz="1800" b="1"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endParaRPr kumimoji="1" lang="zh-CN" altLang="zh-CN" sz="1800" b="1"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宋体" pitchFamily="2" charset="-122"/>
                          <a:ea typeface="宋体" pitchFamily="2" charset="-122"/>
                        </a:rPr>
                        <a:t>IF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宋体" pitchFamily="2" charset="-122"/>
                          <a:ea typeface="宋体" pitchFamily="2" charset="-122"/>
                        </a:rPr>
                        <a:t>ID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1800" b="1" i="0" u="none" strike="noStrike" cap="none" normalizeH="0" baseline="0" dirty="0" smtClean="0">
                          <a:ln>
                            <a:noFill/>
                          </a:ln>
                          <a:solidFill>
                            <a:schemeClr val="tx1"/>
                          </a:solidFill>
                          <a:effectLst/>
                          <a:latin typeface="宋体" pitchFamily="2" charset="-122"/>
                          <a:ea typeface="宋体" pitchFamily="2" charset="-122"/>
                        </a:rPr>
                        <a:t>EX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1800" b="1" i="0" u="none" strike="noStrike" cap="none" normalizeH="0" baseline="0" dirty="0" smtClean="0">
                          <a:ln>
                            <a:noFill/>
                          </a:ln>
                          <a:solidFill>
                            <a:schemeClr val="tx1"/>
                          </a:solidFill>
                          <a:effectLst/>
                          <a:latin typeface="宋体" pitchFamily="2" charset="-122"/>
                          <a:ea typeface="宋体" pitchFamily="2" charset="-122"/>
                        </a:rPr>
                        <a:t>MEM</a:t>
                      </a:r>
                      <a:endParaRPr kumimoji="1" lang="zh-CN" altLang="zh-CN" sz="1800" b="1" i="0" u="none" strike="noStrike" cap="none" normalizeH="0" baseline="0" dirty="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1800" b="1" i="0" u="none" strike="noStrike" cap="none" normalizeH="0" baseline="0" dirty="0" smtClean="0">
                          <a:ln>
                            <a:noFill/>
                          </a:ln>
                          <a:solidFill>
                            <a:schemeClr val="tx1"/>
                          </a:solidFill>
                          <a:effectLst/>
                          <a:latin typeface="宋体" pitchFamily="2" charset="-122"/>
                          <a:ea typeface="宋体" pitchFamily="2" charset="-122"/>
                        </a:rPr>
                        <a:t>WB</a:t>
                      </a:r>
                      <a:endParaRPr kumimoji="1" lang="zh-CN" altLang="zh-CN" sz="1800" b="1" i="0" u="none" strike="noStrike" cap="none" normalizeH="0" baseline="0" dirty="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r>
              <a:rPr lang="en-US" altLang="zh-CN" smtClean="0">
                <a:latin typeface="黑体" pitchFamily="2" charset="-122"/>
              </a:rPr>
              <a:t>3.4 </a:t>
            </a:r>
            <a:r>
              <a:rPr lang="zh-CN" altLang="en-US" smtClean="0">
                <a:latin typeface="黑体" pitchFamily="2" charset="-122"/>
              </a:rPr>
              <a:t>流水线的相关与冲突</a:t>
            </a:r>
          </a:p>
        </p:txBody>
      </p:sp>
      <p:sp>
        <p:nvSpPr>
          <p:cNvPr id="146435" name="Rectangle 3" descr="Rectangle: Click to edit Master text styles&#10;Second level&#10;Third level&#10;Fourth level&#10;Fifth level"/>
          <p:cNvSpPr>
            <a:spLocks noGrp="1" noChangeArrowheads="1"/>
          </p:cNvSpPr>
          <p:nvPr>
            <p:ph idx="1"/>
          </p:nvPr>
        </p:nvSpPr>
        <p:spPr>
          <a:xfrm>
            <a:off x="323850" y="1341438"/>
            <a:ext cx="8134350" cy="4514850"/>
          </a:xfrm>
        </p:spPr>
        <p:txBody>
          <a:bodyPr/>
          <a:lstStyle/>
          <a:p>
            <a:pPr marL="1085850" lvl="1" indent="-457200"/>
            <a:r>
              <a:rPr lang="en-US" altLang="zh-CN" sz="2800" dirty="0" smtClean="0">
                <a:solidFill>
                  <a:srgbClr val="FF0000"/>
                </a:solidFill>
                <a:latin typeface="黑体" pitchFamily="49" charset="-122"/>
                <a:ea typeface="黑体" pitchFamily="49" charset="-122"/>
              </a:rPr>
              <a:t>3</a:t>
            </a:r>
            <a:r>
              <a:rPr lang="zh-CN" altLang="en-US" dirty="0" smtClean="0"/>
              <a:t>种通过软件（编译器）来减少分支延迟的方法</a:t>
            </a:r>
          </a:p>
          <a:p>
            <a:pPr marL="1085850" lvl="1" indent="-457200">
              <a:buFont typeface="Wingdings" pitchFamily="2" charset="2"/>
              <a:buNone/>
            </a:pPr>
            <a:r>
              <a:rPr lang="zh-CN" altLang="en-US" dirty="0" smtClean="0">
                <a:solidFill>
                  <a:srgbClr val="FF33CC"/>
                </a:solidFill>
              </a:rPr>
              <a:t>        </a:t>
            </a:r>
            <a:r>
              <a:rPr lang="zh-CN" altLang="en-US" dirty="0" smtClean="0">
                <a:solidFill>
                  <a:srgbClr val="D60093"/>
                </a:solidFill>
              </a:rPr>
              <a:t>共同点：</a:t>
            </a:r>
          </a:p>
          <a:p>
            <a:pPr lvl="3"/>
            <a:r>
              <a:rPr lang="zh-CN" altLang="en-US" dirty="0" smtClean="0">
                <a:ea typeface="宋体" charset="-122"/>
              </a:rPr>
              <a:t>对分支的处理方法在程序的执行过程中始终是</a:t>
            </a:r>
          </a:p>
          <a:p>
            <a:pPr lvl="3">
              <a:buFont typeface="Wingdings" pitchFamily="2" charset="2"/>
              <a:buNone/>
            </a:pPr>
            <a:r>
              <a:rPr lang="zh-CN" altLang="en-US" dirty="0" smtClean="0">
                <a:ea typeface="宋体" charset="-122"/>
              </a:rPr>
              <a:t>     不变的，是静态的。</a:t>
            </a:r>
          </a:p>
          <a:p>
            <a:pPr lvl="3"/>
            <a:r>
              <a:rPr lang="zh-CN" altLang="en-US" dirty="0" smtClean="0">
                <a:ea typeface="宋体" charset="-122"/>
              </a:rPr>
              <a:t>要么总是预测分支成功，要么总是预测分支失败。</a:t>
            </a:r>
          </a:p>
          <a:p>
            <a:pPr lvl="2">
              <a:buClr>
                <a:srgbClr val="FF0000"/>
              </a:buClr>
              <a:buSzPct val="100000"/>
              <a:buFont typeface="+mj-lt"/>
              <a:buAutoNum type="arabicPeriod"/>
            </a:pPr>
            <a:r>
              <a:rPr lang="zh-CN" altLang="en-US" sz="2400" dirty="0" smtClean="0">
                <a:solidFill>
                  <a:srgbClr val="FF0000"/>
                </a:solidFill>
                <a:latin typeface="黑体" pitchFamily="49" charset="-122"/>
                <a:ea typeface="黑体" pitchFamily="49" charset="-122"/>
              </a:rPr>
              <a:t>预测分支失败</a:t>
            </a:r>
            <a:r>
              <a:rPr lang="zh-CN" altLang="en-US" sz="2400" dirty="0" smtClean="0">
                <a:latin typeface="黑体" pitchFamily="49" charset="-122"/>
                <a:ea typeface="黑体" pitchFamily="49" charset="-122"/>
              </a:rPr>
              <a:t> </a:t>
            </a:r>
          </a:p>
          <a:p>
            <a:pPr lvl="3"/>
            <a:r>
              <a:rPr lang="zh-CN" altLang="en-US" dirty="0" smtClean="0">
                <a:ea typeface="宋体" charset="-122"/>
              </a:rPr>
              <a:t>允许分支指令后的指令继续在流水线中流动，就</a:t>
            </a:r>
          </a:p>
          <a:p>
            <a:pPr lvl="3">
              <a:buFont typeface="Wingdings" pitchFamily="2" charset="2"/>
              <a:buNone/>
            </a:pPr>
            <a:r>
              <a:rPr lang="zh-CN" altLang="en-US" dirty="0" smtClean="0">
                <a:ea typeface="宋体" charset="-122"/>
              </a:rPr>
              <a:t>     好象什么都没发生似的；</a:t>
            </a:r>
          </a:p>
          <a:p>
            <a:pPr lvl="3"/>
            <a:r>
              <a:rPr lang="zh-CN" altLang="en-US" dirty="0" smtClean="0">
                <a:ea typeface="宋体" charset="-122"/>
              </a:rPr>
              <a:t>若确定分支失败，将分支指令看作是一条普通指</a:t>
            </a:r>
          </a:p>
          <a:p>
            <a:pPr lvl="3">
              <a:buFont typeface="Wingdings" pitchFamily="2" charset="2"/>
              <a:buNone/>
            </a:pPr>
            <a:r>
              <a:rPr lang="zh-CN" altLang="en-US" dirty="0" smtClean="0">
                <a:ea typeface="宋体" charset="-122"/>
              </a:rPr>
              <a:t>     令，流水线正常流动；</a:t>
            </a: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altLang="zh-CN" smtClean="0">
                <a:latin typeface="黑体" pitchFamily="2" charset="-122"/>
              </a:rPr>
              <a:t>3.1 </a:t>
            </a:r>
            <a:r>
              <a:rPr lang="zh-CN" altLang="en-US" smtClean="0">
                <a:latin typeface="黑体" pitchFamily="2" charset="-122"/>
              </a:rPr>
              <a:t>流水线的基本概念</a:t>
            </a:r>
          </a:p>
        </p:txBody>
      </p:sp>
      <p:sp>
        <p:nvSpPr>
          <p:cNvPr id="38915" name="Rectangle 3" descr="Rectangle: Click to edit Master text styles&#10;Second level&#10;Third level&#10;Fourth level&#10;Fifth level"/>
          <p:cNvSpPr>
            <a:spLocks noGrp="1" noChangeArrowheads="1"/>
          </p:cNvSpPr>
          <p:nvPr>
            <p:ph idx="1"/>
          </p:nvPr>
        </p:nvSpPr>
        <p:spPr>
          <a:xfrm>
            <a:off x="544513" y="1628775"/>
            <a:ext cx="7772400" cy="4248497"/>
          </a:xfrm>
        </p:spPr>
        <p:txBody>
          <a:bodyPr/>
          <a:lstStyle/>
          <a:p>
            <a:pPr lvl="1"/>
            <a:r>
              <a:rPr lang="zh-CN" altLang="en-US" dirty="0" smtClean="0"/>
              <a:t>流水技术适合于大量重复的时序过程，只有在输入端不断地提供任务，才能充分发挥流水线的效率</a:t>
            </a:r>
          </a:p>
          <a:p>
            <a:pPr lvl="1"/>
            <a:r>
              <a:rPr lang="zh-CN" altLang="en-US" dirty="0" smtClean="0"/>
              <a:t> 流水线需要</a:t>
            </a:r>
            <a:r>
              <a:rPr lang="zh-CN" altLang="en-US" dirty="0"/>
              <a:t>有</a:t>
            </a:r>
            <a:r>
              <a:rPr lang="zh-CN" altLang="en-US" b="1" dirty="0">
                <a:solidFill>
                  <a:srgbClr val="0000FF"/>
                </a:solidFill>
              </a:rPr>
              <a:t>通过时间</a:t>
            </a:r>
            <a:r>
              <a:rPr lang="zh-CN" altLang="en-US" dirty="0"/>
              <a:t>和</a:t>
            </a:r>
            <a:r>
              <a:rPr lang="zh-CN" altLang="en-US" b="1" dirty="0">
                <a:solidFill>
                  <a:srgbClr val="0000FF"/>
                </a:solidFill>
              </a:rPr>
              <a:t>排空</a:t>
            </a:r>
            <a:r>
              <a:rPr lang="zh-CN" altLang="en-US" b="1" dirty="0" smtClean="0">
                <a:solidFill>
                  <a:srgbClr val="0000FF"/>
                </a:solidFill>
              </a:rPr>
              <a:t>时间</a:t>
            </a:r>
            <a:endParaRPr lang="zh-CN" altLang="en-US" dirty="0" smtClean="0"/>
          </a:p>
          <a:p>
            <a:pPr lvl="2"/>
            <a:r>
              <a:rPr lang="zh-CN" altLang="en-US" dirty="0" smtClean="0">
                <a:solidFill>
                  <a:srgbClr val="FF0000"/>
                </a:solidFill>
                <a:ea typeface="宋体" charset="-122"/>
              </a:rPr>
              <a:t>通过时间：</a:t>
            </a:r>
            <a:r>
              <a:rPr lang="zh-CN" altLang="en-US" dirty="0" smtClean="0">
                <a:ea typeface="宋体" charset="-122"/>
              </a:rPr>
              <a:t>第一个任务从进入流水线到流出结果</a:t>
            </a:r>
          </a:p>
          <a:p>
            <a:pPr lvl="2">
              <a:buFont typeface="Wingdings" pitchFamily="2" charset="2"/>
              <a:buNone/>
            </a:pPr>
            <a:r>
              <a:rPr lang="zh-CN" altLang="en-US" dirty="0" smtClean="0">
                <a:ea typeface="宋体" charset="-122"/>
              </a:rPr>
              <a:t>      所需的时间</a:t>
            </a:r>
          </a:p>
          <a:p>
            <a:pPr lvl="2"/>
            <a:r>
              <a:rPr lang="zh-CN" altLang="en-US" dirty="0" smtClean="0">
                <a:solidFill>
                  <a:srgbClr val="FF0000"/>
                </a:solidFill>
                <a:ea typeface="宋体" charset="-122"/>
              </a:rPr>
              <a:t>排空时间：</a:t>
            </a:r>
            <a:r>
              <a:rPr lang="zh-CN" altLang="en-US" dirty="0" smtClean="0">
                <a:ea typeface="宋体" charset="-122"/>
              </a:rPr>
              <a:t>最后一个任务从进入流水线到流出结</a:t>
            </a:r>
          </a:p>
          <a:p>
            <a:pPr lvl="2">
              <a:buFont typeface="Wingdings" pitchFamily="2" charset="2"/>
              <a:buNone/>
            </a:pPr>
            <a:r>
              <a:rPr lang="zh-CN" altLang="en-US" dirty="0" smtClean="0">
                <a:ea typeface="宋体" charset="-122"/>
              </a:rPr>
              <a:t>      果所需的时间</a:t>
            </a:r>
          </a:p>
        </p:txBody>
      </p:sp>
      <p:sp>
        <p:nvSpPr>
          <p:cNvPr id="2" name="文本框 1"/>
          <p:cNvSpPr txBox="1"/>
          <p:nvPr/>
        </p:nvSpPr>
        <p:spPr>
          <a:xfrm>
            <a:off x="530354" y="1167110"/>
            <a:ext cx="3619902" cy="461665"/>
          </a:xfrm>
          <a:prstGeom prst="rect">
            <a:avLst/>
          </a:prstGeom>
          <a:noFill/>
        </p:spPr>
        <p:txBody>
          <a:bodyPr wrap="none" rtlCol="0">
            <a:spAutoFit/>
          </a:bodyPr>
          <a:lstStyle/>
          <a:p>
            <a:r>
              <a:rPr lang="en-US" altLang="zh-CN" dirty="0">
                <a:latin typeface="+mn-lt"/>
                <a:ea typeface="+mn-ea"/>
              </a:rPr>
              <a:t>6.</a:t>
            </a:r>
            <a:r>
              <a:rPr lang="en-US" altLang="zh-CN" dirty="0" smtClean="0">
                <a:solidFill>
                  <a:srgbClr val="0070C0"/>
                </a:solidFill>
              </a:rPr>
              <a:t> </a:t>
            </a:r>
            <a:r>
              <a:rPr lang="zh-CN" altLang="en-US" dirty="0" smtClean="0">
                <a:solidFill>
                  <a:srgbClr val="FF0000"/>
                </a:solidFill>
              </a:rPr>
              <a:t>流水</a:t>
            </a:r>
            <a:r>
              <a:rPr lang="zh-CN" altLang="en-US" dirty="0">
                <a:solidFill>
                  <a:srgbClr val="FF0000"/>
                </a:solidFill>
              </a:rPr>
              <a:t>技术的</a:t>
            </a:r>
            <a:r>
              <a:rPr lang="zh-CN" altLang="en-US" dirty="0" smtClean="0">
                <a:solidFill>
                  <a:srgbClr val="FF0000"/>
                </a:solidFill>
              </a:rPr>
              <a:t>特点（续）</a:t>
            </a:r>
            <a:endParaRPr lang="zh-CN" altLang="en-US" dirty="0"/>
          </a:p>
        </p:txBody>
      </p:sp>
    </p:spTree>
  </p:cSld>
  <p:clrMapOvr>
    <a:masterClrMapping/>
  </p:clrMapOvr>
  <p:transition/>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p:txBody>
          <a:bodyPr/>
          <a:lstStyle/>
          <a:p>
            <a:r>
              <a:rPr lang="en-US" altLang="zh-CN" smtClean="0">
                <a:latin typeface="黑体" pitchFamily="2" charset="-122"/>
              </a:rPr>
              <a:t>3.4 </a:t>
            </a:r>
            <a:r>
              <a:rPr lang="zh-CN" altLang="en-US" smtClean="0">
                <a:latin typeface="黑体" pitchFamily="2" charset="-122"/>
              </a:rPr>
              <a:t>流水线的相关与冲突</a:t>
            </a:r>
          </a:p>
        </p:txBody>
      </p:sp>
      <p:sp>
        <p:nvSpPr>
          <p:cNvPr id="147459" name="Rectangle 3" descr="Rectangle: Click to edit Master text styles&#10;Second level&#10;Third level&#10;Fourth level&#10;Fifth level"/>
          <p:cNvSpPr>
            <a:spLocks noGrp="1" noChangeArrowheads="1"/>
          </p:cNvSpPr>
          <p:nvPr>
            <p:ph idx="1"/>
          </p:nvPr>
        </p:nvSpPr>
        <p:spPr>
          <a:xfrm>
            <a:off x="395288" y="1773238"/>
            <a:ext cx="8078787" cy="3184525"/>
          </a:xfrm>
        </p:spPr>
        <p:txBody>
          <a:bodyPr/>
          <a:lstStyle/>
          <a:p>
            <a:pPr lvl="3">
              <a:lnSpc>
                <a:spcPct val="140000"/>
              </a:lnSpc>
            </a:pPr>
            <a:r>
              <a:rPr lang="zh-CN" altLang="en-US" dirty="0" smtClean="0">
                <a:latin typeface="宋体" charset="-122"/>
                <a:ea typeface="宋体" charset="-122"/>
              </a:rPr>
              <a:t>若确定分支成功，流水线就把在分支指令之后</a:t>
            </a:r>
          </a:p>
          <a:p>
            <a:pPr lvl="3">
              <a:lnSpc>
                <a:spcPct val="140000"/>
              </a:lnSpc>
              <a:buFont typeface="Wingdings" pitchFamily="2" charset="2"/>
              <a:buNone/>
            </a:pPr>
            <a:r>
              <a:rPr lang="zh-CN" altLang="en-US" dirty="0" smtClean="0">
                <a:latin typeface="宋体" charset="-122"/>
                <a:ea typeface="宋体" charset="-122"/>
              </a:rPr>
              <a:t>   取出的所有指令转化为空操作，并按分支目地</a:t>
            </a:r>
          </a:p>
          <a:p>
            <a:pPr lvl="3">
              <a:lnSpc>
                <a:spcPct val="140000"/>
              </a:lnSpc>
              <a:buFont typeface="Wingdings" pitchFamily="2" charset="2"/>
              <a:buNone/>
            </a:pPr>
            <a:r>
              <a:rPr lang="zh-CN" altLang="en-US" dirty="0" smtClean="0">
                <a:latin typeface="宋体" charset="-122"/>
                <a:ea typeface="宋体" charset="-122"/>
              </a:rPr>
              <a:t>   重新取指令执行。</a:t>
            </a:r>
          </a:p>
          <a:p>
            <a:pPr lvl="2">
              <a:lnSpc>
                <a:spcPct val="140000"/>
              </a:lnSpc>
              <a:buFont typeface="Wingdings" pitchFamily="2" charset="2"/>
              <a:buNone/>
            </a:pPr>
            <a:r>
              <a:rPr lang="zh-CN" altLang="en-US" dirty="0" smtClean="0">
                <a:solidFill>
                  <a:srgbClr val="E24C05"/>
                </a:solidFill>
                <a:latin typeface="宋体" charset="-122"/>
                <a:ea typeface="宋体" charset="-122"/>
              </a:rPr>
              <a:t>要保证：</a:t>
            </a:r>
            <a:r>
              <a:rPr lang="zh-CN" altLang="en-US" dirty="0" smtClean="0">
                <a:latin typeface="宋体" charset="-122"/>
                <a:ea typeface="宋体" charset="-122"/>
              </a:rPr>
              <a:t>分支结果出来之前</a:t>
            </a:r>
            <a:r>
              <a:rPr lang="zh-CN" altLang="en-US" dirty="0" smtClean="0">
                <a:solidFill>
                  <a:srgbClr val="FF0000"/>
                </a:solidFill>
                <a:latin typeface="+mj-ea"/>
                <a:ea typeface="+mj-ea"/>
              </a:rPr>
              <a:t>不能改变处理机的状态</a:t>
            </a:r>
            <a:r>
              <a:rPr lang="zh-CN" altLang="en-US" dirty="0" smtClean="0">
                <a:latin typeface="宋体" charset="-122"/>
                <a:ea typeface="宋体" charset="-122"/>
              </a:rPr>
              <a:t>，以  </a:t>
            </a:r>
          </a:p>
          <a:p>
            <a:pPr lvl="2">
              <a:lnSpc>
                <a:spcPct val="140000"/>
              </a:lnSpc>
              <a:buFont typeface="Wingdings" pitchFamily="2" charset="2"/>
              <a:buNone/>
            </a:pPr>
            <a:r>
              <a:rPr lang="zh-CN" altLang="en-US" dirty="0" smtClean="0">
                <a:latin typeface="宋体" charset="-122"/>
                <a:ea typeface="宋体" charset="-122"/>
              </a:rPr>
              <a:t>        便一旦猜错时，处理机能够回退到原先的状态。</a:t>
            </a:r>
          </a:p>
        </p:txBody>
      </p:sp>
    </p:spTree>
  </p:cSld>
  <p:clrMapOvr>
    <a:masterClrMapping/>
  </p:clrMapOvr>
  <p:transition/>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p:txBody>
          <a:bodyPr/>
          <a:lstStyle/>
          <a:p>
            <a:endParaRPr lang="zh-CN" altLang="zh-CN" smtClean="0"/>
          </a:p>
        </p:txBody>
      </p:sp>
      <p:sp>
        <p:nvSpPr>
          <p:cNvPr id="5" name="TextBox 5"/>
          <p:cNvSpPr txBox="1"/>
          <p:nvPr/>
        </p:nvSpPr>
        <p:spPr>
          <a:xfrm>
            <a:off x="0" y="0"/>
            <a:ext cx="2592288" cy="492443"/>
          </a:xfrm>
          <a:prstGeom prst="rect">
            <a:avLst/>
          </a:prstGeom>
          <a:noFill/>
        </p:spPr>
        <p:txBody>
          <a:bodyPr wrap="square" rtlCol="0">
            <a:spAutoFit/>
          </a:bodyPr>
          <a:lstStyle>
            <a:defPPr>
              <a:defRPr lang="zh-CN"/>
            </a:defPPr>
            <a:lvl1pPr algn="l" rtl="0" fontAlgn="base">
              <a:spcBef>
                <a:spcPct val="0"/>
              </a:spcBef>
              <a:spcAft>
                <a:spcPct val="0"/>
              </a:spcAft>
              <a:defRPr kumimoji="1" sz="2600" kern="1200">
                <a:solidFill>
                  <a:schemeClr val="tx1"/>
                </a:solidFill>
                <a:latin typeface="Tahoma" pitchFamily="34" charset="0"/>
                <a:ea typeface="宋体" pitchFamily="2" charset="-122"/>
                <a:cs typeface="+mn-cs"/>
              </a:defRPr>
            </a:lvl1pPr>
            <a:lvl2pPr marL="457200" algn="l" rtl="0" fontAlgn="base">
              <a:spcBef>
                <a:spcPct val="0"/>
              </a:spcBef>
              <a:spcAft>
                <a:spcPct val="0"/>
              </a:spcAft>
              <a:defRPr kumimoji="1" sz="2600" kern="1200">
                <a:solidFill>
                  <a:schemeClr val="tx1"/>
                </a:solidFill>
                <a:latin typeface="Tahoma" pitchFamily="34" charset="0"/>
                <a:ea typeface="宋体" pitchFamily="2" charset="-122"/>
                <a:cs typeface="+mn-cs"/>
              </a:defRPr>
            </a:lvl2pPr>
            <a:lvl3pPr marL="914400" algn="l" rtl="0" fontAlgn="base">
              <a:spcBef>
                <a:spcPct val="0"/>
              </a:spcBef>
              <a:spcAft>
                <a:spcPct val="0"/>
              </a:spcAft>
              <a:defRPr kumimoji="1" sz="2600" kern="1200">
                <a:solidFill>
                  <a:schemeClr val="tx1"/>
                </a:solidFill>
                <a:latin typeface="Tahoma" pitchFamily="34" charset="0"/>
                <a:ea typeface="宋体" pitchFamily="2" charset="-122"/>
                <a:cs typeface="+mn-cs"/>
              </a:defRPr>
            </a:lvl3pPr>
            <a:lvl4pPr marL="1371600" algn="l" rtl="0" fontAlgn="base">
              <a:spcBef>
                <a:spcPct val="0"/>
              </a:spcBef>
              <a:spcAft>
                <a:spcPct val="0"/>
              </a:spcAft>
              <a:defRPr kumimoji="1" sz="2600" kern="1200">
                <a:solidFill>
                  <a:schemeClr val="tx1"/>
                </a:solidFill>
                <a:latin typeface="Tahoma" pitchFamily="34" charset="0"/>
                <a:ea typeface="宋体" pitchFamily="2" charset="-122"/>
                <a:cs typeface="+mn-cs"/>
              </a:defRPr>
            </a:lvl4pPr>
            <a:lvl5pPr marL="1828800" algn="l" rtl="0" fontAlgn="base">
              <a:spcBef>
                <a:spcPct val="0"/>
              </a:spcBef>
              <a:spcAft>
                <a:spcPct val="0"/>
              </a:spcAft>
              <a:defRPr kumimoji="1" sz="2600" kern="1200">
                <a:solidFill>
                  <a:schemeClr val="tx1"/>
                </a:solidFill>
                <a:latin typeface="Tahoma" pitchFamily="34" charset="0"/>
                <a:ea typeface="宋体" pitchFamily="2" charset="-122"/>
                <a:cs typeface="+mn-cs"/>
              </a:defRPr>
            </a:lvl5pPr>
            <a:lvl6pPr marL="2286000" algn="l" defTabSz="914400" rtl="0" eaLnBrk="1" latinLnBrk="0" hangingPunct="1">
              <a:defRPr kumimoji="1" sz="2600" kern="1200">
                <a:solidFill>
                  <a:schemeClr val="tx1"/>
                </a:solidFill>
                <a:latin typeface="Tahoma" pitchFamily="34" charset="0"/>
                <a:ea typeface="宋体" pitchFamily="2" charset="-122"/>
                <a:cs typeface="+mn-cs"/>
              </a:defRPr>
            </a:lvl6pPr>
            <a:lvl7pPr marL="2743200" algn="l" defTabSz="914400" rtl="0" eaLnBrk="1" latinLnBrk="0" hangingPunct="1">
              <a:defRPr kumimoji="1" sz="2600" kern="1200">
                <a:solidFill>
                  <a:schemeClr val="tx1"/>
                </a:solidFill>
                <a:latin typeface="Tahoma" pitchFamily="34" charset="0"/>
                <a:ea typeface="宋体" pitchFamily="2" charset="-122"/>
                <a:cs typeface="+mn-cs"/>
              </a:defRPr>
            </a:lvl7pPr>
            <a:lvl8pPr marL="3200400" algn="l" defTabSz="914400" rtl="0" eaLnBrk="1" latinLnBrk="0" hangingPunct="1">
              <a:defRPr kumimoji="1" sz="2600" kern="1200">
                <a:solidFill>
                  <a:schemeClr val="tx1"/>
                </a:solidFill>
                <a:latin typeface="Tahoma" pitchFamily="34" charset="0"/>
                <a:ea typeface="宋体" pitchFamily="2" charset="-122"/>
                <a:cs typeface="+mn-cs"/>
              </a:defRPr>
            </a:lvl8pPr>
            <a:lvl9pPr marL="3657600" algn="l" defTabSz="914400" rtl="0" eaLnBrk="1" latinLnBrk="0" hangingPunct="1">
              <a:defRPr kumimoji="1" sz="2600" kern="1200">
                <a:solidFill>
                  <a:schemeClr val="tx1"/>
                </a:solidFill>
                <a:latin typeface="Tahoma" pitchFamily="34" charset="0"/>
                <a:ea typeface="宋体" pitchFamily="2" charset="-122"/>
                <a:cs typeface="+mn-cs"/>
              </a:defRPr>
            </a:lvl9pPr>
          </a:lstStyle>
          <a:p>
            <a:r>
              <a:rPr lang="zh-CN" altLang="en-US" b="1" dirty="0" smtClean="0">
                <a:solidFill>
                  <a:srgbClr val="7FA8F9"/>
                </a:solidFill>
                <a:latin typeface="华文行楷" pitchFamily="2" charset="-122"/>
                <a:ea typeface="华文行楷" pitchFamily="2" charset="-122"/>
              </a:rPr>
              <a:t>计算机系统结构</a:t>
            </a:r>
            <a:endParaRPr lang="zh-CN" altLang="en-US" b="1" dirty="0">
              <a:solidFill>
                <a:srgbClr val="7FA8F9"/>
              </a:solidFill>
              <a:latin typeface="华文行楷" pitchFamily="2" charset="-122"/>
              <a:ea typeface="华文行楷" pitchFamily="2" charset="-122"/>
            </a:endParaRPr>
          </a:p>
        </p:txBody>
      </p:sp>
      <p:pic>
        <p:nvPicPr>
          <p:cNvPr id="6" name="Picture 4" descr="图片1"/>
          <p:cNvPicPr>
            <a:picLocks noChangeAspect="1" noChangeArrowheads="1"/>
          </p:cNvPicPr>
          <p:nvPr/>
        </p:nvPicPr>
        <p:blipFill>
          <a:blip r:embed="rId2" cstate="print"/>
          <a:srcRect/>
          <a:stretch>
            <a:fillRect/>
          </a:stretch>
        </p:blipFill>
        <p:spPr bwMode="auto">
          <a:xfrm>
            <a:off x="2859437" y="60395"/>
            <a:ext cx="540567" cy="288032"/>
          </a:xfrm>
          <a:prstGeom prst="rect">
            <a:avLst/>
          </a:prstGeom>
          <a:noFill/>
          <a:ln w="9525">
            <a:noFill/>
            <a:miter lim="800000"/>
            <a:headEnd/>
            <a:tailEnd/>
          </a:ln>
        </p:spPr>
      </p:pic>
      <p:pic>
        <p:nvPicPr>
          <p:cNvPr id="7" name="Picture 5" descr="Modifiedxiaohui2"/>
          <p:cNvPicPr>
            <a:picLocks noChangeAspect="1" noChangeArrowheads="1"/>
          </p:cNvPicPr>
          <p:nvPr/>
        </p:nvPicPr>
        <p:blipFill>
          <a:blip r:embed="rId3" cstate="print"/>
          <a:srcRect/>
          <a:stretch>
            <a:fillRect/>
          </a:stretch>
        </p:blipFill>
        <p:spPr bwMode="auto">
          <a:xfrm>
            <a:off x="2448272" y="60395"/>
            <a:ext cx="411165" cy="289068"/>
          </a:xfrm>
          <a:prstGeom prst="rect">
            <a:avLst/>
          </a:prstGeom>
          <a:noFill/>
          <a:ln w="9525">
            <a:noFill/>
            <a:miter lim="800000"/>
            <a:headEnd/>
            <a:tailEnd/>
          </a:ln>
        </p:spPr>
      </p:pic>
      <p:grpSp>
        <p:nvGrpSpPr>
          <p:cNvPr id="9" name="组合 8"/>
          <p:cNvGrpSpPr/>
          <p:nvPr/>
        </p:nvGrpSpPr>
        <p:grpSpPr>
          <a:xfrm>
            <a:off x="827584" y="620688"/>
            <a:ext cx="7289304" cy="5782511"/>
            <a:chOff x="827584" y="620688"/>
            <a:chExt cx="7289304" cy="5782511"/>
          </a:xfrm>
        </p:grpSpPr>
        <p:pic>
          <p:nvPicPr>
            <p:cNvPr id="148483" name="Picture 4" descr="arch71"/>
            <p:cNvPicPr>
              <a:picLocks noChangeAspect="1" noChangeArrowheads="1"/>
            </p:cNvPicPr>
            <p:nvPr/>
          </p:nvPicPr>
          <p:blipFill>
            <a:blip r:embed="rId4" cstate="print"/>
            <a:srcRect/>
            <a:stretch>
              <a:fillRect/>
            </a:stretch>
          </p:blipFill>
          <p:spPr bwMode="auto">
            <a:xfrm>
              <a:off x="827584" y="620688"/>
              <a:ext cx="7289304" cy="5782511"/>
            </a:xfrm>
            <a:prstGeom prst="rect">
              <a:avLst/>
            </a:prstGeom>
            <a:noFill/>
            <a:ln w="9525">
              <a:noFill/>
              <a:miter lim="800000"/>
              <a:headEnd/>
              <a:tailEnd/>
            </a:ln>
          </p:spPr>
        </p:pic>
        <p:pic>
          <p:nvPicPr>
            <p:cNvPr id="185345" name="Picture 1"/>
            <p:cNvPicPr>
              <a:picLocks noChangeAspect="1" noChangeArrowheads="1"/>
            </p:cNvPicPr>
            <p:nvPr/>
          </p:nvPicPr>
          <p:blipFill>
            <a:blip r:embed="rId5" cstate="print"/>
            <a:srcRect/>
            <a:stretch>
              <a:fillRect/>
            </a:stretch>
          </p:blipFill>
          <p:spPr bwMode="auto">
            <a:xfrm>
              <a:off x="2483768" y="836712"/>
              <a:ext cx="648072" cy="636702"/>
            </a:xfrm>
            <a:prstGeom prst="rect">
              <a:avLst/>
            </a:prstGeom>
            <a:noFill/>
            <a:ln w="9525">
              <a:noFill/>
              <a:miter lim="800000"/>
              <a:headEnd/>
              <a:tailEnd/>
            </a:ln>
          </p:spPr>
        </p:pic>
      </p:grpSp>
    </p:spTree>
  </p:cSld>
  <p:clrMapOvr>
    <a:masterClrMapping/>
  </p:clrMapOvr>
  <p:transition/>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p:txBody>
          <a:bodyPr/>
          <a:lstStyle/>
          <a:p>
            <a:r>
              <a:rPr lang="en-US" altLang="zh-CN" smtClean="0">
                <a:latin typeface="黑体" pitchFamily="2" charset="-122"/>
              </a:rPr>
              <a:t>3.4 </a:t>
            </a:r>
            <a:r>
              <a:rPr lang="zh-CN" altLang="en-US" smtClean="0">
                <a:latin typeface="黑体" pitchFamily="2" charset="-122"/>
              </a:rPr>
              <a:t>流水线的相关与冲突</a:t>
            </a:r>
          </a:p>
        </p:txBody>
      </p:sp>
      <p:sp>
        <p:nvSpPr>
          <p:cNvPr id="149507" name="Rectangle 3" descr="Rectangle: Click to edit Master text styles&#10;Second level&#10;Third level&#10;Fourth level&#10;Fifth level"/>
          <p:cNvSpPr>
            <a:spLocks noGrp="1" noChangeArrowheads="1"/>
          </p:cNvSpPr>
          <p:nvPr>
            <p:ph idx="1"/>
          </p:nvPr>
        </p:nvSpPr>
        <p:spPr>
          <a:xfrm>
            <a:off x="323528" y="1196752"/>
            <a:ext cx="8208912" cy="4953000"/>
          </a:xfrm>
        </p:spPr>
        <p:txBody>
          <a:bodyPr/>
          <a:lstStyle/>
          <a:p>
            <a:pPr lvl="2">
              <a:buClr>
                <a:srgbClr val="FF0000"/>
              </a:buClr>
              <a:buSzPct val="100000"/>
              <a:buFont typeface="+mj-lt"/>
              <a:buAutoNum type="arabicPeriod" startAt="2"/>
            </a:pPr>
            <a:r>
              <a:rPr lang="zh-CN" altLang="en-US" sz="2400" dirty="0" smtClean="0">
                <a:solidFill>
                  <a:srgbClr val="FF0000"/>
                </a:solidFill>
                <a:latin typeface="黑体" pitchFamily="49" charset="-122"/>
                <a:ea typeface="黑体" pitchFamily="49" charset="-122"/>
              </a:rPr>
              <a:t>预测分支成功 </a:t>
            </a:r>
          </a:p>
          <a:p>
            <a:pPr lvl="2">
              <a:buFont typeface="Wingdings" pitchFamily="2" charset="2"/>
              <a:buNone/>
            </a:pPr>
            <a:r>
              <a:rPr lang="zh-CN" altLang="en-US" dirty="0" smtClean="0">
                <a:ea typeface="宋体" charset="-122"/>
              </a:rPr>
              <a:t>假设分支转移成功，并从分支目标地址处取指令执行。</a:t>
            </a:r>
          </a:p>
          <a:p>
            <a:pPr lvl="2">
              <a:buFont typeface="Wingdings" pitchFamily="2" charset="2"/>
              <a:buNone/>
            </a:pPr>
            <a:r>
              <a:rPr lang="zh-CN" altLang="en-US" dirty="0" smtClean="0">
                <a:solidFill>
                  <a:srgbClr val="D60093"/>
                </a:solidFill>
                <a:latin typeface="黑体" pitchFamily="49" charset="-122"/>
                <a:ea typeface="黑体" pitchFamily="49" charset="-122"/>
              </a:rPr>
              <a:t>起作用的前题：</a:t>
            </a:r>
            <a:r>
              <a:rPr lang="zh-CN" altLang="en-US" dirty="0" smtClean="0">
                <a:ea typeface="宋体" charset="-122"/>
              </a:rPr>
              <a:t>先知道分支目标地址，后知道分支是否</a:t>
            </a:r>
          </a:p>
          <a:p>
            <a:pPr lvl="2">
              <a:buFont typeface="Wingdings" pitchFamily="2" charset="2"/>
              <a:buNone/>
            </a:pPr>
            <a:r>
              <a:rPr lang="zh-CN" altLang="en-US" dirty="0" smtClean="0">
                <a:ea typeface="宋体" charset="-122"/>
              </a:rPr>
              <a:t>                        成功。</a:t>
            </a:r>
          </a:p>
          <a:p>
            <a:pPr lvl="2">
              <a:buFont typeface="Wingdings" pitchFamily="2" charset="2"/>
              <a:buNone/>
            </a:pPr>
            <a:r>
              <a:rPr lang="zh-CN" altLang="en-US" dirty="0" smtClean="0">
                <a:ea typeface="宋体" charset="-122"/>
              </a:rPr>
              <a:t>前述</a:t>
            </a:r>
            <a:r>
              <a:rPr lang="en-US" altLang="zh-CN" dirty="0" smtClean="0">
                <a:solidFill>
                  <a:srgbClr val="9933FF"/>
                </a:solidFill>
                <a:latin typeface="宋体" charset="-122"/>
                <a:ea typeface="宋体" charset="-122"/>
              </a:rPr>
              <a:t>5</a:t>
            </a:r>
            <a:r>
              <a:rPr lang="zh-CN" altLang="en-US" dirty="0" smtClean="0">
                <a:ea typeface="宋体" charset="-122"/>
              </a:rPr>
              <a:t>段流水线中，这种方法没有任何好处。</a:t>
            </a:r>
          </a:p>
          <a:p>
            <a:pPr lvl="2">
              <a:buClr>
                <a:srgbClr val="FF0000"/>
              </a:buClr>
              <a:buSzPct val="100000"/>
              <a:buFont typeface="+mj-lt"/>
              <a:buAutoNum type="arabicPeriod" startAt="3"/>
            </a:pPr>
            <a:r>
              <a:rPr lang="zh-CN" altLang="en-US" sz="2400" dirty="0" smtClean="0">
                <a:solidFill>
                  <a:srgbClr val="FF0000"/>
                </a:solidFill>
                <a:latin typeface="黑体" pitchFamily="49" charset="-122"/>
                <a:ea typeface="黑体" pitchFamily="49" charset="-122"/>
              </a:rPr>
              <a:t>延迟分支</a:t>
            </a:r>
          </a:p>
          <a:p>
            <a:pPr lvl="2">
              <a:buFont typeface="Wingdings" pitchFamily="2" charset="2"/>
              <a:buNone/>
            </a:pPr>
            <a:r>
              <a:rPr lang="zh-CN" altLang="en-US" dirty="0" smtClean="0">
                <a:solidFill>
                  <a:srgbClr val="D60093"/>
                </a:solidFill>
                <a:ea typeface="宋体" charset="-122"/>
              </a:rPr>
              <a:t>主要思想：</a:t>
            </a:r>
          </a:p>
          <a:p>
            <a:pPr lvl="2">
              <a:buFont typeface="Wingdings" pitchFamily="2" charset="2"/>
              <a:buNone/>
            </a:pPr>
            <a:r>
              <a:rPr lang="zh-CN" altLang="en-US" dirty="0" smtClean="0">
                <a:ea typeface="宋体" charset="-122"/>
              </a:rPr>
              <a:t>       从逻辑上</a:t>
            </a:r>
            <a:r>
              <a:rPr lang="zh-CN" altLang="en-US" dirty="0" smtClean="0">
                <a:latin typeface="Times New Roman" pitchFamily="18" charset="0"/>
                <a:ea typeface="宋体" charset="-122"/>
              </a:rPr>
              <a:t>“</a:t>
            </a:r>
            <a:r>
              <a:rPr lang="zh-CN" altLang="en-US" dirty="0" smtClean="0">
                <a:ea typeface="宋体" charset="-122"/>
              </a:rPr>
              <a:t>延长</a:t>
            </a:r>
            <a:r>
              <a:rPr lang="zh-CN" altLang="en-US" dirty="0" smtClean="0">
                <a:latin typeface="Times New Roman" pitchFamily="18" charset="0"/>
                <a:ea typeface="宋体" charset="-122"/>
              </a:rPr>
              <a:t>”</a:t>
            </a:r>
            <a:r>
              <a:rPr lang="zh-CN" altLang="en-US" dirty="0" smtClean="0">
                <a:ea typeface="宋体" charset="-122"/>
              </a:rPr>
              <a:t>分支指令的执行时间。把延迟分支看成是由原来的分支指令和若干个延迟槽构成，不管分支是否成功，都要按顺序执行延迟槽中的指令。</a:t>
            </a:r>
          </a:p>
        </p:txBody>
      </p:sp>
    </p:spTree>
  </p:cSld>
  <p:clrMapOvr>
    <a:masterClrMapping/>
  </p:clrMapOvr>
  <p:transition/>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0530" name="Rectangle 965"/>
          <p:cNvSpPr>
            <a:spLocks noChangeArrowheads="1"/>
          </p:cNvSpPr>
          <p:nvPr/>
        </p:nvSpPr>
        <p:spPr bwMode="auto">
          <a:xfrm>
            <a:off x="1054100" y="4025900"/>
            <a:ext cx="7759700" cy="457200"/>
          </a:xfrm>
          <a:prstGeom prst="rect">
            <a:avLst/>
          </a:prstGeom>
          <a:solidFill>
            <a:srgbClr val="F5EABB"/>
          </a:solidFill>
          <a:ln w="9525">
            <a:noFill/>
            <a:miter lim="800000"/>
            <a:headEnd/>
            <a:tailEnd/>
          </a:ln>
        </p:spPr>
        <p:txBody>
          <a:bodyPr wrap="none" anchor="ctr"/>
          <a:lstStyle/>
          <a:p>
            <a:endParaRPr lang="zh-CN" altLang="en-US"/>
          </a:p>
        </p:txBody>
      </p:sp>
      <p:sp>
        <p:nvSpPr>
          <p:cNvPr id="150531" name="Rectangle 963"/>
          <p:cNvSpPr>
            <a:spLocks noChangeArrowheads="1"/>
          </p:cNvSpPr>
          <p:nvPr/>
        </p:nvSpPr>
        <p:spPr bwMode="auto">
          <a:xfrm>
            <a:off x="1054100" y="1689100"/>
            <a:ext cx="7747000" cy="419100"/>
          </a:xfrm>
          <a:prstGeom prst="rect">
            <a:avLst/>
          </a:prstGeom>
          <a:solidFill>
            <a:srgbClr val="F5EABB"/>
          </a:solidFill>
          <a:ln w="9525">
            <a:noFill/>
            <a:miter lim="800000"/>
            <a:headEnd/>
            <a:tailEnd/>
          </a:ln>
        </p:spPr>
        <p:txBody>
          <a:bodyPr wrap="none" anchor="ctr"/>
          <a:lstStyle/>
          <a:p>
            <a:endParaRPr lang="zh-CN" altLang="en-US"/>
          </a:p>
        </p:txBody>
      </p:sp>
      <p:sp>
        <p:nvSpPr>
          <p:cNvPr id="150532" name="Rectangle 718"/>
          <p:cNvSpPr>
            <a:spLocks noChangeArrowheads="1"/>
          </p:cNvSpPr>
          <p:nvPr/>
        </p:nvSpPr>
        <p:spPr bwMode="auto">
          <a:xfrm>
            <a:off x="1187450" y="188913"/>
            <a:ext cx="7200900" cy="1079500"/>
          </a:xfrm>
          <a:prstGeom prst="rect">
            <a:avLst/>
          </a:prstGeom>
          <a:solidFill>
            <a:schemeClr val="bg1"/>
          </a:solidFill>
          <a:ln w="9525">
            <a:noFill/>
            <a:miter lim="800000"/>
            <a:headEnd/>
            <a:tailEnd/>
          </a:ln>
        </p:spPr>
        <p:txBody>
          <a:bodyPr wrap="none" anchor="ctr"/>
          <a:lstStyle/>
          <a:p>
            <a:endParaRPr lang="zh-CN" altLang="en-US"/>
          </a:p>
        </p:txBody>
      </p:sp>
      <p:sp>
        <p:nvSpPr>
          <p:cNvPr id="150533" name="Rectangle 909"/>
          <p:cNvSpPr>
            <a:spLocks noGrp="1" noChangeArrowheads="1"/>
          </p:cNvSpPr>
          <p:nvPr>
            <p:ph type="title"/>
          </p:nvPr>
        </p:nvSpPr>
        <p:spPr/>
        <p:txBody>
          <a:bodyPr/>
          <a:lstStyle/>
          <a:p>
            <a:r>
              <a:rPr lang="zh-CN" altLang="en-US" smtClean="0"/>
              <a:t>延迟分支以及指令的执行顺序</a:t>
            </a:r>
            <a:endParaRPr lang="zh-CN" altLang="zh-CN" smtClean="0"/>
          </a:p>
        </p:txBody>
      </p:sp>
      <p:sp>
        <p:nvSpPr>
          <p:cNvPr id="150534" name="Rectangle 3" descr="Rectangle: Click to edit Master text styles&#10;Second level&#10;Third level&#10;Fourth level&#10;Fifth level"/>
          <p:cNvSpPr>
            <a:spLocks noGrp="1" noChangeArrowheads="1"/>
          </p:cNvSpPr>
          <p:nvPr>
            <p:ph type="body" sz="half" idx="1"/>
          </p:nvPr>
        </p:nvSpPr>
        <p:spPr>
          <a:xfrm>
            <a:off x="900113" y="692150"/>
            <a:ext cx="7989887" cy="265113"/>
          </a:xfrm>
        </p:spPr>
        <p:txBody>
          <a:bodyPr/>
          <a:lstStyle/>
          <a:p>
            <a:pPr lvl="2">
              <a:lnSpc>
                <a:spcPct val="100000"/>
              </a:lnSpc>
              <a:buFont typeface="Wingdings" pitchFamily="2" charset="2"/>
              <a:buNone/>
            </a:pPr>
            <a:r>
              <a:rPr lang="zh-CN" altLang="en-US" sz="1800" b="0" dirty="0" smtClean="0">
                <a:solidFill>
                  <a:srgbClr val="0000FF"/>
                </a:solidFill>
                <a:latin typeface="黑体" panose="02010609060101010101" pitchFamily="49" charset="-122"/>
                <a:ea typeface="黑体" panose="02010609060101010101" pitchFamily="49" charset="-122"/>
              </a:rPr>
              <a:t>具有一个分支延迟槽的流水线的执行过程</a:t>
            </a:r>
          </a:p>
        </p:txBody>
      </p:sp>
      <p:graphicFrame>
        <p:nvGraphicFramePr>
          <p:cNvPr id="639937" name="Group 961"/>
          <p:cNvGraphicFramePr>
            <a:graphicFrameLocks noGrp="1"/>
          </p:cNvGraphicFramePr>
          <p:nvPr>
            <p:ph sz="quarter" idx="2"/>
          </p:nvPr>
        </p:nvGraphicFramePr>
        <p:xfrm>
          <a:off x="468313" y="1268413"/>
          <a:ext cx="8353425" cy="2133600"/>
        </p:xfrm>
        <a:graphic>
          <a:graphicData uri="http://schemas.openxmlformats.org/drawingml/2006/table">
            <a:tbl>
              <a:tblPr/>
              <a:tblGrid>
                <a:gridCol w="595312">
                  <a:extLst>
                    <a:ext uri="{9D8B030D-6E8A-4147-A177-3AD203B41FA5}">
                      <a16:colId xmlns:a16="http://schemas.microsoft.com/office/drawing/2014/main" val="20000"/>
                    </a:ext>
                  </a:extLst>
                </a:gridCol>
                <a:gridCol w="2386013">
                  <a:extLst>
                    <a:ext uri="{9D8B030D-6E8A-4147-A177-3AD203B41FA5}">
                      <a16:colId xmlns:a16="http://schemas.microsoft.com/office/drawing/2014/main" val="20001"/>
                    </a:ext>
                  </a:extLst>
                </a:gridCol>
                <a:gridCol w="600075">
                  <a:extLst>
                    <a:ext uri="{9D8B030D-6E8A-4147-A177-3AD203B41FA5}">
                      <a16:colId xmlns:a16="http://schemas.microsoft.com/office/drawing/2014/main" val="20002"/>
                    </a:ext>
                  </a:extLst>
                </a:gridCol>
                <a:gridCol w="596900">
                  <a:extLst>
                    <a:ext uri="{9D8B030D-6E8A-4147-A177-3AD203B41FA5}">
                      <a16:colId xmlns:a16="http://schemas.microsoft.com/office/drawing/2014/main" val="20003"/>
                    </a:ext>
                  </a:extLst>
                </a:gridCol>
                <a:gridCol w="593725">
                  <a:extLst>
                    <a:ext uri="{9D8B030D-6E8A-4147-A177-3AD203B41FA5}">
                      <a16:colId xmlns:a16="http://schemas.microsoft.com/office/drawing/2014/main" val="20004"/>
                    </a:ext>
                  </a:extLst>
                </a:gridCol>
                <a:gridCol w="600075">
                  <a:extLst>
                    <a:ext uri="{9D8B030D-6E8A-4147-A177-3AD203B41FA5}">
                      <a16:colId xmlns:a16="http://schemas.microsoft.com/office/drawing/2014/main" val="20005"/>
                    </a:ext>
                  </a:extLst>
                </a:gridCol>
                <a:gridCol w="595312">
                  <a:extLst>
                    <a:ext uri="{9D8B030D-6E8A-4147-A177-3AD203B41FA5}">
                      <a16:colId xmlns:a16="http://schemas.microsoft.com/office/drawing/2014/main" val="20006"/>
                    </a:ext>
                  </a:extLst>
                </a:gridCol>
                <a:gridCol w="595313">
                  <a:extLst>
                    <a:ext uri="{9D8B030D-6E8A-4147-A177-3AD203B41FA5}">
                      <a16:colId xmlns:a16="http://schemas.microsoft.com/office/drawing/2014/main" val="20007"/>
                    </a:ext>
                  </a:extLst>
                </a:gridCol>
                <a:gridCol w="595312">
                  <a:extLst>
                    <a:ext uri="{9D8B030D-6E8A-4147-A177-3AD203B41FA5}">
                      <a16:colId xmlns:a16="http://schemas.microsoft.com/office/drawing/2014/main" val="20008"/>
                    </a:ext>
                  </a:extLst>
                </a:gridCol>
                <a:gridCol w="600075">
                  <a:extLst>
                    <a:ext uri="{9D8B030D-6E8A-4147-A177-3AD203B41FA5}">
                      <a16:colId xmlns:a16="http://schemas.microsoft.com/office/drawing/2014/main" val="20009"/>
                    </a:ext>
                  </a:extLst>
                </a:gridCol>
                <a:gridCol w="595313">
                  <a:extLst>
                    <a:ext uri="{9D8B030D-6E8A-4147-A177-3AD203B41FA5}">
                      <a16:colId xmlns:a16="http://schemas.microsoft.com/office/drawing/2014/main" val="20010"/>
                    </a:ext>
                  </a:extLst>
                </a:gridCol>
              </a:tblGrid>
              <a:tr h="398463">
                <a:tc rowSpan="5">
                  <a:txBody>
                    <a:bodyPr/>
                    <a:lstStyle/>
                    <a:p>
                      <a:pPr marL="0" marR="0" lvl="0" indent="0" algn="l" defTabSz="914400" rtl="0" eaLnBrk="1" fontAlgn="base" latinLnBrk="0" hangingPunct="1">
                        <a:lnSpc>
                          <a:spcPct val="110000"/>
                        </a:lnSpc>
                        <a:spcBef>
                          <a:spcPct val="20000"/>
                        </a:spcBef>
                        <a:spcAft>
                          <a:spcPct val="0"/>
                        </a:spcAft>
                        <a:buClr>
                          <a:schemeClr val="tx1"/>
                        </a:buClr>
                        <a:buSzTx/>
                        <a:buFont typeface="Wingdings" pitchFamily="2" charset="2"/>
                        <a:buNone/>
                        <a:tabLst/>
                      </a:pPr>
                      <a:endParaRPr kumimoji="1" lang="en-US" altLang="zh-CN" sz="2000" b="1" i="0" u="none" strike="noStrike" cap="none" normalizeH="0" baseline="0" smtClean="0">
                        <a:ln>
                          <a:noFill/>
                        </a:ln>
                        <a:solidFill>
                          <a:srgbClr val="E24C05"/>
                        </a:solidFill>
                        <a:effectLst/>
                        <a:latin typeface="宋体" pitchFamily="2" charset="-122"/>
                        <a:ea typeface="宋体" pitchFamily="2" charset="-122"/>
                      </a:endParaRPr>
                    </a:p>
                    <a:p>
                      <a:pPr marL="0" marR="0" lvl="0" indent="0" algn="l" defTabSz="914400" rtl="0" eaLnBrk="1" fontAlgn="base" latinLnBrk="0" hangingPunct="1">
                        <a:lnSpc>
                          <a:spcPct val="60000"/>
                        </a:lnSpc>
                        <a:spcBef>
                          <a:spcPct val="20000"/>
                        </a:spcBef>
                        <a:spcAft>
                          <a:spcPct val="0"/>
                        </a:spcAft>
                        <a:buClr>
                          <a:schemeClr val="tx1"/>
                        </a:buClr>
                        <a:buSzTx/>
                        <a:buFont typeface="Wingdings" pitchFamily="2" charset="2"/>
                        <a:buNone/>
                        <a:tabLst/>
                      </a:pPr>
                      <a:r>
                        <a:rPr kumimoji="1" lang="zh-CN" altLang="en-US" sz="2000" b="1" i="0" u="none" strike="noStrike" cap="none" normalizeH="0" baseline="0" smtClean="0">
                          <a:ln>
                            <a:noFill/>
                          </a:ln>
                          <a:solidFill>
                            <a:srgbClr val="008000"/>
                          </a:solidFill>
                          <a:effectLst/>
                          <a:latin typeface="宋体" pitchFamily="2" charset="-122"/>
                          <a:ea typeface="宋体" pitchFamily="2" charset="-122"/>
                        </a:rPr>
                        <a:t>分</a:t>
                      </a:r>
                    </a:p>
                    <a:p>
                      <a:pPr marL="0" marR="0" lvl="0" indent="0" algn="l"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zh-CN" altLang="en-US" sz="2000" b="1" i="0" u="none" strike="noStrike" cap="none" normalizeH="0" baseline="0" smtClean="0">
                          <a:ln>
                            <a:noFill/>
                          </a:ln>
                          <a:solidFill>
                            <a:srgbClr val="008000"/>
                          </a:solidFill>
                          <a:effectLst/>
                          <a:latin typeface="宋体" pitchFamily="2" charset="-122"/>
                          <a:ea typeface="宋体" pitchFamily="2" charset="-122"/>
                        </a:rPr>
                        <a:t>支</a:t>
                      </a:r>
                    </a:p>
                    <a:p>
                      <a:pPr marL="0" marR="0" lvl="0" indent="0" algn="l"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zh-CN" altLang="en-US" sz="2000" b="1" i="0" u="none" strike="noStrike" cap="none" normalizeH="0" baseline="0" smtClean="0">
                          <a:ln>
                            <a:noFill/>
                          </a:ln>
                          <a:solidFill>
                            <a:srgbClr val="008000"/>
                          </a:solidFill>
                          <a:effectLst/>
                          <a:latin typeface="宋体" pitchFamily="2" charset="-122"/>
                          <a:ea typeface="宋体" pitchFamily="2" charset="-122"/>
                        </a:rPr>
                        <a:t>失</a:t>
                      </a:r>
                    </a:p>
                    <a:p>
                      <a:pPr marL="0" marR="0" lvl="0" indent="0" algn="l"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zh-CN" altLang="en-US" sz="2000" b="1" i="0" u="none" strike="noStrike" cap="none" normalizeH="0" baseline="0" smtClean="0">
                          <a:ln>
                            <a:noFill/>
                          </a:ln>
                          <a:solidFill>
                            <a:srgbClr val="008000"/>
                          </a:solidFill>
                          <a:effectLst/>
                          <a:latin typeface="宋体" pitchFamily="2" charset="-122"/>
                          <a:ea typeface="宋体" pitchFamily="2" charset="-122"/>
                        </a:rPr>
                        <a:t>败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zh-CN" altLang="en-US" sz="2000" b="1" i="0" u="none" strike="noStrike" cap="none" normalizeH="0" baseline="0" smtClean="0">
                          <a:ln>
                            <a:noFill/>
                          </a:ln>
                          <a:solidFill>
                            <a:srgbClr val="E24C05"/>
                          </a:solidFill>
                          <a:effectLst/>
                          <a:latin typeface="宋体" pitchFamily="2" charset="-122"/>
                          <a:ea typeface="宋体" pitchFamily="2" charset="-122"/>
                        </a:rPr>
                        <a:t>分支指令</a:t>
                      </a:r>
                      <a:r>
                        <a:rPr kumimoji="1" lang="en-US" altLang="zh-CN" sz="2000" b="1" i="0" u="none" strike="noStrike" cap="none" normalizeH="0" baseline="0" smtClean="0">
                          <a:ln>
                            <a:noFill/>
                          </a:ln>
                          <a:solidFill>
                            <a:srgbClr val="E24C05"/>
                          </a:solidFill>
                          <a:effectLst/>
                          <a:latin typeface="宋体" pitchFamily="2" charset="-122"/>
                          <a:ea typeface="宋体" pitchFamily="2" charset="-122"/>
                        </a:rPr>
                        <a:t>i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宋体" pitchFamily="2" charset="-122"/>
                          <a:ea typeface="宋体" pitchFamily="2" charset="-122"/>
                        </a:rPr>
                        <a:t>IF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宋体" pitchFamily="2" charset="-122"/>
                          <a:ea typeface="宋体" pitchFamily="2" charset="-122"/>
                        </a:rPr>
                        <a:t>ID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宋体" pitchFamily="2" charset="-122"/>
                          <a:ea typeface="宋体" pitchFamily="2" charset="-122"/>
                        </a:rPr>
                        <a:t>EX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宋体" pitchFamily="2" charset="-122"/>
                          <a:ea typeface="宋体" pitchFamily="2" charset="-122"/>
                        </a:rPr>
                        <a:t>MEM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宋体" pitchFamily="2" charset="-122"/>
                          <a:ea typeface="宋体" pitchFamily="2" charset="-122"/>
                        </a:rPr>
                        <a:t>WB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endParaRPr kumimoji="1" lang="zh-CN" altLang="zh-CN" sz="2000" b="1"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endParaRPr kumimoji="1" lang="zh-CN" altLang="zh-CN" sz="2000" b="1"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endParaRPr kumimoji="1" lang="zh-CN" altLang="zh-CN" sz="2000" b="1"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endParaRPr kumimoji="1" lang="zh-CN" altLang="zh-CN" sz="2000" b="1"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8463">
                <a:tc vMerge="1">
                  <a:txBody>
                    <a:bodyPr/>
                    <a:lstStyle/>
                    <a:p>
                      <a:endParaRPr lang="zh-CN" altLang="en-US"/>
                    </a:p>
                  </a:txBody>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zh-CN" altLang="en-US" sz="2000" b="1" i="0" u="none" strike="noStrike" cap="none" normalizeH="0" baseline="0" smtClean="0">
                          <a:ln>
                            <a:noFill/>
                          </a:ln>
                          <a:solidFill>
                            <a:srgbClr val="D60093"/>
                          </a:solidFill>
                          <a:effectLst/>
                          <a:latin typeface="宋体" pitchFamily="2" charset="-122"/>
                          <a:ea typeface="宋体" pitchFamily="2" charset="-122"/>
                        </a:rPr>
                        <a:t>延迟槽指令 </a:t>
                      </a:r>
                      <a:r>
                        <a:rPr kumimoji="1" lang="en-US" altLang="zh-CN" sz="2000" b="1" i="0" u="none" strike="noStrike" cap="none" normalizeH="0" baseline="0" smtClean="0">
                          <a:ln>
                            <a:noFill/>
                          </a:ln>
                          <a:solidFill>
                            <a:srgbClr val="D60093"/>
                          </a:solidFill>
                          <a:effectLst/>
                          <a:latin typeface="宋体" pitchFamily="2" charset="-122"/>
                          <a:ea typeface="宋体" pitchFamily="2" charset="-122"/>
                        </a:rPr>
                        <a:t>i+1</a:t>
                      </a:r>
                      <a:r>
                        <a:rPr kumimoji="1" lang="en-US" altLang="zh-CN" sz="2000" b="1" i="0" u="none" strike="noStrike" cap="none" normalizeH="0" baseline="0" smtClean="0">
                          <a:ln>
                            <a:noFill/>
                          </a:ln>
                          <a:solidFill>
                            <a:srgbClr val="E24C05"/>
                          </a:solidFill>
                          <a:effectLst/>
                          <a:latin typeface="宋体" pitchFamily="2" charset="-122"/>
                          <a:ea typeface="宋体" pitchFamily="2" charset="-122"/>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endParaRPr kumimoji="1" lang="zh-CN" altLang="zh-CN" sz="2000" b="1"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宋体" pitchFamily="2" charset="-122"/>
                          <a:ea typeface="宋体" pitchFamily="2" charset="-122"/>
                        </a:rPr>
                        <a:t>IF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宋体" pitchFamily="2" charset="-122"/>
                          <a:ea typeface="宋体" pitchFamily="2" charset="-122"/>
                        </a:rPr>
                        <a:t>ID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宋体" pitchFamily="2" charset="-122"/>
                          <a:ea typeface="宋体" pitchFamily="2" charset="-122"/>
                        </a:rPr>
                        <a:t>EX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宋体" pitchFamily="2" charset="-122"/>
                          <a:ea typeface="宋体" pitchFamily="2" charset="-122"/>
                        </a:rPr>
                        <a:t>MEM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宋体" pitchFamily="2" charset="-122"/>
                          <a:ea typeface="宋体" pitchFamily="2" charset="-122"/>
                        </a:rPr>
                        <a:t>WB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endParaRPr kumimoji="1" lang="zh-CN" altLang="zh-CN" sz="2000" b="1"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endParaRPr kumimoji="1" lang="zh-CN" altLang="zh-CN" sz="2000" b="1"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endParaRPr kumimoji="1" lang="zh-CN" altLang="zh-CN" sz="2000" b="1"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6875">
                <a:tc vMerge="1">
                  <a:txBody>
                    <a:bodyPr/>
                    <a:lstStyle/>
                    <a:p>
                      <a:endParaRPr lang="zh-CN" altLang="en-US"/>
                    </a:p>
                  </a:txBody>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zh-CN" altLang="en-US" sz="2000" b="1" i="0" u="none" strike="noStrike" cap="none" normalizeH="0" baseline="0" smtClean="0">
                          <a:ln>
                            <a:noFill/>
                          </a:ln>
                          <a:solidFill>
                            <a:srgbClr val="E24C05"/>
                          </a:solidFill>
                          <a:effectLst/>
                          <a:latin typeface="宋体" pitchFamily="2" charset="-122"/>
                          <a:ea typeface="宋体" pitchFamily="2" charset="-122"/>
                        </a:rPr>
                        <a:t>指令 </a:t>
                      </a:r>
                      <a:r>
                        <a:rPr kumimoji="1" lang="en-US" altLang="zh-CN" sz="2000" b="1" i="0" u="none" strike="noStrike" cap="none" normalizeH="0" baseline="0" smtClean="0">
                          <a:ln>
                            <a:noFill/>
                          </a:ln>
                          <a:solidFill>
                            <a:srgbClr val="E24C05"/>
                          </a:solidFill>
                          <a:effectLst/>
                          <a:latin typeface="宋体" pitchFamily="2" charset="-122"/>
                          <a:ea typeface="宋体" pitchFamily="2" charset="-122"/>
                        </a:rPr>
                        <a:t>i+2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endParaRPr kumimoji="1" lang="zh-CN" altLang="zh-CN" sz="2000" b="1"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endParaRPr kumimoji="1" lang="zh-CN" altLang="zh-CN" sz="2000" b="1"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宋体" pitchFamily="2" charset="-122"/>
                          <a:ea typeface="宋体" pitchFamily="2" charset="-122"/>
                        </a:rPr>
                        <a:t>IF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宋体" pitchFamily="2" charset="-122"/>
                          <a:ea typeface="宋体" pitchFamily="2" charset="-122"/>
                        </a:rPr>
                        <a:t>ID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宋体" pitchFamily="2" charset="-122"/>
                          <a:ea typeface="宋体" pitchFamily="2" charset="-122"/>
                        </a:rPr>
                        <a:t>EX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宋体" pitchFamily="2" charset="-122"/>
                          <a:ea typeface="宋体" pitchFamily="2" charset="-122"/>
                        </a:rPr>
                        <a:t>MEM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宋体" pitchFamily="2" charset="-122"/>
                          <a:ea typeface="宋体" pitchFamily="2" charset="-122"/>
                        </a:rPr>
                        <a:t>WB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endParaRPr kumimoji="1" lang="zh-CN" altLang="zh-CN" sz="2000" b="1"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endParaRPr kumimoji="1" lang="zh-CN" altLang="zh-CN" sz="2000" b="1"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8463">
                <a:tc vMerge="1">
                  <a:txBody>
                    <a:bodyPr/>
                    <a:lstStyle/>
                    <a:p>
                      <a:endParaRPr lang="zh-CN" altLang="en-US"/>
                    </a:p>
                  </a:txBody>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zh-CN" altLang="en-US" sz="2000" b="1" i="0" u="none" strike="noStrike" cap="none" normalizeH="0" baseline="0" smtClean="0">
                          <a:ln>
                            <a:noFill/>
                          </a:ln>
                          <a:solidFill>
                            <a:srgbClr val="E24C05"/>
                          </a:solidFill>
                          <a:effectLst/>
                          <a:latin typeface="宋体" pitchFamily="2" charset="-122"/>
                          <a:ea typeface="宋体" pitchFamily="2" charset="-122"/>
                        </a:rPr>
                        <a:t>指令 </a:t>
                      </a:r>
                      <a:r>
                        <a:rPr kumimoji="1" lang="en-US" altLang="zh-CN" sz="2000" b="1" i="0" u="none" strike="noStrike" cap="none" normalizeH="0" baseline="0" smtClean="0">
                          <a:ln>
                            <a:noFill/>
                          </a:ln>
                          <a:solidFill>
                            <a:srgbClr val="E24C05"/>
                          </a:solidFill>
                          <a:effectLst/>
                          <a:latin typeface="宋体" pitchFamily="2" charset="-122"/>
                          <a:ea typeface="宋体" pitchFamily="2" charset="-122"/>
                        </a:rPr>
                        <a:t>i+3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endParaRPr kumimoji="1" lang="zh-CN" altLang="zh-CN" sz="2000" b="1"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endParaRPr kumimoji="1" lang="zh-CN" altLang="zh-CN" sz="2000" b="1"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endParaRPr kumimoji="1" lang="zh-CN" altLang="zh-CN" sz="2000" b="1"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宋体" pitchFamily="2" charset="-122"/>
                          <a:ea typeface="宋体" pitchFamily="2" charset="-122"/>
                        </a:rPr>
                        <a:t>IF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宋体" pitchFamily="2" charset="-122"/>
                          <a:ea typeface="宋体" pitchFamily="2" charset="-122"/>
                        </a:rPr>
                        <a:t>ID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宋体" pitchFamily="2" charset="-122"/>
                          <a:ea typeface="宋体" pitchFamily="2" charset="-122"/>
                        </a:rPr>
                        <a:t>EX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宋体" pitchFamily="2" charset="-122"/>
                          <a:ea typeface="宋体" pitchFamily="2" charset="-122"/>
                        </a:rPr>
                        <a:t>MEM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宋体" pitchFamily="2" charset="-122"/>
                          <a:ea typeface="宋体" pitchFamily="2" charset="-122"/>
                        </a:rPr>
                        <a:t>WB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endParaRPr kumimoji="1" lang="zh-CN" altLang="zh-CN" sz="2000" b="1"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8463">
                <a:tc vMerge="1">
                  <a:txBody>
                    <a:bodyPr/>
                    <a:lstStyle/>
                    <a:p>
                      <a:endParaRPr lang="zh-CN" altLang="en-US"/>
                    </a:p>
                  </a:txBody>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zh-CN" altLang="en-US" sz="2000" b="1" i="0" u="none" strike="noStrike" cap="none" normalizeH="0" baseline="0" smtClean="0">
                          <a:ln>
                            <a:noFill/>
                          </a:ln>
                          <a:solidFill>
                            <a:srgbClr val="E24C05"/>
                          </a:solidFill>
                          <a:effectLst/>
                          <a:latin typeface="宋体" pitchFamily="2" charset="-122"/>
                          <a:ea typeface="宋体" pitchFamily="2" charset="-122"/>
                        </a:rPr>
                        <a:t>指令 </a:t>
                      </a:r>
                      <a:r>
                        <a:rPr kumimoji="1" lang="en-US" altLang="zh-CN" sz="2000" b="1" i="0" u="none" strike="noStrike" cap="none" normalizeH="0" baseline="0" smtClean="0">
                          <a:ln>
                            <a:noFill/>
                          </a:ln>
                          <a:solidFill>
                            <a:srgbClr val="E24C05"/>
                          </a:solidFill>
                          <a:effectLst/>
                          <a:latin typeface="宋体" pitchFamily="2" charset="-122"/>
                          <a:ea typeface="宋体" pitchFamily="2" charset="-122"/>
                        </a:rPr>
                        <a:t>i+4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endParaRPr kumimoji="1" lang="zh-CN" altLang="zh-CN" sz="2000" b="1"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endParaRPr kumimoji="1" lang="zh-CN" altLang="zh-CN" sz="2000" b="1"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endParaRPr kumimoji="1" lang="zh-CN" altLang="zh-CN" sz="2000" b="1"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endParaRPr kumimoji="1" lang="zh-CN" altLang="zh-CN" sz="2000" b="1"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宋体" pitchFamily="2" charset="-122"/>
                          <a:ea typeface="宋体" pitchFamily="2" charset="-122"/>
                        </a:rPr>
                        <a:t>IF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宋体" pitchFamily="2" charset="-122"/>
                          <a:ea typeface="宋体" pitchFamily="2" charset="-122"/>
                        </a:rPr>
                        <a:t>ID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宋体" pitchFamily="2" charset="-122"/>
                          <a:ea typeface="宋体" pitchFamily="2" charset="-122"/>
                        </a:rPr>
                        <a:t>EX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宋体" pitchFamily="2" charset="-122"/>
                          <a:ea typeface="宋体" pitchFamily="2" charset="-122"/>
                        </a:rPr>
                        <a:t>MEM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宋体" pitchFamily="2" charset="-122"/>
                          <a:ea typeface="宋体" pitchFamily="2" charset="-122"/>
                        </a:rPr>
                        <a:t>WB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639938" name="Group 962"/>
          <p:cNvGraphicFramePr>
            <a:graphicFrameLocks noGrp="1"/>
          </p:cNvGraphicFramePr>
          <p:nvPr>
            <p:ph sz="quarter" idx="3"/>
          </p:nvPr>
        </p:nvGraphicFramePr>
        <p:xfrm>
          <a:off x="468313" y="3589338"/>
          <a:ext cx="8351837" cy="2217738"/>
        </p:xfrm>
        <a:graphic>
          <a:graphicData uri="http://schemas.openxmlformats.org/drawingml/2006/table">
            <a:tbl>
              <a:tblPr/>
              <a:tblGrid>
                <a:gridCol w="595312">
                  <a:extLst>
                    <a:ext uri="{9D8B030D-6E8A-4147-A177-3AD203B41FA5}">
                      <a16:colId xmlns:a16="http://schemas.microsoft.com/office/drawing/2014/main" val="20000"/>
                    </a:ext>
                  </a:extLst>
                </a:gridCol>
                <a:gridCol w="2386013">
                  <a:extLst>
                    <a:ext uri="{9D8B030D-6E8A-4147-A177-3AD203B41FA5}">
                      <a16:colId xmlns:a16="http://schemas.microsoft.com/office/drawing/2014/main" val="20001"/>
                    </a:ext>
                  </a:extLst>
                </a:gridCol>
                <a:gridCol w="598487">
                  <a:extLst>
                    <a:ext uri="{9D8B030D-6E8A-4147-A177-3AD203B41FA5}">
                      <a16:colId xmlns:a16="http://schemas.microsoft.com/office/drawing/2014/main" val="20002"/>
                    </a:ext>
                  </a:extLst>
                </a:gridCol>
                <a:gridCol w="596900">
                  <a:extLst>
                    <a:ext uri="{9D8B030D-6E8A-4147-A177-3AD203B41FA5}">
                      <a16:colId xmlns:a16="http://schemas.microsoft.com/office/drawing/2014/main" val="20003"/>
                    </a:ext>
                  </a:extLst>
                </a:gridCol>
                <a:gridCol w="595313">
                  <a:extLst>
                    <a:ext uri="{9D8B030D-6E8A-4147-A177-3AD203B41FA5}">
                      <a16:colId xmlns:a16="http://schemas.microsoft.com/office/drawing/2014/main" val="20004"/>
                    </a:ext>
                  </a:extLst>
                </a:gridCol>
                <a:gridCol w="598487">
                  <a:extLst>
                    <a:ext uri="{9D8B030D-6E8A-4147-A177-3AD203B41FA5}">
                      <a16:colId xmlns:a16="http://schemas.microsoft.com/office/drawing/2014/main" val="20005"/>
                    </a:ext>
                  </a:extLst>
                </a:gridCol>
                <a:gridCol w="595313">
                  <a:extLst>
                    <a:ext uri="{9D8B030D-6E8A-4147-A177-3AD203B41FA5}">
                      <a16:colId xmlns:a16="http://schemas.microsoft.com/office/drawing/2014/main" val="20006"/>
                    </a:ext>
                  </a:extLst>
                </a:gridCol>
                <a:gridCol w="595312">
                  <a:extLst>
                    <a:ext uri="{9D8B030D-6E8A-4147-A177-3AD203B41FA5}">
                      <a16:colId xmlns:a16="http://schemas.microsoft.com/office/drawing/2014/main" val="20007"/>
                    </a:ext>
                  </a:extLst>
                </a:gridCol>
                <a:gridCol w="596900">
                  <a:extLst>
                    <a:ext uri="{9D8B030D-6E8A-4147-A177-3AD203B41FA5}">
                      <a16:colId xmlns:a16="http://schemas.microsoft.com/office/drawing/2014/main" val="20008"/>
                    </a:ext>
                  </a:extLst>
                </a:gridCol>
                <a:gridCol w="598488">
                  <a:extLst>
                    <a:ext uri="{9D8B030D-6E8A-4147-A177-3AD203B41FA5}">
                      <a16:colId xmlns:a16="http://schemas.microsoft.com/office/drawing/2014/main" val="20009"/>
                    </a:ext>
                  </a:extLst>
                </a:gridCol>
                <a:gridCol w="595312">
                  <a:extLst>
                    <a:ext uri="{9D8B030D-6E8A-4147-A177-3AD203B41FA5}">
                      <a16:colId xmlns:a16="http://schemas.microsoft.com/office/drawing/2014/main" val="20010"/>
                    </a:ext>
                  </a:extLst>
                </a:gridCol>
              </a:tblGrid>
              <a:tr h="447675">
                <a:tc rowSpan="5">
                  <a:txBody>
                    <a:bodyPr/>
                    <a:lstStyle/>
                    <a:p>
                      <a:pPr marL="0" marR="0" lvl="0" indent="0" algn="l" defTabSz="914400" rtl="0" eaLnBrk="1" fontAlgn="base" latinLnBrk="0" hangingPunct="1">
                        <a:lnSpc>
                          <a:spcPct val="110000"/>
                        </a:lnSpc>
                        <a:spcBef>
                          <a:spcPct val="20000"/>
                        </a:spcBef>
                        <a:spcAft>
                          <a:spcPct val="0"/>
                        </a:spcAft>
                        <a:buClr>
                          <a:schemeClr val="tx1"/>
                        </a:buClr>
                        <a:buSzTx/>
                        <a:buFont typeface="Wingdings" pitchFamily="2" charset="2"/>
                        <a:buNone/>
                        <a:tabLst/>
                      </a:pPr>
                      <a:endParaRPr kumimoji="1" lang="en-US" altLang="zh-CN" sz="2000" b="1" i="0" u="none" strike="noStrike" cap="none" normalizeH="0" baseline="0" smtClean="0">
                        <a:ln>
                          <a:noFill/>
                        </a:ln>
                        <a:solidFill>
                          <a:srgbClr val="E24C05"/>
                        </a:solidFill>
                        <a:effectLst/>
                        <a:latin typeface="宋体" charset="-122"/>
                        <a:ea typeface="宋体" charset="-122"/>
                      </a:endParaRPr>
                    </a:p>
                    <a:p>
                      <a:pPr marL="0" marR="0" lvl="0" indent="0" algn="l" defTabSz="914400" rtl="0" eaLnBrk="1" fontAlgn="base" latinLnBrk="0" hangingPunct="1">
                        <a:lnSpc>
                          <a:spcPct val="70000"/>
                        </a:lnSpc>
                        <a:spcBef>
                          <a:spcPct val="20000"/>
                        </a:spcBef>
                        <a:spcAft>
                          <a:spcPct val="0"/>
                        </a:spcAft>
                        <a:buClr>
                          <a:schemeClr val="tx1"/>
                        </a:buClr>
                        <a:buSzTx/>
                        <a:buFont typeface="Wingdings" pitchFamily="2" charset="2"/>
                        <a:buNone/>
                        <a:tabLst/>
                      </a:pPr>
                      <a:r>
                        <a:rPr kumimoji="1" lang="zh-CN" altLang="en-US" sz="2000" b="1" i="0" u="none" strike="noStrike" cap="none" normalizeH="0" baseline="0" smtClean="0">
                          <a:ln>
                            <a:noFill/>
                          </a:ln>
                          <a:solidFill>
                            <a:srgbClr val="008000"/>
                          </a:solidFill>
                          <a:effectLst/>
                          <a:latin typeface="宋体" charset="-122"/>
                          <a:ea typeface="宋体" charset="-122"/>
                        </a:rPr>
                        <a:t>分</a:t>
                      </a:r>
                    </a:p>
                    <a:p>
                      <a:pPr marL="0" marR="0" lvl="0" indent="0" algn="l"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zh-CN" altLang="en-US" sz="2000" b="1" i="0" u="none" strike="noStrike" cap="none" normalizeH="0" baseline="0" smtClean="0">
                          <a:ln>
                            <a:noFill/>
                          </a:ln>
                          <a:solidFill>
                            <a:srgbClr val="008000"/>
                          </a:solidFill>
                          <a:effectLst/>
                          <a:latin typeface="宋体" charset="-122"/>
                          <a:ea typeface="宋体" charset="-122"/>
                        </a:rPr>
                        <a:t>支</a:t>
                      </a:r>
                    </a:p>
                    <a:p>
                      <a:pPr marL="0" marR="0" lvl="0" indent="0" algn="l"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zh-CN" altLang="en-US" sz="2000" b="1" i="0" u="none" strike="noStrike" cap="none" normalizeH="0" baseline="0" smtClean="0">
                          <a:ln>
                            <a:noFill/>
                          </a:ln>
                          <a:solidFill>
                            <a:srgbClr val="008000"/>
                          </a:solidFill>
                          <a:effectLst/>
                          <a:latin typeface="宋体" charset="-122"/>
                          <a:ea typeface="宋体" charset="-122"/>
                        </a:rPr>
                        <a:t>成</a:t>
                      </a:r>
                    </a:p>
                    <a:p>
                      <a:pPr marL="0" marR="0" lvl="0" indent="0" algn="l"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zh-CN" altLang="en-US" sz="2000" b="1" i="0" u="none" strike="noStrike" cap="none" normalizeH="0" baseline="0" smtClean="0">
                          <a:ln>
                            <a:noFill/>
                          </a:ln>
                          <a:solidFill>
                            <a:srgbClr val="008000"/>
                          </a:solidFill>
                          <a:effectLst/>
                          <a:latin typeface="宋体" charset="-122"/>
                          <a:ea typeface="宋体" charset="-122"/>
                        </a:rPr>
                        <a:t>功</a:t>
                      </a:r>
                      <a:r>
                        <a:rPr kumimoji="1" lang="zh-CN" altLang="en-US" sz="2000" b="1" i="0" u="none" strike="noStrike" cap="none" normalizeH="0" baseline="0" smtClean="0">
                          <a:ln>
                            <a:noFill/>
                          </a:ln>
                          <a:solidFill>
                            <a:srgbClr val="E24C05"/>
                          </a:solidFill>
                          <a:effectLst/>
                          <a:latin typeface="宋体" charset="-122"/>
                          <a:ea typeface="宋体" charset="-122"/>
                        </a:rPr>
                        <a:t> </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zh-CN" altLang="en-US" sz="2000" b="1" i="0" u="none" strike="noStrike" cap="none" normalizeH="0" baseline="0" smtClean="0">
                          <a:ln>
                            <a:noFill/>
                          </a:ln>
                          <a:solidFill>
                            <a:srgbClr val="E24C05"/>
                          </a:solidFill>
                          <a:effectLst/>
                          <a:latin typeface="宋体" charset="-122"/>
                          <a:ea typeface="宋体" charset="-122"/>
                        </a:rPr>
                        <a:t>分支指令</a:t>
                      </a:r>
                      <a:r>
                        <a:rPr kumimoji="1" lang="en-US" altLang="zh-CN" sz="2000" b="1" i="0" u="none" strike="noStrike" cap="none" normalizeH="0" baseline="0" smtClean="0">
                          <a:ln>
                            <a:noFill/>
                          </a:ln>
                          <a:solidFill>
                            <a:srgbClr val="E24C05"/>
                          </a:solidFill>
                          <a:effectLst/>
                          <a:latin typeface="宋体" charset="-122"/>
                          <a:ea typeface="宋体" charset="-122"/>
                        </a:rPr>
                        <a:t>i </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宋体" charset="-122"/>
                          <a:ea typeface="宋体" charset="-122"/>
                        </a:rPr>
                        <a:t>IF </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宋体" charset="-122"/>
                          <a:ea typeface="宋体" charset="-122"/>
                        </a:rPr>
                        <a:t>ID </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宋体" charset="-122"/>
                          <a:ea typeface="宋体" charset="-122"/>
                        </a:rPr>
                        <a:t>EX </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宋体" charset="-122"/>
                          <a:ea typeface="宋体" charset="-122"/>
                        </a:rPr>
                        <a:t>MEM</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宋体" charset="-122"/>
                          <a:ea typeface="宋体" charset="-122"/>
                        </a:rPr>
                        <a:t>WB</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
                          <a:schemeClr val="tx1"/>
                        </a:buClr>
                        <a:buSzTx/>
                        <a:buFont typeface="Wingdings" pitchFamily="2" charset="2"/>
                        <a:buNone/>
                        <a:tabLst/>
                      </a:pPr>
                      <a:endParaRPr kumimoji="1" lang="zh-CN" altLang="zh-CN" sz="2000" b="1" i="0" u="none" strike="noStrike" cap="none" normalizeH="0" baseline="0" smtClean="0">
                        <a:ln>
                          <a:noFill/>
                        </a:ln>
                        <a:solidFill>
                          <a:schemeClr val="tx1"/>
                        </a:solidFill>
                        <a:effectLst/>
                        <a:latin typeface="宋体" charset="-122"/>
                        <a:ea typeface="宋体"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宋体" charset="-122"/>
                          <a:ea typeface="宋体" charset="-122"/>
                        </a:rPr>
                        <a:t> </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
                          <a:schemeClr val="tx1"/>
                        </a:buClr>
                        <a:buSzTx/>
                        <a:buFont typeface="Wingdings" pitchFamily="2" charset="2"/>
                        <a:buNone/>
                        <a:tabLst/>
                      </a:pPr>
                      <a:endParaRPr kumimoji="1" lang="zh-CN" altLang="zh-CN" sz="2000" b="1" i="0" u="none" strike="noStrike" cap="none" normalizeH="0" baseline="0" smtClean="0">
                        <a:ln>
                          <a:noFill/>
                        </a:ln>
                        <a:solidFill>
                          <a:schemeClr val="tx1"/>
                        </a:solidFill>
                        <a:effectLst/>
                        <a:latin typeface="宋体" charset="-122"/>
                        <a:ea typeface="宋体"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
                          <a:schemeClr val="tx1"/>
                        </a:buClr>
                        <a:buSzTx/>
                        <a:buFont typeface="Wingdings" pitchFamily="2" charset="2"/>
                        <a:buNone/>
                        <a:tabLst/>
                      </a:pPr>
                      <a:endParaRPr kumimoji="1" lang="zh-CN" altLang="zh-CN" sz="2000" b="1" i="0" u="none" strike="noStrike" cap="none" normalizeH="0" baseline="0" smtClean="0">
                        <a:ln>
                          <a:noFill/>
                        </a:ln>
                        <a:solidFill>
                          <a:schemeClr val="tx1"/>
                        </a:solidFill>
                        <a:effectLst/>
                        <a:latin typeface="宋体" charset="-122"/>
                        <a:ea typeface="宋体" charset="-122"/>
                      </a:endParaRP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47675">
                <a:tc vMerge="1">
                  <a:txBody>
                    <a:bodyPr/>
                    <a:lstStyle/>
                    <a:p>
                      <a:endParaRPr lang="zh-CN" altLang="en-US"/>
                    </a:p>
                  </a:txBody>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zh-CN" altLang="en-US" sz="2000" b="1" i="0" u="none" strike="noStrike" cap="none" normalizeH="0" baseline="0" smtClean="0">
                          <a:ln>
                            <a:noFill/>
                          </a:ln>
                          <a:solidFill>
                            <a:srgbClr val="D60093"/>
                          </a:solidFill>
                          <a:effectLst/>
                          <a:latin typeface="宋体" charset="-122"/>
                          <a:ea typeface="宋体" charset="-122"/>
                        </a:rPr>
                        <a:t>延迟槽指令 </a:t>
                      </a:r>
                      <a:r>
                        <a:rPr kumimoji="1" lang="en-US" altLang="zh-CN" sz="2000" b="1" i="0" u="none" strike="noStrike" cap="none" normalizeH="0" baseline="0" smtClean="0">
                          <a:ln>
                            <a:noFill/>
                          </a:ln>
                          <a:solidFill>
                            <a:srgbClr val="D60093"/>
                          </a:solidFill>
                          <a:effectLst/>
                          <a:latin typeface="宋体" charset="-122"/>
                          <a:ea typeface="宋体" charset="-122"/>
                        </a:rPr>
                        <a:t>i+1</a:t>
                      </a:r>
                      <a:r>
                        <a:rPr kumimoji="1" lang="en-US" altLang="zh-CN" sz="2000" b="1" i="0" u="none" strike="noStrike" cap="none" normalizeH="0" baseline="0" smtClean="0">
                          <a:ln>
                            <a:noFill/>
                          </a:ln>
                          <a:solidFill>
                            <a:srgbClr val="E24C05"/>
                          </a:solidFill>
                          <a:effectLst/>
                          <a:latin typeface="宋体" charset="-122"/>
                          <a:ea typeface="宋体" charset="-122"/>
                        </a:rPr>
                        <a:t> </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
                          <a:schemeClr val="tx1"/>
                        </a:buClr>
                        <a:buSzTx/>
                        <a:buFont typeface="Wingdings" pitchFamily="2" charset="2"/>
                        <a:buNone/>
                        <a:tabLst/>
                      </a:pPr>
                      <a:endParaRPr kumimoji="1" lang="zh-CN" altLang="zh-CN" sz="2000" b="1" i="0" u="none" strike="noStrike" cap="none" normalizeH="0" baseline="0" smtClean="0">
                        <a:ln>
                          <a:noFill/>
                        </a:ln>
                        <a:solidFill>
                          <a:schemeClr val="tx1"/>
                        </a:solidFill>
                        <a:effectLst/>
                        <a:latin typeface="宋体" charset="-122"/>
                        <a:ea typeface="宋体"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宋体" charset="-122"/>
                          <a:ea typeface="宋体" charset="-122"/>
                        </a:rPr>
                        <a:t>IF </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宋体" charset="-122"/>
                          <a:ea typeface="宋体" charset="-122"/>
                        </a:rPr>
                        <a:t>ID </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宋体" charset="-122"/>
                          <a:ea typeface="宋体" charset="-122"/>
                        </a:rPr>
                        <a:t>EX </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宋体" charset="-122"/>
                          <a:ea typeface="宋体" charset="-122"/>
                        </a:rPr>
                        <a:t>MEM</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宋体" charset="-122"/>
                          <a:ea typeface="宋体" charset="-122"/>
                        </a:rPr>
                        <a:t>WB</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
                          <a:schemeClr val="tx1"/>
                        </a:buClr>
                        <a:buSzTx/>
                        <a:buFont typeface="Wingdings" pitchFamily="2" charset="2"/>
                        <a:buNone/>
                        <a:tabLst/>
                      </a:pPr>
                      <a:endParaRPr kumimoji="1" lang="zh-CN" altLang="zh-CN" sz="2000" b="1" i="0" u="none" strike="noStrike" cap="none" normalizeH="0" baseline="0" smtClean="0">
                        <a:ln>
                          <a:noFill/>
                        </a:ln>
                        <a:solidFill>
                          <a:schemeClr val="tx1"/>
                        </a:solidFill>
                        <a:effectLst/>
                        <a:latin typeface="宋体" charset="-122"/>
                        <a:ea typeface="宋体"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
                          <a:schemeClr val="tx1"/>
                        </a:buClr>
                        <a:buSzTx/>
                        <a:buFont typeface="Wingdings" pitchFamily="2" charset="2"/>
                        <a:buNone/>
                        <a:tabLst/>
                      </a:pPr>
                      <a:endParaRPr kumimoji="1" lang="zh-CN" altLang="zh-CN" sz="2000" b="1" i="0" u="none" strike="noStrike" cap="none" normalizeH="0" baseline="0" smtClean="0">
                        <a:ln>
                          <a:noFill/>
                        </a:ln>
                        <a:solidFill>
                          <a:schemeClr val="tx1"/>
                        </a:solidFill>
                        <a:effectLst/>
                        <a:latin typeface="宋体" charset="-122"/>
                        <a:ea typeface="宋体"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
                          <a:schemeClr val="tx1"/>
                        </a:buClr>
                        <a:buSzTx/>
                        <a:buFont typeface="Wingdings" pitchFamily="2" charset="2"/>
                        <a:buNone/>
                        <a:tabLst/>
                      </a:pPr>
                      <a:endParaRPr kumimoji="1" lang="zh-CN" altLang="zh-CN" sz="2000" b="1" i="0" u="none" strike="noStrike" cap="none" normalizeH="0" baseline="0" smtClean="0">
                        <a:ln>
                          <a:noFill/>
                        </a:ln>
                        <a:solidFill>
                          <a:schemeClr val="tx1"/>
                        </a:solidFill>
                        <a:effectLst/>
                        <a:latin typeface="宋体" charset="-122"/>
                        <a:ea typeface="宋体" charset="-122"/>
                      </a:endParaRP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47675">
                <a:tc vMerge="1">
                  <a:txBody>
                    <a:bodyPr/>
                    <a:lstStyle/>
                    <a:p>
                      <a:endParaRPr lang="zh-CN" altLang="en-US"/>
                    </a:p>
                  </a:txBody>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zh-CN" altLang="en-US" sz="2000" b="1" i="0" u="none" strike="noStrike" cap="none" normalizeH="0" baseline="0" smtClean="0">
                          <a:ln>
                            <a:noFill/>
                          </a:ln>
                          <a:solidFill>
                            <a:srgbClr val="E24C05"/>
                          </a:solidFill>
                          <a:effectLst/>
                          <a:latin typeface="宋体" charset="-122"/>
                          <a:ea typeface="宋体" charset="-122"/>
                        </a:rPr>
                        <a:t>分支目标指令</a:t>
                      </a:r>
                      <a:r>
                        <a:rPr kumimoji="1" lang="en-US" altLang="zh-CN" sz="2000" b="1" i="0" u="none" strike="noStrike" cap="none" normalizeH="0" baseline="0" smtClean="0">
                          <a:ln>
                            <a:noFill/>
                          </a:ln>
                          <a:solidFill>
                            <a:srgbClr val="E24C05"/>
                          </a:solidFill>
                          <a:effectLst/>
                          <a:latin typeface="宋体" charset="-122"/>
                          <a:ea typeface="宋体" charset="-122"/>
                        </a:rPr>
                        <a:t>j </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
                          <a:schemeClr val="tx1"/>
                        </a:buClr>
                        <a:buSzTx/>
                        <a:buFont typeface="Wingdings" pitchFamily="2" charset="2"/>
                        <a:buNone/>
                        <a:tabLst/>
                      </a:pPr>
                      <a:endParaRPr kumimoji="1" lang="zh-CN" altLang="zh-CN" sz="2000" b="1" i="0" u="none" strike="noStrike" cap="none" normalizeH="0" baseline="0" smtClean="0">
                        <a:ln>
                          <a:noFill/>
                        </a:ln>
                        <a:solidFill>
                          <a:schemeClr val="tx1"/>
                        </a:solidFill>
                        <a:effectLst/>
                        <a:latin typeface="宋体" charset="-122"/>
                        <a:ea typeface="宋体"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
                          <a:schemeClr val="tx1"/>
                        </a:buClr>
                        <a:buSzTx/>
                        <a:buFont typeface="Wingdings" pitchFamily="2" charset="2"/>
                        <a:buNone/>
                        <a:tabLst/>
                      </a:pPr>
                      <a:endParaRPr kumimoji="1" lang="zh-CN" altLang="zh-CN" sz="2000" b="1" i="0" u="none" strike="noStrike" cap="none" normalizeH="0" baseline="0" smtClean="0">
                        <a:ln>
                          <a:noFill/>
                        </a:ln>
                        <a:solidFill>
                          <a:schemeClr val="tx1"/>
                        </a:solidFill>
                        <a:effectLst/>
                        <a:latin typeface="宋体" charset="-122"/>
                        <a:ea typeface="宋体"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宋体" charset="-122"/>
                          <a:ea typeface="宋体" charset="-122"/>
                        </a:rPr>
                        <a:t>IF </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宋体" charset="-122"/>
                          <a:ea typeface="宋体" charset="-122"/>
                        </a:rPr>
                        <a:t>ID </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宋体" charset="-122"/>
                          <a:ea typeface="宋体" charset="-122"/>
                        </a:rPr>
                        <a:t>EX </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宋体" charset="-122"/>
                          <a:ea typeface="宋体" charset="-122"/>
                        </a:rPr>
                        <a:t>MEM</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宋体" charset="-122"/>
                          <a:ea typeface="宋体" charset="-122"/>
                        </a:rPr>
                        <a:t>WB</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
                          <a:schemeClr val="tx1"/>
                        </a:buClr>
                        <a:buSzTx/>
                        <a:buFont typeface="Wingdings" pitchFamily="2" charset="2"/>
                        <a:buNone/>
                        <a:tabLst/>
                      </a:pPr>
                      <a:endParaRPr kumimoji="1" lang="zh-CN" altLang="zh-CN" sz="2000" b="1" i="0" u="none" strike="noStrike" cap="none" normalizeH="0" baseline="0" smtClean="0">
                        <a:ln>
                          <a:noFill/>
                        </a:ln>
                        <a:solidFill>
                          <a:schemeClr val="tx1"/>
                        </a:solidFill>
                        <a:effectLst/>
                        <a:latin typeface="宋体" charset="-122"/>
                        <a:ea typeface="宋体"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
                          <a:schemeClr val="tx1"/>
                        </a:buClr>
                        <a:buSzTx/>
                        <a:buFont typeface="Wingdings" pitchFamily="2" charset="2"/>
                        <a:buNone/>
                        <a:tabLst/>
                      </a:pPr>
                      <a:endParaRPr kumimoji="1" lang="zh-CN" altLang="zh-CN" sz="2000" b="1" i="0" u="none" strike="noStrike" cap="none" normalizeH="0" baseline="0" smtClean="0">
                        <a:ln>
                          <a:noFill/>
                        </a:ln>
                        <a:solidFill>
                          <a:schemeClr val="tx1"/>
                        </a:solidFill>
                        <a:effectLst/>
                        <a:latin typeface="宋体" charset="-122"/>
                        <a:ea typeface="宋体" charset="-122"/>
                      </a:endParaRP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47675">
                <a:tc vMerge="1">
                  <a:txBody>
                    <a:bodyPr/>
                    <a:lstStyle/>
                    <a:p>
                      <a:endParaRPr lang="zh-CN" altLang="en-US"/>
                    </a:p>
                  </a:txBody>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zh-CN" altLang="en-US" sz="2000" b="1" i="0" u="none" strike="noStrike" cap="none" normalizeH="0" baseline="0" smtClean="0">
                          <a:ln>
                            <a:noFill/>
                          </a:ln>
                          <a:solidFill>
                            <a:srgbClr val="E24C05"/>
                          </a:solidFill>
                          <a:effectLst/>
                          <a:latin typeface="宋体" charset="-122"/>
                          <a:ea typeface="宋体" charset="-122"/>
                        </a:rPr>
                        <a:t>分支目标指令</a:t>
                      </a:r>
                      <a:r>
                        <a:rPr kumimoji="1" lang="en-US" altLang="zh-CN" sz="2000" b="1" i="0" u="none" strike="noStrike" cap="none" normalizeH="0" baseline="0" smtClean="0">
                          <a:ln>
                            <a:noFill/>
                          </a:ln>
                          <a:solidFill>
                            <a:srgbClr val="E24C05"/>
                          </a:solidFill>
                          <a:effectLst/>
                          <a:latin typeface="宋体" charset="-122"/>
                          <a:ea typeface="宋体" charset="-122"/>
                        </a:rPr>
                        <a:t>j+1 </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
                          <a:schemeClr val="tx1"/>
                        </a:buClr>
                        <a:buSzTx/>
                        <a:buFont typeface="Wingdings" pitchFamily="2" charset="2"/>
                        <a:buNone/>
                        <a:tabLst/>
                      </a:pPr>
                      <a:endParaRPr kumimoji="1" lang="zh-CN" altLang="zh-CN" sz="2000" b="1" i="0" u="none" strike="noStrike" cap="none" normalizeH="0" baseline="0" smtClean="0">
                        <a:ln>
                          <a:noFill/>
                        </a:ln>
                        <a:solidFill>
                          <a:schemeClr val="tx1"/>
                        </a:solidFill>
                        <a:effectLst/>
                        <a:latin typeface="宋体" charset="-122"/>
                        <a:ea typeface="宋体"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
                          <a:schemeClr val="tx1"/>
                        </a:buClr>
                        <a:buSzTx/>
                        <a:buFont typeface="Wingdings" pitchFamily="2" charset="2"/>
                        <a:buNone/>
                        <a:tabLst/>
                      </a:pPr>
                      <a:endParaRPr kumimoji="1" lang="zh-CN" altLang="zh-CN" sz="2000" b="1" i="0" u="none" strike="noStrike" cap="none" normalizeH="0" baseline="0" smtClean="0">
                        <a:ln>
                          <a:noFill/>
                        </a:ln>
                        <a:solidFill>
                          <a:schemeClr val="tx1"/>
                        </a:solidFill>
                        <a:effectLst/>
                        <a:latin typeface="宋体" charset="-122"/>
                        <a:ea typeface="宋体"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
                          <a:schemeClr val="tx1"/>
                        </a:buClr>
                        <a:buSzTx/>
                        <a:buFont typeface="Wingdings" pitchFamily="2" charset="2"/>
                        <a:buNone/>
                        <a:tabLst/>
                      </a:pPr>
                      <a:endParaRPr kumimoji="1" lang="zh-CN" altLang="zh-CN" sz="2000" b="1" i="0" u="none" strike="noStrike" cap="none" normalizeH="0" baseline="0" smtClean="0">
                        <a:ln>
                          <a:noFill/>
                        </a:ln>
                        <a:solidFill>
                          <a:schemeClr val="tx1"/>
                        </a:solidFill>
                        <a:effectLst/>
                        <a:latin typeface="宋体" charset="-122"/>
                        <a:ea typeface="宋体"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宋体" charset="-122"/>
                          <a:ea typeface="宋体" charset="-122"/>
                        </a:rPr>
                        <a:t>IF </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宋体" charset="-122"/>
                          <a:ea typeface="宋体" charset="-122"/>
                        </a:rPr>
                        <a:t>ID </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宋体" charset="-122"/>
                          <a:ea typeface="宋体" charset="-122"/>
                        </a:rPr>
                        <a:t>EX </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宋体" charset="-122"/>
                          <a:ea typeface="宋体" charset="-122"/>
                        </a:rPr>
                        <a:t>MEM</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宋体" charset="-122"/>
                          <a:ea typeface="宋体" charset="-122"/>
                        </a:rPr>
                        <a:t>WB</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
                          <a:schemeClr val="tx1"/>
                        </a:buClr>
                        <a:buSzTx/>
                        <a:buFont typeface="Wingdings" pitchFamily="2" charset="2"/>
                        <a:buNone/>
                        <a:tabLst/>
                      </a:pPr>
                      <a:endParaRPr kumimoji="1" lang="zh-CN" altLang="zh-CN" sz="2000" b="1" i="0" u="none" strike="noStrike" cap="none" normalizeH="0" baseline="0" smtClean="0">
                        <a:ln>
                          <a:noFill/>
                        </a:ln>
                        <a:solidFill>
                          <a:schemeClr val="tx1"/>
                        </a:solidFill>
                        <a:effectLst/>
                        <a:latin typeface="宋体" charset="-122"/>
                        <a:ea typeface="宋体" charset="-122"/>
                      </a:endParaRP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27038">
                <a:tc vMerge="1">
                  <a:txBody>
                    <a:bodyPr/>
                    <a:lstStyle/>
                    <a:p>
                      <a:endParaRPr lang="zh-CN" altLang="en-US"/>
                    </a:p>
                  </a:txBody>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zh-CN" altLang="en-US" sz="2000" b="1" i="0" u="none" strike="noStrike" cap="none" normalizeH="0" baseline="0" smtClean="0">
                          <a:ln>
                            <a:noFill/>
                          </a:ln>
                          <a:solidFill>
                            <a:srgbClr val="E24C05"/>
                          </a:solidFill>
                          <a:effectLst/>
                          <a:latin typeface="宋体" charset="-122"/>
                          <a:ea typeface="宋体" charset="-122"/>
                        </a:rPr>
                        <a:t>分支目标指令</a:t>
                      </a:r>
                      <a:r>
                        <a:rPr kumimoji="1" lang="en-US" altLang="zh-CN" sz="2000" b="1" i="0" u="none" strike="noStrike" cap="none" normalizeH="0" baseline="0" smtClean="0">
                          <a:ln>
                            <a:noFill/>
                          </a:ln>
                          <a:solidFill>
                            <a:srgbClr val="E24C05"/>
                          </a:solidFill>
                          <a:effectLst/>
                          <a:latin typeface="宋体" charset="-122"/>
                          <a:ea typeface="宋体" charset="-122"/>
                        </a:rPr>
                        <a:t>j+2</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
                          <a:schemeClr val="tx1"/>
                        </a:buClr>
                        <a:buSzTx/>
                        <a:buFont typeface="Wingdings" pitchFamily="2" charset="2"/>
                        <a:buNone/>
                        <a:tabLst/>
                      </a:pPr>
                      <a:endParaRPr kumimoji="1" lang="zh-CN" altLang="zh-CN" sz="2000" b="1" i="0" u="none" strike="noStrike" cap="none" normalizeH="0" baseline="0" smtClean="0">
                        <a:ln>
                          <a:noFill/>
                        </a:ln>
                        <a:solidFill>
                          <a:schemeClr val="tx1"/>
                        </a:solidFill>
                        <a:effectLst/>
                        <a:latin typeface="宋体" charset="-122"/>
                        <a:ea typeface="宋体"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
                          <a:schemeClr val="tx1"/>
                        </a:buClr>
                        <a:buSzTx/>
                        <a:buFont typeface="Wingdings" pitchFamily="2" charset="2"/>
                        <a:buNone/>
                        <a:tabLst/>
                      </a:pPr>
                      <a:endParaRPr kumimoji="1" lang="zh-CN" altLang="zh-CN" sz="2000" b="1" i="0" u="none" strike="noStrike" cap="none" normalizeH="0" baseline="0" smtClean="0">
                        <a:ln>
                          <a:noFill/>
                        </a:ln>
                        <a:solidFill>
                          <a:schemeClr val="tx1"/>
                        </a:solidFill>
                        <a:effectLst/>
                        <a:latin typeface="宋体" charset="-122"/>
                        <a:ea typeface="宋体"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
                          <a:schemeClr val="tx1"/>
                        </a:buClr>
                        <a:buSzTx/>
                        <a:buFont typeface="Wingdings" pitchFamily="2" charset="2"/>
                        <a:buNone/>
                        <a:tabLst/>
                      </a:pPr>
                      <a:endParaRPr kumimoji="1" lang="zh-CN" altLang="zh-CN" sz="2000" b="1" i="0" u="none" strike="noStrike" cap="none" normalizeH="0" baseline="0" smtClean="0">
                        <a:ln>
                          <a:noFill/>
                        </a:ln>
                        <a:solidFill>
                          <a:schemeClr val="tx1"/>
                        </a:solidFill>
                        <a:effectLst/>
                        <a:latin typeface="宋体" charset="-122"/>
                        <a:ea typeface="宋体"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
                          <a:schemeClr val="tx1"/>
                        </a:buClr>
                        <a:buSzTx/>
                        <a:buFont typeface="Wingdings" pitchFamily="2" charset="2"/>
                        <a:buNone/>
                        <a:tabLst/>
                      </a:pPr>
                      <a:endParaRPr kumimoji="1" lang="zh-CN" altLang="zh-CN" sz="2000" b="1" i="0" u="none" strike="noStrike" cap="none" normalizeH="0" baseline="0" smtClean="0">
                        <a:ln>
                          <a:noFill/>
                        </a:ln>
                        <a:solidFill>
                          <a:schemeClr val="tx1"/>
                        </a:solidFill>
                        <a:effectLst/>
                        <a:latin typeface="宋体" charset="-122"/>
                        <a:ea typeface="宋体"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宋体" charset="-122"/>
                          <a:ea typeface="宋体" charset="-122"/>
                        </a:rPr>
                        <a:t>IF </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宋体" charset="-122"/>
                          <a:ea typeface="宋体" charset="-122"/>
                        </a:rPr>
                        <a:t>ID </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宋体" charset="-122"/>
                          <a:ea typeface="宋体" charset="-122"/>
                        </a:rPr>
                        <a:t>EX </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宋体" charset="-122"/>
                          <a:ea typeface="宋体" charset="-122"/>
                        </a:rPr>
                        <a:t>MEM</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宋体" charset="-122"/>
                          <a:ea typeface="宋体" charset="-122"/>
                        </a:rPr>
                        <a:t>WB</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50675" name="Rectangle 359"/>
          <p:cNvSpPr>
            <a:spLocks noChangeArrowheads="1"/>
          </p:cNvSpPr>
          <p:nvPr/>
        </p:nvSpPr>
        <p:spPr bwMode="auto">
          <a:xfrm>
            <a:off x="0" y="3429000"/>
            <a:ext cx="9144000" cy="0"/>
          </a:xfrm>
          <a:prstGeom prst="rect">
            <a:avLst/>
          </a:prstGeom>
          <a:noFill/>
          <a:ln w="9525">
            <a:noFill/>
            <a:miter lim="800000"/>
            <a:headEnd/>
            <a:tailEnd/>
          </a:ln>
        </p:spPr>
        <p:txBody>
          <a:bodyPr wrap="none" anchor="ctr">
            <a:spAutoFit/>
          </a:bodyPr>
          <a:lstStyle/>
          <a:p>
            <a:endParaRPr lang="zh-CN" altLang="zh-CN">
              <a:latin typeface="Times New Roman" pitchFamily="18" charset="0"/>
              <a:ea typeface="宋体" charset="-122"/>
            </a:endParaRPr>
          </a:p>
        </p:txBody>
      </p:sp>
      <p:sp>
        <p:nvSpPr>
          <p:cNvPr id="150676" name="Text Box 719"/>
          <p:cNvSpPr txBox="1">
            <a:spLocks noChangeArrowheads="1"/>
          </p:cNvSpPr>
          <p:nvPr/>
        </p:nvSpPr>
        <p:spPr bwMode="auto">
          <a:xfrm>
            <a:off x="971550" y="6056313"/>
            <a:ext cx="8064500" cy="396875"/>
          </a:xfrm>
          <a:prstGeom prst="rect">
            <a:avLst/>
          </a:prstGeom>
          <a:noFill/>
          <a:ln w="9525">
            <a:noFill/>
            <a:miter lim="800000"/>
            <a:headEnd/>
            <a:tailEnd/>
          </a:ln>
        </p:spPr>
        <p:txBody>
          <a:bodyPr>
            <a:spAutoFit/>
          </a:bodyPr>
          <a:lstStyle/>
          <a:p>
            <a:pPr>
              <a:spcBef>
                <a:spcPct val="50000"/>
              </a:spcBef>
            </a:pPr>
            <a:r>
              <a:rPr lang="zh-CN" altLang="en-US" sz="2000" b="1">
                <a:solidFill>
                  <a:srgbClr val="080808"/>
                </a:solidFill>
                <a:ea typeface="宋体" charset="-122"/>
              </a:rPr>
              <a:t>分支延迟槽中的指令</a:t>
            </a:r>
            <a:r>
              <a:rPr lang="zh-CN" altLang="en-US" sz="2000" b="1">
                <a:solidFill>
                  <a:srgbClr val="080808"/>
                </a:solidFill>
                <a:latin typeface="宋体" charset="-122"/>
                <a:ea typeface="宋体" charset="-122"/>
              </a:rPr>
              <a:t>“</a:t>
            </a:r>
            <a:r>
              <a:rPr lang="zh-CN" altLang="en-US" sz="2000" b="1">
                <a:solidFill>
                  <a:srgbClr val="080808"/>
                </a:solidFill>
                <a:ea typeface="宋体" charset="-122"/>
              </a:rPr>
              <a:t>掩盖</a:t>
            </a:r>
            <a:r>
              <a:rPr lang="zh-CN" altLang="en-US" sz="2000" b="1">
                <a:solidFill>
                  <a:srgbClr val="080808"/>
                </a:solidFill>
                <a:latin typeface="宋体" charset="-122"/>
                <a:ea typeface="宋体" charset="-122"/>
              </a:rPr>
              <a:t>”</a:t>
            </a:r>
            <a:r>
              <a:rPr lang="zh-CN" altLang="en-US" sz="2000" b="1">
                <a:solidFill>
                  <a:srgbClr val="080808"/>
                </a:solidFill>
                <a:ea typeface="宋体" charset="-122"/>
              </a:rPr>
              <a:t>了流水线原来必需插入的暂停周期。</a:t>
            </a:r>
          </a:p>
        </p:txBody>
      </p:sp>
    </p:spTree>
  </p:cSld>
  <p:clrMapOvr>
    <a:masterClrMapping/>
  </p:clrMapOvr>
  <p:transition/>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p:txBody>
          <a:bodyPr/>
          <a:lstStyle/>
          <a:p>
            <a:r>
              <a:rPr lang="en-US" altLang="zh-CN" smtClean="0">
                <a:latin typeface="黑体" pitchFamily="2" charset="-122"/>
              </a:rPr>
              <a:t>3.4 </a:t>
            </a:r>
            <a:r>
              <a:rPr lang="zh-CN" altLang="en-US" smtClean="0">
                <a:latin typeface="黑体" pitchFamily="2" charset="-122"/>
              </a:rPr>
              <a:t>流水线的相关与冲突</a:t>
            </a:r>
          </a:p>
        </p:txBody>
      </p:sp>
      <p:sp>
        <p:nvSpPr>
          <p:cNvPr id="151555" name="Rectangle 3" descr="Rectangle: Click to edit Master text styles&#10;Second level&#10;Third level&#10;Fourth level&#10;Fifth level"/>
          <p:cNvSpPr>
            <a:spLocks noGrp="1" noChangeArrowheads="1"/>
          </p:cNvSpPr>
          <p:nvPr>
            <p:ph idx="1"/>
          </p:nvPr>
        </p:nvSpPr>
        <p:spPr>
          <a:xfrm>
            <a:off x="687388" y="1508125"/>
            <a:ext cx="7772400" cy="3649663"/>
          </a:xfrm>
        </p:spPr>
        <p:txBody>
          <a:bodyPr/>
          <a:lstStyle/>
          <a:p>
            <a:pPr marL="457200" indent="-457200">
              <a:buFont typeface="Wingdings" pitchFamily="2" charset="2"/>
              <a:buNone/>
            </a:pPr>
            <a:r>
              <a:rPr lang="en-US" altLang="zh-CN" dirty="0" smtClean="0"/>
              <a:t>       </a:t>
            </a:r>
            <a:r>
              <a:rPr lang="zh-CN" altLang="en-US" dirty="0" smtClean="0"/>
              <a:t>分支延迟指令的调度</a:t>
            </a:r>
          </a:p>
          <a:p>
            <a:pPr marL="1276350" lvl="2" indent="-19050">
              <a:buFont typeface="Wingdings" pitchFamily="2" charset="2"/>
              <a:buNone/>
            </a:pPr>
            <a:r>
              <a:rPr lang="zh-CN" altLang="en-US" dirty="0" smtClean="0">
                <a:solidFill>
                  <a:srgbClr val="D60093"/>
                </a:solidFill>
                <a:ea typeface="宋体" charset="-122"/>
              </a:rPr>
              <a:t>任务：</a:t>
            </a:r>
            <a:r>
              <a:rPr lang="zh-CN" altLang="en-US" dirty="0" smtClean="0">
                <a:ea typeface="宋体" charset="-122"/>
              </a:rPr>
              <a:t>在延迟槽中放入有用的指令</a:t>
            </a:r>
          </a:p>
          <a:p>
            <a:pPr marL="1276350" lvl="2" indent="-19050">
              <a:buFont typeface="Wingdings" pitchFamily="2" charset="2"/>
              <a:buNone/>
            </a:pPr>
            <a:r>
              <a:rPr lang="zh-CN" altLang="en-US" dirty="0" smtClean="0">
                <a:ea typeface="宋体" charset="-122"/>
              </a:rPr>
              <a:t>由编译器完成。能否带来好处取决于编译器能否把有用</a:t>
            </a:r>
          </a:p>
          <a:p>
            <a:pPr marL="1276350" lvl="2" indent="-19050">
              <a:buFont typeface="Wingdings" pitchFamily="2" charset="2"/>
              <a:buNone/>
            </a:pPr>
            <a:r>
              <a:rPr lang="zh-CN" altLang="en-US" dirty="0" smtClean="0">
                <a:ea typeface="宋体" charset="-122"/>
              </a:rPr>
              <a:t>的指令调度到延迟槽中。</a:t>
            </a:r>
          </a:p>
          <a:p>
            <a:pPr marL="1276350" lvl="2" indent="-19050">
              <a:buFont typeface="Wingdings" pitchFamily="2" charset="2"/>
              <a:buNone/>
            </a:pPr>
            <a:r>
              <a:rPr lang="zh-CN" altLang="en-US" dirty="0" smtClean="0">
                <a:ea typeface="宋体" charset="-122"/>
                <a:hlinkClick r:id="rId2" action="ppaction://hlinkfile"/>
              </a:rPr>
              <a:t>三种调度方法： </a:t>
            </a:r>
            <a:endParaRPr lang="zh-CN" altLang="en-US" b="0" dirty="0" smtClean="0">
              <a:solidFill>
                <a:srgbClr val="FF0000"/>
              </a:solidFill>
              <a:latin typeface="宋体" charset="-122"/>
              <a:ea typeface="宋体" charset="-122"/>
            </a:endParaRPr>
          </a:p>
          <a:p>
            <a:pPr lvl="3"/>
            <a:r>
              <a:rPr lang="zh-CN" altLang="en-US" dirty="0" smtClean="0">
                <a:ea typeface="宋体" charset="-122"/>
              </a:rPr>
              <a:t>从前调度</a:t>
            </a:r>
          </a:p>
          <a:p>
            <a:pPr lvl="3"/>
            <a:r>
              <a:rPr lang="zh-CN" altLang="en-US" dirty="0" smtClean="0">
                <a:ea typeface="宋体" charset="-122"/>
              </a:rPr>
              <a:t>从目标处调度</a:t>
            </a:r>
          </a:p>
          <a:p>
            <a:pPr lvl="3"/>
            <a:r>
              <a:rPr lang="zh-CN" altLang="en-US" dirty="0" smtClean="0">
                <a:ea typeface="宋体" charset="-122"/>
              </a:rPr>
              <a:t>从失败处调度</a:t>
            </a:r>
          </a:p>
        </p:txBody>
      </p:sp>
    </p:spTree>
  </p:cSld>
  <p:clrMapOvr>
    <a:masterClrMapping/>
  </p:clrMapOvr>
  <p:transition/>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2578" name="Rectangle 8"/>
          <p:cNvSpPr>
            <a:spLocks noChangeArrowheads="1"/>
          </p:cNvSpPr>
          <p:nvPr/>
        </p:nvSpPr>
        <p:spPr bwMode="auto">
          <a:xfrm>
            <a:off x="971550" y="1196975"/>
            <a:ext cx="7345363" cy="5040313"/>
          </a:xfrm>
          <a:prstGeom prst="rect">
            <a:avLst/>
          </a:prstGeom>
          <a:solidFill>
            <a:srgbClr val="F6ECC2"/>
          </a:solidFill>
          <a:ln w="9525">
            <a:noFill/>
            <a:miter lim="800000"/>
            <a:headEnd/>
            <a:tailEnd/>
          </a:ln>
        </p:spPr>
        <p:txBody>
          <a:bodyPr wrap="none" anchor="ctr"/>
          <a:lstStyle/>
          <a:p>
            <a:endParaRPr lang="zh-CN" altLang="en-US"/>
          </a:p>
        </p:txBody>
      </p:sp>
      <p:sp>
        <p:nvSpPr>
          <p:cNvPr id="152579" name="Text Box 4"/>
          <p:cNvSpPr txBox="1">
            <a:spLocks noChangeArrowheads="1"/>
          </p:cNvSpPr>
          <p:nvPr/>
        </p:nvSpPr>
        <p:spPr bwMode="auto">
          <a:xfrm>
            <a:off x="2843213" y="620713"/>
            <a:ext cx="3671887" cy="457200"/>
          </a:xfrm>
          <a:prstGeom prst="rect">
            <a:avLst/>
          </a:prstGeom>
          <a:noFill/>
          <a:ln w="9525">
            <a:noFill/>
            <a:miter lim="800000"/>
            <a:headEnd/>
            <a:tailEnd/>
          </a:ln>
        </p:spPr>
        <p:txBody>
          <a:bodyPr>
            <a:spAutoFit/>
          </a:bodyPr>
          <a:lstStyle/>
          <a:p>
            <a:pPr>
              <a:spcBef>
                <a:spcPct val="50000"/>
              </a:spcBef>
            </a:pPr>
            <a:r>
              <a:rPr lang="zh-CN" altLang="en-US"/>
              <a:t>调度前和调度后的代码</a:t>
            </a:r>
          </a:p>
        </p:txBody>
      </p:sp>
      <p:graphicFrame>
        <p:nvGraphicFramePr>
          <p:cNvPr id="152580" name="Object 2"/>
          <p:cNvGraphicFramePr>
            <a:graphicFrameLocks noGrp="1" noChangeAspect="1"/>
          </p:cNvGraphicFramePr>
          <p:nvPr>
            <p:ph idx="1"/>
          </p:nvPr>
        </p:nvGraphicFramePr>
        <p:xfrm>
          <a:off x="930275" y="1196975"/>
          <a:ext cx="7219950" cy="5040313"/>
        </p:xfrm>
        <a:graphic>
          <a:graphicData uri="http://schemas.openxmlformats.org/presentationml/2006/ole">
            <mc:AlternateContent xmlns:mc="http://schemas.openxmlformats.org/markup-compatibility/2006">
              <mc:Choice xmlns:v="urn:schemas-microsoft-com:vml" Requires="v">
                <p:oleObj spid="_x0000_s152664" name="图片" r:id="rId3" imgW="4452930" imgH="3115677" progId="Word.Picture.8">
                  <p:embed/>
                </p:oleObj>
              </mc:Choice>
              <mc:Fallback>
                <p:oleObj name="图片" r:id="rId3" imgW="4452930" imgH="3115677" progId="Word.Picture.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0275" y="1196975"/>
                        <a:ext cx="7219950" cy="5040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4"/>
          <p:cNvSpPr>
            <a:spLocks noChangeArrowheads="1"/>
          </p:cNvSpPr>
          <p:nvPr/>
        </p:nvSpPr>
        <p:spPr bwMode="auto">
          <a:xfrm>
            <a:off x="603250" y="1790700"/>
            <a:ext cx="8001000" cy="4152900"/>
          </a:xfrm>
          <a:prstGeom prst="rect">
            <a:avLst/>
          </a:prstGeom>
          <a:solidFill>
            <a:srgbClr val="F6ECC2"/>
          </a:solidFill>
          <a:ln w="9525">
            <a:solidFill>
              <a:srgbClr val="000000"/>
            </a:solidFill>
            <a:miter lim="800000"/>
            <a:headEnd/>
            <a:tailEnd/>
          </a:ln>
        </p:spPr>
        <p:txBody>
          <a:bodyPr wrap="none" anchor="ctr"/>
          <a:lstStyle/>
          <a:p>
            <a:pPr algn="ctr"/>
            <a:endParaRPr lang="zh-CN" altLang="zh-CN" sz="2800" b="1">
              <a:latin typeface="Times New Roman" pitchFamily="18" charset="0"/>
              <a:ea typeface="宋体" charset="-122"/>
            </a:endParaRPr>
          </a:p>
        </p:txBody>
      </p:sp>
      <p:sp>
        <p:nvSpPr>
          <p:cNvPr id="153603" name="Rectangle 2"/>
          <p:cNvSpPr>
            <a:spLocks noGrp="1" noChangeArrowheads="1"/>
          </p:cNvSpPr>
          <p:nvPr>
            <p:ph type="title"/>
          </p:nvPr>
        </p:nvSpPr>
        <p:spPr/>
        <p:txBody>
          <a:bodyPr/>
          <a:lstStyle/>
          <a:p>
            <a:r>
              <a:rPr lang="en-US" altLang="zh-CN" smtClean="0">
                <a:latin typeface="黑体" pitchFamily="2" charset="-122"/>
              </a:rPr>
              <a:t>3.4 </a:t>
            </a:r>
            <a:r>
              <a:rPr lang="zh-CN" altLang="en-US" smtClean="0">
                <a:latin typeface="黑体" pitchFamily="2" charset="-122"/>
              </a:rPr>
              <a:t>流水线的相关与冲突</a:t>
            </a:r>
          </a:p>
        </p:txBody>
      </p:sp>
      <p:sp>
        <p:nvSpPr>
          <p:cNvPr id="153604" name="Rectangle 3" descr="Rectangle: Click to edit Master text styles&#10;Second level&#10;Third level&#10;Fourth level&#10;Fifth level"/>
          <p:cNvSpPr>
            <a:spLocks noGrp="1" noChangeArrowheads="1"/>
          </p:cNvSpPr>
          <p:nvPr>
            <p:ph idx="1"/>
          </p:nvPr>
        </p:nvSpPr>
        <p:spPr>
          <a:xfrm>
            <a:off x="2700338" y="1212850"/>
            <a:ext cx="3454400" cy="554038"/>
          </a:xfrm>
        </p:spPr>
        <p:txBody>
          <a:bodyPr/>
          <a:lstStyle/>
          <a:p>
            <a:pPr marL="457200" indent="-457200">
              <a:buFont typeface="Wingdings" pitchFamily="2" charset="2"/>
              <a:buNone/>
            </a:pPr>
            <a:r>
              <a:rPr lang="zh-CN" altLang="en-US" smtClean="0"/>
              <a:t>三种方法的要求及效果</a:t>
            </a:r>
          </a:p>
        </p:txBody>
      </p:sp>
      <p:sp>
        <p:nvSpPr>
          <p:cNvPr id="153605" name="Text Box 5"/>
          <p:cNvSpPr txBox="1">
            <a:spLocks noChangeArrowheads="1"/>
          </p:cNvSpPr>
          <p:nvPr/>
        </p:nvSpPr>
        <p:spPr bwMode="auto">
          <a:xfrm>
            <a:off x="723900" y="1905000"/>
            <a:ext cx="1703388" cy="396875"/>
          </a:xfrm>
          <a:prstGeom prst="rect">
            <a:avLst/>
          </a:prstGeom>
          <a:solidFill>
            <a:srgbClr val="F6ECC2"/>
          </a:solidFill>
          <a:ln w="9525">
            <a:noFill/>
            <a:miter lim="800000"/>
            <a:headEnd/>
            <a:tailEnd/>
          </a:ln>
        </p:spPr>
        <p:txBody>
          <a:bodyPr>
            <a:spAutoFit/>
          </a:bodyPr>
          <a:lstStyle/>
          <a:p>
            <a:pPr>
              <a:spcBef>
                <a:spcPct val="50000"/>
              </a:spcBef>
            </a:pPr>
            <a:r>
              <a:rPr lang="zh-CN" altLang="en-US" sz="2000">
                <a:solidFill>
                  <a:srgbClr val="E24C05"/>
                </a:solidFill>
                <a:latin typeface="黑体" pitchFamily="2" charset="-122"/>
              </a:rPr>
              <a:t>调 度 策 略</a:t>
            </a:r>
          </a:p>
        </p:txBody>
      </p:sp>
      <p:sp>
        <p:nvSpPr>
          <p:cNvPr id="153606" name="Text Box 6"/>
          <p:cNvSpPr txBox="1">
            <a:spLocks noChangeArrowheads="1"/>
          </p:cNvSpPr>
          <p:nvPr/>
        </p:nvSpPr>
        <p:spPr bwMode="auto">
          <a:xfrm>
            <a:off x="3505200" y="1905000"/>
            <a:ext cx="1866900" cy="396875"/>
          </a:xfrm>
          <a:prstGeom prst="rect">
            <a:avLst/>
          </a:prstGeom>
          <a:solidFill>
            <a:srgbClr val="F6ECC2"/>
          </a:solidFill>
          <a:ln w="9525">
            <a:noFill/>
            <a:miter lim="800000"/>
            <a:headEnd/>
            <a:tailEnd/>
          </a:ln>
        </p:spPr>
        <p:txBody>
          <a:bodyPr>
            <a:spAutoFit/>
          </a:bodyPr>
          <a:lstStyle/>
          <a:p>
            <a:pPr>
              <a:spcBef>
                <a:spcPct val="50000"/>
              </a:spcBef>
            </a:pPr>
            <a:r>
              <a:rPr lang="zh-CN" altLang="en-US" sz="2000">
                <a:solidFill>
                  <a:srgbClr val="E24C05"/>
                </a:solidFill>
                <a:latin typeface="黑体" pitchFamily="2" charset="-122"/>
              </a:rPr>
              <a:t>对调度的要求</a:t>
            </a:r>
          </a:p>
        </p:txBody>
      </p:sp>
      <p:sp>
        <p:nvSpPr>
          <p:cNvPr id="153607" name="Rectangle 7"/>
          <p:cNvSpPr>
            <a:spLocks noChangeArrowheads="1"/>
          </p:cNvSpPr>
          <p:nvPr/>
        </p:nvSpPr>
        <p:spPr bwMode="auto">
          <a:xfrm>
            <a:off x="6202363" y="1879600"/>
            <a:ext cx="2444750" cy="396875"/>
          </a:xfrm>
          <a:prstGeom prst="rect">
            <a:avLst/>
          </a:prstGeom>
          <a:noFill/>
          <a:ln w="9525">
            <a:noFill/>
            <a:miter lim="800000"/>
            <a:headEnd/>
            <a:tailEnd/>
          </a:ln>
        </p:spPr>
        <p:txBody>
          <a:bodyPr wrap="none">
            <a:spAutoFit/>
          </a:bodyPr>
          <a:lstStyle/>
          <a:p>
            <a:r>
              <a:rPr lang="zh-CN" altLang="en-US" sz="2000">
                <a:solidFill>
                  <a:srgbClr val="E24C05"/>
                </a:solidFill>
                <a:latin typeface="黑体" pitchFamily="2" charset="-122"/>
              </a:rPr>
              <a:t>什么情况下起作用</a:t>
            </a:r>
            <a:r>
              <a:rPr lang="zh-CN" altLang="en-US" sz="1800">
                <a:solidFill>
                  <a:srgbClr val="E24C05"/>
                </a:solidFill>
                <a:latin typeface="黑体" pitchFamily="2" charset="-122"/>
              </a:rPr>
              <a:t>？</a:t>
            </a:r>
          </a:p>
        </p:txBody>
      </p:sp>
      <p:sp>
        <p:nvSpPr>
          <p:cNvPr id="153608" name="Text Box 10"/>
          <p:cNvSpPr txBox="1">
            <a:spLocks noChangeArrowheads="1"/>
          </p:cNvSpPr>
          <p:nvPr/>
        </p:nvSpPr>
        <p:spPr bwMode="auto">
          <a:xfrm>
            <a:off x="781050" y="2647950"/>
            <a:ext cx="1524000" cy="366713"/>
          </a:xfrm>
          <a:prstGeom prst="rect">
            <a:avLst/>
          </a:prstGeom>
          <a:solidFill>
            <a:srgbClr val="F6ECC2"/>
          </a:solidFill>
          <a:ln w="9525">
            <a:noFill/>
            <a:miter lim="800000"/>
            <a:headEnd/>
            <a:tailEnd/>
          </a:ln>
        </p:spPr>
        <p:txBody>
          <a:bodyPr>
            <a:spAutoFit/>
          </a:bodyPr>
          <a:lstStyle/>
          <a:p>
            <a:pPr>
              <a:spcBef>
                <a:spcPct val="50000"/>
              </a:spcBef>
            </a:pPr>
            <a:r>
              <a:rPr lang="zh-CN" altLang="en-US" sz="1800" b="1">
                <a:latin typeface="宋体" charset="-122"/>
                <a:ea typeface="宋体" charset="-122"/>
              </a:rPr>
              <a:t>从 前 调 度</a:t>
            </a:r>
          </a:p>
        </p:txBody>
      </p:sp>
      <p:sp>
        <p:nvSpPr>
          <p:cNvPr id="153609" name="Rectangle 11"/>
          <p:cNvSpPr>
            <a:spLocks noChangeArrowheads="1"/>
          </p:cNvSpPr>
          <p:nvPr/>
        </p:nvSpPr>
        <p:spPr bwMode="auto">
          <a:xfrm>
            <a:off x="739775" y="3786188"/>
            <a:ext cx="1565275" cy="366712"/>
          </a:xfrm>
          <a:prstGeom prst="rect">
            <a:avLst/>
          </a:prstGeom>
          <a:solidFill>
            <a:srgbClr val="F6ECC2"/>
          </a:solidFill>
          <a:ln w="9525">
            <a:noFill/>
            <a:miter lim="800000"/>
            <a:headEnd/>
            <a:tailEnd/>
          </a:ln>
        </p:spPr>
        <p:txBody>
          <a:bodyPr wrap="none">
            <a:spAutoFit/>
          </a:bodyPr>
          <a:lstStyle/>
          <a:p>
            <a:r>
              <a:rPr lang="zh-CN" altLang="en-US" sz="1800" b="1">
                <a:latin typeface="宋体" charset="-122"/>
                <a:ea typeface="宋体" charset="-122"/>
              </a:rPr>
              <a:t>从目标处调度</a:t>
            </a:r>
          </a:p>
        </p:txBody>
      </p:sp>
      <p:sp>
        <p:nvSpPr>
          <p:cNvPr id="153610" name="Rectangle 12"/>
          <p:cNvSpPr>
            <a:spLocks noChangeArrowheads="1"/>
          </p:cNvSpPr>
          <p:nvPr/>
        </p:nvSpPr>
        <p:spPr bwMode="auto">
          <a:xfrm>
            <a:off x="739775" y="5067300"/>
            <a:ext cx="1565275" cy="366713"/>
          </a:xfrm>
          <a:prstGeom prst="rect">
            <a:avLst/>
          </a:prstGeom>
          <a:solidFill>
            <a:srgbClr val="F6ECC2"/>
          </a:solidFill>
          <a:ln w="9525">
            <a:noFill/>
            <a:miter lim="800000"/>
            <a:headEnd/>
            <a:tailEnd/>
          </a:ln>
        </p:spPr>
        <p:txBody>
          <a:bodyPr wrap="none">
            <a:spAutoFit/>
          </a:bodyPr>
          <a:lstStyle/>
          <a:p>
            <a:r>
              <a:rPr lang="zh-CN" altLang="en-US" sz="1800" b="1">
                <a:latin typeface="宋体" charset="-122"/>
                <a:ea typeface="宋体" charset="-122"/>
              </a:rPr>
              <a:t>从失败处调度</a:t>
            </a:r>
          </a:p>
        </p:txBody>
      </p:sp>
      <p:sp>
        <p:nvSpPr>
          <p:cNvPr id="153611" name="Rectangle 13"/>
          <p:cNvSpPr>
            <a:spLocks noChangeArrowheads="1"/>
          </p:cNvSpPr>
          <p:nvPr/>
        </p:nvSpPr>
        <p:spPr bwMode="auto">
          <a:xfrm>
            <a:off x="2438400" y="3371850"/>
            <a:ext cx="3636963" cy="1163638"/>
          </a:xfrm>
          <a:prstGeom prst="rect">
            <a:avLst/>
          </a:prstGeom>
          <a:solidFill>
            <a:srgbClr val="F6ECC2"/>
          </a:solidFill>
          <a:ln w="9525">
            <a:noFill/>
            <a:miter lim="800000"/>
            <a:headEnd/>
            <a:tailEnd/>
          </a:ln>
        </p:spPr>
        <p:txBody>
          <a:bodyPr wrap="none">
            <a:spAutoFit/>
          </a:bodyPr>
          <a:lstStyle/>
          <a:p>
            <a:pPr>
              <a:lnSpc>
                <a:spcPct val="130000"/>
              </a:lnSpc>
            </a:pPr>
            <a:r>
              <a:rPr lang="zh-CN" altLang="en-US" sz="1800" b="1">
                <a:latin typeface="宋体" charset="-122"/>
                <a:ea typeface="宋体" charset="-122"/>
              </a:rPr>
              <a:t>必须保证在分支失败时执行被调度</a:t>
            </a:r>
            <a:br>
              <a:rPr lang="zh-CN" altLang="en-US" sz="1800" b="1">
                <a:latin typeface="宋体" charset="-122"/>
                <a:ea typeface="宋体" charset="-122"/>
              </a:rPr>
            </a:br>
            <a:r>
              <a:rPr lang="zh-CN" altLang="en-US" sz="1800" b="1">
                <a:latin typeface="宋体" charset="-122"/>
                <a:ea typeface="宋体" charset="-122"/>
              </a:rPr>
              <a:t>的指令不会导致错误。有可能需要</a:t>
            </a:r>
            <a:br>
              <a:rPr lang="zh-CN" altLang="en-US" sz="1800" b="1">
                <a:latin typeface="宋体" charset="-122"/>
                <a:ea typeface="宋体" charset="-122"/>
              </a:rPr>
            </a:br>
            <a:r>
              <a:rPr lang="zh-CN" altLang="en-US" sz="1800" b="1">
                <a:latin typeface="宋体" charset="-122"/>
                <a:ea typeface="宋体" charset="-122"/>
              </a:rPr>
              <a:t>复制指令。</a:t>
            </a:r>
          </a:p>
        </p:txBody>
      </p:sp>
      <p:sp>
        <p:nvSpPr>
          <p:cNvPr id="153612" name="Rectangle 14"/>
          <p:cNvSpPr>
            <a:spLocks noChangeArrowheads="1"/>
          </p:cNvSpPr>
          <p:nvPr/>
        </p:nvSpPr>
        <p:spPr bwMode="auto">
          <a:xfrm>
            <a:off x="2667000" y="2647950"/>
            <a:ext cx="3176588" cy="366713"/>
          </a:xfrm>
          <a:prstGeom prst="rect">
            <a:avLst/>
          </a:prstGeom>
          <a:solidFill>
            <a:srgbClr val="F6ECC2"/>
          </a:solidFill>
          <a:ln w="9525">
            <a:noFill/>
            <a:miter lim="800000"/>
            <a:headEnd/>
            <a:tailEnd/>
          </a:ln>
        </p:spPr>
        <p:txBody>
          <a:bodyPr wrap="none">
            <a:spAutoFit/>
          </a:bodyPr>
          <a:lstStyle/>
          <a:p>
            <a:r>
              <a:rPr lang="zh-CN" altLang="en-US" sz="1800" b="1">
                <a:latin typeface="宋体" charset="-122"/>
                <a:ea typeface="宋体" charset="-122"/>
              </a:rPr>
              <a:t>被调度的指令必须与分支无关</a:t>
            </a:r>
          </a:p>
        </p:txBody>
      </p:sp>
      <p:sp>
        <p:nvSpPr>
          <p:cNvPr id="153613" name="Rectangle 15"/>
          <p:cNvSpPr>
            <a:spLocks noChangeArrowheads="1"/>
          </p:cNvSpPr>
          <p:nvPr/>
        </p:nvSpPr>
        <p:spPr bwMode="auto">
          <a:xfrm>
            <a:off x="2438400" y="4805363"/>
            <a:ext cx="3636963" cy="806450"/>
          </a:xfrm>
          <a:prstGeom prst="rect">
            <a:avLst/>
          </a:prstGeom>
          <a:solidFill>
            <a:srgbClr val="F6ECC2"/>
          </a:solidFill>
          <a:ln w="9525">
            <a:noFill/>
            <a:miter lim="800000"/>
            <a:headEnd/>
            <a:tailEnd/>
          </a:ln>
        </p:spPr>
        <p:txBody>
          <a:bodyPr wrap="none">
            <a:spAutoFit/>
          </a:bodyPr>
          <a:lstStyle/>
          <a:p>
            <a:pPr>
              <a:lnSpc>
                <a:spcPct val="130000"/>
              </a:lnSpc>
            </a:pPr>
            <a:r>
              <a:rPr lang="zh-CN" altLang="en-US" sz="1800" b="1">
                <a:latin typeface="宋体" charset="-122"/>
                <a:ea typeface="宋体" charset="-122"/>
              </a:rPr>
              <a:t>必须保证在分支成功时执行被调度</a:t>
            </a:r>
            <a:br>
              <a:rPr lang="zh-CN" altLang="en-US" sz="1800" b="1">
                <a:latin typeface="宋体" charset="-122"/>
                <a:ea typeface="宋体" charset="-122"/>
              </a:rPr>
            </a:br>
            <a:r>
              <a:rPr lang="zh-CN" altLang="en-US" sz="1800" b="1">
                <a:latin typeface="宋体" charset="-122"/>
                <a:ea typeface="宋体" charset="-122"/>
              </a:rPr>
              <a:t>的指令不会导致错误。</a:t>
            </a:r>
          </a:p>
        </p:txBody>
      </p:sp>
      <p:sp>
        <p:nvSpPr>
          <p:cNvPr id="153614" name="Rectangle 16"/>
          <p:cNvSpPr>
            <a:spLocks noChangeArrowheads="1"/>
          </p:cNvSpPr>
          <p:nvPr/>
        </p:nvSpPr>
        <p:spPr bwMode="auto">
          <a:xfrm>
            <a:off x="6705600" y="2667000"/>
            <a:ext cx="1104900" cy="366713"/>
          </a:xfrm>
          <a:prstGeom prst="rect">
            <a:avLst/>
          </a:prstGeom>
          <a:solidFill>
            <a:srgbClr val="F6ECC2"/>
          </a:solidFill>
          <a:ln w="9525">
            <a:noFill/>
            <a:miter lim="800000"/>
            <a:headEnd/>
            <a:tailEnd/>
          </a:ln>
        </p:spPr>
        <p:txBody>
          <a:bodyPr wrap="none">
            <a:spAutoFit/>
          </a:bodyPr>
          <a:lstStyle/>
          <a:p>
            <a:r>
              <a:rPr lang="zh-CN" altLang="en-US" sz="1800" b="1">
                <a:latin typeface="宋体" charset="-122"/>
                <a:ea typeface="宋体" charset="-122"/>
              </a:rPr>
              <a:t>任何情况</a:t>
            </a:r>
          </a:p>
        </p:txBody>
      </p:sp>
      <p:sp>
        <p:nvSpPr>
          <p:cNvPr id="153615" name="Rectangle 17"/>
          <p:cNvSpPr>
            <a:spLocks noChangeArrowheads="1"/>
          </p:cNvSpPr>
          <p:nvPr/>
        </p:nvSpPr>
        <p:spPr bwMode="auto">
          <a:xfrm>
            <a:off x="6096000" y="3398838"/>
            <a:ext cx="2508250" cy="1412875"/>
          </a:xfrm>
          <a:prstGeom prst="rect">
            <a:avLst/>
          </a:prstGeom>
          <a:noFill/>
          <a:ln w="9525">
            <a:noFill/>
            <a:miter lim="800000"/>
            <a:headEnd/>
            <a:tailEnd/>
          </a:ln>
        </p:spPr>
        <p:txBody>
          <a:bodyPr>
            <a:spAutoFit/>
          </a:bodyPr>
          <a:lstStyle/>
          <a:p>
            <a:pPr>
              <a:lnSpc>
                <a:spcPct val="120000"/>
              </a:lnSpc>
            </a:pPr>
            <a:r>
              <a:rPr lang="en-US" altLang="zh-CN" sz="1800" b="1">
                <a:latin typeface="宋体" charset="-122"/>
                <a:ea typeface="宋体" charset="-122"/>
              </a:rPr>
              <a:t>    </a:t>
            </a:r>
            <a:r>
              <a:rPr lang="zh-CN" altLang="en-US" sz="1800" b="1">
                <a:latin typeface="宋体" charset="-122"/>
                <a:ea typeface="宋体" charset="-122"/>
              </a:rPr>
              <a:t>分支成功时</a:t>
            </a:r>
          </a:p>
          <a:p>
            <a:pPr>
              <a:lnSpc>
                <a:spcPct val="120000"/>
              </a:lnSpc>
            </a:pPr>
            <a:r>
              <a:rPr lang="en-US" altLang="zh-CN" sz="1800" b="1">
                <a:latin typeface="宋体" charset="-122"/>
                <a:ea typeface="宋体" charset="-122"/>
              </a:rPr>
              <a:t>(</a:t>
            </a:r>
            <a:r>
              <a:rPr lang="zh-CN" altLang="en-US" sz="1800" b="1">
                <a:latin typeface="宋体" charset="-122"/>
                <a:ea typeface="宋体" charset="-122"/>
              </a:rPr>
              <a:t>但由于复制指令，有</a:t>
            </a:r>
            <a:br>
              <a:rPr lang="zh-CN" altLang="en-US" sz="1800" b="1">
                <a:latin typeface="宋体" charset="-122"/>
                <a:ea typeface="宋体" charset="-122"/>
              </a:rPr>
            </a:br>
            <a:r>
              <a:rPr lang="zh-CN" altLang="en-US" sz="1800" b="1">
                <a:latin typeface="宋体" charset="-122"/>
                <a:ea typeface="宋体" charset="-122"/>
              </a:rPr>
              <a:t>可能会增大程序空间</a:t>
            </a:r>
            <a:r>
              <a:rPr lang="en-US" altLang="zh-CN" sz="1800" b="1">
                <a:latin typeface="宋体" charset="-122"/>
                <a:ea typeface="宋体" charset="-122"/>
              </a:rPr>
              <a:t>)	</a:t>
            </a:r>
          </a:p>
        </p:txBody>
      </p:sp>
      <p:sp>
        <p:nvSpPr>
          <p:cNvPr id="153616" name="Rectangle 18"/>
          <p:cNvSpPr>
            <a:spLocks noChangeArrowheads="1"/>
          </p:cNvSpPr>
          <p:nvPr/>
        </p:nvSpPr>
        <p:spPr bwMode="auto">
          <a:xfrm>
            <a:off x="6629400" y="5081588"/>
            <a:ext cx="1335088" cy="366712"/>
          </a:xfrm>
          <a:prstGeom prst="rect">
            <a:avLst/>
          </a:prstGeom>
          <a:solidFill>
            <a:srgbClr val="F6ECC2"/>
          </a:solidFill>
          <a:ln w="9525">
            <a:noFill/>
            <a:miter lim="800000"/>
            <a:headEnd/>
            <a:tailEnd/>
          </a:ln>
        </p:spPr>
        <p:txBody>
          <a:bodyPr wrap="none">
            <a:spAutoFit/>
          </a:bodyPr>
          <a:lstStyle/>
          <a:p>
            <a:r>
              <a:rPr lang="zh-CN" altLang="en-US" sz="1800" b="1">
                <a:latin typeface="宋体" charset="-122"/>
                <a:ea typeface="宋体" charset="-122"/>
              </a:rPr>
              <a:t>分支失败时</a:t>
            </a:r>
          </a:p>
        </p:txBody>
      </p:sp>
      <p:sp>
        <p:nvSpPr>
          <p:cNvPr id="153617" name="Line 21"/>
          <p:cNvSpPr>
            <a:spLocks noChangeShapeType="1"/>
          </p:cNvSpPr>
          <p:nvPr/>
        </p:nvSpPr>
        <p:spPr bwMode="auto">
          <a:xfrm>
            <a:off x="571500" y="5930900"/>
            <a:ext cx="8020050" cy="0"/>
          </a:xfrm>
          <a:prstGeom prst="line">
            <a:avLst/>
          </a:prstGeom>
          <a:noFill/>
          <a:ln w="9525">
            <a:solidFill>
              <a:srgbClr val="000000"/>
            </a:solidFill>
            <a:round/>
            <a:headEnd/>
            <a:tailEnd/>
          </a:ln>
        </p:spPr>
        <p:txBody>
          <a:bodyPr wrap="none" anchor="ctr"/>
          <a:lstStyle/>
          <a:p>
            <a:endParaRPr lang="zh-CN" altLang="en-US"/>
          </a:p>
        </p:txBody>
      </p:sp>
      <p:sp>
        <p:nvSpPr>
          <p:cNvPr id="153618" name="Line 22"/>
          <p:cNvSpPr>
            <a:spLocks noChangeShapeType="1"/>
          </p:cNvSpPr>
          <p:nvPr/>
        </p:nvSpPr>
        <p:spPr bwMode="auto">
          <a:xfrm>
            <a:off x="2362200" y="1816100"/>
            <a:ext cx="0" cy="4114800"/>
          </a:xfrm>
          <a:prstGeom prst="line">
            <a:avLst/>
          </a:prstGeom>
          <a:noFill/>
          <a:ln w="9525">
            <a:solidFill>
              <a:srgbClr val="000000"/>
            </a:solidFill>
            <a:round/>
            <a:headEnd/>
            <a:tailEnd/>
          </a:ln>
        </p:spPr>
        <p:txBody>
          <a:bodyPr wrap="none" anchor="ctr"/>
          <a:lstStyle/>
          <a:p>
            <a:endParaRPr lang="zh-CN" altLang="en-US"/>
          </a:p>
        </p:txBody>
      </p:sp>
      <p:sp>
        <p:nvSpPr>
          <p:cNvPr id="153619" name="Line 23"/>
          <p:cNvSpPr>
            <a:spLocks noChangeShapeType="1"/>
          </p:cNvSpPr>
          <p:nvPr/>
        </p:nvSpPr>
        <p:spPr bwMode="auto">
          <a:xfrm>
            <a:off x="6096000" y="1828800"/>
            <a:ext cx="0" cy="4114800"/>
          </a:xfrm>
          <a:prstGeom prst="line">
            <a:avLst/>
          </a:prstGeom>
          <a:noFill/>
          <a:ln w="9525">
            <a:solidFill>
              <a:srgbClr val="000000"/>
            </a:solidFill>
            <a:round/>
            <a:headEnd/>
            <a:tailEnd/>
          </a:ln>
        </p:spPr>
        <p:txBody>
          <a:bodyPr wrap="none" anchor="ctr"/>
          <a:lstStyle/>
          <a:p>
            <a:endParaRPr lang="zh-CN" altLang="en-US"/>
          </a:p>
        </p:txBody>
      </p:sp>
      <p:sp>
        <p:nvSpPr>
          <p:cNvPr id="153620" name="Line 9"/>
          <p:cNvSpPr>
            <a:spLocks noChangeShapeType="1"/>
          </p:cNvSpPr>
          <p:nvPr/>
        </p:nvSpPr>
        <p:spPr bwMode="auto">
          <a:xfrm>
            <a:off x="600075" y="4610100"/>
            <a:ext cx="7991475" cy="0"/>
          </a:xfrm>
          <a:prstGeom prst="line">
            <a:avLst/>
          </a:prstGeom>
          <a:noFill/>
          <a:ln w="9525">
            <a:solidFill>
              <a:srgbClr val="000000"/>
            </a:solidFill>
            <a:round/>
            <a:headEnd/>
            <a:tailEnd/>
          </a:ln>
        </p:spPr>
        <p:txBody>
          <a:bodyPr wrap="none" anchor="ctr"/>
          <a:lstStyle/>
          <a:p>
            <a:endParaRPr lang="zh-CN" altLang="en-US"/>
          </a:p>
        </p:txBody>
      </p:sp>
      <p:sp>
        <p:nvSpPr>
          <p:cNvPr id="153621" name="Line 24"/>
          <p:cNvSpPr>
            <a:spLocks noChangeShapeType="1"/>
          </p:cNvSpPr>
          <p:nvPr/>
        </p:nvSpPr>
        <p:spPr bwMode="auto">
          <a:xfrm>
            <a:off x="611188" y="2343150"/>
            <a:ext cx="7993062" cy="0"/>
          </a:xfrm>
          <a:prstGeom prst="line">
            <a:avLst/>
          </a:prstGeom>
          <a:noFill/>
          <a:ln w="9525">
            <a:solidFill>
              <a:srgbClr val="000000"/>
            </a:solidFill>
            <a:round/>
            <a:headEnd/>
            <a:tailEnd/>
          </a:ln>
        </p:spPr>
        <p:txBody>
          <a:bodyPr wrap="none"/>
          <a:lstStyle/>
          <a:p>
            <a:endParaRPr lang="zh-CN" altLang="en-US"/>
          </a:p>
        </p:txBody>
      </p:sp>
      <p:sp>
        <p:nvSpPr>
          <p:cNvPr id="153622" name="Line 25"/>
          <p:cNvSpPr>
            <a:spLocks noChangeShapeType="1"/>
          </p:cNvSpPr>
          <p:nvPr/>
        </p:nvSpPr>
        <p:spPr bwMode="auto">
          <a:xfrm>
            <a:off x="611188" y="3206750"/>
            <a:ext cx="7993062" cy="0"/>
          </a:xfrm>
          <a:prstGeom prst="line">
            <a:avLst/>
          </a:prstGeom>
          <a:noFill/>
          <a:ln w="9525">
            <a:solidFill>
              <a:srgbClr val="000000"/>
            </a:solidFill>
            <a:round/>
            <a:headEnd/>
            <a:tailEnd/>
          </a:ln>
        </p:spPr>
        <p:txBody>
          <a:bodyPr wrap="none"/>
          <a:lstStyle/>
          <a:p>
            <a:endParaRPr lang="zh-CN" altLang="en-US"/>
          </a:p>
        </p:txBody>
      </p:sp>
    </p:spTree>
  </p:cSld>
  <p:clrMapOvr>
    <a:masterClrMapping/>
  </p:clrMapOvr>
  <p:transition/>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p:txBody>
          <a:bodyPr/>
          <a:lstStyle/>
          <a:p>
            <a:r>
              <a:rPr lang="en-US" altLang="zh-CN" smtClean="0">
                <a:latin typeface="黑体" pitchFamily="2" charset="-122"/>
              </a:rPr>
              <a:t>3.4 </a:t>
            </a:r>
            <a:r>
              <a:rPr lang="zh-CN" altLang="en-US" smtClean="0">
                <a:latin typeface="黑体" pitchFamily="2" charset="-122"/>
              </a:rPr>
              <a:t>流水线的相关与冲突</a:t>
            </a:r>
          </a:p>
        </p:txBody>
      </p:sp>
      <p:sp>
        <p:nvSpPr>
          <p:cNvPr id="154627" name="Rectangle 3" descr="Rectangle: Click to edit Master text styles&#10;Second level&#10;Third level&#10;Fourth level&#10;Fifth level"/>
          <p:cNvSpPr>
            <a:spLocks noGrp="1" noChangeArrowheads="1"/>
          </p:cNvSpPr>
          <p:nvPr>
            <p:ph idx="1"/>
          </p:nvPr>
        </p:nvSpPr>
        <p:spPr>
          <a:xfrm>
            <a:off x="251520" y="1196752"/>
            <a:ext cx="8568952" cy="5351462"/>
          </a:xfrm>
        </p:spPr>
        <p:txBody>
          <a:bodyPr/>
          <a:lstStyle/>
          <a:p>
            <a:pPr marL="1085850" lvl="1" indent="-457200">
              <a:buFont typeface="Wingdings" pitchFamily="2" charset="2"/>
              <a:buNone/>
            </a:pPr>
            <a:r>
              <a:rPr lang="zh-CN" altLang="en-US" dirty="0" smtClean="0">
                <a:solidFill>
                  <a:srgbClr val="E24C05"/>
                </a:solidFill>
              </a:rPr>
              <a:t>分支延迟受到两个方面的限制：</a:t>
            </a:r>
          </a:p>
          <a:p>
            <a:pPr lvl="2"/>
            <a:r>
              <a:rPr lang="zh-CN" altLang="en-US" dirty="0" smtClean="0">
                <a:ea typeface="宋体" charset="-122"/>
              </a:rPr>
              <a:t>可以被放入延迟槽中的指令要满足一定的条件；</a:t>
            </a:r>
          </a:p>
          <a:p>
            <a:pPr lvl="2"/>
            <a:r>
              <a:rPr lang="zh-CN" altLang="en-US" dirty="0" smtClean="0">
                <a:ea typeface="宋体" charset="-122"/>
              </a:rPr>
              <a:t>编译器预测分支转移方向的能力。</a:t>
            </a:r>
            <a:r>
              <a:rPr lang="en-US" altLang="zh-CN" dirty="0" smtClean="0">
                <a:ea typeface="宋体" charset="-122"/>
              </a:rPr>
              <a:t>(</a:t>
            </a:r>
            <a:r>
              <a:rPr lang="en-US" altLang="zh-CN" dirty="0" smtClean="0">
                <a:solidFill>
                  <a:srgbClr val="D60093"/>
                </a:solidFill>
                <a:ea typeface="宋体" charset="-122"/>
              </a:rPr>
              <a:t>if(likely(a &gt; b))…</a:t>
            </a:r>
            <a:r>
              <a:rPr lang="en-US" altLang="zh-CN" dirty="0" smtClean="0">
                <a:ea typeface="宋体" charset="-122"/>
              </a:rPr>
              <a:t>)</a:t>
            </a:r>
            <a:endParaRPr lang="zh-CN" altLang="en-US" dirty="0" smtClean="0">
              <a:ea typeface="宋体" charset="-122"/>
            </a:endParaRPr>
          </a:p>
          <a:p>
            <a:pPr marL="1085850" lvl="1" indent="-457200">
              <a:buFont typeface="Wingdings" pitchFamily="2" charset="2"/>
              <a:buNone/>
            </a:pPr>
            <a:r>
              <a:rPr lang="zh-CN" altLang="en-US" dirty="0" smtClean="0">
                <a:solidFill>
                  <a:srgbClr val="E24C05"/>
                </a:solidFill>
              </a:rPr>
              <a:t>进一步改进：分支取消机制</a:t>
            </a:r>
            <a:r>
              <a:rPr lang="zh-CN" altLang="en-US" b="1" dirty="0" smtClean="0">
                <a:solidFill>
                  <a:srgbClr val="E24C05"/>
                </a:solidFill>
              </a:rPr>
              <a:t>（</a:t>
            </a:r>
            <a:r>
              <a:rPr lang="zh-CN" altLang="en-US" dirty="0" smtClean="0">
                <a:solidFill>
                  <a:srgbClr val="E24C05"/>
                </a:solidFill>
              </a:rPr>
              <a:t>取消分支</a:t>
            </a:r>
            <a:r>
              <a:rPr lang="zh-CN" altLang="en-US" b="1" dirty="0" smtClean="0">
                <a:solidFill>
                  <a:srgbClr val="E24C05"/>
                </a:solidFill>
              </a:rPr>
              <a:t>）</a:t>
            </a:r>
            <a:endParaRPr lang="zh-CN" altLang="en-US" b="1" dirty="0" smtClean="0">
              <a:solidFill>
                <a:srgbClr val="FF0000"/>
              </a:solidFill>
              <a:latin typeface="宋体" charset="-122"/>
              <a:ea typeface="宋体" charset="-122"/>
            </a:endParaRPr>
          </a:p>
          <a:p>
            <a:pPr lvl="2">
              <a:buFont typeface="Wingdings" pitchFamily="2" charset="2"/>
              <a:buNone/>
            </a:pPr>
            <a:r>
              <a:rPr lang="zh-CN" altLang="en-US" dirty="0" smtClean="0">
                <a:ea typeface="宋体" charset="-122"/>
              </a:rPr>
              <a:t>        当分支的实际执行方向和事先所预测的一样时，</a:t>
            </a:r>
          </a:p>
          <a:p>
            <a:pPr lvl="2">
              <a:buFont typeface="Wingdings" pitchFamily="2" charset="2"/>
              <a:buNone/>
            </a:pPr>
            <a:r>
              <a:rPr lang="zh-CN" altLang="en-US" dirty="0" smtClean="0">
                <a:ea typeface="宋体" charset="-122"/>
              </a:rPr>
              <a:t>执行分支延迟槽中的指令，否则就将分支延迟槽中的</a:t>
            </a:r>
          </a:p>
          <a:p>
            <a:pPr lvl="2">
              <a:buFont typeface="Wingdings" pitchFamily="2" charset="2"/>
              <a:buNone/>
            </a:pPr>
            <a:r>
              <a:rPr lang="zh-CN" altLang="en-US" dirty="0" smtClean="0">
                <a:ea typeface="宋体" charset="-122"/>
              </a:rPr>
              <a:t>指令转化成一个空操作。</a:t>
            </a:r>
            <a:endParaRPr lang="en-US" altLang="zh-CN" dirty="0" smtClean="0">
              <a:solidFill>
                <a:srgbClr val="FFFF66"/>
              </a:solidFill>
              <a:ea typeface="宋体" charset="-122"/>
            </a:endParaRPr>
          </a:p>
        </p:txBody>
      </p:sp>
    </p:spTree>
  </p:cSld>
  <p:clrMapOvr>
    <a:masterClrMapping/>
  </p:clrMapOvr>
  <p:transition/>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5650" name="Rectangle 4"/>
          <p:cNvSpPr>
            <a:spLocks noChangeArrowheads="1"/>
          </p:cNvSpPr>
          <p:nvPr/>
        </p:nvSpPr>
        <p:spPr bwMode="auto">
          <a:xfrm>
            <a:off x="1054100" y="4025900"/>
            <a:ext cx="7759700" cy="457200"/>
          </a:xfrm>
          <a:prstGeom prst="rect">
            <a:avLst/>
          </a:prstGeom>
          <a:solidFill>
            <a:srgbClr val="F5EABB"/>
          </a:solidFill>
          <a:ln w="9525">
            <a:noFill/>
            <a:miter lim="800000"/>
            <a:headEnd/>
            <a:tailEnd/>
          </a:ln>
        </p:spPr>
        <p:txBody>
          <a:bodyPr wrap="none" anchor="ctr"/>
          <a:lstStyle/>
          <a:p>
            <a:endParaRPr lang="zh-CN" altLang="en-US"/>
          </a:p>
        </p:txBody>
      </p:sp>
      <p:sp>
        <p:nvSpPr>
          <p:cNvPr id="155651" name="Rectangle 5"/>
          <p:cNvSpPr>
            <a:spLocks noChangeArrowheads="1"/>
          </p:cNvSpPr>
          <p:nvPr/>
        </p:nvSpPr>
        <p:spPr bwMode="auto">
          <a:xfrm>
            <a:off x="1054100" y="1689100"/>
            <a:ext cx="7747000" cy="419100"/>
          </a:xfrm>
          <a:prstGeom prst="rect">
            <a:avLst/>
          </a:prstGeom>
          <a:solidFill>
            <a:srgbClr val="F5EABB"/>
          </a:solidFill>
          <a:ln w="9525">
            <a:noFill/>
            <a:miter lim="800000"/>
            <a:headEnd/>
            <a:tailEnd/>
          </a:ln>
        </p:spPr>
        <p:txBody>
          <a:bodyPr wrap="none" anchor="ctr"/>
          <a:lstStyle/>
          <a:p>
            <a:endParaRPr lang="zh-CN" altLang="en-US"/>
          </a:p>
        </p:txBody>
      </p:sp>
      <p:graphicFrame>
        <p:nvGraphicFramePr>
          <p:cNvPr id="762034" name="Group 178"/>
          <p:cNvGraphicFramePr>
            <a:graphicFrameLocks noGrp="1"/>
          </p:cNvGraphicFramePr>
          <p:nvPr/>
        </p:nvGraphicFramePr>
        <p:xfrm>
          <a:off x="468313" y="1268413"/>
          <a:ext cx="8353425" cy="2133600"/>
        </p:xfrm>
        <a:graphic>
          <a:graphicData uri="http://schemas.openxmlformats.org/drawingml/2006/table">
            <a:tbl>
              <a:tblPr/>
              <a:tblGrid>
                <a:gridCol w="595312">
                  <a:extLst>
                    <a:ext uri="{9D8B030D-6E8A-4147-A177-3AD203B41FA5}">
                      <a16:colId xmlns:a16="http://schemas.microsoft.com/office/drawing/2014/main" val="20000"/>
                    </a:ext>
                  </a:extLst>
                </a:gridCol>
                <a:gridCol w="2212975">
                  <a:extLst>
                    <a:ext uri="{9D8B030D-6E8A-4147-A177-3AD203B41FA5}">
                      <a16:colId xmlns:a16="http://schemas.microsoft.com/office/drawing/2014/main" val="20001"/>
                    </a:ext>
                  </a:extLst>
                </a:gridCol>
                <a:gridCol w="503238">
                  <a:extLst>
                    <a:ext uri="{9D8B030D-6E8A-4147-A177-3AD203B41FA5}">
                      <a16:colId xmlns:a16="http://schemas.microsoft.com/office/drawing/2014/main" val="20002"/>
                    </a:ext>
                  </a:extLst>
                </a:gridCol>
                <a:gridCol w="504825">
                  <a:extLst>
                    <a:ext uri="{9D8B030D-6E8A-4147-A177-3AD203B41FA5}">
                      <a16:colId xmlns:a16="http://schemas.microsoft.com/office/drawing/2014/main" val="20003"/>
                    </a:ext>
                  </a:extLst>
                </a:gridCol>
                <a:gridCol w="719137">
                  <a:extLst>
                    <a:ext uri="{9D8B030D-6E8A-4147-A177-3AD203B41FA5}">
                      <a16:colId xmlns:a16="http://schemas.microsoft.com/office/drawing/2014/main" val="20004"/>
                    </a:ext>
                  </a:extLst>
                </a:gridCol>
                <a:gridCol w="720725">
                  <a:extLst>
                    <a:ext uri="{9D8B030D-6E8A-4147-A177-3AD203B41FA5}">
                      <a16:colId xmlns:a16="http://schemas.microsoft.com/office/drawing/2014/main" val="20005"/>
                    </a:ext>
                  </a:extLst>
                </a:gridCol>
                <a:gridCol w="719138">
                  <a:extLst>
                    <a:ext uri="{9D8B030D-6E8A-4147-A177-3AD203B41FA5}">
                      <a16:colId xmlns:a16="http://schemas.microsoft.com/office/drawing/2014/main" val="20006"/>
                    </a:ext>
                  </a:extLst>
                </a:gridCol>
                <a:gridCol w="720725">
                  <a:extLst>
                    <a:ext uri="{9D8B030D-6E8A-4147-A177-3AD203B41FA5}">
                      <a16:colId xmlns:a16="http://schemas.microsoft.com/office/drawing/2014/main" val="20007"/>
                    </a:ext>
                  </a:extLst>
                </a:gridCol>
                <a:gridCol w="576262">
                  <a:extLst>
                    <a:ext uri="{9D8B030D-6E8A-4147-A177-3AD203B41FA5}">
                      <a16:colId xmlns:a16="http://schemas.microsoft.com/office/drawing/2014/main" val="20008"/>
                    </a:ext>
                  </a:extLst>
                </a:gridCol>
                <a:gridCol w="576263">
                  <a:extLst>
                    <a:ext uri="{9D8B030D-6E8A-4147-A177-3AD203B41FA5}">
                      <a16:colId xmlns:a16="http://schemas.microsoft.com/office/drawing/2014/main" val="20009"/>
                    </a:ext>
                  </a:extLst>
                </a:gridCol>
                <a:gridCol w="504825">
                  <a:extLst>
                    <a:ext uri="{9D8B030D-6E8A-4147-A177-3AD203B41FA5}">
                      <a16:colId xmlns:a16="http://schemas.microsoft.com/office/drawing/2014/main" val="20010"/>
                    </a:ext>
                  </a:extLst>
                </a:gridCol>
              </a:tblGrid>
              <a:tr h="420688">
                <a:tc rowSpan="5">
                  <a:txBody>
                    <a:bodyPr/>
                    <a:lstStyle/>
                    <a:p>
                      <a:pPr marL="0" marR="0" lvl="0" indent="0" algn="l" defTabSz="914400" rtl="0" eaLnBrk="1" fontAlgn="base" latinLnBrk="0" hangingPunct="1">
                        <a:lnSpc>
                          <a:spcPct val="110000"/>
                        </a:lnSpc>
                        <a:spcBef>
                          <a:spcPct val="20000"/>
                        </a:spcBef>
                        <a:spcAft>
                          <a:spcPct val="0"/>
                        </a:spcAft>
                        <a:buClr>
                          <a:schemeClr val="tx1"/>
                        </a:buClr>
                        <a:buSzTx/>
                        <a:buFont typeface="Wingdings" pitchFamily="2" charset="2"/>
                        <a:buNone/>
                        <a:tabLst/>
                      </a:pPr>
                      <a:endParaRPr kumimoji="1" lang="en-US" altLang="zh-CN" sz="2000" b="1" i="0" u="none" strike="noStrike" cap="none" normalizeH="0" baseline="0" smtClean="0">
                        <a:ln>
                          <a:noFill/>
                        </a:ln>
                        <a:solidFill>
                          <a:srgbClr val="E24C05"/>
                        </a:solidFill>
                        <a:effectLst/>
                        <a:latin typeface="宋体" pitchFamily="2" charset="-122"/>
                        <a:ea typeface="宋体" pitchFamily="2" charset="-122"/>
                      </a:endParaRPr>
                    </a:p>
                    <a:p>
                      <a:pPr marL="0" marR="0" lvl="0" indent="0" algn="l" defTabSz="914400" rtl="0" eaLnBrk="1" fontAlgn="base" latinLnBrk="0" hangingPunct="1">
                        <a:lnSpc>
                          <a:spcPct val="60000"/>
                        </a:lnSpc>
                        <a:spcBef>
                          <a:spcPct val="20000"/>
                        </a:spcBef>
                        <a:spcAft>
                          <a:spcPct val="0"/>
                        </a:spcAft>
                        <a:buClr>
                          <a:schemeClr val="tx1"/>
                        </a:buClr>
                        <a:buSzTx/>
                        <a:buFont typeface="Wingdings" pitchFamily="2" charset="2"/>
                        <a:buNone/>
                        <a:tabLst/>
                      </a:pPr>
                      <a:r>
                        <a:rPr kumimoji="1" lang="zh-CN" altLang="en-US" sz="2000" b="1" i="0" u="none" strike="noStrike" cap="none" normalizeH="0" baseline="0" smtClean="0">
                          <a:ln>
                            <a:noFill/>
                          </a:ln>
                          <a:solidFill>
                            <a:srgbClr val="008000"/>
                          </a:solidFill>
                          <a:effectLst/>
                          <a:latin typeface="宋体" pitchFamily="2" charset="-122"/>
                          <a:ea typeface="宋体" pitchFamily="2" charset="-122"/>
                        </a:rPr>
                        <a:t>分</a:t>
                      </a:r>
                    </a:p>
                    <a:p>
                      <a:pPr marL="0" marR="0" lvl="0" indent="0" algn="l"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zh-CN" altLang="en-US" sz="2000" b="1" i="0" u="none" strike="noStrike" cap="none" normalizeH="0" baseline="0" smtClean="0">
                          <a:ln>
                            <a:noFill/>
                          </a:ln>
                          <a:solidFill>
                            <a:srgbClr val="008000"/>
                          </a:solidFill>
                          <a:effectLst/>
                          <a:latin typeface="宋体" pitchFamily="2" charset="-122"/>
                          <a:ea typeface="宋体" pitchFamily="2" charset="-122"/>
                        </a:rPr>
                        <a:t>支</a:t>
                      </a:r>
                    </a:p>
                    <a:p>
                      <a:pPr marL="0" marR="0" lvl="0" indent="0" algn="l"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zh-CN" altLang="en-US" sz="2000" b="1" i="0" u="none" strike="noStrike" cap="none" normalizeH="0" baseline="0" smtClean="0">
                          <a:ln>
                            <a:noFill/>
                          </a:ln>
                          <a:solidFill>
                            <a:srgbClr val="008000"/>
                          </a:solidFill>
                          <a:effectLst/>
                          <a:latin typeface="宋体" pitchFamily="2" charset="-122"/>
                          <a:ea typeface="宋体" pitchFamily="2" charset="-122"/>
                        </a:rPr>
                        <a:t>失</a:t>
                      </a:r>
                    </a:p>
                    <a:p>
                      <a:pPr marL="0" marR="0" lvl="0" indent="0" algn="l"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zh-CN" altLang="en-US" sz="2000" b="1" i="0" u="none" strike="noStrike" cap="none" normalizeH="0" baseline="0" smtClean="0">
                          <a:ln>
                            <a:noFill/>
                          </a:ln>
                          <a:solidFill>
                            <a:srgbClr val="008000"/>
                          </a:solidFill>
                          <a:effectLst/>
                          <a:latin typeface="宋体" pitchFamily="2" charset="-122"/>
                          <a:ea typeface="宋体" pitchFamily="2" charset="-122"/>
                        </a:rPr>
                        <a:t>败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zh-CN" altLang="en-US" sz="2000" b="1" i="0" u="none" strike="noStrike" cap="none" normalizeH="0" baseline="0" smtClean="0">
                          <a:ln>
                            <a:noFill/>
                          </a:ln>
                          <a:solidFill>
                            <a:srgbClr val="E24C05"/>
                          </a:solidFill>
                          <a:effectLst/>
                          <a:latin typeface="宋体" pitchFamily="2" charset="-122"/>
                          <a:ea typeface="宋体" pitchFamily="2" charset="-122"/>
                        </a:rPr>
                        <a:t>分支指令</a:t>
                      </a:r>
                      <a:r>
                        <a:rPr kumimoji="1" lang="en-US" altLang="zh-CN" sz="2000" b="1" i="0" u="none" strike="noStrike" cap="none" normalizeH="0" baseline="0" smtClean="0">
                          <a:ln>
                            <a:noFill/>
                          </a:ln>
                          <a:solidFill>
                            <a:srgbClr val="E24C05"/>
                          </a:solidFill>
                          <a:effectLst/>
                          <a:latin typeface="宋体" pitchFamily="2" charset="-122"/>
                          <a:ea typeface="宋体" pitchFamily="2" charset="-122"/>
                        </a:rPr>
                        <a:t>i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宋体" pitchFamily="2" charset="-122"/>
                          <a:ea typeface="宋体" pitchFamily="2" charset="-122"/>
                        </a:rPr>
                        <a:t>IF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宋体" pitchFamily="2" charset="-122"/>
                          <a:ea typeface="宋体" pitchFamily="2" charset="-122"/>
                        </a:rPr>
                        <a:t>ID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宋体" pitchFamily="2" charset="-122"/>
                          <a:ea typeface="宋体" pitchFamily="2" charset="-122"/>
                        </a:rPr>
                        <a:t>EX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宋体" pitchFamily="2" charset="-122"/>
                          <a:ea typeface="宋体" pitchFamily="2" charset="-122"/>
                        </a:rPr>
                        <a:t>MEM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宋体" pitchFamily="2" charset="-122"/>
                          <a:ea typeface="宋体" pitchFamily="2" charset="-122"/>
                        </a:rPr>
                        <a:t>WB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endParaRPr kumimoji="1" lang="zh-CN" altLang="zh-CN" sz="2000" b="1"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endParaRPr kumimoji="1" lang="zh-CN" altLang="zh-CN" sz="2000" b="1"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endParaRPr kumimoji="1" lang="zh-CN" altLang="zh-CN" sz="2000" b="1"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endParaRPr kumimoji="1" lang="zh-CN" altLang="zh-CN" sz="2000" b="1"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8463">
                <a:tc vMerge="1">
                  <a:txBody>
                    <a:bodyPr/>
                    <a:lstStyle/>
                    <a:p>
                      <a:endParaRPr lang="zh-CN" altLang="en-US"/>
                    </a:p>
                  </a:txBody>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zh-CN" altLang="en-US" sz="2000" b="1" i="0" u="none" strike="noStrike" cap="none" normalizeH="0" baseline="0" smtClean="0">
                          <a:ln>
                            <a:noFill/>
                          </a:ln>
                          <a:solidFill>
                            <a:srgbClr val="D60093"/>
                          </a:solidFill>
                          <a:effectLst/>
                          <a:latin typeface="宋体" pitchFamily="2" charset="-122"/>
                          <a:ea typeface="宋体" pitchFamily="2" charset="-122"/>
                        </a:rPr>
                        <a:t>延迟槽指令 </a:t>
                      </a:r>
                      <a:r>
                        <a:rPr kumimoji="1" lang="en-US" altLang="zh-CN" sz="2000" b="1" i="0" u="none" strike="noStrike" cap="none" normalizeH="0" baseline="0" smtClean="0">
                          <a:ln>
                            <a:noFill/>
                          </a:ln>
                          <a:solidFill>
                            <a:srgbClr val="D60093"/>
                          </a:solidFill>
                          <a:effectLst/>
                          <a:latin typeface="宋体" pitchFamily="2" charset="-122"/>
                          <a:ea typeface="宋体" pitchFamily="2" charset="-122"/>
                        </a:rPr>
                        <a:t>i+1</a:t>
                      </a:r>
                      <a:r>
                        <a:rPr kumimoji="1" lang="en-US" altLang="zh-CN" sz="2000" b="1" i="0" u="none" strike="noStrike" cap="none" normalizeH="0" baseline="0" smtClean="0">
                          <a:ln>
                            <a:noFill/>
                          </a:ln>
                          <a:solidFill>
                            <a:srgbClr val="E24C05"/>
                          </a:solidFill>
                          <a:effectLst/>
                          <a:latin typeface="宋体" pitchFamily="2" charset="-122"/>
                          <a:ea typeface="宋体" pitchFamily="2" charset="-122"/>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endParaRPr kumimoji="1" lang="zh-CN" altLang="zh-CN" sz="2000" b="1"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宋体" pitchFamily="2" charset="-122"/>
                          <a:ea typeface="宋体" pitchFamily="2" charset="-122"/>
                        </a:rPr>
                        <a:t>IF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rgbClr val="FF3300"/>
                          </a:solidFill>
                          <a:effectLst/>
                          <a:latin typeface="宋体" pitchFamily="2" charset="-122"/>
                          <a:ea typeface="宋体" pitchFamily="2" charset="-122"/>
                        </a:rPr>
                        <a:t>idle</a:t>
                      </a:r>
                      <a:r>
                        <a:rPr kumimoji="1" lang="en-US" altLang="zh-CN" sz="2000" b="0" i="0" u="none" strike="noStrike" cap="none" normalizeH="0" baseline="0" smtClean="0">
                          <a:ln>
                            <a:noFill/>
                          </a:ln>
                          <a:solidFill>
                            <a:srgbClr val="E24C05"/>
                          </a:solidFill>
                          <a:effectLst/>
                          <a:latin typeface="Tahoma" pitchFamily="34" charset="0"/>
                          <a:ea typeface="黑体" pitchFamily="2" charset="-122"/>
                        </a:rPr>
                        <a:t> </a:t>
                      </a:r>
                      <a:r>
                        <a:rPr kumimoji="1" lang="en-US" altLang="zh-CN" sz="2000" b="1" i="0" u="none" strike="noStrike" cap="none" normalizeH="0" baseline="0" smtClean="0">
                          <a:ln>
                            <a:noFill/>
                          </a:ln>
                          <a:solidFill>
                            <a:schemeClr val="tx1"/>
                          </a:solidFill>
                          <a:effectLst/>
                          <a:latin typeface="宋体" pitchFamily="2" charset="-122"/>
                          <a:ea typeface="宋体" pitchFamily="2" charset="-122"/>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rgbClr val="FF3300"/>
                          </a:solidFill>
                          <a:effectLst/>
                          <a:latin typeface="宋体" pitchFamily="2" charset="-122"/>
                          <a:ea typeface="宋体" pitchFamily="2" charset="-122"/>
                        </a:rPr>
                        <a:t>idle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rgbClr val="FF3300"/>
                          </a:solidFill>
                          <a:effectLst/>
                          <a:latin typeface="宋体" pitchFamily="2" charset="-122"/>
                          <a:ea typeface="宋体" pitchFamily="2" charset="-122"/>
                        </a:rPr>
                        <a:t>idle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rgbClr val="FF3300"/>
                          </a:solidFill>
                          <a:effectLst/>
                          <a:latin typeface="宋体" pitchFamily="2" charset="-122"/>
                          <a:ea typeface="宋体" pitchFamily="2" charset="-122"/>
                        </a:rPr>
                        <a:t>idle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endParaRPr kumimoji="1" lang="zh-CN" altLang="zh-CN" sz="2000" b="1"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endParaRPr kumimoji="1" lang="zh-CN" altLang="zh-CN" sz="2000" b="1"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endParaRPr kumimoji="1" lang="zh-CN" altLang="zh-CN" sz="2000" b="1"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6875">
                <a:tc vMerge="1">
                  <a:txBody>
                    <a:bodyPr/>
                    <a:lstStyle/>
                    <a:p>
                      <a:endParaRPr lang="zh-CN" altLang="en-US"/>
                    </a:p>
                  </a:txBody>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zh-CN" altLang="en-US" sz="2000" b="1" i="0" u="none" strike="noStrike" cap="none" normalizeH="0" baseline="0" smtClean="0">
                          <a:ln>
                            <a:noFill/>
                          </a:ln>
                          <a:solidFill>
                            <a:srgbClr val="E24C05"/>
                          </a:solidFill>
                          <a:effectLst/>
                          <a:latin typeface="宋体" pitchFamily="2" charset="-122"/>
                          <a:ea typeface="宋体" pitchFamily="2" charset="-122"/>
                        </a:rPr>
                        <a:t>指令 </a:t>
                      </a:r>
                      <a:r>
                        <a:rPr kumimoji="1" lang="en-US" altLang="zh-CN" sz="2000" b="1" i="0" u="none" strike="noStrike" cap="none" normalizeH="0" baseline="0" smtClean="0">
                          <a:ln>
                            <a:noFill/>
                          </a:ln>
                          <a:solidFill>
                            <a:srgbClr val="E24C05"/>
                          </a:solidFill>
                          <a:effectLst/>
                          <a:latin typeface="宋体" pitchFamily="2" charset="-122"/>
                          <a:ea typeface="宋体" pitchFamily="2" charset="-122"/>
                        </a:rPr>
                        <a:t>i+2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endParaRPr kumimoji="1" lang="zh-CN" altLang="zh-CN" sz="2000" b="1"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endParaRPr kumimoji="1" lang="zh-CN" altLang="zh-CN" sz="2000" b="1"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宋体" pitchFamily="2" charset="-122"/>
                          <a:ea typeface="宋体" pitchFamily="2" charset="-122"/>
                        </a:rPr>
                        <a:t>IF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宋体" pitchFamily="2" charset="-122"/>
                          <a:ea typeface="宋体" pitchFamily="2" charset="-122"/>
                        </a:rPr>
                        <a:t>ID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宋体" pitchFamily="2" charset="-122"/>
                          <a:ea typeface="宋体" pitchFamily="2" charset="-122"/>
                        </a:rPr>
                        <a:t>EX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宋体" pitchFamily="2" charset="-122"/>
                          <a:ea typeface="宋体" pitchFamily="2" charset="-122"/>
                        </a:rPr>
                        <a:t>MEM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宋体" pitchFamily="2" charset="-122"/>
                          <a:ea typeface="宋体" pitchFamily="2" charset="-122"/>
                        </a:rPr>
                        <a:t>WB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endParaRPr kumimoji="1" lang="zh-CN" altLang="zh-CN" sz="2000" b="1"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endParaRPr kumimoji="1" lang="zh-CN" altLang="zh-CN" sz="2000" b="1"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8463">
                <a:tc vMerge="1">
                  <a:txBody>
                    <a:bodyPr/>
                    <a:lstStyle/>
                    <a:p>
                      <a:endParaRPr lang="zh-CN" altLang="en-US"/>
                    </a:p>
                  </a:txBody>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zh-CN" altLang="en-US" sz="2000" b="1" i="0" u="none" strike="noStrike" cap="none" normalizeH="0" baseline="0" smtClean="0">
                          <a:ln>
                            <a:noFill/>
                          </a:ln>
                          <a:solidFill>
                            <a:srgbClr val="E24C05"/>
                          </a:solidFill>
                          <a:effectLst/>
                          <a:latin typeface="宋体" pitchFamily="2" charset="-122"/>
                          <a:ea typeface="宋体" pitchFamily="2" charset="-122"/>
                        </a:rPr>
                        <a:t>指令 </a:t>
                      </a:r>
                      <a:r>
                        <a:rPr kumimoji="1" lang="en-US" altLang="zh-CN" sz="2000" b="1" i="0" u="none" strike="noStrike" cap="none" normalizeH="0" baseline="0" smtClean="0">
                          <a:ln>
                            <a:noFill/>
                          </a:ln>
                          <a:solidFill>
                            <a:srgbClr val="E24C05"/>
                          </a:solidFill>
                          <a:effectLst/>
                          <a:latin typeface="宋体" pitchFamily="2" charset="-122"/>
                          <a:ea typeface="宋体" pitchFamily="2" charset="-122"/>
                        </a:rPr>
                        <a:t>i+3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endParaRPr kumimoji="1" lang="zh-CN" altLang="zh-CN" sz="2000" b="1"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endParaRPr kumimoji="1" lang="zh-CN" altLang="zh-CN" sz="2000" b="1"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endParaRPr kumimoji="1" lang="zh-CN" altLang="zh-CN" sz="2000" b="1"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宋体" pitchFamily="2" charset="-122"/>
                          <a:ea typeface="宋体" pitchFamily="2" charset="-122"/>
                        </a:rPr>
                        <a:t>IF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宋体" pitchFamily="2" charset="-122"/>
                          <a:ea typeface="宋体" pitchFamily="2" charset="-122"/>
                        </a:rPr>
                        <a:t>ID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宋体" pitchFamily="2" charset="-122"/>
                          <a:ea typeface="宋体" pitchFamily="2" charset="-122"/>
                        </a:rPr>
                        <a:t>EX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宋体" pitchFamily="2" charset="-122"/>
                          <a:ea typeface="宋体" pitchFamily="2" charset="-122"/>
                        </a:rPr>
                        <a:t>MEM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宋体" pitchFamily="2" charset="-122"/>
                          <a:ea typeface="宋体" pitchFamily="2" charset="-122"/>
                        </a:rPr>
                        <a:t>WB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endParaRPr kumimoji="1" lang="zh-CN" altLang="zh-CN" sz="2000" b="1"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8463">
                <a:tc vMerge="1">
                  <a:txBody>
                    <a:bodyPr/>
                    <a:lstStyle/>
                    <a:p>
                      <a:endParaRPr lang="zh-CN" altLang="en-US"/>
                    </a:p>
                  </a:txBody>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zh-CN" altLang="en-US" sz="2000" b="1" i="0" u="none" strike="noStrike" cap="none" normalizeH="0" baseline="0" smtClean="0">
                          <a:ln>
                            <a:noFill/>
                          </a:ln>
                          <a:solidFill>
                            <a:srgbClr val="E24C05"/>
                          </a:solidFill>
                          <a:effectLst/>
                          <a:latin typeface="宋体" pitchFamily="2" charset="-122"/>
                          <a:ea typeface="宋体" pitchFamily="2" charset="-122"/>
                        </a:rPr>
                        <a:t>指令 </a:t>
                      </a:r>
                      <a:r>
                        <a:rPr kumimoji="1" lang="en-US" altLang="zh-CN" sz="2000" b="1" i="0" u="none" strike="noStrike" cap="none" normalizeH="0" baseline="0" smtClean="0">
                          <a:ln>
                            <a:noFill/>
                          </a:ln>
                          <a:solidFill>
                            <a:srgbClr val="E24C05"/>
                          </a:solidFill>
                          <a:effectLst/>
                          <a:latin typeface="宋体" pitchFamily="2" charset="-122"/>
                          <a:ea typeface="宋体" pitchFamily="2" charset="-122"/>
                        </a:rPr>
                        <a:t>i+4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endParaRPr kumimoji="1" lang="zh-CN" altLang="zh-CN" sz="2000" b="1"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endParaRPr kumimoji="1" lang="zh-CN" altLang="zh-CN" sz="2000" b="1"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endParaRPr kumimoji="1" lang="zh-CN" altLang="zh-CN" sz="2000" b="1"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endParaRPr kumimoji="1" lang="zh-CN" altLang="zh-CN" sz="2000" b="1"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宋体" pitchFamily="2" charset="-122"/>
                          <a:ea typeface="宋体" pitchFamily="2" charset="-122"/>
                        </a:rPr>
                        <a:t>IF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宋体" pitchFamily="2" charset="-122"/>
                          <a:ea typeface="宋体" pitchFamily="2" charset="-122"/>
                        </a:rPr>
                        <a:t>ID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宋体" pitchFamily="2" charset="-122"/>
                          <a:ea typeface="宋体" pitchFamily="2" charset="-122"/>
                        </a:rPr>
                        <a:t>EX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宋体" pitchFamily="2" charset="-122"/>
                          <a:ea typeface="宋体" pitchFamily="2" charset="-122"/>
                        </a:rPr>
                        <a:t>MEM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宋体" pitchFamily="2" charset="-122"/>
                          <a:ea typeface="宋体" pitchFamily="2" charset="-122"/>
                        </a:rPr>
                        <a:t>WB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761932" name="Group 76"/>
          <p:cNvGraphicFramePr>
            <a:graphicFrameLocks noGrp="1"/>
          </p:cNvGraphicFramePr>
          <p:nvPr/>
        </p:nvGraphicFramePr>
        <p:xfrm>
          <a:off x="468313" y="3589338"/>
          <a:ext cx="8351837" cy="2217738"/>
        </p:xfrm>
        <a:graphic>
          <a:graphicData uri="http://schemas.openxmlformats.org/drawingml/2006/table">
            <a:tbl>
              <a:tblPr/>
              <a:tblGrid>
                <a:gridCol w="595312">
                  <a:extLst>
                    <a:ext uri="{9D8B030D-6E8A-4147-A177-3AD203B41FA5}">
                      <a16:colId xmlns:a16="http://schemas.microsoft.com/office/drawing/2014/main" val="20000"/>
                    </a:ext>
                  </a:extLst>
                </a:gridCol>
                <a:gridCol w="2386013">
                  <a:extLst>
                    <a:ext uri="{9D8B030D-6E8A-4147-A177-3AD203B41FA5}">
                      <a16:colId xmlns:a16="http://schemas.microsoft.com/office/drawing/2014/main" val="20001"/>
                    </a:ext>
                  </a:extLst>
                </a:gridCol>
                <a:gridCol w="598487">
                  <a:extLst>
                    <a:ext uri="{9D8B030D-6E8A-4147-A177-3AD203B41FA5}">
                      <a16:colId xmlns:a16="http://schemas.microsoft.com/office/drawing/2014/main" val="20002"/>
                    </a:ext>
                  </a:extLst>
                </a:gridCol>
                <a:gridCol w="596900">
                  <a:extLst>
                    <a:ext uri="{9D8B030D-6E8A-4147-A177-3AD203B41FA5}">
                      <a16:colId xmlns:a16="http://schemas.microsoft.com/office/drawing/2014/main" val="20003"/>
                    </a:ext>
                  </a:extLst>
                </a:gridCol>
                <a:gridCol w="595313">
                  <a:extLst>
                    <a:ext uri="{9D8B030D-6E8A-4147-A177-3AD203B41FA5}">
                      <a16:colId xmlns:a16="http://schemas.microsoft.com/office/drawing/2014/main" val="20004"/>
                    </a:ext>
                  </a:extLst>
                </a:gridCol>
                <a:gridCol w="598487">
                  <a:extLst>
                    <a:ext uri="{9D8B030D-6E8A-4147-A177-3AD203B41FA5}">
                      <a16:colId xmlns:a16="http://schemas.microsoft.com/office/drawing/2014/main" val="20005"/>
                    </a:ext>
                  </a:extLst>
                </a:gridCol>
                <a:gridCol w="595313">
                  <a:extLst>
                    <a:ext uri="{9D8B030D-6E8A-4147-A177-3AD203B41FA5}">
                      <a16:colId xmlns:a16="http://schemas.microsoft.com/office/drawing/2014/main" val="20006"/>
                    </a:ext>
                  </a:extLst>
                </a:gridCol>
                <a:gridCol w="595312">
                  <a:extLst>
                    <a:ext uri="{9D8B030D-6E8A-4147-A177-3AD203B41FA5}">
                      <a16:colId xmlns:a16="http://schemas.microsoft.com/office/drawing/2014/main" val="20007"/>
                    </a:ext>
                  </a:extLst>
                </a:gridCol>
                <a:gridCol w="596900">
                  <a:extLst>
                    <a:ext uri="{9D8B030D-6E8A-4147-A177-3AD203B41FA5}">
                      <a16:colId xmlns:a16="http://schemas.microsoft.com/office/drawing/2014/main" val="20008"/>
                    </a:ext>
                  </a:extLst>
                </a:gridCol>
                <a:gridCol w="598488">
                  <a:extLst>
                    <a:ext uri="{9D8B030D-6E8A-4147-A177-3AD203B41FA5}">
                      <a16:colId xmlns:a16="http://schemas.microsoft.com/office/drawing/2014/main" val="20009"/>
                    </a:ext>
                  </a:extLst>
                </a:gridCol>
                <a:gridCol w="595312">
                  <a:extLst>
                    <a:ext uri="{9D8B030D-6E8A-4147-A177-3AD203B41FA5}">
                      <a16:colId xmlns:a16="http://schemas.microsoft.com/office/drawing/2014/main" val="20010"/>
                    </a:ext>
                  </a:extLst>
                </a:gridCol>
              </a:tblGrid>
              <a:tr h="447675">
                <a:tc rowSpan="5">
                  <a:txBody>
                    <a:bodyPr/>
                    <a:lstStyle/>
                    <a:p>
                      <a:pPr marL="0" marR="0" lvl="0" indent="0" algn="l" defTabSz="914400" rtl="0" eaLnBrk="1" fontAlgn="base" latinLnBrk="0" hangingPunct="1">
                        <a:lnSpc>
                          <a:spcPct val="110000"/>
                        </a:lnSpc>
                        <a:spcBef>
                          <a:spcPct val="20000"/>
                        </a:spcBef>
                        <a:spcAft>
                          <a:spcPct val="0"/>
                        </a:spcAft>
                        <a:buClr>
                          <a:schemeClr val="tx1"/>
                        </a:buClr>
                        <a:buSzTx/>
                        <a:buFont typeface="Wingdings" pitchFamily="2" charset="2"/>
                        <a:buNone/>
                        <a:tabLst/>
                      </a:pPr>
                      <a:endParaRPr kumimoji="1" lang="en-US" altLang="zh-CN" sz="2000" b="1" i="0" u="none" strike="noStrike" cap="none" normalizeH="0" baseline="0" smtClean="0">
                        <a:ln>
                          <a:noFill/>
                        </a:ln>
                        <a:solidFill>
                          <a:srgbClr val="E24C05"/>
                        </a:solidFill>
                        <a:effectLst/>
                        <a:latin typeface="宋体" charset="-122"/>
                        <a:ea typeface="宋体" charset="-122"/>
                      </a:endParaRPr>
                    </a:p>
                    <a:p>
                      <a:pPr marL="0" marR="0" lvl="0" indent="0" algn="l" defTabSz="914400" rtl="0" eaLnBrk="1" fontAlgn="base" latinLnBrk="0" hangingPunct="1">
                        <a:lnSpc>
                          <a:spcPct val="70000"/>
                        </a:lnSpc>
                        <a:spcBef>
                          <a:spcPct val="20000"/>
                        </a:spcBef>
                        <a:spcAft>
                          <a:spcPct val="0"/>
                        </a:spcAft>
                        <a:buClr>
                          <a:schemeClr val="tx1"/>
                        </a:buClr>
                        <a:buSzTx/>
                        <a:buFont typeface="Wingdings" pitchFamily="2" charset="2"/>
                        <a:buNone/>
                        <a:tabLst/>
                      </a:pPr>
                      <a:r>
                        <a:rPr kumimoji="1" lang="zh-CN" altLang="en-US" sz="2000" b="1" i="0" u="none" strike="noStrike" cap="none" normalizeH="0" baseline="0" smtClean="0">
                          <a:ln>
                            <a:noFill/>
                          </a:ln>
                          <a:solidFill>
                            <a:srgbClr val="008000"/>
                          </a:solidFill>
                          <a:effectLst/>
                          <a:latin typeface="宋体" charset="-122"/>
                          <a:ea typeface="宋体" charset="-122"/>
                        </a:rPr>
                        <a:t>分</a:t>
                      </a:r>
                    </a:p>
                    <a:p>
                      <a:pPr marL="0" marR="0" lvl="0" indent="0" algn="l"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zh-CN" altLang="en-US" sz="2000" b="1" i="0" u="none" strike="noStrike" cap="none" normalizeH="0" baseline="0" smtClean="0">
                          <a:ln>
                            <a:noFill/>
                          </a:ln>
                          <a:solidFill>
                            <a:srgbClr val="008000"/>
                          </a:solidFill>
                          <a:effectLst/>
                          <a:latin typeface="宋体" charset="-122"/>
                          <a:ea typeface="宋体" charset="-122"/>
                        </a:rPr>
                        <a:t>支</a:t>
                      </a:r>
                    </a:p>
                    <a:p>
                      <a:pPr marL="0" marR="0" lvl="0" indent="0" algn="l"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zh-CN" altLang="en-US" sz="2000" b="1" i="0" u="none" strike="noStrike" cap="none" normalizeH="0" baseline="0" smtClean="0">
                          <a:ln>
                            <a:noFill/>
                          </a:ln>
                          <a:solidFill>
                            <a:srgbClr val="008000"/>
                          </a:solidFill>
                          <a:effectLst/>
                          <a:latin typeface="宋体" charset="-122"/>
                          <a:ea typeface="宋体" charset="-122"/>
                        </a:rPr>
                        <a:t>成</a:t>
                      </a:r>
                    </a:p>
                    <a:p>
                      <a:pPr marL="0" marR="0" lvl="0" indent="0" algn="l"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zh-CN" altLang="en-US" sz="2000" b="1" i="0" u="none" strike="noStrike" cap="none" normalizeH="0" baseline="0" smtClean="0">
                          <a:ln>
                            <a:noFill/>
                          </a:ln>
                          <a:solidFill>
                            <a:srgbClr val="008000"/>
                          </a:solidFill>
                          <a:effectLst/>
                          <a:latin typeface="宋体" charset="-122"/>
                          <a:ea typeface="宋体" charset="-122"/>
                        </a:rPr>
                        <a:t>功</a:t>
                      </a:r>
                      <a:r>
                        <a:rPr kumimoji="1" lang="zh-CN" altLang="en-US" sz="2000" b="1" i="0" u="none" strike="noStrike" cap="none" normalizeH="0" baseline="0" smtClean="0">
                          <a:ln>
                            <a:noFill/>
                          </a:ln>
                          <a:solidFill>
                            <a:srgbClr val="E24C05"/>
                          </a:solidFill>
                          <a:effectLst/>
                          <a:latin typeface="宋体" charset="-122"/>
                          <a:ea typeface="宋体" charset="-122"/>
                        </a:rPr>
                        <a:t> </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zh-CN" altLang="en-US" sz="2000" b="1" i="0" u="none" strike="noStrike" cap="none" normalizeH="0" baseline="0" smtClean="0">
                          <a:ln>
                            <a:noFill/>
                          </a:ln>
                          <a:solidFill>
                            <a:srgbClr val="E24C05"/>
                          </a:solidFill>
                          <a:effectLst/>
                          <a:latin typeface="宋体" charset="-122"/>
                          <a:ea typeface="宋体" charset="-122"/>
                        </a:rPr>
                        <a:t>分支指令</a:t>
                      </a:r>
                      <a:r>
                        <a:rPr kumimoji="1" lang="en-US" altLang="zh-CN" sz="2000" b="1" i="0" u="none" strike="noStrike" cap="none" normalizeH="0" baseline="0" smtClean="0">
                          <a:ln>
                            <a:noFill/>
                          </a:ln>
                          <a:solidFill>
                            <a:srgbClr val="E24C05"/>
                          </a:solidFill>
                          <a:effectLst/>
                          <a:latin typeface="宋体" charset="-122"/>
                          <a:ea typeface="宋体" charset="-122"/>
                        </a:rPr>
                        <a:t>i </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宋体" charset="-122"/>
                          <a:ea typeface="宋体" charset="-122"/>
                        </a:rPr>
                        <a:t>IF </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宋体" charset="-122"/>
                          <a:ea typeface="宋体" charset="-122"/>
                        </a:rPr>
                        <a:t>ID </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宋体" charset="-122"/>
                          <a:ea typeface="宋体" charset="-122"/>
                        </a:rPr>
                        <a:t>EX </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宋体" charset="-122"/>
                          <a:ea typeface="宋体" charset="-122"/>
                        </a:rPr>
                        <a:t>MEM</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宋体" charset="-122"/>
                          <a:ea typeface="宋体" charset="-122"/>
                        </a:rPr>
                        <a:t>WB</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
                          <a:schemeClr val="tx1"/>
                        </a:buClr>
                        <a:buSzTx/>
                        <a:buFont typeface="Wingdings" pitchFamily="2" charset="2"/>
                        <a:buNone/>
                        <a:tabLst/>
                      </a:pPr>
                      <a:endParaRPr kumimoji="1" lang="zh-CN" altLang="zh-CN" sz="2000" b="1" i="0" u="none" strike="noStrike" cap="none" normalizeH="0" baseline="0" smtClean="0">
                        <a:ln>
                          <a:noFill/>
                        </a:ln>
                        <a:solidFill>
                          <a:schemeClr val="tx1"/>
                        </a:solidFill>
                        <a:effectLst/>
                        <a:latin typeface="宋体" charset="-122"/>
                        <a:ea typeface="宋体"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宋体" charset="-122"/>
                          <a:ea typeface="宋体" charset="-122"/>
                        </a:rPr>
                        <a:t> </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
                          <a:schemeClr val="tx1"/>
                        </a:buClr>
                        <a:buSzTx/>
                        <a:buFont typeface="Wingdings" pitchFamily="2" charset="2"/>
                        <a:buNone/>
                        <a:tabLst/>
                      </a:pPr>
                      <a:endParaRPr kumimoji="1" lang="zh-CN" altLang="zh-CN" sz="2000" b="1" i="0" u="none" strike="noStrike" cap="none" normalizeH="0" baseline="0" smtClean="0">
                        <a:ln>
                          <a:noFill/>
                        </a:ln>
                        <a:solidFill>
                          <a:schemeClr val="tx1"/>
                        </a:solidFill>
                        <a:effectLst/>
                        <a:latin typeface="宋体" charset="-122"/>
                        <a:ea typeface="宋体"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
                          <a:schemeClr val="tx1"/>
                        </a:buClr>
                        <a:buSzTx/>
                        <a:buFont typeface="Wingdings" pitchFamily="2" charset="2"/>
                        <a:buNone/>
                        <a:tabLst/>
                      </a:pPr>
                      <a:endParaRPr kumimoji="1" lang="zh-CN" altLang="zh-CN" sz="2000" b="1" i="0" u="none" strike="noStrike" cap="none" normalizeH="0" baseline="0" smtClean="0">
                        <a:ln>
                          <a:noFill/>
                        </a:ln>
                        <a:solidFill>
                          <a:schemeClr val="tx1"/>
                        </a:solidFill>
                        <a:effectLst/>
                        <a:latin typeface="宋体" charset="-122"/>
                        <a:ea typeface="宋体" charset="-122"/>
                      </a:endParaRP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47675">
                <a:tc vMerge="1">
                  <a:txBody>
                    <a:bodyPr/>
                    <a:lstStyle/>
                    <a:p>
                      <a:endParaRPr lang="zh-CN" altLang="en-US"/>
                    </a:p>
                  </a:txBody>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zh-CN" altLang="en-US" sz="2000" b="1" i="0" u="none" strike="noStrike" cap="none" normalizeH="0" baseline="0" smtClean="0">
                          <a:ln>
                            <a:noFill/>
                          </a:ln>
                          <a:solidFill>
                            <a:srgbClr val="D60093"/>
                          </a:solidFill>
                          <a:effectLst/>
                          <a:latin typeface="宋体" charset="-122"/>
                          <a:ea typeface="宋体" charset="-122"/>
                        </a:rPr>
                        <a:t>延迟槽指令 </a:t>
                      </a:r>
                      <a:r>
                        <a:rPr kumimoji="1" lang="en-US" altLang="zh-CN" sz="2000" b="1" i="0" u="none" strike="noStrike" cap="none" normalizeH="0" baseline="0" smtClean="0">
                          <a:ln>
                            <a:noFill/>
                          </a:ln>
                          <a:solidFill>
                            <a:srgbClr val="D60093"/>
                          </a:solidFill>
                          <a:effectLst/>
                          <a:latin typeface="宋体" charset="-122"/>
                          <a:ea typeface="宋体" charset="-122"/>
                        </a:rPr>
                        <a:t>i+1</a:t>
                      </a:r>
                      <a:r>
                        <a:rPr kumimoji="1" lang="en-US" altLang="zh-CN" sz="2000" b="1" i="0" u="none" strike="noStrike" cap="none" normalizeH="0" baseline="0" smtClean="0">
                          <a:ln>
                            <a:noFill/>
                          </a:ln>
                          <a:solidFill>
                            <a:srgbClr val="E24C05"/>
                          </a:solidFill>
                          <a:effectLst/>
                          <a:latin typeface="宋体" charset="-122"/>
                          <a:ea typeface="宋体" charset="-122"/>
                        </a:rPr>
                        <a:t> </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
                          <a:schemeClr val="tx1"/>
                        </a:buClr>
                        <a:buSzTx/>
                        <a:buFont typeface="Wingdings" pitchFamily="2" charset="2"/>
                        <a:buNone/>
                        <a:tabLst/>
                      </a:pPr>
                      <a:endParaRPr kumimoji="1" lang="zh-CN" altLang="zh-CN" sz="2000" b="1" i="0" u="none" strike="noStrike" cap="none" normalizeH="0" baseline="0" smtClean="0">
                        <a:ln>
                          <a:noFill/>
                        </a:ln>
                        <a:solidFill>
                          <a:schemeClr val="tx1"/>
                        </a:solidFill>
                        <a:effectLst/>
                        <a:latin typeface="宋体" charset="-122"/>
                        <a:ea typeface="宋体"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宋体" charset="-122"/>
                          <a:ea typeface="宋体" charset="-122"/>
                        </a:rPr>
                        <a:t>IF </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宋体" charset="-122"/>
                          <a:ea typeface="宋体" charset="-122"/>
                        </a:rPr>
                        <a:t>ID </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宋体" charset="-122"/>
                          <a:ea typeface="宋体" charset="-122"/>
                        </a:rPr>
                        <a:t>EX </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宋体" charset="-122"/>
                          <a:ea typeface="宋体" charset="-122"/>
                        </a:rPr>
                        <a:t>MEM</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宋体" charset="-122"/>
                          <a:ea typeface="宋体" charset="-122"/>
                        </a:rPr>
                        <a:t>WB</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
                          <a:schemeClr val="tx1"/>
                        </a:buClr>
                        <a:buSzTx/>
                        <a:buFont typeface="Wingdings" pitchFamily="2" charset="2"/>
                        <a:buNone/>
                        <a:tabLst/>
                      </a:pPr>
                      <a:endParaRPr kumimoji="1" lang="zh-CN" altLang="zh-CN" sz="2000" b="1" i="0" u="none" strike="noStrike" cap="none" normalizeH="0" baseline="0" smtClean="0">
                        <a:ln>
                          <a:noFill/>
                        </a:ln>
                        <a:solidFill>
                          <a:schemeClr val="tx1"/>
                        </a:solidFill>
                        <a:effectLst/>
                        <a:latin typeface="宋体" charset="-122"/>
                        <a:ea typeface="宋体"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
                          <a:schemeClr val="tx1"/>
                        </a:buClr>
                        <a:buSzTx/>
                        <a:buFont typeface="Wingdings" pitchFamily="2" charset="2"/>
                        <a:buNone/>
                        <a:tabLst/>
                      </a:pPr>
                      <a:endParaRPr kumimoji="1" lang="zh-CN" altLang="zh-CN" sz="2000" b="1" i="0" u="none" strike="noStrike" cap="none" normalizeH="0" baseline="0" smtClean="0">
                        <a:ln>
                          <a:noFill/>
                        </a:ln>
                        <a:solidFill>
                          <a:schemeClr val="tx1"/>
                        </a:solidFill>
                        <a:effectLst/>
                        <a:latin typeface="宋体" charset="-122"/>
                        <a:ea typeface="宋体"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
                          <a:schemeClr val="tx1"/>
                        </a:buClr>
                        <a:buSzTx/>
                        <a:buFont typeface="Wingdings" pitchFamily="2" charset="2"/>
                        <a:buNone/>
                        <a:tabLst/>
                      </a:pPr>
                      <a:endParaRPr kumimoji="1" lang="zh-CN" altLang="zh-CN" sz="2000" b="1" i="0" u="none" strike="noStrike" cap="none" normalizeH="0" baseline="0" smtClean="0">
                        <a:ln>
                          <a:noFill/>
                        </a:ln>
                        <a:solidFill>
                          <a:schemeClr val="tx1"/>
                        </a:solidFill>
                        <a:effectLst/>
                        <a:latin typeface="宋体" charset="-122"/>
                        <a:ea typeface="宋体" charset="-122"/>
                      </a:endParaRP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47675">
                <a:tc vMerge="1">
                  <a:txBody>
                    <a:bodyPr/>
                    <a:lstStyle/>
                    <a:p>
                      <a:endParaRPr lang="zh-CN" altLang="en-US"/>
                    </a:p>
                  </a:txBody>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zh-CN" altLang="en-US" sz="2000" b="1" i="0" u="none" strike="noStrike" cap="none" normalizeH="0" baseline="0" smtClean="0">
                          <a:ln>
                            <a:noFill/>
                          </a:ln>
                          <a:solidFill>
                            <a:srgbClr val="E24C05"/>
                          </a:solidFill>
                          <a:effectLst/>
                          <a:latin typeface="宋体" charset="-122"/>
                          <a:ea typeface="宋体" charset="-122"/>
                        </a:rPr>
                        <a:t>分支目标指令</a:t>
                      </a:r>
                      <a:r>
                        <a:rPr kumimoji="1" lang="en-US" altLang="zh-CN" sz="2000" b="1" i="0" u="none" strike="noStrike" cap="none" normalizeH="0" baseline="0" smtClean="0">
                          <a:ln>
                            <a:noFill/>
                          </a:ln>
                          <a:solidFill>
                            <a:srgbClr val="E24C05"/>
                          </a:solidFill>
                          <a:effectLst/>
                          <a:latin typeface="宋体" charset="-122"/>
                          <a:ea typeface="宋体" charset="-122"/>
                        </a:rPr>
                        <a:t>j </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
                          <a:schemeClr val="tx1"/>
                        </a:buClr>
                        <a:buSzTx/>
                        <a:buFont typeface="Wingdings" pitchFamily="2" charset="2"/>
                        <a:buNone/>
                        <a:tabLst/>
                      </a:pPr>
                      <a:endParaRPr kumimoji="1" lang="zh-CN" altLang="zh-CN" sz="2000" b="1" i="0" u="none" strike="noStrike" cap="none" normalizeH="0" baseline="0" smtClean="0">
                        <a:ln>
                          <a:noFill/>
                        </a:ln>
                        <a:solidFill>
                          <a:schemeClr val="tx1"/>
                        </a:solidFill>
                        <a:effectLst/>
                        <a:latin typeface="宋体" charset="-122"/>
                        <a:ea typeface="宋体"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
                          <a:schemeClr val="tx1"/>
                        </a:buClr>
                        <a:buSzTx/>
                        <a:buFont typeface="Wingdings" pitchFamily="2" charset="2"/>
                        <a:buNone/>
                        <a:tabLst/>
                      </a:pPr>
                      <a:endParaRPr kumimoji="1" lang="zh-CN" altLang="zh-CN" sz="2000" b="1" i="0" u="none" strike="noStrike" cap="none" normalizeH="0" baseline="0" smtClean="0">
                        <a:ln>
                          <a:noFill/>
                        </a:ln>
                        <a:solidFill>
                          <a:schemeClr val="tx1"/>
                        </a:solidFill>
                        <a:effectLst/>
                        <a:latin typeface="宋体" charset="-122"/>
                        <a:ea typeface="宋体"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宋体" charset="-122"/>
                          <a:ea typeface="宋体" charset="-122"/>
                        </a:rPr>
                        <a:t>IF </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宋体" charset="-122"/>
                          <a:ea typeface="宋体" charset="-122"/>
                        </a:rPr>
                        <a:t>ID </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宋体" charset="-122"/>
                          <a:ea typeface="宋体" charset="-122"/>
                        </a:rPr>
                        <a:t>EX </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宋体" charset="-122"/>
                          <a:ea typeface="宋体" charset="-122"/>
                        </a:rPr>
                        <a:t>MEM</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宋体" charset="-122"/>
                          <a:ea typeface="宋体" charset="-122"/>
                        </a:rPr>
                        <a:t>WB</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
                          <a:schemeClr val="tx1"/>
                        </a:buClr>
                        <a:buSzTx/>
                        <a:buFont typeface="Wingdings" pitchFamily="2" charset="2"/>
                        <a:buNone/>
                        <a:tabLst/>
                      </a:pPr>
                      <a:endParaRPr kumimoji="1" lang="zh-CN" altLang="zh-CN" sz="2000" b="1" i="0" u="none" strike="noStrike" cap="none" normalizeH="0" baseline="0" smtClean="0">
                        <a:ln>
                          <a:noFill/>
                        </a:ln>
                        <a:solidFill>
                          <a:schemeClr val="tx1"/>
                        </a:solidFill>
                        <a:effectLst/>
                        <a:latin typeface="宋体" charset="-122"/>
                        <a:ea typeface="宋体"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
                          <a:schemeClr val="tx1"/>
                        </a:buClr>
                        <a:buSzTx/>
                        <a:buFont typeface="Wingdings" pitchFamily="2" charset="2"/>
                        <a:buNone/>
                        <a:tabLst/>
                      </a:pPr>
                      <a:endParaRPr kumimoji="1" lang="zh-CN" altLang="zh-CN" sz="2000" b="1" i="0" u="none" strike="noStrike" cap="none" normalizeH="0" baseline="0" smtClean="0">
                        <a:ln>
                          <a:noFill/>
                        </a:ln>
                        <a:solidFill>
                          <a:schemeClr val="tx1"/>
                        </a:solidFill>
                        <a:effectLst/>
                        <a:latin typeface="宋体" charset="-122"/>
                        <a:ea typeface="宋体" charset="-122"/>
                      </a:endParaRP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47675">
                <a:tc vMerge="1">
                  <a:txBody>
                    <a:bodyPr/>
                    <a:lstStyle/>
                    <a:p>
                      <a:endParaRPr lang="zh-CN" altLang="en-US"/>
                    </a:p>
                  </a:txBody>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zh-CN" altLang="en-US" sz="2000" b="1" i="0" u="none" strike="noStrike" cap="none" normalizeH="0" baseline="0" smtClean="0">
                          <a:ln>
                            <a:noFill/>
                          </a:ln>
                          <a:solidFill>
                            <a:srgbClr val="E24C05"/>
                          </a:solidFill>
                          <a:effectLst/>
                          <a:latin typeface="宋体" charset="-122"/>
                          <a:ea typeface="宋体" charset="-122"/>
                        </a:rPr>
                        <a:t>分支目标指令</a:t>
                      </a:r>
                      <a:r>
                        <a:rPr kumimoji="1" lang="en-US" altLang="zh-CN" sz="2000" b="1" i="0" u="none" strike="noStrike" cap="none" normalizeH="0" baseline="0" smtClean="0">
                          <a:ln>
                            <a:noFill/>
                          </a:ln>
                          <a:solidFill>
                            <a:srgbClr val="E24C05"/>
                          </a:solidFill>
                          <a:effectLst/>
                          <a:latin typeface="宋体" charset="-122"/>
                          <a:ea typeface="宋体" charset="-122"/>
                        </a:rPr>
                        <a:t>j+1 </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
                          <a:schemeClr val="tx1"/>
                        </a:buClr>
                        <a:buSzTx/>
                        <a:buFont typeface="Wingdings" pitchFamily="2" charset="2"/>
                        <a:buNone/>
                        <a:tabLst/>
                      </a:pPr>
                      <a:endParaRPr kumimoji="1" lang="zh-CN" altLang="zh-CN" sz="2000" b="1" i="0" u="none" strike="noStrike" cap="none" normalizeH="0" baseline="0" smtClean="0">
                        <a:ln>
                          <a:noFill/>
                        </a:ln>
                        <a:solidFill>
                          <a:schemeClr val="tx1"/>
                        </a:solidFill>
                        <a:effectLst/>
                        <a:latin typeface="宋体" charset="-122"/>
                        <a:ea typeface="宋体"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
                          <a:schemeClr val="tx1"/>
                        </a:buClr>
                        <a:buSzTx/>
                        <a:buFont typeface="Wingdings" pitchFamily="2" charset="2"/>
                        <a:buNone/>
                        <a:tabLst/>
                      </a:pPr>
                      <a:endParaRPr kumimoji="1" lang="zh-CN" altLang="zh-CN" sz="2000" b="1" i="0" u="none" strike="noStrike" cap="none" normalizeH="0" baseline="0" smtClean="0">
                        <a:ln>
                          <a:noFill/>
                        </a:ln>
                        <a:solidFill>
                          <a:schemeClr val="tx1"/>
                        </a:solidFill>
                        <a:effectLst/>
                        <a:latin typeface="宋体" charset="-122"/>
                        <a:ea typeface="宋体"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
                          <a:schemeClr val="tx1"/>
                        </a:buClr>
                        <a:buSzTx/>
                        <a:buFont typeface="Wingdings" pitchFamily="2" charset="2"/>
                        <a:buNone/>
                        <a:tabLst/>
                      </a:pPr>
                      <a:endParaRPr kumimoji="1" lang="zh-CN" altLang="zh-CN" sz="2000" b="1" i="0" u="none" strike="noStrike" cap="none" normalizeH="0" baseline="0" smtClean="0">
                        <a:ln>
                          <a:noFill/>
                        </a:ln>
                        <a:solidFill>
                          <a:schemeClr val="tx1"/>
                        </a:solidFill>
                        <a:effectLst/>
                        <a:latin typeface="宋体" charset="-122"/>
                        <a:ea typeface="宋体"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宋体" charset="-122"/>
                          <a:ea typeface="宋体" charset="-122"/>
                        </a:rPr>
                        <a:t>IF </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宋体" charset="-122"/>
                          <a:ea typeface="宋体" charset="-122"/>
                        </a:rPr>
                        <a:t>ID </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宋体" charset="-122"/>
                          <a:ea typeface="宋体" charset="-122"/>
                        </a:rPr>
                        <a:t>EX </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宋体" charset="-122"/>
                          <a:ea typeface="宋体" charset="-122"/>
                        </a:rPr>
                        <a:t>MEM</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宋体" charset="-122"/>
                          <a:ea typeface="宋体" charset="-122"/>
                        </a:rPr>
                        <a:t>WB</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
                          <a:schemeClr val="tx1"/>
                        </a:buClr>
                        <a:buSzTx/>
                        <a:buFont typeface="Wingdings" pitchFamily="2" charset="2"/>
                        <a:buNone/>
                        <a:tabLst/>
                      </a:pPr>
                      <a:endParaRPr kumimoji="1" lang="zh-CN" altLang="zh-CN" sz="2000" b="1" i="0" u="none" strike="noStrike" cap="none" normalizeH="0" baseline="0" smtClean="0">
                        <a:ln>
                          <a:noFill/>
                        </a:ln>
                        <a:solidFill>
                          <a:schemeClr val="tx1"/>
                        </a:solidFill>
                        <a:effectLst/>
                        <a:latin typeface="宋体" charset="-122"/>
                        <a:ea typeface="宋体" charset="-122"/>
                      </a:endParaRP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27038">
                <a:tc vMerge="1">
                  <a:txBody>
                    <a:bodyPr/>
                    <a:lstStyle/>
                    <a:p>
                      <a:endParaRPr lang="zh-CN" altLang="en-US"/>
                    </a:p>
                  </a:txBody>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zh-CN" altLang="en-US" sz="2000" b="1" i="0" u="none" strike="noStrike" cap="none" normalizeH="0" baseline="0" smtClean="0">
                          <a:ln>
                            <a:noFill/>
                          </a:ln>
                          <a:solidFill>
                            <a:srgbClr val="E24C05"/>
                          </a:solidFill>
                          <a:effectLst/>
                          <a:latin typeface="宋体" charset="-122"/>
                          <a:ea typeface="宋体" charset="-122"/>
                        </a:rPr>
                        <a:t>分支目标指令</a:t>
                      </a:r>
                      <a:r>
                        <a:rPr kumimoji="1" lang="en-US" altLang="zh-CN" sz="2000" b="1" i="0" u="none" strike="noStrike" cap="none" normalizeH="0" baseline="0" smtClean="0">
                          <a:ln>
                            <a:noFill/>
                          </a:ln>
                          <a:solidFill>
                            <a:srgbClr val="E24C05"/>
                          </a:solidFill>
                          <a:effectLst/>
                          <a:latin typeface="宋体" charset="-122"/>
                          <a:ea typeface="宋体" charset="-122"/>
                        </a:rPr>
                        <a:t>j+2</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
                          <a:schemeClr val="tx1"/>
                        </a:buClr>
                        <a:buSzTx/>
                        <a:buFont typeface="Wingdings" pitchFamily="2" charset="2"/>
                        <a:buNone/>
                        <a:tabLst/>
                      </a:pPr>
                      <a:endParaRPr kumimoji="1" lang="zh-CN" altLang="zh-CN" sz="2000" b="1" i="0" u="none" strike="noStrike" cap="none" normalizeH="0" baseline="0" smtClean="0">
                        <a:ln>
                          <a:noFill/>
                        </a:ln>
                        <a:solidFill>
                          <a:schemeClr val="tx1"/>
                        </a:solidFill>
                        <a:effectLst/>
                        <a:latin typeface="宋体" charset="-122"/>
                        <a:ea typeface="宋体"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
                          <a:schemeClr val="tx1"/>
                        </a:buClr>
                        <a:buSzTx/>
                        <a:buFont typeface="Wingdings" pitchFamily="2" charset="2"/>
                        <a:buNone/>
                        <a:tabLst/>
                      </a:pPr>
                      <a:endParaRPr kumimoji="1" lang="zh-CN" altLang="zh-CN" sz="2000" b="1" i="0" u="none" strike="noStrike" cap="none" normalizeH="0" baseline="0" smtClean="0">
                        <a:ln>
                          <a:noFill/>
                        </a:ln>
                        <a:solidFill>
                          <a:schemeClr val="tx1"/>
                        </a:solidFill>
                        <a:effectLst/>
                        <a:latin typeface="宋体" charset="-122"/>
                        <a:ea typeface="宋体"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
                          <a:schemeClr val="tx1"/>
                        </a:buClr>
                        <a:buSzTx/>
                        <a:buFont typeface="Wingdings" pitchFamily="2" charset="2"/>
                        <a:buNone/>
                        <a:tabLst/>
                      </a:pPr>
                      <a:endParaRPr kumimoji="1" lang="zh-CN" altLang="zh-CN" sz="2000" b="1" i="0" u="none" strike="noStrike" cap="none" normalizeH="0" baseline="0" smtClean="0">
                        <a:ln>
                          <a:noFill/>
                        </a:ln>
                        <a:solidFill>
                          <a:schemeClr val="tx1"/>
                        </a:solidFill>
                        <a:effectLst/>
                        <a:latin typeface="宋体" charset="-122"/>
                        <a:ea typeface="宋体"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
                          <a:schemeClr val="tx1"/>
                        </a:buClr>
                        <a:buSzTx/>
                        <a:buFont typeface="Wingdings" pitchFamily="2" charset="2"/>
                        <a:buNone/>
                        <a:tabLst/>
                      </a:pPr>
                      <a:endParaRPr kumimoji="1" lang="zh-CN" altLang="zh-CN" sz="2000" b="1" i="0" u="none" strike="noStrike" cap="none" normalizeH="0" baseline="0" smtClean="0">
                        <a:ln>
                          <a:noFill/>
                        </a:ln>
                        <a:solidFill>
                          <a:schemeClr val="tx1"/>
                        </a:solidFill>
                        <a:effectLst/>
                        <a:latin typeface="宋体" charset="-122"/>
                        <a:ea typeface="宋体"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宋体" charset="-122"/>
                          <a:ea typeface="宋体" charset="-122"/>
                        </a:rPr>
                        <a:t>IF </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宋体" charset="-122"/>
                          <a:ea typeface="宋体" charset="-122"/>
                        </a:rPr>
                        <a:t>ID </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宋体" charset="-122"/>
                          <a:ea typeface="宋体" charset="-122"/>
                        </a:rPr>
                        <a:t>EX </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宋体" charset="-122"/>
                          <a:ea typeface="宋体" charset="-122"/>
                        </a:rPr>
                        <a:t>MEM</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宋体" charset="-122"/>
                          <a:ea typeface="宋体" charset="-122"/>
                        </a:rPr>
                        <a:t>WB</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55792" name="Text Box 146"/>
          <p:cNvSpPr txBox="1">
            <a:spLocks noChangeArrowheads="1"/>
          </p:cNvSpPr>
          <p:nvPr/>
        </p:nvSpPr>
        <p:spPr bwMode="auto">
          <a:xfrm>
            <a:off x="1979613" y="5840413"/>
            <a:ext cx="6769100" cy="396875"/>
          </a:xfrm>
          <a:prstGeom prst="rect">
            <a:avLst/>
          </a:prstGeom>
          <a:noFill/>
          <a:ln w="9525">
            <a:noFill/>
            <a:miter lim="800000"/>
            <a:headEnd/>
            <a:tailEnd/>
          </a:ln>
        </p:spPr>
        <p:txBody>
          <a:bodyPr>
            <a:spAutoFit/>
          </a:bodyPr>
          <a:lstStyle/>
          <a:p>
            <a:pPr>
              <a:spcBef>
                <a:spcPct val="50000"/>
              </a:spcBef>
            </a:pPr>
            <a:r>
              <a:rPr lang="zh-CN" altLang="en-US" sz="2000" b="1">
                <a:solidFill>
                  <a:srgbClr val="080808"/>
                </a:solidFill>
                <a:latin typeface="宋体" charset="-122"/>
                <a:ea typeface="宋体" charset="-122"/>
              </a:rPr>
              <a:t>预测分支成功的情况下，分支取消机制的执行情况 </a:t>
            </a:r>
          </a:p>
        </p:txBody>
      </p:sp>
      <p:sp>
        <p:nvSpPr>
          <p:cNvPr id="155793" name="Rectangle 177"/>
          <p:cNvSpPr>
            <a:spLocks noGrp="1" noChangeArrowheads="1"/>
          </p:cNvSpPr>
          <p:nvPr>
            <p:ph type="title"/>
          </p:nvPr>
        </p:nvSpPr>
        <p:spPr/>
        <p:txBody>
          <a:bodyPr/>
          <a:lstStyle/>
          <a:p>
            <a:pPr marL="342900" indent="-342900"/>
            <a:r>
              <a:rPr lang="zh-CN" altLang="en-US" smtClean="0"/>
              <a:t>“预测成功</a:t>
            </a:r>
            <a:r>
              <a:rPr lang="en-US" altLang="zh-CN" smtClean="0"/>
              <a:t>-</a:t>
            </a:r>
            <a:r>
              <a:rPr lang="zh-CN" altLang="en-US" smtClean="0"/>
              <a:t>取消”分支的执行过程</a:t>
            </a:r>
            <a:endParaRPr lang="zh-CN" altLang="zh-CN" smtClean="0"/>
          </a:p>
        </p:txBody>
      </p:sp>
      <p:sp>
        <p:nvSpPr>
          <p:cNvPr id="8" name="TextBox 5"/>
          <p:cNvSpPr txBox="1"/>
          <p:nvPr/>
        </p:nvSpPr>
        <p:spPr>
          <a:xfrm>
            <a:off x="0" y="0"/>
            <a:ext cx="2592288" cy="492443"/>
          </a:xfrm>
          <a:prstGeom prst="rect">
            <a:avLst/>
          </a:prstGeom>
          <a:noFill/>
        </p:spPr>
        <p:txBody>
          <a:bodyPr wrap="square" rtlCol="0">
            <a:spAutoFit/>
          </a:bodyPr>
          <a:lstStyle>
            <a:defPPr>
              <a:defRPr lang="zh-CN"/>
            </a:defPPr>
            <a:lvl1pPr algn="l" rtl="0" fontAlgn="base">
              <a:spcBef>
                <a:spcPct val="0"/>
              </a:spcBef>
              <a:spcAft>
                <a:spcPct val="0"/>
              </a:spcAft>
              <a:defRPr kumimoji="1" sz="2600" kern="1200">
                <a:solidFill>
                  <a:schemeClr val="tx1"/>
                </a:solidFill>
                <a:latin typeface="Tahoma" pitchFamily="34" charset="0"/>
                <a:ea typeface="宋体" pitchFamily="2" charset="-122"/>
                <a:cs typeface="+mn-cs"/>
              </a:defRPr>
            </a:lvl1pPr>
            <a:lvl2pPr marL="457200" algn="l" rtl="0" fontAlgn="base">
              <a:spcBef>
                <a:spcPct val="0"/>
              </a:spcBef>
              <a:spcAft>
                <a:spcPct val="0"/>
              </a:spcAft>
              <a:defRPr kumimoji="1" sz="2600" kern="1200">
                <a:solidFill>
                  <a:schemeClr val="tx1"/>
                </a:solidFill>
                <a:latin typeface="Tahoma" pitchFamily="34" charset="0"/>
                <a:ea typeface="宋体" pitchFamily="2" charset="-122"/>
                <a:cs typeface="+mn-cs"/>
              </a:defRPr>
            </a:lvl2pPr>
            <a:lvl3pPr marL="914400" algn="l" rtl="0" fontAlgn="base">
              <a:spcBef>
                <a:spcPct val="0"/>
              </a:spcBef>
              <a:spcAft>
                <a:spcPct val="0"/>
              </a:spcAft>
              <a:defRPr kumimoji="1" sz="2600" kern="1200">
                <a:solidFill>
                  <a:schemeClr val="tx1"/>
                </a:solidFill>
                <a:latin typeface="Tahoma" pitchFamily="34" charset="0"/>
                <a:ea typeface="宋体" pitchFamily="2" charset="-122"/>
                <a:cs typeface="+mn-cs"/>
              </a:defRPr>
            </a:lvl3pPr>
            <a:lvl4pPr marL="1371600" algn="l" rtl="0" fontAlgn="base">
              <a:spcBef>
                <a:spcPct val="0"/>
              </a:spcBef>
              <a:spcAft>
                <a:spcPct val="0"/>
              </a:spcAft>
              <a:defRPr kumimoji="1" sz="2600" kern="1200">
                <a:solidFill>
                  <a:schemeClr val="tx1"/>
                </a:solidFill>
                <a:latin typeface="Tahoma" pitchFamily="34" charset="0"/>
                <a:ea typeface="宋体" pitchFamily="2" charset="-122"/>
                <a:cs typeface="+mn-cs"/>
              </a:defRPr>
            </a:lvl4pPr>
            <a:lvl5pPr marL="1828800" algn="l" rtl="0" fontAlgn="base">
              <a:spcBef>
                <a:spcPct val="0"/>
              </a:spcBef>
              <a:spcAft>
                <a:spcPct val="0"/>
              </a:spcAft>
              <a:defRPr kumimoji="1" sz="2600" kern="1200">
                <a:solidFill>
                  <a:schemeClr val="tx1"/>
                </a:solidFill>
                <a:latin typeface="Tahoma" pitchFamily="34" charset="0"/>
                <a:ea typeface="宋体" pitchFamily="2" charset="-122"/>
                <a:cs typeface="+mn-cs"/>
              </a:defRPr>
            </a:lvl5pPr>
            <a:lvl6pPr marL="2286000" algn="l" defTabSz="914400" rtl="0" eaLnBrk="1" latinLnBrk="0" hangingPunct="1">
              <a:defRPr kumimoji="1" sz="2600" kern="1200">
                <a:solidFill>
                  <a:schemeClr val="tx1"/>
                </a:solidFill>
                <a:latin typeface="Tahoma" pitchFamily="34" charset="0"/>
                <a:ea typeface="宋体" pitchFamily="2" charset="-122"/>
                <a:cs typeface="+mn-cs"/>
              </a:defRPr>
            </a:lvl6pPr>
            <a:lvl7pPr marL="2743200" algn="l" defTabSz="914400" rtl="0" eaLnBrk="1" latinLnBrk="0" hangingPunct="1">
              <a:defRPr kumimoji="1" sz="2600" kern="1200">
                <a:solidFill>
                  <a:schemeClr val="tx1"/>
                </a:solidFill>
                <a:latin typeface="Tahoma" pitchFamily="34" charset="0"/>
                <a:ea typeface="宋体" pitchFamily="2" charset="-122"/>
                <a:cs typeface="+mn-cs"/>
              </a:defRPr>
            </a:lvl7pPr>
            <a:lvl8pPr marL="3200400" algn="l" defTabSz="914400" rtl="0" eaLnBrk="1" latinLnBrk="0" hangingPunct="1">
              <a:defRPr kumimoji="1" sz="2600" kern="1200">
                <a:solidFill>
                  <a:schemeClr val="tx1"/>
                </a:solidFill>
                <a:latin typeface="Tahoma" pitchFamily="34" charset="0"/>
                <a:ea typeface="宋体" pitchFamily="2" charset="-122"/>
                <a:cs typeface="+mn-cs"/>
              </a:defRPr>
            </a:lvl8pPr>
            <a:lvl9pPr marL="3657600" algn="l" defTabSz="914400" rtl="0" eaLnBrk="1" latinLnBrk="0" hangingPunct="1">
              <a:defRPr kumimoji="1" sz="2600" kern="1200">
                <a:solidFill>
                  <a:schemeClr val="tx1"/>
                </a:solidFill>
                <a:latin typeface="Tahoma" pitchFamily="34" charset="0"/>
                <a:ea typeface="宋体" pitchFamily="2" charset="-122"/>
                <a:cs typeface="+mn-cs"/>
              </a:defRPr>
            </a:lvl9pPr>
          </a:lstStyle>
          <a:p>
            <a:r>
              <a:rPr lang="zh-CN" altLang="en-US" b="1" dirty="0" smtClean="0">
                <a:solidFill>
                  <a:srgbClr val="7FA8F9"/>
                </a:solidFill>
                <a:latin typeface="华文行楷" pitchFamily="2" charset="-122"/>
                <a:ea typeface="华文行楷" pitchFamily="2" charset="-122"/>
              </a:rPr>
              <a:t>计算机系统结构</a:t>
            </a:r>
            <a:endParaRPr lang="zh-CN" altLang="en-US" b="1" dirty="0">
              <a:solidFill>
                <a:srgbClr val="7FA8F9"/>
              </a:solidFill>
              <a:latin typeface="华文行楷" pitchFamily="2" charset="-122"/>
              <a:ea typeface="华文行楷" pitchFamily="2" charset="-122"/>
            </a:endParaRPr>
          </a:p>
        </p:txBody>
      </p:sp>
      <p:pic>
        <p:nvPicPr>
          <p:cNvPr id="9" name="Picture 4" descr="图片1"/>
          <p:cNvPicPr>
            <a:picLocks noChangeAspect="1" noChangeArrowheads="1"/>
          </p:cNvPicPr>
          <p:nvPr/>
        </p:nvPicPr>
        <p:blipFill>
          <a:blip r:embed="rId2" cstate="print"/>
          <a:srcRect/>
          <a:stretch>
            <a:fillRect/>
          </a:stretch>
        </p:blipFill>
        <p:spPr bwMode="auto">
          <a:xfrm>
            <a:off x="2859437" y="60395"/>
            <a:ext cx="540567" cy="288032"/>
          </a:xfrm>
          <a:prstGeom prst="rect">
            <a:avLst/>
          </a:prstGeom>
          <a:noFill/>
          <a:ln w="9525">
            <a:noFill/>
            <a:miter lim="800000"/>
            <a:headEnd/>
            <a:tailEnd/>
          </a:ln>
        </p:spPr>
      </p:pic>
      <p:pic>
        <p:nvPicPr>
          <p:cNvPr id="10" name="Picture 5" descr="Modifiedxiaohui2"/>
          <p:cNvPicPr>
            <a:picLocks noChangeAspect="1" noChangeArrowheads="1"/>
          </p:cNvPicPr>
          <p:nvPr/>
        </p:nvPicPr>
        <p:blipFill>
          <a:blip r:embed="rId3" cstate="print"/>
          <a:srcRect/>
          <a:stretch>
            <a:fillRect/>
          </a:stretch>
        </p:blipFill>
        <p:spPr bwMode="auto">
          <a:xfrm>
            <a:off x="2448272" y="60395"/>
            <a:ext cx="411165" cy="289068"/>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6"/>
          <p:cNvSpPr>
            <a:spLocks noGrp="1" noChangeArrowheads="1"/>
          </p:cNvSpPr>
          <p:nvPr>
            <p:ph type="title"/>
          </p:nvPr>
        </p:nvSpPr>
        <p:spPr/>
        <p:txBody>
          <a:bodyPr/>
          <a:lstStyle/>
          <a:p>
            <a:endParaRPr lang="zh-CN" altLang="zh-CN" smtClean="0"/>
          </a:p>
        </p:txBody>
      </p:sp>
      <p:sp>
        <p:nvSpPr>
          <p:cNvPr id="156675" name="Rectangle 3" descr="Rectangle: Click to edit Master text styles&#10;Second level&#10;Third level&#10;Fourth level&#10;Fifth level"/>
          <p:cNvSpPr>
            <a:spLocks noGrp="1" noChangeArrowheads="1"/>
          </p:cNvSpPr>
          <p:nvPr>
            <p:ph idx="1"/>
          </p:nvPr>
        </p:nvSpPr>
        <p:spPr>
          <a:xfrm>
            <a:off x="685800" y="2444750"/>
            <a:ext cx="7989888" cy="4032250"/>
          </a:xfrm>
        </p:spPr>
        <p:txBody>
          <a:bodyPr/>
          <a:lstStyle/>
          <a:p>
            <a:pPr marL="457200" indent="-457200">
              <a:lnSpc>
                <a:spcPct val="100000"/>
              </a:lnSpc>
            </a:pPr>
            <a:r>
              <a:rPr lang="zh-CN" altLang="en-US" dirty="0" smtClean="0"/>
              <a:t>实现</a:t>
            </a:r>
            <a:r>
              <a:rPr lang="en-US" altLang="zh-CN" dirty="0" smtClean="0"/>
              <a:t>MIPS</a:t>
            </a:r>
            <a:r>
              <a:rPr lang="zh-CN" altLang="en-US" dirty="0" smtClean="0"/>
              <a:t>指令子集的</a:t>
            </a:r>
            <a:r>
              <a:rPr lang="zh-CN" altLang="en-US" dirty="0" smtClean="0">
                <a:solidFill>
                  <a:schemeClr val="bg1"/>
                </a:solidFill>
                <a:hlinkClick r:id="rId2" action="ppaction://hlinkfile"/>
              </a:rPr>
              <a:t>一种简单数据通路</a:t>
            </a:r>
            <a:endParaRPr lang="zh-CN" altLang="en-US" dirty="0" smtClean="0"/>
          </a:p>
          <a:p>
            <a:pPr marL="1085850" lvl="1" indent="-457200">
              <a:lnSpc>
                <a:spcPct val="100000"/>
              </a:lnSpc>
            </a:pPr>
            <a:r>
              <a:rPr lang="zh-CN" altLang="en-US" dirty="0" smtClean="0"/>
              <a:t>该数据通路的操作分成</a:t>
            </a:r>
            <a:r>
              <a:rPr lang="en-US" altLang="zh-CN" dirty="0" smtClean="0">
                <a:solidFill>
                  <a:srgbClr val="9933FF"/>
                </a:solidFill>
                <a:latin typeface="黑体" pitchFamily="2" charset="-122"/>
              </a:rPr>
              <a:t>5</a:t>
            </a:r>
            <a:r>
              <a:rPr lang="zh-CN" altLang="en-US" dirty="0" smtClean="0"/>
              <a:t>个时钟周期</a:t>
            </a:r>
          </a:p>
          <a:p>
            <a:pPr lvl="2">
              <a:lnSpc>
                <a:spcPct val="100000"/>
              </a:lnSpc>
            </a:pPr>
            <a:r>
              <a:rPr lang="zh-CN" altLang="en-US" dirty="0" smtClean="0">
                <a:ea typeface="宋体" charset="-122"/>
              </a:rPr>
              <a:t>取指令</a:t>
            </a:r>
          </a:p>
          <a:p>
            <a:pPr lvl="2">
              <a:lnSpc>
                <a:spcPct val="100000"/>
              </a:lnSpc>
            </a:pPr>
            <a:r>
              <a:rPr lang="zh-CN" altLang="en-US" dirty="0" smtClean="0">
                <a:ea typeface="宋体" charset="-122"/>
              </a:rPr>
              <a:t>指令译码</a:t>
            </a:r>
            <a:r>
              <a:rPr lang="en-US" altLang="zh-CN" dirty="0" smtClean="0">
                <a:ea typeface="宋体" charset="-122"/>
              </a:rPr>
              <a:t>/</a:t>
            </a:r>
            <a:r>
              <a:rPr lang="zh-CN" altLang="en-US" dirty="0" smtClean="0">
                <a:ea typeface="宋体" charset="-122"/>
              </a:rPr>
              <a:t>读寄存器</a:t>
            </a:r>
          </a:p>
          <a:p>
            <a:pPr lvl="2">
              <a:lnSpc>
                <a:spcPct val="100000"/>
              </a:lnSpc>
            </a:pPr>
            <a:r>
              <a:rPr lang="zh-CN" altLang="en-US" dirty="0" smtClean="0">
                <a:ea typeface="宋体" charset="-122"/>
              </a:rPr>
              <a:t>执行</a:t>
            </a:r>
            <a:r>
              <a:rPr lang="en-US" altLang="zh-CN" dirty="0" smtClean="0">
                <a:ea typeface="宋体" charset="-122"/>
              </a:rPr>
              <a:t>/</a:t>
            </a:r>
            <a:r>
              <a:rPr lang="zh-CN" altLang="en-US" dirty="0" smtClean="0">
                <a:ea typeface="宋体" charset="-122"/>
              </a:rPr>
              <a:t>有效地址计算</a:t>
            </a:r>
          </a:p>
          <a:p>
            <a:pPr lvl="2">
              <a:lnSpc>
                <a:spcPct val="100000"/>
              </a:lnSpc>
            </a:pPr>
            <a:r>
              <a:rPr lang="zh-CN" altLang="en-US" dirty="0" smtClean="0">
                <a:ea typeface="宋体" charset="-122"/>
              </a:rPr>
              <a:t>存储器访问</a:t>
            </a:r>
            <a:r>
              <a:rPr lang="en-US" altLang="zh-CN" dirty="0" smtClean="0">
                <a:ea typeface="宋体" charset="-122"/>
              </a:rPr>
              <a:t>/</a:t>
            </a:r>
            <a:r>
              <a:rPr lang="zh-CN" altLang="en-US" dirty="0" smtClean="0">
                <a:ea typeface="宋体" charset="-122"/>
              </a:rPr>
              <a:t>分支完成</a:t>
            </a:r>
          </a:p>
          <a:p>
            <a:pPr lvl="2">
              <a:lnSpc>
                <a:spcPct val="100000"/>
              </a:lnSpc>
            </a:pPr>
            <a:r>
              <a:rPr lang="zh-CN" altLang="en-US" dirty="0" smtClean="0">
                <a:ea typeface="宋体" charset="-122"/>
              </a:rPr>
              <a:t>写回 </a:t>
            </a:r>
          </a:p>
          <a:p>
            <a:pPr marL="1085850" lvl="1" indent="-457200">
              <a:lnSpc>
                <a:spcPct val="100000"/>
              </a:lnSpc>
            </a:pPr>
            <a:r>
              <a:rPr lang="zh-CN" altLang="en-US" dirty="0" smtClean="0"/>
              <a:t>只讨论整数指令的实现</a:t>
            </a:r>
            <a:r>
              <a:rPr lang="zh-CN" altLang="en-US" sz="2000" b="1" dirty="0" smtClean="0">
                <a:solidFill>
                  <a:srgbClr val="000000"/>
                </a:solidFill>
                <a:latin typeface="宋体" charset="-122"/>
                <a:ea typeface="宋体" charset="-122"/>
              </a:rPr>
              <a:t>（包括：</a:t>
            </a:r>
            <a:r>
              <a:rPr lang="en-US" altLang="zh-CN" sz="2000" b="1" dirty="0" smtClean="0">
                <a:solidFill>
                  <a:srgbClr val="9933FF"/>
                </a:solidFill>
                <a:latin typeface="宋体" charset="-122"/>
                <a:ea typeface="宋体" charset="-122"/>
              </a:rPr>
              <a:t>load</a:t>
            </a:r>
            <a:r>
              <a:rPr lang="zh-CN" altLang="en-US" sz="2000" b="1" dirty="0" smtClean="0">
                <a:solidFill>
                  <a:srgbClr val="000000"/>
                </a:solidFill>
                <a:latin typeface="宋体" charset="-122"/>
                <a:ea typeface="宋体" charset="-122"/>
              </a:rPr>
              <a:t>和</a:t>
            </a:r>
            <a:r>
              <a:rPr lang="en-US" altLang="zh-CN" sz="2000" b="1" dirty="0" smtClean="0">
                <a:solidFill>
                  <a:srgbClr val="9933FF"/>
                </a:solidFill>
                <a:latin typeface="宋体" charset="-122"/>
                <a:ea typeface="宋体" charset="-122"/>
              </a:rPr>
              <a:t>store</a:t>
            </a:r>
            <a:r>
              <a:rPr lang="zh-CN" altLang="en-US" sz="2000" b="1" dirty="0" smtClean="0">
                <a:solidFill>
                  <a:srgbClr val="000000"/>
                </a:solidFill>
                <a:latin typeface="宋体" charset="-122"/>
                <a:ea typeface="宋体" charset="-122"/>
              </a:rPr>
              <a:t>，等于</a:t>
            </a:r>
            <a:r>
              <a:rPr lang="en-US" altLang="zh-CN" sz="2000" b="1" dirty="0" smtClean="0">
                <a:solidFill>
                  <a:srgbClr val="9933FF"/>
                </a:solidFill>
                <a:latin typeface="宋体" charset="-122"/>
                <a:ea typeface="宋体" charset="-122"/>
              </a:rPr>
              <a:t>0</a:t>
            </a:r>
            <a:r>
              <a:rPr lang="zh-CN" altLang="en-US" sz="2000" b="1" dirty="0" smtClean="0">
                <a:solidFill>
                  <a:srgbClr val="000000"/>
                </a:solidFill>
                <a:latin typeface="宋体" charset="-122"/>
                <a:ea typeface="宋体" charset="-122"/>
              </a:rPr>
              <a:t>转移，整数</a:t>
            </a:r>
            <a:r>
              <a:rPr lang="en-US" altLang="zh-CN" sz="2000" b="1" dirty="0" smtClean="0">
                <a:solidFill>
                  <a:srgbClr val="9933FF"/>
                </a:solidFill>
                <a:latin typeface="宋体" charset="-122"/>
                <a:ea typeface="宋体" charset="-122"/>
              </a:rPr>
              <a:t>ALU</a:t>
            </a:r>
            <a:r>
              <a:rPr lang="zh-CN" altLang="en-US" sz="2000" b="1" dirty="0" smtClean="0">
                <a:solidFill>
                  <a:srgbClr val="000000"/>
                </a:solidFill>
                <a:latin typeface="宋体" charset="-122"/>
                <a:ea typeface="宋体" charset="-122"/>
              </a:rPr>
              <a:t>指令等。）</a:t>
            </a:r>
            <a:r>
              <a:rPr lang="zh-CN" altLang="en-US" sz="2800" dirty="0" smtClean="0">
                <a:solidFill>
                  <a:srgbClr val="000000"/>
                </a:solidFill>
                <a:latin typeface="宋体" charset="-122"/>
              </a:rPr>
              <a:t> </a:t>
            </a:r>
          </a:p>
        </p:txBody>
      </p:sp>
      <p:sp>
        <p:nvSpPr>
          <p:cNvPr id="156676" name="Text Box 4"/>
          <p:cNvSpPr txBox="1">
            <a:spLocks noChangeArrowheads="1"/>
          </p:cNvSpPr>
          <p:nvPr/>
        </p:nvSpPr>
        <p:spPr bwMode="auto">
          <a:xfrm>
            <a:off x="0" y="1147763"/>
            <a:ext cx="9144000" cy="519112"/>
          </a:xfrm>
          <a:prstGeom prst="rect">
            <a:avLst/>
          </a:prstGeom>
          <a:noFill/>
          <a:ln w="9525">
            <a:noFill/>
            <a:miter lim="800000"/>
            <a:headEnd/>
            <a:tailEnd/>
          </a:ln>
        </p:spPr>
        <p:txBody>
          <a:bodyPr>
            <a:spAutoFit/>
          </a:bodyPr>
          <a:lstStyle/>
          <a:p>
            <a:pPr algn="ctr">
              <a:spcBef>
                <a:spcPct val="50000"/>
              </a:spcBef>
            </a:pPr>
            <a:r>
              <a:rPr lang="en-US" altLang="zh-CN" sz="2800">
                <a:solidFill>
                  <a:srgbClr val="000000"/>
                </a:solidFill>
                <a:latin typeface="黑体" pitchFamily="2" charset="-122"/>
              </a:rPr>
              <a:t>3.5 </a:t>
            </a:r>
            <a:r>
              <a:rPr lang="zh-CN" altLang="en-US" sz="2800">
                <a:solidFill>
                  <a:srgbClr val="000000"/>
                </a:solidFill>
                <a:latin typeface="黑体" pitchFamily="2" charset="-122"/>
              </a:rPr>
              <a:t>流水线的实现</a:t>
            </a:r>
          </a:p>
        </p:txBody>
      </p:sp>
      <p:sp>
        <p:nvSpPr>
          <p:cNvPr id="156677" name="Text Box 5"/>
          <p:cNvSpPr txBox="1">
            <a:spLocks noChangeArrowheads="1"/>
          </p:cNvSpPr>
          <p:nvPr/>
        </p:nvSpPr>
        <p:spPr bwMode="auto">
          <a:xfrm>
            <a:off x="684213" y="1868488"/>
            <a:ext cx="6840537" cy="488950"/>
          </a:xfrm>
          <a:prstGeom prst="rect">
            <a:avLst/>
          </a:prstGeom>
          <a:noFill/>
          <a:ln w="9525">
            <a:noFill/>
            <a:miter lim="800000"/>
            <a:headEnd/>
            <a:tailEnd/>
          </a:ln>
        </p:spPr>
        <p:txBody>
          <a:bodyPr>
            <a:spAutoFit/>
          </a:bodyPr>
          <a:lstStyle/>
          <a:p>
            <a:pPr>
              <a:spcBef>
                <a:spcPct val="50000"/>
              </a:spcBef>
            </a:pPr>
            <a:r>
              <a:rPr lang="en-US" altLang="zh-CN" sz="2600">
                <a:solidFill>
                  <a:srgbClr val="0000CC"/>
                </a:solidFill>
                <a:latin typeface="黑体" pitchFamily="2" charset="-122"/>
              </a:rPr>
              <a:t>3.5.1 MIPS</a:t>
            </a:r>
            <a:r>
              <a:rPr lang="zh-CN" altLang="en-US" sz="2600">
                <a:solidFill>
                  <a:srgbClr val="0000CC"/>
                </a:solidFill>
                <a:latin typeface="黑体" pitchFamily="2" charset="-122"/>
              </a:rPr>
              <a:t>的一种简单实现</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altLang="zh-CN" smtClean="0">
                <a:latin typeface="黑体" pitchFamily="2" charset="-122"/>
              </a:rPr>
              <a:t>3.1 </a:t>
            </a:r>
            <a:r>
              <a:rPr lang="zh-CN" altLang="en-US" smtClean="0">
                <a:latin typeface="黑体" pitchFamily="2" charset="-122"/>
              </a:rPr>
              <a:t>流水线的基本概念</a:t>
            </a:r>
          </a:p>
        </p:txBody>
      </p:sp>
      <p:sp>
        <p:nvSpPr>
          <p:cNvPr id="39939" name="Rectangle 3" descr="Rectangle: Click to edit Master text styles&#10;Second level&#10;Third level&#10;Fourth level&#10;Fifth level"/>
          <p:cNvSpPr>
            <a:spLocks noGrp="1" noChangeArrowheads="1"/>
          </p:cNvSpPr>
          <p:nvPr>
            <p:ph idx="1"/>
          </p:nvPr>
        </p:nvSpPr>
        <p:spPr>
          <a:xfrm>
            <a:off x="971550" y="2336801"/>
            <a:ext cx="7772400" cy="2604368"/>
          </a:xfrm>
        </p:spPr>
        <p:txBody>
          <a:bodyPr/>
          <a:lstStyle/>
          <a:p>
            <a:pPr marL="457200" indent="-457200">
              <a:lnSpc>
                <a:spcPct val="120000"/>
              </a:lnSpc>
            </a:pPr>
            <a:r>
              <a:rPr lang="zh-CN" altLang="en-US" sz="2800" dirty="0" smtClean="0"/>
              <a:t>部件级、处理机级及处理机间流水线</a:t>
            </a:r>
          </a:p>
          <a:p>
            <a:pPr marL="1085850" lvl="1" indent="-457200">
              <a:lnSpc>
                <a:spcPct val="120000"/>
              </a:lnSpc>
              <a:buFont typeface="Wingdings" pitchFamily="2" charset="2"/>
              <a:buNone/>
            </a:pPr>
            <a:r>
              <a:rPr lang="zh-CN" altLang="en-US" sz="2000" b="1" dirty="0" smtClean="0">
                <a:solidFill>
                  <a:srgbClr val="000000"/>
                </a:solidFill>
                <a:ea typeface="宋体" charset="-122"/>
              </a:rPr>
              <a:t>（按照流水技术用于计算机系统的等级不同）</a:t>
            </a:r>
          </a:p>
          <a:p>
            <a:pPr marL="1085850" lvl="1" indent="-457200">
              <a:lnSpc>
                <a:spcPct val="120000"/>
              </a:lnSpc>
            </a:pPr>
            <a:r>
              <a:rPr lang="zh-CN" altLang="en-US" dirty="0" smtClean="0">
                <a:solidFill>
                  <a:srgbClr val="FF0000"/>
                </a:solidFill>
              </a:rPr>
              <a:t>部件级流水线</a:t>
            </a:r>
            <a:r>
              <a:rPr lang="zh-CN" altLang="en-US" dirty="0" smtClean="0"/>
              <a:t>（运算操作流水线）：把处理机中的部件分段，再把这些分段相互连接起来，使得各种类型的运算操作能够按流水方式进行</a:t>
            </a:r>
          </a:p>
        </p:txBody>
      </p:sp>
      <p:sp>
        <p:nvSpPr>
          <p:cNvPr id="39940" name="Text Box 4"/>
          <p:cNvSpPr txBox="1">
            <a:spLocks noChangeArrowheads="1"/>
          </p:cNvSpPr>
          <p:nvPr/>
        </p:nvSpPr>
        <p:spPr bwMode="auto">
          <a:xfrm>
            <a:off x="684213" y="1125538"/>
            <a:ext cx="6840537" cy="488950"/>
          </a:xfrm>
          <a:prstGeom prst="rect">
            <a:avLst/>
          </a:prstGeom>
          <a:noFill/>
          <a:ln w="9525">
            <a:noFill/>
            <a:miter lim="800000"/>
            <a:headEnd/>
            <a:tailEnd/>
          </a:ln>
        </p:spPr>
        <p:txBody>
          <a:bodyPr>
            <a:spAutoFit/>
          </a:bodyPr>
          <a:lstStyle/>
          <a:p>
            <a:pPr>
              <a:spcBef>
                <a:spcPct val="50000"/>
              </a:spcBef>
            </a:pPr>
            <a:r>
              <a:rPr lang="en-US" altLang="zh-CN" sz="2600">
                <a:solidFill>
                  <a:srgbClr val="0000CC"/>
                </a:solidFill>
                <a:latin typeface="黑体" pitchFamily="2" charset="-122"/>
              </a:rPr>
              <a:t>3.1.2 </a:t>
            </a:r>
            <a:r>
              <a:rPr lang="zh-CN" altLang="en-US" sz="2600">
                <a:solidFill>
                  <a:srgbClr val="0000CC"/>
                </a:solidFill>
                <a:latin typeface="黑体" pitchFamily="2" charset="-122"/>
              </a:rPr>
              <a:t>流水线的分类</a:t>
            </a:r>
          </a:p>
        </p:txBody>
      </p:sp>
      <p:sp>
        <p:nvSpPr>
          <p:cNvPr id="39941" name="Text Box 6"/>
          <p:cNvSpPr txBox="1">
            <a:spLocks noChangeArrowheads="1"/>
          </p:cNvSpPr>
          <p:nvPr/>
        </p:nvSpPr>
        <p:spPr bwMode="auto">
          <a:xfrm>
            <a:off x="971550" y="1773238"/>
            <a:ext cx="7632700" cy="457200"/>
          </a:xfrm>
          <a:prstGeom prst="rect">
            <a:avLst/>
          </a:prstGeom>
          <a:noFill/>
          <a:ln w="9525">
            <a:noFill/>
            <a:miter lim="800000"/>
            <a:headEnd/>
            <a:tailEnd/>
          </a:ln>
        </p:spPr>
        <p:txBody>
          <a:bodyPr>
            <a:spAutoFit/>
          </a:bodyPr>
          <a:lstStyle/>
          <a:p>
            <a:pPr>
              <a:spcBef>
                <a:spcPct val="50000"/>
              </a:spcBef>
            </a:pPr>
            <a:r>
              <a:rPr lang="zh-CN" altLang="en-US"/>
              <a:t>从不同的角度和观点，把流水线分成多种不同的种类。</a:t>
            </a:r>
          </a:p>
        </p:txBody>
      </p:sp>
      <p:graphicFrame>
        <p:nvGraphicFramePr>
          <p:cNvPr id="6" name="Object 4"/>
          <p:cNvGraphicFramePr>
            <a:graphicFrameLocks noChangeAspect="1"/>
          </p:cNvGraphicFramePr>
          <p:nvPr>
            <p:extLst>
              <p:ext uri="{D42A27DB-BD31-4B8C-83A1-F6EECF244321}">
                <p14:modId xmlns:p14="http://schemas.microsoft.com/office/powerpoint/2010/main" val="3603420395"/>
              </p:ext>
            </p:extLst>
          </p:nvPr>
        </p:nvGraphicFramePr>
        <p:xfrm>
          <a:off x="885825" y="5047532"/>
          <a:ext cx="7804150" cy="1090613"/>
        </p:xfrm>
        <a:graphic>
          <a:graphicData uri="http://schemas.openxmlformats.org/presentationml/2006/ole">
            <mc:AlternateContent xmlns:mc="http://schemas.openxmlformats.org/markup-compatibility/2006">
              <mc:Choice xmlns:v="urn:schemas-microsoft-com:vml" Requires="v">
                <p:oleObj spid="_x0000_s180240" name="图片" r:id="rId3" imgW="4225474" imgH="592299" progId="Word.Picture.8">
                  <p:embed/>
                </p:oleObj>
              </mc:Choice>
              <mc:Fallback>
                <p:oleObj name="图片" r:id="rId3" imgW="4225474" imgH="592299" progId="Word.Picture.8">
                  <p:embed/>
                  <p:pic>
                    <p:nvPicPr>
                      <p:cNvPr id="35844"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5825" y="5047532"/>
                        <a:ext cx="7804150" cy="1090613"/>
                      </a:xfrm>
                      <a:prstGeom prst="rect">
                        <a:avLst/>
                      </a:prstGeom>
                      <a:solidFill>
                        <a:srgbClr val="F0F0F0"/>
                      </a:solidFill>
                    </p:spPr>
                  </p:pic>
                </p:oleObj>
              </mc:Fallback>
            </mc:AlternateContent>
          </a:graphicData>
        </a:graphic>
      </p:graphicFrame>
    </p:spTree>
  </p:cSld>
  <p:clrMapOvr>
    <a:masterClrMapping/>
  </p:clrMapOvr>
  <p:transition/>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7698" name="Rectangle 5"/>
          <p:cNvSpPr>
            <a:spLocks noGrp="1" noChangeArrowheads="1"/>
          </p:cNvSpPr>
          <p:nvPr>
            <p:ph type="title"/>
          </p:nvPr>
        </p:nvSpPr>
        <p:spPr/>
        <p:txBody>
          <a:bodyPr/>
          <a:lstStyle/>
          <a:p>
            <a:endParaRPr lang="zh-CN" altLang="zh-CN" smtClean="0"/>
          </a:p>
        </p:txBody>
      </p:sp>
      <p:pic>
        <p:nvPicPr>
          <p:cNvPr id="157699" name="Picture 9" descr="arch13"/>
          <p:cNvPicPr>
            <a:picLocks noChangeAspect="1" noChangeArrowheads="1"/>
          </p:cNvPicPr>
          <p:nvPr/>
        </p:nvPicPr>
        <p:blipFill>
          <a:blip r:embed="rId2" cstate="print"/>
          <a:srcRect/>
          <a:stretch>
            <a:fillRect/>
          </a:stretch>
        </p:blipFill>
        <p:spPr bwMode="auto">
          <a:xfrm>
            <a:off x="900113" y="188913"/>
            <a:ext cx="7543800" cy="5634037"/>
          </a:xfrm>
          <a:prstGeom prst="rect">
            <a:avLst/>
          </a:prstGeom>
          <a:noFill/>
          <a:ln w="9525">
            <a:noFill/>
            <a:miter lim="800000"/>
            <a:headEnd/>
            <a:tailEnd/>
          </a:ln>
        </p:spPr>
      </p:pic>
      <p:sp>
        <p:nvSpPr>
          <p:cNvPr id="157700" name="Rectangle 10"/>
          <p:cNvSpPr>
            <a:spLocks noChangeArrowheads="1"/>
          </p:cNvSpPr>
          <p:nvPr/>
        </p:nvSpPr>
        <p:spPr bwMode="auto">
          <a:xfrm>
            <a:off x="684213" y="188913"/>
            <a:ext cx="7920037" cy="1079500"/>
          </a:xfrm>
          <a:prstGeom prst="rect">
            <a:avLst/>
          </a:prstGeom>
          <a:solidFill>
            <a:schemeClr val="bg1"/>
          </a:solidFill>
          <a:ln w="9525">
            <a:noFill/>
            <a:miter lim="800000"/>
            <a:headEnd/>
            <a:tailEnd/>
          </a:ln>
        </p:spPr>
        <p:txBody>
          <a:bodyPr wrap="none" anchor="ctr"/>
          <a:lstStyle/>
          <a:p>
            <a:endParaRPr lang="zh-CN" altLang="en-US"/>
          </a:p>
        </p:txBody>
      </p:sp>
      <p:sp>
        <p:nvSpPr>
          <p:cNvPr id="5" name="TextBox 5"/>
          <p:cNvSpPr txBox="1"/>
          <p:nvPr/>
        </p:nvSpPr>
        <p:spPr>
          <a:xfrm>
            <a:off x="0" y="0"/>
            <a:ext cx="2592288" cy="492443"/>
          </a:xfrm>
          <a:prstGeom prst="rect">
            <a:avLst/>
          </a:prstGeom>
          <a:noFill/>
        </p:spPr>
        <p:txBody>
          <a:bodyPr wrap="square" rtlCol="0">
            <a:spAutoFit/>
          </a:bodyPr>
          <a:lstStyle>
            <a:defPPr>
              <a:defRPr lang="zh-CN"/>
            </a:defPPr>
            <a:lvl1pPr algn="l" rtl="0" fontAlgn="base">
              <a:spcBef>
                <a:spcPct val="0"/>
              </a:spcBef>
              <a:spcAft>
                <a:spcPct val="0"/>
              </a:spcAft>
              <a:defRPr kumimoji="1" sz="2600" kern="1200">
                <a:solidFill>
                  <a:schemeClr val="tx1"/>
                </a:solidFill>
                <a:latin typeface="Tahoma" pitchFamily="34" charset="0"/>
                <a:ea typeface="宋体" pitchFamily="2" charset="-122"/>
                <a:cs typeface="+mn-cs"/>
              </a:defRPr>
            </a:lvl1pPr>
            <a:lvl2pPr marL="457200" algn="l" rtl="0" fontAlgn="base">
              <a:spcBef>
                <a:spcPct val="0"/>
              </a:spcBef>
              <a:spcAft>
                <a:spcPct val="0"/>
              </a:spcAft>
              <a:defRPr kumimoji="1" sz="2600" kern="1200">
                <a:solidFill>
                  <a:schemeClr val="tx1"/>
                </a:solidFill>
                <a:latin typeface="Tahoma" pitchFamily="34" charset="0"/>
                <a:ea typeface="宋体" pitchFamily="2" charset="-122"/>
                <a:cs typeface="+mn-cs"/>
              </a:defRPr>
            </a:lvl2pPr>
            <a:lvl3pPr marL="914400" algn="l" rtl="0" fontAlgn="base">
              <a:spcBef>
                <a:spcPct val="0"/>
              </a:spcBef>
              <a:spcAft>
                <a:spcPct val="0"/>
              </a:spcAft>
              <a:defRPr kumimoji="1" sz="2600" kern="1200">
                <a:solidFill>
                  <a:schemeClr val="tx1"/>
                </a:solidFill>
                <a:latin typeface="Tahoma" pitchFamily="34" charset="0"/>
                <a:ea typeface="宋体" pitchFamily="2" charset="-122"/>
                <a:cs typeface="+mn-cs"/>
              </a:defRPr>
            </a:lvl3pPr>
            <a:lvl4pPr marL="1371600" algn="l" rtl="0" fontAlgn="base">
              <a:spcBef>
                <a:spcPct val="0"/>
              </a:spcBef>
              <a:spcAft>
                <a:spcPct val="0"/>
              </a:spcAft>
              <a:defRPr kumimoji="1" sz="2600" kern="1200">
                <a:solidFill>
                  <a:schemeClr val="tx1"/>
                </a:solidFill>
                <a:latin typeface="Tahoma" pitchFamily="34" charset="0"/>
                <a:ea typeface="宋体" pitchFamily="2" charset="-122"/>
                <a:cs typeface="+mn-cs"/>
              </a:defRPr>
            </a:lvl4pPr>
            <a:lvl5pPr marL="1828800" algn="l" rtl="0" fontAlgn="base">
              <a:spcBef>
                <a:spcPct val="0"/>
              </a:spcBef>
              <a:spcAft>
                <a:spcPct val="0"/>
              </a:spcAft>
              <a:defRPr kumimoji="1" sz="2600" kern="1200">
                <a:solidFill>
                  <a:schemeClr val="tx1"/>
                </a:solidFill>
                <a:latin typeface="Tahoma" pitchFamily="34" charset="0"/>
                <a:ea typeface="宋体" pitchFamily="2" charset="-122"/>
                <a:cs typeface="+mn-cs"/>
              </a:defRPr>
            </a:lvl5pPr>
            <a:lvl6pPr marL="2286000" algn="l" defTabSz="914400" rtl="0" eaLnBrk="1" latinLnBrk="0" hangingPunct="1">
              <a:defRPr kumimoji="1" sz="2600" kern="1200">
                <a:solidFill>
                  <a:schemeClr val="tx1"/>
                </a:solidFill>
                <a:latin typeface="Tahoma" pitchFamily="34" charset="0"/>
                <a:ea typeface="宋体" pitchFamily="2" charset="-122"/>
                <a:cs typeface="+mn-cs"/>
              </a:defRPr>
            </a:lvl6pPr>
            <a:lvl7pPr marL="2743200" algn="l" defTabSz="914400" rtl="0" eaLnBrk="1" latinLnBrk="0" hangingPunct="1">
              <a:defRPr kumimoji="1" sz="2600" kern="1200">
                <a:solidFill>
                  <a:schemeClr val="tx1"/>
                </a:solidFill>
                <a:latin typeface="Tahoma" pitchFamily="34" charset="0"/>
                <a:ea typeface="宋体" pitchFamily="2" charset="-122"/>
                <a:cs typeface="+mn-cs"/>
              </a:defRPr>
            </a:lvl7pPr>
            <a:lvl8pPr marL="3200400" algn="l" defTabSz="914400" rtl="0" eaLnBrk="1" latinLnBrk="0" hangingPunct="1">
              <a:defRPr kumimoji="1" sz="2600" kern="1200">
                <a:solidFill>
                  <a:schemeClr val="tx1"/>
                </a:solidFill>
                <a:latin typeface="Tahoma" pitchFamily="34" charset="0"/>
                <a:ea typeface="宋体" pitchFamily="2" charset="-122"/>
                <a:cs typeface="+mn-cs"/>
              </a:defRPr>
            </a:lvl8pPr>
            <a:lvl9pPr marL="3657600" algn="l" defTabSz="914400" rtl="0" eaLnBrk="1" latinLnBrk="0" hangingPunct="1">
              <a:defRPr kumimoji="1" sz="2600" kern="1200">
                <a:solidFill>
                  <a:schemeClr val="tx1"/>
                </a:solidFill>
                <a:latin typeface="Tahoma" pitchFamily="34" charset="0"/>
                <a:ea typeface="宋体" pitchFamily="2" charset="-122"/>
                <a:cs typeface="+mn-cs"/>
              </a:defRPr>
            </a:lvl9pPr>
          </a:lstStyle>
          <a:p>
            <a:r>
              <a:rPr lang="zh-CN" altLang="en-US" b="1" dirty="0" smtClean="0">
                <a:solidFill>
                  <a:srgbClr val="7FA8F9"/>
                </a:solidFill>
                <a:latin typeface="华文行楷" pitchFamily="2" charset="-122"/>
                <a:ea typeface="华文行楷" pitchFamily="2" charset="-122"/>
              </a:rPr>
              <a:t>计算机系统结构</a:t>
            </a:r>
            <a:endParaRPr lang="zh-CN" altLang="en-US" b="1" dirty="0">
              <a:solidFill>
                <a:srgbClr val="7FA8F9"/>
              </a:solidFill>
              <a:latin typeface="华文行楷" pitchFamily="2" charset="-122"/>
              <a:ea typeface="华文行楷" pitchFamily="2" charset="-122"/>
            </a:endParaRPr>
          </a:p>
        </p:txBody>
      </p:sp>
      <p:pic>
        <p:nvPicPr>
          <p:cNvPr id="6" name="Picture 4" descr="图片1"/>
          <p:cNvPicPr>
            <a:picLocks noChangeAspect="1" noChangeArrowheads="1"/>
          </p:cNvPicPr>
          <p:nvPr/>
        </p:nvPicPr>
        <p:blipFill>
          <a:blip r:embed="rId3" cstate="print"/>
          <a:srcRect/>
          <a:stretch>
            <a:fillRect/>
          </a:stretch>
        </p:blipFill>
        <p:spPr bwMode="auto">
          <a:xfrm>
            <a:off x="2859437" y="60395"/>
            <a:ext cx="540567" cy="288032"/>
          </a:xfrm>
          <a:prstGeom prst="rect">
            <a:avLst/>
          </a:prstGeom>
          <a:noFill/>
          <a:ln w="9525">
            <a:noFill/>
            <a:miter lim="800000"/>
            <a:headEnd/>
            <a:tailEnd/>
          </a:ln>
        </p:spPr>
      </p:pic>
      <p:pic>
        <p:nvPicPr>
          <p:cNvPr id="7" name="Picture 5" descr="Modifiedxiaohui2"/>
          <p:cNvPicPr>
            <a:picLocks noChangeAspect="1" noChangeArrowheads="1"/>
          </p:cNvPicPr>
          <p:nvPr/>
        </p:nvPicPr>
        <p:blipFill>
          <a:blip r:embed="rId4" cstate="print"/>
          <a:srcRect/>
          <a:stretch>
            <a:fillRect/>
          </a:stretch>
        </p:blipFill>
        <p:spPr bwMode="auto">
          <a:xfrm>
            <a:off x="2448272" y="60395"/>
            <a:ext cx="411165" cy="289068"/>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p:txBody>
          <a:bodyPr/>
          <a:lstStyle/>
          <a:p>
            <a:r>
              <a:rPr lang="en-US" altLang="zh-CN" smtClean="0">
                <a:latin typeface="黑体" pitchFamily="2" charset="-122"/>
              </a:rPr>
              <a:t>3.5 </a:t>
            </a:r>
            <a:r>
              <a:rPr lang="zh-CN" altLang="en-US" smtClean="0">
                <a:latin typeface="黑体" pitchFamily="2" charset="-122"/>
              </a:rPr>
              <a:t>流水线的实现</a:t>
            </a:r>
          </a:p>
        </p:txBody>
      </p:sp>
      <p:sp>
        <p:nvSpPr>
          <p:cNvPr id="158723" name="Rectangle 3" descr="Rectangle: Click to edit Master text styles&#10;Second level&#10;Third level&#10;Fourth level&#10;Fifth level"/>
          <p:cNvSpPr>
            <a:spLocks noGrp="1" noChangeArrowheads="1"/>
          </p:cNvSpPr>
          <p:nvPr>
            <p:ph idx="1"/>
          </p:nvPr>
        </p:nvSpPr>
        <p:spPr>
          <a:xfrm>
            <a:off x="0" y="1052513"/>
            <a:ext cx="9144000" cy="5233987"/>
          </a:xfrm>
        </p:spPr>
        <p:txBody>
          <a:bodyPr/>
          <a:lstStyle/>
          <a:p>
            <a:pPr marL="1085850" lvl="1" indent="-457200"/>
            <a:r>
              <a:rPr lang="zh-CN" altLang="en-US" smtClean="0"/>
              <a:t>设置了一些</a:t>
            </a:r>
            <a:r>
              <a:rPr lang="zh-CN" altLang="en-US" smtClean="0">
                <a:solidFill>
                  <a:srgbClr val="D60093"/>
                </a:solidFill>
              </a:rPr>
              <a:t>临时寄存器</a:t>
            </a:r>
            <a:r>
              <a:rPr lang="zh-CN" altLang="en-US" smtClean="0"/>
              <a:t>。其作用如下：</a:t>
            </a:r>
          </a:p>
          <a:p>
            <a:pPr lvl="2"/>
            <a:r>
              <a:rPr lang="en-US" altLang="zh-CN" smtClean="0">
                <a:solidFill>
                  <a:srgbClr val="9933FF"/>
                </a:solidFill>
                <a:latin typeface="Times New Roman" pitchFamily="18" charset="0"/>
                <a:ea typeface="宋体" charset="-122"/>
              </a:rPr>
              <a:t>PC</a:t>
            </a:r>
            <a:r>
              <a:rPr lang="zh-CN" altLang="en-US" smtClean="0">
                <a:latin typeface="Times New Roman" pitchFamily="18" charset="0"/>
                <a:ea typeface="宋体" charset="-122"/>
              </a:rPr>
              <a:t>：程序计数器，存放当前指令的地址。</a:t>
            </a:r>
          </a:p>
          <a:p>
            <a:pPr lvl="2"/>
            <a:r>
              <a:rPr lang="en-US" altLang="zh-CN" smtClean="0">
                <a:solidFill>
                  <a:srgbClr val="9933FF"/>
                </a:solidFill>
                <a:latin typeface="Times New Roman" pitchFamily="18" charset="0"/>
                <a:ea typeface="宋体" charset="-122"/>
              </a:rPr>
              <a:t>NPC</a:t>
            </a:r>
            <a:r>
              <a:rPr lang="zh-CN" altLang="en-US" smtClean="0">
                <a:latin typeface="Times New Roman" pitchFamily="18" charset="0"/>
                <a:ea typeface="宋体" charset="-122"/>
              </a:rPr>
              <a:t>：下一条程序计数器，存放下一条指令的地址。</a:t>
            </a:r>
          </a:p>
          <a:p>
            <a:pPr lvl="2"/>
            <a:r>
              <a:rPr lang="en-US" altLang="zh-CN" smtClean="0">
                <a:solidFill>
                  <a:srgbClr val="9933FF"/>
                </a:solidFill>
                <a:latin typeface="Times New Roman" pitchFamily="18" charset="0"/>
                <a:ea typeface="宋体" charset="-122"/>
              </a:rPr>
              <a:t>IR</a:t>
            </a:r>
            <a:r>
              <a:rPr lang="zh-CN" altLang="en-US" smtClean="0">
                <a:latin typeface="Times New Roman" pitchFamily="18" charset="0"/>
                <a:ea typeface="宋体" charset="-122"/>
              </a:rPr>
              <a:t>：指令寄存器，存放当前正在处理的指令。</a:t>
            </a:r>
          </a:p>
          <a:p>
            <a:pPr lvl="2"/>
            <a:r>
              <a:rPr lang="en-US" altLang="zh-CN" smtClean="0">
                <a:solidFill>
                  <a:srgbClr val="9933FF"/>
                </a:solidFill>
                <a:latin typeface="Times New Roman" pitchFamily="18" charset="0"/>
                <a:ea typeface="宋体" charset="-122"/>
              </a:rPr>
              <a:t>A</a:t>
            </a:r>
            <a:r>
              <a:rPr lang="zh-CN" altLang="en-US" smtClean="0">
                <a:latin typeface="Times New Roman" pitchFamily="18" charset="0"/>
                <a:ea typeface="宋体" charset="-122"/>
              </a:rPr>
              <a:t>：第一操作数寄存器，存放从通用寄存器组读出来的操作数。</a:t>
            </a:r>
          </a:p>
          <a:p>
            <a:pPr lvl="2"/>
            <a:r>
              <a:rPr lang="en-US" altLang="zh-CN" smtClean="0">
                <a:solidFill>
                  <a:srgbClr val="9933FF"/>
                </a:solidFill>
                <a:latin typeface="Times New Roman" pitchFamily="18" charset="0"/>
                <a:ea typeface="宋体" charset="-122"/>
              </a:rPr>
              <a:t>B</a:t>
            </a:r>
            <a:r>
              <a:rPr lang="zh-CN" altLang="en-US" smtClean="0">
                <a:latin typeface="Times New Roman" pitchFamily="18" charset="0"/>
                <a:ea typeface="宋体" charset="-122"/>
              </a:rPr>
              <a:t>：第二操作数寄存器，存放从通用寄存器组读出来的另一个操作数。</a:t>
            </a:r>
          </a:p>
          <a:p>
            <a:pPr lvl="2"/>
            <a:r>
              <a:rPr lang="en-US" altLang="zh-CN" smtClean="0">
                <a:solidFill>
                  <a:srgbClr val="9933FF"/>
                </a:solidFill>
                <a:latin typeface="Times New Roman" pitchFamily="18" charset="0"/>
                <a:ea typeface="宋体" charset="-122"/>
              </a:rPr>
              <a:t>Imm</a:t>
            </a:r>
            <a:r>
              <a:rPr lang="zh-CN" altLang="en-US" smtClean="0">
                <a:latin typeface="Times New Roman" pitchFamily="18" charset="0"/>
                <a:ea typeface="宋体" charset="-122"/>
              </a:rPr>
              <a:t>：存放符号扩展后的立即数操作数。</a:t>
            </a:r>
          </a:p>
          <a:p>
            <a:pPr lvl="2"/>
            <a:r>
              <a:rPr lang="en-US" altLang="zh-CN" smtClean="0">
                <a:solidFill>
                  <a:srgbClr val="9933FF"/>
                </a:solidFill>
                <a:latin typeface="Times New Roman" pitchFamily="18" charset="0"/>
                <a:ea typeface="宋体" charset="-122"/>
              </a:rPr>
              <a:t>Cond</a:t>
            </a:r>
            <a:r>
              <a:rPr lang="zh-CN" altLang="en-US" smtClean="0">
                <a:latin typeface="Times New Roman" pitchFamily="18" charset="0"/>
                <a:ea typeface="宋体" charset="-122"/>
              </a:rPr>
              <a:t>：存放条件判定的结果。为“真”表示分支成功。</a:t>
            </a:r>
          </a:p>
          <a:p>
            <a:pPr lvl="2"/>
            <a:r>
              <a:rPr lang="en-US" altLang="zh-CN" smtClean="0">
                <a:solidFill>
                  <a:srgbClr val="9933FF"/>
                </a:solidFill>
                <a:latin typeface="Times New Roman" pitchFamily="18" charset="0"/>
                <a:ea typeface="宋体" charset="-122"/>
              </a:rPr>
              <a:t>ALUo</a:t>
            </a:r>
            <a:r>
              <a:rPr lang="zh-CN" altLang="en-US" smtClean="0">
                <a:latin typeface="Times New Roman" pitchFamily="18" charset="0"/>
                <a:ea typeface="宋体" charset="-122"/>
              </a:rPr>
              <a:t>：存放</a:t>
            </a:r>
            <a:r>
              <a:rPr lang="en-US" altLang="zh-CN" smtClean="0">
                <a:latin typeface="Times New Roman" pitchFamily="18" charset="0"/>
                <a:ea typeface="宋体" charset="-122"/>
              </a:rPr>
              <a:t>ALU</a:t>
            </a:r>
            <a:r>
              <a:rPr lang="zh-CN" altLang="en-US" smtClean="0">
                <a:latin typeface="Times New Roman" pitchFamily="18" charset="0"/>
                <a:ea typeface="宋体" charset="-122"/>
              </a:rPr>
              <a:t>的运算结果。</a:t>
            </a:r>
          </a:p>
          <a:p>
            <a:pPr lvl="2"/>
            <a:r>
              <a:rPr lang="en-US" altLang="zh-CN" smtClean="0">
                <a:solidFill>
                  <a:srgbClr val="9933FF"/>
                </a:solidFill>
                <a:latin typeface="Times New Roman" pitchFamily="18" charset="0"/>
                <a:ea typeface="宋体" charset="-122"/>
              </a:rPr>
              <a:t>LMD</a:t>
            </a:r>
            <a:r>
              <a:rPr lang="zh-CN" altLang="en-US" smtClean="0">
                <a:latin typeface="Times New Roman" pitchFamily="18" charset="0"/>
                <a:ea typeface="宋体" charset="-122"/>
              </a:rPr>
              <a:t>：存放</a:t>
            </a:r>
            <a:r>
              <a:rPr lang="en-US" altLang="zh-CN" smtClean="0">
                <a:latin typeface="Times New Roman" pitchFamily="18" charset="0"/>
                <a:ea typeface="宋体" charset="-122"/>
              </a:rPr>
              <a:t>load</a:t>
            </a:r>
            <a:r>
              <a:rPr lang="zh-CN" altLang="en-US" smtClean="0">
                <a:latin typeface="Times New Roman" pitchFamily="18" charset="0"/>
                <a:ea typeface="宋体" charset="-122"/>
              </a:rPr>
              <a:t>指令从存储器读出的数据。</a:t>
            </a:r>
          </a:p>
        </p:txBody>
      </p:sp>
    </p:spTree>
  </p:cSld>
  <p:clrMapOvr>
    <a:masterClrMapping/>
  </p:clrMapOvr>
  <p:transition/>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p:txBody>
          <a:bodyPr/>
          <a:lstStyle/>
          <a:p>
            <a:r>
              <a:rPr lang="en-US" altLang="zh-CN" smtClean="0">
                <a:latin typeface="黑体" pitchFamily="2" charset="-122"/>
              </a:rPr>
              <a:t>3.5 </a:t>
            </a:r>
            <a:r>
              <a:rPr lang="zh-CN" altLang="en-US" smtClean="0">
                <a:latin typeface="黑体" pitchFamily="2" charset="-122"/>
              </a:rPr>
              <a:t>流水线的实现</a:t>
            </a:r>
          </a:p>
        </p:txBody>
      </p:sp>
      <p:sp>
        <p:nvSpPr>
          <p:cNvPr id="159747" name="Rectangle 3" descr="Rectangle: Click to edit Master text styles&#10;Second level&#10;Third level&#10;Fourth level&#10;Fifth level"/>
          <p:cNvSpPr>
            <a:spLocks noGrp="1" noChangeArrowheads="1"/>
          </p:cNvSpPr>
          <p:nvPr>
            <p:ph idx="1"/>
          </p:nvPr>
        </p:nvSpPr>
        <p:spPr/>
        <p:txBody>
          <a:bodyPr/>
          <a:lstStyle/>
          <a:p>
            <a:pPr marL="457200" indent="-457200">
              <a:lnSpc>
                <a:spcPct val="100000"/>
              </a:lnSpc>
              <a:buFont typeface="Wingdings" pitchFamily="2" charset="2"/>
              <a:buAutoNum type="arabicPeriod" startAt="2"/>
            </a:pPr>
            <a:r>
              <a:rPr lang="zh-CN" altLang="en-US" dirty="0" smtClean="0">
                <a:latin typeface="黑体" pitchFamily="2" charset="-122"/>
              </a:rPr>
              <a:t>一条</a:t>
            </a:r>
            <a:r>
              <a:rPr lang="en-US" altLang="zh-CN" dirty="0" smtClean="0">
                <a:latin typeface="黑体" pitchFamily="2" charset="-122"/>
              </a:rPr>
              <a:t>MIPS</a:t>
            </a:r>
            <a:r>
              <a:rPr lang="zh-CN" altLang="en-US" dirty="0" smtClean="0">
                <a:latin typeface="黑体" pitchFamily="2" charset="-122"/>
              </a:rPr>
              <a:t>指令最多需要以下</a:t>
            </a:r>
            <a:r>
              <a:rPr lang="en-US" altLang="zh-CN" dirty="0" smtClean="0">
                <a:latin typeface="黑体" pitchFamily="2" charset="-122"/>
              </a:rPr>
              <a:t>5</a:t>
            </a:r>
            <a:r>
              <a:rPr lang="zh-CN" altLang="en-US" dirty="0" smtClean="0">
                <a:latin typeface="黑体" pitchFamily="2" charset="-122"/>
              </a:rPr>
              <a:t>个时钟周期：</a:t>
            </a:r>
          </a:p>
          <a:p>
            <a:pPr marL="1085850" lvl="1" indent="-457200">
              <a:lnSpc>
                <a:spcPct val="100000"/>
              </a:lnSpc>
            </a:pPr>
            <a:r>
              <a:rPr lang="zh-CN" altLang="en-US" dirty="0" smtClean="0"/>
              <a:t>取指令周期</a:t>
            </a:r>
            <a:r>
              <a:rPr lang="zh-CN" altLang="en-US" dirty="0" smtClean="0">
                <a:solidFill>
                  <a:srgbClr val="D60093"/>
                </a:solidFill>
                <a:latin typeface="黑体" pitchFamily="2" charset="-122"/>
              </a:rPr>
              <a:t>（</a:t>
            </a:r>
            <a:r>
              <a:rPr lang="en-US" altLang="zh-CN" dirty="0" smtClean="0">
                <a:solidFill>
                  <a:srgbClr val="D60093"/>
                </a:solidFill>
                <a:latin typeface="黑体" pitchFamily="2" charset="-122"/>
              </a:rPr>
              <a:t>IF</a:t>
            </a:r>
            <a:r>
              <a:rPr lang="zh-CN" altLang="en-US" dirty="0" smtClean="0">
                <a:solidFill>
                  <a:srgbClr val="D60093"/>
                </a:solidFill>
                <a:latin typeface="黑体" pitchFamily="2" charset="-122"/>
              </a:rPr>
              <a:t>）</a:t>
            </a:r>
            <a:r>
              <a:rPr lang="zh-CN" altLang="en-US" dirty="0" smtClean="0">
                <a:solidFill>
                  <a:srgbClr val="FF33CC"/>
                </a:solidFill>
              </a:rPr>
              <a:t>                      </a:t>
            </a:r>
            <a:r>
              <a:rPr lang="zh-CN" altLang="en-US" dirty="0" smtClean="0">
                <a:solidFill>
                  <a:srgbClr val="FFFF66"/>
                </a:solidFill>
                <a:hlinkClick r:id="rId2" action="ppaction://program"/>
              </a:rPr>
              <a:t>操作</a:t>
            </a:r>
            <a:endParaRPr lang="zh-CN" altLang="en-US" dirty="0" smtClean="0">
              <a:solidFill>
                <a:srgbClr val="FF33CC"/>
              </a:solidFill>
            </a:endParaRPr>
          </a:p>
          <a:p>
            <a:pPr lvl="2">
              <a:lnSpc>
                <a:spcPct val="100000"/>
              </a:lnSpc>
              <a:buFont typeface="Wingdings" pitchFamily="2" charset="2"/>
              <a:buChar char="p"/>
            </a:pPr>
            <a:r>
              <a:rPr lang="en-US" altLang="zh-CN" dirty="0" err="1" smtClean="0">
                <a:latin typeface="宋体" charset="-122"/>
                <a:ea typeface="宋体" charset="-122"/>
              </a:rPr>
              <a:t>IR</a:t>
            </a:r>
            <a:r>
              <a:rPr lang="en-US" altLang="zh-CN" dirty="0" err="1" smtClean="0">
                <a:latin typeface="宋体" charset="-122"/>
                <a:ea typeface="宋体" charset="-122"/>
                <a:sym typeface="Wingdings" pitchFamily="2" charset="2"/>
              </a:rPr>
              <a:t>←</a:t>
            </a:r>
            <a:r>
              <a:rPr lang="en-US" altLang="zh-CN" dirty="0" err="1" smtClean="0">
                <a:latin typeface="宋体" charset="-122"/>
                <a:ea typeface="宋体" charset="-122"/>
              </a:rPr>
              <a:t>Mem</a:t>
            </a:r>
            <a:r>
              <a:rPr lang="en-US" altLang="zh-CN" dirty="0" smtClean="0">
                <a:latin typeface="宋体" charset="-122"/>
                <a:ea typeface="宋体" charset="-122"/>
              </a:rPr>
              <a:t>[PC]</a:t>
            </a:r>
          </a:p>
          <a:p>
            <a:pPr lvl="2">
              <a:lnSpc>
                <a:spcPct val="100000"/>
              </a:lnSpc>
              <a:buFont typeface="Wingdings" pitchFamily="2" charset="2"/>
              <a:buChar char="p"/>
            </a:pPr>
            <a:r>
              <a:rPr lang="en-US" altLang="zh-CN" dirty="0" smtClean="0">
                <a:latin typeface="宋体" charset="-122"/>
                <a:ea typeface="宋体" charset="-122"/>
              </a:rPr>
              <a:t>NPC</a:t>
            </a:r>
            <a:r>
              <a:rPr lang="en-US" altLang="zh-CN" dirty="0" smtClean="0">
                <a:latin typeface="宋体" charset="-122"/>
                <a:ea typeface="宋体" charset="-122"/>
                <a:sym typeface="Wingdings" pitchFamily="2" charset="2"/>
              </a:rPr>
              <a:t>←</a:t>
            </a:r>
            <a:r>
              <a:rPr lang="en-US" altLang="zh-CN" dirty="0" smtClean="0">
                <a:latin typeface="宋体" charset="-122"/>
                <a:ea typeface="宋体" charset="-122"/>
              </a:rPr>
              <a:t>PC+4</a:t>
            </a:r>
          </a:p>
          <a:p>
            <a:pPr marL="1085850" lvl="1" indent="-457200">
              <a:lnSpc>
                <a:spcPct val="100000"/>
              </a:lnSpc>
            </a:pPr>
            <a:r>
              <a:rPr lang="zh-CN" altLang="en-US" dirty="0" smtClean="0"/>
              <a:t>指令译码</a:t>
            </a:r>
            <a:r>
              <a:rPr lang="en-US" altLang="zh-CN" dirty="0" smtClean="0"/>
              <a:t>/</a:t>
            </a:r>
            <a:r>
              <a:rPr lang="zh-CN" altLang="en-US" dirty="0" smtClean="0"/>
              <a:t>读寄存器周期</a:t>
            </a:r>
            <a:r>
              <a:rPr lang="zh-CN" altLang="en-US" dirty="0" smtClean="0">
                <a:solidFill>
                  <a:srgbClr val="D60093"/>
                </a:solidFill>
                <a:latin typeface="黑体" pitchFamily="2" charset="-122"/>
              </a:rPr>
              <a:t>（</a:t>
            </a:r>
            <a:r>
              <a:rPr lang="en-US" altLang="zh-CN" dirty="0" smtClean="0">
                <a:solidFill>
                  <a:srgbClr val="D60093"/>
                </a:solidFill>
                <a:latin typeface="黑体" pitchFamily="2" charset="-122"/>
              </a:rPr>
              <a:t>ID</a:t>
            </a:r>
            <a:r>
              <a:rPr lang="zh-CN" altLang="en-US" dirty="0" smtClean="0">
                <a:solidFill>
                  <a:srgbClr val="D60093"/>
                </a:solidFill>
                <a:latin typeface="黑体" pitchFamily="2" charset="-122"/>
              </a:rPr>
              <a:t>）</a:t>
            </a:r>
            <a:r>
              <a:rPr lang="zh-CN" altLang="en-US" dirty="0" smtClean="0">
                <a:solidFill>
                  <a:srgbClr val="FF33CC"/>
                </a:solidFill>
                <a:latin typeface="黑体" pitchFamily="2" charset="-122"/>
              </a:rPr>
              <a:t>   </a:t>
            </a:r>
            <a:r>
              <a:rPr lang="zh-CN" altLang="en-US" dirty="0" smtClean="0">
                <a:solidFill>
                  <a:srgbClr val="FFFF66"/>
                </a:solidFill>
                <a:hlinkClick r:id="rId3" action="ppaction://hlinkfile"/>
              </a:rPr>
              <a:t>操作</a:t>
            </a:r>
            <a:endParaRPr lang="zh-CN" altLang="en-US" dirty="0" smtClean="0">
              <a:solidFill>
                <a:srgbClr val="FF33CC"/>
              </a:solidFill>
              <a:latin typeface="黑体" pitchFamily="2" charset="-122"/>
            </a:endParaRPr>
          </a:p>
          <a:p>
            <a:pPr lvl="2">
              <a:lnSpc>
                <a:spcPct val="90000"/>
              </a:lnSpc>
            </a:pPr>
            <a:r>
              <a:rPr lang="pt-PT" altLang="zh-CN" dirty="0" smtClean="0">
                <a:latin typeface="宋体" charset="-122"/>
                <a:ea typeface="宋体" charset="-122"/>
              </a:rPr>
              <a:t>A </a:t>
            </a:r>
            <a:r>
              <a:rPr lang="en-US" altLang="zh-CN" sz="2400" dirty="0" smtClean="0">
                <a:latin typeface="宋体" charset="-122"/>
                <a:ea typeface="宋体" charset="-122"/>
                <a:sym typeface="Wingdings" pitchFamily="2" charset="2"/>
              </a:rPr>
              <a:t>←</a:t>
            </a:r>
            <a:r>
              <a:rPr lang="en-US" altLang="zh-CN" dirty="0" smtClean="0">
                <a:latin typeface="宋体" charset="-122"/>
                <a:ea typeface="宋体" charset="-122"/>
                <a:sym typeface="Wingdings" pitchFamily="2" charset="2"/>
              </a:rPr>
              <a:t> </a:t>
            </a:r>
            <a:r>
              <a:rPr lang="pt-PT" altLang="zh-CN" dirty="0" smtClean="0">
                <a:latin typeface="宋体" charset="-122"/>
                <a:ea typeface="宋体" charset="-122"/>
              </a:rPr>
              <a:t>Regs[rs]</a:t>
            </a:r>
          </a:p>
          <a:p>
            <a:pPr lvl="2">
              <a:lnSpc>
                <a:spcPct val="90000"/>
              </a:lnSpc>
            </a:pPr>
            <a:r>
              <a:rPr lang="pt-PT" altLang="zh-CN" dirty="0" smtClean="0">
                <a:latin typeface="宋体" charset="-122"/>
                <a:ea typeface="宋体" charset="-122"/>
              </a:rPr>
              <a:t>B </a:t>
            </a:r>
            <a:r>
              <a:rPr lang="en-US" altLang="zh-CN" sz="2400" dirty="0" smtClean="0">
                <a:latin typeface="宋体" charset="-122"/>
                <a:ea typeface="宋体" charset="-122"/>
                <a:sym typeface="Wingdings" pitchFamily="2" charset="2"/>
              </a:rPr>
              <a:t>←</a:t>
            </a:r>
            <a:r>
              <a:rPr lang="en-US" altLang="zh-CN" dirty="0" smtClean="0">
                <a:latin typeface="宋体" charset="-122"/>
                <a:ea typeface="宋体" charset="-122"/>
                <a:sym typeface="Wingdings" pitchFamily="2" charset="2"/>
              </a:rPr>
              <a:t> </a:t>
            </a:r>
            <a:r>
              <a:rPr lang="pt-PT" altLang="zh-CN" dirty="0" smtClean="0">
                <a:latin typeface="宋体" charset="-122"/>
                <a:ea typeface="宋体" charset="-122"/>
              </a:rPr>
              <a:t>Regs[rt]</a:t>
            </a:r>
          </a:p>
          <a:p>
            <a:pPr lvl="2">
              <a:lnSpc>
                <a:spcPct val="90000"/>
              </a:lnSpc>
            </a:pPr>
            <a:r>
              <a:rPr lang="pt-PT" altLang="zh-CN" dirty="0" smtClean="0">
                <a:latin typeface="宋体" charset="-122"/>
                <a:ea typeface="宋体" charset="-122"/>
              </a:rPr>
              <a:t>Imm </a:t>
            </a:r>
            <a:r>
              <a:rPr lang="en-US" altLang="zh-CN" sz="2400" dirty="0" smtClean="0">
                <a:latin typeface="宋体" charset="-122"/>
                <a:ea typeface="宋体" charset="-122"/>
                <a:sym typeface="Wingdings" pitchFamily="2" charset="2"/>
              </a:rPr>
              <a:t>←</a:t>
            </a:r>
            <a:r>
              <a:rPr lang="en-US" altLang="zh-CN" dirty="0" smtClean="0">
                <a:latin typeface="宋体" charset="-122"/>
                <a:ea typeface="宋体" charset="-122"/>
                <a:sym typeface="Wingdings" pitchFamily="2" charset="2"/>
              </a:rPr>
              <a:t> </a:t>
            </a:r>
            <a:r>
              <a:rPr lang="zh-CN" altLang="pt-PT" dirty="0" smtClean="0">
                <a:latin typeface="宋体" charset="-122"/>
                <a:ea typeface="宋体" charset="-122"/>
              </a:rPr>
              <a:t>（（</a:t>
            </a:r>
            <a:r>
              <a:rPr lang="pt-PT" altLang="zh-CN" dirty="0" smtClean="0">
                <a:latin typeface="宋体" charset="-122"/>
                <a:ea typeface="宋体" charset="-122"/>
              </a:rPr>
              <a:t>IR</a:t>
            </a:r>
            <a:r>
              <a:rPr lang="pt-PT" altLang="zh-CN" baseline="-25000" dirty="0" smtClean="0">
                <a:latin typeface="宋体" charset="-122"/>
                <a:ea typeface="宋体" charset="-122"/>
              </a:rPr>
              <a:t>16</a:t>
            </a:r>
            <a:r>
              <a:rPr lang="zh-CN" altLang="pt-PT" dirty="0" smtClean="0">
                <a:latin typeface="宋体" charset="-122"/>
                <a:ea typeface="宋体" charset="-122"/>
              </a:rPr>
              <a:t>）</a:t>
            </a:r>
            <a:r>
              <a:rPr lang="pt-PT" altLang="zh-CN" baseline="30000" dirty="0" smtClean="0">
                <a:latin typeface="宋体" charset="-122"/>
                <a:ea typeface="宋体" charset="-122"/>
              </a:rPr>
              <a:t>16</a:t>
            </a:r>
            <a:r>
              <a:rPr lang="pt-PT" altLang="zh-CN" dirty="0" smtClean="0">
                <a:solidFill>
                  <a:srgbClr val="9933FF"/>
                </a:solidFill>
                <a:latin typeface="宋体" charset="-122"/>
                <a:ea typeface="宋体" charset="-122"/>
              </a:rPr>
              <a:t>##</a:t>
            </a:r>
            <a:r>
              <a:rPr lang="pt-PT" altLang="zh-CN" dirty="0" smtClean="0">
                <a:latin typeface="宋体" charset="-122"/>
                <a:ea typeface="宋体" charset="-122"/>
              </a:rPr>
              <a:t>IR</a:t>
            </a:r>
            <a:r>
              <a:rPr lang="pt-PT" altLang="zh-CN" baseline="-25000" dirty="0" smtClean="0">
                <a:latin typeface="宋体" charset="-122"/>
                <a:ea typeface="宋体" charset="-122"/>
              </a:rPr>
              <a:t>16..31</a:t>
            </a:r>
            <a:r>
              <a:rPr lang="zh-CN" altLang="pt-PT" dirty="0" smtClean="0">
                <a:latin typeface="宋体" charset="-122"/>
                <a:ea typeface="宋体" charset="-122"/>
              </a:rPr>
              <a:t>）</a:t>
            </a:r>
          </a:p>
          <a:p>
            <a:pPr lvl="2">
              <a:lnSpc>
                <a:spcPct val="100000"/>
              </a:lnSpc>
              <a:buFont typeface="Wingdings" pitchFamily="2" charset="2"/>
              <a:buNone/>
            </a:pPr>
            <a:r>
              <a:rPr lang="zh-CN" altLang="en-US" dirty="0" smtClean="0">
                <a:latin typeface="宋体" charset="-122"/>
                <a:ea typeface="宋体" charset="-122"/>
              </a:rPr>
              <a:t>    指令的译码操作和读寄存器操作是并行进行的。</a:t>
            </a:r>
          </a:p>
          <a:p>
            <a:pPr lvl="2">
              <a:lnSpc>
                <a:spcPct val="100000"/>
              </a:lnSpc>
              <a:buFont typeface="Wingdings" pitchFamily="2" charset="2"/>
              <a:buNone/>
            </a:pPr>
            <a:r>
              <a:rPr lang="zh-CN" altLang="en-US" dirty="0" smtClean="0">
                <a:latin typeface="宋体" charset="-122"/>
                <a:ea typeface="宋体" charset="-122"/>
              </a:rPr>
              <a:t>    原因：在</a:t>
            </a:r>
            <a:r>
              <a:rPr lang="en-US" altLang="zh-CN" dirty="0" smtClean="0">
                <a:solidFill>
                  <a:srgbClr val="9933FF"/>
                </a:solidFill>
                <a:latin typeface="宋体" charset="-122"/>
                <a:ea typeface="宋体" charset="-122"/>
              </a:rPr>
              <a:t>MIPS</a:t>
            </a:r>
            <a:r>
              <a:rPr lang="zh-CN" altLang="en-US" dirty="0" smtClean="0">
                <a:latin typeface="宋体" charset="-122"/>
                <a:ea typeface="宋体" charset="-122"/>
              </a:rPr>
              <a:t>指令格式中，操作码字段以及</a:t>
            </a:r>
            <a:r>
              <a:rPr lang="en-US" altLang="zh-CN" dirty="0" err="1" smtClean="0">
                <a:solidFill>
                  <a:srgbClr val="9933FF"/>
                </a:solidFill>
                <a:latin typeface="宋体" charset="-122"/>
                <a:ea typeface="宋体" charset="-122"/>
              </a:rPr>
              <a:t>rs</a:t>
            </a:r>
            <a:r>
              <a:rPr lang="zh-CN" altLang="en-US" dirty="0" smtClean="0">
                <a:solidFill>
                  <a:srgbClr val="9933FF"/>
                </a:solidFill>
                <a:latin typeface="宋体" charset="-122"/>
                <a:ea typeface="宋体" charset="-122"/>
              </a:rPr>
              <a:t>、</a:t>
            </a:r>
            <a:r>
              <a:rPr lang="en-US" altLang="zh-CN" dirty="0" err="1" smtClean="0">
                <a:solidFill>
                  <a:srgbClr val="9933FF"/>
                </a:solidFill>
                <a:latin typeface="宋体" charset="-122"/>
                <a:ea typeface="宋体" charset="-122"/>
              </a:rPr>
              <a:t>rt</a:t>
            </a:r>
            <a:endParaRPr lang="en-US" altLang="zh-CN" dirty="0" smtClean="0">
              <a:solidFill>
                <a:srgbClr val="9933FF"/>
              </a:solidFill>
              <a:latin typeface="宋体" charset="-122"/>
              <a:ea typeface="宋体" charset="-122"/>
            </a:endParaRPr>
          </a:p>
          <a:p>
            <a:pPr lvl="2">
              <a:lnSpc>
                <a:spcPct val="100000"/>
              </a:lnSpc>
              <a:buFont typeface="Wingdings" pitchFamily="2" charset="2"/>
              <a:buNone/>
            </a:pPr>
            <a:r>
              <a:rPr lang="en-US" altLang="zh-CN" dirty="0" smtClean="0">
                <a:solidFill>
                  <a:srgbClr val="9933FF"/>
                </a:solidFill>
                <a:latin typeface="宋体" charset="-122"/>
                <a:ea typeface="宋体" charset="-122"/>
              </a:rPr>
              <a:t>    </a:t>
            </a:r>
            <a:r>
              <a:rPr lang="zh-CN" altLang="en-US" dirty="0" smtClean="0">
                <a:latin typeface="宋体" charset="-122"/>
                <a:ea typeface="宋体" charset="-122"/>
              </a:rPr>
              <a:t>字段都是在固定的位置。</a:t>
            </a:r>
          </a:p>
          <a:p>
            <a:pPr lvl="2">
              <a:lnSpc>
                <a:spcPct val="100000"/>
              </a:lnSpc>
              <a:buFont typeface="Wingdings" pitchFamily="2" charset="2"/>
              <a:buNone/>
            </a:pPr>
            <a:r>
              <a:rPr lang="zh-CN" altLang="en-US" dirty="0" smtClean="0">
                <a:latin typeface="宋体" charset="-122"/>
                <a:ea typeface="宋体" charset="-122"/>
              </a:rPr>
              <a:t>        这种技术称为</a:t>
            </a:r>
            <a:r>
              <a:rPr lang="zh-CN" altLang="en-US" dirty="0" smtClean="0">
                <a:solidFill>
                  <a:srgbClr val="FF0000"/>
                </a:solidFill>
                <a:latin typeface="宋体" charset="-122"/>
                <a:ea typeface="宋体" charset="-122"/>
              </a:rPr>
              <a:t>固定字段译码</a:t>
            </a:r>
            <a:r>
              <a:rPr lang="zh-CN" altLang="en-US" dirty="0" smtClean="0">
                <a:solidFill>
                  <a:srgbClr val="080808"/>
                </a:solidFill>
                <a:latin typeface="宋体" charset="-122"/>
                <a:ea typeface="宋体" charset="-122"/>
              </a:rPr>
              <a:t>技术</a:t>
            </a:r>
            <a:r>
              <a:rPr lang="zh-CN" altLang="en-US" dirty="0" smtClean="0">
                <a:solidFill>
                  <a:srgbClr val="080808"/>
                </a:solidFill>
                <a:ea typeface="宋体" charset="-122"/>
              </a:rPr>
              <a:t>。</a:t>
            </a:r>
            <a:r>
              <a:rPr lang="zh-CN" altLang="en-US" dirty="0" smtClean="0">
                <a:ea typeface="宋体" charset="-122"/>
              </a:rPr>
              <a:t> </a:t>
            </a:r>
          </a:p>
        </p:txBody>
      </p:sp>
    </p:spTree>
  </p:cSld>
  <p:clrMapOvr>
    <a:masterClrMapping/>
  </p:clrMapOvr>
  <p:transition/>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p:txBody>
          <a:bodyPr/>
          <a:lstStyle/>
          <a:p>
            <a:r>
              <a:rPr lang="en-US" altLang="zh-CN" smtClean="0">
                <a:latin typeface="黑体" pitchFamily="2" charset="-122"/>
              </a:rPr>
              <a:t>3.5 </a:t>
            </a:r>
            <a:r>
              <a:rPr lang="zh-CN" altLang="en-US" smtClean="0">
                <a:latin typeface="黑体" pitchFamily="2" charset="-122"/>
              </a:rPr>
              <a:t>流水线的实现</a:t>
            </a:r>
          </a:p>
        </p:txBody>
      </p:sp>
      <p:sp>
        <p:nvSpPr>
          <p:cNvPr id="160771" name="Rectangle 3" descr="Rectangle: Click to edit Master text styles&#10;Second level&#10;Third level&#10;Fourth level&#10;Fifth level"/>
          <p:cNvSpPr>
            <a:spLocks noGrp="1" noChangeArrowheads="1"/>
          </p:cNvSpPr>
          <p:nvPr>
            <p:ph idx="1"/>
          </p:nvPr>
        </p:nvSpPr>
        <p:spPr>
          <a:xfrm>
            <a:off x="684213" y="1030560"/>
            <a:ext cx="7918450" cy="5638800"/>
          </a:xfrm>
        </p:spPr>
        <p:txBody>
          <a:bodyPr/>
          <a:lstStyle/>
          <a:p>
            <a:pPr marL="1085850" lvl="1" indent="-457200"/>
            <a:r>
              <a:rPr lang="zh-CN" altLang="en-US" dirty="0" smtClean="0"/>
              <a:t>执行</a:t>
            </a:r>
            <a:r>
              <a:rPr lang="en-US" altLang="zh-CN" dirty="0" smtClean="0"/>
              <a:t>/</a:t>
            </a:r>
            <a:r>
              <a:rPr lang="zh-CN" altLang="en-US" dirty="0" smtClean="0"/>
              <a:t>有效地址计算周期</a:t>
            </a:r>
            <a:r>
              <a:rPr lang="zh-CN" altLang="en-US" dirty="0" smtClean="0">
                <a:solidFill>
                  <a:srgbClr val="D60093"/>
                </a:solidFill>
                <a:latin typeface="黑体" pitchFamily="2" charset="-122"/>
              </a:rPr>
              <a:t>（</a:t>
            </a:r>
            <a:r>
              <a:rPr lang="en-US" altLang="zh-CN" dirty="0" smtClean="0">
                <a:solidFill>
                  <a:srgbClr val="D60093"/>
                </a:solidFill>
                <a:latin typeface="黑体" pitchFamily="2" charset="-122"/>
              </a:rPr>
              <a:t>EX</a:t>
            </a:r>
            <a:r>
              <a:rPr lang="zh-CN" altLang="en-US" dirty="0" smtClean="0">
                <a:solidFill>
                  <a:srgbClr val="D60093"/>
                </a:solidFill>
                <a:latin typeface="黑体" pitchFamily="2" charset="-122"/>
              </a:rPr>
              <a:t>）</a:t>
            </a:r>
          </a:p>
          <a:p>
            <a:pPr marL="1085850" lvl="1" indent="-457200">
              <a:buFont typeface="Wingdings" pitchFamily="2" charset="2"/>
              <a:buNone/>
            </a:pPr>
            <a:r>
              <a:rPr lang="zh-CN" altLang="en-US" dirty="0" smtClean="0">
                <a:solidFill>
                  <a:srgbClr val="E24C05"/>
                </a:solidFill>
              </a:rPr>
              <a:t>     不同指令所进行的操作不同：</a:t>
            </a:r>
          </a:p>
          <a:p>
            <a:pPr lvl="2"/>
            <a:r>
              <a:rPr lang="en-US" altLang="zh-CN" dirty="0" smtClean="0">
                <a:latin typeface="宋体" charset="-122"/>
                <a:ea typeface="宋体" charset="-122"/>
              </a:rPr>
              <a:t>load</a:t>
            </a:r>
            <a:r>
              <a:rPr lang="zh-CN" altLang="en-US" dirty="0" smtClean="0">
                <a:latin typeface="宋体" charset="-122"/>
                <a:ea typeface="宋体" charset="-122"/>
              </a:rPr>
              <a:t>指令和</a:t>
            </a:r>
            <a:r>
              <a:rPr lang="en-US" altLang="zh-CN" dirty="0" smtClean="0">
                <a:latin typeface="宋体" charset="-122"/>
                <a:ea typeface="宋体" charset="-122"/>
              </a:rPr>
              <a:t>store</a:t>
            </a:r>
            <a:r>
              <a:rPr lang="zh-CN" altLang="en-US" dirty="0" smtClean="0">
                <a:latin typeface="宋体" charset="-122"/>
                <a:ea typeface="宋体" charset="-122"/>
              </a:rPr>
              <a:t>指令            </a:t>
            </a:r>
            <a:r>
              <a:rPr lang="zh-CN" altLang="en-US" dirty="0" smtClean="0">
                <a:solidFill>
                  <a:schemeClr val="tx1"/>
                </a:solidFill>
                <a:ea typeface="宋体" charset="-122"/>
                <a:hlinkClick r:id="rId2" action="ppaction://program"/>
              </a:rPr>
              <a:t>操作</a:t>
            </a:r>
            <a:endParaRPr lang="zh-CN" altLang="en-US" dirty="0" smtClean="0">
              <a:latin typeface="宋体" charset="-122"/>
              <a:ea typeface="宋体" charset="-122"/>
            </a:endParaRPr>
          </a:p>
          <a:p>
            <a:pPr lvl="2">
              <a:buFont typeface="Wingdings" pitchFamily="2" charset="2"/>
              <a:buNone/>
            </a:pPr>
            <a:r>
              <a:rPr lang="zh-CN" altLang="en-US" dirty="0" smtClean="0">
                <a:latin typeface="宋体" charset="-122"/>
                <a:ea typeface="宋体" charset="-122"/>
              </a:rPr>
              <a:t>        </a:t>
            </a:r>
            <a:r>
              <a:rPr lang="en-US" altLang="zh-CN" dirty="0" err="1" smtClean="0">
                <a:latin typeface="宋体" charset="-122"/>
                <a:ea typeface="宋体" charset="-122"/>
              </a:rPr>
              <a:t>ALUo</a:t>
            </a:r>
            <a:r>
              <a:rPr lang="en-US" altLang="zh-CN" dirty="0" err="1" smtClean="0">
                <a:latin typeface="宋体" charset="-122"/>
                <a:ea typeface="宋体" charset="-122"/>
                <a:sym typeface="Wingdings" pitchFamily="2" charset="2"/>
              </a:rPr>
              <a:t>←</a:t>
            </a:r>
            <a:r>
              <a:rPr lang="en-US" altLang="zh-CN" dirty="0" err="1" smtClean="0">
                <a:latin typeface="宋体" charset="-122"/>
                <a:ea typeface="宋体" charset="-122"/>
              </a:rPr>
              <a:t>A</a:t>
            </a:r>
            <a:r>
              <a:rPr lang="en-US" altLang="zh-CN" dirty="0" smtClean="0">
                <a:latin typeface="宋体" charset="-122"/>
                <a:ea typeface="宋体" charset="-122"/>
              </a:rPr>
              <a:t> + </a:t>
            </a:r>
            <a:r>
              <a:rPr lang="en-US" altLang="zh-CN" dirty="0" err="1" smtClean="0">
                <a:latin typeface="宋体" charset="-122"/>
                <a:ea typeface="宋体" charset="-122"/>
              </a:rPr>
              <a:t>Imm</a:t>
            </a:r>
            <a:endParaRPr lang="en-US" altLang="zh-CN" dirty="0" smtClean="0">
              <a:latin typeface="宋体" charset="-122"/>
              <a:ea typeface="宋体" charset="-122"/>
            </a:endParaRPr>
          </a:p>
          <a:p>
            <a:pPr lvl="2"/>
            <a:r>
              <a:rPr lang="zh-CN" altLang="en-US" dirty="0" smtClean="0">
                <a:latin typeface="宋体" charset="-122"/>
                <a:ea typeface="宋体" charset="-122"/>
              </a:rPr>
              <a:t>寄存器－寄存器</a:t>
            </a:r>
            <a:r>
              <a:rPr lang="en-US" altLang="zh-CN" dirty="0" smtClean="0">
                <a:latin typeface="宋体" charset="-122"/>
                <a:ea typeface="宋体" charset="-122"/>
              </a:rPr>
              <a:t>ALU</a:t>
            </a:r>
            <a:r>
              <a:rPr lang="zh-CN" altLang="en-US" dirty="0" smtClean="0">
                <a:latin typeface="宋体" charset="-122"/>
                <a:ea typeface="宋体" charset="-122"/>
              </a:rPr>
              <a:t>指令          </a:t>
            </a:r>
            <a:r>
              <a:rPr lang="zh-CN" altLang="en-US" dirty="0" smtClean="0">
                <a:solidFill>
                  <a:schemeClr val="tx1"/>
                </a:solidFill>
                <a:ea typeface="宋体" charset="-122"/>
                <a:hlinkClick r:id="rId3" action="ppaction://hlinkfile"/>
              </a:rPr>
              <a:t>操作</a:t>
            </a:r>
            <a:endParaRPr lang="zh-CN" altLang="en-US" dirty="0" smtClean="0">
              <a:latin typeface="宋体" charset="-122"/>
              <a:ea typeface="宋体" charset="-122"/>
            </a:endParaRPr>
          </a:p>
          <a:p>
            <a:pPr lvl="2">
              <a:buFont typeface="Wingdings" pitchFamily="2" charset="2"/>
              <a:buNone/>
            </a:pPr>
            <a:r>
              <a:rPr lang="zh-CN" altLang="en-US" dirty="0" smtClean="0">
                <a:latin typeface="宋体" charset="-122"/>
                <a:ea typeface="宋体" charset="-122"/>
              </a:rPr>
              <a:t>        </a:t>
            </a:r>
            <a:r>
              <a:rPr lang="en-US" altLang="zh-CN" dirty="0" err="1" smtClean="0">
                <a:latin typeface="宋体" charset="-122"/>
                <a:ea typeface="宋体" charset="-122"/>
              </a:rPr>
              <a:t>ALUo</a:t>
            </a:r>
            <a:r>
              <a:rPr lang="en-US" altLang="zh-CN" dirty="0" err="1" smtClean="0">
                <a:latin typeface="宋体" charset="-122"/>
                <a:ea typeface="宋体" charset="-122"/>
                <a:sym typeface="Wingdings" pitchFamily="2" charset="2"/>
              </a:rPr>
              <a:t>←</a:t>
            </a:r>
            <a:r>
              <a:rPr lang="en-US" altLang="zh-CN" dirty="0" err="1" smtClean="0">
                <a:latin typeface="宋体" charset="-122"/>
                <a:ea typeface="宋体" charset="-122"/>
              </a:rPr>
              <a:t>A</a:t>
            </a:r>
            <a:r>
              <a:rPr lang="en-US" altLang="zh-CN" dirty="0" smtClean="0">
                <a:latin typeface="宋体" charset="-122"/>
                <a:ea typeface="宋体" charset="-122"/>
              </a:rPr>
              <a:t> </a:t>
            </a:r>
            <a:r>
              <a:rPr lang="en-US" altLang="zh-CN" dirty="0" err="1" smtClean="0">
                <a:latin typeface="宋体" charset="-122"/>
                <a:ea typeface="宋体" charset="-122"/>
              </a:rPr>
              <a:t>funct</a:t>
            </a:r>
            <a:r>
              <a:rPr lang="en-US" altLang="zh-CN" dirty="0" smtClean="0">
                <a:latin typeface="宋体" charset="-122"/>
                <a:ea typeface="宋体" charset="-122"/>
              </a:rPr>
              <a:t> B</a:t>
            </a:r>
          </a:p>
          <a:p>
            <a:pPr lvl="2">
              <a:buFont typeface="Wingdings" pitchFamily="2" charset="2"/>
              <a:buNone/>
            </a:pPr>
            <a:r>
              <a:rPr lang="en-US" altLang="zh-CN" sz="1600" b="0" dirty="0" smtClean="0">
                <a:solidFill>
                  <a:schemeClr val="tx1"/>
                </a:solidFill>
                <a:ea typeface="黑体" pitchFamily="2" charset="-122"/>
              </a:rPr>
              <a:t>All R-type instructions use </a:t>
            </a:r>
            <a:r>
              <a:rPr lang="en-US" altLang="zh-CN" sz="1600" b="0" dirty="0" err="1" smtClean="0">
                <a:solidFill>
                  <a:schemeClr val="tx1"/>
                </a:solidFill>
                <a:ea typeface="黑体" pitchFamily="2" charset="-122"/>
              </a:rPr>
              <a:t>opcode</a:t>
            </a:r>
            <a:r>
              <a:rPr lang="en-US" altLang="zh-CN" sz="1600" b="0" dirty="0" smtClean="0">
                <a:solidFill>
                  <a:schemeClr val="tx1"/>
                </a:solidFill>
                <a:ea typeface="黑体" pitchFamily="2" charset="-122"/>
              </a:rPr>
              <a:t> 000000. </a:t>
            </a:r>
            <a:endParaRPr lang="en-US" altLang="zh-CN" dirty="0" smtClean="0">
              <a:latin typeface="宋体" charset="-122"/>
              <a:ea typeface="宋体" charset="-122"/>
            </a:endParaRPr>
          </a:p>
          <a:p>
            <a:pPr lvl="2"/>
            <a:r>
              <a:rPr lang="zh-CN" altLang="en-US" dirty="0" smtClean="0">
                <a:latin typeface="宋体" charset="-122"/>
                <a:ea typeface="宋体" charset="-122"/>
              </a:rPr>
              <a:t>寄存器－立即值</a:t>
            </a:r>
            <a:r>
              <a:rPr lang="en-US" altLang="zh-CN" dirty="0" smtClean="0">
                <a:latin typeface="宋体" charset="-122"/>
                <a:ea typeface="宋体" charset="-122"/>
              </a:rPr>
              <a:t>ALU</a:t>
            </a:r>
            <a:r>
              <a:rPr lang="zh-CN" altLang="en-US" dirty="0" smtClean="0">
                <a:latin typeface="宋体" charset="-122"/>
                <a:ea typeface="宋体" charset="-122"/>
              </a:rPr>
              <a:t>指令          </a:t>
            </a:r>
            <a:r>
              <a:rPr lang="zh-CN" altLang="en-US" dirty="0" smtClean="0">
                <a:solidFill>
                  <a:schemeClr val="tx1"/>
                </a:solidFill>
                <a:ea typeface="宋体" charset="-122"/>
                <a:hlinkClick r:id="rId4" action="ppaction://program"/>
              </a:rPr>
              <a:t>操作</a:t>
            </a:r>
            <a:endParaRPr lang="zh-CN" altLang="en-US" dirty="0" smtClean="0">
              <a:latin typeface="宋体" charset="-122"/>
              <a:ea typeface="宋体" charset="-122"/>
            </a:endParaRPr>
          </a:p>
          <a:p>
            <a:pPr lvl="2">
              <a:buFont typeface="Wingdings" pitchFamily="2" charset="2"/>
              <a:buNone/>
            </a:pPr>
            <a:r>
              <a:rPr lang="zh-CN" altLang="en-US" dirty="0" smtClean="0">
                <a:latin typeface="宋体" charset="-122"/>
                <a:ea typeface="宋体" charset="-122"/>
              </a:rPr>
              <a:t>        </a:t>
            </a:r>
            <a:r>
              <a:rPr lang="en-US" altLang="zh-CN" dirty="0" err="1" smtClean="0">
                <a:latin typeface="宋体" charset="-122"/>
                <a:ea typeface="宋体" charset="-122"/>
              </a:rPr>
              <a:t>ALUo</a:t>
            </a:r>
            <a:r>
              <a:rPr lang="en-US" altLang="zh-CN" dirty="0" err="1" smtClean="0">
                <a:latin typeface="宋体" charset="-122"/>
                <a:ea typeface="宋体" charset="-122"/>
                <a:sym typeface="Wingdings" pitchFamily="2" charset="2"/>
              </a:rPr>
              <a:t>←</a:t>
            </a:r>
            <a:r>
              <a:rPr lang="en-US" altLang="zh-CN" dirty="0" err="1" smtClean="0">
                <a:latin typeface="宋体" charset="-122"/>
                <a:ea typeface="宋体" charset="-122"/>
              </a:rPr>
              <a:t>A</a:t>
            </a:r>
            <a:r>
              <a:rPr lang="en-US" altLang="zh-CN" dirty="0" smtClean="0">
                <a:latin typeface="宋体" charset="-122"/>
                <a:ea typeface="宋体" charset="-122"/>
              </a:rPr>
              <a:t> op </a:t>
            </a:r>
            <a:r>
              <a:rPr lang="en-US" altLang="zh-CN" dirty="0" err="1" smtClean="0">
                <a:latin typeface="宋体" charset="-122"/>
                <a:ea typeface="宋体" charset="-122"/>
              </a:rPr>
              <a:t>Imm</a:t>
            </a:r>
            <a:endParaRPr lang="en-US" altLang="zh-CN" dirty="0" smtClean="0">
              <a:latin typeface="宋体" charset="-122"/>
              <a:ea typeface="宋体" charset="-122"/>
            </a:endParaRPr>
          </a:p>
          <a:p>
            <a:pPr lvl="2"/>
            <a:r>
              <a:rPr lang="zh-CN" altLang="en-US" dirty="0" smtClean="0">
                <a:latin typeface="宋体" charset="-122"/>
                <a:ea typeface="宋体" charset="-122"/>
              </a:rPr>
              <a:t>分支指令                       </a:t>
            </a:r>
            <a:r>
              <a:rPr lang="zh-CN" altLang="en-US" dirty="0" smtClean="0">
                <a:solidFill>
                  <a:schemeClr val="tx1"/>
                </a:solidFill>
                <a:ea typeface="宋体" charset="-122"/>
                <a:hlinkClick r:id="rId5" action="ppaction://program"/>
              </a:rPr>
              <a:t>操作</a:t>
            </a:r>
            <a:endParaRPr lang="zh-CN" altLang="en-US" dirty="0" smtClean="0">
              <a:latin typeface="宋体" charset="-122"/>
              <a:ea typeface="宋体" charset="-122"/>
            </a:endParaRPr>
          </a:p>
          <a:p>
            <a:pPr lvl="2">
              <a:buFont typeface="Wingdings" pitchFamily="2" charset="2"/>
              <a:buNone/>
            </a:pPr>
            <a:r>
              <a:rPr lang="zh-CN" altLang="en-US" dirty="0" smtClean="0">
                <a:latin typeface="宋体" charset="-122"/>
                <a:ea typeface="宋体" charset="-122"/>
              </a:rPr>
              <a:t>        </a:t>
            </a:r>
            <a:r>
              <a:rPr lang="en-US" altLang="zh-CN" dirty="0" err="1" smtClean="0">
                <a:latin typeface="宋体" charset="-122"/>
                <a:ea typeface="宋体" charset="-122"/>
              </a:rPr>
              <a:t>ALUo</a:t>
            </a:r>
            <a:r>
              <a:rPr lang="en-US" altLang="zh-CN" dirty="0" err="1" smtClean="0">
                <a:latin typeface="宋体" charset="-122"/>
                <a:ea typeface="宋体" charset="-122"/>
                <a:sym typeface="Wingdings" pitchFamily="2" charset="2"/>
              </a:rPr>
              <a:t>←</a:t>
            </a:r>
            <a:r>
              <a:rPr lang="en-US" altLang="zh-CN" dirty="0" err="1" smtClean="0">
                <a:latin typeface="宋体" charset="-122"/>
                <a:ea typeface="宋体" charset="-122"/>
              </a:rPr>
              <a:t>NPC</a:t>
            </a:r>
            <a:r>
              <a:rPr lang="en-US" altLang="zh-CN" dirty="0" smtClean="0">
                <a:latin typeface="宋体" charset="-122"/>
                <a:ea typeface="宋体" charset="-122"/>
              </a:rPr>
              <a:t>+</a:t>
            </a:r>
            <a:r>
              <a:rPr lang="zh-CN" altLang="en-US" dirty="0" smtClean="0">
                <a:latin typeface="宋体" charset="-122"/>
                <a:ea typeface="宋体" charset="-122"/>
              </a:rPr>
              <a:t>（</a:t>
            </a:r>
            <a:r>
              <a:rPr lang="en-US" altLang="zh-CN" dirty="0" err="1" smtClean="0">
                <a:latin typeface="宋体" charset="-122"/>
                <a:ea typeface="宋体" charset="-122"/>
              </a:rPr>
              <a:t>Imm</a:t>
            </a:r>
            <a:r>
              <a:rPr lang="en-US" altLang="zh-CN" dirty="0" smtClean="0">
                <a:latin typeface="宋体" charset="-122"/>
                <a:ea typeface="宋体" charset="-122"/>
              </a:rPr>
              <a:t>&lt;&lt;2</a:t>
            </a:r>
            <a:r>
              <a:rPr lang="zh-CN" altLang="en-US" dirty="0" smtClean="0">
                <a:latin typeface="宋体" charset="-122"/>
                <a:ea typeface="宋体" charset="-122"/>
              </a:rPr>
              <a:t>）；</a:t>
            </a:r>
          </a:p>
          <a:p>
            <a:pPr lvl="2">
              <a:buFont typeface="Wingdings" pitchFamily="2" charset="2"/>
              <a:buNone/>
            </a:pPr>
            <a:r>
              <a:rPr lang="zh-CN" altLang="en-US" dirty="0" smtClean="0">
                <a:latin typeface="宋体" charset="-122"/>
                <a:ea typeface="宋体" charset="-122"/>
              </a:rPr>
              <a:t>        </a:t>
            </a:r>
            <a:r>
              <a:rPr lang="en-US" altLang="zh-CN" dirty="0" err="1" smtClean="0">
                <a:latin typeface="宋体" charset="-122"/>
                <a:ea typeface="宋体" charset="-122"/>
              </a:rPr>
              <a:t>cond</a:t>
            </a:r>
            <a:r>
              <a:rPr lang="en-US" altLang="zh-CN" dirty="0" smtClean="0">
                <a:latin typeface="宋体" charset="-122"/>
                <a:ea typeface="宋体" charset="-122"/>
                <a:sym typeface="Wingdings" pitchFamily="2" charset="2"/>
              </a:rPr>
              <a:t>←</a:t>
            </a:r>
            <a:r>
              <a:rPr lang="zh-CN" altLang="en-US" dirty="0" smtClean="0">
                <a:latin typeface="宋体" charset="-122"/>
                <a:ea typeface="宋体" charset="-122"/>
              </a:rPr>
              <a:t>（</a:t>
            </a:r>
            <a:r>
              <a:rPr lang="en-US" altLang="zh-CN" dirty="0" smtClean="0">
                <a:latin typeface="宋体" charset="-122"/>
                <a:ea typeface="宋体" charset="-122"/>
              </a:rPr>
              <a:t>A = = 0</a:t>
            </a:r>
            <a:r>
              <a:rPr lang="zh-CN" altLang="en-US" dirty="0" smtClean="0">
                <a:latin typeface="宋体" charset="-122"/>
                <a:ea typeface="宋体" charset="-122"/>
              </a:rPr>
              <a:t>）</a:t>
            </a:r>
          </a:p>
        </p:txBody>
      </p:sp>
      <p:sp>
        <p:nvSpPr>
          <p:cNvPr id="4" name="左大括号 3"/>
          <p:cNvSpPr/>
          <p:nvPr/>
        </p:nvSpPr>
        <p:spPr bwMode="auto">
          <a:xfrm>
            <a:off x="1619672" y="3356992"/>
            <a:ext cx="288032" cy="1224136"/>
          </a:xfrm>
          <a:prstGeom prst="leftBrace">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600" b="0" i="0" u="none" strike="noStrike" cap="none" normalizeH="0" baseline="0" smtClean="0">
              <a:ln>
                <a:noFill/>
              </a:ln>
              <a:solidFill>
                <a:schemeClr val="tx1"/>
              </a:solidFill>
              <a:effectLst/>
              <a:latin typeface="Tahoma" pitchFamily="34" charset="0"/>
              <a:ea typeface="黑体" pitchFamily="2" charset="-122"/>
            </a:endParaRPr>
          </a:p>
        </p:txBody>
      </p:sp>
      <p:sp>
        <p:nvSpPr>
          <p:cNvPr id="5" name="TextBox 4"/>
          <p:cNvSpPr txBox="1"/>
          <p:nvPr/>
        </p:nvSpPr>
        <p:spPr>
          <a:xfrm>
            <a:off x="323528" y="2204864"/>
            <a:ext cx="1296143" cy="830997"/>
          </a:xfrm>
          <a:prstGeom prst="rect">
            <a:avLst/>
          </a:prstGeom>
          <a:noFill/>
        </p:spPr>
        <p:txBody>
          <a:bodyPr wrap="square" rtlCol="0">
            <a:spAutoFit/>
          </a:bodyPr>
          <a:lstStyle/>
          <a:p>
            <a:r>
              <a:rPr lang="zh-CN" altLang="en-US" dirty="0" smtClean="0"/>
              <a:t>访存地址计算</a:t>
            </a:r>
            <a:endParaRPr lang="zh-CN" altLang="en-US" dirty="0"/>
          </a:p>
        </p:txBody>
      </p:sp>
      <p:sp>
        <p:nvSpPr>
          <p:cNvPr id="6" name="TextBox 5"/>
          <p:cNvSpPr txBox="1"/>
          <p:nvPr/>
        </p:nvSpPr>
        <p:spPr>
          <a:xfrm>
            <a:off x="467544" y="3573016"/>
            <a:ext cx="1008112" cy="830997"/>
          </a:xfrm>
          <a:prstGeom prst="rect">
            <a:avLst/>
          </a:prstGeom>
          <a:noFill/>
        </p:spPr>
        <p:txBody>
          <a:bodyPr wrap="square" rtlCol="0">
            <a:spAutoFit/>
          </a:bodyPr>
          <a:lstStyle/>
          <a:p>
            <a:r>
              <a:rPr lang="zh-CN" altLang="en-US" dirty="0" smtClean="0"/>
              <a:t>算逻运算</a:t>
            </a:r>
            <a:endParaRPr lang="zh-CN" altLang="en-US" dirty="0"/>
          </a:p>
        </p:txBody>
      </p:sp>
      <p:sp>
        <p:nvSpPr>
          <p:cNvPr id="7" name="TextBox 6"/>
          <p:cNvSpPr txBox="1"/>
          <p:nvPr/>
        </p:nvSpPr>
        <p:spPr>
          <a:xfrm>
            <a:off x="467544" y="5406315"/>
            <a:ext cx="1008112" cy="830997"/>
          </a:xfrm>
          <a:prstGeom prst="rect">
            <a:avLst/>
          </a:prstGeom>
          <a:noFill/>
        </p:spPr>
        <p:txBody>
          <a:bodyPr wrap="square" rtlCol="0">
            <a:spAutoFit/>
          </a:bodyPr>
          <a:lstStyle/>
          <a:p>
            <a:r>
              <a:rPr lang="zh-CN" altLang="en-US" dirty="0" smtClean="0"/>
              <a:t>分支运算</a:t>
            </a:r>
            <a:endParaRPr lang="zh-CN" altLang="en-US" dirty="0"/>
          </a:p>
        </p:txBody>
      </p:sp>
    </p:spTree>
  </p:cSld>
  <p:clrMapOvr>
    <a:masterClrMapping/>
  </p:clrMapOvr>
  <p:transition/>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p:txBody>
          <a:bodyPr/>
          <a:lstStyle/>
          <a:p>
            <a:r>
              <a:rPr lang="en-US" altLang="zh-CN" smtClean="0">
                <a:latin typeface="黑体" pitchFamily="2" charset="-122"/>
              </a:rPr>
              <a:t>3.5 </a:t>
            </a:r>
            <a:r>
              <a:rPr lang="zh-CN" altLang="en-US" smtClean="0">
                <a:latin typeface="黑体" pitchFamily="2" charset="-122"/>
              </a:rPr>
              <a:t>流水线的实现</a:t>
            </a:r>
          </a:p>
        </p:txBody>
      </p:sp>
      <p:sp>
        <p:nvSpPr>
          <p:cNvPr id="161795" name="Rectangle 3" descr="Rectangle: Click to edit Master text styles&#10;Second level&#10;Third level&#10;Fourth level&#10;Fifth level"/>
          <p:cNvSpPr>
            <a:spLocks noGrp="1" noChangeArrowheads="1"/>
          </p:cNvSpPr>
          <p:nvPr>
            <p:ph idx="1"/>
          </p:nvPr>
        </p:nvSpPr>
        <p:spPr>
          <a:xfrm>
            <a:off x="683568" y="836712"/>
            <a:ext cx="7772400" cy="4752528"/>
          </a:xfrm>
        </p:spPr>
        <p:txBody>
          <a:bodyPr/>
          <a:lstStyle/>
          <a:p>
            <a:pPr lvl="2">
              <a:lnSpc>
                <a:spcPct val="120000"/>
              </a:lnSpc>
              <a:buFont typeface="Wingdings" pitchFamily="2" charset="2"/>
              <a:buNone/>
            </a:pPr>
            <a:r>
              <a:rPr lang="en-US" altLang="zh-CN" dirty="0" smtClean="0">
                <a:latin typeface="宋体" charset="-122"/>
                <a:ea typeface="宋体" charset="-122"/>
              </a:rPr>
              <a:t>    </a:t>
            </a:r>
            <a:endParaRPr lang="zh-CN" altLang="en-US" dirty="0" smtClean="0">
              <a:latin typeface="宋体" charset="-122"/>
              <a:ea typeface="宋体" charset="-122"/>
            </a:endParaRPr>
          </a:p>
          <a:p>
            <a:pPr marL="1085850" lvl="1" indent="-457200">
              <a:lnSpc>
                <a:spcPct val="120000"/>
              </a:lnSpc>
            </a:pPr>
            <a:r>
              <a:rPr lang="zh-CN" altLang="en-US" dirty="0" smtClean="0"/>
              <a:t>存储器访问</a:t>
            </a:r>
            <a:r>
              <a:rPr lang="en-US" altLang="zh-CN" dirty="0" smtClean="0"/>
              <a:t>/</a:t>
            </a:r>
            <a:r>
              <a:rPr lang="zh-CN" altLang="en-US" dirty="0" smtClean="0"/>
              <a:t>分支完成周期</a:t>
            </a:r>
            <a:r>
              <a:rPr lang="zh-CN" altLang="en-US" dirty="0" smtClean="0">
                <a:solidFill>
                  <a:srgbClr val="D60093"/>
                </a:solidFill>
                <a:latin typeface="黑体" pitchFamily="2" charset="-122"/>
              </a:rPr>
              <a:t>（</a:t>
            </a:r>
            <a:r>
              <a:rPr lang="en-US" altLang="zh-CN" dirty="0" smtClean="0">
                <a:solidFill>
                  <a:srgbClr val="D60093"/>
                </a:solidFill>
                <a:latin typeface="黑体" pitchFamily="2" charset="-122"/>
              </a:rPr>
              <a:t>MEM</a:t>
            </a:r>
            <a:r>
              <a:rPr lang="zh-CN" altLang="en-US" dirty="0" smtClean="0">
                <a:solidFill>
                  <a:srgbClr val="D60093"/>
                </a:solidFill>
                <a:latin typeface="黑体" pitchFamily="2" charset="-122"/>
              </a:rPr>
              <a:t>）</a:t>
            </a:r>
          </a:p>
          <a:p>
            <a:pPr lvl="2">
              <a:lnSpc>
                <a:spcPct val="120000"/>
              </a:lnSpc>
            </a:pPr>
            <a:r>
              <a:rPr lang="zh-CN" altLang="en-US" dirty="0" smtClean="0">
                <a:latin typeface="宋体" charset="-122"/>
                <a:ea typeface="宋体" charset="-122"/>
              </a:rPr>
              <a:t>所有指令都要在该周期对</a:t>
            </a:r>
            <a:r>
              <a:rPr lang="en-US" altLang="zh-CN" dirty="0" smtClean="0">
                <a:solidFill>
                  <a:srgbClr val="9933FF"/>
                </a:solidFill>
                <a:latin typeface="宋体" charset="-122"/>
                <a:ea typeface="宋体" charset="-122"/>
              </a:rPr>
              <a:t>PC</a:t>
            </a:r>
            <a:r>
              <a:rPr lang="zh-CN" altLang="en-US" dirty="0" smtClean="0">
                <a:latin typeface="宋体" charset="-122"/>
                <a:ea typeface="宋体" charset="-122"/>
              </a:rPr>
              <a:t>进行更新。</a:t>
            </a:r>
          </a:p>
          <a:p>
            <a:pPr lvl="2">
              <a:lnSpc>
                <a:spcPct val="120000"/>
              </a:lnSpc>
              <a:buFont typeface="Wingdings" pitchFamily="2" charset="2"/>
              <a:buNone/>
            </a:pPr>
            <a:r>
              <a:rPr lang="zh-CN" altLang="en-US" dirty="0" smtClean="0">
                <a:latin typeface="宋体" charset="-122"/>
                <a:ea typeface="宋体" charset="-122"/>
              </a:rPr>
              <a:t>    除了分支指令，其它指令都是做：</a:t>
            </a:r>
            <a:r>
              <a:rPr lang="en-US" altLang="zh-CN" dirty="0" smtClean="0">
                <a:latin typeface="宋体" charset="-122"/>
                <a:ea typeface="宋体" charset="-122"/>
              </a:rPr>
              <a:t>PC</a:t>
            </a:r>
            <a:r>
              <a:rPr lang="en-US" altLang="zh-CN" dirty="0" smtClean="0">
                <a:latin typeface="宋体" charset="-122"/>
                <a:ea typeface="宋体" charset="-122"/>
                <a:sym typeface="Wingdings" pitchFamily="2" charset="2"/>
              </a:rPr>
              <a:t>←</a:t>
            </a:r>
            <a:r>
              <a:rPr lang="en-US" altLang="zh-CN" dirty="0" smtClean="0">
                <a:latin typeface="宋体" charset="-122"/>
                <a:ea typeface="宋体" charset="-122"/>
              </a:rPr>
              <a:t>NPC</a:t>
            </a:r>
          </a:p>
          <a:p>
            <a:pPr lvl="2">
              <a:lnSpc>
                <a:spcPct val="120000"/>
              </a:lnSpc>
            </a:pPr>
            <a:r>
              <a:rPr lang="zh-CN" altLang="en-US" dirty="0" smtClean="0">
                <a:latin typeface="宋体" charset="-122"/>
                <a:ea typeface="宋体" charset="-122"/>
              </a:rPr>
              <a:t>在该周期内处理的</a:t>
            </a:r>
            <a:r>
              <a:rPr lang="en-US" altLang="zh-CN" dirty="0" smtClean="0">
                <a:solidFill>
                  <a:srgbClr val="9933FF"/>
                </a:solidFill>
                <a:latin typeface="宋体" charset="-122"/>
                <a:ea typeface="宋体" charset="-122"/>
              </a:rPr>
              <a:t>MIPS</a:t>
            </a:r>
            <a:r>
              <a:rPr lang="zh-CN" altLang="en-US" dirty="0" smtClean="0">
                <a:latin typeface="宋体" charset="-122"/>
                <a:ea typeface="宋体" charset="-122"/>
              </a:rPr>
              <a:t>指令仅仅有</a:t>
            </a:r>
            <a:r>
              <a:rPr lang="en-US" altLang="zh-CN" dirty="0" smtClean="0">
                <a:solidFill>
                  <a:srgbClr val="9933FF"/>
                </a:solidFill>
                <a:latin typeface="宋体" charset="-122"/>
                <a:ea typeface="宋体" charset="-122"/>
              </a:rPr>
              <a:t>load</a:t>
            </a:r>
            <a:r>
              <a:rPr lang="zh-CN" altLang="en-US" dirty="0" smtClean="0">
                <a:solidFill>
                  <a:srgbClr val="9933FF"/>
                </a:solidFill>
                <a:latin typeface="宋体" charset="-122"/>
                <a:ea typeface="宋体" charset="-122"/>
              </a:rPr>
              <a:t>、</a:t>
            </a:r>
            <a:r>
              <a:rPr lang="en-US" altLang="zh-CN" dirty="0" smtClean="0">
                <a:solidFill>
                  <a:srgbClr val="9933FF"/>
                </a:solidFill>
                <a:latin typeface="宋体" charset="-122"/>
                <a:ea typeface="宋体" charset="-122"/>
              </a:rPr>
              <a:t>store</a:t>
            </a:r>
            <a:r>
              <a:rPr lang="zh-CN" altLang="en-US" dirty="0" smtClean="0">
                <a:solidFill>
                  <a:srgbClr val="9933FF"/>
                </a:solidFill>
                <a:latin typeface="宋体" charset="-122"/>
                <a:ea typeface="宋体" charset="-122"/>
              </a:rPr>
              <a:t>和分支</a:t>
            </a:r>
            <a:r>
              <a:rPr lang="zh-CN" altLang="en-US" dirty="0" smtClean="0">
                <a:latin typeface="宋体" charset="-122"/>
                <a:ea typeface="宋体" charset="-122"/>
              </a:rPr>
              <a:t>三种指令。</a:t>
            </a:r>
            <a:endParaRPr lang="en-US" altLang="zh-CN" dirty="0" smtClean="0">
              <a:latin typeface="宋体" charset="-122"/>
              <a:ea typeface="宋体" charset="-122"/>
            </a:endParaRPr>
          </a:p>
          <a:p>
            <a:pPr lvl="2">
              <a:lnSpc>
                <a:spcPct val="100000"/>
              </a:lnSpc>
            </a:pPr>
            <a:r>
              <a:rPr lang="en-US" altLang="zh-CN" dirty="0" smtClean="0">
                <a:latin typeface="宋体" charset="-122"/>
                <a:ea typeface="宋体" charset="-122"/>
              </a:rPr>
              <a:t>load</a:t>
            </a:r>
            <a:r>
              <a:rPr lang="zh-CN" altLang="en-US" dirty="0" smtClean="0">
                <a:latin typeface="宋体" charset="-122"/>
                <a:ea typeface="宋体" charset="-122"/>
              </a:rPr>
              <a:t>指令和</a:t>
            </a:r>
            <a:r>
              <a:rPr lang="en-US" altLang="zh-CN" dirty="0" smtClean="0">
                <a:latin typeface="宋体" charset="-122"/>
                <a:ea typeface="宋体" charset="-122"/>
              </a:rPr>
              <a:t>store</a:t>
            </a:r>
            <a:r>
              <a:rPr lang="zh-CN" altLang="en-US" dirty="0" smtClean="0">
                <a:ea typeface="宋体" charset="-122"/>
              </a:rPr>
              <a:t>指令                        </a:t>
            </a:r>
            <a:r>
              <a:rPr lang="zh-CN" altLang="en-US" dirty="0" smtClean="0">
                <a:solidFill>
                  <a:schemeClr val="tx1"/>
                </a:solidFill>
                <a:ea typeface="宋体" charset="-122"/>
                <a:hlinkClick r:id="rId2" action="ppaction://program"/>
              </a:rPr>
              <a:t>操作</a:t>
            </a:r>
            <a:endParaRPr lang="zh-CN" altLang="pt-BR" dirty="0" smtClean="0">
              <a:ea typeface="宋体" charset="-122"/>
            </a:endParaRPr>
          </a:p>
          <a:p>
            <a:pPr lvl="2">
              <a:lnSpc>
                <a:spcPct val="100000"/>
              </a:lnSpc>
              <a:buNone/>
            </a:pPr>
            <a:r>
              <a:rPr lang="pt-BR" altLang="zh-CN" dirty="0" smtClean="0">
                <a:latin typeface="宋体" charset="-122"/>
                <a:ea typeface="宋体" charset="-122"/>
              </a:rPr>
              <a:t>        LMD</a:t>
            </a:r>
            <a:r>
              <a:rPr lang="en-US" altLang="zh-CN" dirty="0" smtClean="0">
                <a:latin typeface="宋体" charset="-122"/>
                <a:ea typeface="宋体" charset="-122"/>
                <a:sym typeface="Wingdings" pitchFamily="2" charset="2"/>
              </a:rPr>
              <a:t>←</a:t>
            </a:r>
            <a:r>
              <a:rPr lang="pt-BR" altLang="zh-CN" dirty="0" smtClean="0">
                <a:latin typeface="宋体" charset="-122"/>
                <a:ea typeface="宋体" charset="-122"/>
              </a:rPr>
              <a:t>Mem[ALUo] </a:t>
            </a:r>
          </a:p>
          <a:p>
            <a:pPr lvl="2">
              <a:lnSpc>
                <a:spcPct val="100000"/>
              </a:lnSpc>
              <a:buNone/>
            </a:pPr>
            <a:r>
              <a:rPr lang="zh-CN" altLang="pt-BR" dirty="0" smtClean="0">
                <a:latin typeface="宋体" charset="-122"/>
                <a:ea typeface="宋体" charset="-122"/>
              </a:rPr>
              <a:t>    或者 </a:t>
            </a:r>
            <a:r>
              <a:rPr lang="pt-BR" altLang="zh-CN" dirty="0" smtClean="0">
                <a:latin typeface="宋体" charset="-122"/>
                <a:ea typeface="宋体" charset="-122"/>
              </a:rPr>
              <a:t>Mem[ALUo]</a:t>
            </a:r>
            <a:r>
              <a:rPr lang="en-US" altLang="zh-CN" dirty="0" smtClean="0">
                <a:latin typeface="宋体" charset="-122"/>
                <a:ea typeface="宋体" charset="-122"/>
                <a:sym typeface="Wingdings" pitchFamily="2" charset="2"/>
              </a:rPr>
              <a:t>←</a:t>
            </a:r>
            <a:r>
              <a:rPr lang="pt-BR" altLang="zh-CN" dirty="0" smtClean="0">
                <a:latin typeface="宋体" charset="-122"/>
                <a:ea typeface="宋体" charset="-122"/>
              </a:rPr>
              <a:t>B</a:t>
            </a:r>
          </a:p>
          <a:p>
            <a:pPr lvl="2">
              <a:lnSpc>
                <a:spcPct val="100000"/>
              </a:lnSpc>
            </a:pPr>
            <a:r>
              <a:rPr lang="zh-CN" altLang="en-US" dirty="0" smtClean="0">
                <a:latin typeface="宋体" charset="-122"/>
                <a:ea typeface="宋体" charset="-122"/>
              </a:rPr>
              <a:t>分支指令                         </a:t>
            </a:r>
            <a:r>
              <a:rPr lang="zh-CN" altLang="en-US" dirty="0" smtClean="0">
                <a:solidFill>
                  <a:schemeClr val="tx1"/>
                </a:solidFill>
                <a:ea typeface="宋体" charset="-122"/>
                <a:hlinkClick r:id="rId3" action="ppaction://program"/>
              </a:rPr>
              <a:t>操作</a:t>
            </a:r>
            <a:endParaRPr lang="zh-CN" altLang="en-US" dirty="0" smtClean="0">
              <a:latin typeface="宋体" charset="-122"/>
              <a:ea typeface="宋体" charset="-122"/>
            </a:endParaRPr>
          </a:p>
          <a:p>
            <a:pPr lvl="2">
              <a:lnSpc>
                <a:spcPct val="100000"/>
              </a:lnSpc>
              <a:buNone/>
            </a:pPr>
            <a:r>
              <a:rPr lang="zh-CN" altLang="en-US" dirty="0" smtClean="0">
                <a:latin typeface="宋体" charset="-122"/>
                <a:ea typeface="宋体" charset="-122"/>
              </a:rPr>
              <a:t>      </a:t>
            </a:r>
            <a:r>
              <a:rPr lang="en-US" altLang="zh-CN" dirty="0" smtClean="0">
                <a:latin typeface="宋体" charset="-122"/>
                <a:ea typeface="宋体" charset="-122"/>
              </a:rPr>
              <a:t>if </a:t>
            </a:r>
            <a:r>
              <a:rPr lang="zh-CN" altLang="en-US" dirty="0" smtClean="0">
                <a:latin typeface="宋体" charset="-122"/>
                <a:ea typeface="宋体" charset="-122"/>
              </a:rPr>
              <a:t>（</a:t>
            </a:r>
            <a:r>
              <a:rPr lang="en-US" altLang="zh-CN" dirty="0" err="1" smtClean="0">
                <a:latin typeface="宋体" charset="-122"/>
                <a:ea typeface="宋体" charset="-122"/>
              </a:rPr>
              <a:t>cond</a:t>
            </a:r>
            <a:r>
              <a:rPr lang="zh-CN" altLang="en-US" dirty="0" smtClean="0">
                <a:latin typeface="宋体" charset="-122"/>
                <a:ea typeface="宋体" charset="-122"/>
              </a:rPr>
              <a:t>） </a:t>
            </a:r>
            <a:r>
              <a:rPr lang="en-US" altLang="zh-CN" dirty="0" smtClean="0">
                <a:latin typeface="宋体" charset="-122"/>
                <a:ea typeface="宋体" charset="-122"/>
              </a:rPr>
              <a:t>PC </a:t>
            </a:r>
            <a:r>
              <a:rPr lang="en-US" altLang="zh-CN" dirty="0" smtClean="0">
                <a:latin typeface="宋体" charset="-122"/>
                <a:ea typeface="宋体" charset="-122"/>
                <a:sym typeface="Wingdings" pitchFamily="2" charset="2"/>
              </a:rPr>
              <a:t>←</a:t>
            </a:r>
            <a:r>
              <a:rPr lang="en-US" altLang="zh-CN" dirty="0" err="1" smtClean="0">
                <a:latin typeface="宋体" charset="-122"/>
                <a:ea typeface="宋体" charset="-122"/>
              </a:rPr>
              <a:t>ALUo</a:t>
            </a:r>
            <a:r>
              <a:rPr lang="en-US" altLang="zh-CN" dirty="0" smtClean="0">
                <a:latin typeface="宋体" charset="-122"/>
                <a:ea typeface="宋体" charset="-122"/>
              </a:rPr>
              <a:t>  else  PC</a:t>
            </a:r>
            <a:r>
              <a:rPr lang="en-US" altLang="zh-CN" dirty="0" smtClean="0">
                <a:latin typeface="宋体" charset="-122"/>
                <a:ea typeface="宋体" charset="-122"/>
                <a:sym typeface="Wingdings" pitchFamily="2" charset="2"/>
              </a:rPr>
              <a:t>←</a:t>
            </a:r>
            <a:r>
              <a:rPr lang="en-US" altLang="zh-CN" dirty="0" smtClean="0">
                <a:latin typeface="宋体" charset="-122"/>
                <a:ea typeface="宋体" charset="-122"/>
              </a:rPr>
              <a:t>NPC</a:t>
            </a:r>
            <a:endParaRPr lang="zh-CN" altLang="en-US" dirty="0" smtClean="0">
              <a:latin typeface="宋体" charset="-122"/>
              <a:ea typeface="宋体" charset="-122"/>
            </a:endParaRPr>
          </a:p>
        </p:txBody>
      </p:sp>
    </p:spTree>
  </p:cSld>
  <p:clrMapOvr>
    <a:masterClrMapping/>
  </p:clrMapOvr>
  <p:transition/>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title"/>
          </p:nvPr>
        </p:nvSpPr>
        <p:spPr/>
        <p:txBody>
          <a:bodyPr/>
          <a:lstStyle/>
          <a:p>
            <a:r>
              <a:rPr lang="en-US" altLang="zh-CN" smtClean="0">
                <a:latin typeface="黑体" pitchFamily="2" charset="-122"/>
              </a:rPr>
              <a:t>3.5 </a:t>
            </a:r>
            <a:r>
              <a:rPr lang="zh-CN" altLang="en-US" smtClean="0">
                <a:latin typeface="黑体" pitchFamily="2" charset="-122"/>
              </a:rPr>
              <a:t>流水线的实现</a:t>
            </a:r>
          </a:p>
        </p:txBody>
      </p:sp>
      <p:sp>
        <p:nvSpPr>
          <p:cNvPr id="162819" name="Rectangle 3" descr="Rectangle: Click to edit Master text styles&#10;Second level&#10;Third level&#10;Fourth level&#10;Fifth level"/>
          <p:cNvSpPr>
            <a:spLocks noGrp="1" noChangeArrowheads="1"/>
          </p:cNvSpPr>
          <p:nvPr>
            <p:ph idx="1"/>
          </p:nvPr>
        </p:nvSpPr>
        <p:spPr/>
        <p:txBody>
          <a:bodyPr/>
          <a:lstStyle/>
          <a:p>
            <a:pPr marL="1085850" lvl="1" indent="-457200">
              <a:lnSpc>
                <a:spcPct val="100000"/>
              </a:lnSpc>
            </a:pPr>
            <a:r>
              <a:rPr lang="zh-CN" altLang="en-US" dirty="0" smtClean="0"/>
              <a:t>写回周期</a:t>
            </a:r>
            <a:r>
              <a:rPr lang="zh-CN" altLang="en-US" dirty="0" smtClean="0">
                <a:solidFill>
                  <a:srgbClr val="D60093"/>
                </a:solidFill>
                <a:latin typeface="黑体" pitchFamily="2" charset="-122"/>
              </a:rPr>
              <a:t>（</a:t>
            </a:r>
            <a:r>
              <a:rPr lang="en-US" altLang="zh-CN" dirty="0" smtClean="0">
                <a:solidFill>
                  <a:srgbClr val="D60093"/>
                </a:solidFill>
                <a:latin typeface="黑体" pitchFamily="2" charset="-122"/>
              </a:rPr>
              <a:t>WB</a:t>
            </a:r>
            <a:r>
              <a:rPr lang="zh-CN" altLang="en-US" dirty="0" smtClean="0">
                <a:solidFill>
                  <a:srgbClr val="D60093"/>
                </a:solidFill>
                <a:latin typeface="黑体" pitchFamily="2" charset="-122"/>
              </a:rPr>
              <a:t>）</a:t>
            </a:r>
          </a:p>
          <a:p>
            <a:pPr lvl="2">
              <a:lnSpc>
                <a:spcPct val="100000"/>
              </a:lnSpc>
              <a:buFont typeface="Wingdings" pitchFamily="2" charset="2"/>
              <a:buNone/>
            </a:pPr>
            <a:r>
              <a:rPr lang="zh-CN" altLang="en-US" dirty="0" smtClean="0">
                <a:ea typeface="宋体" charset="-122"/>
              </a:rPr>
              <a:t>不同的指令在写回周期完成的工作也不一样。</a:t>
            </a:r>
          </a:p>
          <a:p>
            <a:pPr lvl="2">
              <a:lnSpc>
                <a:spcPct val="100000"/>
              </a:lnSpc>
            </a:pPr>
            <a:r>
              <a:rPr lang="zh-CN" altLang="en-US" dirty="0" smtClean="0">
                <a:latin typeface="宋体" charset="-122"/>
                <a:ea typeface="宋体" charset="-122"/>
              </a:rPr>
              <a:t>寄存器－寄存器</a:t>
            </a:r>
            <a:r>
              <a:rPr lang="en-US" altLang="zh-CN" dirty="0" smtClean="0">
                <a:latin typeface="宋体" charset="-122"/>
                <a:ea typeface="宋体" charset="-122"/>
              </a:rPr>
              <a:t>ALU</a:t>
            </a:r>
            <a:r>
              <a:rPr lang="zh-CN" altLang="en-US" dirty="0" smtClean="0">
                <a:latin typeface="宋体" charset="-122"/>
                <a:ea typeface="宋体" charset="-122"/>
              </a:rPr>
              <a:t>指令       </a:t>
            </a:r>
            <a:r>
              <a:rPr lang="zh-CN" altLang="en-US" dirty="0" smtClean="0">
                <a:solidFill>
                  <a:schemeClr val="tx1"/>
                </a:solidFill>
                <a:ea typeface="宋体" charset="-122"/>
                <a:hlinkClick r:id="rId2" action="ppaction://hlinkfile"/>
              </a:rPr>
              <a:t>操作</a:t>
            </a:r>
            <a:endParaRPr lang="zh-CN" altLang="en-US" dirty="0" smtClean="0">
              <a:latin typeface="宋体" charset="-122"/>
              <a:ea typeface="宋体" charset="-122"/>
            </a:endParaRPr>
          </a:p>
          <a:p>
            <a:pPr lvl="2">
              <a:lnSpc>
                <a:spcPct val="100000"/>
              </a:lnSpc>
              <a:buFont typeface="Wingdings" pitchFamily="2" charset="2"/>
              <a:buNone/>
            </a:pPr>
            <a:r>
              <a:rPr lang="zh-CN" altLang="en-US" dirty="0" smtClean="0">
                <a:latin typeface="宋体" charset="-122"/>
                <a:ea typeface="宋体" charset="-122"/>
              </a:rPr>
              <a:t>        </a:t>
            </a:r>
            <a:r>
              <a:rPr lang="en-US" altLang="zh-CN" dirty="0" err="1" smtClean="0">
                <a:latin typeface="宋体" charset="-122"/>
                <a:ea typeface="宋体" charset="-122"/>
              </a:rPr>
              <a:t>Regs</a:t>
            </a:r>
            <a:r>
              <a:rPr lang="en-US" altLang="zh-CN" dirty="0" smtClean="0">
                <a:latin typeface="宋体" charset="-122"/>
                <a:ea typeface="宋体" charset="-122"/>
              </a:rPr>
              <a:t>[rd]</a:t>
            </a:r>
            <a:r>
              <a:rPr lang="en-US" altLang="zh-CN" dirty="0" smtClean="0">
                <a:latin typeface="宋体" charset="-122"/>
                <a:ea typeface="宋体" charset="-122"/>
                <a:sym typeface="Wingdings" pitchFamily="2" charset="2"/>
              </a:rPr>
              <a:t>←</a:t>
            </a:r>
            <a:r>
              <a:rPr lang="en-US" altLang="zh-CN" dirty="0" smtClean="0">
                <a:latin typeface="宋体" charset="-122"/>
                <a:ea typeface="宋体" charset="-122"/>
              </a:rPr>
              <a:t> </a:t>
            </a:r>
            <a:r>
              <a:rPr lang="en-US" altLang="zh-CN" dirty="0" err="1" smtClean="0">
                <a:latin typeface="宋体" charset="-122"/>
                <a:ea typeface="宋体" charset="-122"/>
              </a:rPr>
              <a:t>ALUo</a:t>
            </a:r>
            <a:endParaRPr lang="en-US" altLang="zh-CN" dirty="0" smtClean="0">
              <a:latin typeface="宋体" charset="-122"/>
              <a:ea typeface="宋体" charset="-122"/>
            </a:endParaRPr>
          </a:p>
          <a:p>
            <a:pPr lvl="2">
              <a:lnSpc>
                <a:spcPct val="100000"/>
              </a:lnSpc>
            </a:pPr>
            <a:r>
              <a:rPr lang="zh-CN" altLang="en-US" dirty="0" smtClean="0">
                <a:latin typeface="宋体" charset="-122"/>
                <a:ea typeface="宋体" charset="-122"/>
              </a:rPr>
              <a:t>寄存器－立即数</a:t>
            </a:r>
            <a:r>
              <a:rPr lang="en-US" altLang="zh-CN" dirty="0" smtClean="0">
                <a:latin typeface="宋体" charset="-122"/>
                <a:ea typeface="宋体" charset="-122"/>
              </a:rPr>
              <a:t>ALU</a:t>
            </a:r>
            <a:r>
              <a:rPr lang="zh-CN" altLang="en-US" dirty="0" smtClean="0">
                <a:latin typeface="宋体" charset="-122"/>
                <a:ea typeface="宋体" charset="-122"/>
              </a:rPr>
              <a:t>指令       </a:t>
            </a:r>
            <a:r>
              <a:rPr lang="zh-CN" altLang="en-US" dirty="0" smtClean="0">
                <a:solidFill>
                  <a:schemeClr val="tx1"/>
                </a:solidFill>
                <a:ea typeface="宋体" charset="-122"/>
                <a:hlinkClick r:id="rId3" action="ppaction://hlinkfile"/>
              </a:rPr>
              <a:t>操作</a:t>
            </a:r>
            <a:endParaRPr lang="zh-CN" altLang="en-US" dirty="0" smtClean="0">
              <a:latin typeface="宋体" charset="-122"/>
              <a:ea typeface="宋体" charset="-122"/>
            </a:endParaRPr>
          </a:p>
          <a:p>
            <a:pPr lvl="2">
              <a:lnSpc>
                <a:spcPct val="100000"/>
              </a:lnSpc>
              <a:buFont typeface="Wingdings" pitchFamily="2" charset="2"/>
              <a:buNone/>
            </a:pPr>
            <a:r>
              <a:rPr lang="zh-CN" altLang="en-US" dirty="0" smtClean="0">
                <a:latin typeface="宋体" charset="-122"/>
                <a:ea typeface="宋体" charset="-122"/>
              </a:rPr>
              <a:t>        </a:t>
            </a:r>
            <a:r>
              <a:rPr lang="en-US" altLang="zh-CN" dirty="0" err="1" smtClean="0">
                <a:latin typeface="宋体" charset="-122"/>
                <a:ea typeface="宋体" charset="-122"/>
              </a:rPr>
              <a:t>Regs</a:t>
            </a:r>
            <a:r>
              <a:rPr lang="en-US" altLang="zh-CN" dirty="0" smtClean="0">
                <a:latin typeface="宋体" charset="-122"/>
                <a:ea typeface="宋体" charset="-122"/>
              </a:rPr>
              <a:t>[</a:t>
            </a:r>
            <a:r>
              <a:rPr lang="en-US" altLang="zh-CN" dirty="0" err="1" smtClean="0">
                <a:latin typeface="宋体" charset="-122"/>
                <a:ea typeface="宋体" charset="-122"/>
              </a:rPr>
              <a:t>rt</a:t>
            </a:r>
            <a:r>
              <a:rPr lang="en-US" altLang="zh-CN" dirty="0" smtClean="0">
                <a:latin typeface="宋体" charset="-122"/>
                <a:ea typeface="宋体" charset="-122"/>
              </a:rPr>
              <a:t>]</a:t>
            </a:r>
            <a:r>
              <a:rPr lang="en-US" altLang="zh-CN" dirty="0" smtClean="0">
                <a:latin typeface="宋体" charset="-122"/>
                <a:ea typeface="宋体" charset="-122"/>
                <a:sym typeface="Wingdings" pitchFamily="2" charset="2"/>
              </a:rPr>
              <a:t>←</a:t>
            </a:r>
            <a:r>
              <a:rPr lang="en-US" altLang="zh-CN" dirty="0" smtClean="0">
                <a:latin typeface="宋体" charset="-122"/>
                <a:ea typeface="宋体" charset="-122"/>
              </a:rPr>
              <a:t> </a:t>
            </a:r>
            <a:r>
              <a:rPr lang="en-US" altLang="zh-CN" dirty="0" err="1" smtClean="0">
                <a:latin typeface="宋体" charset="-122"/>
                <a:ea typeface="宋体" charset="-122"/>
              </a:rPr>
              <a:t>ALUo</a:t>
            </a:r>
            <a:endParaRPr lang="en-US" altLang="zh-CN" dirty="0" smtClean="0">
              <a:latin typeface="宋体" charset="-122"/>
              <a:ea typeface="宋体" charset="-122"/>
            </a:endParaRPr>
          </a:p>
          <a:p>
            <a:pPr lvl="2">
              <a:lnSpc>
                <a:spcPct val="100000"/>
              </a:lnSpc>
            </a:pPr>
            <a:r>
              <a:rPr lang="en-US" altLang="zh-CN" dirty="0" smtClean="0">
                <a:latin typeface="宋体" charset="-122"/>
                <a:ea typeface="宋体" charset="-122"/>
              </a:rPr>
              <a:t>load</a:t>
            </a:r>
            <a:r>
              <a:rPr lang="zh-CN" altLang="en-US" dirty="0" smtClean="0">
                <a:latin typeface="宋体" charset="-122"/>
                <a:ea typeface="宋体" charset="-122"/>
              </a:rPr>
              <a:t>指令                    </a:t>
            </a:r>
            <a:r>
              <a:rPr lang="zh-CN" altLang="en-US" dirty="0" smtClean="0">
                <a:solidFill>
                  <a:schemeClr val="tx1"/>
                </a:solidFill>
                <a:ea typeface="宋体" charset="-122"/>
                <a:hlinkClick r:id="rId4" action="ppaction://hlinkfile"/>
              </a:rPr>
              <a:t>操作</a:t>
            </a:r>
            <a:endParaRPr lang="zh-CN" altLang="en-US" dirty="0" smtClean="0">
              <a:latin typeface="宋体" charset="-122"/>
              <a:ea typeface="宋体" charset="-122"/>
            </a:endParaRPr>
          </a:p>
          <a:p>
            <a:pPr lvl="2">
              <a:lnSpc>
                <a:spcPct val="100000"/>
              </a:lnSpc>
              <a:buFont typeface="Wingdings" pitchFamily="2" charset="2"/>
              <a:buNone/>
            </a:pPr>
            <a:r>
              <a:rPr lang="zh-CN" altLang="en-US" dirty="0" smtClean="0">
                <a:latin typeface="宋体" charset="-122"/>
                <a:ea typeface="宋体" charset="-122"/>
              </a:rPr>
              <a:t>        </a:t>
            </a:r>
            <a:r>
              <a:rPr lang="en-US" altLang="zh-CN" dirty="0" err="1" smtClean="0">
                <a:latin typeface="宋体" charset="-122"/>
                <a:ea typeface="宋体" charset="-122"/>
              </a:rPr>
              <a:t>Regs</a:t>
            </a:r>
            <a:r>
              <a:rPr lang="en-US" altLang="zh-CN" dirty="0" smtClean="0">
                <a:latin typeface="宋体" charset="-122"/>
                <a:ea typeface="宋体" charset="-122"/>
              </a:rPr>
              <a:t>[</a:t>
            </a:r>
            <a:r>
              <a:rPr lang="en-US" altLang="zh-CN" dirty="0" err="1" smtClean="0">
                <a:latin typeface="宋体" charset="-122"/>
                <a:ea typeface="宋体" charset="-122"/>
              </a:rPr>
              <a:t>rt</a:t>
            </a:r>
            <a:r>
              <a:rPr lang="en-US" altLang="zh-CN" dirty="0" smtClean="0">
                <a:latin typeface="宋体" charset="-122"/>
                <a:ea typeface="宋体" charset="-122"/>
              </a:rPr>
              <a:t>]</a:t>
            </a:r>
            <a:r>
              <a:rPr lang="en-US" altLang="zh-CN" dirty="0" smtClean="0">
                <a:latin typeface="宋体" charset="-122"/>
                <a:ea typeface="宋体" charset="-122"/>
                <a:sym typeface="Wingdings" pitchFamily="2" charset="2"/>
              </a:rPr>
              <a:t>←</a:t>
            </a:r>
            <a:r>
              <a:rPr lang="en-US" altLang="zh-CN" dirty="0" smtClean="0">
                <a:latin typeface="宋体" charset="-122"/>
                <a:ea typeface="宋体" charset="-122"/>
              </a:rPr>
              <a:t> LMD</a:t>
            </a:r>
          </a:p>
        </p:txBody>
      </p:sp>
    </p:spTree>
  </p:cSld>
  <p:clrMapOvr>
    <a:masterClrMapping/>
  </p:clrMapOvr>
  <p:transition/>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p:txBody>
          <a:bodyPr/>
          <a:lstStyle/>
          <a:p>
            <a:r>
              <a:rPr lang="en-US" altLang="zh-CN" smtClean="0">
                <a:latin typeface="黑体" pitchFamily="2" charset="-122"/>
              </a:rPr>
              <a:t>3.5 </a:t>
            </a:r>
            <a:r>
              <a:rPr lang="zh-CN" altLang="en-US" smtClean="0">
                <a:latin typeface="黑体" pitchFamily="2" charset="-122"/>
              </a:rPr>
              <a:t>流水线的实现</a:t>
            </a:r>
          </a:p>
        </p:txBody>
      </p:sp>
      <p:sp>
        <p:nvSpPr>
          <p:cNvPr id="163843" name="Rectangle 3" descr="Rectangle: Click to edit Master text styles&#10;Second level&#10;Third level&#10;Fourth level&#10;Fifth level"/>
          <p:cNvSpPr>
            <a:spLocks noGrp="1" noChangeArrowheads="1"/>
          </p:cNvSpPr>
          <p:nvPr>
            <p:ph idx="1"/>
          </p:nvPr>
        </p:nvSpPr>
        <p:spPr>
          <a:xfrm>
            <a:off x="685800" y="1773238"/>
            <a:ext cx="7772400" cy="4464050"/>
          </a:xfrm>
        </p:spPr>
        <p:txBody>
          <a:bodyPr/>
          <a:lstStyle/>
          <a:p>
            <a:pPr marL="1085850" lvl="1" indent="-457200"/>
            <a:r>
              <a:rPr lang="zh-CN" altLang="en-US" dirty="0" smtClean="0"/>
              <a:t>每一个时钟周期完成的工作看作是流水线的一段，每个时钟周期启动一条新的指令。</a:t>
            </a:r>
          </a:p>
          <a:p>
            <a:pPr marL="457200" indent="-457200"/>
            <a:r>
              <a:rPr lang="zh-CN" altLang="en-US" dirty="0" smtClean="0"/>
              <a:t>流水实现的数据通路</a:t>
            </a:r>
          </a:p>
          <a:p>
            <a:pPr marL="1085850" lvl="1" indent="-457200"/>
            <a:r>
              <a:rPr lang="zh-CN" altLang="en-US" dirty="0" smtClean="0">
                <a:hlinkClick r:id="rId2" action="ppaction://hlinkfile"/>
              </a:rPr>
              <a:t>设置了流水寄存器</a:t>
            </a:r>
            <a:endParaRPr lang="zh-CN" altLang="en-US" dirty="0" smtClean="0">
              <a:solidFill>
                <a:srgbClr val="FF0000"/>
              </a:solidFill>
            </a:endParaRPr>
          </a:p>
          <a:p>
            <a:pPr lvl="2"/>
            <a:r>
              <a:rPr lang="zh-CN" altLang="en-US" dirty="0" smtClean="0">
                <a:ea typeface="宋体" charset="-122"/>
              </a:rPr>
              <a:t>段与段之间设置流水寄存器</a:t>
            </a:r>
          </a:p>
          <a:p>
            <a:pPr lvl="2"/>
            <a:r>
              <a:rPr lang="zh-CN" altLang="en-US" dirty="0" smtClean="0">
                <a:ea typeface="宋体" charset="-122"/>
                <a:hlinkClick r:id="rId3" action="ppaction://hlinkfile"/>
              </a:rPr>
              <a:t>流水寄存器的名称</a:t>
            </a:r>
            <a:endParaRPr lang="zh-CN" altLang="en-US" dirty="0" smtClean="0">
              <a:ea typeface="宋体" charset="-122"/>
            </a:endParaRPr>
          </a:p>
          <a:p>
            <a:pPr lvl="2">
              <a:buFont typeface="Wingdings" pitchFamily="2" charset="2"/>
              <a:buNone/>
            </a:pPr>
            <a:r>
              <a:rPr lang="zh-CN" altLang="en-US" dirty="0" smtClean="0">
                <a:ea typeface="宋体" charset="-122"/>
              </a:rPr>
              <a:t>              用其相邻的两个段的名称拼合而成。</a:t>
            </a:r>
          </a:p>
          <a:p>
            <a:pPr lvl="2">
              <a:buFont typeface="Wingdings" pitchFamily="2" charset="2"/>
              <a:buNone/>
            </a:pPr>
            <a:r>
              <a:rPr lang="zh-CN" altLang="en-US" dirty="0" smtClean="0">
                <a:solidFill>
                  <a:srgbClr val="E24C05"/>
                </a:solidFill>
                <a:ea typeface="宋体" charset="-122"/>
              </a:rPr>
              <a:t>      例如：</a:t>
            </a:r>
            <a:r>
              <a:rPr lang="en-US" altLang="zh-CN" dirty="0" smtClean="0">
                <a:solidFill>
                  <a:srgbClr val="9933FF"/>
                </a:solidFill>
                <a:latin typeface="宋体" charset="-122"/>
                <a:ea typeface="宋体" charset="-122"/>
              </a:rPr>
              <a:t>ID</a:t>
            </a:r>
            <a:r>
              <a:rPr lang="zh-CN" altLang="en-US" dirty="0" smtClean="0">
                <a:solidFill>
                  <a:srgbClr val="9933FF"/>
                </a:solidFill>
                <a:latin typeface="宋体" charset="-122"/>
                <a:ea typeface="宋体" charset="-122"/>
              </a:rPr>
              <a:t>段</a:t>
            </a:r>
            <a:r>
              <a:rPr lang="zh-CN" altLang="en-US" dirty="0" smtClean="0">
                <a:latin typeface="宋体" charset="-122"/>
                <a:ea typeface="宋体" charset="-122"/>
              </a:rPr>
              <a:t>与</a:t>
            </a:r>
            <a:r>
              <a:rPr lang="en-US" altLang="zh-CN" dirty="0" smtClean="0">
                <a:solidFill>
                  <a:srgbClr val="9933FF"/>
                </a:solidFill>
                <a:latin typeface="宋体" charset="-122"/>
                <a:ea typeface="宋体" charset="-122"/>
              </a:rPr>
              <a:t>EX</a:t>
            </a:r>
            <a:r>
              <a:rPr lang="zh-CN" altLang="en-US" dirty="0" smtClean="0">
                <a:solidFill>
                  <a:srgbClr val="9933FF"/>
                </a:solidFill>
                <a:latin typeface="宋体" charset="-122"/>
                <a:ea typeface="宋体" charset="-122"/>
              </a:rPr>
              <a:t>段</a:t>
            </a:r>
            <a:r>
              <a:rPr lang="zh-CN" altLang="en-US" dirty="0" smtClean="0">
                <a:latin typeface="宋体" charset="-122"/>
                <a:ea typeface="宋体" charset="-122"/>
              </a:rPr>
              <a:t>之间的流水寄存器用</a:t>
            </a:r>
            <a:r>
              <a:rPr lang="en-US" altLang="zh-CN" dirty="0" smtClean="0">
                <a:solidFill>
                  <a:srgbClr val="9933FF"/>
                </a:solidFill>
                <a:latin typeface="宋体" charset="-122"/>
                <a:ea typeface="宋体" charset="-122"/>
              </a:rPr>
              <a:t>ID/EX</a:t>
            </a:r>
            <a:r>
              <a:rPr lang="zh-CN" altLang="en-US" dirty="0" smtClean="0">
                <a:latin typeface="宋体" charset="-122"/>
                <a:ea typeface="宋体" charset="-122"/>
              </a:rPr>
              <a:t>表示</a:t>
            </a:r>
          </a:p>
          <a:p>
            <a:pPr lvl="2"/>
            <a:r>
              <a:rPr lang="zh-CN" altLang="en-US" dirty="0" smtClean="0">
                <a:ea typeface="宋体" charset="-122"/>
                <a:hlinkClick r:id="rId4" action="ppaction://hlinkfile"/>
              </a:rPr>
              <a:t>每个流水寄存器是由若干个寄存器构成的 </a:t>
            </a:r>
            <a:endParaRPr lang="zh-CN" altLang="en-US" dirty="0" smtClean="0">
              <a:ea typeface="宋体" charset="-122"/>
            </a:endParaRPr>
          </a:p>
        </p:txBody>
      </p:sp>
      <p:sp>
        <p:nvSpPr>
          <p:cNvPr id="163844" name="Text Box 4"/>
          <p:cNvSpPr txBox="1">
            <a:spLocks noChangeArrowheads="1"/>
          </p:cNvSpPr>
          <p:nvPr/>
        </p:nvSpPr>
        <p:spPr bwMode="auto">
          <a:xfrm>
            <a:off x="684213" y="1268413"/>
            <a:ext cx="6840537" cy="488950"/>
          </a:xfrm>
          <a:prstGeom prst="rect">
            <a:avLst/>
          </a:prstGeom>
          <a:noFill/>
          <a:ln w="9525">
            <a:noFill/>
            <a:miter lim="800000"/>
            <a:headEnd/>
            <a:tailEnd/>
          </a:ln>
        </p:spPr>
        <p:txBody>
          <a:bodyPr>
            <a:spAutoFit/>
          </a:bodyPr>
          <a:lstStyle/>
          <a:p>
            <a:pPr>
              <a:spcBef>
                <a:spcPct val="50000"/>
              </a:spcBef>
            </a:pPr>
            <a:r>
              <a:rPr lang="en-US" altLang="zh-CN" sz="2600">
                <a:solidFill>
                  <a:srgbClr val="0000CC"/>
                </a:solidFill>
                <a:latin typeface="黑体" pitchFamily="2" charset="-122"/>
              </a:rPr>
              <a:t>3.5.2 </a:t>
            </a:r>
            <a:r>
              <a:rPr lang="zh-CN" altLang="en-US" sz="2600">
                <a:solidFill>
                  <a:srgbClr val="0000CC"/>
                </a:solidFill>
                <a:latin typeface="黑体" pitchFamily="2" charset="-122"/>
              </a:rPr>
              <a:t>基本的</a:t>
            </a:r>
            <a:r>
              <a:rPr lang="en-US" altLang="zh-CN" sz="2600">
                <a:solidFill>
                  <a:srgbClr val="0000CC"/>
                </a:solidFill>
                <a:latin typeface="黑体" pitchFamily="2" charset="-122"/>
              </a:rPr>
              <a:t>MIPS</a:t>
            </a:r>
            <a:r>
              <a:rPr lang="zh-CN" altLang="en-US" sz="2600">
                <a:solidFill>
                  <a:srgbClr val="0000CC"/>
                </a:solidFill>
                <a:latin typeface="黑体" pitchFamily="2" charset="-122"/>
              </a:rPr>
              <a:t>流水线</a:t>
            </a:r>
          </a:p>
        </p:txBody>
      </p:sp>
    </p:spTree>
  </p:cSld>
  <p:clrMapOvr>
    <a:masterClrMapping/>
  </p:clrMapOvr>
  <p:transition/>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5"/>
          <p:cNvSpPr>
            <a:spLocks noGrp="1" noChangeArrowheads="1"/>
          </p:cNvSpPr>
          <p:nvPr>
            <p:ph type="title"/>
          </p:nvPr>
        </p:nvSpPr>
        <p:spPr/>
        <p:txBody>
          <a:bodyPr/>
          <a:lstStyle/>
          <a:p>
            <a:r>
              <a:rPr lang="en-US" altLang="zh-CN" smtClean="0">
                <a:latin typeface="黑体" pitchFamily="2" charset="-122"/>
              </a:rPr>
              <a:t>3.5 </a:t>
            </a:r>
            <a:r>
              <a:rPr lang="zh-CN" altLang="en-US" smtClean="0">
                <a:latin typeface="黑体" pitchFamily="2" charset="-122"/>
              </a:rPr>
              <a:t>流水线的实现</a:t>
            </a:r>
          </a:p>
        </p:txBody>
      </p:sp>
      <p:graphicFrame>
        <p:nvGraphicFramePr>
          <p:cNvPr id="164867" name="Object 2"/>
          <p:cNvGraphicFramePr>
            <a:graphicFrameLocks noGrp="1" noChangeAspect="1"/>
          </p:cNvGraphicFramePr>
          <p:nvPr>
            <p:ph idx="1"/>
          </p:nvPr>
        </p:nvGraphicFramePr>
        <p:xfrm>
          <a:off x="341313" y="1173163"/>
          <a:ext cx="8497887" cy="4797425"/>
        </p:xfrm>
        <a:graphic>
          <a:graphicData uri="http://schemas.openxmlformats.org/presentationml/2006/ole">
            <mc:AlternateContent xmlns:mc="http://schemas.openxmlformats.org/markup-compatibility/2006">
              <mc:Choice xmlns:v="urn:schemas-microsoft-com:vml" Requires="v">
                <p:oleObj spid="_x0000_s164951" name="Picture2" r:id="rId3" imgW="5369052" imgH="3030474" progId="Word.Picture.8">
                  <p:embed/>
                </p:oleObj>
              </mc:Choice>
              <mc:Fallback>
                <p:oleObj name="Picture2" r:id="rId3" imgW="5369052" imgH="3030474" progId="Word.Picture.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313" y="1173163"/>
                        <a:ext cx="8497887" cy="4797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4868" name="Text Box 7"/>
          <p:cNvSpPr txBox="1">
            <a:spLocks noChangeArrowheads="1"/>
          </p:cNvSpPr>
          <p:nvPr/>
        </p:nvSpPr>
        <p:spPr bwMode="auto">
          <a:xfrm>
            <a:off x="3276600" y="5876925"/>
            <a:ext cx="3168650" cy="396875"/>
          </a:xfrm>
          <a:prstGeom prst="rect">
            <a:avLst/>
          </a:prstGeom>
          <a:noFill/>
          <a:ln w="9525">
            <a:noFill/>
            <a:miter lim="800000"/>
            <a:headEnd/>
            <a:tailEnd/>
          </a:ln>
        </p:spPr>
        <p:txBody>
          <a:bodyPr>
            <a:spAutoFit/>
          </a:bodyPr>
          <a:lstStyle/>
          <a:p>
            <a:pPr>
              <a:spcBef>
                <a:spcPct val="50000"/>
              </a:spcBef>
            </a:pPr>
            <a:r>
              <a:rPr lang="zh-CN" altLang="en-US" sz="2000" b="1">
                <a:solidFill>
                  <a:srgbClr val="080808"/>
                </a:solidFill>
                <a:ea typeface="宋体" charset="-122"/>
              </a:rPr>
              <a:t>流水实现的数据通路</a:t>
            </a:r>
          </a:p>
        </p:txBody>
      </p:sp>
    </p:spTree>
  </p:cSld>
  <p:clrMapOvr>
    <a:masterClrMapping/>
  </p:clrMapOvr>
  <p:transition/>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type="title"/>
          </p:nvPr>
        </p:nvSpPr>
        <p:spPr/>
        <p:txBody>
          <a:bodyPr/>
          <a:lstStyle/>
          <a:p>
            <a:r>
              <a:rPr lang="en-US" altLang="zh-CN" smtClean="0">
                <a:latin typeface="黑体" pitchFamily="2" charset="-122"/>
              </a:rPr>
              <a:t>3.5 </a:t>
            </a:r>
            <a:r>
              <a:rPr lang="zh-CN" altLang="en-US" smtClean="0">
                <a:latin typeface="黑体" pitchFamily="2" charset="-122"/>
              </a:rPr>
              <a:t>流水线的实现</a:t>
            </a:r>
          </a:p>
        </p:txBody>
      </p:sp>
      <p:sp>
        <p:nvSpPr>
          <p:cNvPr id="165891" name="Rectangle 3" descr="Rectangle: Click to edit Master text styles&#10;Second level&#10;Third level&#10;Fourth level&#10;Fifth level"/>
          <p:cNvSpPr>
            <a:spLocks noGrp="1" noChangeArrowheads="1"/>
          </p:cNvSpPr>
          <p:nvPr>
            <p:ph idx="1"/>
          </p:nvPr>
        </p:nvSpPr>
        <p:spPr>
          <a:xfrm>
            <a:off x="457200" y="1219200"/>
            <a:ext cx="8686800" cy="4953000"/>
          </a:xfrm>
        </p:spPr>
        <p:txBody>
          <a:bodyPr/>
          <a:lstStyle/>
          <a:p>
            <a:pPr lvl="2"/>
            <a:r>
              <a:rPr lang="zh-CN" altLang="en-US" dirty="0" smtClean="0">
                <a:latin typeface="宋体" charset="-122"/>
                <a:ea typeface="宋体" charset="-122"/>
              </a:rPr>
              <a:t>寄存器的命名形式为：</a:t>
            </a:r>
            <a:r>
              <a:rPr lang="en-US" altLang="zh-CN" dirty="0" err="1" smtClean="0">
                <a:solidFill>
                  <a:srgbClr val="D60093"/>
                </a:solidFill>
                <a:latin typeface="宋体" charset="-122"/>
                <a:ea typeface="宋体" charset="-122"/>
              </a:rPr>
              <a:t>x.y</a:t>
            </a:r>
            <a:endParaRPr lang="en-US" altLang="zh-CN" dirty="0" smtClean="0">
              <a:solidFill>
                <a:srgbClr val="D60093"/>
              </a:solidFill>
              <a:latin typeface="宋体" charset="-122"/>
              <a:ea typeface="宋体" charset="-122"/>
            </a:endParaRPr>
          </a:p>
          <a:p>
            <a:pPr lvl="2"/>
            <a:r>
              <a:rPr lang="zh-CN" altLang="en-US" dirty="0" smtClean="0">
                <a:latin typeface="宋体" charset="-122"/>
                <a:ea typeface="宋体" charset="-122"/>
              </a:rPr>
              <a:t>所包含的字段的命名形式为：</a:t>
            </a:r>
            <a:r>
              <a:rPr lang="en-US" altLang="zh-CN" dirty="0" err="1" smtClean="0">
                <a:solidFill>
                  <a:srgbClr val="D60093"/>
                </a:solidFill>
                <a:latin typeface="宋体" charset="-122"/>
                <a:ea typeface="宋体" charset="-122"/>
              </a:rPr>
              <a:t>x.y</a:t>
            </a:r>
            <a:r>
              <a:rPr lang="en-US" altLang="zh-CN" dirty="0" smtClean="0">
                <a:solidFill>
                  <a:srgbClr val="D60093"/>
                </a:solidFill>
                <a:latin typeface="宋体" charset="-122"/>
                <a:ea typeface="宋体" charset="-122"/>
              </a:rPr>
              <a:t>[s]</a:t>
            </a:r>
          </a:p>
          <a:p>
            <a:pPr lvl="2">
              <a:buFont typeface="Wingdings" pitchFamily="2" charset="2"/>
              <a:buNone/>
            </a:pPr>
            <a:r>
              <a:rPr lang="en-US" altLang="zh-CN" dirty="0" smtClean="0">
                <a:latin typeface="宋体" charset="-122"/>
                <a:ea typeface="宋体" charset="-122"/>
              </a:rPr>
              <a:t>       </a:t>
            </a:r>
            <a:r>
              <a:rPr lang="zh-CN" altLang="en-US" dirty="0" smtClean="0">
                <a:latin typeface="宋体" charset="-122"/>
                <a:ea typeface="宋体" charset="-122"/>
              </a:rPr>
              <a:t>其中：</a:t>
            </a:r>
            <a:r>
              <a:rPr lang="en-US" altLang="zh-CN" dirty="0" smtClean="0">
                <a:solidFill>
                  <a:srgbClr val="D60093"/>
                </a:solidFill>
                <a:latin typeface="宋体" charset="-122"/>
                <a:ea typeface="宋体" charset="-122"/>
              </a:rPr>
              <a:t>x</a:t>
            </a:r>
            <a:r>
              <a:rPr lang="zh-CN" altLang="en-US" dirty="0" smtClean="0">
                <a:solidFill>
                  <a:srgbClr val="D60093"/>
                </a:solidFill>
                <a:latin typeface="宋体" charset="-122"/>
                <a:ea typeface="宋体" charset="-122"/>
              </a:rPr>
              <a:t>：</a:t>
            </a:r>
            <a:r>
              <a:rPr lang="zh-CN" altLang="en-US" dirty="0" smtClean="0">
                <a:latin typeface="宋体" charset="-122"/>
                <a:ea typeface="宋体" charset="-122"/>
              </a:rPr>
              <a:t>流水寄存器名称</a:t>
            </a:r>
          </a:p>
          <a:p>
            <a:pPr lvl="2">
              <a:buFont typeface="Wingdings" pitchFamily="2" charset="2"/>
              <a:buNone/>
            </a:pPr>
            <a:r>
              <a:rPr lang="zh-CN" altLang="en-US" dirty="0" smtClean="0">
                <a:latin typeface="宋体" charset="-122"/>
                <a:ea typeface="宋体" charset="-122"/>
              </a:rPr>
              <a:t>             </a:t>
            </a:r>
            <a:r>
              <a:rPr lang="en-US" altLang="zh-CN" dirty="0" smtClean="0">
                <a:solidFill>
                  <a:srgbClr val="D60093"/>
                </a:solidFill>
                <a:latin typeface="宋体" charset="-122"/>
                <a:ea typeface="宋体" charset="-122"/>
              </a:rPr>
              <a:t>y</a:t>
            </a:r>
            <a:r>
              <a:rPr lang="zh-CN" altLang="en-US" dirty="0" smtClean="0">
                <a:solidFill>
                  <a:srgbClr val="D60093"/>
                </a:solidFill>
                <a:latin typeface="宋体" charset="-122"/>
                <a:ea typeface="宋体" charset="-122"/>
              </a:rPr>
              <a:t>：</a:t>
            </a:r>
            <a:r>
              <a:rPr lang="zh-CN" altLang="en-US" dirty="0" smtClean="0">
                <a:latin typeface="宋体" charset="-122"/>
                <a:ea typeface="宋体" charset="-122"/>
              </a:rPr>
              <a:t>具体寄存器名称</a:t>
            </a:r>
          </a:p>
          <a:p>
            <a:pPr lvl="2">
              <a:buFont typeface="Wingdings" pitchFamily="2" charset="2"/>
              <a:buNone/>
            </a:pPr>
            <a:r>
              <a:rPr lang="zh-CN" altLang="en-US" dirty="0" smtClean="0">
                <a:latin typeface="宋体" charset="-122"/>
                <a:ea typeface="宋体" charset="-122"/>
              </a:rPr>
              <a:t>             </a:t>
            </a:r>
            <a:r>
              <a:rPr lang="en-US" altLang="zh-CN" dirty="0" smtClean="0">
                <a:solidFill>
                  <a:srgbClr val="D60093"/>
                </a:solidFill>
                <a:latin typeface="宋体" charset="-122"/>
                <a:ea typeface="宋体" charset="-122"/>
              </a:rPr>
              <a:t>s</a:t>
            </a:r>
            <a:r>
              <a:rPr lang="zh-CN" altLang="en-US" dirty="0" smtClean="0">
                <a:solidFill>
                  <a:srgbClr val="D60093"/>
                </a:solidFill>
                <a:latin typeface="宋体" charset="-122"/>
                <a:ea typeface="宋体" charset="-122"/>
              </a:rPr>
              <a:t>：</a:t>
            </a:r>
            <a:r>
              <a:rPr lang="zh-CN" altLang="en-US" dirty="0" smtClean="0">
                <a:latin typeface="宋体" charset="-122"/>
                <a:ea typeface="宋体" charset="-122"/>
              </a:rPr>
              <a:t>字段名称</a:t>
            </a:r>
          </a:p>
          <a:p>
            <a:pPr lvl="2">
              <a:buFont typeface="Wingdings" pitchFamily="2" charset="2"/>
              <a:buNone/>
            </a:pPr>
            <a:r>
              <a:rPr lang="zh-CN" altLang="en-US" dirty="0" smtClean="0">
                <a:solidFill>
                  <a:srgbClr val="E24C05"/>
                </a:solidFill>
                <a:latin typeface="宋体" charset="-122"/>
                <a:ea typeface="宋体" charset="-122"/>
              </a:rPr>
              <a:t>    例如：</a:t>
            </a:r>
          </a:p>
          <a:p>
            <a:pPr lvl="2">
              <a:buFont typeface="Wingdings" pitchFamily="2" charset="2"/>
              <a:buNone/>
            </a:pPr>
            <a:r>
              <a:rPr lang="zh-CN" altLang="en-US" dirty="0" smtClean="0">
                <a:solidFill>
                  <a:srgbClr val="9933FF"/>
                </a:solidFill>
                <a:latin typeface="宋体" charset="-122"/>
                <a:ea typeface="宋体" charset="-122"/>
              </a:rPr>
              <a:t>       </a:t>
            </a:r>
            <a:r>
              <a:rPr lang="en-US" altLang="zh-CN" dirty="0" smtClean="0">
                <a:solidFill>
                  <a:srgbClr val="9933FF"/>
                </a:solidFill>
                <a:latin typeface="宋体" charset="-122"/>
                <a:ea typeface="宋体" charset="-122"/>
              </a:rPr>
              <a:t>ID/EX.IR</a:t>
            </a:r>
            <a:r>
              <a:rPr lang="zh-CN" altLang="en-US" dirty="0" smtClean="0">
                <a:solidFill>
                  <a:srgbClr val="9933FF"/>
                </a:solidFill>
                <a:latin typeface="宋体" charset="-122"/>
                <a:ea typeface="宋体" charset="-122"/>
              </a:rPr>
              <a:t>：</a:t>
            </a:r>
            <a:r>
              <a:rPr lang="zh-CN" altLang="en-US" dirty="0" smtClean="0">
                <a:solidFill>
                  <a:schemeClr val="tx1"/>
                </a:solidFill>
                <a:latin typeface="宋体" charset="-122"/>
                <a:ea typeface="宋体" charset="-122"/>
              </a:rPr>
              <a:t>流水寄存器</a:t>
            </a:r>
            <a:r>
              <a:rPr lang="en-US" altLang="zh-CN" dirty="0" smtClean="0">
                <a:solidFill>
                  <a:srgbClr val="9933FF"/>
                </a:solidFill>
                <a:latin typeface="宋体" charset="-122"/>
                <a:ea typeface="宋体" charset="-122"/>
              </a:rPr>
              <a:t>ID/EX</a:t>
            </a:r>
            <a:r>
              <a:rPr lang="zh-CN" altLang="en-US" dirty="0" smtClean="0">
                <a:solidFill>
                  <a:schemeClr val="tx1"/>
                </a:solidFill>
                <a:latin typeface="宋体" charset="-122"/>
                <a:ea typeface="宋体" charset="-122"/>
              </a:rPr>
              <a:t>中的子寄存器</a:t>
            </a:r>
            <a:r>
              <a:rPr lang="en-US" altLang="zh-CN" dirty="0" smtClean="0">
                <a:solidFill>
                  <a:srgbClr val="9933FF"/>
                </a:solidFill>
                <a:latin typeface="宋体" charset="-122"/>
                <a:ea typeface="宋体" charset="-122"/>
              </a:rPr>
              <a:t>IR</a:t>
            </a:r>
            <a:endParaRPr lang="en-US" altLang="zh-CN" dirty="0" smtClean="0">
              <a:solidFill>
                <a:schemeClr val="tx1"/>
              </a:solidFill>
              <a:latin typeface="宋体" charset="-122"/>
              <a:ea typeface="宋体" charset="-122"/>
            </a:endParaRPr>
          </a:p>
          <a:p>
            <a:pPr lvl="2">
              <a:buFont typeface="Wingdings" pitchFamily="2" charset="2"/>
              <a:buNone/>
            </a:pPr>
            <a:r>
              <a:rPr lang="en-US" altLang="zh-CN" dirty="0" smtClean="0">
                <a:solidFill>
                  <a:srgbClr val="9933FF"/>
                </a:solidFill>
                <a:latin typeface="宋体" charset="-122"/>
                <a:ea typeface="宋体" charset="-122"/>
              </a:rPr>
              <a:t>       IRID/EX.IR[op]</a:t>
            </a:r>
            <a:r>
              <a:rPr lang="zh-CN" altLang="en-US" dirty="0" smtClean="0">
                <a:solidFill>
                  <a:srgbClr val="9933FF"/>
                </a:solidFill>
                <a:latin typeface="宋体" charset="-122"/>
                <a:ea typeface="宋体" charset="-122"/>
              </a:rPr>
              <a:t>：</a:t>
            </a:r>
            <a:r>
              <a:rPr lang="zh-CN" altLang="en-US" dirty="0" smtClean="0">
                <a:solidFill>
                  <a:schemeClr val="tx1"/>
                </a:solidFill>
                <a:latin typeface="宋体" charset="-122"/>
                <a:ea typeface="宋体" charset="-122"/>
              </a:rPr>
              <a:t>该寄存器的</a:t>
            </a:r>
            <a:r>
              <a:rPr lang="en-US" altLang="zh-CN" dirty="0" smtClean="0">
                <a:solidFill>
                  <a:srgbClr val="9933FF"/>
                </a:solidFill>
                <a:latin typeface="宋体" charset="-122"/>
                <a:ea typeface="宋体" charset="-122"/>
              </a:rPr>
              <a:t>op</a:t>
            </a:r>
            <a:r>
              <a:rPr lang="zh-CN" altLang="en-US" dirty="0" smtClean="0">
                <a:solidFill>
                  <a:schemeClr val="tx1"/>
                </a:solidFill>
                <a:latin typeface="宋体" charset="-122"/>
                <a:ea typeface="宋体" charset="-122"/>
              </a:rPr>
              <a:t>字段（即操作码字段）</a:t>
            </a:r>
          </a:p>
          <a:p>
            <a:pPr lvl="2"/>
            <a:r>
              <a:rPr lang="zh-CN" altLang="en-US" dirty="0" smtClean="0">
                <a:ea typeface="宋体" charset="-122"/>
                <a:hlinkClick r:id="rId2" action="ppaction://hlinkfile"/>
              </a:rPr>
              <a:t>流水寄存器的作用</a:t>
            </a:r>
            <a:endParaRPr lang="zh-CN" altLang="en-US" dirty="0" smtClean="0">
              <a:ea typeface="宋体" charset="-122"/>
            </a:endParaRPr>
          </a:p>
          <a:p>
            <a:pPr lvl="3"/>
            <a:r>
              <a:rPr lang="zh-CN" altLang="en-US" dirty="0" smtClean="0">
                <a:ea typeface="宋体" charset="-122"/>
              </a:rPr>
              <a:t>将各段的工作隔开，使得它们不会互相干扰。</a:t>
            </a:r>
          </a:p>
          <a:p>
            <a:pPr lvl="3"/>
            <a:r>
              <a:rPr lang="zh-CN" altLang="en-US" dirty="0" smtClean="0">
                <a:ea typeface="宋体" charset="-122"/>
              </a:rPr>
              <a:t>保存相应段的处理结果。</a:t>
            </a:r>
          </a:p>
          <a:p>
            <a:pPr lvl="3"/>
            <a:endParaRPr lang="zh-CN" altLang="en-US" dirty="0" smtClean="0">
              <a:ea typeface="宋体" charset="-122"/>
            </a:endParaRPr>
          </a:p>
          <a:p>
            <a:pPr lvl="3"/>
            <a:endParaRPr lang="en-US" altLang="zh-CN" dirty="0" smtClean="0">
              <a:ea typeface="宋体" charset="-122"/>
            </a:endParaRPr>
          </a:p>
        </p:txBody>
      </p:sp>
    </p:spTree>
  </p:cSld>
  <p:clrMapOvr>
    <a:masterClrMapping/>
  </p:clrMapOvr>
  <p:transition/>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p:txBody>
          <a:bodyPr/>
          <a:lstStyle/>
          <a:p>
            <a:r>
              <a:rPr lang="en-US" altLang="zh-CN" smtClean="0">
                <a:latin typeface="黑体" pitchFamily="2" charset="-122"/>
              </a:rPr>
              <a:t>3.5 </a:t>
            </a:r>
            <a:r>
              <a:rPr lang="zh-CN" altLang="en-US" smtClean="0">
                <a:latin typeface="黑体" pitchFamily="2" charset="-122"/>
              </a:rPr>
              <a:t>流水线的实现</a:t>
            </a:r>
          </a:p>
        </p:txBody>
      </p:sp>
      <p:sp>
        <p:nvSpPr>
          <p:cNvPr id="166915" name="Rectangle 3" descr="Rectangle: Click to edit Master text styles&#10;Second level&#10;Third level&#10;Fourth level&#10;Fifth level"/>
          <p:cNvSpPr>
            <a:spLocks noGrp="1" noChangeArrowheads="1"/>
          </p:cNvSpPr>
          <p:nvPr>
            <p:ph idx="1"/>
          </p:nvPr>
        </p:nvSpPr>
        <p:spPr>
          <a:xfrm>
            <a:off x="685800" y="1219200"/>
            <a:ext cx="8153400" cy="4953000"/>
          </a:xfrm>
        </p:spPr>
        <p:txBody>
          <a:bodyPr/>
          <a:lstStyle/>
          <a:p>
            <a:pPr lvl="2">
              <a:buFont typeface="Wingdings" pitchFamily="2" charset="2"/>
              <a:buNone/>
            </a:pPr>
            <a:r>
              <a:rPr lang="zh-CN" altLang="en-US" smtClean="0">
                <a:solidFill>
                  <a:srgbClr val="E24C05"/>
                </a:solidFill>
                <a:latin typeface="宋体" charset="-122"/>
                <a:ea typeface="宋体" charset="-122"/>
              </a:rPr>
              <a:t>例如：</a:t>
            </a:r>
          </a:p>
          <a:p>
            <a:pPr lvl="2">
              <a:buFont typeface="Wingdings" pitchFamily="2" charset="2"/>
              <a:buNone/>
            </a:pPr>
            <a:r>
              <a:rPr lang="en-US" altLang="zh-CN" smtClean="0">
                <a:solidFill>
                  <a:srgbClr val="9933FF"/>
                </a:solidFill>
                <a:latin typeface="宋体" charset="-122"/>
                <a:ea typeface="宋体" charset="-122"/>
              </a:rPr>
              <a:t>EX/MEM.ALUo</a:t>
            </a:r>
            <a:r>
              <a:rPr lang="zh-CN" altLang="en-US" smtClean="0">
                <a:solidFill>
                  <a:srgbClr val="9933FF"/>
                </a:solidFill>
                <a:latin typeface="宋体" charset="-122"/>
                <a:ea typeface="宋体" charset="-122"/>
              </a:rPr>
              <a:t>：</a:t>
            </a:r>
            <a:r>
              <a:rPr lang="zh-CN" altLang="en-US" smtClean="0">
                <a:solidFill>
                  <a:schemeClr val="tx1"/>
                </a:solidFill>
                <a:latin typeface="宋体" charset="-122"/>
                <a:ea typeface="宋体" charset="-122"/>
              </a:rPr>
              <a:t>保存</a:t>
            </a:r>
            <a:r>
              <a:rPr lang="en-US" altLang="zh-CN" smtClean="0">
                <a:solidFill>
                  <a:srgbClr val="9933FF"/>
                </a:solidFill>
                <a:latin typeface="宋体" charset="-122"/>
                <a:ea typeface="宋体" charset="-122"/>
              </a:rPr>
              <a:t>EX</a:t>
            </a:r>
            <a:r>
              <a:rPr lang="zh-CN" altLang="en-US" smtClean="0">
                <a:solidFill>
                  <a:schemeClr val="tx1"/>
                </a:solidFill>
                <a:latin typeface="宋体" charset="-122"/>
                <a:ea typeface="宋体" charset="-122"/>
              </a:rPr>
              <a:t>段</a:t>
            </a:r>
            <a:r>
              <a:rPr lang="en-US" altLang="zh-CN" smtClean="0">
                <a:solidFill>
                  <a:srgbClr val="9933FF"/>
                </a:solidFill>
                <a:latin typeface="宋体" charset="-122"/>
                <a:ea typeface="宋体" charset="-122"/>
              </a:rPr>
              <a:t>ALU</a:t>
            </a:r>
            <a:r>
              <a:rPr lang="zh-CN" altLang="en-US" smtClean="0">
                <a:solidFill>
                  <a:schemeClr val="tx1"/>
                </a:solidFill>
                <a:latin typeface="宋体" charset="-122"/>
                <a:ea typeface="宋体" charset="-122"/>
              </a:rPr>
              <a:t>的运算结果</a:t>
            </a:r>
          </a:p>
          <a:p>
            <a:pPr lvl="2">
              <a:buFont typeface="Wingdings" pitchFamily="2" charset="2"/>
              <a:buNone/>
            </a:pPr>
            <a:r>
              <a:rPr lang="en-US" altLang="zh-CN" smtClean="0">
                <a:solidFill>
                  <a:srgbClr val="9933FF"/>
                </a:solidFill>
                <a:latin typeface="宋体" charset="-122"/>
                <a:ea typeface="宋体" charset="-122"/>
              </a:rPr>
              <a:t>MEM/WB.LMD</a:t>
            </a:r>
            <a:r>
              <a:rPr lang="zh-CN" altLang="en-US" smtClean="0">
                <a:solidFill>
                  <a:srgbClr val="9933FF"/>
                </a:solidFill>
                <a:latin typeface="宋体" charset="-122"/>
                <a:ea typeface="宋体" charset="-122"/>
              </a:rPr>
              <a:t>：</a:t>
            </a:r>
            <a:r>
              <a:rPr lang="zh-CN" altLang="en-US" smtClean="0">
                <a:solidFill>
                  <a:schemeClr val="tx1"/>
                </a:solidFill>
                <a:latin typeface="宋体" charset="-122"/>
                <a:ea typeface="宋体" charset="-122"/>
              </a:rPr>
              <a:t>保存</a:t>
            </a:r>
            <a:r>
              <a:rPr lang="en-US" altLang="zh-CN" smtClean="0">
                <a:solidFill>
                  <a:srgbClr val="9933FF"/>
                </a:solidFill>
                <a:latin typeface="宋体" charset="-122"/>
                <a:ea typeface="宋体" charset="-122"/>
              </a:rPr>
              <a:t>MEM</a:t>
            </a:r>
            <a:r>
              <a:rPr lang="zh-CN" altLang="en-US" smtClean="0">
                <a:solidFill>
                  <a:schemeClr val="tx1"/>
                </a:solidFill>
                <a:latin typeface="宋体" charset="-122"/>
                <a:ea typeface="宋体" charset="-122"/>
              </a:rPr>
              <a:t>段从数据存储器读出的数据</a:t>
            </a:r>
          </a:p>
          <a:p>
            <a:pPr lvl="3"/>
            <a:r>
              <a:rPr lang="zh-CN" altLang="en-US" smtClean="0">
                <a:latin typeface="宋体" charset="-122"/>
                <a:ea typeface="宋体" charset="-122"/>
              </a:rPr>
              <a:t>向后传递后面将要用到的数据或者控制信息</a:t>
            </a:r>
          </a:p>
          <a:p>
            <a:pPr lvl="2">
              <a:buFont typeface="Wingdings" pitchFamily="2" charset="2"/>
              <a:buNone/>
            </a:pPr>
            <a:r>
              <a:rPr lang="zh-CN" altLang="en-US" smtClean="0">
                <a:latin typeface="宋体" charset="-122"/>
                <a:ea typeface="宋体" charset="-122"/>
              </a:rPr>
              <a:t>            所有有用的数据和控制信息每个时钟周期</a:t>
            </a:r>
          </a:p>
          <a:p>
            <a:pPr lvl="2">
              <a:buFont typeface="Wingdings" pitchFamily="2" charset="2"/>
              <a:buNone/>
            </a:pPr>
            <a:r>
              <a:rPr lang="zh-CN" altLang="en-US" smtClean="0">
                <a:latin typeface="宋体" charset="-122"/>
                <a:ea typeface="宋体" charset="-122"/>
              </a:rPr>
              <a:t>        会随着指令在流水线中的流动往后流动一段。</a:t>
            </a:r>
          </a:p>
          <a:p>
            <a:pPr lvl="1"/>
            <a:r>
              <a:rPr lang="zh-CN" altLang="en-US" smtClean="0"/>
              <a:t> </a:t>
            </a:r>
            <a:r>
              <a:rPr lang="zh-CN" altLang="en-US" smtClean="0">
                <a:latin typeface="黑体" pitchFamily="2" charset="-122"/>
              </a:rPr>
              <a:t>增加了向后传递</a:t>
            </a:r>
            <a:r>
              <a:rPr lang="en-US" altLang="zh-CN" smtClean="0">
                <a:solidFill>
                  <a:srgbClr val="D60093"/>
                </a:solidFill>
                <a:latin typeface="黑体" pitchFamily="2" charset="-122"/>
              </a:rPr>
              <a:t>IR</a:t>
            </a:r>
            <a:r>
              <a:rPr lang="zh-CN" altLang="en-US" smtClean="0">
                <a:latin typeface="黑体" pitchFamily="2" charset="-122"/>
              </a:rPr>
              <a:t>和从</a:t>
            </a:r>
            <a:r>
              <a:rPr lang="en-US" altLang="zh-CN" smtClean="0">
                <a:solidFill>
                  <a:srgbClr val="D60093"/>
                </a:solidFill>
                <a:latin typeface="黑体" pitchFamily="2" charset="-122"/>
              </a:rPr>
              <a:t>MEM/WB.IR</a:t>
            </a:r>
            <a:r>
              <a:rPr lang="zh-CN" altLang="en-US" smtClean="0">
                <a:latin typeface="黑体" pitchFamily="2" charset="-122"/>
              </a:rPr>
              <a:t>回送到通用寄存</a:t>
            </a:r>
          </a:p>
          <a:p>
            <a:pPr lvl="1">
              <a:buFont typeface="Wingdings" pitchFamily="2" charset="2"/>
              <a:buNone/>
            </a:pPr>
            <a:r>
              <a:rPr lang="zh-CN" altLang="en-US" smtClean="0">
                <a:latin typeface="黑体" pitchFamily="2" charset="-122"/>
              </a:rPr>
              <a:t>   器组的连接。</a:t>
            </a:r>
          </a:p>
          <a:p>
            <a:pPr lvl="1"/>
            <a:r>
              <a:rPr lang="zh-CN" altLang="en-US" smtClean="0">
                <a:latin typeface="黑体" pitchFamily="2" charset="-122"/>
              </a:rPr>
              <a:t> 将对</a:t>
            </a:r>
            <a:r>
              <a:rPr lang="en-US" altLang="zh-CN" smtClean="0">
                <a:solidFill>
                  <a:srgbClr val="D60093"/>
                </a:solidFill>
                <a:latin typeface="黑体" pitchFamily="2" charset="-122"/>
              </a:rPr>
              <a:t>PC</a:t>
            </a:r>
            <a:r>
              <a:rPr lang="zh-CN" altLang="en-US" smtClean="0">
                <a:latin typeface="黑体" pitchFamily="2" charset="-122"/>
              </a:rPr>
              <a:t>的修改移到了</a:t>
            </a:r>
            <a:r>
              <a:rPr lang="en-US" altLang="zh-CN" smtClean="0">
                <a:solidFill>
                  <a:srgbClr val="D60093"/>
                </a:solidFill>
                <a:latin typeface="黑体" pitchFamily="2" charset="-122"/>
              </a:rPr>
              <a:t>IF</a:t>
            </a:r>
            <a:r>
              <a:rPr lang="zh-CN" altLang="en-US" smtClean="0">
                <a:solidFill>
                  <a:srgbClr val="D60093"/>
                </a:solidFill>
                <a:latin typeface="黑体" pitchFamily="2" charset="-122"/>
              </a:rPr>
              <a:t>段</a:t>
            </a:r>
            <a:r>
              <a:rPr lang="zh-CN" altLang="en-US" smtClean="0">
                <a:latin typeface="黑体" pitchFamily="2" charset="-122"/>
              </a:rPr>
              <a:t>，以便</a:t>
            </a:r>
            <a:r>
              <a:rPr lang="en-US" altLang="zh-CN" smtClean="0">
                <a:solidFill>
                  <a:srgbClr val="D60093"/>
                </a:solidFill>
                <a:latin typeface="黑体" pitchFamily="2" charset="-122"/>
              </a:rPr>
              <a:t>PC</a:t>
            </a:r>
            <a:r>
              <a:rPr lang="zh-CN" altLang="en-US" smtClean="0">
                <a:latin typeface="黑体" pitchFamily="2" charset="-122"/>
              </a:rPr>
              <a:t>能及时地</a:t>
            </a:r>
            <a:r>
              <a:rPr lang="zh-CN" altLang="en-US" smtClean="0">
                <a:solidFill>
                  <a:srgbClr val="D60093"/>
                </a:solidFill>
                <a:latin typeface="黑体" pitchFamily="2" charset="-122"/>
              </a:rPr>
              <a:t>加</a:t>
            </a:r>
          </a:p>
          <a:p>
            <a:pPr lvl="1">
              <a:buFont typeface="Wingdings" pitchFamily="2" charset="2"/>
              <a:buNone/>
            </a:pPr>
            <a:r>
              <a:rPr lang="zh-CN" altLang="en-US" smtClean="0">
                <a:solidFill>
                  <a:srgbClr val="008000"/>
                </a:solidFill>
                <a:latin typeface="黑体" pitchFamily="2" charset="-122"/>
              </a:rPr>
              <a:t>   </a:t>
            </a:r>
            <a:r>
              <a:rPr lang="en-US" altLang="zh-CN" smtClean="0">
                <a:solidFill>
                  <a:srgbClr val="D60093"/>
                </a:solidFill>
                <a:latin typeface="黑体" pitchFamily="2" charset="-122"/>
              </a:rPr>
              <a:t>4</a:t>
            </a:r>
            <a:r>
              <a:rPr lang="zh-CN" altLang="en-US" smtClean="0">
                <a:latin typeface="黑体" pitchFamily="2" charset="-122"/>
              </a:rPr>
              <a:t>，为取下一条指令做好准备。 </a:t>
            </a:r>
          </a:p>
          <a:p>
            <a:endParaRPr lang="en-US" altLang="zh-CN" smtClean="0">
              <a:latin typeface="黑体" pitchFamily="2" charset="-122"/>
            </a:endParaRP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p:txBody>
          <a:bodyPr/>
          <a:lstStyle/>
          <a:p>
            <a:endParaRPr lang="zh-CN" altLang="en-US" smtClean="0"/>
          </a:p>
        </p:txBody>
      </p:sp>
      <p:sp>
        <p:nvSpPr>
          <p:cNvPr id="40963" name="矩形 5"/>
          <p:cNvSpPr>
            <a:spLocks noChangeArrowheads="1"/>
          </p:cNvSpPr>
          <p:nvPr/>
        </p:nvSpPr>
        <p:spPr bwMode="auto">
          <a:xfrm>
            <a:off x="500063" y="1214438"/>
            <a:ext cx="8286750" cy="1495425"/>
          </a:xfrm>
          <a:prstGeom prst="rect">
            <a:avLst/>
          </a:prstGeom>
          <a:noFill/>
          <a:ln w="9525">
            <a:noFill/>
            <a:miter lim="800000"/>
            <a:headEnd/>
            <a:tailEnd/>
          </a:ln>
        </p:spPr>
        <p:txBody>
          <a:bodyPr>
            <a:spAutoFit/>
          </a:bodyPr>
          <a:lstStyle/>
          <a:p>
            <a:pPr marL="1085850" lvl="1" indent="-457200">
              <a:lnSpc>
                <a:spcPct val="120000"/>
              </a:lnSpc>
              <a:buClr>
                <a:schemeClr val="accent4"/>
              </a:buClr>
              <a:buFont typeface="Wingdings" panose="05000000000000000000" pitchFamily="2" charset="2"/>
              <a:buChar char="Ø"/>
            </a:pPr>
            <a:r>
              <a:rPr lang="zh-CN" altLang="en-US" dirty="0">
                <a:solidFill>
                  <a:srgbClr val="FF0000"/>
                </a:solidFill>
              </a:rPr>
              <a:t>处理机级流水线</a:t>
            </a:r>
            <a:r>
              <a:rPr lang="zh-CN" altLang="en-US" dirty="0"/>
              <a:t>（指令流水线）：把指令的执行过程按照流水方式处理。把一条指令的执行过程分解为若干个子过程，每个子过程在独立的功能部件中</a:t>
            </a:r>
            <a:r>
              <a:rPr lang="zh-CN" altLang="en-US" dirty="0" smtClean="0"/>
              <a:t>执行</a:t>
            </a:r>
            <a:r>
              <a:rPr lang="zh-CN" altLang="en-US" sz="2800" dirty="0" smtClean="0"/>
              <a:t> </a:t>
            </a:r>
            <a:endParaRPr lang="zh-CN" altLang="en-US" dirty="0"/>
          </a:p>
        </p:txBody>
      </p:sp>
      <p:graphicFrame>
        <p:nvGraphicFramePr>
          <p:cNvPr id="40964" name="对象 1"/>
          <p:cNvGraphicFramePr>
            <a:graphicFrameLocks noChangeAspect="1"/>
          </p:cNvGraphicFramePr>
          <p:nvPr/>
        </p:nvGraphicFramePr>
        <p:xfrm>
          <a:off x="755650" y="3068638"/>
          <a:ext cx="7777163" cy="3046412"/>
        </p:xfrm>
        <a:graphic>
          <a:graphicData uri="http://schemas.openxmlformats.org/presentationml/2006/ole">
            <mc:AlternateContent xmlns:mc="http://schemas.openxmlformats.org/markup-compatibility/2006">
              <mc:Choice xmlns:v="urn:schemas-microsoft-com:vml" Requires="v">
                <p:oleObj spid="_x0000_s41049" name="图片" r:id="rId4" imgW="3422904" imgH="1341120" progId="Word.Picture.8">
                  <p:embed/>
                </p:oleObj>
              </mc:Choice>
              <mc:Fallback>
                <p:oleObj name="图片" r:id="rId4" imgW="3422904" imgH="1341120" progId="Word.Picture.8">
                  <p:embed/>
                  <p:pic>
                    <p:nvPicPr>
                      <p:cNvPr id="0" name="对象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5650" y="3068638"/>
                        <a:ext cx="7777163" cy="3046412"/>
                      </a:xfrm>
                      <a:prstGeom prst="rect">
                        <a:avLst/>
                      </a:prstGeom>
                      <a:noFill/>
                      <a:extLst>
                        <a:ext uri="{909E8E84-426E-40DD-AFC4-6F175D3DCCD1}">
                          <a14:hiddenFill xmlns:a14="http://schemas.microsoft.com/office/drawing/2010/main">
                            <a:solidFill>
                              <a:srgbClr val="F3E7B3"/>
                            </a:solidFill>
                          </a14:hiddenFill>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type="title"/>
          </p:nvPr>
        </p:nvSpPr>
        <p:spPr/>
        <p:txBody>
          <a:bodyPr/>
          <a:lstStyle/>
          <a:p>
            <a:r>
              <a:rPr lang="en-US" altLang="zh-CN" smtClean="0">
                <a:latin typeface="黑体" pitchFamily="2" charset="-122"/>
              </a:rPr>
              <a:t>3.5 </a:t>
            </a:r>
            <a:r>
              <a:rPr lang="zh-CN" altLang="en-US" smtClean="0">
                <a:latin typeface="黑体" pitchFamily="2" charset="-122"/>
              </a:rPr>
              <a:t>流水线的实现</a:t>
            </a:r>
          </a:p>
        </p:txBody>
      </p:sp>
      <p:sp>
        <p:nvSpPr>
          <p:cNvPr id="167939" name="Rectangle 3" descr="Rectangle: Click to edit Master text styles&#10;Second level&#10;Third level&#10;Fourth level&#10;Fifth level"/>
          <p:cNvSpPr>
            <a:spLocks noGrp="1" noChangeArrowheads="1"/>
          </p:cNvSpPr>
          <p:nvPr>
            <p:ph idx="1"/>
          </p:nvPr>
        </p:nvSpPr>
        <p:spPr>
          <a:xfrm>
            <a:off x="1979613" y="2060575"/>
            <a:ext cx="4678362" cy="2138363"/>
          </a:xfrm>
        </p:spPr>
        <p:txBody>
          <a:bodyPr/>
          <a:lstStyle/>
          <a:p>
            <a:pPr marL="457200" indent="-457200">
              <a:buFont typeface="Wingdings" pitchFamily="2" charset="2"/>
              <a:buAutoNum type="arabicPeriod" startAt="2"/>
            </a:pPr>
            <a:r>
              <a:rPr lang="zh-CN" altLang="en-US" smtClean="0"/>
              <a:t>每一个流水段进行的操作</a:t>
            </a:r>
          </a:p>
          <a:p>
            <a:pPr lvl="2"/>
            <a:r>
              <a:rPr lang="en-US" altLang="zh-CN" smtClean="0">
                <a:latin typeface="宋体" charset="-122"/>
                <a:ea typeface="宋体" charset="-122"/>
              </a:rPr>
              <a:t>IR[rs]</a:t>
            </a:r>
            <a:r>
              <a:rPr lang="zh-CN" altLang="en-US" smtClean="0">
                <a:latin typeface="宋体" charset="-122"/>
                <a:ea typeface="宋体" charset="-122"/>
              </a:rPr>
              <a:t>＝</a:t>
            </a:r>
            <a:r>
              <a:rPr lang="en-US" altLang="zh-CN" smtClean="0">
                <a:latin typeface="宋体" charset="-122"/>
                <a:ea typeface="宋体" charset="-122"/>
              </a:rPr>
              <a:t>IR</a:t>
            </a:r>
            <a:r>
              <a:rPr lang="en-US" altLang="zh-CN" baseline="-25000" smtClean="0">
                <a:latin typeface="宋体" charset="-122"/>
                <a:ea typeface="宋体" charset="-122"/>
              </a:rPr>
              <a:t>6..10</a:t>
            </a:r>
            <a:endParaRPr lang="en-US" altLang="zh-CN" smtClean="0">
              <a:latin typeface="宋体" charset="-122"/>
              <a:ea typeface="宋体" charset="-122"/>
            </a:endParaRPr>
          </a:p>
          <a:p>
            <a:pPr lvl="2"/>
            <a:r>
              <a:rPr lang="en-US" altLang="zh-CN" smtClean="0">
                <a:latin typeface="宋体" charset="-122"/>
                <a:ea typeface="宋体" charset="-122"/>
              </a:rPr>
              <a:t>IR[rt]</a:t>
            </a:r>
            <a:r>
              <a:rPr lang="zh-CN" altLang="en-US" smtClean="0">
                <a:latin typeface="宋体" charset="-122"/>
                <a:ea typeface="宋体" charset="-122"/>
              </a:rPr>
              <a:t>＝</a:t>
            </a:r>
            <a:r>
              <a:rPr lang="en-US" altLang="zh-CN" smtClean="0">
                <a:latin typeface="宋体" charset="-122"/>
                <a:ea typeface="宋体" charset="-122"/>
              </a:rPr>
              <a:t>IR</a:t>
            </a:r>
            <a:r>
              <a:rPr lang="en-US" altLang="zh-CN" baseline="-25000" smtClean="0">
                <a:latin typeface="宋体" charset="-122"/>
                <a:ea typeface="宋体" charset="-122"/>
              </a:rPr>
              <a:t>11..15</a:t>
            </a:r>
            <a:endParaRPr lang="en-US" altLang="zh-CN" smtClean="0">
              <a:latin typeface="宋体" charset="-122"/>
              <a:ea typeface="宋体" charset="-122"/>
            </a:endParaRPr>
          </a:p>
          <a:p>
            <a:pPr lvl="2"/>
            <a:r>
              <a:rPr lang="en-US" altLang="zh-CN" smtClean="0">
                <a:latin typeface="宋体" charset="-122"/>
                <a:ea typeface="宋体" charset="-122"/>
              </a:rPr>
              <a:t>IR[rd]</a:t>
            </a:r>
            <a:r>
              <a:rPr lang="zh-CN" altLang="en-US" smtClean="0">
                <a:latin typeface="宋体" charset="-122"/>
                <a:ea typeface="宋体" charset="-122"/>
              </a:rPr>
              <a:t>＝</a:t>
            </a:r>
            <a:r>
              <a:rPr lang="en-US" altLang="zh-CN" smtClean="0">
                <a:latin typeface="宋体" charset="-122"/>
                <a:ea typeface="宋体" charset="-122"/>
              </a:rPr>
              <a:t>IR</a:t>
            </a:r>
            <a:r>
              <a:rPr lang="en-US" altLang="zh-CN" baseline="-25000" smtClean="0">
                <a:latin typeface="宋体" charset="-122"/>
                <a:ea typeface="宋体" charset="-122"/>
              </a:rPr>
              <a:t>16..20</a:t>
            </a:r>
            <a:r>
              <a:rPr lang="en-US" altLang="zh-CN" smtClean="0">
                <a:latin typeface="宋体" charset="-122"/>
                <a:ea typeface="宋体" charset="-122"/>
              </a:rPr>
              <a:t> </a:t>
            </a:r>
          </a:p>
        </p:txBody>
      </p:sp>
    </p:spTree>
  </p:cSld>
  <p:clrMapOvr>
    <a:masterClrMapping/>
  </p:clrMapOvr>
  <p:transition/>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8962" name="Text Box 5"/>
          <p:cNvSpPr txBox="1">
            <a:spLocks noChangeArrowheads="1"/>
          </p:cNvSpPr>
          <p:nvPr/>
        </p:nvSpPr>
        <p:spPr bwMode="auto">
          <a:xfrm>
            <a:off x="266700" y="647700"/>
            <a:ext cx="914400" cy="366713"/>
          </a:xfrm>
          <a:prstGeom prst="rect">
            <a:avLst/>
          </a:prstGeom>
          <a:noFill/>
          <a:ln w="9525">
            <a:noFill/>
            <a:miter lim="800000"/>
            <a:headEnd/>
            <a:tailEnd/>
          </a:ln>
        </p:spPr>
        <p:txBody>
          <a:bodyPr>
            <a:spAutoFit/>
          </a:bodyPr>
          <a:lstStyle/>
          <a:p>
            <a:pPr>
              <a:spcBef>
                <a:spcPct val="50000"/>
              </a:spcBef>
            </a:pPr>
            <a:r>
              <a:rPr lang="zh-CN" altLang="en-US" sz="1800" b="1">
                <a:solidFill>
                  <a:srgbClr val="E24C05"/>
                </a:solidFill>
                <a:latin typeface="宋体" charset="-122"/>
                <a:ea typeface="宋体" charset="-122"/>
              </a:rPr>
              <a:t>流水段</a:t>
            </a:r>
            <a:endParaRPr lang="zh-CN" altLang="en-US" b="1">
              <a:solidFill>
                <a:srgbClr val="E24C05"/>
              </a:solidFill>
              <a:latin typeface="Times New Roman" pitchFamily="18" charset="0"/>
              <a:ea typeface="宋体" charset="-122"/>
            </a:endParaRPr>
          </a:p>
        </p:txBody>
      </p:sp>
      <p:sp>
        <p:nvSpPr>
          <p:cNvPr id="168963" name="Text Box 6"/>
          <p:cNvSpPr txBox="1">
            <a:spLocks noChangeArrowheads="1"/>
          </p:cNvSpPr>
          <p:nvPr/>
        </p:nvSpPr>
        <p:spPr bwMode="auto">
          <a:xfrm>
            <a:off x="3087688" y="152400"/>
            <a:ext cx="4724400" cy="396875"/>
          </a:xfrm>
          <a:prstGeom prst="rect">
            <a:avLst/>
          </a:prstGeom>
          <a:noFill/>
          <a:ln w="9525">
            <a:noFill/>
            <a:miter lim="800000"/>
            <a:headEnd/>
            <a:tailEnd/>
          </a:ln>
        </p:spPr>
        <p:txBody>
          <a:bodyPr>
            <a:spAutoFit/>
          </a:bodyPr>
          <a:lstStyle/>
          <a:p>
            <a:pPr>
              <a:spcBef>
                <a:spcPct val="50000"/>
              </a:spcBef>
            </a:pPr>
            <a:r>
              <a:rPr lang="zh-CN" altLang="en-US" sz="2000">
                <a:solidFill>
                  <a:srgbClr val="E24C05"/>
                </a:solidFill>
                <a:latin typeface="黑体" pitchFamily="2" charset="-122"/>
              </a:rPr>
              <a:t>流水线的每个流水段的操作</a:t>
            </a:r>
            <a:endParaRPr lang="zh-CN" altLang="en-US">
              <a:solidFill>
                <a:srgbClr val="E24C05"/>
              </a:solidFill>
              <a:latin typeface="黑体" pitchFamily="2" charset="-122"/>
            </a:endParaRPr>
          </a:p>
        </p:txBody>
      </p:sp>
      <p:sp>
        <p:nvSpPr>
          <p:cNvPr id="168964" name="Text Box 7"/>
          <p:cNvSpPr txBox="1">
            <a:spLocks noChangeArrowheads="1"/>
          </p:cNvSpPr>
          <p:nvPr/>
        </p:nvSpPr>
        <p:spPr bwMode="auto">
          <a:xfrm>
            <a:off x="4114800" y="647700"/>
            <a:ext cx="1676400" cy="366713"/>
          </a:xfrm>
          <a:prstGeom prst="rect">
            <a:avLst/>
          </a:prstGeom>
          <a:noFill/>
          <a:ln w="9525">
            <a:noFill/>
            <a:miter lim="800000"/>
            <a:headEnd/>
            <a:tailEnd/>
          </a:ln>
        </p:spPr>
        <p:txBody>
          <a:bodyPr>
            <a:spAutoFit/>
          </a:bodyPr>
          <a:lstStyle/>
          <a:p>
            <a:pPr>
              <a:spcBef>
                <a:spcPct val="50000"/>
              </a:spcBef>
            </a:pPr>
            <a:r>
              <a:rPr lang="zh-CN" altLang="en-US" sz="1800" b="1">
                <a:solidFill>
                  <a:srgbClr val="E24C05"/>
                </a:solidFill>
                <a:latin typeface="宋体" charset="-122"/>
                <a:ea typeface="宋体" charset="-122"/>
              </a:rPr>
              <a:t>所有指令类型</a:t>
            </a:r>
            <a:endParaRPr lang="zh-CN" altLang="en-US" b="1">
              <a:solidFill>
                <a:srgbClr val="E24C05"/>
              </a:solidFill>
              <a:latin typeface="Times New Roman" pitchFamily="18" charset="0"/>
              <a:ea typeface="宋体" charset="-122"/>
            </a:endParaRPr>
          </a:p>
        </p:txBody>
      </p:sp>
      <p:sp>
        <p:nvSpPr>
          <p:cNvPr id="168965" name="Line 8"/>
          <p:cNvSpPr>
            <a:spLocks noChangeShapeType="1"/>
          </p:cNvSpPr>
          <p:nvPr/>
        </p:nvSpPr>
        <p:spPr bwMode="auto">
          <a:xfrm>
            <a:off x="3810000" y="3390900"/>
            <a:ext cx="0" cy="3162300"/>
          </a:xfrm>
          <a:prstGeom prst="line">
            <a:avLst/>
          </a:prstGeom>
          <a:noFill/>
          <a:ln w="9525">
            <a:solidFill>
              <a:srgbClr val="000000"/>
            </a:solidFill>
            <a:round/>
            <a:headEnd/>
            <a:tailEnd/>
          </a:ln>
        </p:spPr>
        <p:txBody>
          <a:bodyPr wrap="none" anchor="ctr"/>
          <a:lstStyle/>
          <a:p>
            <a:endParaRPr lang="zh-CN" altLang="en-US"/>
          </a:p>
        </p:txBody>
      </p:sp>
      <p:sp>
        <p:nvSpPr>
          <p:cNvPr id="168966" name="Line 9"/>
          <p:cNvSpPr>
            <a:spLocks noChangeShapeType="1"/>
          </p:cNvSpPr>
          <p:nvPr/>
        </p:nvSpPr>
        <p:spPr bwMode="auto">
          <a:xfrm>
            <a:off x="6477000" y="3390900"/>
            <a:ext cx="0" cy="3162300"/>
          </a:xfrm>
          <a:prstGeom prst="line">
            <a:avLst/>
          </a:prstGeom>
          <a:noFill/>
          <a:ln w="9525">
            <a:solidFill>
              <a:srgbClr val="000000"/>
            </a:solidFill>
            <a:round/>
            <a:headEnd/>
            <a:tailEnd/>
          </a:ln>
        </p:spPr>
        <p:txBody>
          <a:bodyPr wrap="none" anchor="ctr"/>
          <a:lstStyle/>
          <a:p>
            <a:endParaRPr lang="zh-CN" altLang="en-US"/>
          </a:p>
        </p:txBody>
      </p:sp>
      <p:sp>
        <p:nvSpPr>
          <p:cNvPr id="168967" name="Text Box 10"/>
          <p:cNvSpPr txBox="1">
            <a:spLocks noChangeArrowheads="1"/>
          </p:cNvSpPr>
          <p:nvPr/>
        </p:nvSpPr>
        <p:spPr bwMode="auto">
          <a:xfrm>
            <a:off x="1828800" y="3452813"/>
            <a:ext cx="1295400" cy="366712"/>
          </a:xfrm>
          <a:prstGeom prst="rect">
            <a:avLst/>
          </a:prstGeom>
          <a:noFill/>
          <a:ln w="9525">
            <a:noFill/>
            <a:miter lim="800000"/>
            <a:headEnd/>
            <a:tailEnd/>
          </a:ln>
        </p:spPr>
        <p:txBody>
          <a:bodyPr>
            <a:spAutoFit/>
          </a:bodyPr>
          <a:lstStyle/>
          <a:p>
            <a:pPr>
              <a:spcBef>
                <a:spcPct val="50000"/>
              </a:spcBef>
            </a:pPr>
            <a:r>
              <a:rPr lang="en-US" altLang="zh-CN" sz="1800" b="1">
                <a:solidFill>
                  <a:srgbClr val="000000"/>
                </a:solidFill>
                <a:latin typeface="宋体" charset="-122"/>
                <a:ea typeface="宋体" charset="-122"/>
              </a:rPr>
              <a:t>ALU </a:t>
            </a:r>
            <a:r>
              <a:rPr lang="zh-CN" altLang="en-US" sz="1800" b="1">
                <a:solidFill>
                  <a:srgbClr val="000000"/>
                </a:solidFill>
                <a:latin typeface="宋体" charset="-122"/>
                <a:ea typeface="宋体" charset="-122"/>
              </a:rPr>
              <a:t>指令</a:t>
            </a:r>
            <a:endParaRPr lang="zh-CN" altLang="en-US" b="1">
              <a:solidFill>
                <a:srgbClr val="000000"/>
              </a:solidFill>
              <a:latin typeface="Times New Roman" pitchFamily="18" charset="0"/>
              <a:ea typeface="宋体" charset="-122"/>
            </a:endParaRPr>
          </a:p>
        </p:txBody>
      </p:sp>
      <p:sp>
        <p:nvSpPr>
          <p:cNvPr id="168968" name="Text Box 11"/>
          <p:cNvSpPr txBox="1">
            <a:spLocks noChangeArrowheads="1"/>
          </p:cNvSpPr>
          <p:nvPr/>
        </p:nvSpPr>
        <p:spPr bwMode="auto">
          <a:xfrm>
            <a:off x="4152900" y="3433763"/>
            <a:ext cx="1943100" cy="366712"/>
          </a:xfrm>
          <a:prstGeom prst="rect">
            <a:avLst/>
          </a:prstGeom>
          <a:noFill/>
          <a:ln w="9525">
            <a:noFill/>
            <a:miter lim="800000"/>
            <a:headEnd/>
            <a:tailEnd/>
          </a:ln>
        </p:spPr>
        <p:txBody>
          <a:bodyPr>
            <a:spAutoFit/>
          </a:bodyPr>
          <a:lstStyle/>
          <a:p>
            <a:pPr>
              <a:spcBef>
                <a:spcPct val="50000"/>
              </a:spcBef>
            </a:pPr>
            <a:r>
              <a:rPr lang="en-US" altLang="zh-CN" sz="1800" b="1">
                <a:solidFill>
                  <a:srgbClr val="000000"/>
                </a:solidFill>
                <a:latin typeface="宋体" charset="-122"/>
                <a:ea typeface="宋体" charset="-122"/>
              </a:rPr>
              <a:t>load/store </a:t>
            </a:r>
            <a:r>
              <a:rPr lang="zh-CN" altLang="en-US" sz="1800" b="1">
                <a:solidFill>
                  <a:srgbClr val="000000"/>
                </a:solidFill>
                <a:latin typeface="宋体" charset="-122"/>
                <a:ea typeface="宋体" charset="-122"/>
              </a:rPr>
              <a:t>指令</a:t>
            </a:r>
            <a:endParaRPr lang="zh-CN" altLang="en-US" b="1">
              <a:solidFill>
                <a:srgbClr val="000000"/>
              </a:solidFill>
              <a:latin typeface="Times New Roman" pitchFamily="18" charset="0"/>
              <a:ea typeface="宋体" charset="-122"/>
            </a:endParaRPr>
          </a:p>
        </p:txBody>
      </p:sp>
      <p:sp>
        <p:nvSpPr>
          <p:cNvPr id="168969" name="Text Box 12"/>
          <p:cNvSpPr txBox="1">
            <a:spLocks noChangeArrowheads="1"/>
          </p:cNvSpPr>
          <p:nvPr/>
        </p:nvSpPr>
        <p:spPr bwMode="auto">
          <a:xfrm>
            <a:off x="7067550" y="3433763"/>
            <a:ext cx="1143000" cy="366712"/>
          </a:xfrm>
          <a:prstGeom prst="rect">
            <a:avLst/>
          </a:prstGeom>
          <a:noFill/>
          <a:ln w="9525">
            <a:noFill/>
            <a:miter lim="800000"/>
            <a:headEnd/>
            <a:tailEnd/>
          </a:ln>
        </p:spPr>
        <p:txBody>
          <a:bodyPr>
            <a:spAutoFit/>
          </a:bodyPr>
          <a:lstStyle/>
          <a:p>
            <a:pPr>
              <a:spcBef>
                <a:spcPct val="50000"/>
              </a:spcBef>
            </a:pPr>
            <a:r>
              <a:rPr lang="zh-CN" altLang="en-US" sz="1800" b="1">
                <a:solidFill>
                  <a:srgbClr val="000000"/>
                </a:solidFill>
                <a:latin typeface="宋体" charset="-122"/>
                <a:ea typeface="宋体" charset="-122"/>
              </a:rPr>
              <a:t>分支指令</a:t>
            </a:r>
            <a:endParaRPr lang="zh-CN" altLang="en-US" b="1">
              <a:solidFill>
                <a:srgbClr val="000000"/>
              </a:solidFill>
              <a:latin typeface="Times New Roman" pitchFamily="18" charset="0"/>
              <a:ea typeface="宋体" charset="-122"/>
            </a:endParaRPr>
          </a:p>
        </p:txBody>
      </p:sp>
      <p:sp>
        <p:nvSpPr>
          <p:cNvPr id="168970" name="Text Box 13"/>
          <p:cNvSpPr txBox="1">
            <a:spLocks noChangeArrowheads="1"/>
          </p:cNvSpPr>
          <p:nvPr/>
        </p:nvSpPr>
        <p:spPr bwMode="auto">
          <a:xfrm>
            <a:off x="438150" y="1309688"/>
            <a:ext cx="419100" cy="366712"/>
          </a:xfrm>
          <a:prstGeom prst="rect">
            <a:avLst/>
          </a:prstGeom>
          <a:noFill/>
          <a:ln w="9525">
            <a:noFill/>
            <a:miter lim="800000"/>
            <a:headEnd/>
            <a:tailEnd/>
          </a:ln>
        </p:spPr>
        <p:txBody>
          <a:bodyPr>
            <a:spAutoFit/>
          </a:bodyPr>
          <a:lstStyle/>
          <a:p>
            <a:pPr>
              <a:spcBef>
                <a:spcPct val="50000"/>
              </a:spcBef>
            </a:pPr>
            <a:r>
              <a:rPr lang="en-US" altLang="zh-CN" sz="1800" b="1">
                <a:solidFill>
                  <a:schemeClr val="hlink"/>
                </a:solidFill>
                <a:latin typeface="宋体" charset="-122"/>
                <a:ea typeface="宋体" charset="-122"/>
              </a:rPr>
              <a:t>IF</a:t>
            </a:r>
            <a:endParaRPr lang="en-US" altLang="zh-CN" b="1">
              <a:solidFill>
                <a:schemeClr val="hlink"/>
              </a:solidFill>
              <a:latin typeface="Times New Roman" pitchFamily="18" charset="0"/>
              <a:ea typeface="宋体" charset="-122"/>
            </a:endParaRPr>
          </a:p>
        </p:txBody>
      </p:sp>
      <p:sp>
        <p:nvSpPr>
          <p:cNvPr id="168971" name="Text Box 14"/>
          <p:cNvSpPr txBox="1">
            <a:spLocks noChangeArrowheads="1"/>
          </p:cNvSpPr>
          <p:nvPr/>
        </p:nvSpPr>
        <p:spPr bwMode="auto">
          <a:xfrm>
            <a:off x="438150" y="2452688"/>
            <a:ext cx="419100" cy="366712"/>
          </a:xfrm>
          <a:prstGeom prst="rect">
            <a:avLst/>
          </a:prstGeom>
          <a:noFill/>
          <a:ln w="9525">
            <a:noFill/>
            <a:miter lim="800000"/>
            <a:headEnd/>
            <a:tailEnd/>
          </a:ln>
        </p:spPr>
        <p:txBody>
          <a:bodyPr>
            <a:spAutoFit/>
          </a:bodyPr>
          <a:lstStyle/>
          <a:p>
            <a:pPr>
              <a:spcBef>
                <a:spcPct val="50000"/>
              </a:spcBef>
            </a:pPr>
            <a:r>
              <a:rPr lang="en-US" altLang="zh-CN" sz="1800" b="1">
                <a:solidFill>
                  <a:schemeClr val="hlink"/>
                </a:solidFill>
                <a:latin typeface="宋体" charset="-122"/>
                <a:ea typeface="宋体" charset="-122"/>
              </a:rPr>
              <a:t>ID</a:t>
            </a:r>
            <a:endParaRPr lang="en-US" altLang="zh-CN" b="1">
              <a:solidFill>
                <a:schemeClr val="hlink"/>
              </a:solidFill>
              <a:latin typeface="Times New Roman" pitchFamily="18" charset="0"/>
              <a:ea typeface="宋体" charset="-122"/>
            </a:endParaRPr>
          </a:p>
        </p:txBody>
      </p:sp>
      <p:sp>
        <p:nvSpPr>
          <p:cNvPr id="168972" name="Text Box 15"/>
          <p:cNvSpPr txBox="1">
            <a:spLocks noChangeArrowheads="1"/>
          </p:cNvSpPr>
          <p:nvPr/>
        </p:nvSpPr>
        <p:spPr bwMode="auto">
          <a:xfrm>
            <a:off x="438150" y="4967288"/>
            <a:ext cx="419100" cy="366712"/>
          </a:xfrm>
          <a:prstGeom prst="rect">
            <a:avLst/>
          </a:prstGeom>
          <a:noFill/>
          <a:ln w="9525">
            <a:noFill/>
            <a:miter lim="800000"/>
            <a:headEnd/>
            <a:tailEnd/>
          </a:ln>
        </p:spPr>
        <p:txBody>
          <a:bodyPr>
            <a:spAutoFit/>
          </a:bodyPr>
          <a:lstStyle/>
          <a:p>
            <a:pPr>
              <a:spcBef>
                <a:spcPct val="50000"/>
              </a:spcBef>
            </a:pPr>
            <a:r>
              <a:rPr lang="en-US" altLang="zh-CN" sz="1800" b="1">
                <a:solidFill>
                  <a:schemeClr val="hlink"/>
                </a:solidFill>
                <a:latin typeface="宋体" charset="-122"/>
                <a:ea typeface="宋体" charset="-122"/>
              </a:rPr>
              <a:t>EX</a:t>
            </a:r>
            <a:endParaRPr lang="en-US" altLang="zh-CN" b="1">
              <a:solidFill>
                <a:schemeClr val="hlink"/>
              </a:solidFill>
              <a:latin typeface="Times New Roman" pitchFamily="18" charset="0"/>
              <a:ea typeface="宋体" charset="-122"/>
            </a:endParaRPr>
          </a:p>
        </p:txBody>
      </p:sp>
      <p:sp>
        <p:nvSpPr>
          <p:cNvPr id="168973" name="Text Box 16"/>
          <p:cNvSpPr txBox="1">
            <a:spLocks noChangeArrowheads="1"/>
          </p:cNvSpPr>
          <p:nvPr/>
        </p:nvSpPr>
        <p:spPr bwMode="auto">
          <a:xfrm>
            <a:off x="1143000" y="1090613"/>
            <a:ext cx="2590800" cy="336550"/>
          </a:xfrm>
          <a:prstGeom prst="rect">
            <a:avLst/>
          </a:prstGeom>
          <a:noFill/>
          <a:ln w="9525">
            <a:noFill/>
            <a:miter lim="800000"/>
            <a:headEnd/>
            <a:tailEnd/>
          </a:ln>
        </p:spPr>
        <p:txBody>
          <a:bodyPr>
            <a:spAutoFit/>
          </a:bodyPr>
          <a:lstStyle/>
          <a:p>
            <a:pPr>
              <a:lnSpc>
                <a:spcPct val="80000"/>
              </a:lnSpc>
              <a:spcBef>
                <a:spcPct val="50000"/>
              </a:spcBef>
            </a:pPr>
            <a:r>
              <a:rPr lang="en-US" altLang="zh-CN" sz="1800" b="1">
                <a:latin typeface="宋体" charset="-122"/>
                <a:ea typeface="宋体" charset="-122"/>
              </a:rPr>
              <a:t>IF/ID.IR </a:t>
            </a:r>
            <a:r>
              <a:rPr lang="en-US" altLang="zh-CN" sz="2000" b="1">
                <a:latin typeface="宋体" charset="-122"/>
                <a:ea typeface="宋体" charset="-122"/>
              </a:rPr>
              <a:t>←</a:t>
            </a:r>
            <a:r>
              <a:rPr lang="en-US" altLang="zh-CN" sz="1800" b="1">
                <a:latin typeface="宋体" charset="-122"/>
                <a:ea typeface="宋体" charset="-122"/>
              </a:rPr>
              <a:t> Mem[PC]</a:t>
            </a:r>
            <a:endParaRPr lang="en-US" altLang="zh-CN" sz="1800" b="1">
              <a:latin typeface="Times New Roman" pitchFamily="18" charset="0"/>
              <a:ea typeface="宋体" charset="-122"/>
            </a:endParaRPr>
          </a:p>
        </p:txBody>
      </p:sp>
      <p:sp>
        <p:nvSpPr>
          <p:cNvPr id="168974" name="Text Box 17"/>
          <p:cNvSpPr txBox="1">
            <a:spLocks noChangeArrowheads="1"/>
          </p:cNvSpPr>
          <p:nvPr/>
        </p:nvSpPr>
        <p:spPr bwMode="auto">
          <a:xfrm>
            <a:off x="1143000" y="1370013"/>
            <a:ext cx="7315200" cy="641350"/>
          </a:xfrm>
          <a:prstGeom prst="rect">
            <a:avLst/>
          </a:prstGeom>
          <a:noFill/>
          <a:ln w="9525">
            <a:noFill/>
            <a:miter lim="800000"/>
            <a:headEnd/>
            <a:tailEnd/>
          </a:ln>
        </p:spPr>
        <p:txBody>
          <a:bodyPr>
            <a:spAutoFit/>
          </a:bodyPr>
          <a:lstStyle/>
          <a:p>
            <a:r>
              <a:rPr lang="en-US" altLang="zh-CN" sz="1800" b="1">
                <a:latin typeface="宋体" charset="-122"/>
                <a:ea typeface="宋体" charset="-122"/>
              </a:rPr>
              <a:t>IF/ID.NPC, PC ← </a:t>
            </a:r>
            <a:r>
              <a:rPr lang="zh-CN" altLang="en-US" sz="1800" b="1">
                <a:latin typeface="宋体" charset="-122"/>
                <a:ea typeface="宋体" charset="-122"/>
              </a:rPr>
              <a:t>（</a:t>
            </a:r>
            <a:r>
              <a:rPr lang="en-US" altLang="zh-CN" sz="1800" b="1">
                <a:latin typeface="宋体" charset="-122"/>
                <a:ea typeface="宋体" charset="-122"/>
              </a:rPr>
              <a:t>if</a:t>
            </a:r>
            <a:r>
              <a:rPr lang="zh-CN" altLang="en-US" sz="1800" b="1">
                <a:latin typeface="宋体" charset="-122"/>
                <a:ea typeface="宋体" charset="-122"/>
              </a:rPr>
              <a:t>（（ </a:t>
            </a:r>
            <a:r>
              <a:rPr lang="en-US" altLang="zh-CN" sz="1800" b="1">
                <a:latin typeface="宋体" charset="-122"/>
                <a:ea typeface="宋体" charset="-122"/>
              </a:rPr>
              <a:t>EX/MEM.IR[op] == branch </a:t>
            </a:r>
            <a:r>
              <a:rPr lang="zh-CN" altLang="en-US" sz="1800" b="1">
                <a:latin typeface="宋体" charset="-122"/>
                <a:ea typeface="宋体" charset="-122"/>
              </a:rPr>
              <a:t>）</a:t>
            </a:r>
            <a:r>
              <a:rPr lang="en-US" altLang="zh-CN" sz="1800" b="1">
                <a:latin typeface="宋体" charset="-122"/>
                <a:ea typeface="宋体" charset="-122"/>
              </a:rPr>
              <a:t>&amp; EX/MEM.cond</a:t>
            </a:r>
            <a:r>
              <a:rPr lang="zh-CN" altLang="en-US" sz="1800" b="1">
                <a:latin typeface="宋体" charset="-122"/>
                <a:ea typeface="宋体" charset="-122"/>
              </a:rPr>
              <a:t>）</a:t>
            </a:r>
            <a:r>
              <a:rPr lang="en-US" altLang="zh-CN" sz="1800" b="1">
                <a:latin typeface="宋体" charset="-122"/>
                <a:ea typeface="宋体" charset="-122"/>
              </a:rPr>
              <a:t>{EX/MEM.ALUo} else {PC+4}</a:t>
            </a:r>
            <a:r>
              <a:rPr lang="zh-CN" altLang="en-US" sz="1800" b="1">
                <a:latin typeface="宋体" charset="-122"/>
                <a:ea typeface="宋体" charset="-122"/>
              </a:rPr>
              <a:t>）；</a:t>
            </a:r>
            <a:r>
              <a:rPr lang="zh-CN" altLang="en-US" sz="1800">
                <a:latin typeface="宋体" charset="-122"/>
                <a:ea typeface="宋体" charset="-122"/>
              </a:rPr>
              <a:t> </a:t>
            </a:r>
          </a:p>
        </p:txBody>
      </p:sp>
      <p:sp>
        <p:nvSpPr>
          <p:cNvPr id="168975" name="Line 18"/>
          <p:cNvSpPr>
            <a:spLocks noChangeShapeType="1"/>
          </p:cNvSpPr>
          <p:nvPr/>
        </p:nvSpPr>
        <p:spPr bwMode="auto">
          <a:xfrm>
            <a:off x="346075" y="6553200"/>
            <a:ext cx="8470900" cy="0"/>
          </a:xfrm>
          <a:prstGeom prst="line">
            <a:avLst/>
          </a:prstGeom>
          <a:noFill/>
          <a:ln w="9525">
            <a:solidFill>
              <a:srgbClr val="000000"/>
            </a:solidFill>
            <a:round/>
            <a:headEnd/>
            <a:tailEnd/>
          </a:ln>
        </p:spPr>
        <p:txBody>
          <a:bodyPr wrap="none" anchor="ctr"/>
          <a:lstStyle/>
          <a:p>
            <a:endParaRPr lang="zh-CN" altLang="en-US"/>
          </a:p>
        </p:txBody>
      </p:sp>
      <p:sp>
        <p:nvSpPr>
          <p:cNvPr id="168976" name="Line 19"/>
          <p:cNvSpPr>
            <a:spLocks noChangeShapeType="1"/>
          </p:cNvSpPr>
          <p:nvPr/>
        </p:nvSpPr>
        <p:spPr bwMode="auto">
          <a:xfrm>
            <a:off x="346075" y="1071563"/>
            <a:ext cx="8493125" cy="0"/>
          </a:xfrm>
          <a:prstGeom prst="line">
            <a:avLst/>
          </a:prstGeom>
          <a:noFill/>
          <a:ln w="9525">
            <a:solidFill>
              <a:srgbClr val="000000"/>
            </a:solidFill>
            <a:round/>
            <a:headEnd/>
            <a:tailEnd/>
          </a:ln>
        </p:spPr>
        <p:txBody>
          <a:bodyPr wrap="none" anchor="ctr"/>
          <a:lstStyle/>
          <a:p>
            <a:endParaRPr lang="zh-CN" altLang="en-US"/>
          </a:p>
        </p:txBody>
      </p:sp>
      <p:sp>
        <p:nvSpPr>
          <p:cNvPr id="168977" name="Line 20"/>
          <p:cNvSpPr>
            <a:spLocks noChangeShapeType="1"/>
          </p:cNvSpPr>
          <p:nvPr/>
        </p:nvSpPr>
        <p:spPr bwMode="auto">
          <a:xfrm>
            <a:off x="346075" y="1985963"/>
            <a:ext cx="8470900" cy="0"/>
          </a:xfrm>
          <a:prstGeom prst="line">
            <a:avLst/>
          </a:prstGeom>
          <a:noFill/>
          <a:ln w="9525">
            <a:solidFill>
              <a:srgbClr val="000000"/>
            </a:solidFill>
            <a:round/>
            <a:headEnd/>
            <a:tailEnd/>
          </a:ln>
        </p:spPr>
        <p:txBody>
          <a:bodyPr wrap="none" anchor="ctr"/>
          <a:lstStyle/>
          <a:p>
            <a:endParaRPr lang="zh-CN" altLang="en-US"/>
          </a:p>
        </p:txBody>
      </p:sp>
      <p:sp>
        <p:nvSpPr>
          <p:cNvPr id="168978" name="Line 21"/>
          <p:cNvSpPr>
            <a:spLocks noChangeShapeType="1"/>
          </p:cNvSpPr>
          <p:nvPr/>
        </p:nvSpPr>
        <p:spPr bwMode="auto">
          <a:xfrm>
            <a:off x="346075" y="3376613"/>
            <a:ext cx="8470900" cy="0"/>
          </a:xfrm>
          <a:prstGeom prst="line">
            <a:avLst/>
          </a:prstGeom>
          <a:noFill/>
          <a:ln w="9525">
            <a:solidFill>
              <a:srgbClr val="000000"/>
            </a:solidFill>
            <a:round/>
            <a:headEnd/>
            <a:tailEnd/>
          </a:ln>
        </p:spPr>
        <p:txBody>
          <a:bodyPr wrap="none" anchor="ctr"/>
          <a:lstStyle/>
          <a:p>
            <a:endParaRPr lang="zh-CN" altLang="en-US"/>
          </a:p>
        </p:txBody>
      </p:sp>
      <p:sp>
        <p:nvSpPr>
          <p:cNvPr id="168979" name="Line 22"/>
          <p:cNvSpPr>
            <a:spLocks noChangeShapeType="1"/>
          </p:cNvSpPr>
          <p:nvPr/>
        </p:nvSpPr>
        <p:spPr bwMode="auto">
          <a:xfrm>
            <a:off x="346075" y="3886200"/>
            <a:ext cx="8470900" cy="0"/>
          </a:xfrm>
          <a:prstGeom prst="line">
            <a:avLst/>
          </a:prstGeom>
          <a:noFill/>
          <a:ln w="9525">
            <a:solidFill>
              <a:srgbClr val="000000"/>
            </a:solidFill>
            <a:round/>
            <a:headEnd/>
            <a:tailEnd/>
          </a:ln>
        </p:spPr>
        <p:txBody>
          <a:bodyPr wrap="none" anchor="ctr"/>
          <a:lstStyle/>
          <a:p>
            <a:endParaRPr lang="zh-CN" altLang="en-US"/>
          </a:p>
        </p:txBody>
      </p:sp>
      <p:sp>
        <p:nvSpPr>
          <p:cNvPr id="168980" name="Line 23"/>
          <p:cNvSpPr>
            <a:spLocks noChangeShapeType="1"/>
          </p:cNvSpPr>
          <p:nvPr/>
        </p:nvSpPr>
        <p:spPr bwMode="auto">
          <a:xfrm>
            <a:off x="346075" y="614363"/>
            <a:ext cx="8493125" cy="0"/>
          </a:xfrm>
          <a:prstGeom prst="line">
            <a:avLst/>
          </a:prstGeom>
          <a:noFill/>
          <a:ln w="9525">
            <a:solidFill>
              <a:srgbClr val="000000"/>
            </a:solidFill>
            <a:round/>
            <a:headEnd/>
            <a:tailEnd/>
          </a:ln>
        </p:spPr>
        <p:txBody>
          <a:bodyPr wrap="none" anchor="ctr"/>
          <a:lstStyle/>
          <a:p>
            <a:endParaRPr lang="zh-CN" altLang="en-US"/>
          </a:p>
        </p:txBody>
      </p:sp>
      <p:sp>
        <p:nvSpPr>
          <p:cNvPr id="168981" name="Text Box 24"/>
          <p:cNvSpPr txBox="1">
            <a:spLocks noChangeArrowheads="1"/>
          </p:cNvSpPr>
          <p:nvPr/>
        </p:nvSpPr>
        <p:spPr bwMode="auto">
          <a:xfrm>
            <a:off x="1143000" y="2057400"/>
            <a:ext cx="7389813" cy="311150"/>
          </a:xfrm>
          <a:prstGeom prst="rect">
            <a:avLst/>
          </a:prstGeom>
          <a:noFill/>
          <a:ln w="9525">
            <a:noFill/>
            <a:miter lim="800000"/>
            <a:headEnd/>
            <a:tailEnd/>
          </a:ln>
        </p:spPr>
        <p:txBody>
          <a:bodyPr>
            <a:spAutoFit/>
          </a:bodyPr>
          <a:lstStyle/>
          <a:p>
            <a:pPr>
              <a:lnSpc>
                <a:spcPct val="80000"/>
              </a:lnSpc>
              <a:spcBef>
                <a:spcPct val="50000"/>
              </a:spcBef>
            </a:pPr>
            <a:r>
              <a:rPr lang="en-US" altLang="zh-CN" sz="1800" b="1">
                <a:latin typeface="宋体" charset="-122"/>
                <a:ea typeface="宋体" charset="-122"/>
              </a:rPr>
              <a:t>ID/EX.A ← Regs[IF/ID.IR[rs]]</a:t>
            </a:r>
            <a:r>
              <a:rPr lang="zh-CN" altLang="en-US" sz="1800" b="1">
                <a:latin typeface="宋体" charset="-122"/>
                <a:ea typeface="宋体" charset="-122"/>
              </a:rPr>
              <a:t>；</a:t>
            </a:r>
            <a:r>
              <a:rPr lang="en-US" altLang="zh-CN" sz="1800" b="1">
                <a:latin typeface="宋体" charset="-122"/>
                <a:ea typeface="宋体" charset="-122"/>
              </a:rPr>
              <a:t>ID/EX.B ← Regs[IF/ID.IR[rt]]</a:t>
            </a:r>
            <a:r>
              <a:rPr lang="zh-CN" altLang="en-US" sz="1800" b="1">
                <a:latin typeface="宋体" charset="-122"/>
                <a:ea typeface="宋体" charset="-122"/>
              </a:rPr>
              <a:t>；</a:t>
            </a:r>
          </a:p>
        </p:txBody>
      </p:sp>
      <p:sp>
        <p:nvSpPr>
          <p:cNvPr id="168982" name="Text Box 25"/>
          <p:cNvSpPr txBox="1">
            <a:spLocks noChangeArrowheads="1"/>
          </p:cNvSpPr>
          <p:nvPr/>
        </p:nvSpPr>
        <p:spPr bwMode="auto">
          <a:xfrm>
            <a:off x="1143000" y="2355850"/>
            <a:ext cx="5486400" cy="311150"/>
          </a:xfrm>
          <a:prstGeom prst="rect">
            <a:avLst/>
          </a:prstGeom>
          <a:noFill/>
          <a:ln w="9525">
            <a:noFill/>
            <a:miter lim="800000"/>
            <a:headEnd/>
            <a:tailEnd/>
          </a:ln>
        </p:spPr>
        <p:txBody>
          <a:bodyPr>
            <a:spAutoFit/>
          </a:bodyPr>
          <a:lstStyle/>
          <a:p>
            <a:pPr>
              <a:lnSpc>
                <a:spcPct val="80000"/>
              </a:lnSpc>
              <a:spcBef>
                <a:spcPct val="50000"/>
              </a:spcBef>
            </a:pPr>
            <a:r>
              <a:rPr lang="en-US" altLang="zh-CN" sz="1800" b="1">
                <a:latin typeface="宋体" charset="-122"/>
                <a:ea typeface="宋体" charset="-122"/>
              </a:rPr>
              <a:t>ID/EX.NPC ← IF/ID.NPC</a:t>
            </a:r>
            <a:r>
              <a:rPr lang="zh-CN" altLang="en-US" sz="1800" b="1">
                <a:latin typeface="宋体" charset="-122"/>
                <a:ea typeface="宋体" charset="-122"/>
              </a:rPr>
              <a:t>；</a:t>
            </a:r>
            <a:r>
              <a:rPr lang="en-US" altLang="zh-CN" sz="1800" b="1">
                <a:latin typeface="宋体" charset="-122"/>
                <a:ea typeface="宋体" charset="-122"/>
              </a:rPr>
              <a:t>ID/EX.IR ←IF/ID.IR</a:t>
            </a:r>
            <a:r>
              <a:rPr lang="zh-CN" altLang="en-US" sz="1800" b="1">
                <a:latin typeface="宋体" charset="-122"/>
                <a:ea typeface="宋体" charset="-122"/>
              </a:rPr>
              <a:t>；</a:t>
            </a:r>
          </a:p>
        </p:txBody>
      </p:sp>
      <p:sp>
        <p:nvSpPr>
          <p:cNvPr id="168983" name="Text Box 26"/>
          <p:cNvSpPr txBox="1">
            <a:spLocks noChangeArrowheads="1"/>
          </p:cNvSpPr>
          <p:nvPr/>
        </p:nvSpPr>
        <p:spPr bwMode="auto">
          <a:xfrm>
            <a:off x="1143000" y="2660650"/>
            <a:ext cx="6237288" cy="311150"/>
          </a:xfrm>
          <a:prstGeom prst="rect">
            <a:avLst/>
          </a:prstGeom>
          <a:noFill/>
          <a:ln w="9525">
            <a:noFill/>
            <a:miter lim="800000"/>
            <a:headEnd/>
            <a:tailEnd/>
          </a:ln>
        </p:spPr>
        <p:txBody>
          <a:bodyPr>
            <a:spAutoFit/>
          </a:bodyPr>
          <a:lstStyle/>
          <a:p>
            <a:pPr>
              <a:lnSpc>
                <a:spcPct val="80000"/>
              </a:lnSpc>
              <a:spcBef>
                <a:spcPct val="50000"/>
              </a:spcBef>
            </a:pPr>
            <a:r>
              <a:rPr lang="en-US" altLang="zh-CN" sz="1800" b="1">
                <a:latin typeface="宋体" charset="-122"/>
                <a:ea typeface="宋体" charset="-122"/>
              </a:rPr>
              <a:t>ID/EX.Imm ← </a:t>
            </a:r>
            <a:r>
              <a:rPr lang="zh-CN" altLang="en-US" sz="1800" b="1">
                <a:latin typeface="宋体" charset="-122"/>
                <a:ea typeface="宋体" charset="-122"/>
              </a:rPr>
              <a:t>（</a:t>
            </a:r>
            <a:r>
              <a:rPr lang="en-US" altLang="zh-CN" sz="1800" b="1">
                <a:latin typeface="宋体" charset="-122"/>
                <a:ea typeface="宋体" charset="-122"/>
              </a:rPr>
              <a:t>IF/ID.IR</a:t>
            </a:r>
            <a:r>
              <a:rPr lang="en-US" altLang="zh-CN" sz="1800" b="1" baseline="-25000">
                <a:latin typeface="宋体" charset="-122"/>
                <a:ea typeface="宋体" charset="-122"/>
              </a:rPr>
              <a:t>16</a:t>
            </a:r>
            <a:r>
              <a:rPr lang="en-US" altLang="zh-CN" sz="1800" b="1">
                <a:latin typeface="宋体" charset="-122"/>
                <a:ea typeface="宋体" charset="-122"/>
              </a:rPr>
              <a:t>)</a:t>
            </a:r>
            <a:r>
              <a:rPr lang="en-US" altLang="zh-CN" sz="1800" b="1" baseline="30000">
                <a:latin typeface="宋体" charset="-122"/>
                <a:ea typeface="宋体" charset="-122"/>
              </a:rPr>
              <a:t>16</a:t>
            </a:r>
            <a:r>
              <a:rPr lang="en-US" altLang="zh-CN" sz="1800" b="1">
                <a:latin typeface="宋体" charset="-122"/>
                <a:ea typeface="宋体" charset="-122"/>
              </a:rPr>
              <a:t>##IF/ID.IR</a:t>
            </a:r>
            <a:r>
              <a:rPr lang="en-US" altLang="zh-CN" sz="1800" b="1" baseline="-25000">
                <a:latin typeface="宋体" charset="-122"/>
                <a:ea typeface="宋体" charset="-122"/>
              </a:rPr>
              <a:t>16..31</a:t>
            </a:r>
            <a:r>
              <a:rPr lang="zh-CN" altLang="en-US" sz="1800" b="1">
                <a:latin typeface="宋体" charset="-122"/>
                <a:ea typeface="宋体" charset="-122"/>
              </a:rPr>
              <a:t>；</a:t>
            </a:r>
            <a:r>
              <a:rPr lang="zh-CN" altLang="en-US" sz="1800">
                <a:latin typeface="宋体" charset="-122"/>
                <a:ea typeface="宋体" charset="-122"/>
              </a:rPr>
              <a:t> </a:t>
            </a:r>
          </a:p>
        </p:txBody>
      </p:sp>
      <p:sp>
        <p:nvSpPr>
          <p:cNvPr id="168984" name="Text Box 27"/>
          <p:cNvSpPr txBox="1">
            <a:spLocks noChangeArrowheads="1"/>
          </p:cNvSpPr>
          <p:nvPr/>
        </p:nvSpPr>
        <p:spPr bwMode="auto">
          <a:xfrm>
            <a:off x="1066800" y="4038600"/>
            <a:ext cx="2876550" cy="1830388"/>
          </a:xfrm>
          <a:prstGeom prst="rect">
            <a:avLst/>
          </a:prstGeom>
          <a:noFill/>
          <a:ln w="9525">
            <a:noFill/>
            <a:miter lim="800000"/>
            <a:headEnd/>
            <a:tailEnd/>
          </a:ln>
        </p:spPr>
        <p:txBody>
          <a:bodyPr>
            <a:spAutoFit/>
          </a:bodyPr>
          <a:lstStyle/>
          <a:p>
            <a:r>
              <a:rPr lang="pt-PT" altLang="zh-CN" sz="1800" b="1">
                <a:latin typeface="宋体" charset="-122"/>
                <a:ea typeface="宋体" charset="-122"/>
              </a:rPr>
              <a:t>EX/MEM.IR ← ID/EX.IR</a:t>
            </a:r>
            <a:r>
              <a:rPr lang="zh-CN" altLang="pt-PT" sz="1800" b="1">
                <a:latin typeface="宋体" charset="-122"/>
                <a:ea typeface="宋体" charset="-122"/>
              </a:rPr>
              <a:t>；</a:t>
            </a:r>
          </a:p>
          <a:p>
            <a:r>
              <a:rPr lang="pt-PT" altLang="zh-CN" sz="1800" b="1">
                <a:latin typeface="宋体" charset="-122"/>
                <a:ea typeface="宋体" charset="-122"/>
              </a:rPr>
              <a:t>EX/MEM.ALUo ←</a:t>
            </a:r>
          </a:p>
          <a:p>
            <a:r>
              <a:rPr lang="pt-PT" altLang="zh-CN" sz="1800" b="1">
                <a:latin typeface="宋体" charset="-122"/>
                <a:ea typeface="宋体" charset="-122"/>
              </a:rPr>
              <a:t>ID/EX.A </a:t>
            </a:r>
            <a:r>
              <a:rPr lang="pt-PT" altLang="zh-CN" sz="1800" b="1" i="1">
                <a:latin typeface="宋体" charset="-122"/>
                <a:ea typeface="宋体" charset="-122"/>
              </a:rPr>
              <a:t>funct</a:t>
            </a:r>
            <a:r>
              <a:rPr lang="pt-PT" altLang="zh-CN" sz="1800" b="1">
                <a:latin typeface="宋体" charset="-122"/>
                <a:ea typeface="宋体" charset="-122"/>
              </a:rPr>
              <a:t> ID/EX.B</a:t>
            </a:r>
          </a:p>
          <a:p>
            <a:r>
              <a:rPr lang="zh-CN" altLang="pt-PT" sz="1800" b="1">
                <a:latin typeface="宋体" charset="-122"/>
                <a:ea typeface="宋体" charset="-122"/>
              </a:rPr>
              <a:t>或</a:t>
            </a:r>
          </a:p>
          <a:p>
            <a:r>
              <a:rPr lang="pt-PT" altLang="zh-CN" sz="1800" b="1">
                <a:latin typeface="宋体" charset="-122"/>
                <a:ea typeface="宋体" charset="-122"/>
              </a:rPr>
              <a:t>EX/MEM.ALUo ←</a:t>
            </a:r>
          </a:p>
          <a:p>
            <a:r>
              <a:rPr lang="pt-PT" altLang="zh-CN" sz="1800" b="1">
                <a:latin typeface="宋体" charset="-122"/>
                <a:ea typeface="宋体" charset="-122"/>
              </a:rPr>
              <a:t> ID/EX.A </a:t>
            </a:r>
            <a:r>
              <a:rPr lang="pt-PT" altLang="zh-CN" sz="1800" b="1" i="1">
                <a:latin typeface="宋体" charset="-122"/>
                <a:ea typeface="宋体" charset="-122"/>
              </a:rPr>
              <a:t>op</a:t>
            </a:r>
            <a:r>
              <a:rPr lang="pt-PT" altLang="zh-CN" sz="1800" b="1">
                <a:latin typeface="宋体" charset="-122"/>
                <a:ea typeface="宋体" charset="-122"/>
              </a:rPr>
              <a:t> ID/EX.Imm</a:t>
            </a:r>
            <a:r>
              <a:rPr lang="zh-CN" altLang="en-US" sz="1800" b="1">
                <a:latin typeface="宋体" charset="-122"/>
                <a:ea typeface="宋体" charset="-122"/>
              </a:rPr>
              <a:t>；</a:t>
            </a:r>
            <a:r>
              <a:rPr lang="zh-CN" altLang="en-US"/>
              <a:t> </a:t>
            </a:r>
          </a:p>
        </p:txBody>
      </p:sp>
      <p:sp>
        <p:nvSpPr>
          <p:cNvPr id="168985" name="Text Box 28"/>
          <p:cNvSpPr txBox="1">
            <a:spLocks noChangeArrowheads="1"/>
          </p:cNvSpPr>
          <p:nvPr/>
        </p:nvSpPr>
        <p:spPr bwMode="auto">
          <a:xfrm>
            <a:off x="3810000" y="4149725"/>
            <a:ext cx="2849563" cy="1190625"/>
          </a:xfrm>
          <a:prstGeom prst="rect">
            <a:avLst/>
          </a:prstGeom>
          <a:noFill/>
          <a:ln w="9525">
            <a:noFill/>
            <a:miter lim="800000"/>
            <a:headEnd/>
            <a:tailEnd/>
          </a:ln>
        </p:spPr>
        <p:txBody>
          <a:bodyPr>
            <a:spAutoFit/>
          </a:bodyPr>
          <a:lstStyle/>
          <a:p>
            <a:r>
              <a:rPr lang="pt-PT" altLang="zh-CN" sz="1800" b="1">
                <a:latin typeface="宋体" charset="-122"/>
                <a:ea typeface="宋体" charset="-122"/>
              </a:rPr>
              <a:t>EX/MEM.IR ← ID/EX.IR</a:t>
            </a:r>
            <a:r>
              <a:rPr lang="zh-CN" altLang="pt-PT" sz="1800" b="1">
                <a:latin typeface="宋体" charset="-122"/>
                <a:ea typeface="宋体" charset="-122"/>
              </a:rPr>
              <a:t>；</a:t>
            </a:r>
          </a:p>
          <a:p>
            <a:r>
              <a:rPr lang="pt-PT" altLang="zh-CN" sz="1800" b="1">
                <a:latin typeface="宋体" charset="-122"/>
                <a:ea typeface="宋体" charset="-122"/>
              </a:rPr>
              <a:t>EX/MEM.ALUo ←</a:t>
            </a:r>
          </a:p>
          <a:p>
            <a:r>
              <a:rPr lang="pt-PT" altLang="zh-CN" sz="1800" b="1">
                <a:latin typeface="宋体" charset="-122"/>
                <a:ea typeface="宋体" charset="-122"/>
              </a:rPr>
              <a:t> ID/EX.A + ID/EX.Imm</a:t>
            </a:r>
            <a:r>
              <a:rPr lang="zh-CN" altLang="pt-PT" sz="1800" b="1">
                <a:latin typeface="宋体" charset="-122"/>
                <a:ea typeface="宋体" charset="-122"/>
              </a:rPr>
              <a:t>；</a:t>
            </a:r>
          </a:p>
          <a:p>
            <a:r>
              <a:rPr lang="pt-PT" altLang="zh-CN" sz="1800" b="1">
                <a:latin typeface="宋体" charset="-122"/>
                <a:ea typeface="宋体" charset="-122"/>
              </a:rPr>
              <a:t>EX/MEM.B←ID/EX.B</a:t>
            </a:r>
            <a:r>
              <a:rPr lang="zh-CN" altLang="en-US" sz="1800" b="1">
                <a:latin typeface="宋体" charset="-122"/>
                <a:ea typeface="宋体" charset="-122"/>
              </a:rPr>
              <a:t>；</a:t>
            </a:r>
            <a:r>
              <a:rPr lang="zh-CN" altLang="en-US" sz="1800">
                <a:latin typeface="宋体" charset="-122"/>
                <a:ea typeface="宋体" charset="-122"/>
              </a:rPr>
              <a:t> </a:t>
            </a:r>
          </a:p>
        </p:txBody>
      </p:sp>
      <p:sp>
        <p:nvSpPr>
          <p:cNvPr id="168986" name="Text Box 29"/>
          <p:cNvSpPr txBox="1">
            <a:spLocks noChangeArrowheads="1"/>
          </p:cNvSpPr>
          <p:nvPr/>
        </p:nvSpPr>
        <p:spPr bwMode="auto">
          <a:xfrm>
            <a:off x="6515100" y="4065588"/>
            <a:ext cx="2952750" cy="1739900"/>
          </a:xfrm>
          <a:prstGeom prst="rect">
            <a:avLst/>
          </a:prstGeom>
          <a:noFill/>
          <a:ln w="9525">
            <a:noFill/>
            <a:miter lim="800000"/>
            <a:headEnd/>
            <a:tailEnd/>
          </a:ln>
        </p:spPr>
        <p:txBody>
          <a:bodyPr>
            <a:spAutoFit/>
          </a:bodyPr>
          <a:lstStyle/>
          <a:p>
            <a:r>
              <a:rPr lang="pt-PT" altLang="zh-CN" sz="1800" b="1">
                <a:latin typeface="宋体" charset="-122"/>
                <a:ea typeface="宋体" charset="-122"/>
              </a:rPr>
              <a:t>EX/MEM.IR ← ID/EX.IR</a:t>
            </a:r>
            <a:r>
              <a:rPr lang="zh-CN" altLang="pt-PT" sz="1800" b="1">
                <a:latin typeface="宋体" charset="-122"/>
                <a:ea typeface="宋体" charset="-122"/>
              </a:rPr>
              <a:t>；</a:t>
            </a:r>
          </a:p>
          <a:p>
            <a:r>
              <a:rPr lang="pt-PT" altLang="zh-CN" sz="1800" b="1">
                <a:latin typeface="宋体" charset="-122"/>
                <a:ea typeface="宋体" charset="-122"/>
              </a:rPr>
              <a:t>EX/MEM.ALUo ←</a:t>
            </a:r>
          </a:p>
          <a:p>
            <a:r>
              <a:rPr lang="pt-PT" altLang="zh-CN" sz="1800" b="1">
                <a:latin typeface="宋体" charset="-122"/>
                <a:ea typeface="宋体" charset="-122"/>
              </a:rPr>
              <a:t>  ID/EX.NPC +    </a:t>
            </a:r>
          </a:p>
          <a:p>
            <a:r>
              <a:rPr lang="pt-PT" altLang="zh-CN" sz="1800" b="1">
                <a:latin typeface="宋体" charset="-122"/>
                <a:ea typeface="宋体" charset="-122"/>
              </a:rPr>
              <a:t>     ID/EX.Imm</a:t>
            </a:r>
            <a:r>
              <a:rPr lang="en-US" altLang="zh-CN" sz="1800" b="1">
                <a:latin typeface="宋体" charset="-122"/>
                <a:ea typeface="宋体" charset="-122"/>
              </a:rPr>
              <a:t>&lt;&lt;</a:t>
            </a:r>
            <a:r>
              <a:rPr lang="pt-PT" altLang="zh-CN" sz="1800" b="1">
                <a:latin typeface="宋体" charset="-122"/>
                <a:ea typeface="宋体" charset="-122"/>
              </a:rPr>
              <a:t>2</a:t>
            </a:r>
            <a:r>
              <a:rPr lang="zh-CN" altLang="pt-PT" sz="1800" b="1">
                <a:latin typeface="宋体" charset="-122"/>
                <a:ea typeface="宋体" charset="-122"/>
              </a:rPr>
              <a:t>；</a:t>
            </a:r>
          </a:p>
          <a:p>
            <a:r>
              <a:rPr lang="pt-PT" altLang="zh-CN" sz="1800" b="1">
                <a:latin typeface="宋体" charset="-122"/>
                <a:ea typeface="宋体" charset="-122"/>
              </a:rPr>
              <a:t>EX/MEM.cond ← </a:t>
            </a:r>
            <a:endParaRPr lang="en-US" altLang="zh-CN" sz="1800" b="1">
              <a:latin typeface="宋体" charset="-122"/>
              <a:ea typeface="宋体" charset="-122"/>
            </a:endParaRPr>
          </a:p>
          <a:p>
            <a:r>
              <a:rPr lang="en-US" altLang="zh-CN" sz="1800" b="1">
                <a:latin typeface="宋体" charset="-122"/>
                <a:ea typeface="宋体" charset="-122"/>
              </a:rPr>
              <a:t>  </a:t>
            </a:r>
            <a:r>
              <a:rPr lang="zh-CN" altLang="en-US" sz="1800" b="1">
                <a:latin typeface="宋体" charset="-122"/>
                <a:ea typeface="宋体" charset="-122"/>
              </a:rPr>
              <a:t>（</a:t>
            </a:r>
            <a:r>
              <a:rPr lang="pt-PT" altLang="zh-CN" sz="1800" b="1">
                <a:latin typeface="宋体" charset="-122"/>
                <a:ea typeface="宋体" charset="-122"/>
              </a:rPr>
              <a:t>ID/EX.A </a:t>
            </a:r>
            <a:r>
              <a:rPr lang="pt-PT" altLang="zh-CN" sz="1800" b="1" i="1">
                <a:latin typeface="宋体" charset="-122"/>
                <a:ea typeface="宋体" charset="-122"/>
              </a:rPr>
              <a:t>==</a:t>
            </a:r>
            <a:r>
              <a:rPr lang="pt-PT" altLang="zh-CN" sz="1800" b="1">
                <a:latin typeface="宋体" charset="-122"/>
                <a:ea typeface="宋体" charset="-122"/>
              </a:rPr>
              <a:t>0</a:t>
            </a:r>
            <a:r>
              <a:rPr lang="zh-CN" altLang="en-US" sz="1800" b="1">
                <a:latin typeface="宋体" charset="-122"/>
                <a:ea typeface="宋体" charset="-122"/>
              </a:rPr>
              <a:t>）；</a:t>
            </a:r>
            <a:r>
              <a:rPr lang="zh-CN" altLang="en-US" sz="1800">
                <a:latin typeface="宋体" charset="-122"/>
                <a:ea typeface="宋体" charset="-122"/>
              </a:rPr>
              <a:t> </a:t>
            </a:r>
          </a:p>
        </p:txBody>
      </p:sp>
      <p:sp>
        <p:nvSpPr>
          <p:cNvPr id="168987" name="Line 30"/>
          <p:cNvSpPr>
            <a:spLocks noChangeShapeType="1"/>
          </p:cNvSpPr>
          <p:nvPr/>
        </p:nvSpPr>
        <p:spPr bwMode="auto">
          <a:xfrm>
            <a:off x="1066800" y="609600"/>
            <a:ext cx="0" cy="5943600"/>
          </a:xfrm>
          <a:prstGeom prst="line">
            <a:avLst/>
          </a:prstGeom>
          <a:noFill/>
          <a:ln w="9525">
            <a:solidFill>
              <a:srgbClr val="000000"/>
            </a:solidFill>
            <a:round/>
            <a:headEnd/>
            <a:tailEnd/>
          </a:ln>
        </p:spPr>
        <p:txBody>
          <a:bodyPr wrap="none" anchor="ctr"/>
          <a:lstStyle/>
          <a:p>
            <a:endParaRPr lang="zh-CN" altLang="en-US"/>
          </a:p>
        </p:txBody>
      </p:sp>
    </p:spTree>
  </p:cSld>
  <p:clrMapOvr>
    <a:masterClrMapping/>
  </p:clrMapOvr>
  <p:transition/>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9986" name="Text Box 4"/>
          <p:cNvSpPr txBox="1">
            <a:spLocks noChangeArrowheads="1"/>
          </p:cNvSpPr>
          <p:nvPr/>
        </p:nvSpPr>
        <p:spPr bwMode="auto">
          <a:xfrm>
            <a:off x="285750" y="742950"/>
            <a:ext cx="914400" cy="366713"/>
          </a:xfrm>
          <a:prstGeom prst="rect">
            <a:avLst/>
          </a:prstGeom>
          <a:noFill/>
          <a:ln w="9525">
            <a:noFill/>
            <a:miter lim="800000"/>
            <a:headEnd/>
            <a:tailEnd/>
          </a:ln>
        </p:spPr>
        <p:txBody>
          <a:bodyPr>
            <a:spAutoFit/>
          </a:bodyPr>
          <a:lstStyle/>
          <a:p>
            <a:pPr>
              <a:spcBef>
                <a:spcPct val="50000"/>
              </a:spcBef>
            </a:pPr>
            <a:r>
              <a:rPr lang="zh-CN" altLang="en-US" sz="1800" b="1">
                <a:solidFill>
                  <a:srgbClr val="E24C05"/>
                </a:solidFill>
                <a:latin typeface="宋体" charset="-122"/>
                <a:ea typeface="宋体" charset="-122"/>
              </a:rPr>
              <a:t>流水段</a:t>
            </a:r>
            <a:endParaRPr lang="zh-CN" altLang="en-US" b="1">
              <a:solidFill>
                <a:srgbClr val="E24C05"/>
              </a:solidFill>
              <a:latin typeface="Times New Roman" pitchFamily="18" charset="0"/>
              <a:ea typeface="宋体" charset="-122"/>
            </a:endParaRPr>
          </a:p>
        </p:txBody>
      </p:sp>
      <p:sp>
        <p:nvSpPr>
          <p:cNvPr id="169987" name="Text Box 5"/>
          <p:cNvSpPr txBox="1">
            <a:spLocks noChangeArrowheads="1"/>
          </p:cNvSpPr>
          <p:nvPr/>
        </p:nvSpPr>
        <p:spPr bwMode="auto">
          <a:xfrm>
            <a:off x="4114800" y="742950"/>
            <a:ext cx="1676400" cy="366713"/>
          </a:xfrm>
          <a:prstGeom prst="rect">
            <a:avLst/>
          </a:prstGeom>
          <a:noFill/>
          <a:ln w="9525">
            <a:noFill/>
            <a:miter lim="800000"/>
            <a:headEnd/>
            <a:tailEnd/>
          </a:ln>
        </p:spPr>
        <p:txBody>
          <a:bodyPr>
            <a:spAutoFit/>
          </a:bodyPr>
          <a:lstStyle/>
          <a:p>
            <a:pPr>
              <a:spcBef>
                <a:spcPct val="50000"/>
              </a:spcBef>
            </a:pPr>
            <a:r>
              <a:rPr lang="zh-CN" altLang="en-US" sz="1800" b="1">
                <a:solidFill>
                  <a:srgbClr val="E24C05"/>
                </a:solidFill>
                <a:latin typeface="宋体" charset="-122"/>
                <a:ea typeface="宋体" charset="-122"/>
              </a:rPr>
              <a:t>任何指令类型</a:t>
            </a:r>
            <a:endParaRPr lang="zh-CN" altLang="en-US" b="1">
              <a:solidFill>
                <a:srgbClr val="E24C05"/>
              </a:solidFill>
              <a:latin typeface="Times New Roman" pitchFamily="18" charset="0"/>
              <a:ea typeface="宋体" charset="-122"/>
            </a:endParaRPr>
          </a:p>
        </p:txBody>
      </p:sp>
      <p:sp>
        <p:nvSpPr>
          <p:cNvPr id="169988" name="Text Box 6"/>
          <p:cNvSpPr txBox="1">
            <a:spLocks noChangeArrowheads="1"/>
          </p:cNvSpPr>
          <p:nvPr/>
        </p:nvSpPr>
        <p:spPr bwMode="auto">
          <a:xfrm>
            <a:off x="1828800" y="1128713"/>
            <a:ext cx="1295400" cy="366712"/>
          </a:xfrm>
          <a:prstGeom prst="rect">
            <a:avLst/>
          </a:prstGeom>
          <a:noFill/>
          <a:ln w="9525">
            <a:noFill/>
            <a:miter lim="800000"/>
            <a:headEnd/>
            <a:tailEnd/>
          </a:ln>
        </p:spPr>
        <p:txBody>
          <a:bodyPr>
            <a:spAutoFit/>
          </a:bodyPr>
          <a:lstStyle/>
          <a:p>
            <a:pPr>
              <a:spcBef>
                <a:spcPct val="50000"/>
              </a:spcBef>
            </a:pPr>
            <a:r>
              <a:rPr lang="en-US" altLang="zh-CN" sz="1800" b="1">
                <a:solidFill>
                  <a:srgbClr val="000000"/>
                </a:solidFill>
                <a:latin typeface="宋体" charset="-122"/>
                <a:ea typeface="宋体" charset="-122"/>
              </a:rPr>
              <a:t>ALU </a:t>
            </a:r>
            <a:r>
              <a:rPr lang="zh-CN" altLang="en-US" sz="1800" b="1">
                <a:solidFill>
                  <a:srgbClr val="000000"/>
                </a:solidFill>
                <a:latin typeface="宋体" charset="-122"/>
                <a:ea typeface="宋体" charset="-122"/>
              </a:rPr>
              <a:t>指令</a:t>
            </a:r>
            <a:endParaRPr lang="zh-CN" altLang="en-US" b="1">
              <a:solidFill>
                <a:srgbClr val="000000"/>
              </a:solidFill>
              <a:latin typeface="Times New Roman" pitchFamily="18" charset="0"/>
              <a:ea typeface="宋体" charset="-122"/>
            </a:endParaRPr>
          </a:p>
        </p:txBody>
      </p:sp>
      <p:sp>
        <p:nvSpPr>
          <p:cNvPr id="169989" name="Text Box 7"/>
          <p:cNvSpPr txBox="1">
            <a:spLocks noChangeArrowheads="1"/>
          </p:cNvSpPr>
          <p:nvPr/>
        </p:nvSpPr>
        <p:spPr bwMode="auto">
          <a:xfrm>
            <a:off x="4305300" y="1128713"/>
            <a:ext cx="1943100" cy="366712"/>
          </a:xfrm>
          <a:prstGeom prst="rect">
            <a:avLst/>
          </a:prstGeom>
          <a:noFill/>
          <a:ln w="9525">
            <a:noFill/>
            <a:miter lim="800000"/>
            <a:headEnd/>
            <a:tailEnd/>
          </a:ln>
        </p:spPr>
        <p:txBody>
          <a:bodyPr>
            <a:spAutoFit/>
          </a:bodyPr>
          <a:lstStyle/>
          <a:p>
            <a:pPr>
              <a:spcBef>
                <a:spcPct val="50000"/>
              </a:spcBef>
            </a:pPr>
            <a:r>
              <a:rPr lang="en-US" altLang="zh-CN" sz="1800" b="1">
                <a:solidFill>
                  <a:srgbClr val="000000"/>
                </a:solidFill>
                <a:latin typeface="宋体" charset="-122"/>
                <a:ea typeface="宋体" charset="-122"/>
              </a:rPr>
              <a:t>load/store </a:t>
            </a:r>
            <a:r>
              <a:rPr lang="zh-CN" altLang="en-US" sz="1800" b="1">
                <a:solidFill>
                  <a:srgbClr val="000000"/>
                </a:solidFill>
                <a:latin typeface="宋体" charset="-122"/>
                <a:ea typeface="宋体" charset="-122"/>
              </a:rPr>
              <a:t>指令</a:t>
            </a:r>
            <a:endParaRPr lang="zh-CN" altLang="en-US" b="1">
              <a:solidFill>
                <a:srgbClr val="000000"/>
              </a:solidFill>
              <a:latin typeface="Times New Roman" pitchFamily="18" charset="0"/>
              <a:ea typeface="宋体" charset="-122"/>
            </a:endParaRPr>
          </a:p>
        </p:txBody>
      </p:sp>
      <p:sp>
        <p:nvSpPr>
          <p:cNvPr id="169990" name="Text Box 8"/>
          <p:cNvSpPr txBox="1">
            <a:spLocks noChangeArrowheads="1"/>
          </p:cNvSpPr>
          <p:nvPr/>
        </p:nvSpPr>
        <p:spPr bwMode="auto">
          <a:xfrm>
            <a:off x="7162800" y="1128713"/>
            <a:ext cx="1143000" cy="366712"/>
          </a:xfrm>
          <a:prstGeom prst="rect">
            <a:avLst/>
          </a:prstGeom>
          <a:noFill/>
          <a:ln w="9525">
            <a:noFill/>
            <a:miter lim="800000"/>
            <a:headEnd/>
            <a:tailEnd/>
          </a:ln>
        </p:spPr>
        <p:txBody>
          <a:bodyPr>
            <a:spAutoFit/>
          </a:bodyPr>
          <a:lstStyle/>
          <a:p>
            <a:pPr>
              <a:spcBef>
                <a:spcPct val="50000"/>
              </a:spcBef>
            </a:pPr>
            <a:r>
              <a:rPr lang="zh-CN" altLang="en-US" sz="1800" b="1">
                <a:solidFill>
                  <a:srgbClr val="000000"/>
                </a:solidFill>
                <a:latin typeface="宋体" charset="-122"/>
                <a:ea typeface="宋体" charset="-122"/>
              </a:rPr>
              <a:t>分支指令</a:t>
            </a:r>
            <a:endParaRPr lang="zh-CN" altLang="en-US" b="1">
              <a:solidFill>
                <a:srgbClr val="000000"/>
              </a:solidFill>
              <a:latin typeface="Times New Roman" pitchFamily="18" charset="0"/>
              <a:ea typeface="宋体" charset="-122"/>
            </a:endParaRPr>
          </a:p>
        </p:txBody>
      </p:sp>
      <p:sp>
        <p:nvSpPr>
          <p:cNvPr id="169991" name="Text Box 9"/>
          <p:cNvSpPr txBox="1">
            <a:spLocks noChangeArrowheads="1"/>
          </p:cNvSpPr>
          <p:nvPr/>
        </p:nvSpPr>
        <p:spPr bwMode="auto">
          <a:xfrm>
            <a:off x="457200" y="2052638"/>
            <a:ext cx="533400" cy="366712"/>
          </a:xfrm>
          <a:prstGeom prst="rect">
            <a:avLst/>
          </a:prstGeom>
          <a:noFill/>
          <a:ln w="9525">
            <a:noFill/>
            <a:miter lim="800000"/>
            <a:headEnd/>
            <a:tailEnd/>
          </a:ln>
        </p:spPr>
        <p:txBody>
          <a:bodyPr>
            <a:spAutoFit/>
          </a:bodyPr>
          <a:lstStyle/>
          <a:p>
            <a:pPr>
              <a:spcBef>
                <a:spcPct val="50000"/>
              </a:spcBef>
            </a:pPr>
            <a:r>
              <a:rPr lang="en-US" altLang="zh-CN" sz="1800" b="1">
                <a:solidFill>
                  <a:schemeClr val="hlink"/>
                </a:solidFill>
                <a:latin typeface="宋体" charset="-122"/>
                <a:ea typeface="宋体" charset="-122"/>
              </a:rPr>
              <a:t>MEM</a:t>
            </a:r>
            <a:endParaRPr lang="en-US" altLang="zh-CN" b="1">
              <a:solidFill>
                <a:schemeClr val="hlink"/>
              </a:solidFill>
              <a:latin typeface="Times New Roman" pitchFamily="18" charset="0"/>
              <a:ea typeface="宋体" charset="-122"/>
            </a:endParaRPr>
          </a:p>
        </p:txBody>
      </p:sp>
      <p:sp>
        <p:nvSpPr>
          <p:cNvPr id="169992" name="Text Box 10"/>
          <p:cNvSpPr txBox="1">
            <a:spLocks noChangeArrowheads="1"/>
          </p:cNvSpPr>
          <p:nvPr/>
        </p:nvSpPr>
        <p:spPr bwMode="auto">
          <a:xfrm>
            <a:off x="419100" y="4476750"/>
            <a:ext cx="419100" cy="366713"/>
          </a:xfrm>
          <a:prstGeom prst="rect">
            <a:avLst/>
          </a:prstGeom>
          <a:noFill/>
          <a:ln w="9525">
            <a:noFill/>
            <a:miter lim="800000"/>
            <a:headEnd/>
            <a:tailEnd/>
          </a:ln>
        </p:spPr>
        <p:txBody>
          <a:bodyPr>
            <a:spAutoFit/>
          </a:bodyPr>
          <a:lstStyle/>
          <a:p>
            <a:pPr>
              <a:spcBef>
                <a:spcPct val="50000"/>
              </a:spcBef>
            </a:pPr>
            <a:r>
              <a:rPr lang="en-US" altLang="zh-CN" sz="1800" b="1">
                <a:solidFill>
                  <a:schemeClr val="hlink"/>
                </a:solidFill>
                <a:latin typeface="宋体" charset="-122"/>
                <a:ea typeface="宋体" charset="-122"/>
              </a:rPr>
              <a:t>WB</a:t>
            </a:r>
            <a:endParaRPr lang="en-US" altLang="zh-CN" b="1">
              <a:solidFill>
                <a:schemeClr val="hlink"/>
              </a:solidFill>
              <a:latin typeface="Times New Roman" pitchFamily="18" charset="0"/>
              <a:ea typeface="宋体" charset="-122"/>
            </a:endParaRPr>
          </a:p>
        </p:txBody>
      </p:sp>
      <p:sp>
        <p:nvSpPr>
          <p:cNvPr id="169993" name="Line 11"/>
          <p:cNvSpPr>
            <a:spLocks noChangeShapeType="1"/>
          </p:cNvSpPr>
          <p:nvPr/>
        </p:nvSpPr>
        <p:spPr bwMode="auto">
          <a:xfrm>
            <a:off x="346075" y="6096000"/>
            <a:ext cx="8470900" cy="0"/>
          </a:xfrm>
          <a:prstGeom prst="line">
            <a:avLst/>
          </a:prstGeom>
          <a:noFill/>
          <a:ln w="9525">
            <a:solidFill>
              <a:srgbClr val="000000"/>
            </a:solidFill>
            <a:round/>
            <a:headEnd/>
            <a:tailEnd/>
          </a:ln>
        </p:spPr>
        <p:txBody>
          <a:bodyPr wrap="none" anchor="ctr"/>
          <a:lstStyle/>
          <a:p>
            <a:endParaRPr lang="zh-CN" altLang="en-US"/>
          </a:p>
        </p:txBody>
      </p:sp>
      <p:sp>
        <p:nvSpPr>
          <p:cNvPr id="169994" name="Line 12"/>
          <p:cNvSpPr>
            <a:spLocks noChangeShapeType="1"/>
          </p:cNvSpPr>
          <p:nvPr/>
        </p:nvSpPr>
        <p:spPr bwMode="auto">
          <a:xfrm>
            <a:off x="346075" y="1128713"/>
            <a:ext cx="8493125" cy="0"/>
          </a:xfrm>
          <a:prstGeom prst="line">
            <a:avLst/>
          </a:prstGeom>
          <a:noFill/>
          <a:ln w="9525">
            <a:solidFill>
              <a:srgbClr val="000000"/>
            </a:solidFill>
            <a:round/>
            <a:headEnd/>
            <a:tailEnd/>
          </a:ln>
        </p:spPr>
        <p:txBody>
          <a:bodyPr wrap="none" anchor="ctr"/>
          <a:lstStyle/>
          <a:p>
            <a:endParaRPr lang="zh-CN" altLang="en-US"/>
          </a:p>
        </p:txBody>
      </p:sp>
      <p:sp>
        <p:nvSpPr>
          <p:cNvPr id="169995" name="Line 13"/>
          <p:cNvSpPr>
            <a:spLocks noChangeShapeType="1"/>
          </p:cNvSpPr>
          <p:nvPr/>
        </p:nvSpPr>
        <p:spPr bwMode="auto">
          <a:xfrm>
            <a:off x="323850" y="3709988"/>
            <a:ext cx="8472488" cy="0"/>
          </a:xfrm>
          <a:prstGeom prst="line">
            <a:avLst/>
          </a:prstGeom>
          <a:noFill/>
          <a:ln w="9525">
            <a:solidFill>
              <a:srgbClr val="000000"/>
            </a:solidFill>
            <a:round/>
            <a:headEnd/>
            <a:tailEnd/>
          </a:ln>
        </p:spPr>
        <p:txBody>
          <a:bodyPr wrap="none" anchor="ctr"/>
          <a:lstStyle/>
          <a:p>
            <a:endParaRPr lang="zh-CN" altLang="en-US"/>
          </a:p>
        </p:txBody>
      </p:sp>
      <p:sp>
        <p:nvSpPr>
          <p:cNvPr id="169996" name="Line 14"/>
          <p:cNvSpPr>
            <a:spLocks noChangeShapeType="1"/>
          </p:cNvSpPr>
          <p:nvPr/>
        </p:nvSpPr>
        <p:spPr bwMode="auto">
          <a:xfrm>
            <a:off x="346075" y="1509713"/>
            <a:ext cx="8470900" cy="0"/>
          </a:xfrm>
          <a:prstGeom prst="line">
            <a:avLst/>
          </a:prstGeom>
          <a:noFill/>
          <a:ln w="9525">
            <a:solidFill>
              <a:srgbClr val="000000"/>
            </a:solidFill>
            <a:round/>
            <a:headEnd/>
            <a:tailEnd/>
          </a:ln>
        </p:spPr>
        <p:txBody>
          <a:bodyPr wrap="none" anchor="ctr"/>
          <a:lstStyle/>
          <a:p>
            <a:endParaRPr lang="zh-CN" altLang="en-US"/>
          </a:p>
        </p:txBody>
      </p:sp>
      <p:sp>
        <p:nvSpPr>
          <p:cNvPr id="169997" name="Line 15"/>
          <p:cNvSpPr>
            <a:spLocks noChangeShapeType="1"/>
          </p:cNvSpPr>
          <p:nvPr/>
        </p:nvSpPr>
        <p:spPr bwMode="auto">
          <a:xfrm>
            <a:off x="346075" y="747713"/>
            <a:ext cx="8493125" cy="0"/>
          </a:xfrm>
          <a:prstGeom prst="line">
            <a:avLst/>
          </a:prstGeom>
          <a:noFill/>
          <a:ln w="9525">
            <a:solidFill>
              <a:srgbClr val="000000"/>
            </a:solidFill>
            <a:round/>
            <a:headEnd/>
            <a:tailEnd/>
          </a:ln>
        </p:spPr>
        <p:txBody>
          <a:bodyPr wrap="none" anchor="ctr"/>
          <a:lstStyle/>
          <a:p>
            <a:endParaRPr lang="zh-CN" altLang="en-US"/>
          </a:p>
        </p:txBody>
      </p:sp>
      <p:sp>
        <p:nvSpPr>
          <p:cNvPr id="169998" name="Text Box 16"/>
          <p:cNvSpPr txBox="1">
            <a:spLocks noChangeArrowheads="1"/>
          </p:cNvSpPr>
          <p:nvPr/>
        </p:nvSpPr>
        <p:spPr bwMode="auto">
          <a:xfrm>
            <a:off x="1085850" y="1628775"/>
            <a:ext cx="3054350" cy="1006475"/>
          </a:xfrm>
          <a:prstGeom prst="rect">
            <a:avLst/>
          </a:prstGeom>
          <a:noFill/>
          <a:ln w="9525">
            <a:noFill/>
            <a:miter lim="800000"/>
            <a:headEnd/>
            <a:tailEnd/>
          </a:ln>
        </p:spPr>
        <p:txBody>
          <a:bodyPr>
            <a:spAutoFit/>
          </a:bodyPr>
          <a:lstStyle/>
          <a:p>
            <a:r>
              <a:rPr lang="pt-PT" altLang="zh-CN" sz="1800" b="1">
                <a:latin typeface="宋体" charset="-122"/>
                <a:ea typeface="宋体" charset="-122"/>
              </a:rPr>
              <a:t>MEM/WB.IR ←EX/MEM.IR</a:t>
            </a:r>
            <a:r>
              <a:rPr lang="zh-CN" altLang="pt-PT" sz="1800" b="1">
                <a:latin typeface="宋体" charset="-122"/>
                <a:ea typeface="宋体" charset="-122"/>
              </a:rPr>
              <a:t>；</a:t>
            </a:r>
          </a:p>
          <a:p>
            <a:r>
              <a:rPr lang="pt-PT" altLang="zh-CN" sz="1800" b="1">
                <a:latin typeface="宋体" charset="-122"/>
                <a:ea typeface="宋体" charset="-122"/>
              </a:rPr>
              <a:t>MEM/WB.ALUo ←</a:t>
            </a:r>
          </a:p>
          <a:p>
            <a:r>
              <a:rPr lang="pt-PT" altLang="zh-CN" sz="1800" b="1">
                <a:latin typeface="宋体" charset="-122"/>
                <a:ea typeface="宋体" charset="-122"/>
              </a:rPr>
              <a:t>  EX/MEM.ALUo</a:t>
            </a:r>
            <a:r>
              <a:rPr lang="zh-CN" altLang="pt-BR" sz="1800" b="1">
                <a:latin typeface="宋体" charset="-122"/>
                <a:ea typeface="宋体" charset="-122"/>
              </a:rPr>
              <a:t>；</a:t>
            </a:r>
            <a:r>
              <a:rPr lang="zh-CN" altLang="pt-BR"/>
              <a:t> </a:t>
            </a:r>
            <a:endParaRPr lang="zh-CN" altLang="en-US"/>
          </a:p>
        </p:txBody>
      </p:sp>
      <p:sp>
        <p:nvSpPr>
          <p:cNvPr id="169999" name="Line 17"/>
          <p:cNvSpPr>
            <a:spLocks noChangeShapeType="1"/>
          </p:cNvSpPr>
          <p:nvPr/>
        </p:nvSpPr>
        <p:spPr bwMode="auto">
          <a:xfrm>
            <a:off x="3810000" y="1123950"/>
            <a:ext cx="0" cy="4972050"/>
          </a:xfrm>
          <a:prstGeom prst="line">
            <a:avLst/>
          </a:prstGeom>
          <a:noFill/>
          <a:ln w="9525">
            <a:solidFill>
              <a:srgbClr val="000000"/>
            </a:solidFill>
            <a:round/>
            <a:headEnd/>
            <a:tailEnd/>
          </a:ln>
        </p:spPr>
        <p:txBody>
          <a:bodyPr wrap="none" anchor="ctr"/>
          <a:lstStyle/>
          <a:p>
            <a:endParaRPr lang="zh-CN" altLang="en-US"/>
          </a:p>
        </p:txBody>
      </p:sp>
      <p:sp>
        <p:nvSpPr>
          <p:cNvPr id="170000" name="Line 18"/>
          <p:cNvSpPr>
            <a:spLocks noChangeShapeType="1"/>
          </p:cNvSpPr>
          <p:nvPr/>
        </p:nvSpPr>
        <p:spPr bwMode="auto">
          <a:xfrm>
            <a:off x="6781800" y="1149350"/>
            <a:ext cx="0" cy="4946650"/>
          </a:xfrm>
          <a:prstGeom prst="line">
            <a:avLst/>
          </a:prstGeom>
          <a:noFill/>
          <a:ln w="9525">
            <a:solidFill>
              <a:srgbClr val="000000"/>
            </a:solidFill>
            <a:round/>
            <a:headEnd/>
            <a:tailEnd/>
          </a:ln>
        </p:spPr>
        <p:txBody>
          <a:bodyPr wrap="none" anchor="ctr"/>
          <a:lstStyle/>
          <a:p>
            <a:endParaRPr lang="zh-CN" altLang="en-US"/>
          </a:p>
        </p:txBody>
      </p:sp>
      <p:sp>
        <p:nvSpPr>
          <p:cNvPr id="170001" name="Text Box 19"/>
          <p:cNvSpPr txBox="1">
            <a:spLocks noChangeArrowheads="1"/>
          </p:cNvSpPr>
          <p:nvPr/>
        </p:nvSpPr>
        <p:spPr bwMode="auto">
          <a:xfrm>
            <a:off x="3829050" y="1581150"/>
            <a:ext cx="3335338" cy="1739900"/>
          </a:xfrm>
          <a:prstGeom prst="rect">
            <a:avLst/>
          </a:prstGeom>
          <a:noFill/>
          <a:ln w="9525">
            <a:noFill/>
            <a:miter lim="800000"/>
            <a:headEnd/>
            <a:tailEnd/>
          </a:ln>
        </p:spPr>
        <p:txBody>
          <a:bodyPr>
            <a:spAutoFit/>
          </a:bodyPr>
          <a:lstStyle/>
          <a:p>
            <a:r>
              <a:rPr lang="pt-PT" altLang="zh-CN" sz="1800" b="1">
                <a:latin typeface="宋体" charset="-122"/>
                <a:ea typeface="宋体" charset="-122"/>
              </a:rPr>
              <a:t>MEM/WB.IR ← EX/MEM.IR</a:t>
            </a:r>
            <a:r>
              <a:rPr lang="zh-CN" altLang="pt-PT" sz="1800" b="1">
                <a:latin typeface="宋体" charset="-122"/>
                <a:ea typeface="宋体" charset="-122"/>
              </a:rPr>
              <a:t>；</a:t>
            </a:r>
          </a:p>
          <a:p>
            <a:r>
              <a:rPr lang="pt-PT" altLang="zh-CN" sz="1800" b="1">
                <a:latin typeface="宋体" charset="-122"/>
                <a:ea typeface="宋体" charset="-122"/>
              </a:rPr>
              <a:t>MEM/WB.LMD ←</a:t>
            </a:r>
          </a:p>
          <a:p>
            <a:r>
              <a:rPr lang="pt-PT" altLang="zh-CN" sz="1800" b="1">
                <a:latin typeface="宋体" charset="-122"/>
                <a:ea typeface="宋体" charset="-122"/>
              </a:rPr>
              <a:t>  Mem[EX/MEM.ALUo]</a:t>
            </a:r>
            <a:r>
              <a:rPr lang="zh-CN" altLang="pt-PT" sz="1800" b="1">
                <a:latin typeface="宋体" charset="-122"/>
                <a:ea typeface="宋体" charset="-122"/>
              </a:rPr>
              <a:t>；</a:t>
            </a:r>
          </a:p>
          <a:p>
            <a:r>
              <a:rPr lang="zh-CN" altLang="pt-PT" sz="1800" b="1">
                <a:latin typeface="宋体" charset="-122"/>
                <a:ea typeface="宋体" charset="-122"/>
              </a:rPr>
              <a:t>或</a:t>
            </a:r>
          </a:p>
          <a:p>
            <a:r>
              <a:rPr lang="pt-PT" altLang="zh-CN" sz="1800" b="1">
                <a:latin typeface="宋体" charset="-122"/>
                <a:ea typeface="宋体" charset="-122"/>
              </a:rPr>
              <a:t>Mem[EX/MEM.ALUo] ←</a:t>
            </a:r>
            <a:endParaRPr lang="en-US" altLang="zh-CN" sz="1800" b="1">
              <a:latin typeface="宋体" charset="-122"/>
              <a:ea typeface="宋体" charset="-122"/>
            </a:endParaRPr>
          </a:p>
          <a:p>
            <a:r>
              <a:rPr lang="en-US" altLang="zh-CN" sz="1800" b="1">
                <a:latin typeface="宋体" charset="-122"/>
                <a:ea typeface="宋体" charset="-122"/>
              </a:rPr>
              <a:t>  EX/MEM.B</a:t>
            </a:r>
            <a:r>
              <a:rPr lang="zh-CN" altLang="en-US" sz="1800" b="1">
                <a:latin typeface="宋体" charset="-122"/>
                <a:ea typeface="宋体" charset="-122"/>
              </a:rPr>
              <a:t>；</a:t>
            </a:r>
            <a:r>
              <a:rPr lang="zh-CN" altLang="en-US" sz="1800">
                <a:latin typeface="宋体" charset="-122"/>
                <a:ea typeface="宋体" charset="-122"/>
              </a:rPr>
              <a:t> </a:t>
            </a:r>
          </a:p>
        </p:txBody>
      </p:sp>
      <p:sp>
        <p:nvSpPr>
          <p:cNvPr id="170002" name="Line 20"/>
          <p:cNvSpPr>
            <a:spLocks noChangeShapeType="1"/>
          </p:cNvSpPr>
          <p:nvPr/>
        </p:nvSpPr>
        <p:spPr bwMode="auto">
          <a:xfrm>
            <a:off x="1104900" y="762000"/>
            <a:ext cx="0" cy="5334000"/>
          </a:xfrm>
          <a:prstGeom prst="line">
            <a:avLst/>
          </a:prstGeom>
          <a:noFill/>
          <a:ln w="9525">
            <a:solidFill>
              <a:srgbClr val="000000"/>
            </a:solidFill>
            <a:round/>
            <a:headEnd/>
            <a:tailEnd/>
          </a:ln>
        </p:spPr>
        <p:txBody>
          <a:bodyPr wrap="none" anchor="ctr"/>
          <a:lstStyle/>
          <a:p>
            <a:endParaRPr lang="zh-CN" altLang="en-US"/>
          </a:p>
        </p:txBody>
      </p:sp>
      <p:sp>
        <p:nvSpPr>
          <p:cNvPr id="170003" name="Text Box 21"/>
          <p:cNvSpPr txBox="1">
            <a:spLocks noChangeArrowheads="1"/>
          </p:cNvSpPr>
          <p:nvPr/>
        </p:nvSpPr>
        <p:spPr bwMode="auto">
          <a:xfrm>
            <a:off x="1143000" y="3908425"/>
            <a:ext cx="2743200" cy="1465263"/>
          </a:xfrm>
          <a:prstGeom prst="rect">
            <a:avLst/>
          </a:prstGeom>
          <a:noFill/>
          <a:ln w="9525">
            <a:noFill/>
            <a:miter lim="800000"/>
            <a:headEnd/>
            <a:tailEnd/>
          </a:ln>
        </p:spPr>
        <p:txBody>
          <a:bodyPr>
            <a:spAutoFit/>
          </a:bodyPr>
          <a:lstStyle/>
          <a:p>
            <a:r>
              <a:rPr lang="pt-BR" altLang="zh-CN" sz="1800" b="1">
                <a:latin typeface="宋体" charset="-122"/>
                <a:ea typeface="宋体" charset="-122"/>
              </a:rPr>
              <a:t>Regs[MEM/WB.IR[rd]] ←</a:t>
            </a:r>
          </a:p>
          <a:p>
            <a:r>
              <a:rPr lang="pt-BR" altLang="zh-CN" sz="1800" b="1">
                <a:latin typeface="宋体" charset="-122"/>
                <a:ea typeface="宋体" charset="-122"/>
              </a:rPr>
              <a:t>  MEM/WB.ALUo</a:t>
            </a:r>
            <a:r>
              <a:rPr lang="zh-CN" altLang="pt-BR" sz="1800" b="1">
                <a:latin typeface="宋体" charset="-122"/>
                <a:ea typeface="宋体" charset="-122"/>
              </a:rPr>
              <a:t>；</a:t>
            </a:r>
          </a:p>
          <a:p>
            <a:r>
              <a:rPr lang="zh-CN" altLang="pt-BR" sz="1800" b="1">
                <a:latin typeface="宋体" charset="-122"/>
                <a:ea typeface="宋体" charset="-122"/>
              </a:rPr>
              <a:t>或</a:t>
            </a:r>
          </a:p>
          <a:p>
            <a:r>
              <a:rPr lang="pt-BR" altLang="zh-CN" sz="1800" b="1">
                <a:latin typeface="宋体" charset="-122"/>
                <a:ea typeface="宋体" charset="-122"/>
              </a:rPr>
              <a:t>Regs[MEM/WB.IR[rt]] ←</a:t>
            </a:r>
            <a:endParaRPr lang="en-US" altLang="zh-CN" sz="1800" b="1">
              <a:latin typeface="宋体" charset="-122"/>
              <a:ea typeface="宋体" charset="-122"/>
            </a:endParaRPr>
          </a:p>
          <a:p>
            <a:r>
              <a:rPr lang="en-US" altLang="zh-CN" sz="1800" b="1">
                <a:latin typeface="宋体" charset="-122"/>
                <a:ea typeface="宋体" charset="-122"/>
              </a:rPr>
              <a:t>  MEM/WB.ALUo</a:t>
            </a:r>
            <a:r>
              <a:rPr lang="zh-CN" altLang="en-US" sz="1800" b="1">
                <a:latin typeface="宋体" charset="-122"/>
                <a:ea typeface="宋体" charset="-122"/>
              </a:rPr>
              <a:t>；</a:t>
            </a:r>
            <a:r>
              <a:rPr lang="zh-CN" altLang="en-US" sz="1800">
                <a:latin typeface="宋体" charset="-122"/>
                <a:ea typeface="宋体" charset="-122"/>
              </a:rPr>
              <a:t> </a:t>
            </a:r>
          </a:p>
        </p:txBody>
      </p:sp>
      <p:sp>
        <p:nvSpPr>
          <p:cNvPr id="170004" name="Rectangle 22"/>
          <p:cNvSpPr>
            <a:spLocks noChangeArrowheads="1"/>
          </p:cNvSpPr>
          <p:nvPr/>
        </p:nvSpPr>
        <p:spPr bwMode="auto">
          <a:xfrm>
            <a:off x="3854450" y="4325938"/>
            <a:ext cx="2732088" cy="641350"/>
          </a:xfrm>
          <a:prstGeom prst="rect">
            <a:avLst/>
          </a:prstGeom>
          <a:noFill/>
          <a:ln w="9525">
            <a:noFill/>
            <a:miter lim="800000"/>
            <a:headEnd/>
            <a:tailEnd/>
          </a:ln>
        </p:spPr>
        <p:txBody>
          <a:bodyPr wrap="none">
            <a:spAutoFit/>
          </a:bodyPr>
          <a:lstStyle/>
          <a:p>
            <a:r>
              <a:rPr lang="pt-BR" altLang="zh-CN" sz="1800" b="1">
                <a:latin typeface="宋体" charset="-122"/>
                <a:ea typeface="宋体" charset="-122"/>
              </a:rPr>
              <a:t>Regs[MEM/WB.IR[rt]] ←</a:t>
            </a:r>
            <a:endParaRPr lang="en-US" altLang="zh-CN" sz="1800" b="1">
              <a:latin typeface="宋体" charset="-122"/>
              <a:ea typeface="宋体" charset="-122"/>
            </a:endParaRPr>
          </a:p>
          <a:p>
            <a:r>
              <a:rPr lang="en-US" altLang="zh-CN" sz="1800" b="1">
                <a:latin typeface="宋体" charset="-122"/>
                <a:ea typeface="宋体" charset="-122"/>
              </a:rPr>
              <a:t>  MEM/WB.LMD</a:t>
            </a:r>
            <a:r>
              <a:rPr lang="zh-CN" altLang="en-US" sz="1800" b="1">
                <a:latin typeface="宋体" charset="-122"/>
                <a:ea typeface="宋体" charset="-122"/>
              </a:rPr>
              <a:t>；</a:t>
            </a:r>
            <a:r>
              <a:rPr lang="zh-CN" altLang="en-US" sz="1800">
                <a:latin typeface="宋体" charset="-122"/>
                <a:ea typeface="宋体" charset="-122"/>
              </a:rPr>
              <a:t> </a:t>
            </a:r>
          </a:p>
        </p:txBody>
      </p:sp>
      <p:sp>
        <p:nvSpPr>
          <p:cNvPr id="170005" name="Text Box 23"/>
          <p:cNvSpPr txBox="1">
            <a:spLocks noChangeArrowheads="1"/>
          </p:cNvSpPr>
          <p:nvPr/>
        </p:nvSpPr>
        <p:spPr bwMode="auto">
          <a:xfrm>
            <a:off x="2651125" y="166688"/>
            <a:ext cx="4800600" cy="396875"/>
          </a:xfrm>
          <a:prstGeom prst="rect">
            <a:avLst/>
          </a:prstGeom>
          <a:noFill/>
          <a:ln w="9525">
            <a:noFill/>
            <a:miter lim="800000"/>
            <a:headEnd/>
            <a:tailEnd/>
          </a:ln>
        </p:spPr>
        <p:txBody>
          <a:bodyPr>
            <a:spAutoFit/>
          </a:bodyPr>
          <a:lstStyle/>
          <a:p>
            <a:pPr>
              <a:spcBef>
                <a:spcPct val="50000"/>
              </a:spcBef>
            </a:pPr>
            <a:r>
              <a:rPr lang="zh-CN" altLang="en-US" sz="2000">
                <a:solidFill>
                  <a:srgbClr val="E24C05"/>
                </a:solidFill>
                <a:latin typeface="黑体" pitchFamily="2" charset="-122"/>
              </a:rPr>
              <a:t>流水线的每个流水段的操作</a:t>
            </a:r>
          </a:p>
        </p:txBody>
      </p:sp>
    </p:spTree>
  </p:cSld>
  <p:clrMapOvr>
    <a:masterClrMapping/>
  </p:clrMapOvr>
  <p:transition/>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p:txBody>
          <a:bodyPr/>
          <a:lstStyle/>
          <a:p>
            <a:r>
              <a:rPr lang="en-US" altLang="zh-CN" smtClean="0">
                <a:latin typeface="黑体" pitchFamily="2" charset="-122"/>
              </a:rPr>
              <a:t>3.5 </a:t>
            </a:r>
            <a:r>
              <a:rPr lang="zh-CN" altLang="en-US" smtClean="0">
                <a:latin typeface="黑体" pitchFamily="2" charset="-122"/>
              </a:rPr>
              <a:t>流水线的实现</a:t>
            </a:r>
          </a:p>
        </p:txBody>
      </p:sp>
      <p:sp>
        <p:nvSpPr>
          <p:cNvPr id="171011" name="Rectangle 3" descr="Rectangle: Click to edit Master text styles&#10;Second level&#10;Third level&#10;Fourth level&#10;Fifth level"/>
          <p:cNvSpPr>
            <a:spLocks noGrp="1" noChangeArrowheads="1"/>
          </p:cNvSpPr>
          <p:nvPr>
            <p:ph idx="1"/>
          </p:nvPr>
        </p:nvSpPr>
        <p:spPr/>
        <p:txBody>
          <a:bodyPr/>
          <a:lstStyle/>
          <a:p>
            <a:pPr marL="457200" indent="-457200">
              <a:buFont typeface="Wingdings" pitchFamily="2" charset="2"/>
              <a:buAutoNum type="arabicPeriod" startAt="3"/>
            </a:pPr>
            <a:r>
              <a:rPr lang="zh-CN" altLang="en-US" dirty="0" smtClean="0"/>
              <a:t>流水线的控制</a:t>
            </a:r>
          </a:p>
          <a:p>
            <a:pPr marL="1085850" lvl="1" indent="-457200"/>
            <a:r>
              <a:rPr lang="zh-CN" altLang="en-US" dirty="0" smtClean="0"/>
              <a:t>主要是如何</a:t>
            </a:r>
            <a:r>
              <a:rPr lang="zh-CN" altLang="en-US" dirty="0" smtClean="0">
                <a:hlinkClick r:id="rId2" action="ppaction://hlinkfile"/>
              </a:rPr>
              <a:t>控制四个多路选择器</a:t>
            </a:r>
            <a:r>
              <a:rPr lang="zh-CN" altLang="en-US" dirty="0" smtClean="0"/>
              <a:t>。</a:t>
            </a:r>
            <a:endParaRPr lang="zh-CN" altLang="en-US" dirty="0" smtClean="0">
              <a:solidFill>
                <a:srgbClr val="FF0000"/>
              </a:solidFill>
            </a:endParaRPr>
          </a:p>
          <a:p>
            <a:pPr lvl="2"/>
            <a:r>
              <a:rPr lang="en-US" altLang="zh-CN" dirty="0" smtClean="0">
                <a:solidFill>
                  <a:srgbClr val="D60093"/>
                </a:solidFill>
                <a:latin typeface="Times New Roman" pitchFamily="18" charset="0"/>
                <a:ea typeface="宋体" charset="-122"/>
              </a:rPr>
              <a:t>MUX2</a:t>
            </a:r>
          </a:p>
          <a:p>
            <a:pPr lvl="2">
              <a:buFont typeface="Wingdings" pitchFamily="2" charset="2"/>
              <a:buNone/>
            </a:pPr>
            <a:r>
              <a:rPr lang="en-US" altLang="zh-CN" dirty="0" smtClean="0">
                <a:latin typeface="Times New Roman" pitchFamily="18" charset="0"/>
                <a:ea typeface="宋体" charset="-122"/>
              </a:rPr>
              <a:t>if </a:t>
            </a:r>
            <a:r>
              <a:rPr lang="zh-CN" altLang="en-US" dirty="0" smtClean="0">
                <a:latin typeface="Times New Roman" pitchFamily="18" charset="0"/>
                <a:ea typeface="宋体" charset="-122"/>
              </a:rPr>
              <a:t>（</a:t>
            </a:r>
            <a:r>
              <a:rPr lang="en-US" altLang="zh-CN" dirty="0" smtClean="0">
                <a:latin typeface="Times New Roman" pitchFamily="18" charset="0"/>
                <a:ea typeface="宋体" charset="-122"/>
              </a:rPr>
              <a:t>ID/EX.IR[op]==“</a:t>
            </a:r>
            <a:r>
              <a:rPr lang="zh-CN" altLang="en-US" dirty="0" smtClean="0">
                <a:latin typeface="Times New Roman" pitchFamily="18" charset="0"/>
                <a:ea typeface="宋体" charset="-122"/>
              </a:rPr>
              <a:t>分支指令”）</a:t>
            </a:r>
          </a:p>
          <a:p>
            <a:pPr lvl="2">
              <a:buFont typeface="Wingdings" pitchFamily="2" charset="2"/>
              <a:buNone/>
            </a:pPr>
            <a:r>
              <a:rPr lang="en-US" altLang="zh-CN" dirty="0" smtClean="0">
                <a:latin typeface="Times New Roman" pitchFamily="18" charset="0"/>
                <a:ea typeface="宋体" charset="-122"/>
              </a:rPr>
              <a:t>{ MUX2_output</a:t>
            </a:r>
            <a:r>
              <a:rPr lang="zh-CN" altLang="en-US" dirty="0" smtClean="0">
                <a:latin typeface="Times New Roman" pitchFamily="18" charset="0"/>
                <a:ea typeface="宋体" charset="-122"/>
              </a:rPr>
              <a:t>＝</a:t>
            </a:r>
            <a:r>
              <a:rPr lang="en-US" altLang="zh-CN" dirty="0" smtClean="0">
                <a:latin typeface="Times New Roman" pitchFamily="18" charset="0"/>
                <a:ea typeface="宋体" charset="-122"/>
              </a:rPr>
              <a:t>ID/EX.NPC }</a:t>
            </a:r>
            <a:r>
              <a:rPr lang="zh-CN" altLang="en-US" dirty="0" smtClean="0">
                <a:latin typeface="Times New Roman" pitchFamily="18" charset="0"/>
                <a:ea typeface="宋体" charset="-122"/>
              </a:rPr>
              <a:t>；　</a:t>
            </a:r>
          </a:p>
          <a:p>
            <a:pPr lvl="2">
              <a:buFont typeface="Wingdings" pitchFamily="2" charset="2"/>
              <a:buNone/>
            </a:pPr>
            <a:r>
              <a:rPr lang="en-US" altLang="zh-CN" dirty="0" smtClean="0">
                <a:latin typeface="Times New Roman" pitchFamily="18" charset="0"/>
                <a:ea typeface="宋体" charset="-122"/>
              </a:rPr>
              <a:t>else MUX2_output</a:t>
            </a:r>
            <a:r>
              <a:rPr lang="zh-CN" altLang="en-US" dirty="0" smtClean="0">
                <a:latin typeface="Times New Roman" pitchFamily="18" charset="0"/>
                <a:ea typeface="宋体" charset="-122"/>
              </a:rPr>
              <a:t>＝</a:t>
            </a:r>
            <a:r>
              <a:rPr lang="en-US" altLang="zh-CN" dirty="0" smtClean="0">
                <a:latin typeface="Times New Roman" pitchFamily="18" charset="0"/>
                <a:ea typeface="宋体" charset="-122"/>
              </a:rPr>
              <a:t>ID/EX.A</a:t>
            </a:r>
            <a:r>
              <a:rPr lang="zh-CN" altLang="en-US" dirty="0" smtClean="0">
                <a:latin typeface="Times New Roman" pitchFamily="18" charset="0"/>
                <a:ea typeface="宋体" charset="-122"/>
              </a:rPr>
              <a:t>；</a:t>
            </a:r>
          </a:p>
          <a:p>
            <a:pPr lvl="2">
              <a:buFont typeface="Wingdings" pitchFamily="2" charset="2"/>
              <a:buNone/>
            </a:pPr>
            <a:r>
              <a:rPr lang="zh-CN" altLang="en-US" dirty="0" smtClean="0">
                <a:latin typeface="Times New Roman" pitchFamily="18" charset="0"/>
                <a:ea typeface="宋体" charset="-122"/>
              </a:rPr>
              <a:t>                                       </a:t>
            </a:r>
            <a:r>
              <a:rPr lang="en-US" altLang="zh-CN" dirty="0" smtClean="0">
                <a:solidFill>
                  <a:schemeClr val="tx1"/>
                </a:solidFill>
                <a:latin typeface="Times New Roman" pitchFamily="18" charset="0"/>
                <a:ea typeface="宋体" charset="-122"/>
              </a:rPr>
              <a:t>//MUX2_output</a:t>
            </a:r>
            <a:r>
              <a:rPr lang="zh-CN" altLang="en-US" dirty="0" smtClean="0">
                <a:solidFill>
                  <a:schemeClr val="tx1"/>
                </a:solidFill>
                <a:latin typeface="Times New Roman" pitchFamily="18" charset="0"/>
                <a:ea typeface="宋体" charset="-122"/>
              </a:rPr>
              <a:t>表示</a:t>
            </a:r>
            <a:r>
              <a:rPr lang="en-US" altLang="zh-CN" dirty="0" smtClean="0">
                <a:solidFill>
                  <a:schemeClr val="tx1"/>
                </a:solidFill>
                <a:latin typeface="Times New Roman" pitchFamily="18" charset="0"/>
                <a:ea typeface="宋体" charset="-122"/>
              </a:rPr>
              <a:t>MUX2</a:t>
            </a:r>
            <a:r>
              <a:rPr lang="zh-CN" altLang="en-US" dirty="0" smtClean="0">
                <a:solidFill>
                  <a:schemeClr val="tx1"/>
                </a:solidFill>
                <a:latin typeface="Times New Roman" pitchFamily="18" charset="0"/>
                <a:ea typeface="宋体" charset="-122"/>
              </a:rPr>
              <a:t>的输出</a:t>
            </a:r>
          </a:p>
          <a:p>
            <a:pPr lvl="2"/>
            <a:r>
              <a:rPr lang="en-US" altLang="zh-CN" dirty="0" smtClean="0">
                <a:solidFill>
                  <a:srgbClr val="D60093"/>
                </a:solidFill>
                <a:latin typeface="Times New Roman" pitchFamily="18" charset="0"/>
                <a:ea typeface="宋体" charset="-122"/>
              </a:rPr>
              <a:t>MUX3</a:t>
            </a:r>
          </a:p>
          <a:p>
            <a:pPr lvl="2">
              <a:buFont typeface="Wingdings" pitchFamily="2" charset="2"/>
              <a:buNone/>
            </a:pPr>
            <a:r>
              <a:rPr lang="en-US" altLang="zh-CN" dirty="0" smtClean="0">
                <a:latin typeface="Times New Roman" pitchFamily="18" charset="0"/>
                <a:ea typeface="宋体" charset="-122"/>
              </a:rPr>
              <a:t>if </a:t>
            </a:r>
            <a:r>
              <a:rPr lang="zh-CN" altLang="en-US" dirty="0" smtClean="0">
                <a:latin typeface="Times New Roman" pitchFamily="18" charset="0"/>
                <a:ea typeface="宋体" charset="-122"/>
              </a:rPr>
              <a:t>（</a:t>
            </a:r>
            <a:r>
              <a:rPr lang="en-US" altLang="zh-CN" dirty="0" smtClean="0">
                <a:latin typeface="Times New Roman" pitchFamily="18" charset="0"/>
                <a:ea typeface="宋体" charset="-122"/>
              </a:rPr>
              <a:t>ID/EX.IR[op]==“</a:t>
            </a:r>
            <a:r>
              <a:rPr lang="zh-CN" altLang="en-US" dirty="0" smtClean="0">
                <a:latin typeface="Times New Roman" pitchFamily="18" charset="0"/>
                <a:ea typeface="宋体" charset="-122"/>
              </a:rPr>
              <a:t>寄存器－寄存器型</a:t>
            </a:r>
            <a:r>
              <a:rPr lang="en-US" altLang="zh-CN" dirty="0" smtClean="0">
                <a:latin typeface="Times New Roman" pitchFamily="18" charset="0"/>
                <a:ea typeface="宋体" charset="-122"/>
              </a:rPr>
              <a:t>ALU</a:t>
            </a:r>
            <a:r>
              <a:rPr lang="zh-CN" altLang="en-US" dirty="0" smtClean="0">
                <a:latin typeface="Times New Roman" pitchFamily="18" charset="0"/>
                <a:ea typeface="宋体" charset="-122"/>
              </a:rPr>
              <a:t>指令”）</a:t>
            </a:r>
          </a:p>
          <a:p>
            <a:pPr lvl="2">
              <a:buFont typeface="Wingdings" pitchFamily="2" charset="2"/>
              <a:buNone/>
            </a:pPr>
            <a:r>
              <a:rPr lang="en-US" altLang="zh-CN" dirty="0" smtClean="0">
                <a:latin typeface="Times New Roman" pitchFamily="18" charset="0"/>
                <a:ea typeface="宋体" charset="-122"/>
              </a:rPr>
              <a:t>{ MUX3_output</a:t>
            </a:r>
            <a:r>
              <a:rPr lang="zh-CN" altLang="en-US" dirty="0" smtClean="0">
                <a:latin typeface="Times New Roman" pitchFamily="18" charset="0"/>
                <a:ea typeface="宋体" charset="-122"/>
              </a:rPr>
              <a:t>＝</a:t>
            </a:r>
            <a:r>
              <a:rPr lang="en-US" altLang="zh-CN" dirty="0" smtClean="0">
                <a:latin typeface="Times New Roman" pitchFamily="18" charset="0"/>
                <a:ea typeface="宋体" charset="-122"/>
              </a:rPr>
              <a:t>ID/EX.B }</a:t>
            </a:r>
            <a:r>
              <a:rPr lang="zh-CN" altLang="en-US" dirty="0" smtClean="0">
                <a:latin typeface="Times New Roman" pitchFamily="18" charset="0"/>
                <a:ea typeface="宋体" charset="-122"/>
              </a:rPr>
              <a:t>；</a:t>
            </a:r>
          </a:p>
          <a:p>
            <a:pPr lvl="2">
              <a:buFont typeface="Wingdings" pitchFamily="2" charset="2"/>
              <a:buNone/>
            </a:pPr>
            <a:r>
              <a:rPr lang="en-US" altLang="zh-CN" dirty="0" smtClean="0">
                <a:latin typeface="Times New Roman" pitchFamily="18" charset="0"/>
                <a:ea typeface="宋体" charset="-122"/>
              </a:rPr>
              <a:t>else MUX3_output</a:t>
            </a:r>
            <a:r>
              <a:rPr lang="zh-CN" altLang="en-US" dirty="0" smtClean="0">
                <a:latin typeface="Times New Roman" pitchFamily="18" charset="0"/>
                <a:ea typeface="宋体" charset="-122"/>
              </a:rPr>
              <a:t>＝</a:t>
            </a:r>
            <a:r>
              <a:rPr lang="en-US" altLang="zh-CN" dirty="0" smtClean="0">
                <a:latin typeface="Times New Roman" pitchFamily="18" charset="0"/>
                <a:ea typeface="宋体" charset="-122"/>
              </a:rPr>
              <a:t>ID/</a:t>
            </a:r>
            <a:r>
              <a:rPr lang="en-US" altLang="zh-CN" dirty="0" err="1" smtClean="0">
                <a:latin typeface="Times New Roman" pitchFamily="18" charset="0"/>
                <a:ea typeface="宋体" charset="-122"/>
              </a:rPr>
              <a:t>EX.Imm</a:t>
            </a:r>
            <a:r>
              <a:rPr lang="zh-CN" altLang="en-US" dirty="0" smtClean="0">
                <a:latin typeface="Times New Roman" pitchFamily="18" charset="0"/>
                <a:ea typeface="宋体" charset="-122"/>
              </a:rPr>
              <a:t>；</a:t>
            </a:r>
          </a:p>
          <a:p>
            <a:pPr lvl="2">
              <a:buFont typeface="Wingdings" pitchFamily="2" charset="2"/>
              <a:buNone/>
            </a:pPr>
            <a:r>
              <a:rPr lang="zh-CN" altLang="en-US" dirty="0" smtClean="0">
                <a:solidFill>
                  <a:schemeClr val="tx1"/>
                </a:solidFill>
                <a:latin typeface="Times New Roman" pitchFamily="18" charset="0"/>
                <a:ea typeface="宋体" charset="-122"/>
              </a:rPr>
              <a:t>                                　</a:t>
            </a:r>
            <a:r>
              <a:rPr lang="en-US" altLang="zh-CN" dirty="0" smtClean="0">
                <a:solidFill>
                  <a:schemeClr val="tx1"/>
                </a:solidFill>
                <a:latin typeface="Times New Roman" pitchFamily="18" charset="0"/>
                <a:ea typeface="宋体" charset="-122"/>
              </a:rPr>
              <a:t>//MUX3_output</a:t>
            </a:r>
            <a:r>
              <a:rPr lang="zh-CN" altLang="en-US" dirty="0" smtClean="0">
                <a:solidFill>
                  <a:schemeClr val="tx1"/>
                </a:solidFill>
                <a:latin typeface="Times New Roman" pitchFamily="18" charset="0"/>
                <a:ea typeface="宋体" charset="-122"/>
              </a:rPr>
              <a:t>表示</a:t>
            </a:r>
            <a:r>
              <a:rPr lang="en-US" altLang="zh-CN" dirty="0" smtClean="0">
                <a:solidFill>
                  <a:schemeClr val="tx1"/>
                </a:solidFill>
                <a:latin typeface="Times New Roman" pitchFamily="18" charset="0"/>
                <a:ea typeface="宋体" charset="-122"/>
              </a:rPr>
              <a:t>MUX3</a:t>
            </a:r>
            <a:r>
              <a:rPr lang="zh-CN" altLang="en-US" dirty="0" smtClean="0">
                <a:solidFill>
                  <a:schemeClr val="tx1"/>
                </a:solidFill>
                <a:latin typeface="Times New Roman" pitchFamily="18" charset="0"/>
                <a:ea typeface="宋体" charset="-122"/>
              </a:rPr>
              <a:t>的输出</a:t>
            </a:r>
          </a:p>
        </p:txBody>
      </p:sp>
    </p:spTree>
  </p:cSld>
  <p:clrMapOvr>
    <a:masterClrMapping/>
  </p:clrMapOvr>
  <p:transition/>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p:txBody>
          <a:bodyPr/>
          <a:lstStyle/>
          <a:p>
            <a:r>
              <a:rPr lang="en-US" altLang="zh-CN" smtClean="0">
                <a:latin typeface="黑体" pitchFamily="2" charset="-122"/>
              </a:rPr>
              <a:t>3.5 </a:t>
            </a:r>
            <a:r>
              <a:rPr lang="zh-CN" altLang="en-US" smtClean="0">
                <a:latin typeface="黑体" pitchFamily="2" charset="-122"/>
              </a:rPr>
              <a:t>流水线的实现</a:t>
            </a:r>
          </a:p>
        </p:txBody>
      </p:sp>
      <p:sp>
        <p:nvSpPr>
          <p:cNvPr id="172035" name="Rectangle 3" descr="Rectangle: Click to edit Master text styles&#10;Second level&#10;Third level&#10;Fourth level&#10;Fifth level"/>
          <p:cNvSpPr>
            <a:spLocks noGrp="1" noChangeArrowheads="1"/>
          </p:cNvSpPr>
          <p:nvPr>
            <p:ph idx="1"/>
          </p:nvPr>
        </p:nvSpPr>
        <p:spPr>
          <a:xfrm>
            <a:off x="685800" y="1506538"/>
            <a:ext cx="8350250" cy="4514850"/>
          </a:xfrm>
        </p:spPr>
        <p:txBody>
          <a:bodyPr/>
          <a:lstStyle/>
          <a:p>
            <a:pPr lvl="2"/>
            <a:r>
              <a:rPr lang="en-US" altLang="zh-CN" smtClean="0">
                <a:solidFill>
                  <a:srgbClr val="D60093"/>
                </a:solidFill>
                <a:latin typeface="Times New Roman" pitchFamily="18" charset="0"/>
                <a:ea typeface="宋体" charset="-122"/>
              </a:rPr>
              <a:t>MUX1</a:t>
            </a:r>
          </a:p>
          <a:p>
            <a:pPr lvl="2">
              <a:buFont typeface="Wingdings" pitchFamily="2" charset="2"/>
              <a:buNone/>
            </a:pPr>
            <a:r>
              <a:rPr lang="en-US" altLang="zh-CN" smtClean="0">
                <a:latin typeface="Times New Roman" pitchFamily="18" charset="0"/>
                <a:ea typeface="宋体" charset="-122"/>
              </a:rPr>
              <a:t>if </a:t>
            </a:r>
            <a:r>
              <a:rPr lang="zh-CN" altLang="en-US" smtClean="0">
                <a:latin typeface="Times New Roman" pitchFamily="18" charset="0"/>
                <a:ea typeface="宋体" charset="-122"/>
              </a:rPr>
              <a:t>（（</a:t>
            </a:r>
            <a:r>
              <a:rPr lang="en-US" altLang="zh-CN" smtClean="0">
                <a:latin typeface="Times New Roman" pitchFamily="18" charset="0"/>
                <a:ea typeface="宋体" charset="-122"/>
              </a:rPr>
              <a:t>EX/MEM.IR[op]==“</a:t>
            </a:r>
            <a:r>
              <a:rPr lang="zh-CN" altLang="en-US" smtClean="0">
                <a:latin typeface="Times New Roman" pitchFamily="18" charset="0"/>
                <a:ea typeface="宋体" charset="-122"/>
              </a:rPr>
              <a:t>分支指令”）</a:t>
            </a:r>
            <a:r>
              <a:rPr lang="en-US" altLang="zh-CN" smtClean="0">
                <a:latin typeface="Times New Roman" pitchFamily="18" charset="0"/>
                <a:ea typeface="宋体" charset="-122"/>
              </a:rPr>
              <a:t>&amp; EX/MEM.cond</a:t>
            </a:r>
            <a:r>
              <a:rPr lang="zh-CN" altLang="en-US" smtClean="0">
                <a:latin typeface="Times New Roman" pitchFamily="18" charset="0"/>
                <a:ea typeface="宋体" charset="-122"/>
              </a:rPr>
              <a:t>）</a:t>
            </a:r>
          </a:p>
          <a:p>
            <a:pPr lvl="2">
              <a:buFont typeface="Wingdings" pitchFamily="2" charset="2"/>
              <a:buNone/>
            </a:pPr>
            <a:r>
              <a:rPr lang="en-US" altLang="zh-CN" smtClean="0">
                <a:latin typeface="Times New Roman" pitchFamily="18" charset="0"/>
                <a:ea typeface="宋体" charset="-122"/>
              </a:rPr>
              <a:t>{ MUX1_output</a:t>
            </a:r>
            <a:r>
              <a:rPr lang="zh-CN" altLang="en-US" smtClean="0">
                <a:latin typeface="Times New Roman" pitchFamily="18" charset="0"/>
                <a:ea typeface="宋体" charset="-122"/>
              </a:rPr>
              <a:t>＝</a:t>
            </a:r>
            <a:r>
              <a:rPr lang="en-US" altLang="zh-CN" smtClean="0">
                <a:latin typeface="Times New Roman" pitchFamily="18" charset="0"/>
                <a:ea typeface="宋体" charset="-122"/>
              </a:rPr>
              <a:t>EX/MEM.ALUo }</a:t>
            </a:r>
            <a:r>
              <a:rPr lang="zh-CN" altLang="en-US" smtClean="0">
                <a:latin typeface="Times New Roman" pitchFamily="18" charset="0"/>
                <a:ea typeface="宋体" charset="-122"/>
              </a:rPr>
              <a:t>；　</a:t>
            </a:r>
          </a:p>
          <a:p>
            <a:pPr lvl="2">
              <a:buFont typeface="Wingdings" pitchFamily="2" charset="2"/>
              <a:buNone/>
            </a:pPr>
            <a:r>
              <a:rPr lang="en-US" altLang="zh-CN" smtClean="0">
                <a:latin typeface="Times New Roman" pitchFamily="18" charset="0"/>
                <a:ea typeface="宋体" charset="-122"/>
              </a:rPr>
              <a:t>else MUX1_output</a:t>
            </a:r>
            <a:r>
              <a:rPr lang="zh-CN" altLang="en-US" smtClean="0">
                <a:latin typeface="Times New Roman" pitchFamily="18" charset="0"/>
                <a:ea typeface="宋体" charset="-122"/>
              </a:rPr>
              <a:t>＝</a:t>
            </a:r>
            <a:r>
              <a:rPr lang="en-US" altLang="zh-CN" smtClean="0">
                <a:latin typeface="Times New Roman" pitchFamily="18" charset="0"/>
                <a:ea typeface="宋体" charset="-122"/>
              </a:rPr>
              <a:t>PC+4</a:t>
            </a:r>
            <a:r>
              <a:rPr lang="zh-CN" altLang="en-US" smtClean="0">
                <a:latin typeface="Times New Roman" pitchFamily="18" charset="0"/>
                <a:ea typeface="宋体" charset="-122"/>
              </a:rPr>
              <a:t>；</a:t>
            </a:r>
          </a:p>
          <a:p>
            <a:pPr lvl="2">
              <a:buFont typeface="Wingdings" pitchFamily="2" charset="2"/>
              <a:buNone/>
            </a:pPr>
            <a:r>
              <a:rPr lang="zh-CN" altLang="en-US" smtClean="0">
                <a:solidFill>
                  <a:schemeClr val="tx1"/>
                </a:solidFill>
                <a:latin typeface="Times New Roman" pitchFamily="18" charset="0"/>
                <a:ea typeface="宋体" charset="-122"/>
              </a:rPr>
              <a:t>                                      </a:t>
            </a:r>
            <a:r>
              <a:rPr lang="en-US" altLang="zh-CN" smtClean="0">
                <a:solidFill>
                  <a:schemeClr val="tx1"/>
                </a:solidFill>
                <a:latin typeface="Times New Roman" pitchFamily="18" charset="0"/>
                <a:ea typeface="宋体" charset="-122"/>
              </a:rPr>
              <a:t>//MUX1_output</a:t>
            </a:r>
            <a:r>
              <a:rPr lang="zh-CN" altLang="en-US" smtClean="0">
                <a:solidFill>
                  <a:schemeClr val="tx1"/>
                </a:solidFill>
                <a:latin typeface="Times New Roman" pitchFamily="18" charset="0"/>
                <a:ea typeface="宋体" charset="-122"/>
              </a:rPr>
              <a:t>表示</a:t>
            </a:r>
            <a:r>
              <a:rPr lang="en-US" altLang="zh-CN" smtClean="0">
                <a:solidFill>
                  <a:schemeClr val="tx1"/>
                </a:solidFill>
                <a:latin typeface="Times New Roman" pitchFamily="18" charset="0"/>
                <a:ea typeface="宋体" charset="-122"/>
              </a:rPr>
              <a:t>MUX1</a:t>
            </a:r>
            <a:r>
              <a:rPr lang="zh-CN" altLang="en-US" smtClean="0">
                <a:solidFill>
                  <a:schemeClr val="tx1"/>
                </a:solidFill>
                <a:latin typeface="Times New Roman" pitchFamily="18" charset="0"/>
                <a:ea typeface="宋体" charset="-122"/>
              </a:rPr>
              <a:t>的输出</a:t>
            </a:r>
          </a:p>
          <a:p>
            <a:pPr lvl="2"/>
            <a:r>
              <a:rPr lang="en-US" altLang="zh-CN" smtClean="0">
                <a:solidFill>
                  <a:srgbClr val="D60093"/>
                </a:solidFill>
                <a:latin typeface="Times New Roman" pitchFamily="18" charset="0"/>
                <a:ea typeface="宋体" charset="-122"/>
              </a:rPr>
              <a:t>MUX4</a:t>
            </a:r>
          </a:p>
          <a:p>
            <a:pPr lvl="2">
              <a:buFont typeface="Wingdings" pitchFamily="2" charset="2"/>
              <a:buNone/>
            </a:pPr>
            <a:r>
              <a:rPr lang="en-US" altLang="zh-CN" smtClean="0">
                <a:latin typeface="Times New Roman" pitchFamily="18" charset="0"/>
                <a:ea typeface="宋体" charset="-122"/>
              </a:rPr>
              <a:t>if </a:t>
            </a:r>
            <a:r>
              <a:rPr lang="zh-CN" altLang="en-US" smtClean="0">
                <a:latin typeface="Times New Roman" pitchFamily="18" charset="0"/>
                <a:ea typeface="宋体" charset="-122"/>
              </a:rPr>
              <a:t>（</a:t>
            </a:r>
            <a:r>
              <a:rPr lang="en-US" altLang="zh-CN" smtClean="0">
                <a:latin typeface="Times New Roman" pitchFamily="18" charset="0"/>
                <a:ea typeface="宋体" charset="-122"/>
              </a:rPr>
              <a:t>MEM/WB.IR[op]==“load”</a:t>
            </a:r>
            <a:r>
              <a:rPr lang="zh-CN" altLang="en-US" smtClean="0">
                <a:latin typeface="Times New Roman" pitchFamily="18" charset="0"/>
                <a:ea typeface="宋体" charset="-122"/>
              </a:rPr>
              <a:t>）</a:t>
            </a:r>
          </a:p>
          <a:p>
            <a:pPr lvl="2">
              <a:buFont typeface="Wingdings" pitchFamily="2" charset="2"/>
              <a:buNone/>
            </a:pPr>
            <a:r>
              <a:rPr lang="en-US" altLang="zh-CN" smtClean="0">
                <a:latin typeface="Times New Roman" pitchFamily="18" charset="0"/>
                <a:ea typeface="宋体" charset="-122"/>
              </a:rPr>
              <a:t>{ MUX4_output</a:t>
            </a:r>
            <a:r>
              <a:rPr lang="zh-CN" altLang="en-US" smtClean="0">
                <a:latin typeface="Times New Roman" pitchFamily="18" charset="0"/>
                <a:ea typeface="宋体" charset="-122"/>
              </a:rPr>
              <a:t>＝</a:t>
            </a:r>
            <a:r>
              <a:rPr lang="en-US" altLang="zh-CN" smtClean="0">
                <a:latin typeface="Times New Roman" pitchFamily="18" charset="0"/>
                <a:ea typeface="宋体" charset="-122"/>
              </a:rPr>
              <a:t>MEM/WB.LMD }</a:t>
            </a:r>
            <a:r>
              <a:rPr lang="zh-CN" altLang="en-US" smtClean="0">
                <a:latin typeface="Times New Roman" pitchFamily="18" charset="0"/>
                <a:ea typeface="宋体" charset="-122"/>
              </a:rPr>
              <a:t>；</a:t>
            </a:r>
          </a:p>
          <a:p>
            <a:pPr lvl="2">
              <a:buFont typeface="Wingdings" pitchFamily="2" charset="2"/>
              <a:buNone/>
            </a:pPr>
            <a:r>
              <a:rPr lang="en-US" altLang="zh-CN" smtClean="0">
                <a:latin typeface="Times New Roman" pitchFamily="18" charset="0"/>
                <a:ea typeface="宋体" charset="-122"/>
              </a:rPr>
              <a:t>else MUX4_output</a:t>
            </a:r>
            <a:r>
              <a:rPr lang="zh-CN" altLang="en-US" smtClean="0">
                <a:latin typeface="Times New Roman" pitchFamily="18" charset="0"/>
                <a:ea typeface="宋体" charset="-122"/>
              </a:rPr>
              <a:t>＝</a:t>
            </a:r>
            <a:r>
              <a:rPr lang="en-US" altLang="zh-CN" smtClean="0">
                <a:latin typeface="Times New Roman" pitchFamily="18" charset="0"/>
                <a:ea typeface="宋体" charset="-122"/>
              </a:rPr>
              <a:t>MEM/WB.ALUo</a:t>
            </a:r>
          </a:p>
          <a:p>
            <a:pPr lvl="2">
              <a:buFont typeface="Wingdings" pitchFamily="2" charset="2"/>
              <a:buNone/>
            </a:pPr>
            <a:r>
              <a:rPr lang="en-US" altLang="zh-CN" smtClean="0">
                <a:latin typeface="Times New Roman" pitchFamily="18" charset="0"/>
                <a:ea typeface="宋体" charset="-122"/>
              </a:rPr>
              <a:t>                                  </a:t>
            </a:r>
            <a:r>
              <a:rPr lang="en-US" altLang="zh-CN" smtClean="0">
                <a:solidFill>
                  <a:schemeClr val="tx1"/>
                </a:solidFill>
                <a:latin typeface="Times New Roman" pitchFamily="18" charset="0"/>
                <a:ea typeface="宋体" charset="-122"/>
              </a:rPr>
              <a:t>//MUX4_output</a:t>
            </a:r>
            <a:r>
              <a:rPr lang="zh-CN" altLang="en-US" smtClean="0">
                <a:solidFill>
                  <a:schemeClr val="tx1"/>
                </a:solidFill>
                <a:latin typeface="Times New Roman" pitchFamily="18" charset="0"/>
                <a:ea typeface="宋体" charset="-122"/>
              </a:rPr>
              <a:t>表示</a:t>
            </a:r>
            <a:r>
              <a:rPr lang="en-US" altLang="zh-CN" smtClean="0">
                <a:solidFill>
                  <a:schemeClr val="tx1"/>
                </a:solidFill>
                <a:latin typeface="Times New Roman" pitchFamily="18" charset="0"/>
                <a:ea typeface="宋体" charset="-122"/>
              </a:rPr>
              <a:t>MUX4</a:t>
            </a:r>
            <a:r>
              <a:rPr lang="zh-CN" altLang="en-US" smtClean="0">
                <a:solidFill>
                  <a:schemeClr val="tx1"/>
                </a:solidFill>
                <a:latin typeface="Times New Roman" pitchFamily="18" charset="0"/>
                <a:ea typeface="宋体" charset="-122"/>
              </a:rPr>
              <a:t>的输出</a:t>
            </a:r>
          </a:p>
          <a:p>
            <a:pPr lvl="2">
              <a:buFont typeface="Wingdings" pitchFamily="2" charset="2"/>
              <a:buNone/>
            </a:pPr>
            <a:endParaRPr lang="zh-CN" altLang="en-US" smtClean="0">
              <a:solidFill>
                <a:schemeClr val="tx1"/>
              </a:solidFill>
              <a:latin typeface="Times New Roman" pitchFamily="18" charset="0"/>
              <a:ea typeface="宋体" charset="-122"/>
            </a:endParaRPr>
          </a:p>
          <a:p>
            <a:pPr lvl="2">
              <a:buFont typeface="Wingdings" pitchFamily="2" charset="2"/>
              <a:buNone/>
            </a:pPr>
            <a:endParaRPr lang="en-US" altLang="zh-CN" smtClean="0">
              <a:latin typeface="Times New Roman" pitchFamily="18" charset="0"/>
              <a:ea typeface="宋体" charset="-122"/>
            </a:endParaRPr>
          </a:p>
        </p:txBody>
      </p:sp>
    </p:spTree>
  </p:cSld>
  <p:clrMapOvr>
    <a:masterClrMapping/>
  </p:clrMapOvr>
  <p:transition/>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p:txBody>
          <a:bodyPr/>
          <a:lstStyle/>
          <a:p>
            <a:r>
              <a:rPr lang="en-US" altLang="zh-CN" smtClean="0">
                <a:latin typeface="黑体" pitchFamily="2" charset="-122"/>
              </a:rPr>
              <a:t>3.5 </a:t>
            </a:r>
            <a:r>
              <a:rPr lang="zh-CN" altLang="en-US" smtClean="0">
                <a:latin typeface="黑体" pitchFamily="2" charset="-122"/>
              </a:rPr>
              <a:t>流水线的实现</a:t>
            </a:r>
          </a:p>
        </p:txBody>
      </p:sp>
      <p:sp>
        <p:nvSpPr>
          <p:cNvPr id="173059" name="Rectangle 3" descr="Rectangle: Click to edit Master text styles&#10;Second level&#10;Third level&#10;Fourth level&#10;Fifth level"/>
          <p:cNvSpPr>
            <a:spLocks noGrp="1" noChangeArrowheads="1"/>
          </p:cNvSpPr>
          <p:nvPr>
            <p:ph idx="1"/>
          </p:nvPr>
        </p:nvSpPr>
        <p:spPr>
          <a:xfrm>
            <a:off x="323850" y="1295400"/>
            <a:ext cx="8388350" cy="4953000"/>
          </a:xfrm>
        </p:spPr>
        <p:txBody>
          <a:bodyPr/>
          <a:lstStyle/>
          <a:p>
            <a:pPr lvl="2"/>
            <a:r>
              <a:rPr lang="zh-CN" altLang="en-US" dirty="0" smtClean="0">
                <a:solidFill>
                  <a:srgbClr val="D60093"/>
                </a:solidFill>
                <a:latin typeface="宋体" charset="-122"/>
                <a:ea typeface="宋体" charset="-122"/>
              </a:rPr>
              <a:t>第</a:t>
            </a:r>
            <a:r>
              <a:rPr lang="en-US" altLang="zh-CN" dirty="0" smtClean="0">
                <a:solidFill>
                  <a:srgbClr val="D60093"/>
                </a:solidFill>
                <a:latin typeface="宋体" charset="-122"/>
                <a:ea typeface="宋体" charset="-122"/>
              </a:rPr>
              <a:t>5</a:t>
            </a:r>
            <a:r>
              <a:rPr lang="zh-CN" altLang="en-US" dirty="0" smtClean="0">
                <a:solidFill>
                  <a:srgbClr val="D60093"/>
                </a:solidFill>
                <a:latin typeface="宋体" charset="-122"/>
                <a:ea typeface="宋体" charset="-122"/>
              </a:rPr>
              <a:t>个多路器：</a:t>
            </a:r>
            <a:r>
              <a:rPr lang="zh-CN" altLang="en-US" dirty="0" smtClean="0">
                <a:latin typeface="宋体" charset="-122"/>
                <a:ea typeface="宋体" charset="-122"/>
              </a:rPr>
              <a:t>从</a:t>
            </a:r>
            <a:r>
              <a:rPr lang="en-US" altLang="zh-CN" dirty="0" smtClean="0">
                <a:solidFill>
                  <a:srgbClr val="9933FF"/>
                </a:solidFill>
                <a:latin typeface="宋体" charset="-122"/>
                <a:ea typeface="宋体" charset="-122"/>
              </a:rPr>
              <a:t>MEM/WB</a:t>
            </a:r>
            <a:r>
              <a:rPr lang="zh-CN" altLang="en-US" dirty="0" smtClean="0">
                <a:latin typeface="宋体" charset="-122"/>
                <a:ea typeface="宋体" charset="-122"/>
              </a:rPr>
              <a:t>回传至通用寄存器组的写入</a:t>
            </a:r>
          </a:p>
          <a:p>
            <a:pPr lvl="2">
              <a:buFont typeface="Wingdings" pitchFamily="2" charset="2"/>
              <a:buNone/>
            </a:pPr>
            <a:r>
              <a:rPr lang="zh-CN" altLang="en-US" dirty="0" smtClean="0">
                <a:latin typeface="宋体" charset="-122"/>
                <a:ea typeface="宋体" charset="-122"/>
              </a:rPr>
              <a:t>    地址应该是从</a:t>
            </a:r>
            <a:r>
              <a:rPr lang="en-US" altLang="zh-CN" dirty="0" smtClean="0">
                <a:solidFill>
                  <a:srgbClr val="9933FF"/>
                </a:solidFill>
                <a:latin typeface="宋体" charset="-122"/>
                <a:ea typeface="宋体" charset="-122"/>
              </a:rPr>
              <a:t>MEM/WB.IR[rd]</a:t>
            </a:r>
            <a:r>
              <a:rPr lang="zh-CN" altLang="en-US" dirty="0" smtClean="0">
                <a:latin typeface="宋体" charset="-122"/>
                <a:ea typeface="宋体" charset="-122"/>
              </a:rPr>
              <a:t>和</a:t>
            </a:r>
            <a:r>
              <a:rPr lang="en-US" altLang="zh-CN" dirty="0" smtClean="0">
                <a:solidFill>
                  <a:srgbClr val="9933FF"/>
                </a:solidFill>
                <a:latin typeface="宋体" charset="-122"/>
                <a:ea typeface="宋体" charset="-122"/>
              </a:rPr>
              <a:t>MEM/WB.IR[</a:t>
            </a:r>
            <a:r>
              <a:rPr lang="en-US" altLang="zh-CN" dirty="0" err="1" smtClean="0">
                <a:solidFill>
                  <a:srgbClr val="9933FF"/>
                </a:solidFill>
                <a:latin typeface="宋体" charset="-122"/>
                <a:ea typeface="宋体" charset="-122"/>
              </a:rPr>
              <a:t>rt</a:t>
            </a:r>
            <a:r>
              <a:rPr lang="en-US" altLang="zh-CN" dirty="0" smtClean="0">
                <a:solidFill>
                  <a:srgbClr val="9933FF"/>
                </a:solidFill>
                <a:latin typeface="宋体" charset="-122"/>
                <a:ea typeface="宋体" charset="-122"/>
              </a:rPr>
              <a:t>]</a:t>
            </a:r>
            <a:r>
              <a:rPr lang="zh-CN" altLang="en-US" dirty="0" smtClean="0">
                <a:latin typeface="宋体" charset="-122"/>
                <a:ea typeface="宋体" charset="-122"/>
              </a:rPr>
              <a:t>中选</a:t>
            </a:r>
          </a:p>
          <a:p>
            <a:pPr lvl="2">
              <a:buFont typeface="Wingdings" pitchFamily="2" charset="2"/>
              <a:buNone/>
            </a:pPr>
            <a:r>
              <a:rPr lang="zh-CN" altLang="en-US" dirty="0" smtClean="0">
                <a:latin typeface="宋体" charset="-122"/>
                <a:ea typeface="宋体" charset="-122"/>
              </a:rPr>
              <a:t>    一个。</a:t>
            </a:r>
          </a:p>
          <a:p>
            <a:pPr lvl="3"/>
            <a:r>
              <a:rPr lang="zh-CN" altLang="en-US" dirty="0" smtClean="0">
                <a:latin typeface="宋体" charset="-122"/>
                <a:ea typeface="宋体" charset="-122"/>
              </a:rPr>
              <a:t>寄存器－寄存器型</a:t>
            </a:r>
            <a:r>
              <a:rPr lang="en-US" altLang="zh-CN" dirty="0" smtClean="0">
                <a:solidFill>
                  <a:srgbClr val="9933FF"/>
                </a:solidFill>
                <a:latin typeface="宋体" charset="-122"/>
                <a:ea typeface="宋体" charset="-122"/>
              </a:rPr>
              <a:t>ALU</a:t>
            </a:r>
            <a:r>
              <a:rPr lang="zh-CN" altLang="en-US" dirty="0" smtClean="0">
                <a:latin typeface="宋体" charset="-122"/>
                <a:ea typeface="宋体" charset="-122"/>
              </a:rPr>
              <a:t>指令：选择</a:t>
            </a:r>
            <a:r>
              <a:rPr lang="en-US" altLang="zh-CN" dirty="0" smtClean="0">
                <a:solidFill>
                  <a:srgbClr val="9933FF"/>
                </a:solidFill>
                <a:latin typeface="宋体" charset="-122"/>
                <a:ea typeface="宋体" charset="-122"/>
              </a:rPr>
              <a:t>MEM/WB.IR[rd]</a:t>
            </a:r>
            <a:r>
              <a:rPr lang="zh-CN" altLang="en-US" dirty="0" smtClean="0">
                <a:latin typeface="宋体" charset="-122"/>
                <a:ea typeface="宋体" charset="-122"/>
              </a:rPr>
              <a:t>；</a:t>
            </a:r>
          </a:p>
          <a:p>
            <a:pPr lvl="3"/>
            <a:r>
              <a:rPr lang="zh-CN" altLang="en-US" dirty="0" smtClean="0">
                <a:latin typeface="宋体" charset="-122"/>
                <a:ea typeface="宋体" charset="-122"/>
              </a:rPr>
              <a:t>寄存器－立即数型</a:t>
            </a:r>
            <a:r>
              <a:rPr lang="en-US" altLang="zh-CN" dirty="0" smtClean="0">
                <a:solidFill>
                  <a:srgbClr val="9933FF"/>
                </a:solidFill>
                <a:latin typeface="宋体" charset="-122"/>
                <a:ea typeface="宋体" charset="-122"/>
              </a:rPr>
              <a:t>ALU</a:t>
            </a:r>
            <a:r>
              <a:rPr lang="zh-CN" altLang="en-US" dirty="0" smtClean="0">
                <a:latin typeface="宋体" charset="-122"/>
                <a:ea typeface="宋体" charset="-122"/>
              </a:rPr>
              <a:t>指令和</a:t>
            </a:r>
            <a:r>
              <a:rPr lang="en-US" altLang="zh-CN" dirty="0" smtClean="0">
                <a:solidFill>
                  <a:srgbClr val="9933FF"/>
                </a:solidFill>
                <a:latin typeface="宋体" charset="-122"/>
                <a:ea typeface="宋体" charset="-122"/>
              </a:rPr>
              <a:t>load</a:t>
            </a:r>
            <a:r>
              <a:rPr lang="zh-CN" altLang="en-US" dirty="0" smtClean="0">
                <a:latin typeface="宋体" charset="-122"/>
                <a:ea typeface="宋体" charset="-122"/>
              </a:rPr>
              <a:t>指令：选择</a:t>
            </a:r>
            <a:r>
              <a:rPr lang="en-US" altLang="zh-CN" dirty="0" smtClean="0">
                <a:solidFill>
                  <a:srgbClr val="9933FF"/>
                </a:solidFill>
                <a:latin typeface="宋体" charset="-122"/>
                <a:ea typeface="宋体" charset="-122"/>
              </a:rPr>
              <a:t>MEM/WB.IR[</a:t>
            </a:r>
            <a:r>
              <a:rPr lang="en-US" altLang="zh-CN" dirty="0" err="1" smtClean="0">
                <a:solidFill>
                  <a:srgbClr val="9933FF"/>
                </a:solidFill>
                <a:latin typeface="宋体" charset="-122"/>
                <a:ea typeface="宋体" charset="-122"/>
              </a:rPr>
              <a:t>rt</a:t>
            </a:r>
            <a:r>
              <a:rPr lang="en-US" altLang="zh-CN" dirty="0" smtClean="0">
                <a:solidFill>
                  <a:srgbClr val="9933FF"/>
                </a:solidFill>
                <a:latin typeface="宋体" charset="-122"/>
                <a:ea typeface="宋体" charset="-122"/>
              </a:rPr>
              <a:t>]</a:t>
            </a:r>
            <a:r>
              <a:rPr lang="zh-CN" altLang="en-US" dirty="0" smtClean="0">
                <a:latin typeface="宋体" charset="-122"/>
                <a:ea typeface="宋体" charset="-122"/>
              </a:rPr>
              <a:t>。</a:t>
            </a:r>
          </a:p>
          <a:p>
            <a:pPr marL="1085850" lvl="1" indent="-457200"/>
            <a:endParaRPr lang="zh-CN" altLang="en-US" dirty="0" smtClean="0">
              <a:latin typeface="宋体" charset="-122"/>
              <a:ea typeface="宋体" charset="-122"/>
            </a:endParaRPr>
          </a:p>
        </p:txBody>
      </p:sp>
    </p:spTree>
  </p:cSld>
  <p:clrMapOvr>
    <a:masterClrMapping/>
  </p:clrMapOvr>
  <p:transition/>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ChangeArrowheads="1"/>
          </p:cNvSpPr>
          <p:nvPr>
            <p:ph type="title"/>
          </p:nvPr>
        </p:nvSpPr>
        <p:spPr/>
        <p:txBody>
          <a:bodyPr/>
          <a:lstStyle/>
          <a:p>
            <a:r>
              <a:rPr lang="en-US" altLang="zh-CN" smtClean="0">
                <a:latin typeface="黑体" pitchFamily="2" charset="-122"/>
              </a:rPr>
              <a:t>3.5 </a:t>
            </a:r>
            <a:r>
              <a:rPr lang="zh-CN" altLang="en-US" smtClean="0">
                <a:latin typeface="黑体" pitchFamily="2" charset="-122"/>
              </a:rPr>
              <a:t>流水线的实现</a:t>
            </a:r>
          </a:p>
        </p:txBody>
      </p:sp>
      <p:sp>
        <p:nvSpPr>
          <p:cNvPr id="174083" name="Rectangle 3" descr="Rectangle: Click to edit Master text styles&#10;Second level&#10;Third level&#10;Fourth level&#10;Fifth level"/>
          <p:cNvSpPr>
            <a:spLocks noGrp="1" noChangeArrowheads="1"/>
          </p:cNvSpPr>
          <p:nvPr>
            <p:ph idx="1"/>
          </p:nvPr>
        </p:nvSpPr>
        <p:spPr>
          <a:xfrm>
            <a:off x="179512" y="2564904"/>
            <a:ext cx="8568183" cy="3888432"/>
          </a:xfrm>
        </p:spPr>
        <p:txBody>
          <a:bodyPr/>
          <a:lstStyle/>
          <a:p>
            <a:pPr lvl="2"/>
            <a:r>
              <a:rPr lang="zh-CN" altLang="en-US" dirty="0" smtClean="0">
                <a:latin typeface="宋体" charset="-122"/>
                <a:ea typeface="宋体" charset="-122"/>
              </a:rPr>
              <a:t>在</a:t>
            </a:r>
            <a:r>
              <a:rPr lang="en-US" altLang="zh-CN" dirty="0" smtClean="0">
                <a:solidFill>
                  <a:srgbClr val="9933FF"/>
                </a:solidFill>
                <a:latin typeface="宋体" charset="-122"/>
                <a:ea typeface="宋体" charset="-122"/>
              </a:rPr>
              <a:t>ID</a:t>
            </a:r>
            <a:r>
              <a:rPr lang="zh-CN" altLang="en-US" dirty="0" smtClean="0">
                <a:solidFill>
                  <a:srgbClr val="080808"/>
                </a:solidFill>
                <a:latin typeface="宋体" charset="-122"/>
                <a:ea typeface="宋体" charset="-122"/>
              </a:rPr>
              <a:t>段</a:t>
            </a:r>
            <a:r>
              <a:rPr lang="zh-CN" altLang="en-US" dirty="0" smtClean="0">
                <a:latin typeface="宋体" charset="-122"/>
                <a:ea typeface="宋体" charset="-122"/>
              </a:rPr>
              <a:t>确定需要什么样的定向，并设置相应的控制。</a:t>
            </a:r>
          </a:p>
          <a:p>
            <a:pPr lvl="2">
              <a:buFont typeface="Wingdings" pitchFamily="2" charset="2"/>
              <a:buNone/>
            </a:pPr>
            <a:r>
              <a:rPr lang="zh-CN" altLang="en-US" dirty="0" smtClean="0">
                <a:solidFill>
                  <a:schemeClr val="hlink"/>
                </a:solidFill>
                <a:latin typeface="宋体" charset="-122"/>
                <a:ea typeface="宋体" charset="-122"/>
              </a:rPr>
              <a:t>       </a:t>
            </a:r>
            <a:r>
              <a:rPr lang="zh-CN" altLang="en-US" dirty="0" smtClean="0">
                <a:solidFill>
                  <a:schemeClr val="tx1"/>
                </a:solidFill>
                <a:latin typeface="宋体" charset="-122"/>
                <a:ea typeface="宋体" charset="-122"/>
              </a:rPr>
              <a:t>降低流水线的硬件复杂度。（不必挂起已经改变</a:t>
            </a:r>
          </a:p>
          <a:p>
            <a:pPr lvl="2">
              <a:buFont typeface="Wingdings" pitchFamily="2" charset="2"/>
              <a:buNone/>
            </a:pPr>
            <a:r>
              <a:rPr lang="zh-CN" altLang="en-US" dirty="0" smtClean="0">
                <a:solidFill>
                  <a:schemeClr val="tx1"/>
                </a:solidFill>
                <a:latin typeface="宋体" charset="-122"/>
                <a:ea typeface="宋体" charset="-122"/>
              </a:rPr>
              <a:t>   了机器状态的指令）</a:t>
            </a:r>
          </a:p>
          <a:p>
            <a:pPr lvl="2"/>
            <a:r>
              <a:rPr lang="zh-CN" altLang="en-US" dirty="0" smtClean="0">
                <a:ea typeface="宋体" charset="-122"/>
              </a:rPr>
              <a:t>也可以在</a:t>
            </a:r>
            <a:r>
              <a:rPr lang="zh-CN" altLang="en-US" dirty="0" smtClean="0">
                <a:solidFill>
                  <a:srgbClr val="D60093"/>
                </a:solidFill>
                <a:ea typeface="宋体" charset="-122"/>
              </a:rPr>
              <a:t>使用操作数的那个时钟周期</a:t>
            </a:r>
            <a:r>
              <a:rPr lang="zh-CN" altLang="en-US" dirty="0" smtClean="0">
                <a:ea typeface="宋体" charset="-122"/>
              </a:rPr>
              <a:t>的开始检测冲突</a:t>
            </a:r>
          </a:p>
          <a:p>
            <a:pPr lvl="2">
              <a:buFont typeface="Wingdings" pitchFamily="2" charset="2"/>
              <a:buNone/>
            </a:pPr>
            <a:r>
              <a:rPr lang="zh-CN" altLang="en-US" dirty="0" smtClean="0">
                <a:ea typeface="宋体" charset="-122"/>
              </a:rPr>
              <a:t>      和确定必需的定向。</a:t>
            </a:r>
          </a:p>
          <a:p>
            <a:pPr lvl="2"/>
            <a:r>
              <a:rPr lang="zh-CN" altLang="en-US" dirty="0" smtClean="0">
                <a:ea typeface="宋体" charset="-122"/>
              </a:rPr>
              <a:t>检测冲突是通过比较寄存器地址是否相等来实现的。</a:t>
            </a:r>
          </a:p>
          <a:p>
            <a:pPr lvl="2">
              <a:buFont typeface="Wingdings" pitchFamily="2" charset="2"/>
              <a:buNone/>
            </a:pPr>
            <a:r>
              <a:rPr lang="zh-CN" altLang="en-US" dirty="0" smtClean="0">
                <a:solidFill>
                  <a:srgbClr val="E24C05"/>
                </a:solidFill>
                <a:latin typeface="宋体" charset="-122"/>
                <a:ea typeface="宋体" charset="-122"/>
              </a:rPr>
              <a:t>举例： </a:t>
            </a:r>
            <a:r>
              <a:rPr lang="en-US" altLang="zh-CN" dirty="0" smtClean="0">
                <a:solidFill>
                  <a:srgbClr val="FF0000"/>
                </a:solidFill>
                <a:latin typeface="宋体" charset="-122"/>
                <a:ea typeface="宋体" charset="-122"/>
              </a:rPr>
              <a:t>load</a:t>
            </a:r>
            <a:r>
              <a:rPr lang="zh-CN" altLang="en-US" dirty="0" smtClean="0">
                <a:solidFill>
                  <a:srgbClr val="FF0000"/>
                </a:solidFill>
                <a:latin typeface="宋体" charset="-122"/>
                <a:ea typeface="宋体" charset="-122"/>
              </a:rPr>
              <a:t>互锁</a:t>
            </a:r>
          </a:p>
          <a:p>
            <a:pPr lvl="2">
              <a:buFont typeface="Wingdings" pitchFamily="2" charset="2"/>
              <a:buNone/>
            </a:pPr>
            <a:r>
              <a:rPr lang="zh-CN" altLang="en-US" dirty="0" smtClean="0">
                <a:latin typeface="宋体" charset="-122"/>
                <a:ea typeface="宋体" charset="-122"/>
              </a:rPr>
              <a:t>由于使用</a:t>
            </a:r>
            <a:r>
              <a:rPr lang="en-US" altLang="zh-CN" dirty="0" smtClean="0">
                <a:solidFill>
                  <a:srgbClr val="9933FF"/>
                </a:solidFill>
                <a:latin typeface="宋体" charset="-122"/>
                <a:ea typeface="宋体" charset="-122"/>
              </a:rPr>
              <a:t>load</a:t>
            </a:r>
            <a:r>
              <a:rPr lang="zh-CN" altLang="en-US" dirty="0" smtClean="0">
                <a:latin typeface="宋体" charset="-122"/>
                <a:ea typeface="宋体" charset="-122"/>
              </a:rPr>
              <a:t>的结果而引起的流水线互锁称为</a:t>
            </a:r>
            <a:r>
              <a:rPr lang="en-US" altLang="zh-CN" dirty="0" smtClean="0">
                <a:solidFill>
                  <a:srgbClr val="9933FF"/>
                </a:solidFill>
                <a:latin typeface="宋体" charset="-122"/>
                <a:ea typeface="宋体" charset="-122"/>
              </a:rPr>
              <a:t>load</a:t>
            </a:r>
            <a:r>
              <a:rPr lang="zh-CN" altLang="en-US" dirty="0" smtClean="0">
                <a:latin typeface="宋体" charset="-122"/>
                <a:ea typeface="宋体" charset="-122"/>
              </a:rPr>
              <a:t>互锁</a:t>
            </a:r>
            <a:r>
              <a:rPr lang="zh-CN" altLang="en-US" dirty="0" smtClean="0">
                <a:solidFill>
                  <a:schemeClr val="tx1"/>
                </a:solidFill>
                <a:latin typeface="宋体" charset="-122"/>
                <a:ea typeface="宋体" charset="-122"/>
              </a:rPr>
              <a:t>     </a:t>
            </a:r>
          </a:p>
        </p:txBody>
      </p:sp>
      <p:sp>
        <p:nvSpPr>
          <p:cNvPr id="4" name="Rectangle 3" descr="Rectangle: Click to edit Master text styles&#10;Second level&#10;Third level&#10;Fourth level&#10;Fifth level"/>
          <p:cNvSpPr txBox="1">
            <a:spLocks noChangeArrowheads="1"/>
          </p:cNvSpPr>
          <p:nvPr/>
        </p:nvSpPr>
        <p:spPr bwMode="auto">
          <a:xfrm>
            <a:off x="179512" y="564232"/>
            <a:ext cx="9001000" cy="192866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1085850" marR="0" lvl="1" indent="-457200" algn="l" defTabSz="914400" rtl="0" eaLnBrk="0" fontAlgn="base" latinLnBrk="0" hangingPunct="0">
              <a:lnSpc>
                <a:spcPct val="130000"/>
              </a:lnSpc>
              <a:spcBef>
                <a:spcPct val="20000"/>
              </a:spcBef>
              <a:spcAft>
                <a:spcPct val="0"/>
              </a:spcAft>
              <a:buClr>
                <a:schemeClr val="tx1"/>
              </a:buClr>
              <a:buSzPct val="90000"/>
              <a:buFont typeface="Wingdings" pitchFamily="2" charset="2"/>
              <a:buChar char="Ø"/>
              <a:tabLst/>
              <a:defRPr/>
            </a:pPr>
            <a:r>
              <a:rPr kumimoji="1" lang="zh-CN" altLang="en-US" sz="2400" b="1" i="0" u="none" strike="noStrike" kern="0" cap="none" spc="0" normalizeH="0" baseline="0" noProof="0" dirty="0" smtClean="0">
                <a:ln>
                  <a:noFill/>
                </a:ln>
                <a:solidFill>
                  <a:srgbClr val="FF0000"/>
                </a:solidFill>
                <a:effectLst/>
                <a:uLnTx/>
                <a:uFillTx/>
                <a:latin typeface="+mn-lt"/>
                <a:ea typeface="+mn-ea"/>
              </a:rPr>
              <a:t>解决数据冲突的问题</a:t>
            </a:r>
            <a:r>
              <a:rPr kumimoji="1" lang="zh-CN" altLang="en-US" sz="2400" b="0" i="0" u="none" strike="noStrike" kern="0" cap="none" spc="0" normalizeH="0" baseline="0" noProof="0" dirty="0" smtClean="0">
                <a:ln>
                  <a:noFill/>
                </a:ln>
                <a:solidFill>
                  <a:schemeClr val="tx1"/>
                </a:solidFill>
                <a:effectLst/>
                <a:uLnTx/>
                <a:uFillTx/>
                <a:latin typeface="+mn-lt"/>
                <a:ea typeface="+mn-ea"/>
              </a:rPr>
              <a:t> </a:t>
            </a:r>
          </a:p>
          <a:p>
            <a:pPr marL="1714500" marR="0" lvl="2" indent="-457200" algn="l" defTabSz="914400" rtl="0" eaLnBrk="0" fontAlgn="base" latinLnBrk="0" hangingPunct="0">
              <a:lnSpc>
                <a:spcPct val="130000"/>
              </a:lnSpc>
              <a:spcBef>
                <a:spcPct val="20000"/>
              </a:spcBef>
              <a:spcAft>
                <a:spcPct val="0"/>
              </a:spcAft>
              <a:buClr>
                <a:schemeClr val="hlink"/>
              </a:buClr>
              <a:buSzPct val="60000"/>
              <a:buFont typeface="Wingdings" pitchFamily="2" charset="2"/>
              <a:buChar char="q"/>
              <a:tabLst/>
              <a:defRPr/>
            </a:pPr>
            <a:r>
              <a:rPr kumimoji="1" lang="zh-CN" altLang="en-US" sz="2000" b="1" i="0" u="none" strike="noStrike" kern="0" cap="none" spc="0" normalizeH="0" baseline="0" noProof="0" dirty="0" smtClean="0">
                <a:ln>
                  <a:noFill/>
                </a:ln>
                <a:solidFill>
                  <a:srgbClr val="000000"/>
                </a:solidFill>
                <a:effectLst/>
                <a:uLnTx/>
                <a:uFillTx/>
                <a:latin typeface="宋体" charset="-122"/>
                <a:ea typeface="宋体" charset="-122"/>
              </a:rPr>
              <a:t>所有的数据冲突均可以在</a:t>
            </a:r>
            <a:r>
              <a:rPr kumimoji="1" lang="en-US" altLang="zh-CN" sz="2000" b="1" i="0" u="none" strike="noStrike" kern="0" cap="none" spc="0" normalizeH="0" baseline="0" noProof="0" dirty="0" smtClean="0">
                <a:ln>
                  <a:noFill/>
                </a:ln>
                <a:solidFill>
                  <a:srgbClr val="9933FF"/>
                </a:solidFill>
                <a:effectLst/>
                <a:uLnTx/>
                <a:uFillTx/>
                <a:latin typeface="宋体" charset="-122"/>
                <a:ea typeface="宋体" charset="-122"/>
              </a:rPr>
              <a:t>ID</a:t>
            </a:r>
            <a:r>
              <a:rPr kumimoji="1" lang="zh-CN" altLang="en-US" sz="2000" b="1" i="0" u="none" strike="noStrike" kern="0" cap="none" spc="0" normalizeH="0" baseline="0" noProof="0" dirty="0" smtClean="0">
                <a:ln>
                  <a:noFill/>
                </a:ln>
                <a:solidFill>
                  <a:srgbClr val="080808"/>
                </a:solidFill>
                <a:effectLst/>
                <a:uLnTx/>
                <a:uFillTx/>
                <a:latin typeface="宋体" charset="-122"/>
                <a:ea typeface="宋体" charset="-122"/>
              </a:rPr>
              <a:t>段检测到。</a:t>
            </a:r>
          </a:p>
          <a:p>
            <a:pPr marL="1714500" marR="0" lvl="2" indent="-457200" algn="l" defTabSz="914400" rtl="0" eaLnBrk="0" fontAlgn="base" latinLnBrk="0" hangingPunct="0">
              <a:lnSpc>
                <a:spcPct val="130000"/>
              </a:lnSpc>
              <a:spcBef>
                <a:spcPct val="20000"/>
              </a:spcBef>
              <a:spcAft>
                <a:spcPct val="0"/>
              </a:spcAft>
              <a:buClr>
                <a:schemeClr val="hlink"/>
              </a:buClr>
              <a:buSzPct val="60000"/>
              <a:buFont typeface="Wingdings" pitchFamily="2" charset="2"/>
              <a:buNone/>
              <a:tabLst/>
              <a:defRPr/>
            </a:pPr>
            <a:r>
              <a:rPr kumimoji="1" lang="zh-CN" altLang="en-US" sz="2000" b="1" i="0" u="none" strike="noStrike" kern="0" cap="none" spc="0" normalizeH="0" baseline="0" noProof="0" dirty="0" smtClean="0">
                <a:ln>
                  <a:noFill/>
                </a:ln>
                <a:solidFill>
                  <a:srgbClr val="000000"/>
                </a:solidFill>
                <a:effectLst/>
                <a:uLnTx/>
                <a:uFillTx/>
                <a:latin typeface="宋体" charset="-122"/>
                <a:ea typeface="宋体" charset="-122"/>
              </a:rPr>
              <a:t>    如果存在数据冲突，就在相应的指令流出</a:t>
            </a:r>
            <a:r>
              <a:rPr kumimoji="1" lang="en-US" altLang="zh-CN" sz="2000" b="1" i="0" u="none" strike="noStrike" kern="0" cap="none" spc="0" normalizeH="0" baseline="0" noProof="0" dirty="0" smtClean="0">
                <a:ln>
                  <a:noFill/>
                </a:ln>
                <a:solidFill>
                  <a:srgbClr val="9933FF"/>
                </a:solidFill>
                <a:effectLst/>
                <a:uLnTx/>
                <a:uFillTx/>
                <a:latin typeface="宋体" charset="-122"/>
                <a:ea typeface="宋体" charset="-122"/>
              </a:rPr>
              <a:t>ID</a:t>
            </a:r>
            <a:r>
              <a:rPr kumimoji="1" lang="zh-CN" altLang="en-US" sz="2000" b="1" i="0" u="none" strike="noStrike" kern="0" cap="none" spc="0" normalizeH="0" baseline="0" noProof="0" dirty="0" smtClean="0">
                <a:ln>
                  <a:noFill/>
                </a:ln>
                <a:solidFill>
                  <a:srgbClr val="000000"/>
                </a:solidFill>
                <a:effectLst/>
                <a:uLnTx/>
                <a:uFillTx/>
                <a:latin typeface="宋体" charset="-122"/>
                <a:ea typeface="宋体" charset="-122"/>
              </a:rPr>
              <a:t>段之</a:t>
            </a:r>
          </a:p>
          <a:p>
            <a:pPr marL="1714500" marR="0" lvl="2" indent="-457200" algn="l" defTabSz="914400" rtl="0" eaLnBrk="0" fontAlgn="base" latinLnBrk="0" hangingPunct="0">
              <a:lnSpc>
                <a:spcPct val="130000"/>
              </a:lnSpc>
              <a:spcBef>
                <a:spcPct val="20000"/>
              </a:spcBef>
              <a:spcAft>
                <a:spcPct val="0"/>
              </a:spcAft>
              <a:buClr>
                <a:schemeClr val="hlink"/>
              </a:buClr>
              <a:buSzPct val="60000"/>
              <a:buFont typeface="Wingdings" pitchFamily="2" charset="2"/>
              <a:buNone/>
              <a:tabLst/>
              <a:defRPr/>
            </a:pPr>
            <a:r>
              <a:rPr kumimoji="1" lang="zh-CN" altLang="en-US" sz="2000" b="1" i="0" u="none" strike="noStrike" kern="0" cap="none" spc="0" normalizeH="0" baseline="0" noProof="0" dirty="0" smtClean="0">
                <a:ln>
                  <a:noFill/>
                </a:ln>
                <a:solidFill>
                  <a:srgbClr val="000000"/>
                </a:solidFill>
                <a:effectLst/>
                <a:uLnTx/>
                <a:uFillTx/>
                <a:latin typeface="宋体" charset="-122"/>
                <a:ea typeface="宋体" charset="-122"/>
              </a:rPr>
              <a:t>前将之暂停。完成该工作的硬件称为</a:t>
            </a:r>
            <a:r>
              <a:rPr kumimoji="1" lang="zh-CN" altLang="en-US" sz="2000" b="1" i="0" u="none" strike="noStrike" kern="0" cap="none" spc="0" normalizeH="0" baseline="0" noProof="0" dirty="0" smtClean="0">
                <a:ln>
                  <a:noFill/>
                </a:ln>
                <a:solidFill>
                  <a:srgbClr val="FF0000"/>
                </a:solidFill>
                <a:effectLst/>
                <a:uLnTx/>
                <a:uFillTx/>
                <a:latin typeface="宋体" charset="-122"/>
                <a:ea typeface="宋体" charset="-122"/>
              </a:rPr>
              <a:t>流水线的互锁机制。</a:t>
            </a:r>
            <a:r>
              <a:rPr kumimoji="1" lang="zh-CN" altLang="en-US" sz="2000" b="1" i="0" u="none" strike="noStrike" kern="0" cap="none" spc="0" normalizeH="0" baseline="0" noProof="0" dirty="0" smtClean="0">
                <a:ln>
                  <a:noFill/>
                </a:ln>
                <a:solidFill>
                  <a:srgbClr val="000000"/>
                </a:solidFill>
                <a:effectLst/>
                <a:uLnTx/>
                <a:uFillTx/>
                <a:latin typeface="宋体" charset="-122"/>
                <a:ea typeface="宋体" charset="-122"/>
              </a:rPr>
              <a:t> </a:t>
            </a:r>
          </a:p>
        </p:txBody>
      </p:sp>
    </p:spTree>
  </p:cSld>
  <p:clrMapOvr>
    <a:masterClrMapping/>
  </p:clrMapOvr>
  <p:transition/>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7"/>
          <p:cNvSpPr>
            <a:spLocks noGrp="1" noChangeArrowheads="1"/>
          </p:cNvSpPr>
          <p:nvPr>
            <p:ph type="title"/>
          </p:nvPr>
        </p:nvSpPr>
        <p:spPr/>
        <p:txBody>
          <a:bodyPr/>
          <a:lstStyle/>
          <a:p>
            <a:r>
              <a:rPr lang="en-US" altLang="zh-CN" smtClean="0">
                <a:latin typeface="黑体" pitchFamily="2" charset="-122"/>
              </a:rPr>
              <a:t>3.5 </a:t>
            </a:r>
            <a:r>
              <a:rPr lang="zh-CN" altLang="en-US" smtClean="0">
                <a:latin typeface="黑体" pitchFamily="2" charset="-122"/>
              </a:rPr>
              <a:t>流水线的实现</a:t>
            </a:r>
          </a:p>
        </p:txBody>
      </p:sp>
      <p:graphicFrame>
        <p:nvGraphicFramePr>
          <p:cNvPr id="667707" name="Group 59"/>
          <p:cNvGraphicFramePr>
            <a:graphicFrameLocks noGrp="1"/>
          </p:cNvGraphicFramePr>
          <p:nvPr>
            <p:ph type="tbl" idx="1"/>
          </p:nvPr>
        </p:nvGraphicFramePr>
        <p:xfrm>
          <a:off x="469900" y="2492375"/>
          <a:ext cx="8423275" cy="3024188"/>
        </p:xfrm>
        <a:graphic>
          <a:graphicData uri="http://schemas.openxmlformats.org/drawingml/2006/table">
            <a:tbl>
              <a:tblPr/>
              <a:tblGrid>
                <a:gridCol w="2303463">
                  <a:extLst>
                    <a:ext uri="{9D8B030D-6E8A-4147-A177-3AD203B41FA5}">
                      <a16:colId xmlns:a16="http://schemas.microsoft.com/office/drawing/2014/main" val="20000"/>
                    </a:ext>
                  </a:extLst>
                </a:gridCol>
                <a:gridCol w="2663825">
                  <a:extLst>
                    <a:ext uri="{9D8B030D-6E8A-4147-A177-3AD203B41FA5}">
                      <a16:colId xmlns:a16="http://schemas.microsoft.com/office/drawing/2014/main" val="20001"/>
                    </a:ext>
                  </a:extLst>
                </a:gridCol>
                <a:gridCol w="3455987">
                  <a:extLst>
                    <a:ext uri="{9D8B030D-6E8A-4147-A177-3AD203B41FA5}">
                      <a16:colId xmlns:a16="http://schemas.microsoft.com/office/drawing/2014/main" val="20002"/>
                    </a:ext>
                  </a:extLst>
                </a:gridCol>
              </a:tblGrid>
              <a:tr h="823046">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rgbClr val="E24C05"/>
                          </a:solidFill>
                          <a:effectLst/>
                          <a:latin typeface="宋体" pitchFamily="2" charset="-122"/>
                          <a:ea typeface="宋体" pitchFamily="2" charset="-122"/>
                        </a:rPr>
                        <a:t>ID/EX</a:t>
                      </a:r>
                      <a:r>
                        <a:rPr kumimoji="1" lang="zh-CN" altLang="en-US" sz="2000" b="1" i="0" u="none" strike="noStrike" cap="none" normalizeH="0" baseline="0" smtClean="0">
                          <a:ln>
                            <a:noFill/>
                          </a:ln>
                          <a:solidFill>
                            <a:srgbClr val="E24C05"/>
                          </a:solidFill>
                          <a:effectLst/>
                          <a:latin typeface="宋体" pitchFamily="2" charset="-122"/>
                          <a:ea typeface="宋体" pitchFamily="2" charset="-122"/>
                        </a:rPr>
                        <a:t>中的操作码 （</a:t>
                      </a:r>
                      <a:r>
                        <a:rPr kumimoji="1" lang="en-US" altLang="zh-CN" sz="2000" b="1" i="0" u="none" strike="noStrike" cap="none" normalizeH="0" baseline="0" smtClean="0">
                          <a:ln>
                            <a:noFill/>
                          </a:ln>
                          <a:solidFill>
                            <a:srgbClr val="E24C05"/>
                          </a:solidFill>
                          <a:effectLst/>
                          <a:latin typeface="宋体" pitchFamily="2" charset="-122"/>
                          <a:ea typeface="宋体" pitchFamily="2" charset="-122"/>
                        </a:rPr>
                        <a:t>ID/EX.IR[op]</a:t>
                      </a:r>
                      <a:r>
                        <a:rPr kumimoji="1" lang="zh-CN" altLang="en-US" sz="2000" b="1" i="0" u="none" strike="noStrike" cap="none" normalizeH="0" baseline="0" smtClean="0">
                          <a:ln>
                            <a:noFill/>
                          </a:ln>
                          <a:solidFill>
                            <a:srgbClr val="E24C05"/>
                          </a:solidFill>
                          <a:effectLst/>
                          <a:latin typeface="宋体" pitchFamily="2" charset="-122"/>
                          <a:ea typeface="宋体" pitchFamily="2" charset="-122"/>
                        </a:rPr>
                        <a:t>） </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rgbClr val="E24C05"/>
                          </a:solidFill>
                          <a:effectLst/>
                          <a:latin typeface="宋体" pitchFamily="2" charset="-122"/>
                          <a:ea typeface="宋体" pitchFamily="2" charset="-122"/>
                        </a:rPr>
                        <a:t>  IF/ID</a:t>
                      </a:r>
                      <a:r>
                        <a:rPr kumimoji="1" lang="zh-CN" altLang="en-US" sz="2000" b="1" i="0" u="none" strike="noStrike" cap="none" normalizeH="0" baseline="0" smtClean="0">
                          <a:ln>
                            <a:noFill/>
                          </a:ln>
                          <a:solidFill>
                            <a:srgbClr val="E24C05"/>
                          </a:solidFill>
                          <a:effectLst/>
                          <a:latin typeface="宋体" pitchFamily="2" charset="-122"/>
                          <a:ea typeface="宋体" pitchFamily="2" charset="-122"/>
                        </a:rPr>
                        <a:t>中的操作码  </a:t>
                      </a:r>
                    </a:p>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zh-CN" altLang="en-US" sz="2000" b="1" i="0" u="none" strike="noStrike" cap="none" normalizeH="0" baseline="0" smtClean="0">
                          <a:ln>
                            <a:noFill/>
                          </a:ln>
                          <a:solidFill>
                            <a:srgbClr val="E24C05"/>
                          </a:solidFill>
                          <a:effectLst/>
                          <a:latin typeface="宋体" pitchFamily="2" charset="-122"/>
                          <a:ea typeface="宋体" pitchFamily="2" charset="-122"/>
                        </a:rPr>
                        <a:t>  （</a:t>
                      </a:r>
                      <a:r>
                        <a:rPr kumimoji="1" lang="en-US" altLang="zh-CN" sz="2000" b="1" i="0" u="none" strike="noStrike" cap="none" normalizeH="0" baseline="0" smtClean="0">
                          <a:ln>
                            <a:noFill/>
                          </a:ln>
                          <a:solidFill>
                            <a:srgbClr val="E24C05"/>
                          </a:solidFill>
                          <a:effectLst/>
                          <a:latin typeface="宋体" pitchFamily="2" charset="-122"/>
                          <a:ea typeface="宋体" pitchFamily="2" charset="-122"/>
                        </a:rPr>
                        <a:t>IF/ID.IR[op]</a:t>
                      </a:r>
                      <a:r>
                        <a:rPr kumimoji="1" lang="zh-CN" altLang="en-US" sz="2000" b="1" i="0" u="none" strike="noStrike" cap="none" normalizeH="0" baseline="0" smtClean="0">
                          <a:ln>
                            <a:noFill/>
                          </a:ln>
                          <a:solidFill>
                            <a:srgbClr val="E24C05"/>
                          </a:solidFill>
                          <a:effectLst/>
                          <a:latin typeface="宋体" pitchFamily="2" charset="-122"/>
                          <a:ea typeface="宋体" pitchFamily="2" charset="-122"/>
                        </a:rPr>
                        <a:t>） </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70000"/>
                        </a:lnSpc>
                        <a:spcBef>
                          <a:spcPct val="20000"/>
                        </a:spcBef>
                        <a:spcAft>
                          <a:spcPct val="0"/>
                        </a:spcAft>
                        <a:buClr>
                          <a:schemeClr val="tx1"/>
                        </a:buClr>
                        <a:buSzTx/>
                        <a:buFont typeface="Wingdings" pitchFamily="2" charset="2"/>
                        <a:buNone/>
                        <a:tabLst/>
                      </a:pPr>
                      <a:r>
                        <a:rPr kumimoji="1" lang="zh-CN" altLang="en-US" sz="2000" b="1" i="0" u="none" strike="noStrike" cap="none" normalizeH="0" baseline="0" smtClean="0">
                          <a:ln>
                            <a:noFill/>
                          </a:ln>
                          <a:solidFill>
                            <a:srgbClr val="E24C05"/>
                          </a:solidFill>
                          <a:effectLst/>
                          <a:latin typeface="宋体" pitchFamily="2" charset="-122"/>
                          <a:ea typeface="宋体" pitchFamily="2" charset="-122"/>
                        </a:rPr>
                        <a:t>比较的操作数字段 </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84285">
                <a:tc>
                  <a:txBody>
                    <a:bodyPr/>
                    <a:lstStyle/>
                    <a:p>
                      <a:pPr marL="0" marR="0" lvl="0" indent="0" algn="ctr" defTabSz="914400" rtl="0" eaLnBrk="1" fontAlgn="base" latinLnBrk="0" hangingPunct="1">
                        <a:lnSpc>
                          <a:spcPct val="17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宋体" pitchFamily="2" charset="-122"/>
                          <a:ea typeface="宋体" pitchFamily="2" charset="-122"/>
                        </a:rPr>
                        <a:t>load </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6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宋体" pitchFamily="2" charset="-122"/>
                          <a:ea typeface="宋体" pitchFamily="2" charset="-122"/>
                        </a:rPr>
                        <a:t>RR ALU </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6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宋体" pitchFamily="2" charset="-122"/>
                          <a:ea typeface="宋体" pitchFamily="2" charset="-122"/>
                        </a:rPr>
                        <a:t>ID/EX.IR[rt]=IF/ID.IR[rs]</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93811">
                <a:tc>
                  <a:txBody>
                    <a:bodyPr/>
                    <a:lstStyle/>
                    <a:p>
                      <a:pPr marL="0" marR="0" lvl="0" indent="0" algn="ctr" defTabSz="914400" rtl="0" eaLnBrk="1" fontAlgn="base" latinLnBrk="0" hangingPunct="1">
                        <a:lnSpc>
                          <a:spcPct val="17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宋体" pitchFamily="2" charset="-122"/>
                          <a:ea typeface="宋体" pitchFamily="2" charset="-122"/>
                        </a:rPr>
                        <a:t>load </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6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宋体" pitchFamily="2" charset="-122"/>
                          <a:ea typeface="宋体" pitchFamily="2" charset="-122"/>
                        </a:rPr>
                        <a:t>RR ALU </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6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宋体" pitchFamily="2" charset="-122"/>
                          <a:ea typeface="宋体" pitchFamily="2" charset="-122"/>
                        </a:rPr>
                        <a:t>ID/EX.IR[rt]=IF/ID.IR[rt] </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23046">
                <a:tc>
                  <a:txBody>
                    <a:bodyPr/>
                    <a:lstStyle/>
                    <a:p>
                      <a:pPr marL="0" marR="0" lvl="0" indent="0" algn="ctr" defTabSz="914400" rtl="0" eaLnBrk="1" fontAlgn="base" latinLnBrk="0" hangingPunct="1">
                        <a:lnSpc>
                          <a:spcPct val="17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宋体" pitchFamily="2" charset="-122"/>
                          <a:ea typeface="宋体" pitchFamily="2" charset="-122"/>
                        </a:rPr>
                        <a:t>load </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宋体" pitchFamily="2" charset="-122"/>
                          <a:ea typeface="宋体" pitchFamily="2" charset="-122"/>
                        </a:rPr>
                        <a:t>load</a:t>
                      </a:r>
                      <a:r>
                        <a:rPr kumimoji="1" lang="zh-CN" altLang="en-US" sz="2000" b="1" i="0" u="none" strike="noStrike" cap="none" normalizeH="0" baseline="0" smtClean="0">
                          <a:ln>
                            <a:noFill/>
                          </a:ln>
                          <a:solidFill>
                            <a:schemeClr val="tx1"/>
                          </a:solidFill>
                          <a:effectLst/>
                          <a:latin typeface="宋体" pitchFamily="2" charset="-122"/>
                          <a:ea typeface="宋体" pitchFamily="2" charset="-122"/>
                        </a:rPr>
                        <a:t>、</a:t>
                      </a:r>
                      <a:r>
                        <a:rPr kumimoji="1" lang="en-US" altLang="zh-CN" sz="2000" b="1" i="0" u="none" strike="noStrike" cap="none" normalizeH="0" baseline="0" smtClean="0">
                          <a:ln>
                            <a:noFill/>
                          </a:ln>
                          <a:solidFill>
                            <a:schemeClr val="tx1"/>
                          </a:solidFill>
                          <a:effectLst/>
                          <a:latin typeface="宋体" pitchFamily="2" charset="-122"/>
                          <a:ea typeface="宋体" pitchFamily="2" charset="-122"/>
                        </a:rPr>
                        <a:t>store</a:t>
                      </a:r>
                    </a:p>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宋体" pitchFamily="2" charset="-122"/>
                          <a:ea typeface="宋体" pitchFamily="2" charset="-122"/>
                        </a:rPr>
                        <a:t>ALU</a:t>
                      </a:r>
                      <a:r>
                        <a:rPr kumimoji="1" lang="zh-CN" altLang="en-US" sz="2000" b="1" i="0" u="none" strike="noStrike" cap="none" normalizeH="0" baseline="0" smtClean="0">
                          <a:ln>
                            <a:noFill/>
                          </a:ln>
                          <a:solidFill>
                            <a:schemeClr val="tx1"/>
                          </a:solidFill>
                          <a:effectLst/>
                          <a:latin typeface="宋体" pitchFamily="2" charset="-122"/>
                          <a:ea typeface="宋体" pitchFamily="2" charset="-122"/>
                        </a:rPr>
                        <a:t>立即数或分支 </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7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宋体" pitchFamily="2" charset="-122"/>
                          <a:ea typeface="宋体" pitchFamily="2" charset="-122"/>
                        </a:rPr>
                        <a:t>ID/EX.IR[rt]=IF/ID.IR[rs] </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75129" name="Text Box 29"/>
          <p:cNvSpPr txBox="1">
            <a:spLocks noChangeArrowheads="1"/>
          </p:cNvSpPr>
          <p:nvPr/>
        </p:nvSpPr>
        <p:spPr bwMode="auto">
          <a:xfrm>
            <a:off x="1308100" y="1371600"/>
            <a:ext cx="6769100" cy="1169551"/>
          </a:xfrm>
          <a:prstGeom prst="rect">
            <a:avLst/>
          </a:prstGeom>
          <a:noFill/>
          <a:ln w="9525">
            <a:noFill/>
            <a:miter lim="800000"/>
            <a:headEnd/>
            <a:tailEnd/>
          </a:ln>
        </p:spPr>
        <p:txBody>
          <a:bodyPr>
            <a:spAutoFit/>
          </a:bodyPr>
          <a:lstStyle/>
          <a:p>
            <a:pPr lvl="2"/>
            <a:r>
              <a:rPr lang="zh-CN" altLang="en-US" sz="2000" b="1" dirty="0">
                <a:solidFill>
                  <a:srgbClr val="000000"/>
                </a:solidFill>
                <a:latin typeface="宋体" charset="-122"/>
                <a:ea typeface="宋体" charset="-122"/>
                <a:hlinkClick r:id="rId2" action="ppaction://hlinkfile"/>
              </a:rPr>
              <a:t>在</a:t>
            </a:r>
            <a:r>
              <a:rPr lang="en-US" altLang="zh-CN" sz="2000" b="1" dirty="0">
                <a:solidFill>
                  <a:srgbClr val="9933FF"/>
                </a:solidFill>
                <a:latin typeface="宋体" charset="-122"/>
                <a:ea typeface="宋体" charset="-122"/>
                <a:hlinkClick r:id="rId2" action="ppaction://hlinkfile"/>
              </a:rPr>
              <a:t>ID</a:t>
            </a:r>
            <a:r>
              <a:rPr lang="zh-CN" altLang="en-US" sz="2000" b="1" dirty="0">
                <a:solidFill>
                  <a:srgbClr val="000000"/>
                </a:solidFill>
                <a:latin typeface="宋体" charset="-122"/>
                <a:ea typeface="宋体" charset="-122"/>
                <a:hlinkClick r:id="rId2" action="ppaction://hlinkfile"/>
              </a:rPr>
              <a:t>段检测是否存在</a:t>
            </a:r>
            <a:r>
              <a:rPr lang="en-US" altLang="zh-CN" sz="2000" b="1" dirty="0">
                <a:solidFill>
                  <a:srgbClr val="9933FF"/>
                </a:solidFill>
                <a:latin typeface="宋体" charset="-122"/>
                <a:ea typeface="宋体" charset="-122"/>
                <a:hlinkClick r:id="rId2" action="ppaction://hlinkfile"/>
              </a:rPr>
              <a:t>RAW</a:t>
            </a:r>
            <a:r>
              <a:rPr lang="zh-CN" altLang="en-US" sz="2000" b="1" dirty="0">
                <a:solidFill>
                  <a:srgbClr val="080808"/>
                </a:solidFill>
                <a:latin typeface="宋体" charset="-122"/>
                <a:ea typeface="宋体" charset="-122"/>
                <a:hlinkClick r:id="rId2" action="ppaction://hlinkfile"/>
              </a:rPr>
              <a:t>冲突</a:t>
            </a:r>
            <a:r>
              <a:rPr lang="zh-CN" altLang="en-US" dirty="0">
                <a:solidFill>
                  <a:srgbClr val="9933FF"/>
                </a:solidFill>
                <a:latin typeface="宋体" charset="-122"/>
                <a:hlinkClick r:id="rId2" action="ppaction://hlinkfile"/>
              </a:rPr>
              <a:t> </a:t>
            </a:r>
            <a:endParaRPr lang="zh-CN" altLang="en-US" dirty="0">
              <a:solidFill>
                <a:srgbClr val="9933FF"/>
              </a:solidFill>
              <a:latin typeface="宋体" charset="-122"/>
            </a:endParaRPr>
          </a:p>
          <a:p>
            <a:pPr lvl="2"/>
            <a:r>
              <a:rPr lang="zh-CN" altLang="en-US" sz="2000" b="1" dirty="0">
                <a:solidFill>
                  <a:srgbClr val="008000"/>
                </a:solidFill>
                <a:latin typeface="宋体" charset="-122"/>
                <a:ea typeface="宋体" charset="-122"/>
              </a:rPr>
              <a:t>（这时</a:t>
            </a:r>
            <a:r>
              <a:rPr lang="en-US" altLang="zh-CN" sz="2000" b="1" dirty="0">
                <a:solidFill>
                  <a:srgbClr val="008000"/>
                </a:solidFill>
                <a:latin typeface="宋体" charset="-122"/>
                <a:ea typeface="宋体" charset="-122"/>
              </a:rPr>
              <a:t>load</a:t>
            </a:r>
            <a:r>
              <a:rPr lang="zh-CN" altLang="en-US" sz="2000" b="1" dirty="0">
                <a:solidFill>
                  <a:srgbClr val="008000"/>
                </a:solidFill>
                <a:latin typeface="宋体" charset="-122"/>
                <a:ea typeface="宋体" charset="-122"/>
              </a:rPr>
              <a:t>指令在</a:t>
            </a:r>
            <a:r>
              <a:rPr lang="en-US" altLang="zh-CN" sz="2000" b="1" dirty="0">
                <a:solidFill>
                  <a:srgbClr val="008000"/>
                </a:solidFill>
                <a:latin typeface="宋体" charset="-122"/>
                <a:ea typeface="宋体" charset="-122"/>
              </a:rPr>
              <a:t>EX</a:t>
            </a:r>
            <a:r>
              <a:rPr lang="zh-CN" altLang="en-US" sz="2000" b="1" dirty="0">
                <a:solidFill>
                  <a:srgbClr val="008000"/>
                </a:solidFill>
                <a:latin typeface="宋体" charset="-122"/>
                <a:ea typeface="宋体" charset="-122"/>
              </a:rPr>
              <a:t>段）</a:t>
            </a:r>
            <a:r>
              <a:rPr lang="zh-CN" altLang="en-US" sz="2000" b="1" dirty="0">
                <a:latin typeface="宋体" charset="-122"/>
                <a:ea typeface="宋体" charset="-122"/>
              </a:rPr>
              <a:t> </a:t>
            </a:r>
          </a:p>
          <a:p>
            <a:pPr lvl="2">
              <a:lnSpc>
                <a:spcPct val="110000"/>
              </a:lnSpc>
              <a:spcBef>
                <a:spcPct val="20000"/>
              </a:spcBef>
              <a:buClr>
                <a:schemeClr val="hlink"/>
              </a:buClr>
              <a:buSzPct val="60000"/>
              <a:buFont typeface="Wingdings" pitchFamily="2" charset="2"/>
              <a:buNone/>
            </a:pPr>
            <a:endParaRPr lang="en-US" altLang="zh-CN" sz="2000" b="1" dirty="0">
              <a:solidFill>
                <a:srgbClr val="008000"/>
              </a:solidFill>
              <a:latin typeface="宋体" charset="-122"/>
              <a:ea typeface="宋体" charset="-122"/>
            </a:endParaRPr>
          </a:p>
        </p:txBody>
      </p:sp>
    </p:spTree>
  </p:cSld>
  <p:clrMapOvr>
    <a:masterClrMapping/>
  </p:clrMapOvr>
  <p:transition/>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p:txBody>
          <a:bodyPr/>
          <a:lstStyle/>
          <a:p>
            <a:r>
              <a:rPr lang="en-US" altLang="zh-CN" smtClean="0">
                <a:latin typeface="黑体" pitchFamily="2" charset="-122"/>
              </a:rPr>
              <a:t>3.5 </a:t>
            </a:r>
            <a:r>
              <a:rPr lang="zh-CN" altLang="en-US" smtClean="0">
                <a:latin typeface="黑体" pitchFamily="2" charset="-122"/>
              </a:rPr>
              <a:t>流水线的实现</a:t>
            </a:r>
          </a:p>
        </p:txBody>
      </p:sp>
      <p:sp>
        <p:nvSpPr>
          <p:cNvPr id="176131" name="Rectangle 3" descr="Rectangle: Click to edit Master text styles&#10;Second level&#10;Third level&#10;Fourth level&#10;Fifth level"/>
          <p:cNvSpPr>
            <a:spLocks noGrp="1" noChangeArrowheads="1"/>
          </p:cNvSpPr>
          <p:nvPr>
            <p:ph idx="1"/>
          </p:nvPr>
        </p:nvSpPr>
        <p:spPr/>
        <p:txBody>
          <a:bodyPr/>
          <a:lstStyle/>
          <a:p>
            <a:pPr marL="1620838" lvl="2"/>
            <a:r>
              <a:rPr lang="zh-CN" altLang="en-US" smtClean="0">
                <a:latin typeface="宋体" charset="-122"/>
                <a:ea typeface="宋体" charset="-122"/>
              </a:rPr>
              <a:t>若检测到</a:t>
            </a:r>
            <a:r>
              <a:rPr lang="en-US" altLang="zh-CN" smtClean="0">
                <a:solidFill>
                  <a:srgbClr val="9933FF"/>
                </a:solidFill>
                <a:latin typeface="宋体" charset="-122"/>
                <a:ea typeface="宋体" charset="-122"/>
              </a:rPr>
              <a:t>RAW</a:t>
            </a:r>
            <a:r>
              <a:rPr lang="zh-CN" altLang="en-US" smtClean="0">
                <a:latin typeface="宋体" charset="-122"/>
                <a:ea typeface="宋体" charset="-122"/>
              </a:rPr>
              <a:t>冲突，流水线互锁机制必须在流水线中</a:t>
            </a:r>
          </a:p>
          <a:p>
            <a:pPr marL="1620838" lvl="2">
              <a:buFont typeface="Wingdings" pitchFamily="2" charset="2"/>
              <a:buNone/>
            </a:pPr>
            <a:r>
              <a:rPr lang="zh-CN" altLang="en-US" smtClean="0">
                <a:latin typeface="宋体" charset="-122"/>
                <a:ea typeface="宋体" charset="-122"/>
              </a:rPr>
              <a:t>   插入停顿，并使当前正处于</a:t>
            </a:r>
            <a:r>
              <a:rPr lang="en-US" altLang="zh-CN" smtClean="0">
                <a:solidFill>
                  <a:srgbClr val="9933FF"/>
                </a:solidFill>
                <a:latin typeface="宋体" charset="-122"/>
                <a:ea typeface="宋体" charset="-122"/>
              </a:rPr>
              <a:t>IF</a:t>
            </a:r>
            <a:r>
              <a:rPr lang="zh-CN" altLang="en-US" smtClean="0">
                <a:latin typeface="宋体" charset="-122"/>
                <a:ea typeface="宋体" charset="-122"/>
              </a:rPr>
              <a:t>段和</a:t>
            </a:r>
            <a:r>
              <a:rPr lang="en-US" altLang="zh-CN" smtClean="0">
                <a:solidFill>
                  <a:srgbClr val="9933FF"/>
                </a:solidFill>
                <a:latin typeface="宋体" charset="-122"/>
                <a:ea typeface="宋体" charset="-122"/>
              </a:rPr>
              <a:t>ID</a:t>
            </a:r>
            <a:r>
              <a:rPr lang="zh-CN" altLang="en-US" smtClean="0">
                <a:latin typeface="宋体" charset="-122"/>
                <a:ea typeface="宋体" charset="-122"/>
              </a:rPr>
              <a:t>段的指令不再</a:t>
            </a:r>
          </a:p>
          <a:p>
            <a:pPr marL="1620838" lvl="2">
              <a:buFont typeface="Wingdings" pitchFamily="2" charset="2"/>
              <a:buNone/>
            </a:pPr>
            <a:r>
              <a:rPr lang="zh-CN" altLang="en-US" smtClean="0">
                <a:latin typeface="宋体" charset="-122"/>
                <a:ea typeface="宋体" charset="-122"/>
              </a:rPr>
              <a:t>   前进。</a:t>
            </a:r>
          </a:p>
          <a:p>
            <a:pPr lvl="3" indent="-474663"/>
            <a:r>
              <a:rPr lang="zh-CN" altLang="en-US" smtClean="0">
                <a:latin typeface="宋体" charset="-122"/>
                <a:ea typeface="宋体" charset="-122"/>
              </a:rPr>
              <a:t>将</a:t>
            </a:r>
            <a:r>
              <a:rPr lang="en-US" altLang="zh-CN" smtClean="0">
                <a:solidFill>
                  <a:srgbClr val="9933FF"/>
                </a:solidFill>
                <a:latin typeface="宋体" charset="-122"/>
                <a:ea typeface="宋体" charset="-122"/>
              </a:rPr>
              <a:t>ID/EX.IR</a:t>
            </a:r>
            <a:r>
              <a:rPr lang="zh-CN" altLang="en-US" smtClean="0">
                <a:latin typeface="宋体" charset="-122"/>
                <a:ea typeface="宋体" charset="-122"/>
              </a:rPr>
              <a:t>中的操作码改为全</a:t>
            </a:r>
            <a:r>
              <a:rPr lang="en-US" altLang="zh-CN" smtClean="0">
                <a:solidFill>
                  <a:srgbClr val="9933FF"/>
                </a:solidFill>
                <a:latin typeface="宋体" charset="-122"/>
                <a:ea typeface="宋体" charset="-122"/>
              </a:rPr>
              <a:t>0</a:t>
            </a:r>
          </a:p>
          <a:p>
            <a:pPr lvl="3" indent="-474663">
              <a:buFont typeface="Wingdings" pitchFamily="2" charset="2"/>
              <a:buNone/>
            </a:pPr>
            <a:r>
              <a:rPr lang="en-US" altLang="zh-CN" smtClean="0">
                <a:latin typeface="宋体" charset="-122"/>
                <a:ea typeface="宋体" charset="-122"/>
              </a:rPr>
              <a:t>      </a:t>
            </a:r>
            <a:r>
              <a:rPr lang="zh-CN" altLang="en-US" smtClean="0">
                <a:latin typeface="宋体" charset="-122"/>
                <a:ea typeface="宋体" charset="-122"/>
              </a:rPr>
              <a:t>（全</a:t>
            </a:r>
            <a:r>
              <a:rPr lang="en-US" altLang="zh-CN" smtClean="0">
                <a:solidFill>
                  <a:srgbClr val="9933FF"/>
                </a:solidFill>
                <a:latin typeface="宋体" charset="-122"/>
                <a:ea typeface="宋体" charset="-122"/>
              </a:rPr>
              <a:t>0</a:t>
            </a:r>
            <a:r>
              <a:rPr lang="zh-CN" altLang="en-US" smtClean="0">
                <a:latin typeface="宋体" charset="-122"/>
                <a:ea typeface="宋体" charset="-122"/>
              </a:rPr>
              <a:t>表示空操作）</a:t>
            </a:r>
          </a:p>
          <a:p>
            <a:pPr lvl="3" indent="-474663"/>
            <a:r>
              <a:rPr lang="en-US" altLang="zh-CN" smtClean="0">
                <a:solidFill>
                  <a:srgbClr val="9933FF"/>
                </a:solidFill>
                <a:latin typeface="宋体" charset="-122"/>
                <a:ea typeface="宋体" charset="-122"/>
              </a:rPr>
              <a:t>IF/ID</a:t>
            </a:r>
            <a:r>
              <a:rPr lang="zh-CN" altLang="en-US" smtClean="0">
                <a:latin typeface="宋体" charset="-122"/>
                <a:ea typeface="宋体" charset="-122"/>
              </a:rPr>
              <a:t>寄存器的内容回送到自己的入口</a:t>
            </a:r>
          </a:p>
          <a:p>
            <a:pPr lvl="1"/>
            <a:r>
              <a:rPr lang="zh-CN" altLang="en-US" smtClean="0"/>
              <a:t>定向逻辑</a:t>
            </a:r>
          </a:p>
          <a:p>
            <a:pPr marL="1620838" lvl="2"/>
            <a:r>
              <a:rPr lang="zh-CN" altLang="en-US" smtClean="0">
                <a:ea typeface="宋体" charset="-122"/>
              </a:rPr>
              <a:t>要考虑的情况更多 </a:t>
            </a:r>
          </a:p>
          <a:p>
            <a:pPr marL="1620838" lvl="2"/>
            <a:r>
              <a:rPr lang="zh-CN" altLang="en-US" smtClean="0">
                <a:ea typeface="宋体" charset="-122"/>
              </a:rPr>
              <a:t>通过比较流水寄存器中的寄存器地址来确定</a:t>
            </a:r>
            <a:endParaRPr lang="zh-CN" altLang="en-US" smtClean="0">
              <a:latin typeface="宋体" charset="-122"/>
              <a:ea typeface="宋体" charset="-122"/>
            </a:endParaRPr>
          </a:p>
          <a:p>
            <a:pPr lvl="1"/>
            <a:endParaRPr lang="en-US" altLang="zh-CN" smtClean="0"/>
          </a:p>
        </p:txBody>
      </p:sp>
    </p:spTree>
  </p:cSld>
  <p:clrMapOvr>
    <a:masterClrMapping/>
  </p:clrMapOvr>
  <p:transition/>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type="title"/>
          </p:nvPr>
        </p:nvSpPr>
        <p:spPr/>
        <p:txBody>
          <a:bodyPr/>
          <a:lstStyle/>
          <a:p>
            <a:r>
              <a:rPr lang="en-US" altLang="zh-CN" smtClean="0">
                <a:latin typeface="黑体" pitchFamily="2" charset="-122"/>
              </a:rPr>
              <a:t>3.5 </a:t>
            </a:r>
            <a:r>
              <a:rPr lang="zh-CN" altLang="en-US" smtClean="0">
                <a:latin typeface="黑体" pitchFamily="2" charset="-122"/>
              </a:rPr>
              <a:t>流水线的实现</a:t>
            </a:r>
          </a:p>
        </p:txBody>
      </p:sp>
      <p:sp>
        <p:nvSpPr>
          <p:cNvPr id="177155" name="Rectangle 3" descr="Rectangle: Click to edit Master text styles&#10;Second level&#10;Third level&#10;Fourth level&#10;Fifth level"/>
          <p:cNvSpPr>
            <a:spLocks noGrp="1" noChangeArrowheads="1"/>
          </p:cNvSpPr>
          <p:nvPr>
            <p:ph idx="1"/>
          </p:nvPr>
        </p:nvSpPr>
        <p:spPr>
          <a:xfrm>
            <a:off x="827088" y="1484313"/>
            <a:ext cx="7772400" cy="4010025"/>
          </a:xfrm>
        </p:spPr>
        <p:txBody>
          <a:bodyPr/>
          <a:lstStyle/>
          <a:p>
            <a:pPr marL="457200" indent="-457200">
              <a:lnSpc>
                <a:spcPct val="140000"/>
              </a:lnSpc>
              <a:buFont typeface="Wingdings" pitchFamily="2" charset="2"/>
              <a:buNone/>
            </a:pPr>
            <a:r>
              <a:rPr lang="zh-CN" altLang="en-US" sz="2000" smtClean="0"/>
              <a:t>例如： </a:t>
            </a:r>
          </a:p>
          <a:p>
            <a:pPr marL="457200" indent="-457200">
              <a:lnSpc>
                <a:spcPct val="140000"/>
              </a:lnSpc>
              <a:buClr>
                <a:schemeClr val="hlink"/>
              </a:buClr>
              <a:buSzPct val="60000"/>
              <a:buFont typeface="Wingdings" pitchFamily="2" charset="2"/>
              <a:buChar char="p"/>
            </a:pPr>
            <a:r>
              <a:rPr lang="zh-CN" altLang="en-US" sz="2000" b="1" smtClean="0">
                <a:solidFill>
                  <a:srgbClr val="006600"/>
                </a:solidFill>
                <a:latin typeface="宋体" charset="-122"/>
                <a:ea typeface="宋体" charset="-122"/>
              </a:rPr>
              <a:t>若：</a:t>
            </a:r>
            <a:r>
              <a:rPr lang="en-US" altLang="zh-CN" sz="2000" b="1" smtClean="0">
                <a:solidFill>
                  <a:srgbClr val="000000"/>
                </a:solidFill>
                <a:latin typeface="宋体" charset="-122"/>
                <a:ea typeface="宋体" charset="-122"/>
              </a:rPr>
              <a:t>(ID/EX.IR.op==RR ALU)&amp;</a:t>
            </a:r>
            <a:r>
              <a:rPr lang="zh-CN" altLang="en-US" sz="2000" b="1" smtClean="0">
                <a:solidFill>
                  <a:srgbClr val="000000"/>
                </a:solidFill>
                <a:latin typeface="宋体" charset="-122"/>
                <a:ea typeface="宋体" charset="-122"/>
              </a:rPr>
              <a:t>（</a:t>
            </a:r>
            <a:r>
              <a:rPr lang="en-US" altLang="zh-CN" sz="2000" b="1" smtClean="0">
                <a:solidFill>
                  <a:srgbClr val="000000"/>
                </a:solidFill>
                <a:latin typeface="宋体" charset="-122"/>
                <a:ea typeface="宋体" charset="-122"/>
              </a:rPr>
              <a:t>EX/MEM.IR.op==RR ALU</a:t>
            </a:r>
            <a:r>
              <a:rPr lang="zh-CN" altLang="en-US" sz="2000" b="1" smtClean="0">
                <a:solidFill>
                  <a:srgbClr val="000000"/>
                </a:solidFill>
                <a:latin typeface="宋体" charset="-122"/>
                <a:ea typeface="宋体" charset="-122"/>
              </a:rPr>
              <a:t>）</a:t>
            </a:r>
            <a:r>
              <a:rPr lang="en-US" altLang="zh-CN" sz="2000" b="1" smtClean="0">
                <a:solidFill>
                  <a:srgbClr val="000000"/>
                </a:solidFill>
                <a:latin typeface="宋体" charset="-122"/>
                <a:ea typeface="宋体" charset="-122"/>
              </a:rPr>
              <a:t>&amp;</a:t>
            </a:r>
            <a:r>
              <a:rPr lang="zh-CN" altLang="en-US" sz="2000" b="1" smtClean="0">
                <a:solidFill>
                  <a:srgbClr val="000000"/>
                </a:solidFill>
                <a:latin typeface="宋体" charset="-122"/>
                <a:ea typeface="宋体" charset="-122"/>
              </a:rPr>
              <a:t>（</a:t>
            </a:r>
            <a:r>
              <a:rPr lang="en-US" altLang="zh-CN" sz="2000" b="1" smtClean="0">
                <a:solidFill>
                  <a:srgbClr val="000000"/>
                </a:solidFill>
                <a:latin typeface="宋体" charset="-122"/>
                <a:ea typeface="宋体" charset="-122"/>
              </a:rPr>
              <a:t>ID/EX.IR[rt]==EX/MEM.IR[rd]</a:t>
            </a:r>
            <a:r>
              <a:rPr lang="zh-CN" altLang="en-US" sz="2000" b="1" smtClean="0">
                <a:solidFill>
                  <a:srgbClr val="000000"/>
                </a:solidFill>
                <a:latin typeface="宋体" charset="-122"/>
                <a:ea typeface="宋体" charset="-122"/>
              </a:rPr>
              <a:t>）</a:t>
            </a:r>
          </a:p>
          <a:p>
            <a:pPr marL="457200" indent="-457200">
              <a:lnSpc>
                <a:spcPct val="140000"/>
              </a:lnSpc>
              <a:buFont typeface="Wingdings" pitchFamily="2" charset="2"/>
              <a:buNone/>
            </a:pPr>
            <a:r>
              <a:rPr lang="zh-CN" altLang="en-US" sz="2000" b="1" smtClean="0">
                <a:solidFill>
                  <a:schemeClr val="tx1"/>
                </a:solidFill>
                <a:latin typeface="宋体" charset="-122"/>
                <a:ea typeface="宋体" charset="-122"/>
              </a:rPr>
              <a:t>   </a:t>
            </a:r>
            <a:r>
              <a:rPr lang="zh-CN" altLang="en-US" sz="2000" b="1" smtClean="0">
                <a:solidFill>
                  <a:srgbClr val="006600"/>
                </a:solidFill>
                <a:latin typeface="宋体" charset="-122"/>
                <a:ea typeface="宋体" charset="-122"/>
              </a:rPr>
              <a:t>则：</a:t>
            </a:r>
            <a:r>
              <a:rPr lang="en-US" altLang="zh-CN" sz="2000" b="1" smtClean="0">
                <a:solidFill>
                  <a:schemeClr val="tx1"/>
                </a:solidFill>
                <a:latin typeface="宋体" charset="-122"/>
                <a:ea typeface="宋体" charset="-122"/>
              </a:rPr>
              <a:t>EX/MEM.ALUo</a:t>
            </a:r>
            <a:r>
              <a:rPr lang="zh-CN" altLang="en-US" sz="2000" b="1" smtClean="0">
                <a:solidFill>
                  <a:schemeClr val="tx1"/>
                </a:solidFill>
                <a:latin typeface="宋体" charset="-122"/>
                <a:ea typeface="宋体" charset="-122"/>
              </a:rPr>
              <a:t>定向到</a:t>
            </a:r>
            <a:r>
              <a:rPr lang="en-US" altLang="zh-CN" sz="2000" b="1" smtClean="0">
                <a:solidFill>
                  <a:schemeClr val="tx1"/>
                </a:solidFill>
                <a:latin typeface="宋体" charset="-122"/>
                <a:ea typeface="宋体" charset="-122"/>
              </a:rPr>
              <a:t>ALU</a:t>
            </a:r>
            <a:r>
              <a:rPr lang="zh-CN" altLang="en-US" sz="2000" b="1" smtClean="0">
                <a:solidFill>
                  <a:schemeClr val="tx1"/>
                </a:solidFill>
                <a:latin typeface="宋体" charset="-122"/>
                <a:ea typeface="宋体" charset="-122"/>
              </a:rPr>
              <a:t>的下面一个输入</a:t>
            </a:r>
          </a:p>
          <a:p>
            <a:pPr marL="457200" indent="-457200">
              <a:lnSpc>
                <a:spcPct val="140000"/>
              </a:lnSpc>
              <a:buClr>
                <a:schemeClr val="hlink"/>
              </a:buClr>
              <a:buSzPct val="60000"/>
              <a:buFont typeface="Wingdings" pitchFamily="2" charset="2"/>
              <a:buChar char="p"/>
            </a:pPr>
            <a:r>
              <a:rPr lang="zh-CN" altLang="en-US" sz="2000" b="1" smtClean="0">
                <a:solidFill>
                  <a:srgbClr val="006600"/>
                </a:solidFill>
                <a:latin typeface="宋体" charset="-122"/>
                <a:ea typeface="宋体" charset="-122"/>
              </a:rPr>
              <a:t>若：</a:t>
            </a:r>
            <a:r>
              <a:rPr lang="zh-CN" altLang="en-US" sz="2000" b="1" smtClean="0">
                <a:solidFill>
                  <a:srgbClr val="000000"/>
                </a:solidFill>
                <a:latin typeface="宋体" charset="-122"/>
                <a:ea typeface="宋体" charset="-122"/>
              </a:rPr>
              <a:t>（</a:t>
            </a:r>
            <a:r>
              <a:rPr lang="en-US" altLang="zh-CN" sz="2000" b="1" smtClean="0">
                <a:solidFill>
                  <a:srgbClr val="000000"/>
                </a:solidFill>
                <a:latin typeface="宋体" charset="-122"/>
                <a:ea typeface="宋体" charset="-122"/>
              </a:rPr>
              <a:t>ID/EX.IR[op]==RR ALU</a:t>
            </a:r>
            <a:r>
              <a:rPr lang="zh-CN" altLang="en-US" sz="2000" b="1" smtClean="0">
                <a:solidFill>
                  <a:srgbClr val="000000"/>
                </a:solidFill>
                <a:latin typeface="宋体" charset="-122"/>
                <a:ea typeface="宋体" charset="-122"/>
              </a:rPr>
              <a:t>）</a:t>
            </a:r>
            <a:r>
              <a:rPr lang="en-US" altLang="zh-CN" sz="2000" b="1" smtClean="0">
                <a:solidFill>
                  <a:srgbClr val="000000"/>
                </a:solidFill>
                <a:latin typeface="宋体" charset="-122"/>
                <a:ea typeface="宋体" charset="-122"/>
              </a:rPr>
              <a:t>&amp;</a:t>
            </a:r>
            <a:r>
              <a:rPr lang="zh-CN" altLang="en-US" sz="2000" b="1" smtClean="0">
                <a:solidFill>
                  <a:srgbClr val="000000"/>
                </a:solidFill>
                <a:latin typeface="宋体" charset="-122"/>
                <a:ea typeface="宋体" charset="-122"/>
              </a:rPr>
              <a:t>（</a:t>
            </a:r>
            <a:r>
              <a:rPr lang="en-US" altLang="zh-CN" sz="2000" b="1" smtClean="0">
                <a:solidFill>
                  <a:srgbClr val="000000"/>
                </a:solidFill>
                <a:latin typeface="宋体" charset="-122"/>
                <a:ea typeface="宋体" charset="-122"/>
              </a:rPr>
              <a:t>MEM/WB.IR[op]==load</a:t>
            </a:r>
            <a:r>
              <a:rPr lang="zh-CN" altLang="en-US" sz="2000" b="1" smtClean="0">
                <a:solidFill>
                  <a:srgbClr val="000000"/>
                </a:solidFill>
                <a:latin typeface="宋体" charset="-122"/>
                <a:ea typeface="宋体" charset="-122"/>
              </a:rPr>
              <a:t>）</a:t>
            </a:r>
            <a:r>
              <a:rPr lang="en-US" altLang="zh-CN" sz="2000" b="1" smtClean="0">
                <a:solidFill>
                  <a:srgbClr val="000000"/>
                </a:solidFill>
                <a:latin typeface="宋体" charset="-122"/>
                <a:ea typeface="宋体" charset="-122"/>
              </a:rPr>
              <a:t>&amp; </a:t>
            </a:r>
            <a:r>
              <a:rPr lang="zh-CN" altLang="en-US" sz="2000" b="1" smtClean="0">
                <a:solidFill>
                  <a:srgbClr val="000000"/>
                </a:solidFill>
                <a:latin typeface="宋体" charset="-122"/>
                <a:ea typeface="宋体" charset="-122"/>
              </a:rPr>
              <a:t>（</a:t>
            </a:r>
            <a:r>
              <a:rPr lang="en-US" altLang="zh-CN" sz="2000" b="1" smtClean="0">
                <a:solidFill>
                  <a:srgbClr val="000000"/>
                </a:solidFill>
                <a:latin typeface="宋体" charset="-122"/>
                <a:ea typeface="宋体" charset="-122"/>
              </a:rPr>
              <a:t>ID/EX.IR[rt]==MEM/WB.IR[rt]</a:t>
            </a:r>
            <a:r>
              <a:rPr lang="zh-CN" altLang="en-US" sz="2000" b="1" smtClean="0">
                <a:solidFill>
                  <a:srgbClr val="000000"/>
                </a:solidFill>
                <a:latin typeface="宋体" charset="-122"/>
                <a:ea typeface="宋体" charset="-122"/>
              </a:rPr>
              <a:t>）</a:t>
            </a:r>
          </a:p>
          <a:p>
            <a:pPr marL="457200" indent="-457200">
              <a:lnSpc>
                <a:spcPct val="140000"/>
              </a:lnSpc>
              <a:buFont typeface="Wingdings" pitchFamily="2" charset="2"/>
              <a:buNone/>
            </a:pPr>
            <a:r>
              <a:rPr lang="zh-CN" altLang="en-US" sz="2000" b="1" smtClean="0">
                <a:solidFill>
                  <a:schemeClr val="tx1"/>
                </a:solidFill>
                <a:latin typeface="宋体" charset="-122"/>
                <a:ea typeface="宋体" charset="-122"/>
              </a:rPr>
              <a:t>   </a:t>
            </a:r>
            <a:r>
              <a:rPr lang="zh-CN" altLang="en-US" sz="2000" b="1" smtClean="0">
                <a:solidFill>
                  <a:srgbClr val="006600"/>
                </a:solidFill>
                <a:latin typeface="宋体" charset="-122"/>
                <a:ea typeface="宋体" charset="-122"/>
              </a:rPr>
              <a:t>则：</a:t>
            </a:r>
            <a:r>
              <a:rPr lang="zh-CN" altLang="en-US" sz="2000" b="1" smtClean="0">
                <a:solidFill>
                  <a:schemeClr val="tx1"/>
                </a:solidFill>
                <a:latin typeface="宋体" charset="-122"/>
                <a:ea typeface="宋体" charset="-122"/>
              </a:rPr>
              <a:t>把</a:t>
            </a:r>
            <a:r>
              <a:rPr lang="en-US" altLang="zh-CN" sz="2000" b="1" smtClean="0">
                <a:solidFill>
                  <a:schemeClr val="tx1"/>
                </a:solidFill>
                <a:latin typeface="宋体" charset="-122"/>
                <a:ea typeface="宋体" charset="-122"/>
              </a:rPr>
              <a:t>MEM/WB.LMD</a:t>
            </a:r>
            <a:r>
              <a:rPr lang="zh-CN" altLang="en-US" sz="2000" b="1" smtClean="0">
                <a:solidFill>
                  <a:schemeClr val="tx1"/>
                </a:solidFill>
                <a:latin typeface="宋体" charset="-122"/>
                <a:ea typeface="宋体" charset="-122"/>
              </a:rPr>
              <a:t>定向到</a:t>
            </a:r>
            <a:r>
              <a:rPr lang="en-US" altLang="zh-CN" sz="2000" b="1" smtClean="0">
                <a:solidFill>
                  <a:schemeClr val="tx1"/>
                </a:solidFill>
                <a:latin typeface="宋体" charset="-122"/>
                <a:ea typeface="宋体" charset="-122"/>
              </a:rPr>
              <a:t>ALU</a:t>
            </a:r>
            <a:r>
              <a:rPr lang="zh-CN" altLang="en-US" sz="2000" b="1" smtClean="0">
                <a:solidFill>
                  <a:schemeClr val="tx1"/>
                </a:solidFill>
                <a:latin typeface="宋体" charset="-122"/>
                <a:ea typeface="宋体" charset="-122"/>
              </a:rPr>
              <a:t>的下面一个输入</a:t>
            </a: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altLang="zh-CN" smtClean="0">
                <a:latin typeface="黑体" pitchFamily="2" charset="-122"/>
              </a:rPr>
              <a:t>3.1 </a:t>
            </a:r>
            <a:r>
              <a:rPr lang="zh-CN" altLang="en-US" smtClean="0">
                <a:latin typeface="黑体" pitchFamily="2" charset="-122"/>
              </a:rPr>
              <a:t>流水线的基本概念</a:t>
            </a:r>
          </a:p>
        </p:txBody>
      </p:sp>
      <p:sp>
        <p:nvSpPr>
          <p:cNvPr id="41987" name="Rectangle 3" descr="Rectangle: Click to edit Master text styles&#10;Second level&#10;Third level&#10;Fourth level&#10;Fifth level"/>
          <p:cNvSpPr>
            <a:spLocks noGrp="1" noChangeArrowheads="1"/>
          </p:cNvSpPr>
          <p:nvPr>
            <p:ph type="body" sz="half" idx="1"/>
          </p:nvPr>
        </p:nvSpPr>
        <p:spPr>
          <a:xfrm>
            <a:off x="357188" y="1214438"/>
            <a:ext cx="7847012" cy="2286000"/>
          </a:xfrm>
        </p:spPr>
        <p:txBody>
          <a:bodyPr/>
          <a:lstStyle/>
          <a:p>
            <a:pPr marL="1085850" lvl="1" indent="-457200">
              <a:lnSpc>
                <a:spcPct val="100000"/>
              </a:lnSpc>
              <a:buFont typeface="Wingdings" pitchFamily="2" charset="2"/>
              <a:buNone/>
            </a:pPr>
            <a:r>
              <a:rPr lang="en-US" altLang="zh-CN" smtClean="0"/>
              <a:t>    </a:t>
            </a:r>
            <a:endParaRPr lang="zh-CN" altLang="en-US" sz="3200" smtClean="0">
              <a:solidFill>
                <a:srgbClr val="FF0000"/>
              </a:solidFill>
            </a:endParaRPr>
          </a:p>
          <a:p>
            <a:pPr marL="1085850" lvl="1" indent="-457200">
              <a:lnSpc>
                <a:spcPct val="120000"/>
              </a:lnSpc>
            </a:pPr>
            <a:r>
              <a:rPr lang="zh-CN" altLang="en-US" smtClean="0">
                <a:solidFill>
                  <a:srgbClr val="FF0000"/>
                </a:solidFill>
              </a:rPr>
              <a:t>系统级流水线</a:t>
            </a:r>
            <a:r>
              <a:rPr lang="zh-CN" altLang="en-US" smtClean="0"/>
              <a:t>（宏流水线）：把多台处理机串行连接起来，对同一数据流进行处理，每个处理机完成整个任务中的一部分。</a:t>
            </a:r>
            <a:endParaRPr lang="zh-CN" altLang="en-US" smtClean="0">
              <a:solidFill>
                <a:srgbClr val="FFFF66"/>
              </a:solidFill>
            </a:endParaRPr>
          </a:p>
        </p:txBody>
      </p:sp>
      <p:graphicFrame>
        <p:nvGraphicFramePr>
          <p:cNvPr id="41988" name="Object 6"/>
          <p:cNvGraphicFramePr>
            <a:graphicFrameLocks noChangeAspect="1"/>
          </p:cNvGraphicFramePr>
          <p:nvPr/>
        </p:nvGraphicFramePr>
        <p:xfrm>
          <a:off x="214313" y="3643313"/>
          <a:ext cx="8631237" cy="1784350"/>
        </p:xfrm>
        <a:graphic>
          <a:graphicData uri="http://schemas.openxmlformats.org/presentationml/2006/ole">
            <mc:AlternateContent xmlns:mc="http://schemas.openxmlformats.org/markup-compatibility/2006">
              <mc:Choice xmlns:v="urn:schemas-microsoft-com:vml" Requires="v">
                <p:oleObj spid="_x0000_s42072" name="Visio" r:id="rId3" imgW="8776716" imgH="1847393" progId="Visio.Drawing.11">
                  <p:embed/>
                </p:oleObj>
              </mc:Choice>
              <mc:Fallback>
                <p:oleObj name="Visio" r:id="rId3" imgW="8776716" imgH="1847393" progId="Visio.Drawing.11">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4313" y="3643313"/>
                        <a:ext cx="8631237" cy="17843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p:txBody>
          <a:bodyPr/>
          <a:lstStyle/>
          <a:p>
            <a:r>
              <a:rPr lang="en-US" altLang="zh-CN" smtClean="0">
                <a:latin typeface="黑体" pitchFamily="2" charset="-122"/>
              </a:rPr>
              <a:t>3.5 </a:t>
            </a:r>
            <a:r>
              <a:rPr lang="zh-CN" altLang="en-US" smtClean="0">
                <a:latin typeface="黑体" pitchFamily="2" charset="-122"/>
              </a:rPr>
              <a:t>流水线的实现</a:t>
            </a:r>
          </a:p>
        </p:txBody>
      </p:sp>
      <p:sp>
        <p:nvSpPr>
          <p:cNvPr id="178179" name="Rectangle 3" descr="Rectangle: Click to edit Master text styles&#10;Second level&#10;Third level&#10;Fourth level&#10;Fifth level"/>
          <p:cNvSpPr>
            <a:spLocks noGrp="1" noChangeArrowheads="1"/>
          </p:cNvSpPr>
          <p:nvPr>
            <p:ph idx="1"/>
          </p:nvPr>
        </p:nvSpPr>
        <p:spPr/>
        <p:txBody>
          <a:bodyPr/>
          <a:lstStyle/>
          <a:p>
            <a:pPr marL="457200" indent="-457200">
              <a:buFont typeface="Wingdings" pitchFamily="2" charset="2"/>
              <a:buAutoNum type="arabicPeriod" startAt="4"/>
            </a:pPr>
            <a:r>
              <a:rPr lang="zh-CN" altLang="en-US" dirty="0" smtClean="0"/>
              <a:t>控制冲突</a:t>
            </a:r>
          </a:p>
          <a:p>
            <a:pPr marL="1085850" lvl="1" indent="-457200"/>
            <a:r>
              <a:rPr lang="zh-CN" altLang="en-US" dirty="0" smtClean="0">
                <a:latin typeface="黑体" pitchFamily="2" charset="-122"/>
              </a:rPr>
              <a:t>分支指令的条件测试和分支目标地址计算是在</a:t>
            </a:r>
            <a:r>
              <a:rPr lang="en-US" altLang="zh-CN" dirty="0" smtClean="0">
                <a:solidFill>
                  <a:srgbClr val="9933FF"/>
                </a:solidFill>
                <a:latin typeface="黑体" pitchFamily="2" charset="-122"/>
              </a:rPr>
              <a:t>EX</a:t>
            </a:r>
            <a:r>
              <a:rPr lang="zh-CN" altLang="en-US" dirty="0" smtClean="0">
                <a:latin typeface="黑体" pitchFamily="2" charset="-122"/>
              </a:rPr>
              <a:t>段完成，对</a:t>
            </a:r>
            <a:r>
              <a:rPr lang="en-US" altLang="zh-CN" dirty="0" smtClean="0">
                <a:solidFill>
                  <a:srgbClr val="9933FF"/>
                </a:solidFill>
                <a:latin typeface="黑体" pitchFamily="2" charset="-122"/>
              </a:rPr>
              <a:t>PC</a:t>
            </a:r>
            <a:r>
              <a:rPr lang="zh-CN" altLang="en-US" dirty="0" smtClean="0">
                <a:latin typeface="黑体" pitchFamily="2" charset="-122"/>
              </a:rPr>
              <a:t>的修改是在</a:t>
            </a:r>
            <a:r>
              <a:rPr lang="en-US" altLang="zh-CN" dirty="0" smtClean="0">
                <a:latin typeface="黑体" pitchFamily="2" charset="-122"/>
              </a:rPr>
              <a:t>MEM</a:t>
            </a:r>
            <a:r>
              <a:rPr lang="zh-CN" altLang="en-US" dirty="0" smtClean="0">
                <a:latin typeface="黑体" pitchFamily="2" charset="-122"/>
              </a:rPr>
              <a:t>段完成。</a:t>
            </a:r>
          </a:p>
          <a:p>
            <a:pPr marL="1085850" lvl="1" indent="-457200"/>
            <a:r>
              <a:rPr lang="zh-CN" altLang="en-US" dirty="0" smtClean="0">
                <a:latin typeface="黑体" pitchFamily="2" charset="-122"/>
              </a:rPr>
              <a:t>它所带来的分支延迟是</a:t>
            </a:r>
            <a:r>
              <a:rPr lang="en-US" altLang="zh-CN" dirty="0" smtClean="0">
                <a:solidFill>
                  <a:srgbClr val="9933FF"/>
                </a:solidFill>
                <a:latin typeface="黑体" pitchFamily="2" charset="-122"/>
              </a:rPr>
              <a:t>3</a:t>
            </a:r>
            <a:r>
              <a:rPr lang="zh-CN" altLang="en-US" dirty="0" smtClean="0">
                <a:latin typeface="黑体" pitchFamily="2" charset="-122"/>
              </a:rPr>
              <a:t>个时钟周期。</a:t>
            </a:r>
            <a:endParaRPr lang="zh-CN" altLang="en-US" dirty="0" smtClean="0">
              <a:solidFill>
                <a:srgbClr val="FF0000"/>
              </a:solidFill>
              <a:latin typeface="黑体" pitchFamily="2" charset="-122"/>
            </a:endParaRPr>
          </a:p>
          <a:p>
            <a:pPr marL="1085850" lvl="1" indent="-457200"/>
            <a:r>
              <a:rPr lang="zh-CN" altLang="en-US" dirty="0" smtClean="0"/>
              <a:t>减少分支延迟：</a:t>
            </a:r>
            <a:r>
              <a:rPr lang="zh-CN" altLang="en-US" dirty="0" smtClean="0">
                <a:solidFill>
                  <a:srgbClr val="FFFF66"/>
                </a:solidFill>
                <a:hlinkClick r:id="rId2" action="ppaction://hlinkfile"/>
              </a:rPr>
              <a:t>作如下改进</a:t>
            </a:r>
            <a:endParaRPr lang="zh-CN" altLang="en-US" dirty="0" smtClean="0">
              <a:solidFill>
                <a:srgbClr val="FF0000"/>
              </a:solidFill>
              <a:latin typeface="黑体" pitchFamily="2" charset="-122"/>
            </a:endParaRPr>
          </a:p>
          <a:p>
            <a:pPr lvl="2">
              <a:buFont typeface="Wingdings" pitchFamily="2" charset="2"/>
              <a:buNone/>
            </a:pPr>
            <a:r>
              <a:rPr lang="zh-CN" altLang="en-US" dirty="0" smtClean="0">
                <a:solidFill>
                  <a:srgbClr val="E24C05"/>
                </a:solidFill>
                <a:latin typeface="宋体" charset="-122"/>
                <a:ea typeface="宋体" charset="-122"/>
              </a:rPr>
              <a:t>  （把上述工作提前到</a:t>
            </a:r>
            <a:r>
              <a:rPr lang="en-US" altLang="zh-CN" dirty="0" smtClean="0">
                <a:solidFill>
                  <a:srgbClr val="9933FF"/>
                </a:solidFill>
                <a:latin typeface="宋体" charset="-122"/>
                <a:ea typeface="宋体" charset="-122"/>
              </a:rPr>
              <a:t>ID</a:t>
            </a:r>
            <a:r>
              <a:rPr lang="zh-CN" altLang="en-US" dirty="0" smtClean="0">
                <a:solidFill>
                  <a:srgbClr val="E24C05"/>
                </a:solidFill>
                <a:latin typeface="宋体" charset="-122"/>
                <a:ea typeface="宋体" charset="-122"/>
              </a:rPr>
              <a:t>段进行）</a:t>
            </a:r>
          </a:p>
          <a:p>
            <a:pPr lvl="2"/>
            <a:r>
              <a:rPr lang="zh-CN" altLang="en-US" dirty="0" smtClean="0">
                <a:latin typeface="宋体" charset="-122"/>
                <a:ea typeface="宋体" charset="-122"/>
              </a:rPr>
              <a:t>在</a:t>
            </a:r>
            <a:r>
              <a:rPr lang="en-US" altLang="zh-CN" dirty="0" smtClean="0">
                <a:latin typeface="宋体" charset="-122"/>
                <a:ea typeface="宋体" charset="-122"/>
              </a:rPr>
              <a:t>ID</a:t>
            </a:r>
            <a:r>
              <a:rPr lang="zh-CN" altLang="en-US" dirty="0" smtClean="0">
                <a:latin typeface="宋体" charset="-122"/>
                <a:ea typeface="宋体" charset="-122"/>
              </a:rPr>
              <a:t>段</a:t>
            </a:r>
            <a:r>
              <a:rPr lang="zh-CN" altLang="en-US" dirty="0" smtClean="0">
                <a:solidFill>
                  <a:srgbClr val="D60093"/>
                </a:solidFill>
                <a:latin typeface="宋体" charset="-122"/>
                <a:ea typeface="宋体" charset="-122"/>
              </a:rPr>
              <a:t>增设一个加法器：</a:t>
            </a:r>
            <a:r>
              <a:rPr lang="zh-CN" altLang="en-US" dirty="0" smtClean="0">
                <a:latin typeface="宋体" charset="-122"/>
                <a:ea typeface="宋体" charset="-122"/>
              </a:rPr>
              <a:t>计算分支目标地址</a:t>
            </a:r>
          </a:p>
          <a:p>
            <a:pPr lvl="2"/>
            <a:r>
              <a:rPr lang="zh-CN" altLang="en-US" dirty="0" smtClean="0">
                <a:latin typeface="宋体" charset="-122"/>
                <a:ea typeface="宋体" charset="-122"/>
              </a:rPr>
              <a:t>把条件测试</a:t>
            </a:r>
            <a:r>
              <a:rPr lang="zh-CN" altLang="en-US" dirty="0" smtClean="0">
                <a:solidFill>
                  <a:srgbClr val="D60093"/>
                </a:solidFill>
                <a:latin typeface="宋体" charset="-122"/>
                <a:ea typeface="宋体" charset="-122"/>
              </a:rPr>
              <a:t>“</a:t>
            </a:r>
            <a:r>
              <a:rPr lang="en-US" altLang="zh-CN" dirty="0" smtClean="0">
                <a:solidFill>
                  <a:srgbClr val="D60093"/>
                </a:solidFill>
                <a:latin typeface="宋体" charset="-122"/>
                <a:ea typeface="宋体" charset="-122"/>
              </a:rPr>
              <a:t>=0</a:t>
            </a:r>
            <a:r>
              <a:rPr lang="zh-CN" altLang="en-US" dirty="0" smtClean="0">
                <a:solidFill>
                  <a:srgbClr val="D60093"/>
                </a:solidFill>
                <a:latin typeface="宋体" charset="-122"/>
                <a:ea typeface="宋体" charset="-122"/>
              </a:rPr>
              <a:t>？”</a:t>
            </a:r>
            <a:r>
              <a:rPr lang="zh-CN" altLang="en-US" dirty="0" smtClean="0">
                <a:latin typeface="宋体" charset="-122"/>
                <a:ea typeface="宋体" charset="-122"/>
              </a:rPr>
              <a:t>的逻辑电路移到</a:t>
            </a:r>
            <a:r>
              <a:rPr lang="en-US" altLang="zh-CN" dirty="0" smtClean="0">
                <a:solidFill>
                  <a:srgbClr val="D60093"/>
                </a:solidFill>
                <a:latin typeface="宋体" charset="-122"/>
                <a:ea typeface="宋体" charset="-122"/>
              </a:rPr>
              <a:t>ID</a:t>
            </a:r>
            <a:r>
              <a:rPr lang="zh-CN" altLang="en-US" dirty="0" smtClean="0">
                <a:solidFill>
                  <a:srgbClr val="D60093"/>
                </a:solidFill>
                <a:latin typeface="宋体" charset="-122"/>
                <a:ea typeface="宋体" charset="-122"/>
              </a:rPr>
              <a:t>段</a:t>
            </a:r>
          </a:p>
          <a:p>
            <a:pPr lvl="2"/>
            <a:r>
              <a:rPr lang="zh-CN" altLang="en-US" dirty="0" smtClean="0">
                <a:latin typeface="宋体" charset="-122"/>
                <a:ea typeface="宋体" charset="-122"/>
              </a:rPr>
              <a:t>这些结果直接回送到</a:t>
            </a:r>
            <a:r>
              <a:rPr lang="en-US" altLang="zh-CN" dirty="0" smtClean="0">
                <a:solidFill>
                  <a:srgbClr val="D60093"/>
                </a:solidFill>
                <a:latin typeface="宋体" charset="-122"/>
                <a:ea typeface="宋体" charset="-122"/>
              </a:rPr>
              <a:t>IF</a:t>
            </a:r>
            <a:r>
              <a:rPr lang="zh-CN" altLang="en-US" dirty="0" smtClean="0">
                <a:solidFill>
                  <a:srgbClr val="D60093"/>
                </a:solidFill>
                <a:latin typeface="宋体" charset="-122"/>
                <a:ea typeface="宋体" charset="-122"/>
              </a:rPr>
              <a:t>段的</a:t>
            </a:r>
            <a:r>
              <a:rPr lang="en-US" altLang="zh-CN" dirty="0" smtClean="0">
                <a:solidFill>
                  <a:srgbClr val="D60093"/>
                </a:solidFill>
                <a:latin typeface="宋体" charset="-122"/>
                <a:ea typeface="宋体" charset="-122"/>
              </a:rPr>
              <a:t>MUX1</a:t>
            </a:r>
          </a:p>
          <a:p>
            <a:pPr lvl="2"/>
            <a:r>
              <a:rPr lang="zh-CN" altLang="en-US" dirty="0" smtClean="0">
                <a:latin typeface="宋体" charset="-122"/>
                <a:ea typeface="宋体" charset="-122"/>
              </a:rPr>
              <a:t>改进后的流水线对分支指令的处理</a:t>
            </a:r>
          </a:p>
        </p:txBody>
      </p:sp>
    </p:spTree>
  </p:cSld>
  <p:clrMapOvr>
    <a:masterClrMapping/>
  </p:clrMapOvr>
  <p:transition/>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5"/>
          <p:cNvSpPr>
            <a:spLocks noGrp="1" noChangeArrowheads="1"/>
          </p:cNvSpPr>
          <p:nvPr>
            <p:ph type="title"/>
          </p:nvPr>
        </p:nvSpPr>
        <p:spPr/>
        <p:txBody>
          <a:bodyPr/>
          <a:lstStyle/>
          <a:p>
            <a:r>
              <a:rPr lang="en-US" altLang="zh-CN" smtClean="0">
                <a:latin typeface="黑体" pitchFamily="2" charset="-122"/>
              </a:rPr>
              <a:t>3.5 </a:t>
            </a:r>
            <a:r>
              <a:rPr lang="zh-CN" altLang="en-US" smtClean="0">
                <a:latin typeface="黑体" pitchFamily="2" charset="-122"/>
              </a:rPr>
              <a:t>流水线的实现</a:t>
            </a:r>
          </a:p>
        </p:txBody>
      </p:sp>
      <p:graphicFrame>
        <p:nvGraphicFramePr>
          <p:cNvPr id="179203" name="Object 2"/>
          <p:cNvGraphicFramePr>
            <a:graphicFrameLocks noGrp="1" noChangeAspect="1"/>
          </p:cNvGraphicFramePr>
          <p:nvPr>
            <p:ph idx="1"/>
          </p:nvPr>
        </p:nvGraphicFramePr>
        <p:xfrm>
          <a:off x="360363" y="1214438"/>
          <a:ext cx="8605837" cy="4857750"/>
        </p:xfrm>
        <a:graphic>
          <a:graphicData uri="http://schemas.openxmlformats.org/presentationml/2006/ole">
            <mc:AlternateContent xmlns:mc="http://schemas.openxmlformats.org/markup-compatibility/2006">
              <mc:Choice xmlns:v="urn:schemas-microsoft-com:vml" Requires="v">
                <p:oleObj spid="_x0000_s179287" name="Picture2" r:id="rId3" imgW="5369052" imgH="3030474" progId="Word.Picture.8">
                  <p:embed/>
                </p:oleObj>
              </mc:Choice>
              <mc:Fallback>
                <p:oleObj name="Picture2" r:id="rId3" imgW="5369052" imgH="3030474" progId="Word.Picture.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0363" y="1214438"/>
                        <a:ext cx="8605837" cy="4857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ChangeArrowheads="1"/>
          </p:cNvSpPr>
          <p:nvPr>
            <p:ph type="title"/>
          </p:nvPr>
        </p:nvSpPr>
        <p:spPr/>
        <p:txBody>
          <a:bodyPr/>
          <a:lstStyle/>
          <a:p>
            <a:r>
              <a:rPr lang="en-US" altLang="zh-CN" smtClean="0">
                <a:latin typeface="黑体" pitchFamily="2" charset="-122"/>
              </a:rPr>
              <a:t>3.5 </a:t>
            </a:r>
            <a:r>
              <a:rPr lang="zh-CN" altLang="en-US" smtClean="0">
                <a:latin typeface="黑体" pitchFamily="2" charset="-122"/>
              </a:rPr>
              <a:t>流水线的实现</a:t>
            </a:r>
          </a:p>
        </p:txBody>
      </p:sp>
      <p:sp>
        <p:nvSpPr>
          <p:cNvPr id="180227" name="Text Box 4"/>
          <p:cNvSpPr txBox="1">
            <a:spLocks noChangeArrowheads="1"/>
          </p:cNvSpPr>
          <p:nvPr/>
        </p:nvSpPr>
        <p:spPr bwMode="auto">
          <a:xfrm>
            <a:off x="406400" y="1590675"/>
            <a:ext cx="1524000" cy="366713"/>
          </a:xfrm>
          <a:prstGeom prst="rect">
            <a:avLst/>
          </a:prstGeom>
          <a:noFill/>
          <a:ln w="9525">
            <a:noFill/>
            <a:miter lim="800000"/>
            <a:headEnd/>
            <a:tailEnd/>
          </a:ln>
        </p:spPr>
        <p:txBody>
          <a:bodyPr>
            <a:spAutoFit/>
          </a:bodyPr>
          <a:lstStyle/>
          <a:p>
            <a:pPr>
              <a:spcBef>
                <a:spcPct val="50000"/>
              </a:spcBef>
            </a:pPr>
            <a:r>
              <a:rPr lang="zh-CN" altLang="en-US" sz="1800" b="1">
                <a:solidFill>
                  <a:srgbClr val="E24C05"/>
                </a:solidFill>
                <a:latin typeface="宋体" charset="-122"/>
                <a:ea typeface="宋体" charset="-122"/>
              </a:rPr>
              <a:t>流 水 段</a:t>
            </a:r>
          </a:p>
        </p:txBody>
      </p:sp>
      <p:sp>
        <p:nvSpPr>
          <p:cNvPr id="180228" name="Text Box 5"/>
          <p:cNvSpPr txBox="1">
            <a:spLocks noChangeArrowheads="1"/>
          </p:cNvSpPr>
          <p:nvPr/>
        </p:nvSpPr>
        <p:spPr bwMode="auto">
          <a:xfrm>
            <a:off x="3856038" y="1604963"/>
            <a:ext cx="2544762" cy="366712"/>
          </a:xfrm>
          <a:prstGeom prst="rect">
            <a:avLst/>
          </a:prstGeom>
          <a:noFill/>
          <a:ln w="9525">
            <a:noFill/>
            <a:miter lim="800000"/>
            <a:headEnd/>
            <a:tailEnd/>
          </a:ln>
        </p:spPr>
        <p:txBody>
          <a:bodyPr>
            <a:spAutoFit/>
          </a:bodyPr>
          <a:lstStyle/>
          <a:p>
            <a:pPr>
              <a:spcBef>
                <a:spcPct val="50000"/>
              </a:spcBef>
            </a:pPr>
            <a:r>
              <a:rPr lang="zh-CN" altLang="en-US" sz="1800" b="1">
                <a:solidFill>
                  <a:srgbClr val="E24C05"/>
                </a:solidFill>
                <a:latin typeface="宋体" charset="-122"/>
                <a:ea typeface="宋体" charset="-122"/>
              </a:rPr>
              <a:t>分 支 指 令 操 作</a:t>
            </a:r>
          </a:p>
        </p:txBody>
      </p:sp>
      <p:sp>
        <p:nvSpPr>
          <p:cNvPr id="180229" name="Line 6"/>
          <p:cNvSpPr>
            <a:spLocks noChangeShapeType="1"/>
          </p:cNvSpPr>
          <p:nvPr/>
        </p:nvSpPr>
        <p:spPr bwMode="auto">
          <a:xfrm>
            <a:off x="457200" y="3643313"/>
            <a:ext cx="8382000" cy="0"/>
          </a:xfrm>
          <a:prstGeom prst="line">
            <a:avLst/>
          </a:prstGeom>
          <a:noFill/>
          <a:ln w="9525">
            <a:solidFill>
              <a:srgbClr val="000000"/>
            </a:solidFill>
            <a:round/>
            <a:headEnd/>
            <a:tailEnd/>
          </a:ln>
        </p:spPr>
        <p:txBody>
          <a:bodyPr wrap="none" anchor="ctr"/>
          <a:lstStyle/>
          <a:p>
            <a:endParaRPr lang="zh-CN" altLang="en-US"/>
          </a:p>
        </p:txBody>
      </p:sp>
      <p:sp>
        <p:nvSpPr>
          <p:cNvPr id="180230" name="Line 7"/>
          <p:cNvSpPr>
            <a:spLocks noChangeShapeType="1"/>
          </p:cNvSpPr>
          <p:nvPr/>
        </p:nvSpPr>
        <p:spPr bwMode="auto">
          <a:xfrm>
            <a:off x="419100" y="5011738"/>
            <a:ext cx="8420100" cy="0"/>
          </a:xfrm>
          <a:prstGeom prst="line">
            <a:avLst/>
          </a:prstGeom>
          <a:noFill/>
          <a:ln w="9525">
            <a:solidFill>
              <a:srgbClr val="000000"/>
            </a:solidFill>
            <a:round/>
            <a:headEnd/>
            <a:tailEnd/>
          </a:ln>
        </p:spPr>
        <p:txBody>
          <a:bodyPr wrap="none" anchor="ctr"/>
          <a:lstStyle/>
          <a:p>
            <a:endParaRPr lang="zh-CN" altLang="en-US"/>
          </a:p>
        </p:txBody>
      </p:sp>
      <p:sp>
        <p:nvSpPr>
          <p:cNvPr id="180231" name="Text Box 8"/>
          <p:cNvSpPr txBox="1">
            <a:spLocks noChangeArrowheads="1"/>
          </p:cNvSpPr>
          <p:nvPr/>
        </p:nvSpPr>
        <p:spPr bwMode="auto">
          <a:xfrm>
            <a:off x="800100" y="2844800"/>
            <a:ext cx="590550" cy="366713"/>
          </a:xfrm>
          <a:prstGeom prst="rect">
            <a:avLst/>
          </a:prstGeom>
          <a:noFill/>
          <a:ln w="9525">
            <a:noFill/>
            <a:miter lim="800000"/>
            <a:headEnd/>
            <a:tailEnd/>
          </a:ln>
        </p:spPr>
        <p:txBody>
          <a:bodyPr>
            <a:spAutoFit/>
          </a:bodyPr>
          <a:lstStyle/>
          <a:p>
            <a:pPr>
              <a:spcBef>
                <a:spcPct val="50000"/>
              </a:spcBef>
            </a:pPr>
            <a:r>
              <a:rPr lang="en-US" altLang="zh-CN" sz="1800" b="1">
                <a:solidFill>
                  <a:schemeClr val="hlink"/>
                </a:solidFill>
                <a:latin typeface="宋体" charset="-122"/>
                <a:ea typeface="宋体" charset="-122"/>
              </a:rPr>
              <a:t>IF</a:t>
            </a:r>
          </a:p>
        </p:txBody>
      </p:sp>
      <p:sp>
        <p:nvSpPr>
          <p:cNvPr id="180232" name="Rectangle 9"/>
          <p:cNvSpPr>
            <a:spLocks noChangeArrowheads="1"/>
          </p:cNvSpPr>
          <p:nvPr/>
        </p:nvSpPr>
        <p:spPr bwMode="auto">
          <a:xfrm>
            <a:off x="787400" y="3852863"/>
            <a:ext cx="415925" cy="366712"/>
          </a:xfrm>
          <a:prstGeom prst="rect">
            <a:avLst/>
          </a:prstGeom>
          <a:noFill/>
          <a:ln w="9525">
            <a:noFill/>
            <a:miter lim="800000"/>
            <a:headEnd/>
            <a:tailEnd/>
          </a:ln>
        </p:spPr>
        <p:txBody>
          <a:bodyPr wrap="none">
            <a:spAutoFit/>
          </a:bodyPr>
          <a:lstStyle/>
          <a:p>
            <a:r>
              <a:rPr lang="en-US" altLang="zh-CN" sz="1800" b="1">
                <a:solidFill>
                  <a:schemeClr val="hlink"/>
                </a:solidFill>
                <a:latin typeface="宋体" charset="-122"/>
                <a:ea typeface="宋体" charset="-122"/>
              </a:rPr>
              <a:t>ID</a:t>
            </a:r>
          </a:p>
        </p:txBody>
      </p:sp>
      <p:sp>
        <p:nvSpPr>
          <p:cNvPr id="180233" name="Rectangle 10"/>
          <p:cNvSpPr>
            <a:spLocks noChangeArrowheads="1"/>
          </p:cNvSpPr>
          <p:nvPr/>
        </p:nvSpPr>
        <p:spPr bwMode="auto">
          <a:xfrm>
            <a:off x="800100" y="5005388"/>
            <a:ext cx="415925" cy="366712"/>
          </a:xfrm>
          <a:prstGeom prst="rect">
            <a:avLst/>
          </a:prstGeom>
          <a:noFill/>
          <a:ln w="9525">
            <a:noFill/>
            <a:miter lim="800000"/>
            <a:headEnd/>
            <a:tailEnd/>
          </a:ln>
        </p:spPr>
        <p:txBody>
          <a:bodyPr wrap="none">
            <a:spAutoFit/>
          </a:bodyPr>
          <a:lstStyle/>
          <a:p>
            <a:r>
              <a:rPr lang="en-US" altLang="zh-CN" sz="1800" b="1">
                <a:solidFill>
                  <a:schemeClr val="hlink"/>
                </a:solidFill>
                <a:latin typeface="宋体" charset="-122"/>
                <a:ea typeface="宋体" charset="-122"/>
              </a:rPr>
              <a:t>EX</a:t>
            </a:r>
          </a:p>
        </p:txBody>
      </p:sp>
      <p:sp>
        <p:nvSpPr>
          <p:cNvPr id="180234" name="Rectangle 11"/>
          <p:cNvSpPr>
            <a:spLocks noChangeArrowheads="1"/>
          </p:cNvSpPr>
          <p:nvPr/>
        </p:nvSpPr>
        <p:spPr bwMode="auto">
          <a:xfrm>
            <a:off x="1600200" y="2047875"/>
            <a:ext cx="7148513" cy="1573213"/>
          </a:xfrm>
          <a:prstGeom prst="rect">
            <a:avLst/>
          </a:prstGeom>
          <a:noFill/>
          <a:ln w="9525">
            <a:noFill/>
            <a:miter lim="800000"/>
            <a:headEnd/>
            <a:tailEnd/>
          </a:ln>
        </p:spPr>
        <p:txBody>
          <a:bodyPr>
            <a:spAutoFit/>
          </a:bodyPr>
          <a:lstStyle/>
          <a:p>
            <a:r>
              <a:rPr lang="en-US" altLang="zh-CN" sz="1800" b="1">
                <a:latin typeface="宋体" charset="-122"/>
                <a:ea typeface="宋体" charset="-122"/>
              </a:rPr>
              <a:t>IF/ID.IR ← Mem[PC]</a:t>
            </a:r>
            <a:r>
              <a:rPr lang="zh-CN" altLang="en-US" sz="1800" b="1">
                <a:latin typeface="宋体" charset="-122"/>
                <a:ea typeface="宋体" charset="-122"/>
              </a:rPr>
              <a:t>；</a:t>
            </a:r>
          </a:p>
          <a:p>
            <a:pPr>
              <a:lnSpc>
                <a:spcPct val="110000"/>
              </a:lnSpc>
            </a:pPr>
            <a:r>
              <a:rPr lang="en-US" altLang="zh-CN" sz="1800" b="1">
                <a:solidFill>
                  <a:srgbClr val="D60093"/>
                </a:solidFill>
                <a:latin typeface="宋体" charset="-122"/>
                <a:ea typeface="宋体" charset="-122"/>
              </a:rPr>
              <a:t>IF/ID.NPC, PC ←</a:t>
            </a:r>
          </a:p>
          <a:p>
            <a:pPr>
              <a:lnSpc>
                <a:spcPct val="110000"/>
              </a:lnSpc>
            </a:pPr>
            <a:r>
              <a:rPr lang="en-US" altLang="zh-CN" sz="1800" b="1">
                <a:solidFill>
                  <a:srgbClr val="D60093"/>
                </a:solidFill>
                <a:latin typeface="宋体" charset="-122"/>
                <a:ea typeface="宋体" charset="-122"/>
              </a:rPr>
              <a:t>      (if(( IF/ID[op]= =branch)&amp;((Regs[IF/ID.IR[rs]] = = 0))</a:t>
            </a:r>
          </a:p>
          <a:p>
            <a:pPr>
              <a:lnSpc>
                <a:spcPct val="110000"/>
              </a:lnSpc>
            </a:pPr>
            <a:r>
              <a:rPr lang="en-US" altLang="zh-CN" sz="1800" b="1">
                <a:solidFill>
                  <a:srgbClr val="D60093"/>
                </a:solidFill>
                <a:latin typeface="宋体" charset="-122"/>
                <a:ea typeface="宋体" charset="-122"/>
              </a:rPr>
              <a:t>      {IF/ID.NPC + (IF/ID.IR</a:t>
            </a:r>
            <a:r>
              <a:rPr lang="en-US" altLang="zh-CN" sz="1800" b="1" baseline="-25000">
                <a:solidFill>
                  <a:srgbClr val="D60093"/>
                </a:solidFill>
                <a:latin typeface="宋体" charset="-122"/>
                <a:ea typeface="宋体" charset="-122"/>
              </a:rPr>
              <a:t>16</a:t>
            </a:r>
            <a:r>
              <a:rPr lang="en-US" altLang="zh-CN" sz="1800" b="1">
                <a:solidFill>
                  <a:srgbClr val="D60093"/>
                </a:solidFill>
                <a:latin typeface="宋体" charset="-122"/>
                <a:ea typeface="宋体" charset="-122"/>
              </a:rPr>
              <a:t>)</a:t>
            </a:r>
            <a:r>
              <a:rPr lang="en-US" altLang="zh-CN" sz="1800" b="1" baseline="30000">
                <a:solidFill>
                  <a:srgbClr val="D60093"/>
                </a:solidFill>
                <a:latin typeface="宋体" charset="-122"/>
                <a:ea typeface="宋体" charset="-122"/>
              </a:rPr>
              <a:t>16</a:t>
            </a:r>
            <a:r>
              <a:rPr lang="en-US" altLang="zh-CN" sz="1800" b="1">
                <a:solidFill>
                  <a:srgbClr val="D60093"/>
                </a:solidFill>
                <a:latin typeface="宋体" charset="-122"/>
                <a:ea typeface="宋体" charset="-122"/>
              </a:rPr>
              <a:t> ## </a:t>
            </a:r>
            <a:r>
              <a:rPr lang="zh-CN" altLang="en-US" sz="1800" b="1">
                <a:solidFill>
                  <a:srgbClr val="D60093"/>
                </a:solidFill>
                <a:latin typeface="宋体" charset="-122"/>
                <a:ea typeface="宋体" charset="-122"/>
              </a:rPr>
              <a:t>（</a:t>
            </a:r>
            <a:r>
              <a:rPr lang="en-US" altLang="zh-CN" sz="1800" b="1">
                <a:solidFill>
                  <a:srgbClr val="D60093"/>
                </a:solidFill>
                <a:latin typeface="宋体" charset="-122"/>
                <a:ea typeface="宋体" charset="-122"/>
              </a:rPr>
              <a:t>IF/ID.IR</a:t>
            </a:r>
            <a:r>
              <a:rPr lang="en-US" altLang="zh-CN" sz="1800" b="1" baseline="-25000">
                <a:solidFill>
                  <a:srgbClr val="D60093"/>
                </a:solidFill>
                <a:latin typeface="宋体" charset="-122"/>
                <a:ea typeface="宋体" charset="-122"/>
              </a:rPr>
              <a:t>16..31</a:t>
            </a:r>
            <a:r>
              <a:rPr lang="en-US" altLang="zh-CN" sz="1800" b="1">
                <a:solidFill>
                  <a:srgbClr val="D60093"/>
                </a:solidFill>
                <a:latin typeface="宋体" charset="-122"/>
                <a:ea typeface="宋体" charset="-122"/>
              </a:rPr>
              <a:t> &lt;&lt; 2</a:t>
            </a:r>
            <a:r>
              <a:rPr lang="zh-CN" altLang="en-US" sz="1800" b="1">
                <a:solidFill>
                  <a:srgbClr val="D60093"/>
                </a:solidFill>
                <a:latin typeface="宋体" charset="-122"/>
                <a:ea typeface="宋体" charset="-122"/>
              </a:rPr>
              <a:t>）</a:t>
            </a:r>
            <a:r>
              <a:rPr lang="en-US" altLang="zh-CN" sz="1800" b="1">
                <a:solidFill>
                  <a:srgbClr val="D60093"/>
                </a:solidFill>
                <a:latin typeface="宋体" charset="-122"/>
                <a:ea typeface="宋体" charset="-122"/>
              </a:rPr>
              <a:t>} </a:t>
            </a:r>
          </a:p>
          <a:p>
            <a:pPr>
              <a:lnSpc>
                <a:spcPct val="110000"/>
              </a:lnSpc>
            </a:pPr>
            <a:r>
              <a:rPr lang="en-US" altLang="zh-CN" sz="1800" b="1">
                <a:solidFill>
                  <a:srgbClr val="D60093"/>
                </a:solidFill>
                <a:latin typeface="宋体" charset="-122"/>
                <a:ea typeface="宋体" charset="-122"/>
              </a:rPr>
              <a:t>             else {PC+4})</a:t>
            </a:r>
            <a:r>
              <a:rPr lang="zh-CN" altLang="en-US" sz="1800" b="1">
                <a:solidFill>
                  <a:srgbClr val="D60093"/>
                </a:solidFill>
                <a:latin typeface="宋体" charset="-122"/>
                <a:ea typeface="宋体" charset="-122"/>
              </a:rPr>
              <a:t>；</a:t>
            </a:r>
            <a:r>
              <a:rPr lang="zh-CN" altLang="en-US" sz="1800" b="1">
                <a:latin typeface="宋体" charset="-122"/>
                <a:ea typeface="宋体" charset="-122"/>
              </a:rPr>
              <a:t> </a:t>
            </a:r>
          </a:p>
        </p:txBody>
      </p:sp>
      <p:sp>
        <p:nvSpPr>
          <p:cNvPr id="180235" name="Line 12"/>
          <p:cNvSpPr>
            <a:spLocks noChangeShapeType="1"/>
          </p:cNvSpPr>
          <p:nvPr/>
        </p:nvSpPr>
        <p:spPr bwMode="auto">
          <a:xfrm>
            <a:off x="444500" y="5443538"/>
            <a:ext cx="8343900" cy="0"/>
          </a:xfrm>
          <a:prstGeom prst="line">
            <a:avLst/>
          </a:prstGeom>
          <a:noFill/>
          <a:ln w="9525">
            <a:solidFill>
              <a:srgbClr val="000000"/>
            </a:solidFill>
            <a:round/>
            <a:headEnd/>
            <a:tailEnd/>
          </a:ln>
        </p:spPr>
        <p:txBody>
          <a:bodyPr wrap="none" anchor="ctr"/>
          <a:lstStyle/>
          <a:p>
            <a:endParaRPr lang="zh-CN" altLang="en-US"/>
          </a:p>
        </p:txBody>
      </p:sp>
      <p:sp>
        <p:nvSpPr>
          <p:cNvPr id="180236" name="Line 13"/>
          <p:cNvSpPr>
            <a:spLocks noChangeShapeType="1"/>
          </p:cNvSpPr>
          <p:nvPr/>
        </p:nvSpPr>
        <p:spPr bwMode="auto">
          <a:xfrm>
            <a:off x="438150" y="5876925"/>
            <a:ext cx="8362950" cy="0"/>
          </a:xfrm>
          <a:prstGeom prst="line">
            <a:avLst/>
          </a:prstGeom>
          <a:noFill/>
          <a:ln w="9525">
            <a:solidFill>
              <a:srgbClr val="000000"/>
            </a:solidFill>
            <a:round/>
            <a:headEnd/>
            <a:tailEnd/>
          </a:ln>
        </p:spPr>
        <p:txBody>
          <a:bodyPr wrap="none" anchor="ctr"/>
          <a:lstStyle/>
          <a:p>
            <a:endParaRPr lang="zh-CN" altLang="en-US"/>
          </a:p>
        </p:txBody>
      </p:sp>
      <p:sp>
        <p:nvSpPr>
          <p:cNvPr id="180237" name="Text Box 14"/>
          <p:cNvSpPr txBox="1">
            <a:spLocks noChangeArrowheads="1"/>
          </p:cNvSpPr>
          <p:nvPr/>
        </p:nvSpPr>
        <p:spPr bwMode="auto">
          <a:xfrm>
            <a:off x="1609725" y="3808413"/>
            <a:ext cx="7389813" cy="915987"/>
          </a:xfrm>
          <a:prstGeom prst="rect">
            <a:avLst/>
          </a:prstGeom>
          <a:noFill/>
          <a:ln w="9525">
            <a:noFill/>
            <a:miter lim="800000"/>
            <a:headEnd/>
            <a:tailEnd/>
          </a:ln>
        </p:spPr>
        <p:txBody>
          <a:bodyPr>
            <a:spAutoFit/>
          </a:bodyPr>
          <a:lstStyle/>
          <a:p>
            <a:r>
              <a:rPr lang="en-US" altLang="zh-CN" sz="1800" b="1">
                <a:latin typeface="宋体" charset="-122"/>
                <a:ea typeface="宋体" charset="-122"/>
              </a:rPr>
              <a:t>ID/EX.A ←Regs[IF/ID.IR[rs]]</a:t>
            </a:r>
            <a:r>
              <a:rPr lang="zh-CN" altLang="en-US" sz="1800" b="1">
                <a:latin typeface="宋体" charset="-122"/>
                <a:ea typeface="宋体" charset="-122"/>
              </a:rPr>
              <a:t>； </a:t>
            </a:r>
            <a:r>
              <a:rPr lang="en-US" altLang="zh-CN" sz="1800" b="1">
                <a:latin typeface="宋体" charset="-122"/>
                <a:ea typeface="宋体" charset="-122"/>
              </a:rPr>
              <a:t>ID/EX.B← Regs[IF/ID.IR[rt]]</a:t>
            </a:r>
            <a:r>
              <a:rPr lang="zh-CN" altLang="en-US" sz="1800" b="1">
                <a:latin typeface="宋体" charset="-122"/>
                <a:ea typeface="宋体" charset="-122"/>
              </a:rPr>
              <a:t>；</a:t>
            </a:r>
          </a:p>
          <a:p>
            <a:r>
              <a:rPr lang="en-US" altLang="zh-CN" sz="1800" b="1">
                <a:latin typeface="宋体" charset="-122"/>
                <a:ea typeface="宋体" charset="-122"/>
              </a:rPr>
              <a:t>ID/EX.IR ← IF/ID.IR</a:t>
            </a:r>
            <a:r>
              <a:rPr lang="zh-CN" altLang="en-US" sz="1800" b="1">
                <a:latin typeface="宋体" charset="-122"/>
                <a:ea typeface="宋体" charset="-122"/>
              </a:rPr>
              <a:t>；</a:t>
            </a:r>
          </a:p>
          <a:p>
            <a:r>
              <a:rPr lang="en-US" altLang="zh-CN" sz="1800" b="1">
                <a:latin typeface="宋体" charset="-122"/>
                <a:ea typeface="宋体" charset="-122"/>
              </a:rPr>
              <a:t>ID/EX.Imm ← </a:t>
            </a:r>
            <a:r>
              <a:rPr lang="zh-CN" altLang="en-US" sz="1800" b="1">
                <a:latin typeface="宋体" charset="-122"/>
                <a:ea typeface="宋体" charset="-122"/>
              </a:rPr>
              <a:t>（ </a:t>
            </a:r>
            <a:r>
              <a:rPr lang="en-US" altLang="zh-CN" sz="1800" b="1">
                <a:latin typeface="宋体" charset="-122"/>
                <a:ea typeface="宋体" charset="-122"/>
              </a:rPr>
              <a:t>IF/ID.IR</a:t>
            </a:r>
            <a:r>
              <a:rPr lang="en-US" altLang="zh-CN" sz="1800" b="1" baseline="-25000">
                <a:latin typeface="宋体" charset="-122"/>
                <a:ea typeface="宋体" charset="-122"/>
              </a:rPr>
              <a:t>16</a:t>
            </a:r>
            <a:r>
              <a:rPr lang="en-US" altLang="zh-CN" sz="1800" b="1">
                <a:latin typeface="宋体" charset="-122"/>
                <a:ea typeface="宋体" charset="-122"/>
              </a:rPr>
              <a:t> </a:t>
            </a:r>
            <a:r>
              <a:rPr lang="zh-CN" altLang="en-US" sz="1800" b="1">
                <a:latin typeface="宋体" charset="-122"/>
                <a:ea typeface="宋体" charset="-122"/>
              </a:rPr>
              <a:t>）</a:t>
            </a:r>
            <a:r>
              <a:rPr lang="en-US" altLang="zh-CN" sz="1800" b="1" baseline="30000">
                <a:latin typeface="宋体" charset="-122"/>
                <a:ea typeface="宋体" charset="-122"/>
              </a:rPr>
              <a:t>16 </a:t>
            </a:r>
            <a:r>
              <a:rPr lang="en-US" altLang="zh-CN" sz="1800" b="1">
                <a:latin typeface="宋体" charset="-122"/>
                <a:ea typeface="宋体" charset="-122"/>
              </a:rPr>
              <a:t>## IF/ID. </a:t>
            </a:r>
            <a:r>
              <a:rPr lang="pt-PT" altLang="zh-CN" sz="1800" b="1">
                <a:latin typeface="宋体" charset="-122"/>
                <a:ea typeface="宋体" charset="-122"/>
              </a:rPr>
              <a:t>IR</a:t>
            </a:r>
            <a:r>
              <a:rPr lang="pt-PT" altLang="zh-CN" sz="1800" b="1" baseline="-25000">
                <a:latin typeface="宋体" charset="-122"/>
                <a:ea typeface="宋体" charset="-122"/>
              </a:rPr>
              <a:t>16..31</a:t>
            </a:r>
            <a:r>
              <a:rPr lang="zh-CN" altLang="en-US" sz="1800" b="1">
                <a:latin typeface="宋体" charset="-122"/>
                <a:ea typeface="宋体" charset="-122"/>
              </a:rPr>
              <a:t>； </a:t>
            </a:r>
          </a:p>
        </p:txBody>
      </p:sp>
      <p:sp>
        <p:nvSpPr>
          <p:cNvPr id="180238" name="Rectangle 15"/>
          <p:cNvSpPr>
            <a:spLocks noChangeArrowheads="1"/>
          </p:cNvSpPr>
          <p:nvPr/>
        </p:nvSpPr>
        <p:spPr bwMode="auto">
          <a:xfrm>
            <a:off x="736600" y="5437188"/>
            <a:ext cx="631825" cy="366712"/>
          </a:xfrm>
          <a:prstGeom prst="rect">
            <a:avLst/>
          </a:prstGeom>
          <a:noFill/>
          <a:ln w="9525">
            <a:noFill/>
            <a:miter lim="800000"/>
            <a:headEnd/>
            <a:tailEnd/>
          </a:ln>
        </p:spPr>
        <p:txBody>
          <a:bodyPr>
            <a:spAutoFit/>
          </a:bodyPr>
          <a:lstStyle/>
          <a:p>
            <a:r>
              <a:rPr lang="en-US" altLang="zh-CN" sz="1800" b="1">
                <a:solidFill>
                  <a:schemeClr val="hlink"/>
                </a:solidFill>
                <a:latin typeface="宋体" charset="-122"/>
                <a:ea typeface="宋体" charset="-122"/>
              </a:rPr>
              <a:t>MEM</a:t>
            </a:r>
          </a:p>
        </p:txBody>
      </p:sp>
      <p:sp>
        <p:nvSpPr>
          <p:cNvPr id="180239" name="Rectangle 16"/>
          <p:cNvSpPr>
            <a:spLocks noChangeArrowheads="1"/>
          </p:cNvSpPr>
          <p:nvPr/>
        </p:nvSpPr>
        <p:spPr bwMode="auto">
          <a:xfrm>
            <a:off x="793750" y="5942013"/>
            <a:ext cx="415925" cy="366712"/>
          </a:xfrm>
          <a:prstGeom prst="rect">
            <a:avLst/>
          </a:prstGeom>
          <a:noFill/>
          <a:ln w="9525">
            <a:noFill/>
            <a:miter lim="800000"/>
            <a:headEnd/>
            <a:tailEnd/>
          </a:ln>
        </p:spPr>
        <p:txBody>
          <a:bodyPr wrap="none">
            <a:spAutoFit/>
          </a:bodyPr>
          <a:lstStyle/>
          <a:p>
            <a:r>
              <a:rPr lang="en-US" altLang="zh-CN" sz="1800" b="1">
                <a:solidFill>
                  <a:schemeClr val="hlink"/>
                </a:solidFill>
                <a:latin typeface="宋体" charset="-122"/>
                <a:ea typeface="宋体" charset="-122"/>
              </a:rPr>
              <a:t>WB</a:t>
            </a:r>
          </a:p>
        </p:txBody>
      </p:sp>
      <p:sp>
        <p:nvSpPr>
          <p:cNvPr id="180240" name="Line 17"/>
          <p:cNvSpPr>
            <a:spLocks noChangeShapeType="1"/>
          </p:cNvSpPr>
          <p:nvPr/>
        </p:nvSpPr>
        <p:spPr bwMode="auto">
          <a:xfrm>
            <a:off x="457200" y="1514475"/>
            <a:ext cx="8382000" cy="0"/>
          </a:xfrm>
          <a:prstGeom prst="line">
            <a:avLst/>
          </a:prstGeom>
          <a:noFill/>
          <a:ln w="9525">
            <a:solidFill>
              <a:srgbClr val="000000"/>
            </a:solidFill>
            <a:round/>
            <a:headEnd/>
            <a:tailEnd/>
          </a:ln>
        </p:spPr>
        <p:txBody>
          <a:bodyPr wrap="none" anchor="ctr"/>
          <a:lstStyle/>
          <a:p>
            <a:endParaRPr lang="zh-CN" altLang="en-US"/>
          </a:p>
        </p:txBody>
      </p:sp>
      <p:sp>
        <p:nvSpPr>
          <p:cNvPr id="180241" name="Line 18"/>
          <p:cNvSpPr>
            <a:spLocks noChangeShapeType="1"/>
          </p:cNvSpPr>
          <p:nvPr/>
        </p:nvSpPr>
        <p:spPr bwMode="auto">
          <a:xfrm>
            <a:off x="457200" y="2047875"/>
            <a:ext cx="8382000" cy="0"/>
          </a:xfrm>
          <a:prstGeom prst="line">
            <a:avLst/>
          </a:prstGeom>
          <a:noFill/>
          <a:ln w="9525">
            <a:solidFill>
              <a:srgbClr val="000000"/>
            </a:solidFill>
            <a:round/>
            <a:headEnd/>
            <a:tailEnd/>
          </a:ln>
        </p:spPr>
        <p:txBody>
          <a:bodyPr wrap="none" anchor="ctr"/>
          <a:lstStyle/>
          <a:p>
            <a:endParaRPr lang="zh-CN" altLang="en-US"/>
          </a:p>
        </p:txBody>
      </p:sp>
      <p:sp>
        <p:nvSpPr>
          <p:cNvPr id="180242" name="Line 19"/>
          <p:cNvSpPr>
            <a:spLocks noChangeShapeType="1"/>
          </p:cNvSpPr>
          <p:nvPr/>
        </p:nvSpPr>
        <p:spPr bwMode="auto">
          <a:xfrm>
            <a:off x="419100" y="6308725"/>
            <a:ext cx="8382000" cy="0"/>
          </a:xfrm>
          <a:prstGeom prst="line">
            <a:avLst/>
          </a:prstGeom>
          <a:noFill/>
          <a:ln w="9525">
            <a:solidFill>
              <a:srgbClr val="000000"/>
            </a:solidFill>
            <a:round/>
            <a:headEnd/>
            <a:tailEnd/>
          </a:ln>
        </p:spPr>
        <p:txBody>
          <a:bodyPr wrap="none" anchor="ctr"/>
          <a:lstStyle/>
          <a:p>
            <a:endParaRPr lang="zh-CN" altLang="en-US"/>
          </a:p>
        </p:txBody>
      </p:sp>
      <p:sp>
        <p:nvSpPr>
          <p:cNvPr id="180243" name="Line 20"/>
          <p:cNvSpPr>
            <a:spLocks noChangeShapeType="1"/>
          </p:cNvSpPr>
          <p:nvPr/>
        </p:nvSpPr>
        <p:spPr bwMode="auto">
          <a:xfrm flipH="1">
            <a:off x="1500188" y="1514475"/>
            <a:ext cx="23812" cy="4778375"/>
          </a:xfrm>
          <a:prstGeom prst="line">
            <a:avLst/>
          </a:prstGeom>
          <a:noFill/>
          <a:ln w="9525">
            <a:solidFill>
              <a:srgbClr val="000000"/>
            </a:solidFill>
            <a:round/>
            <a:headEnd/>
            <a:tailEnd/>
          </a:ln>
        </p:spPr>
        <p:txBody>
          <a:bodyPr wrap="none" anchor="ctr"/>
          <a:lstStyle/>
          <a:p>
            <a:endParaRPr lang="zh-CN" altLang="en-US"/>
          </a:p>
        </p:txBody>
      </p:sp>
      <p:sp>
        <p:nvSpPr>
          <p:cNvPr id="180244" name="Rectangle 23"/>
          <p:cNvSpPr>
            <a:spLocks noChangeArrowheads="1"/>
          </p:cNvSpPr>
          <p:nvPr/>
        </p:nvSpPr>
        <p:spPr bwMode="auto">
          <a:xfrm>
            <a:off x="2195513" y="981075"/>
            <a:ext cx="4968875" cy="431800"/>
          </a:xfrm>
          <a:prstGeom prst="rect">
            <a:avLst/>
          </a:prstGeom>
          <a:noFill/>
          <a:ln w="9525">
            <a:noFill/>
            <a:miter lim="800000"/>
            <a:headEnd/>
            <a:tailEnd/>
          </a:ln>
        </p:spPr>
        <p:txBody>
          <a:bodyPr wrap="none" anchor="ctr"/>
          <a:lstStyle/>
          <a:p>
            <a:pPr algn="ctr"/>
            <a:r>
              <a:rPr lang="zh-CN" altLang="en-US" sz="2000" b="1">
                <a:solidFill>
                  <a:srgbClr val="000000"/>
                </a:solidFill>
                <a:ea typeface="宋体" charset="-122"/>
              </a:rPr>
              <a:t>改进后流水线的分支操作</a:t>
            </a:r>
            <a:r>
              <a:rPr lang="zh-CN" altLang="en-US"/>
              <a:t> </a:t>
            </a:r>
          </a:p>
        </p:txBody>
      </p:sp>
    </p:spTree>
  </p:cSld>
  <p:clrMapOvr>
    <a:masterClrMapping/>
  </p:clrMapOvr>
  <p:transition/>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51720" y="188640"/>
            <a:ext cx="5105400" cy="381000"/>
          </a:xfrm>
        </p:spPr>
        <p:txBody>
          <a:bodyPr/>
          <a:lstStyle/>
          <a:p>
            <a:r>
              <a:rPr lang="zh-CN" altLang="en-US" sz="2400" b="1" dirty="0" smtClean="0"/>
              <a:t>课外习题</a:t>
            </a:r>
            <a:endParaRPr lang="zh-CN" altLang="en-US" sz="2400" b="1" dirty="0"/>
          </a:p>
        </p:txBody>
      </p:sp>
      <p:sp>
        <p:nvSpPr>
          <p:cNvPr id="3" name="内容占位符 2"/>
          <p:cNvSpPr>
            <a:spLocks noGrp="1"/>
          </p:cNvSpPr>
          <p:nvPr>
            <p:ph idx="1"/>
          </p:nvPr>
        </p:nvSpPr>
        <p:spPr>
          <a:xfrm>
            <a:off x="0" y="548680"/>
            <a:ext cx="8712968" cy="5904656"/>
          </a:xfrm>
        </p:spPr>
        <p:txBody>
          <a:bodyPr/>
          <a:lstStyle/>
          <a:p>
            <a:r>
              <a:rPr lang="zh-CN" altLang="en-US" dirty="0" smtClean="0">
                <a:solidFill>
                  <a:schemeClr val="tx2">
                    <a:lumMod val="60000"/>
                    <a:lumOff val="40000"/>
                  </a:schemeClr>
                </a:solidFill>
              </a:rPr>
              <a:t>在</a:t>
            </a:r>
            <a:r>
              <a:rPr lang="en-US" altLang="zh-CN" dirty="0" smtClean="0">
                <a:solidFill>
                  <a:schemeClr val="tx2">
                    <a:lumMod val="60000"/>
                    <a:lumOff val="40000"/>
                  </a:schemeClr>
                </a:solidFill>
              </a:rPr>
              <a:t>MIPS</a:t>
            </a:r>
            <a:r>
              <a:rPr lang="zh-CN" altLang="en-US" dirty="0" smtClean="0">
                <a:solidFill>
                  <a:schemeClr val="tx2">
                    <a:lumMod val="60000"/>
                    <a:lumOff val="40000"/>
                  </a:schemeClr>
                </a:solidFill>
              </a:rPr>
              <a:t>流水线</a:t>
            </a:r>
            <a:r>
              <a:rPr lang="en-US" altLang="zh-CN" dirty="0" smtClean="0">
                <a:solidFill>
                  <a:schemeClr val="tx2">
                    <a:lumMod val="60000"/>
                    <a:lumOff val="40000"/>
                  </a:schemeClr>
                </a:solidFill>
              </a:rPr>
              <a:t>(</a:t>
            </a:r>
            <a:r>
              <a:rPr lang="zh-CN" altLang="en-US" dirty="0" smtClean="0">
                <a:solidFill>
                  <a:schemeClr val="tx2">
                    <a:lumMod val="60000"/>
                    <a:lumOff val="40000"/>
                  </a:schemeClr>
                </a:solidFill>
              </a:rPr>
              <a:t>教材图</a:t>
            </a:r>
            <a:r>
              <a:rPr lang="en-US" altLang="zh-CN" dirty="0" smtClean="0">
                <a:solidFill>
                  <a:schemeClr val="tx2">
                    <a:lumMod val="60000"/>
                    <a:lumOff val="40000"/>
                  </a:schemeClr>
                </a:solidFill>
              </a:rPr>
              <a:t>3.33)</a:t>
            </a:r>
            <a:r>
              <a:rPr lang="zh-CN" altLang="en-US" dirty="0" smtClean="0">
                <a:solidFill>
                  <a:schemeClr val="tx2">
                    <a:lumMod val="60000"/>
                    <a:lumOff val="40000"/>
                  </a:schemeClr>
                </a:solidFill>
              </a:rPr>
              <a:t>上运行如下代码系列</a:t>
            </a:r>
            <a:r>
              <a:rPr lang="en-US" altLang="zh-CN" dirty="0" smtClean="0">
                <a:solidFill>
                  <a:schemeClr val="tx2">
                    <a:lumMod val="60000"/>
                    <a:lumOff val="40000"/>
                  </a:schemeClr>
                </a:solidFill>
              </a:rPr>
              <a:t/>
            </a:r>
            <a:br>
              <a:rPr lang="en-US" altLang="zh-CN" dirty="0" smtClean="0">
                <a:solidFill>
                  <a:schemeClr val="tx2">
                    <a:lumMod val="60000"/>
                    <a:lumOff val="40000"/>
                  </a:schemeClr>
                </a:solidFill>
              </a:rPr>
            </a:br>
            <a:r>
              <a:rPr lang="en-US" altLang="zh-CN" dirty="0" smtClean="0">
                <a:solidFill>
                  <a:schemeClr val="tx2">
                    <a:lumMod val="60000"/>
                    <a:lumOff val="40000"/>
                  </a:schemeClr>
                </a:solidFill>
              </a:rPr>
              <a:t>LOOP</a:t>
            </a:r>
            <a:r>
              <a:rPr lang="zh-CN" altLang="en-US" dirty="0" smtClean="0">
                <a:solidFill>
                  <a:schemeClr val="tx2">
                    <a:lumMod val="60000"/>
                    <a:lumOff val="40000"/>
                  </a:schemeClr>
                </a:solidFill>
              </a:rPr>
              <a:t>： </a:t>
            </a:r>
            <a:r>
              <a:rPr lang="en-US" altLang="zh-CN" dirty="0" smtClean="0">
                <a:solidFill>
                  <a:schemeClr val="tx2">
                    <a:lumMod val="60000"/>
                    <a:lumOff val="40000"/>
                  </a:schemeClr>
                </a:solidFill>
              </a:rPr>
              <a:t>LW        R1,  0</a:t>
            </a:r>
            <a:r>
              <a:rPr lang="zh-CN" altLang="en-US" dirty="0" smtClean="0">
                <a:solidFill>
                  <a:schemeClr val="tx2">
                    <a:lumMod val="60000"/>
                    <a:lumOff val="40000"/>
                  </a:schemeClr>
                </a:solidFill>
              </a:rPr>
              <a:t>（</a:t>
            </a:r>
            <a:r>
              <a:rPr lang="en-US" altLang="zh-CN" dirty="0" smtClean="0">
                <a:solidFill>
                  <a:schemeClr val="tx2">
                    <a:lumMod val="60000"/>
                    <a:lumOff val="40000"/>
                  </a:schemeClr>
                </a:solidFill>
              </a:rPr>
              <a:t>R2)</a:t>
            </a:r>
            <a:br>
              <a:rPr lang="en-US" altLang="zh-CN" dirty="0" smtClean="0">
                <a:solidFill>
                  <a:schemeClr val="tx2">
                    <a:lumMod val="60000"/>
                    <a:lumOff val="40000"/>
                  </a:schemeClr>
                </a:solidFill>
              </a:rPr>
            </a:br>
            <a:r>
              <a:rPr lang="en-US" altLang="zh-CN" dirty="0" smtClean="0">
                <a:solidFill>
                  <a:schemeClr val="tx2">
                    <a:lumMod val="60000"/>
                    <a:lumOff val="40000"/>
                  </a:schemeClr>
                </a:solidFill>
              </a:rPr>
              <a:t>            ADDIU   R1</a:t>
            </a:r>
            <a:r>
              <a:rPr lang="zh-CN" altLang="en-US" dirty="0" smtClean="0">
                <a:solidFill>
                  <a:schemeClr val="tx2">
                    <a:lumMod val="60000"/>
                    <a:lumOff val="40000"/>
                  </a:schemeClr>
                </a:solidFill>
              </a:rPr>
              <a:t>， </a:t>
            </a:r>
            <a:r>
              <a:rPr lang="en-US" altLang="zh-CN" dirty="0" smtClean="0">
                <a:solidFill>
                  <a:schemeClr val="tx2">
                    <a:lumMod val="60000"/>
                    <a:lumOff val="40000"/>
                  </a:schemeClr>
                </a:solidFill>
              </a:rPr>
              <a:t>R1</a:t>
            </a:r>
            <a:r>
              <a:rPr lang="zh-CN" altLang="en-US" dirty="0" smtClean="0">
                <a:solidFill>
                  <a:schemeClr val="tx2">
                    <a:lumMod val="60000"/>
                    <a:lumOff val="40000"/>
                  </a:schemeClr>
                </a:solidFill>
              </a:rPr>
              <a:t>， </a:t>
            </a:r>
            <a:r>
              <a:rPr lang="en-US" altLang="zh-CN" dirty="0" smtClean="0">
                <a:solidFill>
                  <a:schemeClr val="tx2">
                    <a:lumMod val="60000"/>
                    <a:lumOff val="40000"/>
                  </a:schemeClr>
                </a:solidFill>
              </a:rPr>
              <a:t>#1</a:t>
            </a:r>
            <a:br>
              <a:rPr lang="en-US" altLang="zh-CN" dirty="0" smtClean="0">
                <a:solidFill>
                  <a:schemeClr val="tx2">
                    <a:lumMod val="60000"/>
                    <a:lumOff val="40000"/>
                  </a:schemeClr>
                </a:solidFill>
              </a:rPr>
            </a:br>
            <a:r>
              <a:rPr lang="en-US" altLang="zh-CN" dirty="0" smtClean="0">
                <a:solidFill>
                  <a:schemeClr val="tx2">
                    <a:lumMod val="60000"/>
                    <a:lumOff val="40000"/>
                  </a:schemeClr>
                </a:solidFill>
              </a:rPr>
              <a:t>            SW        R1</a:t>
            </a:r>
            <a:r>
              <a:rPr lang="zh-CN" altLang="en-US" dirty="0" smtClean="0">
                <a:solidFill>
                  <a:schemeClr val="tx2">
                    <a:lumMod val="60000"/>
                    <a:lumOff val="40000"/>
                  </a:schemeClr>
                </a:solidFill>
              </a:rPr>
              <a:t>， </a:t>
            </a:r>
            <a:r>
              <a:rPr lang="en-US" altLang="zh-CN" dirty="0" smtClean="0">
                <a:solidFill>
                  <a:schemeClr val="tx2">
                    <a:lumMod val="60000"/>
                    <a:lumOff val="40000"/>
                  </a:schemeClr>
                </a:solidFill>
              </a:rPr>
              <a:t>0</a:t>
            </a:r>
            <a:r>
              <a:rPr lang="zh-CN" altLang="en-US" dirty="0" smtClean="0">
                <a:solidFill>
                  <a:schemeClr val="tx2">
                    <a:lumMod val="60000"/>
                    <a:lumOff val="40000"/>
                  </a:schemeClr>
                </a:solidFill>
              </a:rPr>
              <a:t>（</a:t>
            </a:r>
            <a:r>
              <a:rPr lang="en-US" altLang="zh-CN" dirty="0" smtClean="0">
                <a:solidFill>
                  <a:schemeClr val="tx2">
                    <a:lumMod val="60000"/>
                    <a:lumOff val="40000"/>
                  </a:schemeClr>
                </a:solidFill>
              </a:rPr>
              <a:t>R2</a:t>
            </a:r>
            <a:r>
              <a:rPr lang="zh-CN" altLang="en-US" dirty="0" smtClean="0">
                <a:solidFill>
                  <a:schemeClr val="tx2">
                    <a:lumMod val="60000"/>
                    <a:lumOff val="40000"/>
                  </a:schemeClr>
                </a:solidFill>
              </a:rPr>
              <a:t>）</a:t>
            </a:r>
            <a:r>
              <a:rPr lang="en-US" altLang="zh-CN" dirty="0" smtClean="0">
                <a:solidFill>
                  <a:schemeClr val="tx2">
                    <a:lumMod val="60000"/>
                    <a:lumOff val="40000"/>
                  </a:schemeClr>
                </a:solidFill>
              </a:rPr>
              <a:t/>
            </a:r>
            <a:br>
              <a:rPr lang="en-US" altLang="zh-CN" dirty="0" smtClean="0">
                <a:solidFill>
                  <a:schemeClr val="tx2">
                    <a:lumMod val="60000"/>
                    <a:lumOff val="40000"/>
                  </a:schemeClr>
                </a:solidFill>
              </a:rPr>
            </a:br>
            <a:r>
              <a:rPr lang="en-US" altLang="zh-CN" dirty="0" smtClean="0">
                <a:solidFill>
                  <a:schemeClr val="tx2">
                    <a:lumMod val="60000"/>
                    <a:lumOff val="40000"/>
                  </a:schemeClr>
                </a:solidFill>
              </a:rPr>
              <a:t>            ADDIU   R2</a:t>
            </a:r>
            <a:r>
              <a:rPr lang="zh-CN" altLang="en-US" dirty="0" smtClean="0">
                <a:solidFill>
                  <a:schemeClr val="tx2">
                    <a:lumMod val="60000"/>
                    <a:lumOff val="40000"/>
                  </a:schemeClr>
                </a:solidFill>
              </a:rPr>
              <a:t>， </a:t>
            </a:r>
            <a:r>
              <a:rPr lang="en-US" altLang="zh-CN" dirty="0" smtClean="0">
                <a:solidFill>
                  <a:schemeClr val="tx2">
                    <a:lumMod val="60000"/>
                    <a:lumOff val="40000"/>
                  </a:schemeClr>
                </a:solidFill>
              </a:rPr>
              <a:t>R2</a:t>
            </a:r>
            <a:r>
              <a:rPr lang="zh-CN" altLang="en-US" dirty="0" smtClean="0">
                <a:solidFill>
                  <a:schemeClr val="tx2">
                    <a:lumMod val="60000"/>
                    <a:lumOff val="40000"/>
                  </a:schemeClr>
                </a:solidFill>
              </a:rPr>
              <a:t>， </a:t>
            </a:r>
            <a:r>
              <a:rPr lang="en-US" altLang="zh-CN" dirty="0" smtClean="0">
                <a:solidFill>
                  <a:schemeClr val="tx2">
                    <a:lumMod val="60000"/>
                    <a:lumOff val="40000"/>
                  </a:schemeClr>
                </a:solidFill>
              </a:rPr>
              <a:t>#4</a:t>
            </a:r>
            <a:br>
              <a:rPr lang="en-US" altLang="zh-CN" dirty="0" smtClean="0">
                <a:solidFill>
                  <a:schemeClr val="tx2">
                    <a:lumMod val="60000"/>
                    <a:lumOff val="40000"/>
                  </a:schemeClr>
                </a:solidFill>
              </a:rPr>
            </a:br>
            <a:r>
              <a:rPr lang="en-US" altLang="zh-CN" dirty="0" smtClean="0">
                <a:solidFill>
                  <a:schemeClr val="tx2">
                    <a:lumMod val="60000"/>
                    <a:lumOff val="40000"/>
                  </a:schemeClr>
                </a:solidFill>
              </a:rPr>
              <a:t>            DSUB     R4</a:t>
            </a:r>
            <a:r>
              <a:rPr lang="zh-CN" altLang="en-US" dirty="0" smtClean="0">
                <a:solidFill>
                  <a:schemeClr val="tx2">
                    <a:lumMod val="60000"/>
                    <a:lumOff val="40000"/>
                  </a:schemeClr>
                </a:solidFill>
              </a:rPr>
              <a:t>， </a:t>
            </a:r>
            <a:r>
              <a:rPr lang="en-US" altLang="zh-CN" dirty="0" smtClean="0">
                <a:solidFill>
                  <a:schemeClr val="tx2">
                    <a:lumMod val="60000"/>
                    <a:lumOff val="40000"/>
                  </a:schemeClr>
                </a:solidFill>
              </a:rPr>
              <a:t>R3</a:t>
            </a:r>
            <a:r>
              <a:rPr lang="zh-CN" altLang="en-US" dirty="0" smtClean="0">
                <a:solidFill>
                  <a:schemeClr val="tx2">
                    <a:lumMod val="60000"/>
                    <a:lumOff val="40000"/>
                  </a:schemeClr>
                </a:solidFill>
              </a:rPr>
              <a:t>， </a:t>
            </a:r>
            <a:r>
              <a:rPr lang="en-US" altLang="zh-CN" dirty="0" smtClean="0">
                <a:solidFill>
                  <a:schemeClr val="tx2">
                    <a:lumMod val="60000"/>
                    <a:lumOff val="40000"/>
                  </a:schemeClr>
                </a:solidFill>
              </a:rPr>
              <a:t>R2</a:t>
            </a:r>
            <a:br>
              <a:rPr lang="en-US" altLang="zh-CN" dirty="0" smtClean="0">
                <a:solidFill>
                  <a:schemeClr val="tx2">
                    <a:lumMod val="60000"/>
                    <a:lumOff val="40000"/>
                  </a:schemeClr>
                </a:solidFill>
              </a:rPr>
            </a:br>
            <a:r>
              <a:rPr lang="en-US" altLang="zh-CN" dirty="0" smtClean="0">
                <a:solidFill>
                  <a:schemeClr val="tx2">
                    <a:lumMod val="60000"/>
                    <a:lumOff val="40000"/>
                  </a:schemeClr>
                </a:solidFill>
              </a:rPr>
              <a:t>            BNEZ      R4</a:t>
            </a:r>
            <a:r>
              <a:rPr lang="zh-CN" altLang="en-US" dirty="0" smtClean="0">
                <a:solidFill>
                  <a:schemeClr val="tx2">
                    <a:lumMod val="60000"/>
                    <a:lumOff val="40000"/>
                  </a:schemeClr>
                </a:solidFill>
              </a:rPr>
              <a:t>， </a:t>
            </a:r>
            <a:r>
              <a:rPr lang="en-US" altLang="zh-CN" dirty="0" smtClean="0">
                <a:solidFill>
                  <a:schemeClr val="tx2">
                    <a:lumMod val="60000"/>
                    <a:lumOff val="40000"/>
                  </a:schemeClr>
                </a:solidFill>
              </a:rPr>
              <a:t>LOOP</a:t>
            </a:r>
            <a:br>
              <a:rPr lang="en-US" altLang="zh-CN" dirty="0" smtClean="0">
                <a:solidFill>
                  <a:schemeClr val="tx2">
                    <a:lumMod val="60000"/>
                    <a:lumOff val="40000"/>
                  </a:schemeClr>
                </a:solidFill>
              </a:rPr>
            </a:br>
            <a:r>
              <a:rPr lang="zh-CN" altLang="en-US" dirty="0" smtClean="0">
                <a:solidFill>
                  <a:schemeClr val="tx2">
                    <a:lumMod val="60000"/>
                    <a:lumOff val="40000"/>
                  </a:schemeClr>
                </a:solidFill>
              </a:rPr>
              <a:t>其中</a:t>
            </a:r>
            <a:r>
              <a:rPr lang="en-US" altLang="zh-CN" dirty="0" smtClean="0">
                <a:solidFill>
                  <a:schemeClr val="tx2">
                    <a:lumMod val="60000"/>
                    <a:lumOff val="40000"/>
                  </a:schemeClr>
                </a:solidFill>
              </a:rPr>
              <a:t>R3</a:t>
            </a:r>
            <a:r>
              <a:rPr lang="zh-CN" altLang="en-US" dirty="0" smtClean="0">
                <a:solidFill>
                  <a:schemeClr val="tx2">
                    <a:lumMod val="60000"/>
                    <a:lumOff val="40000"/>
                  </a:schemeClr>
                </a:solidFill>
              </a:rPr>
              <a:t>的初始值是</a:t>
            </a:r>
            <a:r>
              <a:rPr lang="en-US" altLang="zh-CN" dirty="0" smtClean="0">
                <a:solidFill>
                  <a:schemeClr val="tx2">
                    <a:lumMod val="60000"/>
                    <a:lumOff val="40000"/>
                  </a:schemeClr>
                </a:solidFill>
              </a:rPr>
              <a:t>R2+200</a:t>
            </a:r>
            <a:r>
              <a:rPr lang="zh-CN" altLang="en-US" dirty="0" smtClean="0">
                <a:solidFill>
                  <a:schemeClr val="tx2">
                    <a:lumMod val="60000"/>
                    <a:lumOff val="40000"/>
                  </a:schemeClr>
                </a:solidFill>
              </a:rPr>
              <a:t>，该流水线有正常的定向路径，在一个时钟周期中对同一寄存器的读操作和写操作可以用过寄存器“定向”，采用预测分支失败的策略处理分支指令，所有的存储器访问都命中</a:t>
            </a:r>
            <a:r>
              <a:rPr lang="en-US" altLang="zh-CN" dirty="0" smtClean="0">
                <a:solidFill>
                  <a:schemeClr val="tx2">
                    <a:lumMod val="60000"/>
                    <a:lumOff val="40000"/>
                  </a:schemeClr>
                </a:solidFill>
              </a:rPr>
              <a:t>Cache</a:t>
            </a:r>
            <a:r>
              <a:rPr lang="zh-CN" altLang="en-US" dirty="0" smtClean="0">
                <a:solidFill>
                  <a:schemeClr val="tx2">
                    <a:lumMod val="60000"/>
                    <a:lumOff val="40000"/>
                  </a:schemeClr>
                </a:solidFill>
              </a:rPr>
              <a:t>，请在下表 填写执行一轮循环的时空图，然后计算完成全部循环所需的周期数</a:t>
            </a:r>
            <a:endParaRPr lang="en-US" altLang="zh-CN" dirty="0" smtClean="0">
              <a:solidFill>
                <a:schemeClr val="tx2">
                  <a:lumMod val="60000"/>
                  <a:lumOff val="40000"/>
                </a:schemeClr>
              </a:solidFill>
            </a:endParaRPr>
          </a:p>
        </p:txBody>
      </p:sp>
    </p:spTree>
    <p:extLst>
      <p:ext uri="{BB962C8B-B14F-4D97-AF65-F5344CB8AC3E}">
        <p14:creationId xmlns:p14="http://schemas.microsoft.com/office/powerpoint/2010/main" val="1372148356"/>
      </p:ext>
    </p:extLst>
  </p:cSld>
  <p:clrMapOvr>
    <a:masterClrMapping/>
  </p:clrMapOvr>
  <p:transition>
    <p:pull dir="rd"/>
  </p:transition>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954523099"/>
              </p:ext>
            </p:extLst>
          </p:nvPr>
        </p:nvGraphicFramePr>
        <p:xfrm>
          <a:off x="251520" y="1556792"/>
          <a:ext cx="8568952" cy="2966720"/>
        </p:xfrm>
        <a:graphic>
          <a:graphicData uri="http://schemas.openxmlformats.org/drawingml/2006/table">
            <a:tbl>
              <a:tblPr firstRow="1" bandRow="1">
                <a:tableStyleId>{5C22544A-7EE6-4342-B048-85BDC9FD1C3A}</a:tableStyleId>
              </a:tblPr>
              <a:tblGrid>
                <a:gridCol w="2374479">
                  <a:extLst>
                    <a:ext uri="{9D8B030D-6E8A-4147-A177-3AD203B41FA5}">
                      <a16:colId xmlns:a16="http://schemas.microsoft.com/office/drawing/2014/main" val="20000"/>
                    </a:ext>
                  </a:extLst>
                </a:gridCol>
                <a:gridCol w="339211">
                  <a:extLst>
                    <a:ext uri="{9D8B030D-6E8A-4147-A177-3AD203B41FA5}">
                      <a16:colId xmlns:a16="http://schemas.microsoft.com/office/drawing/2014/main" val="20001"/>
                    </a:ext>
                  </a:extLst>
                </a:gridCol>
                <a:gridCol w="339211">
                  <a:extLst>
                    <a:ext uri="{9D8B030D-6E8A-4147-A177-3AD203B41FA5}">
                      <a16:colId xmlns:a16="http://schemas.microsoft.com/office/drawing/2014/main" val="20002"/>
                    </a:ext>
                  </a:extLst>
                </a:gridCol>
                <a:gridCol w="339211">
                  <a:extLst>
                    <a:ext uri="{9D8B030D-6E8A-4147-A177-3AD203B41FA5}">
                      <a16:colId xmlns:a16="http://schemas.microsoft.com/office/drawing/2014/main" val="20003"/>
                    </a:ext>
                  </a:extLst>
                </a:gridCol>
                <a:gridCol w="271369">
                  <a:extLst>
                    <a:ext uri="{9D8B030D-6E8A-4147-A177-3AD203B41FA5}">
                      <a16:colId xmlns:a16="http://schemas.microsoft.com/office/drawing/2014/main" val="20004"/>
                    </a:ext>
                  </a:extLst>
                </a:gridCol>
                <a:gridCol w="339211">
                  <a:extLst>
                    <a:ext uri="{9D8B030D-6E8A-4147-A177-3AD203B41FA5}">
                      <a16:colId xmlns:a16="http://schemas.microsoft.com/office/drawing/2014/main" val="20005"/>
                    </a:ext>
                  </a:extLst>
                </a:gridCol>
                <a:gridCol w="339211">
                  <a:extLst>
                    <a:ext uri="{9D8B030D-6E8A-4147-A177-3AD203B41FA5}">
                      <a16:colId xmlns:a16="http://schemas.microsoft.com/office/drawing/2014/main" val="20006"/>
                    </a:ext>
                  </a:extLst>
                </a:gridCol>
                <a:gridCol w="339211">
                  <a:extLst>
                    <a:ext uri="{9D8B030D-6E8A-4147-A177-3AD203B41FA5}">
                      <a16:colId xmlns:a16="http://schemas.microsoft.com/office/drawing/2014/main" val="20007"/>
                    </a:ext>
                  </a:extLst>
                </a:gridCol>
                <a:gridCol w="339211">
                  <a:extLst>
                    <a:ext uri="{9D8B030D-6E8A-4147-A177-3AD203B41FA5}">
                      <a16:colId xmlns:a16="http://schemas.microsoft.com/office/drawing/2014/main" val="20008"/>
                    </a:ext>
                  </a:extLst>
                </a:gridCol>
                <a:gridCol w="339211">
                  <a:extLst>
                    <a:ext uri="{9D8B030D-6E8A-4147-A177-3AD203B41FA5}">
                      <a16:colId xmlns:a16="http://schemas.microsoft.com/office/drawing/2014/main" val="20009"/>
                    </a:ext>
                  </a:extLst>
                </a:gridCol>
                <a:gridCol w="474896">
                  <a:extLst>
                    <a:ext uri="{9D8B030D-6E8A-4147-A177-3AD203B41FA5}">
                      <a16:colId xmlns:a16="http://schemas.microsoft.com/office/drawing/2014/main" val="20010"/>
                    </a:ext>
                  </a:extLst>
                </a:gridCol>
                <a:gridCol w="474896">
                  <a:extLst>
                    <a:ext uri="{9D8B030D-6E8A-4147-A177-3AD203B41FA5}">
                      <a16:colId xmlns:a16="http://schemas.microsoft.com/office/drawing/2014/main" val="20011"/>
                    </a:ext>
                  </a:extLst>
                </a:gridCol>
                <a:gridCol w="474896">
                  <a:extLst>
                    <a:ext uri="{9D8B030D-6E8A-4147-A177-3AD203B41FA5}">
                      <a16:colId xmlns:a16="http://schemas.microsoft.com/office/drawing/2014/main" val="20012"/>
                    </a:ext>
                  </a:extLst>
                </a:gridCol>
                <a:gridCol w="474896">
                  <a:extLst>
                    <a:ext uri="{9D8B030D-6E8A-4147-A177-3AD203B41FA5}">
                      <a16:colId xmlns:a16="http://schemas.microsoft.com/office/drawing/2014/main" val="20013"/>
                    </a:ext>
                  </a:extLst>
                </a:gridCol>
                <a:gridCol w="474896">
                  <a:extLst>
                    <a:ext uri="{9D8B030D-6E8A-4147-A177-3AD203B41FA5}">
                      <a16:colId xmlns:a16="http://schemas.microsoft.com/office/drawing/2014/main" val="20014"/>
                    </a:ext>
                  </a:extLst>
                </a:gridCol>
                <a:gridCol w="834936">
                  <a:extLst>
                    <a:ext uri="{9D8B030D-6E8A-4147-A177-3AD203B41FA5}">
                      <a16:colId xmlns:a16="http://schemas.microsoft.com/office/drawing/2014/main" val="20015"/>
                    </a:ext>
                  </a:extLst>
                </a:gridCol>
              </a:tblGrid>
              <a:tr h="370840">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600" dirty="0" smtClean="0">
                          <a:solidFill>
                            <a:schemeClr val="tx2">
                              <a:lumMod val="60000"/>
                              <a:lumOff val="40000"/>
                            </a:schemeClr>
                          </a:solidFill>
                        </a:rPr>
                        <a:t>1</a:t>
                      </a:r>
                      <a:endParaRPr lang="zh-CN" altLang="en-US" sz="1600" dirty="0">
                        <a:solidFill>
                          <a:schemeClr val="tx2">
                            <a:lumMod val="60000"/>
                            <a:lumOff val="4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600" dirty="0" smtClean="0">
                          <a:solidFill>
                            <a:schemeClr val="tx2">
                              <a:lumMod val="60000"/>
                              <a:lumOff val="40000"/>
                            </a:schemeClr>
                          </a:solidFill>
                        </a:rPr>
                        <a:t>2</a:t>
                      </a:r>
                      <a:endParaRPr lang="zh-CN" altLang="en-US" sz="1600" dirty="0">
                        <a:solidFill>
                          <a:schemeClr val="tx2">
                            <a:lumMod val="60000"/>
                            <a:lumOff val="4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600" dirty="0" smtClean="0">
                          <a:solidFill>
                            <a:schemeClr val="tx2">
                              <a:lumMod val="60000"/>
                              <a:lumOff val="40000"/>
                            </a:schemeClr>
                          </a:solidFill>
                        </a:rPr>
                        <a:t>3</a:t>
                      </a:r>
                      <a:endParaRPr lang="zh-CN" altLang="en-US" sz="1600" dirty="0">
                        <a:solidFill>
                          <a:schemeClr val="tx2">
                            <a:lumMod val="60000"/>
                            <a:lumOff val="4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600" dirty="0" smtClean="0">
                          <a:solidFill>
                            <a:schemeClr val="tx2">
                              <a:lumMod val="60000"/>
                              <a:lumOff val="40000"/>
                            </a:schemeClr>
                          </a:solidFill>
                        </a:rPr>
                        <a:t>4</a:t>
                      </a:r>
                      <a:endParaRPr lang="zh-CN" altLang="en-US" sz="1600" dirty="0">
                        <a:solidFill>
                          <a:schemeClr val="tx2">
                            <a:lumMod val="60000"/>
                            <a:lumOff val="4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600" dirty="0" smtClean="0">
                          <a:solidFill>
                            <a:schemeClr val="tx2">
                              <a:lumMod val="60000"/>
                              <a:lumOff val="40000"/>
                            </a:schemeClr>
                          </a:solidFill>
                        </a:rPr>
                        <a:t>5</a:t>
                      </a:r>
                      <a:endParaRPr lang="zh-CN" altLang="en-US" sz="1600" dirty="0">
                        <a:solidFill>
                          <a:schemeClr val="tx2">
                            <a:lumMod val="60000"/>
                            <a:lumOff val="4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600" dirty="0" smtClean="0">
                          <a:solidFill>
                            <a:schemeClr val="tx2">
                              <a:lumMod val="60000"/>
                              <a:lumOff val="40000"/>
                            </a:schemeClr>
                          </a:solidFill>
                        </a:rPr>
                        <a:t>6</a:t>
                      </a:r>
                      <a:endParaRPr lang="zh-CN" altLang="en-US" sz="1600" dirty="0">
                        <a:solidFill>
                          <a:schemeClr val="tx2">
                            <a:lumMod val="60000"/>
                            <a:lumOff val="4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600" dirty="0" smtClean="0">
                          <a:solidFill>
                            <a:schemeClr val="tx2">
                              <a:lumMod val="60000"/>
                              <a:lumOff val="40000"/>
                            </a:schemeClr>
                          </a:solidFill>
                        </a:rPr>
                        <a:t>7</a:t>
                      </a:r>
                      <a:endParaRPr lang="zh-CN" altLang="en-US" sz="1600" dirty="0">
                        <a:solidFill>
                          <a:schemeClr val="tx2">
                            <a:lumMod val="60000"/>
                            <a:lumOff val="4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600" dirty="0" smtClean="0">
                          <a:solidFill>
                            <a:schemeClr val="tx2">
                              <a:lumMod val="60000"/>
                              <a:lumOff val="40000"/>
                            </a:schemeClr>
                          </a:solidFill>
                        </a:rPr>
                        <a:t>8</a:t>
                      </a:r>
                      <a:endParaRPr lang="zh-CN" altLang="en-US" sz="1600" dirty="0">
                        <a:solidFill>
                          <a:schemeClr val="tx2">
                            <a:lumMod val="60000"/>
                            <a:lumOff val="4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600" dirty="0" smtClean="0">
                          <a:solidFill>
                            <a:schemeClr val="tx2">
                              <a:lumMod val="60000"/>
                              <a:lumOff val="40000"/>
                            </a:schemeClr>
                          </a:solidFill>
                        </a:rPr>
                        <a:t>9</a:t>
                      </a:r>
                      <a:endParaRPr lang="zh-CN" altLang="en-US" sz="1600" dirty="0">
                        <a:solidFill>
                          <a:schemeClr val="tx2">
                            <a:lumMod val="60000"/>
                            <a:lumOff val="4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600" dirty="0" smtClean="0">
                          <a:solidFill>
                            <a:schemeClr val="tx2">
                              <a:lumMod val="60000"/>
                              <a:lumOff val="40000"/>
                            </a:schemeClr>
                          </a:solidFill>
                        </a:rPr>
                        <a:t>10</a:t>
                      </a:r>
                      <a:endParaRPr lang="zh-CN" altLang="en-US" sz="1600" dirty="0">
                        <a:solidFill>
                          <a:schemeClr val="tx2">
                            <a:lumMod val="60000"/>
                            <a:lumOff val="4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600" dirty="0" smtClean="0">
                          <a:solidFill>
                            <a:schemeClr val="tx2">
                              <a:lumMod val="60000"/>
                              <a:lumOff val="40000"/>
                            </a:schemeClr>
                          </a:solidFill>
                        </a:rPr>
                        <a:t>11</a:t>
                      </a:r>
                      <a:endParaRPr lang="zh-CN" altLang="en-US" sz="1600" dirty="0">
                        <a:solidFill>
                          <a:schemeClr val="tx2">
                            <a:lumMod val="60000"/>
                            <a:lumOff val="4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600" dirty="0" smtClean="0">
                          <a:solidFill>
                            <a:schemeClr val="tx2">
                              <a:lumMod val="60000"/>
                              <a:lumOff val="40000"/>
                            </a:schemeClr>
                          </a:solidFill>
                        </a:rPr>
                        <a:t>12</a:t>
                      </a:r>
                      <a:endParaRPr lang="zh-CN" altLang="en-US" sz="1600" dirty="0">
                        <a:solidFill>
                          <a:schemeClr val="tx2">
                            <a:lumMod val="60000"/>
                            <a:lumOff val="4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600" dirty="0" smtClean="0">
                          <a:solidFill>
                            <a:schemeClr val="tx2">
                              <a:lumMod val="60000"/>
                              <a:lumOff val="40000"/>
                            </a:schemeClr>
                          </a:solidFill>
                        </a:rPr>
                        <a:t>13</a:t>
                      </a:r>
                      <a:endParaRPr lang="zh-CN" altLang="en-US" sz="1600" dirty="0">
                        <a:solidFill>
                          <a:schemeClr val="tx2">
                            <a:lumMod val="60000"/>
                            <a:lumOff val="4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600" dirty="0" smtClean="0">
                          <a:solidFill>
                            <a:schemeClr val="tx2">
                              <a:lumMod val="60000"/>
                              <a:lumOff val="40000"/>
                            </a:schemeClr>
                          </a:solidFill>
                        </a:rPr>
                        <a:t>14</a:t>
                      </a:r>
                      <a:endParaRPr lang="zh-CN" altLang="en-US" sz="1600" dirty="0">
                        <a:solidFill>
                          <a:schemeClr val="tx2">
                            <a:lumMod val="60000"/>
                            <a:lumOff val="4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solidFill>
                            <a:schemeClr val="tx2">
                              <a:lumMod val="60000"/>
                              <a:lumOff val="40000"/>
                            </a:schemeClr>
                          </a:solidFill>
                        </a:rPr>
                        <a:t>…..</a:t>
                      </a:r>
                      <a:endParaRPr lang="zh-CN" altLang="en-US" dirty="0">
                        <a:solidFill>
                          <a:schemeClr val="tx2">
                            <a:lumMod val="60000"/>
                            <a:lumOff val="4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r>
                        <a:rPr lang="en-US" altLang="zh-CN" sz="1600" dirty="0" smtClean="0">
                          <a:solidFill>
                            <a:schemeClr val="tx2">
                              <a:lumMod val="60000"/>
                              <a:lumOff val="40000"/>
                            </a:schemeClr>
                          </a:solidFill>
                        </a:rPr>
                        <a:t>LW  R1,  0</a:t>
                      </a:r>
                      <a:r>
                        <a:rPr lang="zh-CN" altLang="en-US" sz="1600" dirty="0" smtClean="0">
                          <a:solidFill>
                            <a:schemeClr val="tx2">
                              <a:lumMod val="60000"/>
                              <a:lumOff val="40000"/>
                            </a:schemeClr>
                          </a:solidFill>
                        </a:rPr>
                        <a:t>（</a:t>
                      </a:r>
                      <a:r>
                        <a:rPr lang="en-US" altLang="zh-CN" sz="1600" dirty="0" smtClean="0">
                          <a:solidFill>
                            <a:schemeClr val="tx2">
                              <a:lumMod val="60000"/>
                              <a:lumOff val="40000"/>
                            </a:schemeClr>
                          </a:solidFill>
                        </a:rPr>
                        <a:t>R2)</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r>
                        <a:rPr lang="en-US" altLang="zh-CN" sz="1600" dirty="0" smtClean="0">
                          <a:solidFill>
                            <a:schemeClr val="tx2">
                              <a:lumMod val="60000"/>
                              <a:lumOff val="40000"/>
                            </a:schemeClr>
                          </a:solidFill>
                        </a:rPr>
                        <a:t>ADDIU   R1</a:t>
                      </a:r>
                      <a:r>
                        <a:rPr lang="zh-CN" altLang="en-US" sz="1600" dirty="0" smtClean="0">
                          <a:solidFill>
                            <a:schemeClr val="tx2">
                              <a:lumMod val="60000"/>
                              <a:lumOff val="40000"/>
                            </a:schemeClr>
                          </a:solidFill>
                        </a:rPr>
                        <a:t>， </a:t>
                      </a:r>
                      <a:r>
                        <a:rPr lang="en-US" altLang="zh-CN" sz="1600" dirty="0" smtClean="0">
                          <a:solidFill>
                            <a:schemeClr val="tx2">
                              <a:lumMod val="60000"/>
                              <a:lumOff val="40000"/>
                            </a:schemeClr>
                          </a:solidFill>
                        </a:rPr>
                        <a:t>R1</a:t>
                      </a:r>
                      <a:r>
                        <a:rPr lang="zh-CN" altLang="en-US" sz="1600" dirty="0" smtClean="0">
                          <a:solidFill>
                            <a:schemeClr val="tx2">
                              <a:lumMod val="60000"/>
                              <a:lumOff val="40000"/>
                            </a:schemeClr>
                          </a:solidFill>
                        </a:rPr>
                        <a:t>， </a:t>
                      </a:r>
                      <a:r>
                        <a:rPr lang="en-US" altLang="zh-CN" sz="1600" dirty="0" smtClean="0">
                          <a:solidFill>
                            <a:schemeClr val="tx2">
                              <a:lumMod val="60000"/>
                              <a:lumOff val="40000"/>
                            </a:schemeClr>
                          </a:solidFill>
                        </a:rPr>
                        <a:t>#1</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r>
                        <a:rPr lang="en-US" altLang="zh-CN" sz="1600" dirty="0" smtClean="0">
                          <a:solidFill>
                            <a:schemeClr val="tx2">
                              <a:lumMod val="60000"/>
                              <a:lumOff val="40000"/>
                            </a:schemeClr>
                          </a:solidFill>
                        </a:rPr>
                        <a:t>SW  R1</a:t>
                      </a:r>
                      <a:r>
                        <a:rPr lang="zh-CN" altLang="en-US" sz="1600" dirty="0" smtClean="0">
                          <a:solidFill>
                            <a:schemeClr val="tx2">
                              <a:lumMod val="60000"/>
                              <a:lumOff val="40000"/>
                            </a:schemeClr>
                          </a:solidFill>
                        </a:rPr>
                        <a:t>， </a:t>
                      </a:r>
                      <a:r>
                        <a:rPr lang="en-US" altLang="zh-CN" sz="1600" dirty="0" smtClean="0">
                          <a:solidFill>
                            <a:schemeClr val="tx2">
                              <a:lumMod val="60000"/>
                              <a:lumOff val="40000"/>
                            </a:schemeClr>
                          </a:solidFill>
                        </a:rPr>
                        <a:t>0</a:t>
                      </a:r>
                      <a:r>
                        <a:rPr lang="zh-CN" altLang="en-US" sz="1600" dirty="0" smtClean="0">
                          <a:solidFill>
                            <a:schemeClr val="tx2">
                              <a:lumMod val="60000"/>
                              <a:lumOff val="40000"/>
                            </a:schemeClr>
                          </a:solidFill>
                        </a:rPr>
                        <a:t>（</a:t>
                      </a:r>
                      <a:r>
                        <a:rPr lang="en-US" altLang="zh-CN" sz="1600" dirty="0" smtClean="0">
                          <a:solidFill>
                            <a:schemeClr val="tx2">
                              <a:lumMod val="60000"/>
                              <a:lumOff val="40000"/>
                            </a:schemeClr>
                          </a:solidFill>
                        </a:rPr>
                        <a:t>R2</a:t>
                      </a:r>
                      <a:r>
                        <a:rPr lang="zh-CN" altLang="en-US" sz="1600" dirty="0" smtClean="0">
                          <a:solidFill>
                            <a:schemeClr val="tx2">
                              <a:lumMod val="60000"/>
                              <a:lumOff val="40000"/>
                            </a:schemeClr>
                          </a:solidFill>
                        </a:rPr>
                        <a:t>）</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70840">
                <a:tc>
                  <a:txBody>
                    <a:bodyPr/>
                    <a:lstStyle/>
                    <a:p>
                      <a:r>
                        <a:rPr lang="en-US" altLang="zh-CN" sz="1600" dirty="0" smtClean="0">
                          <a:solidFill>
                            <a:schemeClr val="tx2">
                              <a:lumMod val="60000"/>
                              <a:lumOff val="40000"/>
                            </a:schemeClr>
                          </a:solidFill>
                        </a:rPr>
                        <a:t>ADDIU   R2</a:t>
                      </a:r>
                      <a:r>
                        <a:rPr lang="zh-CN" altLang="en-US" sz="1600" dirty="0" smtClean="0">
                          <a:solidFill>
                            <a:schemeClr val="tx2">
                              <a:lumMod val="60000"/>
                              <a:lumOff val="40000"/>
                            </a:schemeClr>
                          </a:solidFill>
                        </a:rPr>
                        <a:t>， </a:t>
                      </a:r>
                      <a:r>
                        <a:rPr lang="en-US" altLang="zh-CN" sz="1600" dirty="0" smtClean="0">
                          <a:solidFill>
                            <a:schemeClr val="tx2">
                              <a:lumMod val="60000"/>
                              <a:lumOff val="40000"/>
                            </a:schemeClr>
                          </a:solidFill>
                        </a:rPr>
                        <a:t>R2</a:t>
                      </a:r>
                      <a:r>
                        <a:rPr lang="zh-CN" altLang="en-US" sz="1600" dirty="0" smtClean="0">
                          <a:solidFill>
                            <a:schemeClr val="tx2">
                              <a:lumMod val="60000"/>
                              <a:lumOff val="40000"/>
                            </a:schemeClr>
                          </a:solidFill>
                        </a:rPr>
                        <a:t>， </a:t>
                      </a:r>
                      <a:r>
                        <a:rPr lang="en-US" altLang="zh-CN" sz="1600" dirty="0" smtClean="0">
                          <a:solidFill>
                            <a:schemeClr val="tx2">
                              <a:lumMod val="60000"/>
                              <a:lumOff val="40000"/>
                            </a:schemeClr>
                          </a:solidFill>
                        </a:rPr>
                        <a:t>#4</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370840">
                <a:tc>
                  <a:txBody>
                    <a:bodyPr/>
                    <a:lstStyle/>
                    <a:p>
                      <a:r>
                        <a:rPr lang="en-US" altLang="zh-CN" sz="1600" dirty="0" smtClean="0">
                          <a:solidFill>
                            <a:schemeClr val="tx2">
                              <a:lumMod val="60000"/>
                              <a:lumOff val="40000"/>
                            </a:schemeClr>
                          </a:solidFill>
                        </a:rPr>
                        <a:t>DSUB  R4</a:t>
                      </a:r>
                      <a:r>
                        <a:rPr lang="zh-CN" altLang="en-US" sz="1600" dirty="0" smtClean="0">
                          <a:solidFill>
                            <a:schemeClr val="tx2">
                              <a:lumMod val="60000"/>
                              <a:lumOff val="40000"/>
                            </a:schemeClr>
                          </a:solidFill>
                        </a:rPr>
                        <a:t>， </a:t>
                      </a:r>
                      <a:r>
                        <a:rPr lang="en-US" altLang="zh-CN" sz="1600" dirty="0" smtClean="0">
                          <a:solidFill>
                            <a:schemeClr val="tx2">
                              <a:lumMod val="60000"/>
                              <a:lumOff val="40000"/>
                            </a:schemeClr>
                          </a:solidFill>
                        </a:rPr>
                        <a:t>R3</a:t>
                      </a:r>
                      <a:r>
                        <a:rPr lang="zh-CN" altLang="en-US" sz="1600" dirty="0" smtClean="0">
                          <a:solidFill>
                            <a:schemeClr val="tx2">
                              <a:lumMod val="60000"/>
                              <a:lumOff val="40000"/>
                            </a:schemeClr>
                          </a:solidFill>
                        </a:rPr>
                        <a:t>， </a:t>
                      </a:r>
                      <a:r>
                        <a:rPr lang="en-US" altLang="zh-CN" sz="1600" dirty="0" smtClean="0">
                          <a:solidFill>
                            <a:schemeClr val="tx2">
                              <a:lumMod val="60000"/>
                              <a:lumOff val="40000"/>
                            </a:schemeClr>
                          </a:solidFill>
                        </a:rPr>
                        <a:t>R2</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370840">
                <a:tc>
                  <a:txBody>
                    <a:bodyPr/>
                    <a:lstStyle/>
                    <a:p>
                      <a:r>
                        <a:rPr lang="en-US" altLang="zh-CN" sz="1600" dirty="0" smtClean="0">
                          <a:solidFill>
                            <a:schemeClr val="tx2">
                              <a:lumMod val="60000"/>
                              <a:lumOff val="40000"/>
                            </a:schemeClr>
                          </a:solidFill>
                        </a:rPr>
                        <a:t>BNEZ   R4</a:t>
                      </a:r>
                      <a:r>
                        <a:rPr lang="zh-CN" altLang="en-US" sz="1600" dirty="0" smtClean="0">
                          <a:solidFill>
                            <a:schemeClr val="tx2">
                              <a:lumMod val="60000"/>
                              <a:lumOff val="40000"/>
                            </a:schemeClr>
                          </a:solidFill>
                        </a:rPr>
                        <a:t>， </a:t>
                      </a:r>
                      <a:r>
                        <a:rPr lang="en-US" altLang="zh-CN" sz="1600" dirty="0" smtClean="0">
                          <a:solidFill>
                            <a:schemeClr val="tx2">
                              <a:lumMod val="60000"/>
                              <a:lumOff val="40000"/>
                            </a:schemeClr>
                          </a:solidFill>
                        </a:rPr>
                        <a:t>LOOP</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dirty="0" smtClean="0">
                          <a:solidFill>
                            <a:schemeClr val="tx2">
                              <a:lumMod val="60000"/>
                              <a:lumOff val="40000"/>
                            </a:schemeClr>
                          </a:solidFill>
                        </a:rPr>
                        <a:t>LW  R1,  0</a:t>
                      </a:r>
                      <a:r>
                        <a:rPr lang="zh-CN" altLang="en-US" sz="1600" dirty="0" smtClean="0">
                          <a:solidFill>
                            <a:schemeClr val="tx2">
                              <a:lumMod val="60000"/>
                              <a:lumOff val="40000"/>
                            </a:schemeClr>
                          </a:solidFill>
                        </a:rPr>
                        <a:t>（</a:t>
                      </a:r>
                      <a:r>
                        <a:rPr lang="en-US" altLang="zh-CN" sz="1600" dirty="0" smtClean="0">
                          <a:solidFill>
                            <a:schemeClr val="tx2">
                              <a:lumMod val="60000"/>
                              <a:lumOff val="40000"/>
                            </a:schemeClr>
                          </a:solidFill>
                        </a:rPr>
                        <a:t>R2)</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667130438"/>
      </p:ext>
    </p:extLst>
  </p:cSld>
  <p:clrMapOvr>
    <a:masterClrMapping/>
  </p:clrMapOvr>
  <p:transition>
    <p:pull dir="rd"/>
  </p:transition>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1979416625"/>
              </p:ext>
            </p:extLst>
          </p:nvPr>
        </p:nvGraphicFramePr>
        <p:xfrm>
          <a:off x="251520" y="1556792"/>
          <a:ext cx="8568952" cy="2966720"/>
        </p:xfrm>
        <a:graphic>
          <a:graphicData uri="http://schemas.openxmlformats.org/drawingml/2006/table">
            <a:tbl>
              <a:tblPr firstRow="1" bandRow="1">
                <a:tableStyleId>{5C22544A-7EE6-4342-B048-85BDC9FD1C3A}</a:tableStyleId>
              </a:tblPr>
              <a:tblGrid>
                <a:gridCol w="2374479">
                  <a:extLst>
                    <a:ext uri="{9D8B030D-6E8A-4147-A177-3AD203B41FA5}">
                      <a16:colId xmlns:a16="http://schemas.microsoft.com/office/drawing/2014/main" val="20000"/>
                    </a:ext>
                  </a:extLst>
                </a:gridCol>
                <a:gridCol w="339211">
                  <a:extLst>
                    <a:ext uri="{9D8B030D-6E8A-4147-A177-3AD203B41FA5}">
                      <a16:colId xmlns:a16="http://schemas.microsoft.com/office/drawing/2014/main" val="20001"/>
                    </a:ext>
                  </a:extLst>
                </a:gridCol>
                <a:gridCol w="339211">
                  <a:extLst>
                    <a:ext uri="{9D8B030D-6E8A-4147-A177-3AD203B41FA5}">
                      <a16:colId xmlns:a16="http://schemas.microsoft.com/office/drawing/2014/main" val="20002"/>
                    </a:ext>
                  </a:extLst>
                </a:gridCol>
                <a:gridCol w="339211">
                  <a:extLst>
                    <a:ext uri="{9D8B030D-6E8A-4147-A177-3AD203B41FA5}">
                      <a16:colId xmlns:a16="http://schemas.microsoft.com/office/drawing/2014/main" val="20003"/>
                    </a:ext>
                  </a:extLst>
                </a:gridCol>
                <a:gridCol w="271369">
                  <a:extLst>
                    <a:ext uri="{9D8B030D-6E8A-4147-A177-3AD203B41FA5}">
                      <a16:colId xmlns:a16="http://schemas.microsoft.com/office/drawing/2014/main" val="20004"/>
                    </a:ext>
                  </a:extLst>
                </a:gridCol>
                <a:gridCol w="339211">
                  <a:extLst>
                    <a:ext uri="{9D8B030D-6E8A-4147-A177-3AD203B41FA5}">
                      <a16:colId xmlns:a16="http://schemas.microsoft.com/office/drawing/2014/main" val="20005"/>
                    </a:ext>
                  </a:extLst>
                </a:gridCol>
                <a:gridCol w="339211">
                  <a:extLst>
                    <a:ext uri="{9D8B030D-6E8A-4147-A177-3AD203B41FA5}">
                      <a16:colId xmlns:a16="http://schemas.microsoft.com/office/drawing/2014/main" val="20006"/>
                    </a:ext>
                  </a:extLst>
                </a:gridCol>
                <a:gridCol w="339211">
                  <a:extLst>
                    <a:ext uri="{9D8B030D-6E8A-4147-A177-3AD203B41FA5}">
                      <a16:colId xmlns:a16="http://schemas.microsoft.com/office/drawing/2014/main" val="20007"/>
                    </a:ext>
                  </a:extLst>
                </a:gridCol>
                <a:gridCol w="339211">
                  <a:extLst>
                    <a:ext uri="{9D8B030D-6E8A-4147-A177-3AD203B41FA5}">
                      <a16:colId xmlns:a16="http://schemas.microsoft.com/office/drawing/2014/main" val="20008"/>
                    </a:ext>
                  </a:extLst>
                </a:gridCol>
                <a:gridCol w="339211">
                  <a:extLst>
                    <a:ext uri="{9D8B030D-6E8A-4147-A177-3AD203B41FA5}">
                      <a16:colId xmlns:a16="http://schemas.microsoft.com/office/drawing/2014/main" val="20009"/>
                    </a:ext>
                  </a:extLst>
                </a:gridCol>
                <a:gridCol w="474896">
                  <a:extLst>
                    <a:ext uri="{9D8B030D-6E8A-4147-A177-3AD203B41FA5}">
                      <a16:colId xmlns:a16="http://schemas.microsoft.com/office/drawing/2014/main" val="20010"/>
                    </a:ext>
                  </a:extLst>
                </a:gridCol>
                <a:gridCol w="474896">
                  <a:extLst>
                    <a:ext uri="{9D8B030D-6E8A-4147-A177-3AD203B41FA5}">
                      <a16:colId xmlns:a16="http://schemas.microsoft.com/office/drawing/2014/main" val="20011"/>
                    </a:ext>
                  </a:extLst>
                </a:gridCol>
                <a:gridCol w="474896">
                  <a:extLst>
                    <a:ext uri="{9D8B030D-6E8A-4147-A177-3AD203B41FA5}">
                      <a16:colId xmlns:a16="http://schemas.microsoft.com/office/drawing/2014/main" val="20012"/>
                    </a:ext>
                  </a:extLst>
                </a:gridCol>
                <a:gridCol w="474896">
                  <a:extLst>
                    <a:ext uri="{9D8B030D-6E8A-4147-A177-3AD203B41FA5}">
                      <a16:colId xmlns:a16="http://schemas.microsoft.com/office/drawing/2014/main" val="20013"/>
                    </a:ext>
                  </a:extLst>
                </a:gridCol>
                <a:gridCol w="474896">
                  <a:extLst>
                    <a:ext uri="{9D8B030D-6E8A-4147-A177-3AD203B41FA5}">
                      <a16:colId xmlns:a16="http://schemas.microsoft.com/office/drawing/2014/main" val="20014"/>
                    </a:ext>
                  </a:extLst>
                </a:gridCol>
                <a:gridCol w="834936">
                  <a:extLst>
                    <a:ext uri="{9D8B030D-6E8A-4147-A177-3AD203B41FA5}">
                      <a16:colId xmlns:a16="http://schemas.microsoft.com/office/drawing/2014/main" val="20015"/>
                    </a:ext>
                  </a:extLst>
                </a:gridCol>
              </a:tblGrid>
              <a:tr h="370840">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600" dirty="0" smtClean="0">
                          <a:solidFill>
                            <a:schemeClr val="tx2">
                              <a:lumMod val="60000"/>
                              <a:lumOff val="40000"/>
                            </a:schemeClr>
                          </a:solidFill>
                        </a:rPr>
                        <a:t>1</a:t>
                      </a:r>
                      <a:endParaRPr lang="zh-CN" altLang="en-US" sz="1600" dirty="0">
                        <a:solidFill>
                          <a:schemeClr val="tx2">
                            <a:lumMod val="60000"/>
                            <a:lumOff val="4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600" dirty="0" smtClean="0">
                          <a:solidFill>
                            <a:schemeClr val="tx2">
                              <a:lumMod val="60000"/>
                              <a:lumOff val="40000"/>
                            </a:schemeClr>
                          </a:solidFill>
                        </a:rPr>
                        <a:t>2</a:t>
                      </a:r>
                      <a:endParaRPr lang="zh-CN" altLang="en-US" sz="1600" dirty="0">
                        <a:solidFill>
                          <a:schemeClr val="tx2">
                            <a:lumMod val="60000"/>
                            <a:lumOff val="4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600" dirty="0" smtClean="0">
                          <a:solidFill>
                            <a:schemeClr val="tx2">
                              <a:lumMod val="60000"/>
                              <a:lumOff val="40000"/>
                            </a:schemeClr>
                          </a:solidFill>
                        </a:rPr>
                        <a:t>3</a:t>
                      </a:r>
                      <a:endParaRPr lang="zh-CN" altLang="en-US" sz="1600" dirty="0">
                        <a:solidFill>
                          <a:schemeClr val="tx2">
                            <a:lumMod val="60000"/>
                            <a:lumOff val="4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600" dirty="0" smtClean="0">
                          <a:solidFill>
                            <a:schemeClr val="tx2">
                              <a:lumMod val="60000"/>
                              <a:lumOff val="40000"/>
                            </a:schemeClr>
                          </a:solidFill>
                        </a:rPr>
                        <a:t>4</a:t>
                      </a:r>
                      <a:endParaRPr lang="zh-CN" altLang="en-US" sz="1600" dirty="0">
                        <a:solidFill>
                          <a:schemeClr val="tx2">
                            <a:lumMod val="60000"/>
                            <a:lumOff val="4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600" dirty="0" smtClean="0">
                          <a:solidFill>
                            <a:schemeClr val="tx2">
                              <a:lumMod val="60000"/>
                              <a:lumOff val="40000"/>
                            </a:schemeClr>
                          </a:solidFill>
                        </a:rPr>
                        <a:t>5</a:t>
                      </a:r>
                      <a:endParaRPr lang="zh-CN" altLang="en-US" sz="1600" dirty="0">
                        <a:solidFill>
                          <a:schemeClr val="tx2">
                            <a:lumMod val="60000"/>
                            <a:lumOff val="4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600" dirty="0" smtClean="0">
                          <a:solidFill>
                            <a:schemeClr val="tx2">
                              <a:lumMod val="60000"/>
                              <a:lumOff val="40000"/>
                            </a:schemeClr>
                          </a:solidFill>
                        </a:rPr>
                        <a:t>6</a:t>
                      </a:r>
                      <a:endParaRPr lang="zh-CN" altLang="en-US" sz="1600" dirty="0">
                        <a:solidFill>
                          <a:schemeClr val="tx2">
                            <a:lumMod val="60000"/>
                            <a:lumOff val="4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600" dirty="0" smtClean="0">
                          <a:solidFill>
                            <a:schemeClr val="tx2">
                              <a:lumMod val="60000"/>
                              <a:lumOff val="40000"/>
                            </a:schemeClr>
                          </a:solidFill>
                        </a:rPr>
                        <a:t>7</a:t>
                      </a:r>
                      <a:endParaRPr lang="zh-CN" altLang="en-US" sz="1600" dirty="0">
                        <a:solidFill>
                          <a:schemeClr val="tx2">
                            <a:lumMod val="60000"/>
                            <a:lumOff val="4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600" dirty="0" smtClean="0">
                          <a:solidFill>
                            <a:schemeClr val="tx2">
                              <a:lumMod val="60000"/>
                              <a:lumOff val="40000"/>
                            </a:schemeClr>
                          </a:solidFill>
                        </a:rPr>
                        <a:t>8</a:t>
                      </a:r>
                      <a:endParaRPr lang="zh-CN" altLang="en-US" sz="1600" dirty="0">
                        <a:solidFill>
                          <a:schemeClr val="tx2">
                            <a:lumMod val="60000"/>
                            <a:lumOff val="4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600" dirty="0" smtClean="0">
                          <a:solidFill>
                            <a:schemeClr val="tx2">
                              <a:lumMod val="60000"/>
                              <a:lumOff val="40000"/>
                            </a:schemeClr>
                          </a:solidFill>
                        </a:rPr>
                        <a:t>9</a:t>
                      </a:r>
                      <a:endParaRPr lang="zh-CN" altLang="en-US" sz="1600" dirty="0">
                        <a:solidFill>
                          <a:schemeClr val="tx2">
                            <a:lumMod val="60000"/>
                            <a:lumOff val="4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600" dirty="0" smtClean="0">
                          <a:solidFill>
                            <a:schemeClr val="tx2">
                              <a:lumMod val="60000"/>
                              <a:lumOff val="40000"/>
                            </a:schemeClr>
                          </a:solidFill>
                        </a:rPr>
                        <a:t>10</a:t>
                      </a:r>
                      <a:endParaRPr lang="zh-CN" altLang="en-US" sz="1600" dirty="0">
                        <a:solidFill>
                          <a:schemeClr val="tx2">
                            <a:lumMod val="60000"/>
                            <a:lumOff val="4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600" dirty="0" smtClean="0">
                          <a:solidFill>
                            <a:schemeClr val="tx2">
                              <a:lumMod val="60000"/>
                              <a:lumOff val="40000"/>
                            </a:schemeClr>
                          </a:solidFill>
                        </a:rPr>
                        <a:t>11</a:t>
                      </a:r>
                      <a:endParaRPr lang="zh-CN" altLang="en-US" sz="1600" dirty="0">
                        <a:solidFill>
                          <a:schemeClr val="tx2">
                            <a:lumMod val="60000"/>
                            <a:lumOff val="4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600" dirty="0" smtClean="0">
                          <a:solidFill>
                            <a:schemeClr val="tx2">
                              <a:lumMod val="60000"/>
                              <a:lumOff val="40000"/>
                            </a:schemeClr>
                          </a:solidFill>
                        </a:rPr>
                        <a:t>12</a:t>
                      </a:r>
                      <a:endParaRPr lang="zh-CN" altLang="en-US" sz="1600" dirty="0">
                        <a:solidFill>
                          <a:schemeClr val="tx2">
                            <a:lumMod val="60000"/>
                            <a:lumOff val="4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600" dirty="0" smtClean="0">
                          <a:solidFill>
                            <a:schemeClr val="tx2">
                              <a:lumMod val="60000"/>
                              <a:lumOff val="40000"/>
                            </a:schemeClr>
                          </a:solidFill>
                        </a:rPr>
                        <a:t>13</a:t>
                      </a:r>
                      <a:endParaRPr lang="zh-CN" altLang="en-US" sz="1600" dirty="0">
                        <a:solidFill>
                          <a:schemeClr val="tx2">
                            <a:lumMod val="60000"/>
                            <a:lumOff val="4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600" dirty="0" smtClean="0">
                          <a:solidFill>
                            <a:schemeClr val="tx2">
                              <a:lumMod val="60000"/>
                              <a:lumOff val="40000"/>
                            </a:schemeClr>
                          </a:solidFill>
                        </a:rPr>
                        <a:t>14</a:t>
                      </a:r>
                      <a:endParaRPr lang="zh-CN" altLang="en-US" sz="1600" dirty="0">
                        <a:solidFill>
                          <a:schemeClr val="tx2">
                            <a:lumMod val="60000"/>
                            <a:lumOff val="4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solidFill>
                            <a:schemeClr val="tx2">
                              <a:lumMod val="60000"/>
                              <a:lumOff val="40000"/>
                            </a:schemeClr>
                          </a:solidFill>
                        </a:rPr>
                        <a:t>…..</a:t>
                      </a:r>
                      <a:endParaRPr lang="zh-CN" altLang="en-US" dirty="0">
                        <a:solidFill>
                          <a:schemeClr val="tx2">
                            <a:lumMod val="60000"/>
                            <a:lumOff val="4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r>
                        <a:rPr lang="en-US" altLang="zh-CN" sz="1600" dirty="0" smtClean="0">
                          <a:solidFill>
                            <a:schemeClr val="tx2">
                              <a:lumMod val="60000"/>
                              <a:lumOff val="40000"/>
                            </a:schemeClr>
                          </a:solidFill>
                        </a:rPr>
                        <a:t>LW  R1,  0</a:t>
                      </a:r>
                      <a:r>
                        <a:rPr lang="zh-CN" altLang="en-US" sz="1600" dirty="0" smtClean="0">
                          <a:solidFill>
                            <a:schemeClr val="tx2">
                              <a:lumMod val="60000"/>
                              <a:lumOff val="40000"/>
                            </a:schemeClr>
                          </a:solidFill>
                        </a:rPr>
                        <a:t>（</a:t>
                      </a:r>
                      <a:r>
                        <a:rPr lang="en-US" altLang="zh-CN" sz="1600" dirty="0" smtClean="0">
                          <a:solidFill>
                            <a:schemeClr val="tx2">
                              <a:lumMod val="60000"/>
                              <a:lumOff val="40000"/>
                            </a:schemeClr>
                          </a:solidFill>
                        </a:rPr>
                        <a:t>R2)</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t>F</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t>D</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t>E</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t>M</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t>W</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r>
                        <a:rPr lang="en-US" altLang="zh-CN" sz="1600" dirty="0" smtClean="0">
                          <a:solidFill>
                            <a:schemeClr val="tx2">
                              <a:lumMod val="60000"/>
                              <a:lumOff val="40000"/>
                            </a:schemeClr>
                          </a:solidFill>
                        </a:rPr>
                        <a:t>ADDIU   R1</a:t>
                      </a:r>
                      <a:r>
                        <a:rPr lang="zh-CN" altLang="en-US" sz="1600" dirty="0" smtClean="0">
                          <a:solidFill>
                            <a:schemeClr val="tx2">
                              <a:lumMod val="60000"/>
                              <a:lumOff val="40000"/>
                            </a:schemeClr>
                          </a:solidFill>
                        </a:rPr>
                        <a:t>， </a:t>
                      </a:r>
                      <a:r>
                        <a:rPr lang="en-US" altLang="zh-CN" sz="1600" dirty="0" smtClean="0">
                          <a:solidFill>
                            <a:schemeClr val="tx2">
                              <a:lumMod val="60000"/>
                              <a:lumOff val="40000"/>
                            </a:schemeClr>
                          </a:solidFill>
                        </a:rPr>
                        <a:t>R1</a:t>
                      </a:r>
                      <a:r>
                        <a:rPr lang="zh-CN" altLang="en-US" sz="1600" dirty="0" smtClean="0">
                          <a:solidFill>
                            <a:schemeClr val="tx2">
                              <a:lumMod val="60000"/>
                              <a:lumOff val="40000"/>
                            </a:schemeClr>
                          </a:solidFill>
                        </a:rPr>
                        <a:t>， </a:t>
                      </a:r>
                      <a:r>
                        <a:rPr lang="en-US" altLang="zh-CN" sz="1600" dirty="0" smtClean="0">
                          <a:solidFill>
                            <a:schemeClr val="tx2">
                              <a:lumMod val="60000"/>
                              <a:lumOff val="40000"/>
                            </a:schemeClr>
                          </a:solidFill>
                        </a:rPr>
                        <a:t>#1</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t>F</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t>D</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solidFill>
                            <a:srgbClr val="FF0000"/>
                          </a:solidFill>
                        </a:rPr>
                        <a:t>S</a:t>
                      </a:r>
                      <a:endParaRPr lang="zh-CN"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t>E</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t>M</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t>W</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r>
                        <a:rPr lang="en-US" altLang="zh-CN" sz="1600" dirty="0" smtClean="0">
                          <a:solidFill>
                            <a:schemeClr val="tx2">
                              <a:lumMod val="60000"/>
                              <a:lumOff val="40000"/>
                            </a:schemeClr>
                          </a:solidFill>
                        </a:rPr>
                        <a:t>SW  R1</a:t>
                      </a:r>
                      <a:r>
                        <a:rPr lang="zh-CN" altLang="en-US" sz="1600" dirty="0" smtClean="0">
                          <a:solidFill>
                            <a:schemeClr val="tx2">
                              <a:lumMod val="60000"/>
                              <a:lumOff val="40000"/>
                            </a:schemeClr>
                          </a:solidFill>
                        </a:rPr>
                        <a:t>， </a:t>
                      </a:r>
                      <a:r>
                        <a:rPr lang="en-US" altLang="zh-CN" sz="1600" dirty="0" smtClean="0">
                          <a:solidFill>
                            <a:schemeClr val="tx2">
                              <a:lumMod val="60000"/>
                              <a:lumOff val="40000"/>
                            </a:schemeClr>
                          </a:solidFill>
                        </a:rPr>
                        <a:t>0</a:t>
                      </a:r>
                      <a:r>
                        <a:rPr lang="zh-CN" altLang="en-US" sz="1600" dirty="0" smtClean="0">
                          <a:solidFill>
                            <a:schemeClr val="tx2">
                              <a:lumMod val="60000"/>
                              <a:lumOff val="40000"/>
                            </a:schemeClr>
                          </a:solidFill>
                        </a:rPr>
                        <a:t>（</a:t>
                      </a:r>
                      <a:r>
                        <a:rPr lang="en-US" altLang="zh-CN" sz="1600" dirty="0" smtClean="0">
                          <a:solidFill>
                            <a:schemeClr val="tx2">
                              <a:lumMod val="60000"/>
                              <a:lumOff val="40000"/>
                            </a:schemeClr>
                          </a:solidFill>
                        </a:rPr>
                        <a:t>R2</a:t>
                      </a:r>
                      <a:r>
                        <a:rPr lang="zh-CN" altLang="en-US" sz="1600" dirty="0" smtClean="0">
                          <a:solidFill>
                            <a:schemeClr val="tx2">
                              <a:lumMod val="60000"/>
                              <a:lumOff val="40000"/>
                            </a:schemeClr>
                          </a:solidFill>
                        </a:rPr>
                        <a:t>）</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t>F</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solidFill>
                            <a:srgbClr val="FF0000"/>
                          </a:solidFill>
                        </a:rPr>
                        <a:t>S</a:t>
                      </a:r>
                      <a:endParaRPr lang="zh-CN"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t>D</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t>E</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t>M</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t>W</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70840">
                <a:tc>
                  <a:txBody>
                    <a:bodyPr/>
                    <a:lstStyle/>
                    <a:p>
                      <a:r>
                        <a:rPr lang="en-US" altLang="zh-CN" sz="1600" dirty="0" smtClean="0">
                          <a:solidFill>
                            <a:schemeClr val="tx2">
                              <a:lumMod val="60000"/>
                              <a:lumOff val="40000"/>
                            </a:schemeClr>
                          </a:solidFill>
                        </a:rPr>
                        <a:t>ADDIU   R2</a:t>
                      </a:r>
                      <a:r>
                        <a:rPr lang="zh-CN" altLang="en-US" sz="1600" dirty="0" smtClean="0">
                          <a:solidFill>
                            <a:schemeClr val="tx2">
                              <a:lumMod val="60000"/>
                              <a:lumOff val="40000"/>
                            </a:schemeClr>
                          </a:solidFill>
                        </a:rPr>
                        <a:t>， </a:t>
                      </a:r>
                      <a:r>
                        <a:rPr lang="en-US" altLang="zh-CN" sz="1600" dirty="0" smtClean="0">
                          <a:solidFill>
                            <a:schemeClr val="tx2">
                              <a:lumMod val="60000"/>
                              <a:lumOff val="40000"/>
                            </a:schemeClr>
                          </a:solidFill>
                        </a:rPr>
                        <a:t>R2</a:t>
                      </a:r>
                      <a:r>
                        <a:rPr lang="zh-CN" altLang="en-US" sz="1600" dirty="0" smtClean="0">
                          <a:solidFill>
                            <a:schemeClr val="tx2">
                              <a:lumMod val="60000"/>
                              <a:lumOff val="40000"/>
                            </a:schemeClr>
                          </a:solidFill>
                        </a:rPr>
                        <a:t>， </a:t>
                      </a:r>
                      <a:r>
                        <a:rPr lang="en-US" altLang="zh-CN" sz="1600" dirty="0" smtClean="0">
                          <a:solidFill>
                            <a:schemeClr val="tx2">
                              <a:lumMod val="60000"/>
                              <a:lumOff val="40000"/>
                            </a:schemeClr>
                          </a:solidFill>
                        </a:rPr>
                        <a:t>#4</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t>F</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t>D</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t>E</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t>M</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t>W</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370840">
                <a:tc>
                  <a:txBody>
                    <a:bodyPr/>
                    <a:lstStyle/>
                    <a:p>
                      <a:r>
                        <a:rPr lang="en-US" altLang="zh-CN" sz="1600" dirty="0" smtClean="0">
                          <a:solidFill>
                            <a:schemeClr val="tx2">
                              <a:lumMod val="60000"/>
                              <a:lumOff val="40000"/>
                            </a:schemeClr>
                          </a:solidFill>
                        </a:rPr>
                        <a:t>DSUB  R4</a:t>
                      </a:r>
                      <a:r>
                        <a:rPr lang="zh-CN" altLang="en-US" sz="1600" dirty="0" smtClean="0">
                          <a:solidFill>
                            <a:schemeClr val="tx2">
                              <a:lumMod val="60000"/>
                              <a:lumOff val="40000"/>
                            </a:schemeClr>
                          </a:solidFill>
                        </a:rPr>
                        <a:t>， </a:t>
                      </a:r>
                      <a:r>
                        <a:rPr lang="en-US" altLang="zh-CN" sz="1600" dirty="0" smtClean="0">
                          <a:solidFill>
                            <a:schemeClr val="tx2">
                              <a:lumMod val="60000"/>
                              <a:lumOff val="40000"/>
                            </a:schemeClr>
                          </a:solidFill>
                        </a:rPr>
                        <a:t>R3</a:t>
                      </a:r>
                      <a:r>
                        <a:rPr lang="zh-CN" altLang="en-US" sz="1600" dirty="0" smtClean="0">
                          <a:solidFill>
                            <a:schemeClr val="tx2">
                              <a:lumMod val="60000"/>
                              <a:lumOff val="40000"/>
                            </a:schemeClr>
                          </a:solidFill>
                        </a:rPr>
                        <a:t>， </a:t>
                      </a:r>
                      <a:r>
                        <a:rPr lang="en-US" altLang="zh-CN" sz="1600" dirty="0" smtClean="0">
                          <a:solidFill>
                            <a:schemeClr val="tx2">
                              <a:lumMod val="60000"/>
                              <a:lumOff val="40000"/>
                            </a:schemeClr>
                          </a:solidFill>
                        </a:rPr>
                        <a:t>R2</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t>F</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t>D</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t>E</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t>M</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t>W</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370840">
                <a:tc>
                  <a:txBody>
                    <a:bodyPr/>
                    <a:lstStyle/>
                    <a:p>
                      <a:r>
                        <a:rPr lang="en-US" altLang="zh-CN" sz="1600" dirty="0" smtClean="0">
                          <a:solidFill>
                            <a:schemeClr val="tx2">
                              <a:lumMod val="60000"/>
                              <a:lumOff val="40000"/>
                            </a:schemeClr>
                          </a:solidFill>
                        </a:rPr>
                        <a:t>BNEZ   R4</a:t>
                      </a:r>
                      <a:r>
                        <a:rPr lang="zh-CN" altLang="en-US" sz="1600" dirty="0" smtClean="0">
                          <a:solidFill>
                            <a:schemeClr val="tx2">
                              <a:lumMod val="60000"/>
                              <a:lumOff val="40000"/>
                            </a:schemeClr>
                          </a:solidFill>
                        </a:rPr>
                        <a:t>， </a:t>
                      </a:r>
                      <a:r>
                        <a:rPr lang="en-US" altLang="zh-CN" sz="1600" dirty="0" smtClean="0">
                          <a:solidFill>
                            <a:schemeClr val="tx2">
                              <a:lumMod val="60000"/>
                              <a:lumOff val="40000"/>
                            </a:schemeClr>
                          </a:solidFill>
                        </a:rPr>
                        <a:t>LOOP</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t>F</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solidFill>
                            <a:srgbClr val="FF0000"/>
                          </a:solidFill>
                        </a:rPr>
                        <a:t>S</a:t>
                      </a:r>
                      <a:endParaRPr lang="zh-CN"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t>D</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t>E</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t>M</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t>W</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dirty="0" smtClean="0">
                          <a:solidFill>
                            <a:schemeClr val="tx2">
                              <a:lumMod val="60000"/>
                              <a:lumOff val="40000"/>
                            </a:schemeClr>
                          </a:solidFill>
                        </a:rPr>
                        <a:t>LW  R1,  0</a:t>
                      </a:r>
                      <a:r>
                        <a:rPr lang="zh-CN" altLang="en-US" sz="1600" dirty="0" smtClean="0">
                          <a:solidFill>
                            <a:schemeClr val="tx2">
                              <a:lumMod val="60000"/>
                              <a:lumOff val="40000"/>
                            </a:schemeClr>
                          </a:solidFill>
                        </a:rPr>
                        <a:t>（</a:t>
                      </a:r>
                      <a:r>
                        <a:rPr lang="en-US" altLang="zh-CN" sz="1600" dirty="0" smtClean="0">
                          <a:solidFill>
                            <a:schemeClr val="tx2">
                              <a:lumMod val="60000"/>
                              <a:lumOff val="40000"/>
                            </a:schemeClr>
                          </a:solidFill>
                        </a:rPr>
                        <a:t>R2)</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solidFill>
                            <a:srgbClr val="FF0000"/>
                          </a:solidFill>
                        </a:rPr>
                        <a:t>S</a:t>
                      </a:r>
                      <a:endParaRPr lang="zh-CN"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solidFill>
                            <a:srgbClr val="FF0000"/>
                          </a:solidFill>
                        </a:rPr>
                        <a:t>F</a:t>
                      </a:r>
                      <a:endParaRPr lang="zh-CN"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t>F</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t>D</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t>E</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t>M</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t>W</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7"/>
                  </a:ext>
                </a:extLst>
              </a:tr>
            </a:tbl>
          </a:graphicData>
        </a:graphic>
      </p:graphicFrame>
      <p:sp>
        <p:nvSpPr>
          <p:cNvPr id="3" name="TextBox 2"/>
          <p:cNvSpPr txBox="1"/>
          <p:nvPr/>
        </p:nvSpPr>
        <p:spPr>
          <a:xfrm>
            <a:off x="1403648" y="5373216"/>
            <a:ext cx="4201791" cy="461665"/>
          </a:xfrm>
          <a:prstGeom prst="rect">
            <a:avLst/>
          </a:prstGeom>
          <a:noFill/>
        </p:spPr>
        <p:txBody>
          <a:bodyPr wrap="none" rtlCol="0">
            <a:spAutoFit/>
          </a:bodyPr>
          <a:lstStyle/>
          <a:p>
            <a:r>
              <a:rPr lang="zh-CN" altLang="en-US" dirty="0" smtClean="0"/>
              <a:t>总周期数：</a:t>
            </a:r>
            <a:r>
              <a:rPr lang="en-US" altLang="zh-CN" dirty="0" smtClean="0"/>
              <a:t>9 X 50 + 3 = 453 </a:t>
            </a:r>
            <a:endParaRPr lang="zh-CN" altLang="en-US" dirty="0"/>
          </a:p>
        </p:txBody>
      </p:sp>
      <p:sp>
        <p:nvSpPr>
          <p:cNvPr id="5" name="圆角矩形标注 4"/>
          <p:cNvSpPr/>
          <p:nvPr/>
        </p:nvSpPr>
        <p:spPr bwMode="auto">
          <a:xfrm>
            <a:off x="5868144" y="5201816"/>
            <a:ext cx="2627784" cy="1477328"/>
          </a:xfrm>
          <a:prstGeom prst="wedgeRoundRectCallout">
            <a:avLst>
              <a:gd name="adj1" fmla="val -72295"/>
              <a:gd name="adj2" fmla="val -132054"/>
              <a:gd name="adj3"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600" b="0" i="0" u="none" strike="noStrike" cap="none" normalizeH="0" baseline="0" dirty="0" smtClean="0">
              <a:ln>
                <a:noFill/>
              </a:ln>
              <a:solidFill>
                <a:schemeClr val="tx1"/>
              </a:solidFill>
              <a:effectLst/>
              <a:latin typeface="Tahoma" pitchFamily="34" charset="0"/>
              <a:ea typeface="黑体" pitchFamily="2" charset="-122"/>
            </a:endParaRPr>
          </a:p>
        </p:txBody>
      </p:sp>
      <p:sp>
        <p:nvSpPr>
          <p:cNvPr id="6" name="TextBox 5"/>
          <p:cNvSpPr txBox="1"/>
          <p:nvPr/>
        </p:nvSpPr>
        <p:spPr>
          <a:xfrm>
            <a:off x="5868144" y="5201816"/>
            <a:ext cx="2471613" cy="1477328"/>
          </a:xfrm>
          <a:prstGeom prst="rect">
            <a:avLst/>
          </a:prstGeom>
          <a:noFill/>
        </p:spPr>
        <p:txBody>
          <a:bodyPr wrap="square" rtlCol="0">
            <a:spAutoFit/>
          </a:bodyPr>
          <a:lstStyle/>
          <a:p>
            <a:r>
              <a:rPr lang="zh-CN" altLang="en-US" sz="1800" dirty="0"/>
              <a:t>这里有数据相关，分支指令译码阶段判断分支需要等上一条指令执行阶段完毕才可以执行，故增加了一个</a:t>
            </a:r>
            <a:r>
              <a:rPr lang="zh-CN" altLang="en-US" sz="1800" dirty="0" smtClean="0"/>
              <a:t>停顿</a:t>
            </a:r>
            <a:endParaRPr lang="zh-CN" altLang="en-US" sz="1800" dirty="0"/>
          </a:p>
        </p:txBody>
      </p:sp>
    </p:spTree>
    <p:extLst>
      <p:ext uri="{BB962C8B-B14F-4D97-AF65-F5344CB8AC3E}">
        <p14:creationId xmlns:p14="http://schemas.microsoft.com/office/powerpoint/2010/main" val="2607975420"/>
      </p:ext>
    </p:extLst>
  </p:cSld>
  <p:clrMapOvr>
    <a:masterClrMapping/>
  </p:clrMapOvr>
  <p:transition>
    <p:pull dir="rd"/>
  </p:transition>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ChangeArrowheads="1"/>
          </p:cNvSpPr>
          <p:nvPr>
            <p:ph type="title" idx="4294967295"/>
          </p:nvPr>
        </p:nvSpPr>
        <p:spPr/>
        <p:txBody>
          <a:bodyPr/>
          <a:lstStyle/>
          <a:p>
            <a:endParaRPr lang="zh-CN" altLang="en-US" smtClean="0"/>
          </a:p>
        </p:txBody>
      </p:sp>
      <p:sp>
        <p:nvSpPr>
          <p:cNvPr id="184323" name="Rectangle 3" descr="Rectangle: Click to edit Master text styles&#10;Second level&#10;Third level&#10;Fourth level&#10;Fifth level"/>
          <p:cNvSpPr>
            <a:spLocks noGrp="1" noChangeArrowheads="1"/>
          </p:cNvSpPr>
          <p:nvPr>
            <p:ph type="body" idx="4294967295"/>
          </p:nvPr>
        </p:nvSpPr>
        <p:spPr/>
        <p:txBody>
          <a:bodyPr/>
          <a:lstStyle/>
          <a:p>
            <a:pPr marL="457200" indent="-457200">
              <a:defRPr/>
            </a:pPr>
            <a:r>
              <a:rPr lang="en-US" altLang="zh-CN" dirty="0" smtClean="0"/>
              <a:t>E. S. Davidson, "The Design and Control of Pipelined Function Generators," Proc. 1971 Int’l. IEEE Conf. on Systems, Networks and Computers, </a:t>
            </a:r>
            <a:r>
              <a:rPr lang="en-US" altLang="zh-CN" dirty="0" err="1" smtClean="0"/>
              <a:t>Oaxtepec</a:t>
            </a:r>
            <a:r>
              <a:rPr lang="en-US" altLang="zh-CN" dirty="0" smtClean="0"/>
              <a:t>, Mexico. January 1971.</a:t>
            </a:r>
            <a:br>
              <a:rPr lang="en-US" altLang="zh-CN" dirty="0" smtClean="0"/>
            </a:br>
            <a:r>
              <a:rPr lang="en-US" altLang="zh-CN" dirty="0" smtClean="0"/>
              <a:t>(</a:t>
            </a:r>
            <a:r>
              <a:rPr lang="zh-CN" altLang="en-US" dirty="0" smtClean="0"/>
              <a:t>非线性流水线调度</a:t>
            </a:r>
            <a:r>
              <a:rPr lang="en-US" altLang="zh-CN" dirty="0" smtClean="0"/>
              <a:t>)</a:t>
            </a:r>
          </a:p>
          <a:p>
            <a:pPr marL="457200" indent="-457200">
              <a:defRPr/>
            </a:pPr>
            <a:endParaRPr lang="en-US" altLang="zh-CN" dirty="0"/>
          </a:p>
          <a:p>
            <a:pPr marL="0" indent="0">
              <a:buFont typeface="Wingdings" pitchFamily="2" charset="2"/>
              <a:buNone/>
              <a:defRPr/>
            </a:pPr>
            <a:r>
              <a:rPr lang="en-US" altLang="zh-CN" dirty="0" smtClean="0">
                <a:hlinkClick r:id="rId2" action="ppaction://hlinksldjump"/>
              </a:rPr>
              <a:t>Return</a:t>
            </a:r>
            <a:r>
              <a:rPr lang="en-US" altLang="zh-CN" dirty="0" smtClean="0"/>
              <a:t/>
            </a:r>
            <a:br>
              <a:rPr lang="en-US" altLang="zh-CN" dirty="0" smtClean="0"/>
            </a:br>
            <a:endParaRPr lang="zh-CN" altLang="en-US" dirty="0" smtClean="0"/>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02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842840"/>
            <a:ext cx="8568952" cy="53944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49575537"/>
      </p:ext>
    </p:extLst>
  </p:cSld>
  <p:clrMapOvr>
    <a:masterClrMapping/>
  </p:clrMapOvr>
  <p:transition>
    <p:pull dir="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altLang="zh-CN" smtClean="0">
                <a:latin typeface="黑体" pitchFamily="2" charset="-122"/>
              </a:rPr>
              <a:t>3.1 </a:t>
            </a:r>
            <a:r>
              <a:rPr lang="zh-CN" altLang="en-US" smtClean="0">
                <a:latin typeface="黑体" pitchFamily="2" charset="-122"/>
              </a:rPr>
              <a:t>流水线的基本概念</a:t>
            </a:r>
          </a:p>
        </p:txBody>
      </p:sp>
      <p:sp>
        <p:nvSpPr>
          <p:cNvPr id="43011" name="Rectangle 3" descr="Rectangle: Click to edit Master text styles&#10;Second level&#10;Third level&#10;Fourth level&#10;Fifth level"/>
          <p:cNvSpPr>
            <a:spLocks noGrp="1" noChangeArrowheads="1"/>
          </p:cNvSpPr>
          <p:nvPr>
            <p:ph idx="1"/>
          </p:nvPr>
        </p:nvSpPr>
        <p:spPr>
          <a:xfrm>
            <a:off x="539552" y="1556792"/>
            <a:ext cx="7989888" cy="3887787"/>
          </a:xfrm>
        </p:spPr>
        <p:txBody>
          <a:bodyPr/>
          <a:lstStyle/>
          <a:p>
            <a:pPr marL="457200" indent="-457200">
              <a:buFont typeface="Wingdings" pitchFamily="2" charset="2"/>
              <a:buAutoNum type="arabicPeriod" startAt="2"/>
            </a:pPr>
            <a:r>
              <a:rPr lang="zh-CN" altLang="en-US" sz="2800" dirty="0"/>
              <a:t>单功能流水线与多功能流水线</a:t>
            </a:r>
          </a:p>
          <a:p>
            <a:pPr marL="1085850" lvl="1" indent="-457200">
              <a:buFont typeface="Wingdings" pitchFamily="2" charset="2"/>
              <a:buNone/>
            </a:pPr>
            <a:r>
              <a:rPr lang="zh-CN" altLang="en-US" dirty="0" smtClean="0"/>
              <a:t>     </a:t>
            </a:r>
            <a:r>
              <a:rPr lang="zh-CN" altLang="en-US" sz="2000" b="1" dirty="0" smtClean="0">
                <a:solidFill>
                  <a:srgbClr val="000000"/>
                </a:solidFill>
                <a:ea typeface="宋体" charset="-122"/>
              </a:rPr>
              <a:t>（按照流水线所完成的功能来分类）</a:t>
            </a:r>
          </a:p>
          <a:p>
            <a:pPr marL="1085850" lvl="1" indent="-457200"/>
            <a:r>
              <a:rPr lang="zh-CN" altLang="en-US" dirty="0" smtClean="0">
                <a:solidFill>
                  <a:srgbClr val="FF0000"/>
                </a:solidFill>
              </a:rPr>
              <a:t>单功能流水线：</a:t>
            </a:r>
            <a:r>
              <a:rPr lang="zh-CN" altLang="en-US" dirty="0" smtClean="0"/>
              <a:t>只能完成一种固定功能的流水线。</a:t>
            </a:r>
          </a:p>
          <a:p>
            <a:pPr marL="1085850" lvl="1" indent="-457200"/>
            <a:r>
              <a:rPr lang="zh-CN" altLang="en-US" dirty="0" smtClean="0">
                <a:solidFill>
                  <a:srgbClr val="FF0000"/>
                </a:solidFill>
              </a:rPr>
              <a:t>多功能流水线：</a:t>
            </a:r>
            <a:r>
              <a:rPr lang="zh-CN" altLang="en-US" dirty="0" smtClean="0"/>
              <a:t>流水线的各段可以进行不同的</a:t>
            </a:r>
          </a:p>
          <a:p>
            <a:pPr marL="1085850" lvl="1" indent="-457200">
              <a:buFont typeface="Wingdings" pitchFamily="2" charset="2"/>
              <a:buNone/>
            </a:pPr>
            <a:r>
              <a:rPr lang="zh-CN" altLang="en-US" dirty="0" smtClean="0"/>
              <a:t>                           连接，以实现不同的功能。</a:t>
            </a:r>
          </a:p>
          <a:p>
            <a:pPr lvl="2">
              <a:buFont typeface="Wingdings" pitchFamily="2" charset="2"/>
              <a:buNone/>
            </a:pPr>
            <a:r>
              <a:rPr lang="zh-CN" altLang="en-US" dirty="0" smtClean="0">
                <a:ea typeface="宋体" charset="-122"/>
              </a:rPr>
              <a:t>例： </a:t>
            </a:r>
            <a:r>
              <a:rPr lang="en-US" altLang="zh-CN" dirty="0" smtClean="0">
                <a:solidFill>
                  <a:srgbClr val="FFFF66"/>
                </a:solidFill>
                <a:latin typeface="宋体" charset="-122"/>
                <a:ea typeface="宋体" charset="-122"/>
                <a:hlinkClick r:id="rId2" action="ppaction://program"/>
              </a:rPr>
              <a:t>ASC</a:t>
            </a:r>
            <a:r>
              <a:rPr lang="zh-CN" altLang="en-US" dirty="0" smtClean="0">
                <a:solidFill>
                  <a:srgbClr val="FFFF66"/>
                </a:solidFill>
                <a:ea typeface="宋体" charset="-122"/>
                <a:hlinkClick r:id="rId2" action="ppaction://program"/>
              </a:rPr>
              <a:t>的多功能流水线</a:t>
            </a:r>
            <a:r>
              <a:rPr lang="zh-CN" altLang="en-US" dirty="0" smtClean="0">
                <a:ea typeface="宋体" charset="-122"/>
              </a:rPr>
              <a:t>（图</a:t>
            </a:r>
            <a:r>
              <a:rPr lang="en-US" altLang="zh-CN" dirty="0" smtClean="0">
                <a:ea typeface="宋体" charset="-122"/>
              </a:rPr>
              <a:t>3.3</a:t>
            </a:r>
            <a:r>
              <a:rPr lang="zh-CN" altLang="en-US" dirty="0" smtClean="0">
                <a:ea typeface="宋体" charset="-122"/>
              </a:rPr>
              <a:t>）</a:t>
            </a: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4034" name="Object 4"/>
          <p:cNvGraphicFramePr>
            <a:graphicFrameLocks noGrp="1" noChangeAspect="1"/>
          </p:cNvGraphicFramePr>
          <p:nvPr>
            <p:ph/>
          </p:nvPr>
        </p:nvGraphicFramePr>
        <p:xfrm>
          <a:off x="1619250" y="534988"/>
          <a:ext cx="6335713" cy="5859462"/>
        </p:xfrm>
        <a:graphic>
          <a:graphicData uri="http://schemas.openxmlformats.org/presentationml/2006/ole">
            <mc:AlternateContent xmlns:mc="http://schemas.openxmlformats.org/markup-compatibility/2006">
              <mc:Choice xmlns:v="urn:schemas-microsoft-com:vml" Requires="v">
                <p:oleObj spid="_x0000_s44118" name="Picture2" r:id="rId3" imgW="4104132" imgH="3803904" progId="Word.Picture.8">
                  <p:embed/>
                </p:oleObj>
              </mc:Choice>
              <mc:Fallback>
                <p:oleObj name="Picture2" r:id="rId3" imgW="4104132" imgH="3803904" progId="Word.Picture.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250" y="534988"/>
                        <a:ext cx="6335713" cy="5859462"/>
                      </a:xfrm>
                      <a:prstGeom prst="rect">
                        <a:avLst/>
                      </a:prstGeom>
                      <a:solidFill>
                        <a:srgbClr val="F0F0F0"/>
                      </a:solidFill>
                    </p:spPr>
                  </p:pic>
                </p:oleObj>
              </mc:Fallback>
            </mc:AlternateContent>
          </a:graphicData>
        </a:graphic>
      </p:graphicFrame>
      <p:sp>
        <p:nvSpPr>
          <p:cNvPr id="3" name="TextBox 5"/>
          <p:cNvSpPr txBox="1"/>
          <p:nvPr/>
        </p:nvSpPr>
        <p:spPr>
          <a:xfrm>
            <a:off x="0" y="0"/>
            <a:ext cx="2592288" cy="492443"/>
          </a:xfrm>
          <a:prstGeom prst="rect">
            <a:avLst/>
          </a:prstGeom>
          <a:noFill/>
        </p:spPr>
        <p:txBody>
          <a:bodyPr wrap="square" rtlCol="0">
            <a:spAutoFit/>
          </a:bodyPr>
          <a:lstStyle>
            <a:defPPr>
              <a:defRPr lang="zh-CN"/>
            </a:defPPr>
            <a:lvl1pPr algn="l" rtl="0" fontAlgn="base">
              <a:spcBef>
                <a:spcPct val="0"/>
              </a:spcBef>
              <a:spcAft>
                <a:spcPct val="0"/>
              </a:spcAft>
              <a:defRPr kumimoji="1" sz="2600" kern="1200">
                <a:solidFill>
                  <a:schemeClr val="tx1"/>
                </a:solidFill>
                <a:latin typeface="Tahoma" pitchFamily="34" charset="0"/>
                <a:ea typeface="宋体" pitchFamily="2" charset="-122"/>
                <a:cs typeface="+mn-cs"/>
              </a:defRPr>
            </a:lvl1pPr>
            <a:lvl2pPr marL="457200" algn="l" rtl="0" fontAlgn="base">
              <a:spcBef>
                <a:spcPct val="0"/>
              </a:spcBef>
              <a:spcAft>
                <a:spcPct val="0"/>
              </a:spcAft>
              <a:defRPr kumimoji="1" sz="2600" kern="1200">
                <a:solidFill>
                  <a:schemeClr val="tx1"/>
                </a:solidFill>
                <a:latin typeface="Tahoma" pitchFamily="34" charset="0"/>
                <a:ea typeface="宋体" pitchFamily="2" charset="-122"/>
                <a:cs typeface="+mn-cs"/>
              </a:defRPr>
            </a:lvl2pPr>
            <a:lvl3pPr marL="914400" algn="l" rtl="0" fontAlgn="base">
              <a:spcBef>
                <a:spcPct val="0"/>
              </a:spcBef>
              <a:spcAft>
                <a:spcPct val="0"/>
              </a:spcAft>
              <a:defRPr kumimoji="1" sz="2600" kern="1200">
                <a:solidFill>
                  <a:schemeClr val="tx1"/>
                </a:solidFill>
                <a:latin typeface="Tahoma" pitchFamily="34" charset="0"/>
                <a:ea typeface="宋体" pitchFamily="2" charset="-122"/>
                <a:cs typeface="+mn-cs"/>
              </a:defRPr>
            </a:lvl3pPr>
            <a:lvl4pPr marL="1371600" algn="l" rtl="0" fontAlgn="base">
              <a:spcBef>
                <a:spcPct val="0"/>
              </a:spcBef>
              <a:spcAft>
                <a:spcPct val="0"/>
              </a:spcAft>
              <a:defRPr kumimoji="1" sz="2600" kern="1200">
                <a:solidFill>
                  <a:schemeClr val="tx1"/>
                </a:solidFill>
                <a:latin typeface="Tahoma" pitchFamily="34" charset="0"/>
                <a:ea typeface="宋体" pitchFamily="2" charset="-122"/>
                <a:cs typeface="+mn-cs"/>
              </a:defRPr>
            </a:lvl4pPr>
            <a:lvl5pPr marL="1828800" algn="l" rtl="0" fontAlgn="base">
              <a:spcBef>
                <a:spcPct val="0"/>
              </a:spcBef>
              <a:spcAft>
                <a:spcPct val="0"/>
              </a:spcAft>
              <a:defRPr kumimoji="1" sz="2600" kern="1200">
                <a:solidFill>
                  <a:schemeClr val="tx1"/>
                </a:solidFill>
                <a:latin typeface="Tahoma" pitchFamily="34" charset="0"/>
                <a:ea typeface="宋体" pitchFamily="2" charset="-122"/>
                <a:cs typeface="+mn-cs"/>
              </a:defRPr>
            </a:lvl5pPr>
            <a:lvl6pPr marL="2286000" algn="l" defTabSz="914400" rtl="0" eaLnBrk="1" latinLnBrk="0" hangingPunct="1">
              <a:defRPr kumimoji="1" sz="2600" kern="1200">
                <a:solidFill>
                  <a:schemeClr val="tx1"/>
                </a:solidFill>
                <a:latin typeface="Tahoma" pitchFamily="34" charset="0"/>
                <a:ea typeface="宋体" pitchFamily="2" charset="-122"/>
                <a:cs typeface="+mn-cs"/>
              </a:defRPr>
            </a:lvl6pPr>
            <a:lvl7pPr marL="2743200" algn="l" defTabSz="914400" rtl="0" eaLnBrk="1" latinLnBrk="0" hangingPunct="1">
              <a:defRPr kumimoji="1" sz="2600" kern="1200">
                <a:solidFill>
                  <a:schemeClr val="tx1"/>
                </a:solidFill>
                <a:latin typeface="Tahoma" pitchFamily="34" charset="0"/>
                <a:ea typeface="宋体" pitchFamily="2" charset="-122"/>
                <a:cs typeface="+mn-cs"/>
              </a:defRPr>
            </a:lvl7pPr>
            <a:lvl8pPr marL="3200400" algn="l" defTabSz="914400" rtl="0" eaLnBrk="1" latinLnBrk="0" hangingPunct="1">
              <a:defRPr kumimoji="1" sz="2600" kern="1200">
                <a:solidFill>
                  <a:schemeClr val="tx1"/>
                </a:solidFill>
                <a:latin typeface="Tahoma" pitchFamily="34" charset="0"/>
                <a:ea typeface="宋体" pitchFamily="2" charset="-122"/>
                <a:cs typeface="+mn-cs"/>
              </a:defRPr>
            </a:lvl8pPr>
            <a:lvl9pPr marL="3657600" algn="l" defTabSz="914400" rtl="0" eaLnBrk="1" latinLnBrk="0" hangingPunct="1">
              <a:defRPr kumimoji="1" sz="2600" kern="1200">
                <a:solidFill>
                  <a:schemeClr val="tx1"/>
                </a:solidFill>
                <a:latin typeface="Tahoma" pitchFamily="34" charset="0"/>
                <a:ea typeface="宋体" pitchFamily="2" charset="-122"/>
                <a:cs typeface="+mn-cs"/>
              </a:defRPr>
            </a:lvl9pPr>
          </a:lstStyle>
          <a:p>
            <a:r>
              <a:rPr lang="zh-CN" altLang="en-US" b="1" dirty="0" smtClean="0">
                <a:solidFill>
                  <a:srgbClr val="7FA8F9"/>
                </a:solidFill>
                <a:latin typeface="华文行楷" pitchFamily="2" charset="-122"/>
                <a:ea typeface="华文行楷" pitchFamily="2" charset="-122"/>
              </a:rPr>
              <a:t>计算机系统结构</a:t>
            </a:r>
            <a:endParaRPr lang="zh-CN" altLang="en-US" b="1" dirty="0">
              <a:solidFill>
                <a:srgbClr val="7FA8F9"/>
              </a:solidFill>
              <a:latin typeface="华文行楷" pitchFamily="2" charset="-122"/>
              <a:ea typeface="华文行楷" pitchFamily="2" charset="-122"/>
            </a:endParaRPr>
          </a:p>
        </p:txBody>
      </p:sp>
      <p:pic>
        <p:nvPicPr>
          <p:cNvPr id="4" name="Picture 4" descr="图片1"/>
          <p:cNvPicPr>
            <a:picLocks noChangeAspect="1" noChangeArrowheads="1"/>
          </p:cNvPicPr>
          <p:nvPr/>
        </p:nvPicPr>
        <p:blipFill>
          <a:blip r:embed="rId5" cstate="print"/>
          <a:srcRect/>
          <a:stretch>
            <a:fillRect/>
          </a:stretch>
        </p:blipFill>
        <p:spPr bwMode="auto">
          <a:xfrm>
            <a:off x="2859437" y="60395"/>
            <a:ext cx="540567" cy="288032"/>
          </a:xfrm>
          <a:prstGeom prst="rect">
            <a:avLst/>
          </a:prstGeom>
          <a:noFill/>
          <a:ln w="9525">
            <a:noFill/>
            <a:miter lim="800000"/>
            <a:headEnd/>
            <a:tailEnd/>
          </a:ln>
        </p:spPr>
      </p:pic>
      <p:pic>
        <p:nvPicPr>
          <p:cNvPr id="5" name="Picture 5" descr="Modifiedxiaohui2"/>
          <p:cNvPicPr>
            <a:picLocks noChangeAspect="1" noChangeArrowheads="1"/>
          </p:cNvPicPr>
          <p:nvPr/>
        </p:nvPicPr>
        <p:blipFill>
          <a:blip r:embed="rId6" cstate="print"/>
          <a:srcRect/>
          <a:stretch>
            <a:fillRect/>
          </a:stretch>
        </p:blipFill>
        <p:spPr bwMode="auto">
          <a:xfrm>
            <a:off x="2448272" y="60395"/>
            <a:ext cx="411165" cy="289068"/>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altLang="zh-CN" smtClean="0">
                <a:latin typeface="黑体" pitchFamily="2" charset="-122"/>
              </a:rPr>
              <a:t>3.1 </a:t>
            </a:r>
            <a:r>
              <a:rPr lang="zh-CN" altLang="en-US" smtClean="0">
                <a:latin typeface="黑体" pitchFamily="2" charset="-122"/>
              </a:rPr>
              <a:t>流水线的基本概念</a:t>
            </a:r>
          </a:p>
        </p:txBody>
      </p:sp>
      <p:sp>
        <p:nvSpPr>
          <p:cNvPr id="45059" name="Rectangle 3" descr="Rectangle: Click to edit Master text styles&#10;Second level&#10;Third level&#10;Fourth level&#10;Fifth level"/>
          <p:cNvSpPr>
            <a:spLocks noGrp="1" noChangeArrowheads="1"/>
          </p:cNvSpPr>
          <p:nvPr>
            <p:ph idx="1"/>
          </p:nvPr>
        </p:nvSpPr>
        <p:spPr>
          <a:xfrm>
            <a:off x="611560" y="1196752"/>
            <a:ext cx="7772400" cy="4364037"/>
          </a:xfrm>
        </p:spPr>
        <p:txBody>
          <a:bodyPr/>
          <a:lstStyle/>
          <a:p>
            <a:pPr marL="457200" indent="-457200">
              <a:buFont typeface="Wingdings" pitchFamily="2" charset="2"/>
              <a:buAutoNum type="arabicPeriod" startAt="3"/>
            </a:pPr>
            <a:r>
              <a:rPr lang="zh-CN" altLang="en-US" sz="2800" dirty="0" smtClean="0"/>
              <a:t>静态流水线与动态流水线</a:t>
            </a:r>
          </a:p>
          <a:p>
            <a:pPr marL="1085850" lvl="1" indent="-457200">
              <a:buFont typeface="Wingdings" pitchFamily="2" charset="2"/>
              <a:buNone/>
            </a:pPr>
            <a:r>
              <a:rPr lang="zh-CN" altLang="en-US" sz="2000" b="1" dirty="0" smtClean="0">
                <a:solidFill>
                  <a:srgbClr val="000000"/>
                </a:solidFill>
                <a:ea typeface="宋体" charset="-122"/>
              </a:rPr>
              <a:t>（按照同一时间内各段之间的连接方式对多功能流水线作</a:t>
            </a:r>
          </a:p>
          <a:p>
            <a:pPr marL="1085850" lvl="1" indent="-457200">
              <a:buFont typeface="Wingdings" pitchFamily="2" charset="2"/>
              <a:buNone/>
            </a:pPr>
            <a:r>
              <a:rPr lang="zh-CN" altLang="en-US" sz="2000" b="1" dirty="0" smtClean="0">
                <a:solidFill>
                  <a:srgbClr val="000000"/>
                </a:solidFill>
                <a:ea typeface="宋体" charset="-122"/>
              </a:rPr>
              <a:t>进一步的分类）</a:t>
            </a:r>
          </a:p>
          <a:p>
            <a:pPr marL="1085850" lvl="1" indent="-457200"/>
            <a:r>
              <a:rPr lang="zh-CN" altLang="en-US" dirty="0" smtClean="0">
                <a:solidFill>
                  <a:srgbClr val="FF0000"/>
                </a:solidFill>
              </a:rPr>
              <a:t>静态流水线：</a:t>
            </a:r>
            <a:r>
              <a:rPr lang="zh-CN" altLang="en-US" dirty="0" smtClean="0"/>
              <a:t>在同一时间内，多功能流水线中的</a:t>
            </a:r>
          </a:p>
          <a:p>
            <a:pPr marL="1085850" lvl="1" indent="-457200">
              <a:buFont typeface="Wingdings" pitchFamily="2" charset="2"/>
              <a:buNone/>
            </a:pPr>
            <a:r>
              <a:rPr lang="zh-CN" altLang="en-US" dirty="0" smtClean="0"/>
              <a:t>    各段只能按同一种功能的连接方式工作。</a:t>
            </a:r>
          </a:p>
          <a:p>
            <a:pPr lvl="2"/>
            <a:r>
              <a:rPr lang="zh-CN" altLang="en-US" dirty="0" smtClean="0">
                <a:ea typeface="宋体" charset="-122"/>
              </a:rPr>
              <a:t>对于静态流水线来说，只有当输入的是一串相同的</a:t>
            </a:r>
          </a:p>
          <a:p>
            <a:pPr lvl="2">
              <a:buFont typeface="Wingdings" pitchFamily="2" charset="2"/>
              <a:buNone/>
            </a:pPr>
            <a:r>
              <a:rPr lang="zh-CN" altLang="en-US" dirty="0" smtClean="0">
                <a:ea typeface="宋体" charset="-122"/>
              </a:rPr>
              <a:t>      运算任务时，流水的效率才能得到充分的发挥。</a:t>
            </a:r>
          </a:p>
          <a:p>
            <a:pPr lvl="2">
              <a:buNone/>
            </a:pPr>
            <a:r>
              <a:rPr lang="zh-CN" altLang="en-US" dirty="0" smtClean="0">
                <a:ea typeface="宋体" charset="-122"/>
              </a:rPr>
              <a:t>例如：</a:t>
            </a:r>
            <a:r>
              <a:rPr lang="en-US" altLang="zh-CN" dirty="0">
                <a:solidFill>
                  <a:srgbClr val="0000FF"/>
                </a:solidFill>
                <a:ea typeface="宋体" charset="-122"/>
              </a:rPr>
              <a:t>ASC</a:t>
            </a:r>
            <a:r>
              <a:rPr lang="zh-CN" altLang="en-US" dirty="0">
                <a:solidFill>
                  <a:srgbClr val="0000FF"/>
                </a:solidFill>
                <a:ea typeface="宋体" charset="-122"/>
              </a:rPr>
              <a:t>的</a:t>
            </a:r>
            <a:r>
              <a:rPr lang="en-US" altLang="zh-CN" dirty="0">
                <a:solidFill>
                  <a:srgbClr val="0000FF"/>
                </a:solidFill>
                <a:ea typeface="宋体" charset="-122"/>
              </a:rPr>
              <a:t>8</a:t>
            </a:r>
            <a:r>
              <a:rPr lang="zh-CN" altLang="en-US" dirty="0">
                <a:solidFill>
                  <a:srgbClr val="0000FF"/>
                </a:solidFill>
                <a:ea typeface="宋体" charset="-122"/>
              </a:rPr>
              <a:t>段流水线 </a:t>
            </a:r>
            <a:r>
              <a:rPr lang="en-US" altLang="zh-CN" dirty="0" smtClean="0">
                <a:solidFill>
                  <a:srgbClr val="0000FF"/>
                </a:solidFill>
                <a:latin typeface="宋体" charset="-122"/>
                <a:ea typeface="宋体" charset="-122"/>
              </a:rPr>
              <a:t> </a:t>
            </a:r>
            <a:r>
              <a:rPr lang="en-US" altLang="zh-CN" dirty="0" smtClean="0">
                <a:solidFill>
                  <a:schemeClr val="accent1">
                    <a:lumMod val="50000"/>
                  </a:schemeClr>
                </a:solidFill>
                <a:latin typeface="宋体" charset="-122"/>
                <a:ea typeface="宋体" charset="-122"/>
              </a:rPr>
              <a:t>(</a:t>
            </a:r>
            <a:r>
              <a:rPr lang="zh-CN" altLang="en-US" dirty="0" smtClean="0">
                <a:solidFill>
                  <a:srgbClr val="0070C0"/>
                </a:solidFill>
                <a:latin typeface="宋体" charset="-122"/>
                <a:ea typeface="宋体" charset="-122"/>
              </a:rPr>
              <a:t>固定单一任务，大公司</a:t>
            </a:r>
            <a:r>
              <a:rPr lang="en-US" altLang="zh-CN" dirty="0" smtClean="0">
                <a:solidFill>
                  <a:schemeClr val="accent1">
                    <a:lumMod val="50000"/>
                  </a:schemeClr>
                </a:solidFill>
                <a:latin typeface="宋体" charset="-122"/>
                <a:ea typeface="宋体" charset="-122"/>
              </a:rPr>
              <a:t>)</a:t>
            </a:r>
            <a:endParaRPr lang="zh-CN" altLang="en-US" dirty="0" smtClean="0">
              <a:solidFill>
                <a:schemeClr val="accent1">
                  <a:lumMod val="50000"/>
                </a:schemeClr>
              </a:solidFill>
              <a:latin typeface="宋体" charset="-122"/>
              <a:ea typeface="宋体" charset="-122"/>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0" y="527720"/>
            <a:ext cx="9144000" cy="381000"/>
          </a:xfrm>
        </p:spPr>
        <p:txBody>
          <a:bodyPr/>
          <a:lstStyle/>
          <a:p>
            <a:r>
              <a:rPr lang="zh-CN" altLang="en-US" sz="2400" dirty="0" smtClean="0">
                <a:solidFill>
                  <a:srgbClr val="FF0000"/>
                </a:solidFill>
              </a:rPr>
              <a:t>第</a:t>
            </a:r>
            <a:r>
              <a:rPr lang="en-US" altLang="zh-CN" sz="2400" dirty="0" smtClean="0">
                <a:solidFill>
                  <a:srgbClr val="FF0000"/>
                </a:solidFill>
              </a:rPr>
              <a:t>1</a:t>
            </a:r>
            <a:r>
              <a:rPr lang="zh-CN" altLang="en-US" sz="2400" dirty="0" smtClean="0">
                <a:solidFill>
                  <a:srgbClr val="FF0000"/>
                </a:solidFill>
              </a:rPr>
              <a:t>章 内容回顾</a:t>
            </a:r>
          </a:p>
        </p:txBody>
      </p:sp>
      <p:sp>
        <p:nvSpPr>
          <p:cNvPr id="21507" name="Rectangle 3" descr="Rectangle: Click to edit Master text styles&#10;Second level&#10;Third level&#10;Fourth level&#10;Fifth level"/>
          <p:cNvSpPr>
            <a:spLocks noGrp="1" noChangeArrowheads="1"/>
          </p:cNvSpPr>
          <p:nvPr>
            <p:ph type="body" idx="1"/>
          </p:nvPr>
        </p:nvSpPr>
        <p:spPr>
          <a:xfrm>
            <a:off x="323528" y="1196752"/>
            <a:ext cx="8462143" cy="5256583"/>
          </a:xfrm>
        </p:spPr>
        <p:txBody>
          <a:bodyPr/>
          <a:lstStyle/>
          <a:p>
            <a:pPr marL="377825" indent="-377825">
              <a:lnSpc>
                <a:spcPct val="100000"/>
              </a:lnSpc>
              <a:buFont typeface="Wingdings" pitchFamily="2" charset="2"/>
              <a:buNone/>
            </a:pPr>
            <a:r>
              <a:rPr lang="en-US" altLang="zh-CN" dirty="0" smtClean="0">
                <a:solidFill>
                  <a:srgbClr val="000000"/>
                </a:solidFill>
                <a:latin typeface="楷体_GB2312" pitchFamily="49" charset="-122"/>
                <a:ea typeface="楷体_GB2312" pitchFamily="49" charset="-122"/>
              </a:rPr>
              <a:t>(1)</a:t>
            </a:r>
            <a:r>
              <a:rPr lang="zh-CN" altLang="en-US" dirty="0" smtClean="0">
                <a:solidFill>
                  <a:srgbClr val="000000"/>
                </a:solidFill>
                <a:latin typeface="楷体_GB2312" pitchFamily="49" charset="-122"/>
                <a:ea typeface="楷体_GB2312" pitchFamily="49" charset="-122"/>
              </a:rPr>
              <a:t>计算机系统的多级层次模型，计算机系统结构的广义定义与狭义定义，与组织、实现的关系；</a:t>
            </a:r>
          </a:p>
          <a:p>
            <a:pPr marL="377825" indent="-377825">
              <a:lnSpc>
                <a:spcPct val="100000"/>
              </a:lnSpc>
              <a:buFont typeface="Wingdings" pitchFamily="2" charset="2"/>
              <a:buNone/>
            </a:pPr>
            <a:r>
              <a:rPr lang="en-US" altLang="zh-CN" dirty="0" smtClean="0">
                <a:solidFill>
                  <a:srgbClr val="000000"/>
                </a:solidFill>
                <a:latin typeface="楷体_GB2312" pitchFamily="49" charset="-122"/>
                <a:ea typeface="楷体_GB2312" pitchFamily="49" charset="-122"/>
              </a:rPr>
              <a:t>(2)</a:t>
            </a:r>
            <a:r>
              <a:rPr lang="zh-CN" altLang="en-US" dirty="0" smtClean="0">
                <a:solidFill>
                  <a:srgbClr val="000000"/>
                </a:solidFill>
                <a:latin typeface="楷体_GB2312" pitchFamily="49" charset="-122"/>
                <a:ea typeface="楷体_GB2312" pitchFamily="49" charset="-122"/>
              </a:rPr>
              <a:t>计算机系统结构的分类；</a:t>
            </a:r>
          </a:p>
          <a:p>
            <a:pPr marL="377825" indent="-377825">
              <a:lnSpc>
                <a:spcPct val="100000"/>
              </a:lnSpc>
              <a:buFont typeface="Wingdings" pitchFamily="2" charset="2"/>
              <a:buNone/>
            </a:pPr>
            <a:r>
              <a:rPr lang="en-US" altLang="zh-CN" dirty="0" smtClean="0">
                <a:solidFill>
                  <a:srgbClr val="000000"/>
                </a:solidFill>
                <a:latin typeface="楷体_GB2312" pitchFamily="49" charset="-122"/>
                <a:ea typeface="楷体_GB2312" pitchFamily="49" charset="-122"/>
              </a:rPr>
              <a:t>(3)</a:t>
            </a:r>
            <a:r>
              <a:rPr lang="zh-CN" altLang="en-US" dirty="0" smtClean="0">
                <a:solidFill>
                  <a:srgbClr val="000000"/>
                </a:solidFill>
                <a:latin typeface="楷体_GB2312" pitchFamily="49" charset="-122"/>
                <a:ea typeface="楷体_GB2312" pitchFamily="49" charset="-122"/>
              </a:rPr>
              <a:t>计算机系统设计的定量原理</a:t>
            </a:r>
            <a:endParaRPr lang="en-US" altLang="zh-CN" dirty="0" smtClean="0">
              <a:solidFill>
                <a:srgbClr val="000000"/>
              </a:solidFill>
              <a:latin typeface="楷体_GB2312" pitchFamily="49" charset="-122"/>
              <a:ea typeface="楷体_GB2312" pitchFamily="49" charset="-122"/>
            </a:endParaRPr>
          </a:p>
          <a:p>
            <a:pPr marL="377825" indent="-377825">
              <a:lnSpc>
                <a:spcPct val="100000"/>
              </a:lnSpc>
              <a:buFont typeface="Wingdings" pitchFamily="2" charset="2"/>
              <a:buNone/>
            </a:pPr>
            <a:r>
              <a:rPr lang="en-US" altLang="zh-CN" sz="2000" dirty="0" smtClean="0">
                <a:solidFill>
                  <a:srgbClr val="FF0000"/>
                </a:solidFill>
                <a:latin typeface="楷体_GB2312" pitchFamily="49" charset="-122"/>
                <a:ea typeface="楷体_GB2312" pitchFamily="49" charset="-122"/>
              </a:rPr>
              <a:t>	</a:t>
            </a:r>
            <a:r>
              <a:rPr lang="en-US" altLang="zh-CN" b="1" dirty="0" smtClean="0">
                <a:solidFill>
                  <a:srgbClr val="FF0000"/>
                </a:solidFill>
                <a:latin typeface="Arial" charset="0"/>
                <a:ea typeface="楷体_GB2312" pitchFamily="49" charset="-122"/>
              </a:rPr>
              <a:t>Amdahl</a:t>
            </a:r>
            <a:r>
              <a:rPr lang="zh-CN" altLang="en-US" b="1" dirty="0" smtClean="0">
                <a:solidFill>
                  <a:srgbClr val="FF0000"/>
                </a:solidFill>
                <a:latin typeface="Arial" charset="0"/>
                <a:ea typeface="楷体_GB2312" pitchFamily="49" charset="-122"/>
              </a:rPr>
              <a:t>定律</a:t>
            </a:r>
            <a:endParaRPr lang="en-US" altLang="zh-CN" b="1" dirty="0" smtClean="0">
              <a:solidFill>
                <a:srgbClr val="FF0000"/>
              </a:solidFill>
              <a:latin typeface="Arial" charset="0"/>
              <a:ea typeface="楷体_GB2312" pitchFamily="49" charset="-122"/>
            </a:endParaRPr>
          </a:p>
          <a:p>
            <a:pPr marL="377825" indent="-377825">
              <a:lnSpc>
                <a:spcPct val="100000"/>
              </a:lnSpc>
              <a:buFont typeface="Wingdings" pitchFamily="2" charset="2"/>
              <a:buNone/>
            </a:pPr>
            <a:r>
              <a:rPr lang="en-US" altLang="zh-CN" b="1" dirty="0" smtClean="0">
                <a:solidFill>
                  <a:srgbClr val="FF0000"/>
                </a:solidFill>
                <a:latin typeface="Arial" charset="0"/>
                <a:ea typeface="楷体_GB2312" pitchFamily="49" charset="-122"/>
              </a:rPr>
              <a:t>	CPU</a:t>
            </a:r>
            <a:r>
              <a:rPr lang="zh-CN" altLang="en-US" b="1" dirty="0" smtClean="0">
                <a:solidFill>
                  <a:srgbClr val="FF0000"/>
                </a:solidFill>
                <a:latin typeface="Arial" charset="0"/>
                <a:ea typeface="楷体_GB2312" pitchFamily="49" charset="-122"/>
              </a:rPr>
              <a:t>性能公式</a:t>
            </a:r>
            <a:endParaRPr lang="en-US" altLang="zh-CN" b="1" dirty="0" smtClean="0">
              <a:solidFill>
                <a:srgbClr val="FF0000"/>
              </a:solidFill>
              <a:latin typeface="Arial" charset="0"/>
              <a:ea typeface="楷体_GB2312" pitchFamily="49" charset="-122"/>
            </a:endParaRPr>
          </a:p>
          <a:p>
            <a:pPr marL="377825" indent="-377825">
              <a:lnSpc>
                <a:spcPct val="100000"/>
              </a:lnSpc>
              <a:buFont typeface="Wingdings" pitchFamily="2" charset="2"/>
              <a:buNone/>
            </a:pPr>
            <a:r>
              <a:rPr lang="en-US" altLang="zh-CN" b="1" dirty="0" smtClean="0">
                <a:solidFill>
                  <a:srgbClr val="FF0000"/>
                </a:solidFill>
                <a:latin typeface="Arial" charset="0"/>
                <a:ea typeface="楷体_GB2312" pitchFamily="49" charset="-122"/>
              </a:rPr>
              <a:t>	</a:t>
            </a:r>
            <a:r>
              <a:rPr lang="zh-CN" altLang="en-US" b="1" dirty="0" smtClean="0">
                <a:solidFill>
                  <a:srgbClr val="FF0000"/>
                </a:solidFill>
                <a:latin typeface="Arial" charset="0"/>
                <a:ea typeface="楷体_GB2312" pitchFamily="49" charset="-122"/>
              </a:rPr>
              <a:t>平均时钟周期数</a:t>
            </a:r>
            <a:r>
              <a:rPr lang="en-US" altLang="zh-CN" b="1" dirty="0" smtClean="0">
                <a:solidFill>
                  <a:srgbClr val="FF0000"/>
                </a:solidFill>
                <a:latin typeface="Arial" charset="0"/>
                <a:ea typeface="楷体_GB2312" pitchFamily="49" charset="-122"/>
              </a:rPr>
              <a:t>CPI</a:t>
            </a:r>
          </a:p>
          <a:p>
            <a:pPr marL="377825" indent="-377825">
              <a:lnSpc>
                <a:spcPct val="100000"/>
              </a:lnSpc>
              <a:buFont typeface="Wingdings" pitchFamily="2" charset="2"/>
              <a:buNone/>
            </a:pPr>
            <a:r>
              <a:rPr lang="en-US" altLang="zh-CN" b="1" dirty="0" smtClean="0">
                <a:solidFill>
                  <a:srgbClr val="FF0000"/>
                </a:solidFill>
                <a:latin typeface="Arial" charset="0"/>
                <a:ea typeface="楷体_GB2312" pitchFamily="49" charset="-122"/>
              </a:rPr>
              <a:t>	</a:t>
            </a:r>
            <a:r>
              <a:rPr lang="zh-CN" altLang="en-US" b="1" dirty="0" smtClean="0">
                <a:solidFill>
                  <a:srgbClr val="FF0000"/>
                </a:solidFill>
                <a:latin typeface="Arial" charset="0"/>
                <a:ea typeface="楷体_GB2312" pitchFamily="49" charset="-122"/>
              </a:rPr>
              <a:t>每秒百万指令数</a:t>
            </a:r>
            <a:r>
              <a:rPr lang="en-US" altLang="zh-CN" b="1" dirty="0" smtClean="0">
                <a:solidFill>
                  <a:srgbClr val="FF0000"/>
                </a:solidFill>
                <a:latin typeface="Arial" charset="0"/>
                <a:ea typeface="楷体_GB2312" pitchFamily="49" charset="-122"/>
              </a:rPr>
              <a:t>MIPS</a:t>
            </a:r>
          </a:p>
          <a:p>
            <a:pPr marL="377825" indent="-377825">
              <a:lnSpc>
                <a:spcPct val="100000"/>
              </a:lnSpc>
              <a:buFont typeface="Wingdings" pitchFamily="2" charset="2"/>
              <a:buNone/>
            </a:pPr>
            <a:r>
              <a:rPr lang="en-US" altLang="zh-CN" dirty="0" smtClean="0">
                <a:solidFill>
                  <a:srgbClr val="000000"/>
                </a:solidFill>
                <a:latin typeface="楷体_GB2312" pitchFamily="49" charset="-122"/>
                <a:ea typeface="楷体_GB2312" pitchFamily="49" charset="-122"/>
              </a:rPr>
              <a:t>(4)</a:t>
            </a:r>
            <a:r>
              <a:rPr lang="zh-CN" altLang="en-US" dirty="0" smtClean="0">
                <a:solidFill>
                  <a:srgbClr val="000000"/>
                </a:solidFill>
                <a:latin typeface="楷体_GB2312" pitchFamily="49" charset="-122"/>
                <a:ea typeface="楷体_GB2312" pitchFamily="49" charset="-122"/>
              </a:rPr>
              <a:t>执行时间、吞吐率和基准测试程序；</a:t>
            </a:r>
            <a:endParaRPr lang="en-US" altLang="zh-CN" dirty="0" smtClean="0">
              <a:solidFill>
                <a:srgbClr val="000000"/>
              </a:solidFill>
              <a:latin typeface="楷体_GB2312" pitchFamily="49" charset="-122"/>
              <a:ea typeface="楷体_GB2312" pitchFamily="49" charset="-122"/>
            </a:endParaRPr>
          </a:p>
          <a:p>
            <a:pPr marL="377825" indent="-377825">
              <a:lnSpc>
                <a:spcPct val="100000"/>
              </a:lnSpc>
              <a:buFont typeface="Wingdings" pitchFamily="2" charset="2"/>
              <a:buNone/>
            </a:pPr>
            <a:r>
              <a:rPr lang="en-US" altLang="zh-CN" dirty="0" smtClean="0">
                <a:solidFill>
                  <a:srgbClr val="000000"/>
                </a:solidFill>
                <a:latin typeface="楷体_GB2312" pitchFamily="49" charset="-122"/>
                <a:ea typeface="楷体_GB2312" pitchFamily="49" charset="-122"/>
              </a:rPr>
              <a:t>(5)</a:t>
            </a:r>
            <a:r>
              <a:rPr lang="zh-CN" altLang="en-US" dirty="0" smtClean="0">
                <a:solidFill>
                  <a:srgbClr val="000000"/>
                </a:solidFill>
                <a:latin typeface="楷体_GB2312" pitchFamily="49" charset="-122"/>
                <a:ea typeface="楷体_GB2312" pitchFamily="49" charset="-122"/>
              </a:rPr>
              <a:t>冯</a:t>
            </a:r>
            <a:r>
              <a:rPr lang="en-US" altLang="zh-CN" dirty="0" smtClean="0">
                <a:solidFill>
                  <a:srgbClr val="000000"/>
                </a:solidFill>
                <a:latin typeface="楷体_GB2312" pitchFamily="49" charset="-122"/>
                <a:ea typeface="楷体_GB2312" pitchFamily="49" charset="-122"/>
              </a:rPr>
              <a:t>.</a:t>
            </a:r>
            <a:r>
              <a:rPr lang="zh-CN" altLang="en-US" dirty="0" smtClean="0">
                <a:solidFill>
                  <a:srgbClr val="000000"/>
                </a:solidFill>
                <a:latin typeface="楷体_GB2312" pitchFamily="49" charset="-122"/>
                <a:ea typeface="楷体_GB2312" pitchFamily="49" charset="-122"/>
              </a:rPr>
              <a:t>诺依曼结构的特点；</a:t>
            </a:r>
            <a:endParaRPr lang="en-US" altLang="zh-CN" dirty="0" smtClean="0">
              <a:solidFill>
                <a:srgbClr val="000000"/>
              </a:solidFill>
              <a:latin typeface="楷体_GB2312" pitchFamily="49" charset="-122"/>
              <a:ea typeface="楷体_GB2312" pitchFamily="49" charset="-122"/>
            </a:endParaRPr>
          </a:p>
          <a:p>
            <a:pPr marL="377825" indent="-377825">
              <a:lnSpc>
                <a:spcPct val="100000"/>
              </a:lnSpc>
              <a:buFont typeface="Wingdings" pitchFamily="2" charset="2"/>
              <a:buNone/>
            </a:pPr>
            <a:r>
              <a:rPr lang="en-US" altLang="zh-CN" dirty="0" smtClean="0">
                <a:solidFill>
                  <a:srgbClr val="000000"/>
                </a:solidFill>
                <a:latin typeface="楷体_GB2312" pitchFamily="49" charset="-122"/>
                <a:ea typeface="楷体_GB2312" pitchFamily="49" charset="-122"/>
              </a:rPr>
              <a:t>(6)</a:t>
            </a:r>
            <a:r>
              <a:rPr lang="zh-CN" altLang="en-US" dirty="0" smtClean="0">
                <a:solidFill>
                  <a:srgbClr val="000000"/>
                </a:solidFill>
                <a:latin typeface="楷体_GB2312" pitchFamily="49" charset="-122"/>
                <a:ea typeface="楷体_GB2312" pitchFamily="49" charset="-122"/>
              </a:rPr>
              <a:t>并行性的等级与技术途径</a:t>
            </a:r>
            <a:endParaRPr lang="zh-CN" altLang="zh-CN" dirty="0" smtClean="0">
              <a:solidFill>
                <a:srgbClr val="000000"/>
              </a:solidFill>
              <a:latin typeface="楷体_GB2312" pitchFamily="49" charset="-122"/>
              <a:ea typeface="楷体_GB2312" pitchFamily="49" charset="-122"/>
            </a:endParaRPr>
          </a:p>
        </p:txBody>
      </p:sp>
    </p:spTree>
    <p:extLst>
      <p:ext uri="{BB962C8B-B14F-4D97-AF65-F5344CB8AC3E}">
        <p14:creationId xmlns:p14="http://schemas.microsoft.com/office/powerpoint/2010/main" val="351371592"/>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altLang="zh-CN" smtClean="0">
                <a:latin typeface="黑体" pitchFamily="2" charset="-122"/>
              </a:rPr>
              <a:t>3.2 </a:t>
            </a:r>
            <a:r>
              <a:rPr lang="zh-CN" altLang="en-US" smtClean="0">
                <a:latin typeface="黑体" pitchFamily="2" charset="-122"/>
              </a:rPr>
              <a:t>流水线的基本概念</a:t>
            </a:r>
          </a:p>
        </p:txBody>
      </p:sp>
      <p:sp>
        <p:nvSpPr>
          <p:cNvPr id="46083" name="Rectangle 3" descr="Rectangle: Click to edit Master text styles&#10;Second level&#10;Third level&#10;Fourth level&#10;Fifth level"/>
          <p:cNvSpPr>
            <a:spLocks noGrp="1" noChangeArrowheads="1"/>
          </p:cNvSpPr>
          <p:nvPr>
            <p:ph idx="1"/>
          </p:nvPr>
        </p:nvSpPr>
        <p:spPr>
          <a:xfrm>
            <a:off x="323528" y="1124744"/>
            <a:ext cx="7772400" cy="4953000"/>
          </a:xfrm>
        </p:spPr>
        <p:txBody>
          <a:bodyPr/>
          <a:lstStyle/>
          <a:p>
            <a:pPr marL="1085850" lvl="1" indent="-457200"/>
            <a:r>
              <a:rPr lang="zh-CN" altLang="en-US" dirty="0" smtClean="0">
                <a:solidFill>
                  <a:srgbClr val="FF0000"/>
                </a:solidFill>
              </a:rPr>
              <a:t>动态流水线：</a:t>
            </a:r>
            <a:r>
              <a:rPr lang="zh-CN" altLang="en-US" dirty="0" smtClean="0"/>
              <a:t>在同一时间内，多功能流水线中的各段可以按照不同的方式连接，同时执行多种功能。       </a:t>
            </a:r>
          </a:p>
          <a:p>
            <a:pPr lvl="2"/>
            <a:r>
              <a:rPr lang="zh-CN" altLang="en-US" dirty="0" smtClean="0">
                <a:solidFill>
                  <a:srgbClr val="D60093"/>
                </a:solidFill>
                <a:ea typeface="宋体" charset="-122"/>
              </a:rPr>
              <a:t>优点</a:t>
            </a:r>
          </a:p>
          <a:p>
            <a:pPr lvl="2">
              <a:buFont typeface="Wingdings" pitchFamily="2" charset="2"/>
              <a:buNone/>
            </a:pPr>
            <a:r>
              <a:rPr lang="zh-CN" altLang="en-US" dirty="0" smtClean="0">
                <a:ea typeface="宋体" charset="-122"/>
              </a:rPr>
              <a:t>            灵活，能够提高流水线各段的使用率，从而</a:t>
            </a:r>
          </a:p>
          <a:p>
            <a:pPr lvl="2">
              <a:buFont typeface="Wingdings" pitchFamily="2" charset="2"/>
              <a:buNone/>
            </a:pPr>
            <a:r>
              <a:rPr lang="zh-CN" altLang="en-US" dirty="0" smtClean="0">
                <a:ea typeface="宋体" charset="-122"/>
              </a:rPr>
              <a:t>      提高处理速度</a:t>
            </a:r>
          </a:p>
          <a:p>
            <a:pPr lvl="2"/>
            <a:r>
              <a:rPr lang="zh-CN" altLang="en-US" dirty="0" smtClean="0">
                <a:solidFill>
                  <a:srgbClr val="D60093"/>
                </a:solidFill>
                <a:ea typeface="宋体" charset="-122"/>
              </a:rPr>
              <a:t>缺点</a:t>
            </a:r>
          </a:p>
          <a:p>
            <a:pPr lvl="2">
              <a:buFont typeface="Wingdings" pitchFamily="2" charset="2"/>
              <a:buNone/>
            </a:pPr>
            <a:r>
              <a:rPr lang="zh-CN" altLang="en-US" dirty="0" smtClean="0">
                <a:ea typeface="宋体" charset="-122"/>
              </a:rPr>
              <a:t>            控制复杂</a:t>
            </a:r>
          </a:p>
          <a:p>
            <a:pPr marL="1085850" lvl="1" indent="-457200"/>
            <a:r>
              <a:rPr lang="zh-CN" altLang="en-US" dirty="0" smtClean="0">
                <a:solidFill>
                  <a:srgbClr val="000000"/>
                </a:solidFill>
              </a:rPr>
              <a:t>静、动态流水线时空图的对比</a:t>
            </a: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7106" name="Object 1029"/>
          <p:cNvGraphicFramePr>
            <a:graphicFrameLocks noChangeAspect="1"/>
          </p:cNvGraphicFramePr>
          <p:nvPr/>
        </p:nvGraphicFramePr>
        <p:xfrm>
          <a:off x="546100" y="0"/>
          <a:ext cx="8312150" cy="6858000"/>
        </p:xfrm>
        <a:graphic>
          <a:graphicData uri="http://schemas.openxmlformats.org/presentationml/2006/ole">
            <mc:AlternateContent xmlns:mc="http://schemas.openxmlformats.org/markup-compatibility/2006">
              <mc:Choice xmlns:v="urn:schemas-microsoft-com:vml" Requires="v">
                <p:oleObj spid="_x0000_s47190" name="Visio" r:id="rId3" imgW="6744157" imgH="5564238" progId="Visio.Drawing.11">
                  <p:embed/>
                </p:oleObj>
              </mc:Choice>
              <mc:Fallback>
                <p:oleObj name="Visio" r:id="rId3" imgW="6744157" imgH="5564238" progId="Visio.Drawing.11">
                  <p:embed/>
                  <p:pic>
                    <p:nvPicPr>
                      <p:cNvPr id="0" name="Object 102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6100" y="0"/>
                        <a:ext cx="8312150" cy="68580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altLang="zh-CN" smtClean="0">
                <a:latin typeface="黑体" pitchFamily="2" charset="-122"/>
              </a:rPr>
              <a:t>3.1 </a:t>
            </a:r>
            <a:r>
              <a:rPr lang="zh-CN" altLang="en-US" smtClean="0">
                <a:latin typeface="黑体" pitchFamily="2" charset="-122"/>
              </a:rPr>
              <a:t>流水线的基本概念</a:t>
            </a:r>
          </a:p>
        </p:txBody>
      </p:sp>
      <p:sp>
        <p:nvSpPr>
          <p:cNvPr id="48131" name="Rectangle 3" descr="Rectangle: Click to edit Master text styles&#10;Second level&#10;Third level&#10;Fourth level&#10;Fifth level"/>
          <p:cNvSpPr>
            <a:spLocks noGrp="1" noChangeArrowheads="1"/>
          </p:cNvSpPr>
          <p:nvPr>
            <p:ph idx="1"/>
          </p:nvPr>
        </p:nvSpPr>
        <p:spPr>
          <a:xfrm>
            <a:off x="685800" y="1219200"/>
            <a:ext cx="8077200" cy="5162550"/>
          </a:xfrm>
        </p:spPr>
        <p:txBody>
          <a:bodyPr/>
          <a:lstStyle/>
          <a:p>
            <a:pPr marL="457200" indent="-457200">
              <a:buFont typeface="Wingdings" pitchFamily="2" charset="2"/>
              <a:buAutoNum type="arabicPeriod" startAt="4"/>
            </a:pPr>
            <a:r>
              <a:rPr lang="zh-CN" altLang="en-US" dirty="0" smtClean="0"/>
              <a:t>线性流水线与非线性流水线</a:t>
            </a:r>
          </a:p>
          <a:p>
            <a:pPr marL="1085850" lvl="1" indent="-457200">
              <a:buFont typeface="Wingdings" pitchFamily="2" charset="2"/>
              <a:buNone/>
            </a:pPr>
            <a:r>
              <a:rPr lang="zh-CN" altLang="en-US" sz="2000" b="1" dirty="0" smtClean="0">
                <a:solidFill>
                  <a:srgbClr val="000000"/>
                </a:solidFill>
                <a:ea typeface="宋体" charset="-122"/>
              </a:rPr>
              <a:t>（按照流水线中是否有反馈回路来进行分类）</a:t>
            </a:r>
          </a:p>
          <a:p>
            <a:pPr marL="1085850" lvl="1" indent="-457200"/>
            <a:r>
              <a:rPr lang="zh-CN" altLang="en-US" dirty="0" smtClean="0">
                <a:solidFill>
                  <a:srgbClr val="FF0000"/>
                </a:solidFill>
              </a:rPr>
              <a:t>线性流水线：</a:t>
            </a:r>
            <a:r>
              <a:rPr lang="zh-CN" altLang="en-US" dirty="0" smtClean="0"/>
              <a:t>流水线的各段串行连接，没有反馈回路。数据通过流水线中的各段时，每一个段最多只流过一次。</a:t>
            </a:r>
          </a:p>
          <a:p>
            <a:pPr marL="1085850" lvl="1" indent="-457200"/>
            <a:r>
              <a:rPr lang="zh-CN" altLang="en-US" dirty="0" smtClean="0">
                <a:solidFill>
                  <a:srgbClr val="FF0000"/>
                </a:solidFill>
              </a:rPr>
              <a:t>非线性流水线：</a:t>
            </a:r>
            <a:r>
              <a:rPr lang="zh-CN" altLang="en-US" dirty="0" smtClean="0"/>
              <a:t>流水线中除了有串行的连接外，还有反馈回路。  </a:t>
            </a:r>
            <a:endParaRPr lang="en-US" altLang="zh-CN" dirty="0" smtClean="0"/>
          </a:p>
          <a:p>
            <a:pPr marL="1085850" lvl="1" indent="-457200"/>
            <a:r>
              <a:rPr lang="zh-CN" altLang="en-US" dirty="0" smtClean="0">
                <a:hlinkClick r:id="rId3" action="ppaction://hlinkfile"/>
              </a:rPr>
              <a:t>非线性流水线的调度问题</a:t>
            </a:r>
            <a:endParaRPr lang="zh-CN" altLang="en-US" dirty="0" smtClean="0"/>
          </a:p>
          <a:p>
            <a:pPr lvl="2">
              <a:lnSpc>
                <a:spcPct val="140000"/>
              </a:lnSpc>
            </a:pPr>
            <a:r>
              <a:rPr lang="zh-CN" altLang="en-US" dirty="0" smtClean="0">
                <a:ea typeface="宋体" charset="-122"/>
              </a:rPr>
              <a:t>确定什么时候向流水线引进新的任务，才能使该任务不会与先前进入流水线的任务发生冲突</a:t>
            </a:r>
            <a:r>
              <a:rPr lang="en-US" altLang="zh-CN" dirty="0" smtClean="0">
                <a:latin typeface="Times New Roman" pitchFamily="18" charset="0"/>
                <a:ea typeface="宋体" charset="-122"/>
              </a:rPr>
              <a:t>——</a:t>
            </a:r>
            <a:r>
              <a:rPr lang="zh-CN" altLang="en-US" dirty="0" smtClean="0">
                <a:ea typeface="宋体" charset="-122"/>
              </a:rPr>
              <a:t>争用流水段</a:t>
            </a:r>
            <a:endParaRPr lang="zh-CN" altLang="en-US" dirty="0" smtClean="0">
              <a:solidFill>
                <a:schemeClr val="tx1"/>
              </a:solidFill>
            </a:endParaRP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1026"/>
          <p:cNvSpPr>
            <a:spLocks noGrp="1" noChangeArrowheads="1"/>
          </p:cNvSpPr>
          <p:nvPr>
            <p:ph type="title"/>
          </p:nvPr>
        </p:nvSpPr>
        <p:spPr/>
        <p:txBody>
          <a:bodyPr/>
          <a:lstStyle/>
          <a:p>
            <a:r>
              <a:rPr lang="en-US" altLang="zh-CN" sz="1800" smtClean="0">
                <a:latin typeface="黑体" pitchFamily="2" charset="-122"/>
              </a:rPr>
              <a:t>3.1 </a:t>
            </a:r>
            <a:r>
              <a:rPr lang="zh-CN" altLang="en-US" sz="1800" smtClean="0">
                <a:latin typeface="黑体" pitchFamily="2" charset="-122"/>
              </a:rPr>
              <a:t>流水线的基本概念</a:t>
            </a:r>
          </a:p>
        </p:txBody>
      </p:sp>
      <p:graphicFrame>
        <p:nvGraphicFramePr>
          <p:cNvPr id="49155" name="Object 1029"/>
          <p:cNvGraphicFramePr>
            <a:graphicFrameLocks noGrp="1" noChangeAspect="1"/>
          </p:cNvGraphicFramePr>
          <p:nvPr>
            <p:ph idx="1"/>
          </p:nvPr>
        </p:nvGraphicFramePr>
        <p:xfrm>
          <a:off x="428625" y="1214438"/>
          <a:ext cx="8553450" cy="4143375"/>
        </p:xfrm>
        <a:graphic>
          <a:graphicData uri="http://schemas.openxmlformats.org/presentationml/2006/ole">
            <mc:AlternateContent xmlns:mc="http://schemas.openxmlformats.org/markup-compatibility/2006">
              <mc:Choice xmlns:v="urn:schemas-microsoft-com:vml" Requires="v">
                <p:oleObj spid="_x0000_s49239" name="Visio" r:id="rId3" imgW="7130606" imgH="3454718" progId="Visio.Drawing.11">
                  <p:embed/>
                </p:oleObj>
              </mc:Choice>
              <mc:Fallback>
                <p:oleObj name="Visio" r:id="rId3" imgW="7130606" imgH="3454718" progId="Visio.Drawing.11">
                  <p:embed/>
                  <p:pic>
                    <p:nvPicPr>
                      <p:cNvPr id="0" name="Object 102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625" y="1214438"/>
                        <a:ext cx="8553450" cy="41433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altLang="zh-CN" smtClean="0">
                <a:latin typeface="黑体" pitchFamily="2" charset="-122"/>
              </a:rPr>
              <a:t>3.1 </a:t>
            </a:r>
            <a:r>
              <a:rPr lang="zh-CN" altLang="en-US" smtClean="0">
                <a:latin typeface="黑体" pitchFamily="2" charset="-122"/>
              </a:rPr>
              <a:t>流水线的基本概念</a:t>
            </a:r>
          </a:p>
        </p:txBody>
      </p:sp>
      <p:sp>
        <p:nvSpPr>
          <p:cNvPr id="50179" name="Rectangle 3" descr="Rectangle: Click to edit Master text styles&#10;Second level&#10;Third level&#10;Fourth level&#10;Fifth level"/>
          <p:cNvSpPr>
            <a:spLocks noGrp="1" noChangeArrowheads="1"/>
          </p:cNvSpPr>
          <p:nvPr>
            <p:ph idx="1"/>
          </p:nvPr>
        </p:nvSpPr>
        <p:spPr/>
        <p:txBody>
          <a:bodyPr/>
          <a:lstStyle/>
          <a:p>
            <a:pPr marL="457200" indent="-457200">
              <a:buFont typeface="Wingdings" pitchFamily="2" charset="2"/>
              <a:buAutoNum type="arabicPeriod" startAt="5"/>
            </a:pPr>
            <a:r>
              <a:rPr lang="zh-CN" altLang="en-US" dirty="0" smtClean="0"/>
              <a:t>顺序流水线与乱序流水线</a:t>
            </a:r>
          </a:p>
          <a:p>
            <a:pPr marL="1085850" lvl="1" indent="-457200">
              <a:buFont typeface="Wingdings" pitchFamily="2" charset="2"/>
              <a:buNone/>
            </a:pPr>
            <a:r>
              <a:rPr lang="zh-CN" altLang="en-US" sz="2000" b="1" dirty="0" smtClean="0">
                <a:solidFill>
                  <a:srgbClr val="000000"/>
                </a:solidFill>
                <a:ea typeface="宋体" charset="-122"/>
              </a:rPr>
              <a:t>（根据任务流入和流出的顺序是否相同来进行分类</a:t>
            </a:r>
            <a:r>
              <a:rPr lang="zh-CN" altLang="en-US" dirty="0" smtClean="0"/>
              <a:t>）</a:t>
            </a:r>
          </a:p>
          <a:p>
            <a:pPr marL="1085850" lvl="1" indent="-457200"/>
            <a:r>
              <a:rPr lang="zh-CN" altLang="en-US" dirty="0" smtClean="0">
                <a:solidFill>
                  <a:srgbClr val="FF0000"/>
                </a:solidFill>
              </a:rPr>
              <a:t>顺序流水线：</a:t>
            </a:r>
            <a:r>
              <a:rPr lang="zh-CN" altLang="en-US" dirty="0" smtClean="0"/>
              <a:t>流水线输出端任务流出的顺序与输</a:t>
            </a:r>
          </a:p>
          <a:p>
            <a:pPr marL="1085850" lvl="1" indent="-457200">
              <a:buFont typeface="Wingdings" pitchFamily="2" charset="2"/>
              <a:buNone/>
            </a:pPr>
            <a:r>
              <a:rPr lang="zh-CN" altLang="en-US" dirty="0" smtClean="0"/>
              <a:t>    入端任务流入的顺序完全相同。每一个任务在流</a:t>
            </a:r>
          </a:p>
          <a:p>
            <a:pPr marL="1085850" lvl="1" indent="-457200">
              <a:buFont typeface="Wingdings" pitchFamily="2" charset="2"/>
              <a:buNone/>
            </a:pPr>
            <a:r>
              <a:rPr lang="zh-CN" altLang="en-US" dirty="0" smtClean="0"/>
              <a:t>    水线的各段中是一个跟着一个顺序流动的。</a:t>
            </a:r>
          </a:p>
          <a:p>
            <a:pPr marL="1085850" lvl="1" indent="-457200"/>
            <a:r>
              <a:rPr lang="zh-CN" altLang="en-US" dirty="0" smtClean="0">
                <a:solidFill>
                  <a:srgbClr val="FF0000"/>
                </a:solidFill>
              </a:rPr>
              <a:t>乱序流水线：</a:t>
            </a:r>
            <a:r>
              <a:rPr lang="zh-CN" altLang="en-US" dirty="0" smtClean="0"/>
              <a:t>流水线输出端任务流出的顺序与输</a:t>
            </a:r>
          </a:p>
          <a:p>
            <a:pPr marL="1085850" lvl="1" indent="-457200">
              <a:buFont typeface="Wingdings" pitchFamily="2" charset="2"/>
              <a:buNone/>
            </a:pPr>
            <a:r>
              <a:rPr lang="zh-CN" altLang="en-US" dirty="0" smtClean="0"/>
              <a:t>     入端任务流入的顺序可以不同，允许后进入流水</a:t>
            </a:r>
          </a:p>
          <a:p>
            <a:pPr marL="1085850" lvl="1" indent="-457200">
              <a:buFont typeface="Wingdings" pitchFamily="2" charset="2"/>
              <a:buNone/>
            </a:pPr>
            <a:r>
              <a:rPr lang="zh-CN" altLang="en-US" dirty="0" smtClean="0"/>
              <a:t>     线的任务先完成（从输出端流出）。</a:t>
            </a:r>
          </a:p>
          <a:p>
            <a:pPr lvl="2">
              <a:buFont typeface="Wingdings" pitchFamily="2" charset="2"/>
              <a:buNone/>
            </a:pPr>
            <a:r>
              <a:rPr lang="zh-CN" altLang="en-US" dirty="0" smtClean="0">
                <a:ea typeface="宋体" charset="-122"/>
              </a:rPr>
              <a:t>      也称为无序流水线、错序流水线、异步流水线</a:t>
            </a: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3" descr="Rectangle: Click to edit Master text styles&#10;Second level&#10;Third level&#10;Fourth level&#10;Fifth level"/>
          <p:cNvSpPr>
            <a:spLocks noGrp="1" noChangeArrowheads="1"/>
          </p:cNvSpPr>
          <p:nvPr>
            <p:ph type="body" sz="half" idx="1"/>
          </p:nvPr>
        </p:nvSpPr>
        <p:spPr>
          <a:xfrm>
            <a:off x="684213" y="2349500"/>
            <a:ext cx="7920037" cy="1152525"/>
          </a:xfrm>
        </p:spPr>
        <p:txBody>
          <a:bodyPr/>
          <a:lstStyle/>
          <a:p>
            <a:pPr marL="457200" indent="-457200">
              <a:buFont typeface="Wingdings" pitchFamily="2" charset="2"/>
              <a:buNone/>
            </a:pPr>
            <a:r>
              <a:rPr lang="en-US" altLang="zh-CN" smtClean="0">
                <a:solidFill>
                  <a:srgbClr val="008000"/>
                </a:solidFill>
              </a:rPr>
              <a:t>    </a:t>
            </a:r>
            <a:r>
              <a:rPr lang="zh-CN" altLang="en-US" smtClean="0">
                <a:solidFill>
                  <a:srgbClr val="FF0000"/>
                </a:solidFill>
              </a:rPr>
              <a:t>吞吐率：</a:t>
            </a:r>
            <a:r>
              <a:rPr lang="zh-CN" altLang="en-US" smtClean="0">
                <a:solidFill>
                  <a:schemeClr val="tx1"/>
                </a:solidFill>
              </a:rPr>
              <a:t>在单位时间内流水线所完成的任务数量或输</a:t>
            </a:r>
          </a:p>
          <a:p>
            <a:pPr marL="457200" indent="-457200">
              <a:buFont typeface="Wingdings" pitchFamily="2" charset="2"/>
              <a:buNone/>
            </a:pPr>
            <a:r>
              <a:rPr lang="zh-CN" altLang="en-US" smtClean="0">
                <a:solidFill>
                  <a:schemeClr val="tx1"/>
                </a:solidFill>
              </a:rPr>
              <a:t>                 出结果的数量。</a:t>
            </a:r>
          </a:p>
        </p:txBody>
      </p:sp>
      <p:graphicFrame>
        <p:nvGraphicFramePr>
          <p:cNvPr id="51203" name="Object 6"/>
          <p:cNvGraphicFramePr>
            <a:graphicFrameLocks noGrp="1" noChangeAspect="1"/>
          </p:cNvGraphicFramePr>
          <p:nvPr>
            <p:ph sz="half" idx="2"/>
          </p:nvPr>
        </p:nvGraphicFramePr>
        <p:xfrm>
          <a:off x="3813175" y="3573463"/>
          <a:ext cx="1231900" cy="1011237"/>
        </p:xfrm>
        <a:graphic>
          <a:graphicData uri="http://schemas.openxmlformats.org/presentationml/2006/ole">
            <mc:AlternateContent xmlns:mc="http://schemas.openxmlformats.org/markup-compatibility/2006">
              <mc:Choice xmlns:v="urn:schemas-microsoft-com:vml" Requires="v">
                <p:oleObj spid="_x0000_s51287" name="公式" r:id="rId3" imgW="494870" imgH="406048" progId="Equation.3">
                  <p:embed/>
                </p:oleObj>
              </mc:Choice>
              <mc:Fallback>
                <p:oleObj name="公式" r:id="rId3" imgW="494870" imgH="406048"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3175" y="3573463"/>
                        <a:ext cx="1231900" cy="1011237"/>
                      </a:xfrm>
                      <a:prstGeom prst="rect">
                        <a:avLst/>
                      </a:prstGeom>
                      <a:solidFill>
                        <a:srgbClr val="F0F0F0"/>
                      </a:solidFill>
                    </p:spPr>
                  </p:pic>
                </p:oleObj>
              </mc:Fallback>
            </mc:AlternateContent>
          </a:graphicData>
        </a:graphic>
      </p:graphicFrame>
      <p:sp>
        <p:nvSpPr>
          <p:cNvPr id="51204" name="Text Box 4"/>
          <p:cNvSpPr txBox="1">
            <a:spLocks noChangeArrowheads="1"/>
          </p:cNvSpPr>
          <p:nvPr/>
        </p:nvSpPr>
        <p:spPr bwMode="auto">
          <a:xfrm>
            <a:off x="0" y="428625"/>
            <a:ext cx="9144000" cy="519113"/>
          </a:xfrm>
          <a:prstGeom prst="rect">
            <a:avLst/>
          </a:prstGeom>
          <a:noFill/>
          <a:ln w="9525">
            <a:noFill/>
            <a:miter lim="800000"/>
            <a:headEnd/>
            <a:tailEnd/>
          </a:ln>
        </p:spPr>
        <p:txBody>
          <a:bodyPr>
            <a:spAutoFit/>
          </a:bodyPr>
          <a:lstStyle/>
          <a:p>
            <a:pPr algn="ctr">
              <a:spcBef>
                <a:spcPct val="50000"/>
              </a:spcBef>
            </a:pPr>
            <a:r>
              <a:rPr lang="en-US" altLang="zh-CN" sz="2800">
                <a:solidFill>
                  <a:srgbClr val="FF0000"/>
                </a:solidFill>
                <a:latin typeface="黑体" pitchFamily="2" charset="-122"/>
              </a:rPr>
              <a:t>3.2 </a:t>
            </a:r>
            <a:r>
              <a:rPr lang="zh-CN" altLang="en-US" sz="2800">
                <a:solidFill>
                  <a:srgbClr val="FF0000"/>
                </a:solidFill>
                <a:latin typeface="黑体" pitchFamily="2" charset="-122"/>
              </a:rPr>
              <a:t>流水线的性能指标</a:t>
            </a:r>
          </a:p>
        </p:txBody>
      </p:sp>
      <p:sp>
        <p:nvSpPr>
          <p:cNvPr id="51205" name="Text Box 5"/>
          <p:cNvSpPr txBox="1">
            <a:spLocks noChangeArrowheads="1"/>
          </p:cNvSpPr>
          <p:nvPr/>
        </p:nvSpPr>
        <p:spPr bwMode="auto">
          <a:xfrm>
            <a:off x="684213" y="1797050"/>
            <a:ext cx="6840537" cy="488950"/>
          </a:xfrm>
          <a:prstGeom prst="rect">
            <a:avLst/>
          </a:prstGeom>
          <a:noFill/>
          <a:ln w="9525">
            <a:noFill/>
            <a:miter lim="800000"/>
            <a:headEnd/>
            <a:tailEnd/>
          </a:ln>
        </p:spPr>
        <p:txBody>
          <a:bodyPr>
            <a:spAutoFit/>
          </a:bodyPr>
          <a:lstStyle/>
          <a:p>
            <a:pPr>
              <a:spcBef>
                <a:spcPct val="50000"/>
              </a:spcBef>
            </a:pPr>
            <a:r>
              <a:rPr lang="en-US" altLang="zh-CN" sz="2600">
                <a:solidFill>
                  <a:srgbClr val="0000CC"/>
                </a:solidFill>
                <a:latin typeface="黑体" pitchFamily="2" charset="-122"/>
              </a:rPr>
              <a:t>3.2.1 </a:t>
            </a:r>
            <a:r>
              <a:rPr lang="zh-CN" altLang="en-US" sz="2600">
                <a:solidFill>
                  <a:srgbClr val="0000CC"/>
                </a:solidFill>
                <a:latin typeface="黑体" pitchFamily="2" charset="-122"/>
              </a:rPr>
              <a:t>吞吐率</a:t>
            </a:r>
          </a:p>
        </p:txBody>
      </p:sp>
      <p:sp>
        <p:nvSpPr>
          <p:cNvPr id="51206" name="Text Box 9"/>
          <p:cNvSpPr txBox="1">
            <a:spLocks noChangeArrowheads="1"/>
          </p:cNvSpPr>
          <p:nvPr/>
        </p:nvSpPr>
        <p:spPr bwMode="auto">
          <a:xfrm>
            <a:off x="1908175" y="4724400"/>
            <a:ext cx="5327650" cy="1004888"/>
          </a:xfrm>
          <a:prstGeom prst="rect">
            <a:avLst/>
          </a:prstGeom>
          <a:noFill/>
          <a:ln w="9525">
            <a:noFill/>
            <a:miter lim="800000"/>
            <a:headEnd/>
            <a:tailEnd/>
          </a:ln>
        </p:spPr>
        <p:txBody>
          <a:bodyPr>
            <a:spAutoFit/>
          </a:bodyPr>
          <a:lstStyle/>
          <a:p>
            <a:pPr>
              <a:spcBef>
                <a:spcPct val="50000"/>
              </a:spcBef>
            </a:pPr>
            <a:r>
              <a:rPr lang="en-US" altLang="zh-CN">
                <a:solidFill>
                  <a:srgbClr val="9933FF"/>
                </a:solidFill>
                <a:latin typeface="Times New Roman" pitchFamily="18" charset="0"/>
              </a:rPr>
              <a:t>n</a:t>
            </a:r>
            <a:r>
              <a:rPr lang="zh-CN" altLang="en-US">
                <a:solidFill>
                  <a:srgbClr val="9933FF"/>
                </a:solidFill>
                <a:latin typeface="黑体" pitchFamily="2" charset="-122"/>
              </a:rPr>
              <a:t>：</a:t>
            </a:r>
            <a:r>
              <a:rPr lang="zh-CN" altLang="en-US">
                <a:latin typeface="黑体" pitchFamily="2" charset="-122"/>
              </a:rPr>
              <a:t>任务数</a:t>
            </a:r>
          </a:p>
          <a:p>
            <a:pPr>
              <a:spcBef>
                <a:spcPct val="50000"/>
              </a:spcBef>
            </a:pPr>
            <a:r>
              <a:rPr lang="en-US" altLang="zh-CN">
                <a:solidFill>
                  <a:srgbClr val="9933FF"/>
                </a:solidFill>
                <a:latin typeface="Times New Roman" pitchFamily="18" charset="0"/>
              </a:rPr>
              <a:t>T</a:t>
            </a:r>
            <a:r>
              <a:rPr lang="en-US" altLang="zh-CN" baseline="-25000">
                <a:solidFill>
                  <a:srgbClr val="9933FF"/>
                </a:solidFill>
                <a:latin typeface="Times New Roman" pitchFamily="18" charset="0"/>
              </a:rPr>
              <a:t>k</a:t>
            </a:r>
            <a:r>
              <a:rPr lang="zh-CN" altLang="en-US">
                <a:solidFill>
                  <a:srgbClr val="9933FF"/>
                </a:solidFill>
                <a:latin typeface="黑体" pitchFamily="2" charset="-122"/>
              </a:rPr>
              <a:t>：</a:t>
            </a:r>
            <a:r>
              <a:rPr lang="zh-CN" altLang="en-US">
                <a:latin typeface="黑体" pitchFamily="2" charset="-122"/>
              </a:rPr>
              <a:t>处理完成</a:t>
            </a:r>
            <a:r>
              <a:rPr lang="en-US" altLang="zh-CN">
                <a:solidFill>
                  <a:srgbClr val="9933FF"/>
                </a:solidFill>
                <a:latin typeface="Times New Roman" pitchFamily="18" charset="0"/>
              </a:rPr>
              <a:t>n</a:t>
            </a:r>
            <a:r>
              <a:rPr lang="zh-CN" altLang="en-US">
                <a:latin typeface="黑体" pitchFamily="2" charset="-122"/>
              </a:rPr>
              <a:t>个任务所用的时间</a:t>
            </a:r>
            <a:endParaRPr lang="zh-CN" altLang="en-US" sz="2600"/>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5"/>
          <p:cNvSpPr>
            <a:spLocks noGrp="1" noChangeArrowheads="1"/>
          </p:cNvSpPr>
          <p:nvPr>
            <p:ph type="title"/>
          </p:nvPr>
        </p:nvSpPr>
        <p:spPr/>
        <p:txBody>
          <a:bodyPr/>
          <a:lstStyle/>
          <a:p>
            <a:r>
              <a:rPr lang="en-US" altLang="zh-CN" smtClean="0">
                <a:latin typeface="黑体" pitchFamily="2" charset="-122"/>
              </a:rPr>
              <a:t>3.2 </a:t>
            </a:r>
            <a:r>
              <a:rPr lang="zh-CN" altLang="en-US" smtClean="0">
                <a:latin typeface="黑体" pitchFamily="2" charset="-122"/>
              </a:rPr>
              <a:t>流水线的性能指标</a:t>
            </a:r>
          </a:p>
        </p:txBody>
      </p:sp>
      <p:sp>
        <p:nvSpPr>
          <p:cNvPr id="52227" name="Rectangle 3" descr="Rectangle: Click to edit Master text styles&#10;Second level&#10;Third level&#10;Fourth level&#10;Fifth level"/>
          <p:cNvSpPr>
            <a:spLocks noGrp="1" noChangeArrowheads="1"/>
          </p:cNvSpPr>
          <p:nvPr>
            <p:ph type="body" sz="half" idx="1"/>
          </p:nvPr>
        </p:nvSpPr>
        <p:spPr>
          <a:xfrm>
            <a:off x="685800" y="1219200"/>
            <a:ext cx="8207375" cy="1201738"/>
          </a:xfrm>
        </p:spPr>
        <p:txBody>
          <a:bodyPr/>
          <a:lstStyle/>
          <a:p>
            <a:pPr marL="457200" indent="-457200"/>
            <a:r>
              <a:rPr lang="zh-CN" altLang="en-US" dirty="0" smtClean="0"/>
              <a:t>各段时间均相等的流水线</a:t>
            </a:r>
          </a:p>
          <a:p>
            <a:pPr marL="1085850" lvl="1" indent="-457200"/>
            <a:r>
              <a:rPr lang="zh-CN" altLang="en-US" dirty="0" smtClean="0"/>
              <a:t>各段时间均相等的</a:t>
            </a:r>
            <a:r>
              <a:rPr lang="zh-CN" altLang="en-US" dirty="0"/>
              <a:t>流水线</a:t>
            </a:r>
            <a:r>
              <a:rPr lang="zh-CN" altLang="en-US" b="1" dirty="0">
                <a:solidFill>
                  <a:srgbClr val="0000FF"/>
                </a:solidFill>
              </a:rPr>
              <a:t>时空图</a:t>
            </a:r>
            <a:endParaRPr lang="zh-CN" altLang="en-US" b="1" dirty="0" smtClean="0">
              <a:solidFill>
                <a:srgbClr val="0000FF"/>
              </a:solidFill>
            </a:endParaRPr>
          </a:p>
        </p:txBody>
      </p:sp>
      <p:graphicFrame>
        <p:nvGraphicFramePr>
          <p:cNvPr id="52228" name="Object 4"/>
          <p:cNvGraphicFramePr>
            <a:graphicFrameLocks noGrp="1" noChangeAspect="1"/>
          </p:cNvGraphicFramePr>
          <p:nvPr>
            <p:ph sz="half" idx="2"/>
          </p:nvPr>
        </p:nvGraphicFramePr>
        <p:xfrm>
          <a:off x="1260475" y="2492375"/>
          <a:ext cx="7196138" cy="3325813"/>
        </p:xfrm>
        <a:graphic>
          <a:graphicData uri="http://schemas.openxmlformats.org/presentationml/2006/ole">
            <mc:AlternateContent xmlns:mc="http://schemas.openxmlformats.org/markup-compatibility/2006">
              <mc:Choice xmlns:v="urn:schemas-microsoft-com:vml" Requires="v">
                <p:oleObj spid="_x0000_s52312" name="图片" r:id="rId3" imgW="4701756" imgH="2178379" progId="Word.Picture.8">
                  <p:embed/>
                </p:oleObj>
              </mc:Choice>
              <mc:Fallback>
                <p:oleObj name="图片" r:id="rId3" imgW="4701756" imgH="2178379" progId="Word.Picture.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60475" y="2492375"/>
                        <a:ext cx="7196138" cy="3325813"/>
                      </a:xfrm>
                      <a:prstGeom prst="rect">
                        <a:avLst/>
                      </a:prstGeom>
                      <a:solidFill>
                        <a:srgbClr val="F0F0F0"/>
                      </a:solidFill>
                    </p:spPr>
                  </p:pic>
                </p:oleObj>
              </mc:Fallback>
            </mc:AlternateContent>
          </a:graphicData>
        </a:graphic>
      </p:graphicFrame>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8"/>
          <p:cNvSpPr>
            <a:spLocks noGrp="1" noChangeArrowheads="1"/>
          </p:cNvSpPr>
          <p:nvPr>
            <p:ph type="title"/>
          </p:nvPr>
        </p:nvSpPr>
        <p:spPr/>
        <p:txBody>
          <a:bodyPr/>
          <a:lstStyle/>
          <a:p>
            <a:r>
              <a:rPr lang="en-US" altLang="zh-CN" smtClean="0">
                <a:latin typeface="黑体" pitchFamily="2" charset="-122"/>
              </a:rPr>
              <a:t>3.2 </a:t>
            </a:r>
            <a:r>
              <a:rPr lang="zh-CN" altLang="en-US" smtClean="0">
                <a:latin typeface="黑体" pitchFamily="2" charset="-122"/>
              </a:rPr>
              <a:t>流水线的性能指标</a:t>
            </a:r>
          </a:p>
        </p:txBody>
      </p:sp>
      <p:sp>
        <p:nvSpPr>
          <p:cNvPr id="53251" name="Rectangle 3" descr="Rectangle: Click to edit Master text styles&#10;Second level&#10;Third level&#10;Fourth level&#10;Fifth level"/>
          <p:cNvSpPr>
            <a:spLocks noGrp="1" noChangeArrowheads="1"/>
          </p:cNvSpPr>
          <p:nvPr>
            <p:ph type="body" sz="half" idx="1"/>
          </p:nvPr>
        </p:nvSpPr>
        <p:spPr>
          <a:xfrm>
            <a:off x="685800" y="1219200"/>
            <a:ext cx="7702550" cy="2570163"/>
          </a:xfrm>
        </p:spPr>
        <p:txBody>
          <a:bodyPr/>
          <a:lstStyle/>
          <a:p>
            <a:pPr marL="1085850" lvl="1" indent="-457200"/>
            <a:r>
              <a:rPr lang="zh-CN" altLang="en-US" dirty="0" smtClean="0"/>
              <a:t>流水线完成</a:t>
            </a:r>
            <a:r>
              <a:rPr lang="en-US" altLang="zh-CN" dirty="0" smtClean="0">
                <a:solidFill>
                  <a:srgbClr val="9933FF"/>
                </a:solidFill>
              </a:rPr>
              <a:t>n</a:t>
            </a:r>
            <a:r>
              <a:rPr lang="zh-CN" altLang="en-US" dirty="0" smtClean="0"/>
              <a:t>个连续任务所需要的总时间为：</a:t>
            </a:r>
          </a:p>
          <a:p>
            <a:pPr lvl="2">
              <a:buFont typeface="Wingdings" pitchFamily="2" charset="2"/>
              <a:buNone/>
            </a:pPr>
            <a:r>
              <a:rPr lang="zh-CN" altLang="en-US" sz="2400" dirty="0" smtClean="0">
                <a:latin typeface="黑体" pitchFamily="2" charset="-122"/>
                <a:ea typeface="宋体" charset="-122"/>
              </a:rPr>
              <a:t>（假设一条</a:t>
            </a:r>
            <a:r>
              <a:rPr lang="en-US" altLang="zh-CN" sz="2400" dirty="0" smtClean="0">
                <a:solidFill>
                  <a:srgbClr val="9933FF"/>
                </a:solidFill>
                <a:latin typeface="宋体" charset="-122"/>
                <a:ea typeface="宋体" charset="-122"/>
              </a:rPr>
              <a:t>k</a:t>
            </a:r>
            <a:r>
              <a:rPr lang="zh-CN" altLang="en-US" sz="2400" dirty="0" smtClean="0">
                <a:solidFill>
                  <a:srgbClr val="080808"/>
                </a:solidFill>
                <a:latin typeface="宋体" charset="-122"/>
                <a:ea typeface="宋体" charset="-122"/>
              </a:rPr>
              <a:t>段</a:t>
            </a:r>
            <a:r>
              <a:rPr lang="zh-CN" altLang="en-US" sz="2400" dirty="0" smtClean="0">
                <a:latin typeface="黑体" pitchFamily="2" charset="-122"/>
                <a:ea typeface="宋体" charset="-122"/>
              </a:rPr>
              <a:t>线性流水线）</a:t>
            </a:r>
          </a:p>
          <a:p>
            <a:pPr marL="1085850" lvl="1" indent="-457200">
              <a:buNone/>
            </a:pPr>
            <a:r>
              <a:rPr lang="zh-CN" altLang="en-US" dirty="0" smtClean="0">
                <a:solidFill>
                  <a:srgbClr val="008000"/>
                </a:solidFill>
                <a:latin typeface="黑体" pitchFamily="2" charset="-122"/>
              </a:rPr>
              <a:t>　　　　</a:t>
            </a:r>
            <a:r>
              <a:rPr lang="en-US" altLang="zh-CN" i="1" dirty="0" err="1" smtClean="0">
                <a:solidFill>
                  <a:srgbClr val="080808"/>
                </a:solidFill>
                <a:latin typeface="黑体" pitchFamily="2" charset="-122"/>
              </a:rPr>
              <a:t>T</a:t>
            </a:r>
            <a:r>
              <a:rPr lang="en-US" altLang="zh-CN" i="1" baseline="-25000" dirty="0" err="1" smtClean="0">
                <a:solidFill>
                  <a:srgbClr val="080808"/>
                </a:solidFill>
                <a:latin typeface="黑体" pitchFamily="2" charset="-122"/>
              </a:rPr>
              <a:t>k</a:t>
            </a:r>
            <a:r>
              <a:rPr lang="zh-CN" altLang="en-US" i="1" dirty="0" smtClean="0">
                <a:solidFill>
                  <a:srgbClr val="080808"/>
                </a:solidFill>
                <a:latin typeface="黑体" pitchFamily="2" charset="-122"/>
              </a:rPr>
              <a:t>＝</a:t>
            </a:r>
            <a:r>
              <a:rPr lang="en-US" altLang="zh-CN" i="1" dirty="0" err="1" smtClean="0">
                <a:solidFill>
                  <a:srgbClr val="080808"/>
                </a:solidFill>
                <a:latin typeface="黑体" pitchFamily="2" charset="-122"/>
              </a:rPr>
              <a:t>kΔt</a:t>
            </a:r>
            <a:r>
              <a:rPr lang="zh-CN" altLang="en-US" i="1" dirty="0" smtClean="0">
                <a:solidFill>
                  <a:srgbClr val="080808"/>
                </a:solidFill>
                <a:latin typeface="黑体" pitchFamily="2" charset="-122"/>
              </a:rPr>
              <a:t>＋</a:t>
            </a:r>
            <a:r>
              <a:rPr lang="en-US" altLang="zh-CN" i="1" dirty="0" smtClean="0">
                <a:solidFill>
                  <a:srgbClr val="080808"/>
                </a:solidFill>
                <a:latin typeface="黑体" pitchFamily="2" charset="-122"/>
              </a:rPr>
              <a:t>(n</a:t>
            </a:r>
            <a:r>
              <a:rPr lang="zh-CN" altLang="en-US" i="1" dirty="0" smtClean="0">
                <a:solidFill>
                  <a:srgbClr val="080808"/>
                </a:solidFill>
                <a:latin typeface="黑体" pitchFamily="2" charset="-122"/>
              </a:rPr>
              <a:t>－</a:t>
            </a:r>
            <a:r>
              <a:rPr lang="en-US" altLang="zh-CN" i="1" dirty="0" smtClean="0">
                <a:solidFill>
                  <a:srgbClr val="080808"/>
                </a:solidFill>
                <a:latin typeface="黑体" pitchFamily="2" charset="-122"/>
              </a:rPr>
              <a:t>1)</a:t>
            </a:r>
            <a:r>
              <a:rPr lang="en-US" altLang="zh-CN" i="1" dirty="0" err="1" smtClean="0">
                <a:solidFill>
                  <a:srgbClr val="080808"/>
                </a:solidFill>
                <a:latin typeface="黑体" pitchFamily="2" charset="-122"/>
              </a:rPr>
              <a:t>Δt</a:t>
            </a:r>
            <a:r>
              <a:rPr lang="zh-CN" altLang="en-US" i="1" dirty="0" smtClean="0">
                <a:solidFill>
                  <a:srgbClr val="080808"/>
                </a:solidFill>
                <a:latin typeface="黑体" pitchFamily="2" charset="-122"/>
              </a:rPr>
              <a:t>＝</a:t>
            </a:r>
            <a:r>
              <a:rPr lang="en-US" altLang="zh-CN" i="1" dirty="0">
                <a:solidFill>
                  <a:srgbClr val="080808"/>
                </a:solidFill>
                <a:latin typeface="黑体" pitchFamily="2" charset="-122"/>
              </a:rPr>
              <a:t>(</a:t>
            </a:r>
            <a:r>
              <a:rPr lang="en-US" altLang="zh-CN" i="1" dirty="0" smtClean="0">
                <a:solidFill>
                  <a:srgbClr val="080808"/>
                </a:solidFill>
                <a:latin typeface="黑体" pitchFamily="2" charset="-122"/>
              </a:rPr>
              <a:t>n</a:t>
            </a:r>
            <a:r>
              <a:rPr lang="zh-CN" altLang="en-US" i="1" dirty="0" smtClean="0">
                <a:solidFill>
                  <a:srgbClr val="080808"/>
                </a:solidFill>
                <a:latin typeface="黑体" pitchFamily="2" charset="-122"/>
              </a:rPr>
              <a:t>＋</a:t>
            </a:r>
            <a:r>
              <a:rPr lang="en-US" altLang="zh-CN" i="1" dirty="0">
                <a:solidFill>
                  <a:srgbClr val="080808"/>
                </a:solidFill>
                <a:latin typeface="黑体" pitchFamily="2" charset="-122"/>
              </a:rPr>
              <a:t>k</a:t>
            </a:r>
            <a:r>
              <a:rPr lang="zh-CN" altLang="en-US" i="1" dirty="0" smtClean="0">
                <a:solidFill>
                  <a:srgbClr val="080808"/>
                </a:solidFill>
                <a:latin typeface="黑体" pitchFamily="2" charset="-122"/>
              </a:rPr>
              <a:t>－</a:t>
            </a:r>
            <a:r>
              <a:rPr lang="en-US" altLang="zh-CN" i="1" dirty="0" smtClean="0">
                <a:solidFill>
                  <a:srgbClr val="080808"/>
                </a:solidFill>
                <a:latin typeface="黑体" pitchFamily="2" charset="-122"/>
              </a:rPr>
              <a:t>1)</a:t>
            </a:r>
            <a:r>
              <a:rPr lang="en-US" altLang="zh-CN" i="1" dirty="0" err="1" smtClean="0">
                <a:solidFill>
                  <a:srgbClr val="080808"/>
                </a:solidFill>
                <a:latin typeface="黑体" pitchFamily="2" charset="-122"/>
              </a:rPr>
              <a:t>Δt</a:t>
            </a:r>
            <a:r>
              <a:rPr lang="en-US" altLang="zh-CN" i="1" dirty="0" smtClean="0">
                <a:solidFill>
                  <a:srgbClr val="008000"/>
                </a:solidFill>
                <a:latin typeface="黑体" pitchFamily="2" charset="-122"/>
              </a:rPr>
              <a:t> </a:t>
            </a:r>
          </a:p>
          <a:p>
            <a:pPr marL="1085850" lvl="1" indent="-457200"/>
            <a:r>
              <a:rPr lang="zh-CN" altLang="en-US" dirty="0" smtClean="0"/>
              <a:t>流水线的</a:t>
            </a:r>
            <a:r>
              <a:rPr lang="zh-CN" altLang="en-US" dirty="0" smtClean="0">
                <a:solidFill>
                  <a:srgbClr val="D60093"/>
                </a:solidFill>
              </a:rPr>
              <a:t>实际吞吐率</a:t>
            </a:r>
          </a:p>
        </p:txBody>
      </p:sp>
      <p:graphicFrame>
        <p:nvGraphicFramePr>
          <p:cNvPr id="53252" name="Object 4"/>
          <p:cNvGraphicFramePr>
            <a:graphicFrameLocks noGrp="1" noChangeAspect="1"/>
          </p:cNvGraphicFramePr>
          <p:nvPr>
            <p:ph sz="quarter" idx="2"/>
            <p:extLst>
              <p:ext uri="{D42A27DB-BD31-4B8C-83A1-F6EECF244321}">
                <p14:modId xmlns:p14="http://schemas.microsoft.com/office/powerpoint/2010/main" val="3961886931"/>
              </p:ext>
            </p:extLst>
          </p:nvPr>
        </p:nvGraphicFramePr>
        <p:xfrm>
          <a:off x="3878263" y="3333750"/>
          <a:ext cx="2247900" cy="887413"/>
        </p:xfrm>
        <a:graphic>
          <a:graphicData uri="http://schemas.openxmlformats.org/presentationml/2006/ole">
            <mc:AlternateContent xmlns:mc="http://schemas.openxmlformats.org/markup-compatibility/2006">
              <mc:Choice xmlns:v="urn:schemas-microsoft-com:vml" Requires="v">
                <p:oleObj spid="_x0000_s53423" name="公式" r:id="rId3" imgW="965160" imgH="380880" progId="Equation.3">
                  <p:embed/>
                </p:oleObj>
              </mc:Choice>
              <mc:Fallback>
                <p:oleObj name="公式" r:id="rId3" imgW="965160" imgH="380880" progId="Equation.3">
                  <p:embed/>
                  <p:pic>
                    <p:nvPicPr>
                      <p:cNvPr id="0" name="Object 4"/>
                      <p:cNvPicPr>
                        <a:picLocks noChangeAspect="1" noChangeArrowheads="1"/>
                      </p:cNvPicPr>
                      <p:nvPr/>
                    </p:nvPicPr>
                    <p:blipFill>
                      <a:blip r:embed="rId4"/>
                      <a:srcRect/>
                      <a:stretch>
                        <a:fillRect/>
                      </a:stretch>
                    </p:blipFill>
                    <p:spPr bwMode="auto">
                      <a:xfrm>
                        <a:off x="3878263" y="3333750"/>
                        <a:ext cx="2247900" cy="887413"/>
                      </a:xfrm>
                      <a:prstGeom prst="rect">
                        <a:avLst/>
                      </a:prstGeom>
                      <a:solidFill>
                        <a:srgbClr val="F0F0F0"/>
                      </a:solidFill>
                    </p:spPr>
                  </p:pic>
                </p:oleObj>
              </mc:Fallback>
            </mc:AlternateContent>
          </a:graphicData>
        </a:graphic>
      </p:graphicFrame>
      <p:graphicFrame>
        <p:nvGraphicFramePr>
          <p:cNvPr id="53253" name="Object 7"/>
          <p:cNvGraphicFramePr>
            <a:graphicFrameLocks noGrp="1" noChangeAspect="1"/>
          </p:cNvGraphicFramePr>
          <p:nvPr>
            <p:ph sz="quarter" idx="3"/>
            <p:extLst>
              <p:ext uri="{D42A27DB-BD31-4B8C-83A1-F6EECF244321}">
                <p14:modId xmlns:p14="http://schemas.microsoft.com/office/powerpoint/2010/main" val="2127221125"/>
              </p:ext>
            </p:extLst>
          </p:nvPr>
        </p:nvGraphicFramePr>
        <p:xfrm>
          <a:off x="2843213" y="4943475"/>
          <a:ext cx="4391025" cy="1011238"/>
        </p:xfrm>
        <a:graphic>
          <a:graphicData uri="http://schemas.openxmlformats.org/presentationml/2006/ole">
            <mc:AlternateContent xmlns:mc="http://schemas.openxmlformats.org/markup-compatibility/2006">
              <mc:Choice xmlns:v="urn:schemas-microsoft-com:vml" Requires="v">
                <p:oleObj spid="_x0000_s53424" name="公式" r:id="rId5" imgW="1600200" imgH="368280" progId="Equation.3">
                  <p:embed/>
                </p:oleObj>
              </mc:Choice>
              <mc:Fallback>
                <p:oleObj name="公式" r:id="rId5" imgW="1600200" imgH="368280" progId="Equation.3">
                  <p:embed/>
                  <p:pic>
                    <p:nvPicPr>
                      <p:cNvPr id="0" name="Object 7"/>
                      <p:cNvPicPr>
                        <a:picLocks noChangeAspect="1" noChangeArrowheads="1"/>
                      </p:cNvPicPr>
                      <p:nvPr/>
                    </p:nvPicPr>
                    <p:blipFill>
                      <a:blip r:embed="rId6"/>
                      <a:srcRect/>
                      <a:stretch>
                        <a:fillRect/>
                      </a:stretch>
                    </p:blipFill>
                    <p:spPr bwMode="auto">
                      <a:xfrm>
                        <a:off x="2843213" y="4943475"/>
                        <a:ext cx="4391025" cy="1011238"/>
                      </a:xfrm>
                      <a:prstGeom prst="rect">
                        <a:avLst/>
                      </a:prstGeom>
                      <a:solidFill>
                        <a:srgbClr val="F0F0F0"/>
                      </a:solidFill>
                    </p:spPr>
                  </p:pic>
                </p:oleObj>
              </mc:Fallback>
            </mc:AlternateContent>
          </a:graphicData>
        </a:graphic>
      </p:graphicFrame>
      <p:sp>
        <p:nvSpPr>
          <p:cNvPr id="53254" name="Rectangle 10" descr="Rectangle: Click to edit Master text styles&#10;Second level&#10;Third level&#10;Fourth level&#10;Fifth level"/>
          <p:cNvSpPr>
            <a:spLocks noChangeArrowheads="1"/>
          </p:cNvSpPr>
          <p:nvPr/>
        </p:nvSpPr>
        <p:spPr bwMode="auto">
          <a:xfrm>
            <a:off x="755650" y="4221163"/>
            <a:ext cx="7702550" cy="935037"/>
          </a:xfrm>
          <a:prstGeom prst="rect">
            <a:avLst/>
          </a:prstGeom>
          <a:noFill/>
          <a:ln w="9525">
            <a:noFill/>
            <a:miter lim="800000"/>
            <a:headEnd/>
            <a:tailEnd/>
          </a:ln>
        </p:spPr>
        <p:txBody>
          <a:bodyPr/>
          <a:lstStyle/>
          <a:p>
            <a:pPr marL="1085850" lvl="1" indent="-457200">
              <a:lnSpc>
                <a:spcPct val="110000"/>
              </a:lnSpc>
              <a:spcBef>
                <a:spcPct val="20000"/>
              </a:spcBef>
              <a:buClr>
                <a:schemeClr val="tx1"/>
              </a:buClr>
              <a:buSzPct val="90000"/>
              <a:buFont typeface="Wingdings" pitchFamily="2" charset="2"/>
              <a:buChar char="Ø"/>
            </a:pPr>
            <a:r>
              <a:rPr lang="zh-CN" altLang="en-US">
                <a:solidFill>
                  <a:srgbClr val="D60093"/>
                </a:solidFill>
              </a:rPr>
              <a:t>最大吞吐率</a:t>
            </a:r>
          </a:p>
          <a:p>
            <a:pPr marL="1714500" lvl="2" indent="-457200">
              <a:lnSpc>
                <a:spcPct val="110000"/>
              </a:lnSpc>
              <a:spcBef>
                <a:spcPct val="20000"/>
              </a:spcBef>
              <a:buClr>
                <a:schemeClr val="hlink"/>
              </a:buClr>
              <a:buSzPct val="60000"/>
              <a:buFont typeface="Wingdings" pitchFamily="2" charset="2"/>
              <a:buNone/>
            </a:pPr>
            <a:endParaRPr lang="en-US" altLang="zh-CN" b="1">
              <a:solidFill>
                <a:srgbClr val="008000"/>
              </a:solidFill>
              <a:latin typeface="黑体" pitchFamily="2" charset="-122"/>
              <a:ea typeface="宋体" charset="-122"/>
            </a:endParaRP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5"/>
          <p:cNvSpPr>
            <a:spLocks noGrp="1" noChangeArrowheads="1"/>
          </p:cNvSpPr>
          <p:nvPr>
            <p:ph type="title"/>
          </p:nvPr>
        </p:nvSpPr>
        <p:spPr/>
        <p:txBody>
          <a:bodyPr/>
          <a:lstStyle/>
          <a:p>
            <a:r>
              <a:rPr lang="en-US" altLang="zh-CN" smtClean="0">
                <a:latin typeface="黑体" pitchFamily="2" charset="-122"/>
              </a:rPr>
              <a:t>3.2 </a:t>
            </a:r>
            <a:r>
              <a:rPr lang="zh-CN" altLang="en-US" smtClean="0">
                <a:latin typeface="黑体" pitchFamily="2" charset="-122"/>
              </a:rPr>
              <a:t>流水线的性能指标</a:t>
            </a:r>
          </a:p>
        </p:txBody>
      </p:sp>
      <p:sp>
        <p:nvSpPr>
          <p:cNvPr id="54275" name="Rectangle 3" descr="Rectangle: Click to edit Master text styles&#10;Second level&#10;Third level&#10;Fourth level&#10;Fifth level"/>
          <p:cNvSpPr>
            <a:spLocks noGrp="1" noChangeArrowheads="1"/>
          </p:cNvSpPr>
          <p:nvPr>
            <p:ph type="body" sz="half" idx="1"/>
          </p:nvPr>
        </p:nvSpPr>
        <p:spPr>
          <a:xfrm>
            <a:off x="685800" y="1219200"/>
            <a:ext cx="8458200" cy="1489075"/>
          </a:xfrm>
        </p:spPr>
        <p:txBody>
          <a:bodyPr/>
          <a:lstStyle/>
          <a:p>
            <a:pPr marL="1085850" lvl="1" indent="-457200"/>
            <a:r>
              <a:rPr lang="zh-CN" altLang="en-US" smtClean="0"/>
              <a:t>最大吞吐率与实际吞吐率的关系 </a:t>
            </a:r>
          </a:p>
        </p:txBody>
      </p:sp>
      <p:graphicFrame>
        <p:nvGraphicFramePr>
          <p:cNvPr id="54276" name="Object 4"/>
          <p:cNvGraphicFramePr>
            <a:graphicFrameLocks noGrp="1" noChangeAspect="1"/>
          </p:cNvGraphicFramePr>
          <p:nvPr>
            <p:ph sz="half" idx="2"/>
            <p:extLst>
              <p:ext uri="{D42A27DB-BD31-4B8C-83A1-F6EECF244321}">
                <p14:modId xmlns:p14="http://schemas.microsoft.com/office/powerpoint/2010/main" val="420520205"/>
              </p:ext>
            </p:extLst>
          </p:nvPr>
        </p:nvGraphicFramePr>
        <p:xfrm>
          <a:off x="2894013" y="2060575"/>
          <a:ext cx="2922587" cy="985838"/>
        </p:xfrm>
        <a:graphic>
          <a:graphicData uri="http://schemas.openxmlformats.org/presentationml/2006/ole">
            <mc:AlternateContent xmlns:mc="http://schemas.openxmlformats.org/markup-compatibility/2006">
              <mc:Choice xmlns:v="urn:schemas-microsoft-com:vml" Requires="v">
                <p:oleObj spid="_x0000_s54360" name="公式" r:id="rId3" imgW="1054080" imgH="355320" progId="Equation.3">
                  <p:embed/>
                </p:oleObj>
              </mc:Choice>
              <mc:Fallback>
                <p:oleObj name="公式" r:id="rId3" imgW="1054080" imgH="355320" progId="Equation.3">
                  <p:embed/>
                  <p:pic>
                    <p:nvPicPr>
                      <p:cNvPr id="0" name="Object 4"/>
                      <p:cNvPicPr>
                        <a:picLocks noChangeAspect="1" noChangeArrowheads="1"/>
                      </p:cNvPicPr>
                      <p:nvPr/>
                    </p:nvPicPr>
                    <p:blipFill>
                      <a:blip r:embed="rId4"/>
                      <a:srcRect/>
                      <a:stretch>
                        <a:fillRect/>
                      </a:stretch>
                    </p:blipFill>
                    <p:spPr bwMode="auto">
                      <a:xfrm>
                        <a:off x="2894013" y="2060575"/>
                        <a:ext cx="2922587" cy="985838"/>
                      </a:xfrm>
                      <a:prstGeom prst="rect">
                        <a:avLst/>
                      </a:prstGeom>
                      <a:solidFill>
                        <a:srgbClr val="F0F0F0"/>
                      </a:solidFill>
                    </p:spPr>
                  </p:pic>
                </p:oleObj>
              </mc:Fallback>
            </mc:AlternateContent>
          </a:graphicData>
        </a:graphic>
      </p:graphicFrame>
      <p:sp>
        <p:nvSpPr>
          <p:cNvPr id="54277" name="Rectangle 7" descr="Rectangle: Click to edit Master text styles&#10;Second level&#10;Third level&#10;Fourth level&#10;Fifth level"/>
          <p:cNvSpPr>
            <a:spLocks noChangeArrowheads="1"/>
          </p:cNvSpPr>
          <p:nvPr/>
        </p:nvSpPr>
        <p:spPr bwMode="auto">
          <a:xfrm>
            <a:off x="684213" y="3500438"/>
            <a:ext cx="7666037" cy="2065337"/>
          </a:xfrm>
          <a:prstGeom prst="rect">
            <a:avLst/>
          </a:prstGeom>
          <a:noFill/>
          <a:ln w="9525">
            <a:noFill/>
            <a:miter lim="800000"/>
            <a:headEnd/>
            <a:tailEnd/>
          </a:ln>
        </p:spPr>
        <p:txBody>
          <a:bodyPr/>
          <a:lstStyle/>
          <a:p>
            <a:pPr marL="1714500" lvl="2" indent="-457200">
              <a:lnSpc>
                <a:spcPct val="150000"/>
              </a:lnSpc>
              <a:spcBef>
                <a:spcPct val="20000"/>
              </a:spcBef>
              <a:buClr>
                <a:schemeClr val="hlink"/>
              </a:buClr>
              <a:buSzPct val="60000"/>
              <a:buFont typeface="Wingdings" pitchFamily="2" charset="2"/>
              <a:buChar char="q"/>
            </a:pPr>
            <a:r>
              <a:rPr lang="zh-CN" altLang="en-US" sz="2000" b="1" dirty="0">
                <a:solidFill>
                  <a:srgbClr val="000000"/>
                </a:solidFill>
                <a:latin typeface="宋体" charset="-122"/>
                <a:ea typeface="宋体" charset="-122"/>
              </a:rPr>
              <a:t>流水线的实际吞吐率小于最大吞吐率，它除了与每个段的时间有关外，还与流水线的段</a:t>
            </a:r>
            <a:r>
              <a:rPr lang="zh-CN" altLang="en-US" sz="2000" b="1" dirty="0" smtClean="0">
                <a:solidFill>
                  <a:srgbClr val="000000"/>
                </a:solidFill>
                <a:latin typeface="宋体" charset="-122"/>
                <a:ea typeface="宋体" charset="-122"/>
              </a:rPr>
              <a:t>数 </a:t>
            </a:r>
            <a:r>
              <a:rPr lang="en-US" altLang="zh-CN" sz="2000" b="1" i="1" dirty="0" smtClean="0">
                <a:solidFill>
                  <a:srgbClr val="9933FF"/>
                </a:solidFill>
                <a:latin typeface="宋体" charset="-122"/>
                <a:ea typeface="宋体" charset="-122"/>
              </a:rPr>
              <a:t>k </a:t>
            </a:r>
            <a:r>
              <a:rPr lang="zh-CN" altLang="en-US" sz="2000" b="1" dirty="0" smtClean="0">
                <a:solidFill>
                  <a:srgbClr val="000000"/>
                </a:solidFill>
                <a:latin typeface="宋体" charset="-122"/>
                <a:ea typeface="宋体" charset="-122"/>
              </a:rPr>
              <a:t>以及</a:t>
            </a:r>
            <a:r>
              <a:rPr lang="zh-CN" altLang="en-US" sz="2000" b="1" dirty="0">
                <a:solidFill>
                  <a:srgbClr val="000000"/>
                </a:solidFill>
                <a:latin typeface="宋体" charset="-122"/>
                <a:ea typeface="宋体" charset="-122"/>
              </a:rPr>
              <a:t>输入到流水线中的任务</a:t>
            </a:r>
            <a:r>
              <a:rPr lang="zh-CN" altLang="en-US" sz="2000" b="1" dirty="0" smtClean="0">
                <a:solidFill>
                  <a:srgbClr val="000000"/>
                </a:solidFill>
                <a:latin typeface="宋体" charset="-122"/>
                <a:ea typeface="宋体" charset="-122"/>
              </a:rPr>
              <a:t>数 </a:t>
            </a:r>
            <a:r>
              <a:rPr lang="en-US" altLang="zh-CN" sz="2000" b="1" i="1" dirty="0" smtClean="0">
                <a:solidFill>
                  <a:srgbClr val="9933FF"/>
                </a:solidFill>
                <a:latin typeface="宋体" charset="-122"/>
                <a:ea typeface="宋体" charset="-122"/>
              </a:rPr>
              <a:t>n </a:t>
            </a:r>
            <a:r>
              <a:rPr lang="zh-CN" altLang="en-US" sz="2000" b="1" dirty="0" smtClean="0">
                <a:solidFill>
                  <a:srgbClr val="000000"/>
                </a:solidFill>
                <a:latin typeface="宋体" charset="-122"/>
                <a:ea typeface="宋体" charset="-122"/>
              </a:rPr>
              <a:t>等</a:t>
            </a:r>
            <a:r>
              <a:rPr lang="zh-CN" altLang="en-US" sz="2000" b="1" dirty="0">
                <a:solidFill>
                  <a:srgbClr val="000000"/>
                </a:solidFill>
                <a:latin typeface="宋体" charset="-122"/>
                <a:ea typeface="宋体" charset="-122"/>
              </a:rPr>
              <a:t>有关。</a:t>
            </a:r>
          </a:p>
          <a:p>
            <a:pPr marL="1714500" lvl="2" indent="-457200">
              <a:lnSpc>
                <a:spcPct val="140000"/>
              </a:lnSpc>
              <a:spcBef>
                <a:spcPct val="20000"/>
              </a:spcBef>
              <a:buClr>
                <a:schemeClr val="hlink"/>
              </a:buClr>
              <a:buSzPct val="60000"/>
              <a:buFont typeface="Wingdings" pitchFamily="2" charset="2"/>
              <a:buChar char="q"/>
            </a:pPr>
            <a:r>
              <a:rPr lang="zh-CN" altLang="en-US" sz="2000" b="1" dirty="0">
                <a:solidFill>
                  <a:srgbClr val="000000"/>
                </a:solidFill>
                <a:latin typeface="宋体" charset="-122"/>
                <a:ea typeface="宋体" charset="-122"/>
              </a:rPr>
              <a:t>只有</a:t>
            </a:r>
            <a:r>
              <a:rPr lang="zh-CN" altLang="en-US" sz="2000" b="1" dirty="0" smtClean="0">
                <a:solidFill>
                  <a:srgbClr val="000000"/>
                </a:solidFill>
                <a:latin typeface="宋体" charset="-122"/>
                <a:ea typeface="宋体" charset="-122"/>
              </a:rPr>
              <a:t>当 </a:t>
            </a:r>
            <a:r>
              <a:rPr lang="en-US" altLang="zh-CN" sz="2000" b="1" i="1" dirty="0" smtClean="0">
                <a:solidFill>
                  <a:srgbClr val="D60093"/>
                </a:solidFill>
                <a:latin typeface="宋体" charset="-122"/>
                <a:ea typeface="宋体" charset="-122"/>
              </a:rPr>
              <a:t>n </a:t>
            </a:r>
            <a:r>
              <a:rPr lang="en-US" altLang="zh-CN" sz="2000" b="1" dirty="0" smtClean="0">
                <a:solidFill>
                  <a:srgbClr val="D60093"/>
                </a:solidFill>
                <a:latin typeface="宋体" charset="-122"/>
                <a:ea typeface="宋体" charset="-122"/>
              </a:rPr>
              <a:t>&gt;&gt; </a:t>
            </a:r>
            <a:r>
              <a:rPr lang="en-US" altLang="zh-CN" sz="2000" b="1" i="1" dirty="0" smtClean="0">
                <a:solidFill>
                  <a:srgbClr val="D60093"/>
                </a:solidFill>
                <a:latin typeface="宋体" charset="-122"/>
                <a:ea typeface="宋体" charset="-122"/>
              </a:rPr>
              <a:t>k </a:t>
            </a:r>
            <a:r>
              <a:rPr lang="zh-CN" altLang="en-US" sz="2000" b="1" dirty="0" smtClean="0">
                <a:solidFill>
                  <a:srgbClr val="000000"/>
                </a:solidFill>
                <a:latin typeface="宋体" charset="-122"/>
                <a:ea typeface="宋体" charset="-122"/>
              </a:rPr>
              <a:t>时</a:t>
            </a:r>
            <a:r>
              <a:rPr lang="zh-CN" altLang="en-US" sz="2000" b="1" dirty="0">
                <a:solidFill>
                  <a:srgbClr val="000000"/>
                </a:solidFill>
                <a:latin typeface="宋体" charset="-122"/>
                <a:ea typeface="宋体" charset="-122"/>
              </a:rPr>
              <a:t>，</a:t>
            </a:r>
            <a:r>
              <a:rPr lang="zh-CN" altLang="en-US" sz="2000" b="1" dirty="0" smtClean="0">
                <a:solidFill>
                  <a:srgbClr val="000000"/>
                </a:solidFill>
                <a:latin typeface="宋体" charset="-122"/>
                <a:ea typeface="宋体" charset="-122"/>
              </a:rPr>
              <a:t>才有 </a:t>
            </a:r>
            <a:r>
              <a:rPr lang="en-US" altLang="zh-CN" sz="2000" b="1" i="1" dirty="0" smtClean="0">
                <a:solidFill>
                  <a:srgbClr val="D60093"/>
                </a:solidFill>
                <a:latin typeface="宋体" charset="-122"/>
                <a:ea typeface="宋体" charset="-122"/>
              </a:rPr>
              <a:t>TP ≈ </a:t>
            </a:r>
            <a:r>
              <a:rPr lang="en-US" altLang="zh-CN" sz="2000" b="1" i="1" dirty="0" err="1" smtClean="0">
                <a:solidFill>
                  <a:srgbClr val="D60093"/>
                </a:solidFill>
                <a:latin typeface="宋体" charset="-122"/>
                <a:ea typeface="宋体" charset="-122"/>
              </a:rPr>
              <a:t>TP</a:t>
            </a:r>
            <a:r>
              <a:rPr lang="en-US" altLang="zh-CN" sz="2000" b="1" i="1" baseline="-25000" dirty="0" err="1" smtClean="0">
                <a:solidFill>
                  <a:srgbClr val="D60093"/>
                </a:solidFill>
                <a:latin typeface="宋体" charset="-122"/>
                <a:ea typeface="宋体" charset="-122"/>
              </a:rPr>
              <a:t>max</a:t>
            </a:r>
            <a:r>
              <a:rPr lang="zh-CN" altLang="en-US" sz="2000" b="1" dirty="0" smtClean="0">
                <a:solidFill>
                  <a:srgbClr val="E24C05"/>
                </a:solidFill>
                <a:latin typeface="宋体" charset="-122"/>
                <a:ea typeface="宋体" charset="-122"/>
              </a:rPr>
              <a:t> </a:t>
            </a:r>
            <a:endParaRPr lang="zh-CN" altLang="en-US" sz="2000" b="1" dirty="0">
              <a:solidFill>
                <a:srgbClr val="E24C05"/>
              </a:solidFill>
              <a:latin typeface="宋体" charset="-122"/>
              <a:ea typeface="宋体" charset="-122"/>
            </a:endParaRP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zh-CN" smtClean="0">
                <a:latin typeface="黑体" pitchFamily="2" charset="-122"/>
              </a:rPr>
              <a:t>3.2 </a:t>
            </a:r>
            <a:r>
              <a:rPr lang="zh-CN" altLang="en-US" smtClean="0">
                <a:latin typeface="黑体" pitchFamily="2" charset="-122"/>
              </a:rPr>
              <a:t>流水线的性能指标</a:t>
            </a:r>
          </a:p>
        </p:txBody>
      </p:sp>
      <p:sp>
        <p:nvSpPr>
          <p:cNvPr id="55299" name="Rectangle 3" descr="Rectangle: Click to edit Master text styles&#10;Second level&#10;Third level&#10;Fourth level&#10;Fifth level"/>
          <p:cNvSpPr>
            <a:spLocks noGrp="1" noChangeArrowheads="1"/>
          </p:cNvSpPr>
          <p:nvPr>
            <p:ph idx="1"/>
          </p:nvPr>
        </p:nvSpPr>
        <p:spPr>
          <a:xfrm>
            <a:off x="976313" y="1724025"/>
            <a:ext cx="7772400" cy="3990975"/>
          </a:xfrm>
        </p:spPr>
        <p:txBody>
          <a:bodyPr/>
          <a:lstStyle/>
          <a:p>
            <a:pPr marL="457200" indent="-457200">
              <a:buFont typeface="Wingdings" pitchFamily="2" charset="2"/>
              <a:buAutoNum type="arabicPeriod" startAt="2"/>
            </a:pPr>
            <a:r>
              <a:rPr lang="zh-CN" altLang="en-US" dirty="0" smtClean="0"/>
              <a:t>各段时间不完全相等的流水线 </a:t>
            </a:r>
          </a:p>
          <a:p>
            <a:pPr marL="1085850" lvl="1" indent="-457200"/>
            <a:r>
              <a:rPr lang="zh-CN" altLang="en-US" dirty="0" smtClean="0"/>
              <a:t>各段时间不等的流水线及其时空图</a:t>
            </a:r>
          </a:p>
          <a:p>
            <a:pPr marL="1085850" lvl="1" indent="-457200">
              <a:buFont typeface="Wingdings" pitchFamily="2" charset="2"/>
              <a:buNone/>
            </a:pPr>
            <a:r>
              <a:rPr lang="zh-CN" altLang="en-US" dirty="0" smtClean="0"/>
              <a:t>           举例</a:t>
            </a:r>
            <a:r>
              <a:rPr lang="en-US" altLang="zh-CN" dirty="0" smtClean="0"/>
              <a:t>1</a:t>
            </a:r>
            <a:r>
              <a:rPr lang="zh-CN" altLang="en-US" dirty="0" smtClean="0"/>
              <a:t>（</a:t>
            </a:r>
            <a:r>
              <a:rPr lang="zh-CN" altLang="en-US" dirty="0" smtClean="0">
                <a:hlinkClick r:id="rId2" action="ppaction://hlinkfile"/>
              </a:rPr>
              <a:t>时空图</a:t>
            </a:r>
            <a:r>
              <a:rPr lang="zh-CN" altLang="en-US" dirty="0" smtClean="0"/>
              <a:t>）</a:t>
            </a:r>
          </a:p>
          <a:p>
            <a:pPr lvl="2"/>
            <a:r>
              <a:rPr lang="zh-CN" altLang="en-US" dirty="0" smtClean="0">
                <a:latin typeface="宋体" charset="-122"/>
                <a:ea typeface="宋体" charset="-122"/>
              </a:rPr>
              <a:t>一条</a:t>
            </a:r>
            <a:r>
              <a:rPr lang="en-US" altLang="zh-CN" dirty="0" smtClean="0">
                <a:solidFill>
                  <a:srgbClr val="9933FF"/>
                </a:solidFill>
                <a:latin typeface="宋体" charset="-122"/>
                <a:ea typeface="宋体" charset="-122"/>
              </a:rPr>
              <a:t>4</a:t>
            </a:r>
            <a:r>
              <a:rPr lang="zh-CN" altLang="en-US" dirty="0" smtClean="0">
                <a:solidFill>
                  <a:srgbClr val="080808"/>
                </a:solidFill>
                <a:latin typeface="宋体" charset="-122"/>
                <a:ea typeface="宋体" charset="-122"/>
              </a:rPr>
              <a:t>段</a:t>
            </a:r>
            <a:r>
              <a:rPr lang="zh-CN" altLang="en-US" dirty="0" smtClean="0">
                <a:latin typeface="宋体" charset="-122"/>
                <a:ea typeface="宋体" charset="-122"/>
              </a:rPr>
              <a:t>的流水线</a:t>
            </a:r>
          </a:p>
          <a:p>
            <a:pPr lvl="2"/>
            <a:r>
              <a:rPr lang="en-US" altLang="zh-CN" dirty="0" smtClean="0">
                <a:solidFill>
                  <a:srgbClr val="9933FF"/>
                </a:solidFill>
                <a:latin typeface="宋体" charset="-122"/>
                <a:ea typeface="宋体" charset="-122"/>
              </a:rPr>
              <a:t>S1</a:t>
            </a:r>
            <a:r>
              <a:rPr lang="zh-CN" altLang="en-US" dirty="0" smtClean="0">
                <a:solidFill>
                  <a:srgbClr val="9933FF"/>
                </a:solidFill>
                <a:latin typeface="宋体" charset="-122"/>
                <a:ea typeface="宋体" charset="-122"/>
              </a:rPr>
              <a:t>，</a:t>
            </a:r>
            <a:r>
              <a:rPr lang="en-US" altLang="zh-CN" dirty="0" smtClean="0">
                <a:solidFill>
                  <a:srgbClr val="9933FF"/>
                </a:solidFill>
                <a:latin typeface="宋体" charset="-122"/>
                <a:ea typeface="宋体" charset="-122"/>
              </a:rPr>
              <a:t>S3</a:t>
            </a:r>
            <a:r>
              <a:rPr lang="zh-CN" altLang="en-US" dirty="0" smtClean="0">
                <a:solidFill>
                  <a:srgbClr val="9933FF"/>
                </a:solidFill>
                <a:latin typeface="宋体" charset="-122"/>
                <a:ea typeface="宋体" charset="-122"/>
              </a:rPr>
              <a:t>，</a:t>
            </a:r>
            <a:r>
              <a:rPr lang="en-US" altLang="zh-CN" dirty="0" smtClean="0">
                <a:solidFill>
                  <a:srgbClr val="9933FF"/>
                </a:solidFill>
                <a:latin typeface="宋体" charset="-122"/>
                <a:ea typeface="宋体" charset="-122"/>
              </a:rPr>
              <a:t>S4</a:t>
            </a:r>
            <a:r>
              <a:rPr lang="zh-CN" altLang="en-US" dirty="0" smtClean="0">
                <a:latin typeface="宋体" charset="-122"/>
                <a:ea typeface="宋体" charset="-122"/>
              </a:rPr>
              <a:t>各段的时间：</a:t>
            </a:r>
            <a:r>
              <a:rPr lang="en-US" altLang="zh-CN" dirty="0" err="1" smtClean="0">
                <a:solidFill>
                  <a:srgbClr val="D60093"/>
                </a:solidFill>
                <a:latin typeface="宋体" charset="-122"/>
                <a:ea typeface="宋体" charset="-122"/>
              </a:rPr>
              <a:t>Δt</a:t>
            </a:r>
            <a:endParaRPr lang="en-US" altLang="zh-CN" dirty="0" smtClean="0">
              <a:solidFill>
                <a:srgbClr val="D60093"/>
              </a:solidFill>
              <a:latin typeface="宋体" charset="-122"/>
              <a:ea typeface="宋体" charset="-122"/>
            </a:endParaRPr>
          </a:p>
          <a:p>
            <a:pPr lvl="2"/>
            <a:r>
              <a:rPr lang="en-US" altLang="zh-CN" dirty="0" smtClean="0">
                <a:solidFill>
                  <a:srgbClr val="9933FF"/>
                </a:solidFill>
                <a:latin typeface="宋体" charset="-122"/>
                <a:ea typeface="宋体" charset="-122"/>
              </a:rPr>
              <a:t>S2</a:t>
            </a:r>
            <a:r>
              <a:rPr lang="zh-CN" altLang="en-US" dirty="0" smtClean="0">
                <a:latin typeface="宋体" charset="-122"/>
                <a:ea typeface="宋体" charset="-122"/>
              </a:rPr>
              <a:t>的时间：</a:t>
            </a:r>
            <a:r>
              <a:rPr lang="en-US" altLang="zh-CN" dirty="0" smtClean="0">
                <a:solidFill>
                  <a:srgbClr val="D60093"/>
                </a:solidFill>
                <a:latin typeface="宋体" charset="-122"/>
                <a:ea typeface="宋体" charset="-122"/>
              </a:rPr>
              <a:t>3Δt </a:t>
            </a:r>
            <a:r>
              <a:rPr lang="zh-CN" altLang="en-US" dirty="0" smtClean="0">
                <a:latin typeface="宋体" charset="-122"/>
                <a:ea typeface="宋体" charset="-122"/>
              </a:rPr>
              <a:t>（</a:t>
            </a:r>
            <a:r>
              <a:rPr lang="zh-CN" altLang="en-US" dirty="0" smtClean="0">
                <a:ea typeface="宋体" charset="-122"/>
              </a:rPr>
              <a:t>瓶颈段）</a:t>
            </a:r>
            <a:endParaRPr lang="zh-CN" altLang="en-US" dirty="0" smtClean="0">
              <a:latin typeface="宋体" charset="-122"/>
              <a:ea typeface="宋体" charset="-122"/>
            </a:endParaRPr>
          </a:p>
          <a:p>
            <a:pPr marL="1085850" lvl="1" indent="-457200">
              <a:buFont typeface="Wingdings" pitchFamily="2" charset="2"/>
              <a:buNone/>
            </a:pPr>
            <a:r>
              <a:rPr lang="zh-CN" altLang="en-US" dirty="0" smtClean="0"/>
              <a:t>流水线中这种时间最长的段称为流水线的</a:t>
            </a:r>
            <a:r>
              <a:rPr lang="zh-CN" altLang="en-US" dirty="0" smtClean="0">
                <a:solidFill>
                  <a:srgbClr val="FF0000"/>
                </a:solidFill>
              </a:rPr>
              <a:t>瓶颈段。</a:t>
            </a:r>
            <a:r>
              <a:rPr lang="zh-CN" altLang="en-US" dirty="0" smtClean="0"/>
              <a:t> </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4"/>
          <p:cNvSpPr txBox="1">
            <a:spLocks noChangeArrowheads="1"/>
          </p:cNvSpPr>
          <p:nvPr/>
        </p:nvSpPr>
        <p:spPr bwMode="auto">
          <a:xfrm>
            <a:off x="252660" y="1772816"/>
            <a:ext cx="4751388" cy="3048000"/>
          </a:xfrm>
          <a:prstGeom prst="rect">
            <a:avLst/>
          </a:prstGeom>
          <a:noFill/>
          <a:ln w="9525">
            <a:noFill/>
            <a:miter lim="800000"/>
            <a:headEnd/>
            <a:tailEnd/>
          </a:ln>
        </p:spPr>
        <p:txBody>
          <a:bodyPr>
            <a:spAutoFit/>
          </a:bodyPr>
          <a:lstStyle/>
          <a:p>
            <a:pPr marL="457200" indent="-457200">
              <a:lnSpc>
                <a:spcPct val="200000"/>
              </a:lnSpc>
              <a:buFontTx/>
              <a:buAutoNum type="arabicPeriod"/>
            </a:pPr>
            <a:r>
              <a:rPr lang="zh-CN" altLang="en-US" dirty="0">
                <a:latin typeface="黑体" pitchFamily="2" charset="-122"/>
              </a:rPr>
              <a:t>什么是流水线？</a:t>
            </a:r>
            <a:endParaRPr lang="en-US" altLang="zh-CN" dirty="0">
              <a:latin typeface="黑体" pitchFamily="2" charset="-122"/>
            </a:endParaRPr>
          </a:p>
          <a:p>
            <a:pPr marL="457200" indent="-457200">
              <a:lnSpc>
                <a:spcPct val="200000"/>
              </a:lnSpc>
              <a:buFontTx/>
              <a:buAutoNum type="arabicPeriod"/>
            </a:pPr>
            <a:r>
              <a:rPr lang="zh-CN" altLang="en-US" dirty="0">
                <a:latin typeface="黑体" pitchFamily="2" charset="-122"/>
              </a:rPr>
              <a:t>如何评价流水线？</a:t>
            </a:r>
            <a:endParaRPr lang="en-US" altLang="zh-CN" dirty="0">
              <a:latin typeface="黑体" pitchFamily="2" charset="-122"/>
            </a:endParaRPr>
          </a:p>
          <a:p>
            <a:pPr marL="457200" indent="-457200">
              <a:lnSpc>
                <a:spcPct val="200000"/>
              </a:lnSpc>
              <a:buFontTx/>
              <a:buAutoNum type="arabicPeriod"/>
            </a:pPr>
            <a:r>
              <a:rPr lang="zh-CN" altLang="en-US" dirty="0">
                <a:latin typeface="黑体" pitchFamily="2" charset="-122"/>
              </a:rPr>
              <a:t>怎样才能使流水线的效率最高？</a:t>
            </a:r>
            <a:endParaRPr lang="en-US" altLang="zh-CN" dirty="0">
              <a:latin typeface="黑体" pitchFamily="2" charset="-122"/>
            </a:endParaRPr>
          </a:p>
          <a:p>
            <a:pPr marL="457200" indent="-457200">
              <a:lnSpc>
                <a:spcPct val="200000"/>
              </a:lnSpc>
              <a:buFontTx/>
              <a:buAutoNum type="arabicPeriod"/>
            </a:pPr>
            <a:r>
              <a:rPr lang="zh-CN" altLang="en-US" dirty="0">
                <a:latin typeface="黑体" pitchFamily="2" charset="-122"/>
              </a:rPr>
              <a:t>如何处理流水线的资源争用？</a:t>
            </a:r>
          </a:p>
        </p:txBody>
      </p:sp>
      <p:sp>
        <p:nvSpPr>
          <p:cNvPr id="30723" name="矩形 4"/>
          <p:cNvSpPr>
            <a:spLocks noChangeArrowheads="1"/>
          </p:cNvSpPr>
          <p:nvPr/>
        </p:nvSpPr>
        <p:spPr bwMode="auto">
          <a:xfrm>
            <a:off x="0" y="472728"/>
            <a:ext cx="9144000" cy="508000"/>
          </a:xfrm>
          <a:prstGeom prst="rect">
            <a:avLst/>
          </a:prstGeom>
          <a:noFill/>
          <a:ln w="9525">
            <a:noFill/>
            <a:miter lim="800000"/>
            <a:headEnd/>
            <a:tailEnd/>
          </a:ln>
        </p:spPr>
        <p:txBody>
          <a:bodyPr>
            <a:spAutoFit/>
          </a:bodyPr>
          <a:lstStyle/>
          <a:p>
            <a:pPr algn="ctr">
              <a:lnSpc>
                <a:spcPct val="110000"/>
              </a:lnSpc>
              <a:spcBef>
                <a:spcPct val="20000"/>
              </a:spcBef>
              <a:buClr>
                <a:schemeClr val="tx1"/>
              </a:buClr>
              <a:buFont typeface="Wingdings" pitchFamily="2" charset="2"/>
              <a:buNone/>
            </a:pPr>
            <a:r>
              <a:rPr lang="zh-CN" altLang="en-US" sz="2800" dirty="0">
                <a:solidFill>
                  <a:srgbClr val="FF0000"/>
                </a:solidFill>
                <a:latin typeface="黑体" pitchFamily="2" charset="-122"/>
              </a:rPr>
              <a:t>第</a:t>
            </a:r>
            <a:r>
              <a:rPr lang="en-US" altLang="zh-CN" sz="2800" dirty="0">
                <a:solidFill>
                  <a:srgbClr val="FF0000"/>
                </a:solidFill>
                <a:latin typeface="黑体" pitchFamily="2" charset="-122"/>
              </a:rPr>
              <a:t>3</a:t>
            </a:r>
            <a:r>
              <a:rPr lang="zh-CN" altLang="en-US" sz="2800" dirty="0">
                <a:solidFill>
                  <a:srgbClr val="FF0000"/>
                </a:solidFill>
                <a:latin typeface="黑体" pitchFamily="2" charset="-122"/>
              </a:rPr>
              <a:t>章 流水线技术</a:t>
            </a: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8064" y="2519515"/>
            <a:ext cx="3657600" cy="2057400"/>
          </a:xfrm>
          <a:prstGeom prst="rect">
            <a:avLst/>
          </a:prstGeom>
        </p:spPr>
      </p:pic>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US" altLang="zh-CN" smtClean="0">
                <a:latin typeface="黑体" pitchFamily="2" charset="-122"/>
              </a:rPr>
              <a:t>3.2 </a:t>
            </a:r>
            <a:r>
              <a:rPr lang="zh-CN" altLang="en-US" smtClean="0">
                <a:latin typeface="黑体" pitchFamily="2" charset="-122"/>
              </a:rPr>
              <a:t>流水线的性能指标</a:t>
            </a:r>
          </a:p>
        </p:txBody>
      </p:sp>
      <p:grpSp>
        <p:nvGrpSpPr>
          <p:cNvPr id="4" name="组合 3"/>
          <p:cNvGrpSpPr/>
          <p:nvPr/>
        </p:nvGrpSpPr>
        <p:grpSpPr>
          <a:xfrm>
            <a:off x="292100" y="1581696"/>
            <a:ext cx="8709025" cy="3719512"/>
            <a:chOff x="292100" y="1581696"/>
            <a:chExt cx="8709025" cy="3719512"/>
          </a:xfrm>
        </p:grpSpPr>
        <p:graphicFrame>
          <p:nvGraphicFramePr>
            <p:cNvPr id="56323" name="Object 1028"/>
            <p:cNvGraphicFramePr>
              <a:graphicFrameLocks noChangeAspect="1"/>
            </p:cNvGraphicFramePr>
            <p:nvPr>
              <p:extLst>
                <p:ext uri="{D42A27DB-BD31-4B8C-83A1-F6EECF244321}">
                  <p14:modId xmlns:p14="http://schemas.microsoft.com/office/powerpoint/2010/main" val="1501503202"/>
                </p:ext>
              </p:extLst>
            </p:nvPr>
          </p:nvGraphicFramePr>
          <p:xfrm>
            <a:off x="292100" y="1581696"/>
            <a:ext cx="8709025" cy="3719512"/>
          </p:xfrm>
          <a:graphic>
            <a:graphicData uri="http://schemas.openxmlformats.org/presentationml/2006/ole">
              <mc:AlternateContent xmlns:mc="http://schemas.openxmlformats.org/markup-compatibility/2006">
                <mc:Choice xmlns:v="urn:schemas-microsoft-com:vml" Requires="v">
                  <p:oleObj spid="_x0000_s56481" name="Visio" r:id="rId3" imgW="7221474" imgH="3067431" progId="Visio.Drawing.11">
                    <p:embed/>
                  </p:oleObj>
                </mc:Choice>
                <mc:Fallback>
                  <p:oleObj name="Visio" r:id="rId3" imgW="7221474" imgH="3067431" progId="Visio.Drawing.11">
                    <p:embed/>
                    <p:pic>
                      <p:nvPicPr>
                        <p:cNvPr id="0" name="Object 10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2100" y="1581696"/>
                          <a:ext cx="8709025" cy="371951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cxnSp>
          <p:nvCxnSpPr>
            <p:cNvPr id="3" name="直接箭头连接符 2"/>
            <p:cNvCxnSpPr/>
            <p:nvPr/>
          </p:nvCxnSpPr>
          <p:spPr bwMode="auto">
            <a:xfrm flipV="1">
              <a:off x="3563888" y="2433439"/>
              <a:ext cx="0" cy="288032"/>
            </a:xfrm>
            <a:prstGeom prst="straightConnector1">
              <a:avLst/>
            </a:prstGeom>
            <a:solidFill>
              <a:schemeClr val="accent1"/>
            </a:solidFill>
            <a:ln w="38100" cap="flat" cmpd="sng" algn="ctr">
              <a:solidFill>
                <a:srgbClr val="00B050"/>
              </a:solidFill>
              <a:prstDash val="solid"/>
              <a:round/>
              <a:headEnd type="none" w="med" len="med"/>
              <a:tailEnd type="triangle"/>
            </a:ln>
            <a:effectLst/>
          </p:spPr>
        </p:cxnSp>
        <p:cxnSp>
          <p:nvCxnSpPr>
            <p:cNvPr id="7" name="直接箭头连接符 6"/>
            <p:cNvCxnSpPr/>
            <p:nvPr/>
          </p:nvCxnSpPr>
          <p:spPr bwMode="auto">
            <a:xfrm flipV="1">
              <a:off x="4860032" y="2433439"/>
              <a:ext cx="0" cy="288032"/>
            </a:xfrm>
            <a:prstGeom prst="straightConnector1">
              <a:avLst/>
            </a:prstGeom>
            <a:solidFill>
              <a:schemeClr val="accent1"/>
            </a:solidFill>
            <a:ln w="38100" cap="flat" cmpd="sng" algn="ctr">
              <a:solidFill>
                <a:srgbClr val="00B050"/>
              </a:solidFill>
              <a:prstDash val="solid"/>
              <a:round/>
              <a:headEnd type="none" w="med" len="med"/>
              <a:tailEnd type="triangle"/>
            </a:ln>
            <a:effectLst/>
          </p:spPr>
        </p:cxnSp>
        <p:cxnSp>
          <p:nvCxnSpPr>
            <p:cNvPr id="8" name="直接箭头连接符 7"/>
            <p:cNvCxnSpPr/>
            <p:nvPr/>
          </p:nvCxnSpPr>
          <p:spPr bwMode="auto">
            <a:xfrm flipV="1">
              <a:off x="6156176" y="2433439"/>
              <a:ext cx="0" cy="288032"/>
            </a:xfrm>
            <a:prstGeom prst="straightConnector1">
              <a:avLst/>
            </a:prstGeom>
            <a:solidFill>
              <a:schemeClr val="accent1"/>
            </a:solidFill>
            <a:ln w="38100" cap="flat" cmpd="sng" algn="ctr">
              <a:solidFill>
                <a:srgbClr val="00B050"/>
              </a:solidFill>
              <a:prstDash val="solid"/>
              <a:round/>
              <a:headEnd type="none" w="med" len="med"/>
              <a:tailEnd type="triangle"/>
            </a:ln>
            <a:effectLst/>
          </p:spPr>
        </p:cxnSp>
      </p:gr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7346" name="Rectangle 5"/>
          <p:cNvSpPr>
            <a:spLocks noGrp="1" noChangeArrowheads="1"/>
          </p:cNvSpPr>
          <p:nvPr>
            <p:ph type="title"/>
          </p:nvPr>
        </p:nvSpPr>
        <p:spPr/>
        <p:txBody>
          <a:bodyPr/>
          <a:lstStyle/>
          <a:p>
            <a:endParaRPr lang="zh-CN" altLang="zh-CN" smtClean="0"/>
          </a:p>
        </p:txBody>
      </p:sp>
      <p:sp>
        <p:nvSpPr>
          <p:cNvPr id="57347" name="Rectangle 3" descr="Rectangle: Click to edit Master text styles&#10;Second level&#10;Third level&#10;Fourth level&#10;Fifth level"/>
          <p:cNvSpPr>
            <a:spLocks noGrp="1" noChangeArrowheads="1"/>
          </p:cNvSpPr>
          <p:nvPr>
            <p:ph type="body" sz="half" idx="1"/>
          </p:nvPr>
        </p:nvSpPr>
        <p:spPr>
          <a:xfrm>
            <a:off x="685800" y="692150"/>
            <a:ext cx="7702550" cy="1704975"/>
          </a:xfrm>
        </p:spPr>
        <p:txBody>
          <a:bodyPr/>
          <a:lstStyle/>
          <a:p>
            <a:pPr lvl="1">
              <a:buFont typeface="Wingdings" pitchFamily="2" charset="2"/>
              <a:buNone/>
            </a:pPr>
            <a:r>
              <a:rPr lang="zh-CN" altLang="en-US" smtClean="0">
                <a:latin typeface="Times New Roman" pitchFamily="18" charset="0"/>
              </a:rPr>
              <a:t>举例</a:t>
            </a:r>
            <a:r>
              <a:rPr lang="en-US" altLang="zh-CN" smtClean="0">
                <a:latin typeface="Times New Roman" pitchFamily="18" charset="0"/>
              </a:rPr>
              <a:t>2</a:t>
            </a:r>
            <a:r>
              <a:rPr lang="zh-CN" altLang="en-US" smtClean="0">
                <a:latin typeface="Times New Roman" pitchFamily="18" charset="0"/>
              </a:rPr>
              <a:t>：</a:t>
            </a:r>
            <a:r>
              <a:rPr lang="zh-CN" altLang="en-US" smtClean="0">
                <a:latin typeface="宋体" charset="-122"/>
              </a:rPr>
              <a:t>一条</a:t>
            </a:r>
            <a:r>
              <a:rPr lang="en-US" altLang="zh-CN" smtClean="0">
                <a:solidFill>
                  <a:srgbClr val="9933FF"/>
                </a:solidFill>
                <a:latin typeface="宋体" charset="-122"/>
              </a:rPr>
              <a:t>5</a:t>
            </a:r>
            <a:r>
              <a:rPr lang="zh-CN" altLang="en-US" smtClean="0">
                <a:solidFill>
                  <a:srgbClr val="080808"/>
                </a:solidFill>
                <a:latin typeface="宋体" charset="-122"/>
              </a:rPr>
              <a:t>段</a:t>
            </a:r>
            <a:r>
              <a:rPr lang="zh-CN" altLang="en-US" smtClean="0">
                <a:latin typeface="宋体" charset="-122"/>
              </a:rPr>
              <a:t>的流水线</a:t>
            </a:r>
          </a:p>
          <a:p>
            <a:pPr lvl="2"/>
            <a:r>
              <a:rPr lang="en-US" altLang="zh-CN" smtClean="0">
                <a:solidFill>
                  <a:srgbClr val="9933FF"/>
                </a:solidFill>
                <a:latin typeface="宋体" charset="-122"/>
                <a:ea typeface="宋体" charset="-122"/>
              </a:rPr>
              <a:t>S</a:t>
            </a:r>
            <a:r>
              <a:rPr lang="en-US" altLang="zh-CN" baseline="-25000" smtClean="0">
                <a:solidFill>
                  <a:srgbClr val="9933FF"/>
                </a:solidFill>
                <a:latin typeface="宋体" charset="-122"/>
                <a:ea typeface="宋体" charset="-122"/>
              </a:rPr>
              <a:t>1</a:t>
            </a:r>
            <a:r>
              <a:rPr lang="zh-CN" altLang="en-US" smtClean="0">
                <a:solidFill>
                  <a:srgbClr val="9933FF"/>
                </a:solidFill>
                <a:latin typeface="宋体" charset="-122"/>
                <a:ea typeface="宋体" charset="-122"/>
              </a:rPr>
              <a:t>，</a:t>
            </a:r>
            <a:r>
              <a:rPr lang="en-US" altLang="zh-CN" smtClean="0">
                <a:solidFill>
                  <a:srgbClr val="9933FF"/>
                </a:solidFill>
                <a:latin typeface="宋体" charset="-122"/>
                <a:ea typeface="宋体" charset="-122"/>
              </a:rPr>
              <a:t>S</a:t>
            </a:r>
            <a:r>
              <a:rPr lang="en-US" altLang="zh-CN" baseline="-25000" smtClean="0">
                <a:solidFill>
                  <a:srgbClr val="9933FF"/>
                </a:solidFill>
                <a:latin typeface="宋体" charset="-122"/>
                <a:ea typeface="宋体" charset="-122"/>
              </a:rPr>
              <a:t>2</a:t>
            </a:r>
            <a:r>
              <a:rPr lang="zh-CN" altLang="en-US" smtClean="0">
                <a:solidFill>
                  <a:srgbClr val="9933FF"/>
                </a:solidFill>
                <a:latin typeface="宋体" charset="-122"/>
                <a:ea typeface="宋体" charset="-122"/>
              </a:rPr>
              <a:t>，</a:t>
            </a:r>
            <a:r>
              <a:rPr lang="en-US" altLang="zh-CN" smtClean="0">
                <a:solidFill>
                  <a:srgbClr val="9933FF"/>
                </a:solidFill>
                <a:latin typeface="宋体" charset="-122"/>
                <a:ea typeface="宋体" charset="-122"/>
              </a:rPr>
              <a:t>S</a:t>
            </a:r>
            <a:r>
              <a:rPr lang="en-US" altLang="zh-CN" baseline="-25000" smtClean="0">
                <a:solidFill>
                  <a:srgbClr val="9933FF"/>
                </a:solidFill>
                <a:latin typeface="宋体" charset="-122"/>
                <a:ea typeface="宋体" charset="-122"/>
              </a:rPr>
              <a:t>3</a:t>
            </a:r>
            <a:r>
              <a:rPr lang="zh-CN" altLang="en-US" smtClean="0">
                <a:solidFill>
                  <a:srgbClr val="9933FF"/>
                </a:solidFill>
                <a:latin typeface="宋体" charset="-122"/>
                <a:ea typeface="宋体" charset="-122"/>
              </a:rPr>
              <a:t>，</a:t>
            </a:r>
            <a:r>
              <a:rPr lang="en-US" altLang="zh-CN" smtClean="0">
                <a:solidFill>
                  <a:srgbClr val="9933FF"/>
                </a:solidFill>
                <a:latin typeface="宋体" charset="-122"/>
                <a:ea typeface="宋体" charset="-122"/>
              </a:rPr>
              <a:t>S</a:t>
            </a:r>
            <a:r>
              <a:rPr lang="en-US" altLang="zh-CN" baseline="-25000" smtClean="0">
                <a:solidFill>
                  <a:srgbClr val="9933FF"/>
                </a:solidFill>
                <a:latin typeface="宋体" charset="-122"/>
                <a:ea typeface="宋体" charset="-122"/>
              </a:rPr>
              <a:t>5</a:t>
            </a:r>
            <a:r>
              <a:rPr lang="zh-CN" altLang="en-US" smtClean="0">
                <a:latin typeface="宋体" charset="-122"/>
                <a:ea typeface="宋体" charset="-122"/>
              </a:rPr>
              <a:t>各段的时间：</a:t>
            </a:r>
            <a:r>
              <a:rPr lang="en-US" altLang="zh-CN" smtClean="0">
                <a:solidFill>
                  <a:srgbClr val="D60093"/>
                </a:solidFill>
                <a:latin typeface="宋体" charset="-122"/>
                <a:ea typeface="宋体" charset="-122"/>
              </a:rPr>
              <a:t>Δt</a:t>
            </a:r>
          </a:p>
          <a:p>
            <a:pPr lvl="2"/>
            <a:r>
              <a:rPr lang="en-US" altLang="zh-CN" smtClean="0">
                <a:solidFill>
                  <a:srgbClr val="9933FF"/>
                </a:solidFill>
                <a:latin typeface="宋体" charset="-122"/>
                <a:ea typeface="宋体" charset="-122"/>
              </a:rPr>
              <a:t>S</a:t>
            </a:r>
            <a:r>
              <a:rPr lang="en-US" altLang="zh-CN" baseline="-25000" smtClean="0">
                <a:solidFill>
                  <a:srgbClr val="9933FF"/>
                </a:solidFill>
                <a:latin typeface="宋体" charset="-122"/>
                <a:ea typeface="宋体" charset="-122"/>
              </a:rPr>
              <a:t>4</a:t>
            </a:r>
            <a:r>
              <a:rPr lang="zh-CN" altLang="en-US" smtClean="0">
                <a:latin typeface="宋体" charset="-122"/>
                <a:ea typeface="宋体" charset="-122"/>
              </a:rPr>
              <a:t>的时间：</a:t>
            </a:r>
            <a:r>
              <a:rPr lang="en-US" altLang="zh-CN" smtClean="0">
                <a:solidFill>
                  <a:srgbClr val="D60093"/>
                </a:solidFill>
                <a:latin typeface="宋体" charset="-122"/>
                <a:ea typeface="宋体" charset="-122"/>
              </a:rPr>
              <a:t>3Δt </a:t>
            </a:r>
            <a:r>
              <a:rPr lang="zh-CN" altLang="en-US" smtClean="0">
                <a:latin typeface="宋体" charset="-122"/>
                <a:ea typeface="宋体" charset="-122"/>
              </a:rPr>
              <a:t>（</a:t>
            </a:r>
            <a:r>
              <a:rPr lang="zh-CN" altLang="en-US" smtClean="0">
                <a:ea typeface="宋体" charset="-122"/>
              </a:rPr>
              <a:t>瓶颈段）</a:t>
            </a:r>
          </a:p>
        </p:txBody>
      </p:sp>
      <p:graphicFrame>
        <p:nvGraphicFramePr>
          <p:cNvPr id="57348" name="Object 4"/>
          <p:cNvGraphicFramePr>
            <a:graphicFrameLocks noGrp="1" noChangeAspect="1"/>
          </p:cNvGraphicFramePr>
          <p:nvPr>
            <p:ph sz="half" idx="2"/>
          </p:nvPr>
        </p:nvGraphicFramePr>
        <p:xfrm>
          <a:off x="1204913" y="2216150"/>
          <a:ext cx="6938962" cy="4570413"/>
        </p:xfrm>
        <a:graphic>
          <a:graphicData uri="http://schemas.openxmlformats.org/presentationml/2006/ole">
            <mc:AlternateContent xmlns:mc="http://schemas.openxmlformats.org/markup-compatibility/2006">
              <mc:Choice xmlns:v="urn:schemas-microsoft-com:vml" Requires="v">
                <p:oleObj spid="_x0000_s57432" name="图片" r:id="rId3" imgW="4428162" imgH="2917861" progId="Word.Picture.8">
                  <p:embed/>
                </p:oleObj>
              </mc:Choice>
              <mc:Fallback>
                <p:oleObj name="图片" r:id="rId3" imgW="4428162" imgH="2917861" progId="Word.Picture.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04913" y="2216150"/>
                        <a:ext cx="6938962" cy="45704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Box 5"/>
          <p:cNvSpPr txBox="1"/>
          <p:nvPr/>
        </p:nvSpPr>
        <p:spPr>
          <a:xfrm>
            <a:off x="0" y="0"/>
            <a:ext cx="2592288" cy="492443"/>
          </a:xfrm>
          <a:prstGeom prst="rect">
            <a:avLst/>
          </a:prstGeom>
          <a:noFill/>
        </p:spPr>
        <p:txBody>
          <a:bodyPr wrap="square" rtlCol="0">
            <a:spAutoFit/>
          </a:bodyPr>
          <a:lstStyle>
            <a:defPPr>
              <a:defRPr lang="zh-CN"/>
            </a:defPPr>
            <a:lvl1pPr algn="l" rtl="0" fontAlgn="base">
              <a:spcBef>
                <a:spcPct val="0"/>
              </a:spcBef>
              <a:spcAft>
                <a:spcPct val="0"/>
              </a:spcAft>
              <a:defRPr kumimoji="1" sz="2600" kern="1200">
                <a:solidFill>
                  <a:schemeClr val="tx1"/>
                </a:solidFill>
                <a:latin typeface="Tahoma" pitchFamily="34" charset="0"/>
                <a:ea typeface="宋体" pitchFamily="2" charset="-122"/>
                <a:cs typeface="+mn-cs"/>
              </a:defRPr>
            </a:lvl1pPr>
            <a:lvl2pPr marL="457200" algn="l" rtl="0" fontAlgn="base">
              <a:spcBef>
                <a:spcPct val="0"/>
              </a:spcBef>
              <a:spcAft>
                <a:spcPct val="0"/>
              </a:spcAft>
              <a:defRPr kumimoji="1" sz="2600" kern="1200">
                <a:solidFill>
                  <a:schemeClr val="tx1"/>
                </a:solidFill>
                <a:latin typeface="Tahoma" pitchFamily="34" charset="0"/>
                <a:ea typeface="宋体" pitchFamily="2" charset="-122"/>
                <a:cs typeface="+mn-cs"/>
              </a:defRPr>
            </a:lvl2pPr>
            <a:lvl3pPr marL="914400" algn="l" rtl="0" fontAlgn="base">
              <a:spcBef>
                <a:spcPct val="0"/>
              </a:spcBef>
              <a:spcAft>
                <a:spcPct val="0"/>
              </a:spcAft>
              <a:defRPr kumimoji="1" sz="2600" kern="1200">
                <a:solidFill>
                  <a:schemeClr val="tx1"/>
                </a:solidFill>
                <a:latin typeface="Tahoma" pitchFamily="34" charset="0"/>
                <a:ea typeface="宋体" pitchFamily="2" charset="-122"/>
                <a:cs typeface="+mn-cs"/>
              </a:defRPr>
            </a:lvl3pPr>
            <a:lvl4pPr marL="1371600" algn="l" rtl="0" fontAlgn="base">
              <a:spcBef>
                <a:spcPct val="0"/>
              </a:spcBef>
              <a:spcAft>
                <a:spcPct val="0"/>
              </a:spcAft>
              <a:defRPr kumimoji="1" sz="2600" kern="1200">
                <a:solidFill>
                  <a:schemeClr val="tx1"/>
                </a:solidFill>
                <a:latin typeface="Tahoma" pitchFamily="34" charset="0"/>
                <a:ea typeface="宋体" pitchFamily="2" charset="-122"/>
                <a:cs typeface="+mn-cs"/>
              </a:defRPr>
            </a:lvl4pPr>
            <a:lvl5pPr marL="1828800" algn="l" rtl="0" fontAlgn="base">
              <a:spcBef>
                <a:spcPct val="0"/>
              </a:spcBef>
              <a:spcAft>
                <a:spcPct val="0"/>
              </a:spcAft>
              <a:defRPr kumimoji="1" sz="2600" kern="1200">
                <a:solidFill>
                  <a:schemeClr val="tx1"/>
                </a:solidFill>
                <a:latin typeface="Tahoma" pitchFamily="34" charset="0"/>
                <a:ea typeface="宋体" pitchFamily="2" charset="-122"/>
                <a:cs typeface="+mn-cs"/>
              </a:defRPr>
            </a:lvl5pPr>
            <a:lvl6pPr marL="2286000" algn="l" defTabSz="914400" rtl="0" eaLnBrk="1" latinLnBrk="0" hangingPunct="1">
              <a:defRPr kumimoji="1" sz="2600" kern="1200">
                <a:solidFill>
                  <a:schemeClr val="tx1"/>
                </a:solidFill>
                <a:latin typeface="Tahoma" pitchFamily="34" charset="0"/>
                <a:ea typeface="宋体" pitchFamily="2" charset="-122"/>
                <a:cs typeface="+mn-cs"/>
              </a:defRPr>
            </a:lvl6pPr>
            <a:lvl7pPr marL="2743200" algn="l" defTabSz="914400" rtl="0" eaLnBrk="1" latinLnBrk="0" hangingPunct="1">
              <a:defRPr kumimoji="1" sz="2600" kern="1200">
                <a:solidFill>
                  <a:schemeClr val="tx1"/>
                </a:solidFill>
                <a:latin typeface="Tahoma" pitchFamily="34" charset="0"/>
                <a:ea typeface="宋体" pitchFamily="2" charset="-122"/>
                <a:cs typeface="+mn-cs"/>
              </a:defRPr>
            </a:lvl7pPr>
            <a:lvl8pPr marL="3200400" algn="l" defTabSz="914400" rtl="0" eaLnBrk="1" latinLnBrk="0" hangingPunct="1">
              <a:defRPr kumimoji="1" sz="2600" kern="1200">
                <a:solidFill>
                  <a:schemeClr val="tx1"/>
                </a:solidFill>
                <a:latin typeface="Tahoma" pitchFamily="34" charset="0"/>
                <a:ea typeface="宋体" pitchFamily="2" charset="-122"/>
                <a:cs typeface="+mn-cs"/>
              </a:defRPr>
            </a:lvl8pPr>
            <a:lvl9pPr marL="3657600" algn="l" defTabSz="914400" rtl="0" eaLnBrk="1" latinLnBrk="0" hangingPunct="1">
              <a:defRPr kumimoji="1" sz="2600" kern="1200">
                <a:solidFill>
                  <a:schemeClr val="tx1"/>
                </a:solidFill>
                <a:latin typeface="Tahoma" pitchFamily="34" charset="0"/>
                <a:ea typeface="宋体" pitchFamily="2" charset="-122"/>
                <a:cs typeface="+mn-cs"/>
              </a:defRPr>
            </a:lvl9pPr>
          </a:lstStyle>
          <a:p>
            <a:r>
              <a:rPr lang="zh-CN" altLang="en-US" b="1" dirty="0" smtClean="0">
                <a:solidFill>
                  <a:srgbClr val="7FA8F9"/>
                </a:solidFill>
                <a:latin typeface="华文行楷" pitchFamily="2" charset="-122"/>
                <a:ea typeface="华文行楷" pitchFamily="2" charset="-122"/>
              </a:rPr>
              <a:t>计算机系统结构</a:t>
            </a:r>
            <a:endParaRPr lang="zh-CN" altLang="en-US" b="1" dirty="0">
              <a:solidFill>
                <a:srgbClr val="7FA8F9"/>
              </a:solidFill>
              <a:latin typeface="华文行楷" pitchFamily="2" charset="-122"/>
              <a:ea typeface="华文行楷" pitchFamily="2" charset="-122"/>
            </a:endParaRPr>
          </a:p>
        </p:txBody>
      </p:sp>
      <p:pic>
        <p:nvPicPr>
          <p:cNvPr id="6" name="Picture 4" descr="图片1"/>
          <p:cNvPicPr>
            <a:picLocks noChangeAspect="1" noChangeArrowheads="1"/>
          </p:cNvPicPr>
          <p:nvPr/>
        </p:nvPicPr>
        <p:blipFill>
          <a:blip r:embed="rId5" cstate="print"/>
          <a:srcRect/>
          <a:stretch>
            <a:fillRect/>
          </a:stretch>
        </p:blipFill>
        <p:spPr bwMode="auto">
          <a:xfrm>
            <a:off x="2859437" y="60395"/>
            <a:ext cx="540567" cy="288032"/>
          </a:xfrm>
          <a:prstGeom prst="rect">
            <a:avLst/>
          </a:prstGeom>
          <a:noFill/>
          <a:ln w="9525">
            <a:noFill/>
            <a:miter lim="800000"/>
            <a:headEnd/>
            <a:tailEnd/>
          </a:ln>
        </p:spPr>
      </p:pic>
      <p:pic>
        <p:nvPicPr>
          <p:cNvPr id="7" name="Picture 5" descr="Modifiedxiaohui2"/>
          <p:cNvPicPr>
            <a:picLocks noChangeAspect="1" noChangeArrowheads="1"/>
          </p:cNvPicPr>
          <p:nvPr/>
        </p:nvPicPr>
        <p:blipFill>
          <a:blip r:embed="rId6" cstate="print"/>
          <a:srcRect/>
          <a:stretch>
            <a:fillRect/>
          </a:stretch>
        </p:blipFill>
        <p:spPr bwMode="auto">
          <a:xfrm>
            <a:off x="2448272" y="60395"/>
            <a:ext cx="411165" cy="289068"/>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9"/>
          <p:cNvSpPr>
            <a:spLocks noGrp="1" noChangeArrowheads="1"/>
          </p:cNvSpPr>
          <p:nvPr>
            <p:ph type="title"/>
          </p:nvPr>
        </p:nvSpPr>
        <p:spPr/>
        <p:txBody>
          <a:bodyPr/>
          <a:lstStyle/>
          <a:p>
            <a:r>
              <a:rPr lang="en-US" altLang="zh-CN" smtClean="0">
                <a:latin typeface="黑体" pitchFamily="2" charset="-122"/>
              </a:rPr>
              <a:t>3.2 </a:t>
            </a:r>
            <a:r>
              <a:rPr lang="zh-CN" altLang="en-US" smtClean="0">
                <a:latin typeface="黑体" pitchFamily="2" charset="-122"/>
              </a:rPr>
              <a:t>流水线的性能指标</a:t>
            </a:r>
          </a:p>
        </p:txBody>
      </p:sp>
      <p:sp>
        <p:nvSpPr>
          <p:cNvPr id="58371" name="Rectangle 3" descr="Rectangle: Click to edit Master text styles&#10;Second level&#10;Third level&#10;Fourth level&#10;Fifth level"/>
          <p:cNvSpPr>
            <a:spLocks noGrp="1" noChangeArrowheads="1"/>
          </p:cNvSpPr>
          <p:nvPr>
            <p:ph type="body" sz="half" idx="1"/>
          </p:nvPr>
        </p:nvSpPr>
        <p:spPr>
          <a:xfrm>
            <a:off x="685800" y="1219200"/>
            <a:ext cx="7558088" cy="1704975"/>
          </a:xfrm>
        </p:spPr>
        <p:txBody>
          <a:bodyPr/>
          <a:lstStyle/>
          <a:p>
            <a:pPr marL="1085850" lvl="1" indent="-457200"/>
            <a:r>
              <a:rPr lang="zh-CN" altLang="en-US" smtClean="0"/>
              <a:t>各段时间不等的流水线的</a:t>
            </a:r>
            <a:r>
              <a:rPr lang="zh-CN" altLang="en-US" smtClean="0">
                <a:solidFill>
                  <a:srgbClr val="D60093"/>
                </a:solidFill>
              </a:rPr>
              <a:t>实际吞吐率</a:t>
            </a:r>
            <a:r>
              <a:rPr lang="zh-CN" altLang="en-US" smtClean="0"/>
              <a:t>为：</a:t>
            </a:r>
          </a:p>
          <a:p>
            <a:pPr lvl="2">
              <a:buFont typeface="Wingdings" pitchFamily="2" charset="2"/>
              <a:buNone/>
            </a:pPr>
            <a:r>
              <a:rPr lang="zh-CN" altLang="en-US" sz="1800" smtClean="0">
                <a:ea typeface="宋体" charset="-122"/>
              </a:rPr>
              <a:t>（ </a:t>
            </a:r>
            <a:r>
              <a:rPr lang="en-US" altLang="zh-CN" sz="1800" smtClean="0">
                <a:solidFill>
                  <a:srgbClr val="9933FF"/>
                </a:solidFill>
                <a:latin typeface="宋体" charset="-122"/>
                <a:ea typeface="宋体" charset="-122"/>
              </a:rPr>
              <a:t>Δt</a:t>
            </a:r>
            <a:r>
              <a:rPr lang="en-US" altLang="zh-CN" sz="1800" baseline="-25000" smtClean="0">
                <a:solidFill>
                  <a:srgbClr val="9933FF"/>
                </a:solidFill>
                <a:latin typeface="宋体" charset="-122"/>
                <a:ea typeface="宋体" charset="-122"/>
              </a:rPr>
              <a:t>i</a:t>
            </a:r>
            <a:r>
              <a:rPr lang="zh-CN" altLang="en-US" sz="1800" smtClean="0">
                <a:latin typeface="宋体" charset="-122"/>
                <a:ea typeface="宋体" charset="-122"/>
              </a:rPr>
              <a:t>为第</a:t>
            </a:r>
            <a:r>
              <a:rPr lang="en-US" altLang="zh-CN" sz="1800" smtClean="0">
                <a:solidFill>
                  <a:srgbClr val="9933FF"/>
                </a:solidFill>
                <a:latin typeface="宋体" charset="-122"/>
                <a:ea typeface="宋体" charset="-122"/>
              </a:rPr>
              <a:t>i</a:t>
            </a:r>
            <a:r>
              <a:rPr lang="zh-CN" altLang="en-US" sz="1800" smtClean="0">
                <a:latin typeface="宋体" charset="-122"/>
                <a:ea typeface="宋体" charset="-122"/>
              </a:rPr>
              <a:t>段的时间，共有</a:t>
            </a:r>
            <a:r>
              <a:rPr lang="en-US" altLang="zh-CN" sz="1800" smtClean="0">
                <a:solidFill>
                  <a:srgbClr val="9933FF"/>
                </a:solidFill>
                <a:latin typeface="宋体" charset="-122"/>
                <a:ea typeface="宋体" charset="-122"/>
              </a:rPr>
              <a:t>k</a:t>
            </a:r>
            <a:r>
              <a:rPr lang="zh-CN" altLang="en-US" sz="1800" smtClean="0">
                <a:latin typeface="宋体" charset="-122"/>
                <a:ea typeface="宋体" charset="-122"/>
              </a:rPr>
              <a:t>个段 ）</a:t>
            </a:r>
          </a:p>
        </p:txBody>
      </p:sp>
      <p:graphicFrame>
        <p:nvGraphicFramePr>
          <p:cNvPr id="58372" name="Object 4"/>
          <p:cNvGraphicFramePr>
            <a:graphicFrameLocks noGrp="1" noChangeAspect="1"/>
          </p:cNvGraphicFramePr>
          <p:nvPr>
            <p:ph sz="quarter" idx="2"/>
          </p:nvPr>
        </p:nvGraphicFramePr>
        <p:xfrm>
          <a:off x="2627313" y="2349500"/>
          <a:ext cx="4175125" cy="1071563"/>
        </p:xfrm>
        <a:graphic>
          <a:graphicData uri="http://schemas.openxmlformats.org/presentationml/2006/ole">
            <mc:AlternateContent xmlns:mc="http://schemas.openxmlformats.org/markup-compatibility/2006">
              <mc:Choice xmlns:v="urn:schemas-microsoft-com:vml" Requires="v">
                <p:oleObj spid="_x0000_s58540" name="公式" r:id="rId3" imgW="2374900" imgH="609600" progId="Equation.3">
                  <p:embed/>
                </p:oleObj>
              </mc:Choice>
              <mc:Fallback>
                <p:oleObj name="公式" r:id="rId3" imgW="2374900" imgH="6096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7313" y="2349500"/>
                        <a:ext cx="4175125" cy="1071563"/>
                      </a:xfrm>
                      <a:prstGeom prst="rect">
                        <a:avLst/>
                      </a:prstGeom>
                      <a:solidFill>
                        <a:srgbClr val="F0F0F0"/>
                      </a:solidFill>
                    </p:spPr>
                  </p:pic>
                </p:oleObj>
              </mc:Fallback>
            </mc:AlternateContent>
          </a:graphicData>
        </a:graphic>
      </p:graphicFrame>
      <p:graphicFrame>
        <p:nvGraphicFramePr>
          <p:cNvPr id="58373" name="Object 8"/>
          <p:cNvGraphicFramePr>
            <a:graphicFrameLocks noGrp="1" noChangeAspect="1"/>
          </p:cNvGraphicFramePr>
          <p:nvPr>
            <p:ph sz="quarter" idx="3"/>
          </p:nvPr>
        </p:nvGraphicFramePr>
        <p:xfrm>
          <a:off x="3276600" y="4581525"/>
          <a:ext cx="3024188" cy="750888"/>
        </p:xfrm>
        <a:graphic>
          <a:graphicData uri="http://schemas.openxmlformats.org/presentationml/2006/ole">
            <mc:AlternateContent xmlns:mc="http://schemas.openxmlformats.org/markup-compatibility/2006">
              <mc:Choice xmlns:v="urn:schemas-microsoft-com:vml" Requires="v">
                <p:oleObj spid="_x0000_s58541" name="公式" r:id="rId5" imgW="1637589" imgH="406224" progId="Equation.3">
                  <p:embed/>
                </p:oleObj>
              </mc:Choice>
              <mc:Fallback>
                <p:oleObj name="公式" r:id="rId5" imgW="1637589" imgH="406224"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76600" y="4581525"/>
                        <a:ext cx="3024188" cy="750888"/>
                      </a:xfrm>
                      <a:prstGeom prst="rect">
                        <a:avLst/>
                      </a:prstGeom>
                      <a:solidFill>
                        <a:srgbClr val="F0F0F0"/>
                      </a:solidFill>
                    </p:spPr>
                  </p:pic>
                </p:oleObj>
              </mc:Fallback>
            </mc:AlternateContent>
          </a:graphicData>
        </a:graphic>
      </p:graphicFrame>
      <p:sp>
        <p:nvSpPr>
          <p:cNvPr id="58374" name="Rectangle 7" descr="Rectangle: Click to edit Master text styles&#10;Second level&#10;Third level&#10;Fourth level&#10;Fifth level"/>
          <p:cNvSpPr>
            <a:spLocks noChangeArrowheads="1"/>
          </p:cNvSpPr>
          <p:nvPr/>
        </p:nvSpPr>
        <p:spPr bwMode="auto">
          <a:xfrm>
            <a:off x="685800" y="3716338"/>
            <a:ext cx="7054850" cy="768350"/>
          </a:xfrm>
          <a:prstGeom prst="rect">
            <a:avLst/>
          </a:prstGeom>
          <a:noFill/>
          <a:ln w="9525">
            <a:noFill/>
            <a:miter lim="800000"/>
            <a:headEnd/>
            <a:tailEnd/>
          </a:ln>
        </p:spPr>
        <p:txBody>
          <a:bodyPr/>
          <a:lstStyle/>
          <a:p>
            <a:pPr marL="1085850" lvl="1" indent="-457200">
              <a:lnSpc>
                <a:spcPct val="110000"/>
              </a:lnSpc>
              <a:spcBef>
                <a:spcPct val="20000"/>
              </a:spcBef>
              <a:buClr>
                <a:schemeClr val="tx1"/>
              </a:buClr>
              <a:buSzPct val="90000"/>
              <a:buFont typeface="Wingdings" pitchFamily="2" charset="2"/>
              <a:buChar char="Ø"/>
            </a:pPr>
            <a:r>
              <a:rPr lang="zh-CN" altLang="en-US"/>
              <a:t>流水线的</a:t>
            </a:r>
            <a:r>
              <a:rPr lang="zh-CN" altLang="en-US">
                <a:solidFill>
                  <a:srgbClr val="D60093"/>
                </a:solidFill>
              </a:rPr>
              <a:t>最大吞吐率</a:t>
            </a:r>
            <a:r>
              <a:rPr lang="zh-CN" altLang="en-US"/>
              <a:t>为：</a:t>
            </a:r>
            <a:r>
              <a:rPr lang="zh-CN" altLang="en-US" sz="2000">
                <a:solidFill>
                  <a:srgbClr val="E24C05"/>
                </a:solidFill>
              </a:rPr>
              <a:t> </a:t>
            </a:r>
            <a:endParaRPr lang="zh-CN" altLang="en-US"/>
          </a:p>
          <a:p>
            <a:pPr marL="1714500" lvl="2" indent="-457200">
              <a:lnSpc>
                <a:spcPct val="110000"/>
              </a:lnSpc>
              <a:spcBef>
                <a:spcPct val="20000"/>
              </a:spcBef>
              <a:buClr>
                <a:schemeClr val="hlink"/>
              </a:buClr>
              <a:buSzPct val="60000"/>
              <a:buFont typeface="Wingdings" pitchFamily="2" charset="2"/>
              <a:buNone/>
            </a:pPr>
            <a:endParaRPr lang="en-US" altLang="zh-CN" sz="1800" b="1">
              <a:solidFill>
                <a:srgbClr val="000000"/>
              </a:solidFill>
              <a:latin typeface="宋体" charset="-122"/>
              <a:ea typeface="宋体" charset="-122"/>
            </a:endParaRP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9"/>
          <p:cNvSpPr>
            <a:spLocks noGrp="1" noChangeArrowheads="1"/>
          </p:cNvSpPr>
          <p:nvPr>
            <p:ph type="title"/>
          </p:nvPr>
        </p:nvSpPr>
        <p:spPr/>
        <p:txBody>
          <a:bodyPr/>
          <a:lstStyle/>
          <a:p>
            <a:r>
              <a:rPr lang="en-US" altLang="zh-CN" smtClean="0">
                <a:latin typeface="黑体" pitchFamily="2" charset="-122"/>
              </a:rPr>
              <a:t>3.2 </a:t>
            </a:r>
            <a:r>
              <a:rPr lang="zh-CN" altLang="en-US" smtClean="0">
                <a:latin typeface="黑体" pitchFamily="2" charset="-122"/>
              </a:rPr>
              <a:t>流水线的性能指标</a:t>
            </a:r>
          </a:p>
        </p:txBody>
      </p:sp>
      <p:graphicFrame>
        <p:nvGraphicFramePr>
          <p:cNvPr id="59395" name="Object 8"/>
          <p:cNvGraphicFramePr>
            <a:graphicFrameLocks noGrp="1" noChangeAspect="1"/>
          </p:cNvGraphicFramePr>
          <p:nvPr>
            <p:ph sz="quarter" idx="2"/>
          </p:nvPr>
        </p:nvGraphicFramePr>
        <p:xfrm>
          <a:off x="3924300" y="3573463"/>
          <a:ext cx="1627188" cy="842962"/>
        </p:xfrm>
        <a:graphic>
          <a:graphicData uri="http://schemas.openxmlformats.org/presentationml/2006/ole">
            <mc:AlternateContent xmlns:mc="http://schemas.openxmlformats.org/markup-compatibility/2006">
              <mc:Choice xmlns:v="urn:schemas-microsoft-com:vml" Requires="v">
                <p:oleObj spid="_x0000_s59479" name="公式" r:id="rId3" imgW="711200" imgH="368300" progId="Equation.3">
                  <p:embed/>
                </p:oleObj>
              </mc:Choice>
              <mc:Fallback>
                <p:oleObj name="公式" r:id="rId3" imgW="711200" imgH="368300"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24300" y="3573463"/>
                        <a:ext cx="1627188" cy="842962"/>
                      </a:xfrm>
                      <a:prstGeom prst="rect">
                        <a:avLst/>
                      </a:prstGeom>
                      <a:solidFill>
                        <a:srgbClr val="F0F0F0"/>
                      </a:solidFill>
                    </p:spPr>
                  </p:pic>
                </p:oleObj>
              </mc:Fallback>
            </mc:AlternateContent>
          </a:graphicData>
        </a:graphic>
      </p:graphicFrame>
      <p:sp>
        <p:nvSpPr>
          <p:cNvPr id="59396" name="Text Box 7"/>
          <p:cNvSpPr txBox="1">
            <a:spLocks noChangeArrowheads="1"/>
          </p:cNvSpPr>
          <p:nvPr/>
        </p:nvSpPr>
        <p:spPr bwMode="auto">
          <a:xfrm>
            <a:off x="1692275" y="2133600"/>
            <a:ext cx="6480175" cy="1052513"/>
          </a:xfrm>
          <a:prstGeom prst="rect">
            <a:avLst/>
          </a:prstGeom>
          <a:noFill/>
          <a:ln w="9525">
            <a:noFill/>
            <a:miter lim="800000"/>
            <a:headEnd/>
            <a:tailEnd/>
          </a:ln>
        </p:spPr>
        <p:txBody>
          <a:bodyPr>
            <a:spAutoFit/>
          </a:bodyPr>
          <a:lstStyle/>
          <a:p>
            <a:pPr>
              <a:spcBef>
                <a:spcPct val="50000"/>
              </a:spcBef>
            </a:pPr>
            <a:r>
              <a:rPr lang="zh-CN" altLang="en-US">
                <a:latin typeface="Times New Roman" pitchFamily="18" charset="0"/>
              </a:rPr>
              <a:t>对前面举例</a:t>
            </a:r>
            <a:r>
              <a:rPr lang="en-US" altLang="zh-CN">
                <a:latin typeface="Times New Roman" pitchFamily="18" charset="0"/>
              </a:rPr>
              <a:t>2</a:t>
            </a:r>
            <a:r>
              <a:rPr lang="zh-CN" altLang="en-US">
                <a:latin typeface="Times New Roman" pitchFamily="18" charset="0"/>
              </a:rPr>
              <a:t>中的</a:t>
            </a:r>
            <a:r>
              <a:rPr lang="en-US" altLang="zh-CN">
                <a:solidFill>
                  <a:srgbClr val="9933FF"/>
                </a:solidFill>
                <a:latin typeface="Times New Roman" pitchFamily="18" charset="0"/>
              </a:rPr>
              <a:t>5</a:t>
            </a:r>
            <a:r>
              <a:rPr lang="zh-CN" altLang="en-US">
                <a:latin typeface="Times New Roman" pitchFamily="18" charset="0"/>
              </a:rPr>
              <a:t>段流水线</a:t>
            </a:r>
          </a:p>
          <a:p>
            <a:pPr>
              <a:spcBef>
                <a:spcPct val="50000"/>
              </a:spcBef>
            </a:pPr>
            <a:r>
              <a:rPr lang="zh-CN" altLang="en-US"/>
              <a:t>最大吞吐率为：</a:t>
            </a:r>
            <a:r>
              <a:rPr lang="zh-CN" altLang="en-US" sz="2600"/>
              <a:t> </a:t>
            </a: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9"/>
          <p:cNvSpPr>
            <a:spLocks noGrp="1" noChangeArrowheads="1"/>
          </p:cNvSpPr>
          <p:nvPr>
            <p:ph type="title"/>
          </p:nvPr>
        </p:nvSpPr>
        <p:spPr/>
        <p:txBody>
          <a:bodyPr/>
          <a:lstStyle/>
          <a:p>
            <a:r>
              <a:rPr lang="en-US" altLang="zh-CN" smtClean="0">
                <a:latin typeface="黑体" pitchFamily="2" charset="-122"/>
              </a:rPr>
              <a:t>3.2 </a:t>
            </a:r>
            <a:r>
              <a:rPr lang="zh-CN" altLang="en-US" smtClean="0">
                <a:latin typeface="黑体" pitchFamily="2" charset="-122"/>
              </a:rPr>
              <a:t>流水线的性能指标</a:t>
            </a:r>
          </a:p>
        </p:txBody>
      </p:sp>
      <p:sp>
        <p:nvSpPr>
          <p:cNvPr id="60419" name="Rectangle 3" descr="Rectangle: Click to edit Master text styles&#10;Second level&#10;Third level&#10;Fourth level&#10;Fifth level"/>
          <p:cNvSpPr>
            <a:spLocks noGrp="1" noChangeArrowheads="1"/>
          </p:cNvSpPr>
          <p:nvPr>
            <p:ph type="body" sz="half" idx="1"/>
          </p:nvPr>
        </p:nvSpPr>
        <p:spPr>
          <a:xfrm>
            <a:off x="685800" y="1219200"/>
            <a:ext cx="7486650" cy="2281238"/>
          </a:xfrm>
        </p:spPr>
        <p:txBody>
          <a:bodyPr/>
          <a:lstStyle/>
          <a:p>
            <a:pPr marL="457200" indent="-457200">
              <a:buFont typeface="Wingdings" pitchFamily="2" charset="2"/>
              <a:buAutoNum type="arabicPeriod" startAt="3"/>
            </a:pPr>
            <a:r>
              <a:rPr lang="zh-CN" altLang="en-US" smtClean="0">
                <a:latin typeface="黑体" pitchFamily="2" charset="-122"/>
              </a:rPr>
              <a:t>解决流水线瓶颈问题的常用方法</a:t>
            </a:r>
            <a:endParaRPr lang="zh-CN" altLang="en-US" smtClean="0">
              <a:solidFill>
                <a:srgbClr val="FFFF66"/>
              </a:solidFill>
              <a:latin typeface="黑体" pitchFamily="2" charset="-122"/>
            </a:endParaRPr>
          </a:p>
          <a:p>
            <a:pPr marL="1085850" lvl="1" indent="-457200"/>
            <a:r>
              <a:rPr lang="zh-CN" altLang="en-US" smtClean="0">
                <a:latin typeface="黑体" pitchFamily="2" charset="-122"/>
              </a:rPr>
              <a:t>细分瓶颈段</a:t>
            </a:r>
          </a:p>
          <a:p>
            <a:pPr lvl="2">
              <a:buFont typeface="Wingdings" pitchFamily="2" charset="2"/>
              <a:buNone/>
            </a:pPr>
            <a:r>
              <a:rPr lang="zh-CN" altLang="en-US" smtClean="0">
                <a:latin typeface="黑体" pitchFamily="2" charset="-122"/>
                <a:ea typeface="宋体" charset="-122"/>
              </a:rPr>
              <a:t> </a:t>
            </a:r>
            <a:r>
              <a:rPr lang="zh-CN" altLang="en-US" smtClean="0">
                <a:solidFill>
                  <a:srgbClr val="E24C05"/>
                </a:solidFill>
                <a:latin typeface="黑体" pitchFamily="2" charset="-122"/>
                <a:ea typeface="宋体" charset="-122"/>
              </a:rPr>
              <a:t>例如：</a:t>
            </a:r>
            <a:r>
              <a:rPr lang="zh-CN" altLang="en-US" smtClean="0">
                <a:latin typeface="宋体" charset="-122"/>
                <a:ea typeface="宋体" charset="-122"/>
              </a:rPr>
              <a:t>对前面的</a:t>
            </a:r>
            <a:r>
              <a:rPr lang="en-US" altLang="zh-CN" smtClean="0">
                <a:solidFill>
                  <a:srgbClr val="9933FF"/>
                </a:solidFill>
                <a:latin typeface="宋体" charset="-122"/>
                <a:ea typeface="宋体" charset="-122"/>
              </a:rPr>
              <a:t>5</a:t>
            </a:r>
            <a:r>
              <a:rPr lang="zh-CN" altLang="en-US" smtClean="0">
                <a:solidFill>
                  <a:srgbClr val="080808"/>
                </a:solidFill>
                <a:latin typeface="宋体" charset="-122"/>
                <a:ea typeface="宋体" charset="-122"/>
              </a:rPr>
              <a:t>段</a:t>
            </a:r>
            <a:r>
              <a:rPr lang="zh-CN" altLang="en-US" smtClean="0">
                <a:latin typeface="宋体" charset="-122"/>
                <a:ea typeface="宋体" charset="-122"/>
              </a:rPr>
              <a:t>流水线</a:t>
            </a:r>
          </a:p>
          <a:p>
            <a:pPr lvl="2">
              <a:buFont typeface="Wingdings" pitchFamily="2" charset="2"/>
              <a:buNone/>
            </a:pPr>
            <a:r>
              <a:rPr lang="zh-CN" altLang="en-US" smtClean="0">
                <a:latin typeface="宋体" charset="-122"/>
                <a:ea typeface="宋体" charset="-122"/>
              </a:rPr>
              <a:t>把瓶颈段</a:t>
            </a:r>
            <a:r>
              <a:rPr lang="en-US" altLang="zh-CN" smtClean="0">
                <a:solidFill>
                  <a:srgbClr val="9933FF"/>
                </a:solidFill>
                <a:latin typeface="宋体" charset="-122"/>
                <a:ea typeface="宋体" charset="-122"/>
              </a:rPr>
              <a:t>S</a:t>
            </a:r>
            <a:r>
              <a:rPr lang="en-US" altLang="zh-CN" baseline="-25000" smtClean="0">
                <a:solidFill>
                  <a:srgbClr val="9933FF"/>
                </a:solidFill>
                <a:latin typeface="宋体" charset="-122"/>
                <a:ea typeface="宋体" charset="-122"/>
              </a:rPr>
              <a:t>4</a:t>
            </a:r>
            <a:r>
              <a:rPr lang="zh-CN" altLang="en-US" smtClean="0">
                <a:latin typeface="宋体" charset="-122"/>
                <a:ea typeface="宋体" charset="-122"/>
              </a:rPr>
              <a:t>细分为</a:t>
            </a:r>
            <a:r>
              <a:rPr lang="en-US" altLang="zh-CN" smtClean="0">
                <a:solidFill>
                  <a:srgbClr val="9933FF"/>
                </a:solidFill>
                <a:latin typeface="宋体" charset="-122"/>
                <a:ea typeface="宋体" charset="-122"/>
              </a:rPr>
              <a:t>3</a:t>
            </a:r>
            <a:r>
              <a:rPr lang="zh-CN" altLang="en-US" smtClean="0">
                <a:latin typeface="宋体" charset="-122"/>
                <a:ea typeface="宋体" charset="-122"/>
              </a:rPr>
              <a:t>个子流水线段：</a:t>
            </a:r>
            <a:r>
              <a:rPr lang="en-US" altLang="zh-CN" smtClean="0">
                <a:solidFill>
                  <a:srgbClr val="D60093"/>
                </a:solidFill>
                <a:latin typeface="宋体" charset="-122"/>
                <a:ea typeface="宋体" charset="-122"/>
              </a:rPr>
              <a:t>S</a:t>
            </a:r>
            <a:r>
              <a:rPr lang="en-US" altLang="zh-CN" baseline="-25000" smtClean="0">
                <a:solidFill>
                  <a:srgbClr val="D60093"/>
                </a:solidFill>
                <a:latin typeface="宋体" charset="-122"/>
                <a:ea typeface="宋体" charset="-122"/>
              </a:rPr>
              <a:t>4-1</a:t>
            </a:r>
            <a:r>
              <a:rPr lang="zh-CN" altLang="en-US" smtClean="0">
                <a:solidFill>
                  <a:srgbClr val="D60093"/>
                </a:solidFill>
                <a:latin typeface="宋体" charset="-122"/>
                <a:ea typeface="宋体" charset="-122"/>
              </a:rPr>
              <a:t>，</a:t>
            </a:r>
            <a:r>
              <a:rPr lang="en-US" altLang="zh-CN" smtClean="0">
                <a:solidFill>
                  <a:srgbClr val="D60093"/>
                </a:solidFill>
                <a:latin typeface="宋体" charset="-122"/>
                <a:ea typeface="宋体" charset="-122"/>
              </a:rPr>
              <a:t>S</a:t>
            </a:r>
            <a:r>
              <a:rPr lang="en-US" altLang="zh-CN" baseline="-25000" smtClean="0">
                <a:solidFill>
                  <a:srgbClr val="D60093"/>
                </a:solidFill>
                <a:latin typeface="宋体" charset="-122"/>
                <a:ea typeface="宋体" charset="-122"/>
              </a:rPr>
              <a:t>4-2</a:t>
            </a:r>
            <a:r>
              <a:rPr lang="zh-CN" altLang="en-US" smtClean="0">
                <a:solidFill>
                  <a:srgbClr val="D60093"/>
                </a:solidFill>
                <a:latin typeface="宋体" charset="-122"/>
                <a:ea typeface="宋体" charset="-122"/>
              </a:rPr>
              <a:t>，</a:t>
            </a:r>
            <a:r>
              <a:rPr lang="en-US" altLang="zh-CN" smtClean="0">
                <a:solidFill>
                  <a:srgbClr val="D60093"/>
                </a:solidFill>
                <a:latin typeface="宋体" charset="-122"/>
                <a:ea typeface="宋体" charset="-122"/>
              </a:rPr>
              <a:t>S</a:t>
            </a:r>
            <a:r>
              <a:rPr lang="en-US" altLang="zh-CN" baseline="-25000" smtClean="0">
                <a:solidFill>
                  <a:srgbClr val="D60093"/>
                </a:solidFill>
                <a:latin typeface="宋体" charset="-122"/>
                <a:ea typeface="宋体" charset="-122"/>
              </a:rPr>
              <a:t>4-3</a:t>
            </a:r>
            <a:endParaRPr lang="en-US" altLang="zh-CN" smtClean="0">
              <a:solidFill>
                <a:srgbClr val="D60093"/>
              </a:solidFill>
              <a:latin typeface="宋体" charset="-122"/>
              <a:ea typeface="宋体" charset="-122"/>
            </a:endParaRPr>
          </a:p>
        </p:txBody>
      </p:sp>
      <p:graphicFrame>
        <p:nvGraphicFramePr>
          <p:cNvPr id="60420" name="Object 12"/>
          <p:cNvGraphicFramePr>
            <a:graphicFrameLocks noGrp="1" noChangeAspect="1"/>
          </p:cNvGraphicFramePr>
          <p:nvPr>
            <p:ph sz="quarter" idx="2"/>
          </p:nvPr>
        </p:nvGraphicFramePr>
        <p:xfrm>
          <a:off x="684213" y="3357563"/>
          <a:ext cx="7991475" cy="1098550"/>
        </p:xfrm>
        <a:graphic>
          <a:graphicData uri="http://schemas.openxmlformats.org/presentationml/2006/ole">
            <mc:AlternateContent xmlns:mc="http://schemas.openxmlformats.org/markup-compatibility/2006">
              <mc:Choice xmlns:v="urn:schemas-microsoft-com:vml" Requires="v">
                <p:oleObj spid="_x0000_s60588" name="图片" r:id="rId3" imgW="5035296" imgH="694944" progId="Word.Picture.8">
                  <p:embed/>
                </p:oleObj>
              </mc:Choice>
              <mc:Fallback>
                <p:oleObj name="图片" r:id="rId3" imgW="5035296" imgH="694944" progId="Word.Picture.8">
                  <p:embed/>
                  <p:pic>
                    <p:nvPicPr>
                      <p:cNvPr id="0" name="Object 1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3357563"/>
                        <a:ext cx="7991475" cy="1098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0421" name="Object 8"/>
          <p:cNvGraphicFramePr>
            <a:graphicFrameLocks noGrp="1" noChangeAspect="1"/>
          </p:cNvGraphicFramePr>
          <p:nvPr>
            <p:ph sz="quarter" idx="3"/>
          </p:nvPr>
        </p:nvGraphicFramePr>
        <p:xfrm>
          <a:off x="5219700" y="4797425"/>
          <a:ext cx="1655763" cy="941388"/>
        </p:xfrm>
        <a:graphic>
          <a:graphicData uri="http://schemas.openxmlformats.org/presentationml/2006/ole">
            <mc:AlternateContent xmlns:mc="http://schemas.openxmlformats.org/markup-compatibility/2006">
              <mc:Choice xmlns:v="urn:schemas-microsoft-com:vml" Requires="v">
                <p:oleObj spid="_x0000_s60589" name="公式" r:id="rId5" imgW="647700" imgH="368300" progId="Equation.3">
                  <p:embed/>
                </p:oleObj>
              </mc:Choice>
              <mc:Fallback>
                <p:oleObj name="公式" r:id="rId5" imgW="647700" imgH="368300"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19700" y="4797425"/>
                        <a:ext cx="1655763" cy="941388"/>
                      </a:xfrm>
                      <a:prstGeom prst="rect">
                        <a:avLst/>
                      </a:prstGeom>
                      <a:solidFill>
                        <a:srgbClr val="F0F0F0"/>
                      </a:solidFill>
                    </p:spPr>
                  </p:pic>
                </p:oleObj>
              </mc:Fallback>
            </mc:AlternateContent>
          </a:graphicData>
        </a:graphic>
      </p:graphicFrame>
      <p:sp>
        <p:nvSpPr>
          <p:cNvPr id="60422" name="Text Box 7"/>
          <p:cNvSpPr txBox="1">
            <a:spLocks noChangeArrowheads="1"/>
          </p:cNvSpPr>
          <p:nvPr/>
        </p:nvSpPr>
        <p:spPr bwMode="auto">
          <a:xfrm>
            <a:off x="1116013" y="4941888"/>
            <a:ext cx="4175125" cy="457200"/>
          </a:xfrm>
          <a:prstGeom prst="rect">
            <a:avLst/>
          </a:prstGeom>
          <a:noFill/>
          <a:ln w="9525">
            <a:noFill/>
            <a:miter lim="800000"/>
            <a:headEnd/>
            <a:tailEnd/>
          </a:ln>
        </p:spPr>
        <p:txBody>
          <a:bodyPr>
            <a:spAutoFit/>
          </a:bodyPr>
          <a:lstStyle/>
          <a:p>
            <a:pPr>
              <a:spcBef>
                <a:spcPct val="50000"/>
              </a:spcBef>
            </a:pPr>
            <a:r>
              <a:rPr lang="zh-CN" altLang="en-US" b="1">
                <a:solidFill>
                  <a:srgbClr val="000000"/>
                </a:solidFill>
                <a:latin typeface="宋体" charset="-122"/>
                <a:ea typeface="宋体" charset="-122"/>
              </a:rPr>
              <a:t>改进后的流水线的吞吐率 ：</a:t>
            </a: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5"/>
          <p:cNvSpPr>
            <a:spLocks noGrp="1" noChangeArrowheads="1"/>
          </p:cNvSpPr>
          <p:nvPr>
            <p:ph type="title"/>
          </p:nvPr>
        </p:nvSpPr>
        <p:spPr/>
        <p:txBody>
          <a:bodyPr/>
          <a:lstStyle/>
          <a:p>
            <a:r>
              <a:rPr lang="en-US" altLang="zh-CN" smtClean="0">
                <a:latin typeface="黑体" pitchFamily="2" charset="-122"/>
              </a:rPr>
              <a:t>3.2 </a:t>
            </a:r>
            <a:r>
              <a:rPr lang="zh-CN" altLang="en-US" smtClean="0">
                <a:latin typeface="黑体" pitchFamily="2" charset="-122"/>
              </a:rPr>
              <a:t>流水线的性能指标</a:t>
            </a:r>
          </a:p>
        </p:txBody>
      </p:sp>
      <p:sp>
        <p:nvSpPr>
          <p:cNvPr id="61443" name="Rectangle 3" descr="Rectangle: Click to edit Master text styles&#10;Second level&#10;Third level&#10;Fourth level&#10;Fifth level"/>
          <p:cNvSpPr>
            <a:spLocks noGrp="1" noChangeArrowheads="1"/>
          </p:cNvSpPr>
          <p:nvPr>
            <p:ph type="body" sz="half" idx="1"/>
          </p:nvPr>
        </p:nvSpPr>
        <p:spPr>
          <a:xfrm>
            <a:off x="685800" y="1219200"/>
            <a:ext cx="7702550" cy="3146425"/>
          </a:xfrm>
        </p:spPr>
        <p:txBody>
          <a:bodyPr/>
          <a:lstStyle/>
          <a:p>
            <a:pPr marL="1085850" lvl="1" indent="-457200"/>
            <a:r>
              <a:rPr lang="zh-CN" altLang="en-US" dirty="0" smtClean="0"/>
              <a:t>重复设置瓶颈段</a:t>
            </a:r>
          </a:p>
          <a:p>
            <a:pPr lvl="2"/>
            <a:r>
              <a:rPr lang="zh-CN" altLang="en-US" dirty="0" smtClean="0">
                <a:latin typeface="宋体" charset="-122"/>
                <a:ea typeface="宋体" charset="-122"/>
              </a:rPr>
              <a:t>举例</a:t>
            </a:r>
            <a:r>
              <a:rPr lang="zh-CN" altLang="en-US" dirty="0">
                <a:latin typeface="宋体" charset="-122"/>
                <a:ea typeface="宋体" charset="-122"/>
              </a:rPr>
              <a:t>：</a:t>
            </a:r>
            <a:r>
              <a:rPr lang="zh-CN" altLang="en-US" dirty="0">
                <a:solidFill>
                  <a:srgbClr val="0000FF"/>
                </a:solidFill>
                <a:latin typeface="黑体" panose="02010609060101010101" pitchFamily="49" charset="-122"/>
                <a:ea typeface="黑体" panose="02010609060101010101" pitchFamily="49" charset="-122"/>
              </a:rPr>
              <a:t>时</a:t>
            </a:r>
            <a:r>
              <a:rPr lang="en-US" altLang="zh-CN" dirty="0">
                <a:solidFill>
                  <a:srgbClr val="0000FF"/>
                </a:solidFill>
                <a:latin typeface="黑体" panose="02010609060101010101" pitchFamily="49" charset="-122"/>
                <a:ea typeface="黑体" panose="02010609060101010101" pitchFamily="49" charset="-122"/>
              </a:rPr>
              <a:t>-</a:t>
            </a:r>
            <a:r>
              <a:rPr lang="zh-CN" altLang="en-US" dirty="0">
                <a:solidFill>
                  <a:srgbClr val="0000FF"/>
                </a:solidFill>
                <a:latin typeface="黑体" panose="02010609060101010101" pitchFamily="49" charset="-122"/>
                <a:ea typeface="黑体" panose="02010609060101010101" pitchFamily="49" charset="-122"/>
              </a:rPr>
              <a:t>空图</a:t>
            </a:r>
            <a:endParaRPr lang="zh-CN" altLang="en-US" dirty="0" smtClean="0">
              <a:solidFill>
                <a:srgbClr val="0000FF"/>
              </a:solidFill>
              <a:latin typeface="黑体" panose="02010609060101010101" pitchFamily="49" charset="-122"/>
              <a:ea typeface="黑体" panose="02010609060101010101" pitchFamily="49" charset="-122"/>
            </a:endParaRPr>
          </a:p>
          <a:p>
            <a:pPr lvl="2"/>
            <a:r>
              <a:rPr lang="zh-CN" altLang="en-US" dirty="0" smtClean="0">
                <a:solidFill>
                  <a:srgbClr val="D60093"/>
                </a:solidFill>
                <a:latin typeface="宋体" charset="-122"/>
                <a:ea typeface="宋体" charset="-122"/>
              </a:rPr>
              <a:t>缺点：</a:t>
            </a:r>
            <a:r>
              <a:rPr lang="zh-CN" altLang="en-US" dirty="0" smtClean="0">
                <a:latin typeface="宋体" charset="-122"/>
                <a:ea typeface="宋体" charset="-122"/>
              </a:rPr>
              <a:t>控制逻辑比较复杂，所需的硬件增加了。</a:t>
            </a:r>
          </a:p>
          <a:p>
            <a:pPr lvl="2">
              <a:buFont typeface="Wingdings" pitchFamily="2" charset="2"/>
              <a:buNone/>
            </a:pPr>
            <a:r>
              <a:rPr lang="zh-CN" altLang="en-US" dirty="0" smtClean="0">
                <a:solidFill>
                  <a:srgbClr val="E24C05"/>
                </a:solidFill>
                <a:latin typeface="宋体" charset="-122"/>
                <a:ea typeface="宋体" charset="-122"/>
              </a:rPr>
              <a:t>例如：</a:t>
            </a:r>
            <a:r>
              <a:rPr lang="zh-CN" altLang="en-US" dirty="0" smtClean="0">
                <a:latin typeface="宋体" charset="-122"/>
                <a:ea typeface="宋体" charset="-122"/>
              </a:rPr>
              <a:t>对前面的</a:t>
            </a:r>
            <a:r>
              <a:rPr lang="en-US" altLang="zh-CN" dirty="0" smtClean="0">
                <a:solidFill>
                  <a:srgbClr val="9933FF"/>
                </a:solidFill>
                <a:latin typeface="宋体" charset="-122"/>
                <a:ea typeface="宋体" charset="-122"/>
              </a:rPr>
              <a:t>5</a:t>
            </a:r>
            <a:r>
              <a:rPr lang="zh-CN" altLang="en-US" dirty="0" smtClean="0">
                <a:latin typeface="宋体" charset="-122"/>
                <a:ea typeface="宋体" charset="-122"/>
              </a:rPr>
              <a:t>段流水线</a:t>
            </a:r>
          </a:p>
          <a:p>
            <a:pPr lvl="2">
              <a:buFont typeface="Wingdings" pitchFamily="2" charset="2"/>
              <a:buNone/>
            </a:pPr>
            <a:r>
              <a:rPr lang="zh-CN" altLang="en-US" dirty="0" smtClean="0">
                <a:latin typeface="宋体" charset="-122"/>
                <a:ea typeface="宋体" charset="-122"/>
              </a:rPr>
              <a:t>      重复设置瓶颈段</a:t>
            </a:r>
            <a:r>
              <a:rPr lang="en-US" altLang="zh-CN" dirty="0" smtClean="0">
                <a:solidFill>
                  <a:srgbClr val="9933FF"/>
                </a:solidFill>
                <a:latin typeface="宋体" charset="-122"/>
                <a:ea typeface="宋体" charset="-122"/>
              </a:rPr>
              <a:t>S</a:t>
            </a:r>
            <a:r>
              <a:rPr lang="en-US" altLang="zh-CN" baseline="-25000" dirty="0" smtClean="0">
                <a:solidFill>
                  <a:srgbClr val="9933FF"/>
                </a:solidFill>
                <a:latin typeface="宋体" charset="-122"/>
                <a:ea typeface="宋体" charset="-122"/>
              </a:rPr>
              <a:t>4</a:t>
            </a:r>
            <a:r>
              <a:rPr lang="zh-CN" altLang="en-US" dirty="0" smtClean="0">
                <a:latin typeface="宋体" charset="-122"/>
                <a:ea typeface="宋体" charset="-122"/>
              </a:rPr>
              <a:t>：</a:t>
            </a:r>
            <a:r>
              <a:rPr lang="en-US" altLang="zh-CN" dirty="0" smtClean="0">
                <a:solidFill>
                  <a:srgbClr val="D60093"/>
                </a:solidFill>
                <a:latin typeface="宋体" charset="-122"/>
                <a:ea typeface="宋体" charset="-122"/>
              </a:rPr>
              <a:t>S</a:t>
            </a:r>
            <a:r>
              <a:rPr lang="en-US" altLang="zh-CN" baseline="-25000" dirty="0" smtClean="0">
                <a:solidFill>
                  <a:srgbClr val="D60093"/>
                </a:solidFill>
                <a:latin typeface="宋体" charset="-122"/>
                <a:ea typeface="宋体" charset="-122"/>
              </a:rPr>
              <a:t>4a</a:t>
            </a:r>
            <a:r>
              <a:rPr lang="zh-CN" altLang="en-US" dirty="0" smtClean="0">
                <a:solidFill>
                  <a:srgbClr val="D60093"/>
                </a:solidFill>
                <a:latin typeface="宋体" charset="-122"/>
                <a:ea typeface="宋体" charset="-122"/>
              </a:rPr>
              <a:t>，</a:t>
            </a:r>
            <a:r>
              <a:rPr lang="en-US" altLang="zh-CN" dirty="0" smtClean="0">
                <a:solidFill>
                  <a:srgbClr val="D60093"/>
                </a:solidFill>
                <a:latin typeface="宋体" charset="-122"/>
                <a:ea typeface="宋体" charset="-122"/>
              </a:rPr>
              <a:t>S</a:t>
            </a:r>
            <a:r>
              <a:rPr lang="en-US" altLang="zh-CN" baseline="-25000" dirty="0" smtClean="0">
                <a:solidFill>
                  <a:srgbClr val="D60093"/>
                </a:solidFill>
                <a:latin typeface="宋体" charset="-122"/>
                <a:ea typeface="宋体" charset="-122"/>
              </a:rPr>
              <a:t>4b</a:t>
            </a:r>
            <a:r>
              <a:rPr lang="zh-CN" altLang="en-US" dirty="0" smtClean="0">
                <a:solidFill>
                  <a:srgbClr val="D60093"/>
                </a:solidFill>
                <a:latin typeface="宋体" charset="-122"/>
                <a:ea typeface="宋体" charset="-122"/>
              </a:rPr>
              <a:t>，</a:t>
            </a:r>
            <a:r>
              <a:rPr lang="en-US" altLang="zh-CN" dirty="0" smtClean="0">
                <a:solidFill>
                  <a:srgbClr val="D60093"/>
                </a:solidFill>
                <a:latin typeface="宋体" charset="-122"/>
                <a:ea typeface="宋体" charset="-122"/>
              </a:rPr>
              <a:t>S</a:t>
            </a:r>
            <a:r>
              <a:rPr lang="en-US" altLang="zh-CN" baseline="-25000" dirty="0" smtClean="0">
                <a:solidFill>
                  <a:srgbClr val="D60093"/>
                </a:solidFill>
                <a:latin typeface="宋体" charset="-122"/>
                <a:ea typeface="宋体" charset="-122"/>
              </a:rPr>
              <a:t>4c</a:t>
            </a:r>
            <a:endParaRPr lang="en-US" altLang="zh-CN" dirty="0" smtClean="0">
              <a:solidFill>
                <a:srgbClr val="D60093"/>
              </a:solidFill>
              <a:latin typeface="宋体" charset="-122"/>
              <a:ea typeface="宋体" charset="-122"/>
            </a:endParaRPr>
          </a:p>
          <a:p>
            <a:pPr lvl="2">
              <a:buFont typeface="Wingdings" pitchFamily="2" charset="2"/>
              <a:buNone/>
            </a:pPr>
            <a:endParaRPr lang="en-US" altLang="zh-CN" dirty="0" smtClean="0">
              <a:latin typeface="宋体" charset="-122"/>
              <a:ea typeface="宋体" charset="-122"/>
            </a:endParaRPr>
          </a:p>
        </p:txBody>
      </p:sp>
      <p:graphicFrame>
        <p:nvGraphicFramePr>
          <p:cNvPr id="61444" name="Object 8"/>
          <p:cNvGraphicFramePr>
            <a:graphicFrameLocks noGrp="1" noChangeAspect="1"/>
          </p:cNvGraphicFramePr>
          <p:nvPr>
            <p:ph sz="half" idx="2"/>
          </p:nvPr>
        </p:nvGraphicFramePr>
        <p:xfrm>
          <a:off x="468313" y="3789363"/>
          <a:ext cx="7777162" cy="2168525"/>
        </p:xfrm>
        <a:graphic>
          <a:graphicData uri="http://schemas.openxmlformats.org/presentationml/2006/ole">
            <mc:AlternateContent xmlns:mc="http://schemas.openxmlformats.org/markup-compatibility/2006">
              <mc:Choice xmlns:v="urn:schemas-microsoft-com:vml" Requires="v">
                <p:oleObj spid="_x0000_s61528" name="图片" r:id="rId3" imgW="4248912" imgH="1185672" progId="Word.Picture.8">
                  <p:embed/>
                </p:oleObj>
              </mc:Choice>
              <mc:Fallback>
                <p:oleObj name="图片" r:id="rId3" imgW="4248912" imgH="1185672" progId="Word.Picture.8">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313" y="3789363"/>
                        <a:ext cx="7777162" cy="2168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bwMode="auto">
          <a:xfrm>
            <a:off x="2123728" y="2041764"/>
            <a:ext cx="5832648" cy="1171212"/>
          </a:xfrm>
          <a:prstGeom prst="roundRect">
            <a:avLst/>
          </a:prstGeom>
          <a:solidFill>
            <a:schemeClr val="tx2">
              <a:lumMod val="20000"/>
              <a:lumOff val="8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600" b="0" i="0" u="none" strike="noStrike" cap="none" normalizeH="0" baseline="0" smtClean="0">
              <a:ln>
                <a:noFill/>
              </a:ln>
              <a:solidFill>
                <a:schemeClr val="tx2">
                  <a:lumMod val="40000"/>
                  <a:lumOff val="60000"/>
                </a:schemeClr>
              </a:solidFill>
              <a:effectLst/>
              <a:latin typeface="Tahoma" pitchFamily="34" charset="0"/>
              <a:ea typeface="黑体" pitchFamily="2" charset="-122"/>
            </a:endParaRPr>
          </a:p>
        </p:txBody>
      </p:sp>
      <p:sp>
        <p:nvSpPr>
          <p:cNvPr id="62466" name="Rectangle 5"/>
          <p:cNvSpPr>
            <a:spLocks noGrp="1" noChangeArrowheads="1"/>
          </p:cNvSpPr>
          <p:nvPr>
            <p:ph type="title"/>
          </p:nvPr>
        </p:nvSpPr>
        <p:spPr/>
        <p:txBody>
          <a:bodyPr/>
          <a:lstStyle/>
          <a:p>
            <a:r>
              <a:rPr lang="en-US" altLang="zh-CN" smtClean="0">
                <a:latin typeface="黑体" pitchFamily="2" charset="-122"/>
              </a:rPr>
              <a:t>3.2 </a:t>
            </a:r>
            <a:r>
              <a:rPr lang="zh-CN" altLang="en-US" smtClean="0">
                <a:latin typeface="黑体" pitchFamily="2" charset="-122"/>
              </a:rPr>
              <a:t>流水线的性能指标</a:t>
            </a:r>
          </a:p>
        </p:txBody>
      </p:sp>
      <p:graphicFrame>
        <p:nvGraphicFramePr>
          <p:cNvPr id="62467" name="Object 9"/>
          <p:cNvGraphicFramePr>
            <a:graphicFrameLocks noGrp="1" noChangeAspect="1"/>
          </p:cNvGraphicFramePr>
          <p:nvPr>
            <p:ph idx="1"/>
          </p:nvPr>
        </p:nvGraphicFramePr>
        <p:xfrm>
          <a:off x="642938" y="1143000"/>
          <a:ext cx="8026400" cy="3802063"/>
        </p:xfrm>
        <a:graphic>
          <a:graphicData uri="http://schemas.openxmlformats.org/presentationml/2006/ole">
            <mc:AlternateContent xmlns:mc="http://schemas.openxmlformats.org/markup-compatibility/2006">
              <mc:Choice xmlns:v="urn:schemas-microsoft-com:vml" Requires="v">
                <p:oleObj spid="_x0000_s62638" name="图片" r:id="rId3" imgW="4794504" imgH="2270760" progId="Word.Picture.8">
                  <p:embed/>
                </p:oleObj>
              </mc:Choice>
              <mc:Fallback>
                <p:oleObj name="图片" r:id="rId3" imgW="4794504" imgH="2270760" progId="Word.Picture.8">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2938" y="1143000"/>
                        <a:ext cx="8026400" cy="3802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2468" name="Text Box 7"/>
          <p:cNvSpPr txBox="1">
            <a:spLocks noChangeArrowheads="1"/>
          </p:cNvSpPr>
          <p:nvPr/>
        </p:nvSpPr>
        <p:spPr bwMode="auto">
          <a:xfrm>
            <a:off x="2643188" y="4572000"/>
            <a:ext cx="3457575" cy="396875"/>
          </a:xfrm>
          <a:prstGeom prst="rect">
            <a:avLst/>
          </a:prstGeom>
          <a:noFill/>
          <a:ln w="9525">
            <a:noFill/>
            <a:miter lim="800000"/>
            <a:headEnd/>
            <a:tailEnd/>
          </a:ln>
        </p:spPr>
        <p:txBody>
          <a:bodyPr>
            <a:spAutoFit/>
          </a:bodyPr>
          <a:lstStyle/>
          <a:p>
            <a:pPr>
              <a:spcBef>
                <a:spcPct val="50000"/>
              </a:spcBef>
            </a:pPr>
            <a:r>
              <a:rPr lang="zh-CN" altLang="en-US" sz="2000" b="1">
                <a:solidFill>
                  <a:srgbClr val="000000"/>
                </a:solidFill>
                <a:ea typeface="宋体" charset="-122"/>
              </a:rPr>
              <a:t>重复设置瓶颈段后的时空图</a:t>
            </a:r>
          </a:p>
        </p:txBody>
      </p:sp>
      <p:graphicFrame>
        <p:nvGraphicFramePr>
          <p:cNvPr id="62469" name="Object 1028"/>
          <p:cNvGraphicFramePr>
            <a:graphicFrameLocks noChangeAspect="1"/>
          </p:cNvGraphicFramePr>
          <p:nvPr/>
        </p:nvGraphicFramePr>
        <p:xfrm>
          <a:off x="5175250" y="5141913"/>
          <a:ext cx="1655763" cy="941387"/>
        </p:xfrm>
        <a:graphic>
          <a:graphicData uri="http://schemas.openxmlformats.org/presentationml/2006/ole">
            <mc:AlternateContent xmlns:mc="http://schemas.openxmlformats.org/markup-compatibility/2006">
              <mc:Choice xmlns:v="urn:schemas-microsoft-com:vml" Requires="v">
                <p:oleObj spid="_x0000_s62639" name="公式" r:id="rId5" imgW="647700" imgH="368300" progId="Equation.3">
                  <p:embed/>
                </p:oleObj>
              </mc:Choice>
              <mc:Fallback>
                <p:oleObj name="公式" r:id="rId5" imgW="647700" imgH="368300" progId="Equation.3">
                  <p:embed/>
                  <p:pic>
                    <p:nvPicPr>
                      <p:cNvPr id="0" name="Object 102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75250" y="5141913"/>
                        <a:ext cx="1655763" cy="941387"/>
                      </a:xfrm>
                      <a:prstGeom prst="rect">
                        <a:avLst/>
                      </a:prstGeom>
                      <a:solidFill>
                        <a:srgbClr val="F0F0F0"/>
                      </a:solidFill>
                    </p:spPr>
                  </p:pic>
                </p:oleObj>
              </mc:Fallback>
            </mc:AlternateContent>
          </a:graphicData>
        </a:graphic>
      </p:graphicFrame>
      <p:sp>
        <p:nvSpPr>
          <p:cNvPr id="62470" name="Text Box 7"/>
          <p:cNvSpPr txBox="1">
            <a:spLocks noChangeArrowheads="1"/>
          </p:cNvSpPr>
          <p:nvPr/>
        </p:nvSpPr>
        <p:spPr bwMode="auto">
          <a:xfrm>
            <a:off x="1071563" y="5286375"/>
            <a:ext cx="4175125" cy="457200"/>
          </a:xfrm>
          <a:prstGeom prst="rect">
            <a:avLst/>
          </a:prstGeom>
          <a:noFill/>
          <a:ln w="9525">
            <a:noFill/>
            <a:miter lim="800000"/>
            <a:headEnd/>
            <a:tailEnd/>
          </a:ln>
        </p:spPr>
        <p:txBody>
          <a:bodyPr>
            <a:spAutoFit/>
          </a:bodyPr>
          <a:lstStyle/>
          <a:p>
            <a:pPr>
              <a:spcBef>
                <a:spcPct val="50000"/>
              </a:spcBef>
            </a:pPr>
            <a:r>
              <a:rPr lang="zh-CN" altLang="en-US" b="1">
                <a:solidFill>
                  <a:srgbClr val="000000"/>
                </a:solidFill>
                <a:latin typeface="宋体" charset="-122"/>
                <a:ea typeface="宋体" charset="-122"/>
              </a:rPr>
              <a:t>改进后的流水线的吞吐率 ：</a:t>
            </a: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6"/>
          <p:cNvSpPr>
            <a:spLocks noGrp="1" noChangeArrowheads="1"/>
          </p:cNvSpPr>
          <p:nvPr>
            <p:ph type="title"/>
          </p:nvPr>
        </p:nvSpPr>
        <p:spPr/>
        <p:txBody>
          <a:bodyPr/>
          <a:lstStyle/>
          <a:p>
            <a:r>
              <a:rPr lang="en-US" altLang="zh-CN" smtClean="0">
                <a:latin typeface="黑体" pitchFamily="2" charset="-122"/>
              </a:rPr>
              <a:t>3.2 </a:t>
            </a:r>
            <a:r>
              <a:rPr lang="zh-CN" altLang="en-US" smtClean="0">
                <a:latin typeface="黑体" pitchFamily="2" charset="-122"/>
              </a:rPr>
              <a:t>流水线的性能指标</a:t>
            </a:r>
          </a:p>
        </p:txBody>
      </p:sp>
      <p:sp>
        <p:nvSpPr>
          <p:cNvPr id="63491" name="Rectangle 3" descr="Rectangle: Click to edit Master text styles&#10;Second level&#10;Third level&#10;Fourth level&#10;Fifth level"/>
          <p:cNvSpPr>
            <a:spLocks noGrp="1" noChangeArrowheads="1"/>
          </p:cNvSpPr>
          <p:nvPr>
            <p:ph type="body" sz="half" idx="1"/>
          </p:nvPr>
        </p:nvSpPr>
        <p:spPr>
          <a:xfrm>
            <a:off x="755650" y="1938338"/>
            <a:ext cx="7775575" cy="3578225"/>
          </a:xfrm>
        </p:spPr>
        <p:txBody>
          <a:bodyPr/>
          <a:lstStyle/>
          <a:p>
            <a:pPr marL="457200" indent="-457200">
              <a:buFont typeface="Wingdings" pitchFamily="2" charset="2"/>
              <a:buNone/>
            </a:pPr>
            <a:r>
              <a:rPr lang="zh-CN" altLang="en-US" dirty="0" smtClean="0">
                <a:solidFill>
                  <a:srgbClr val="FF0000"/>
                </a:solidFill>
                <a:latin typeface="黑体" pitchFamily="2" charset="-122"/>
              </a:rPr>
              <a:t>加速比：</a:t>
            </a:r>
            <a:r>
              <a:rPr lang="zh-CN" altLang="en-US" dirty="0" smtClean="0">
                <a:solidFill>
                  <a:schemeClr val="tx1"/>
                </a:solidFill>
                <a:latin typeface="黑体" pitchFamily="2" charset="-122"/>
              </a:rPr>
              <a:t>完成同样一批任务，不使用流水线所用的时间</a:t>
            </a:r>
          </a:p>
          <a:p>
            <a:pPr marL="457200" indent="-457200">
              <a:buFont typeface="Wingdings" pitchFamily="2" charset="2"/>
              <a:buNone/>
            </a:pPr>
            <a:r>
              <a:rPr lang="zh-CN" altLang="en-US" dirty="0" smtClean="0">
                <a:solidFill>
                  <a:schemeClr val="tx1"/>
                </a:solidFill>
                <a:latin typeface="黑体" pitchFamily="2" charset="-122"/>
              </a:rPr>
              <a:t>        与使用流水线所用的时间之比。</a:t>
            </a:r>
          </a:p>
          <a:p>
            <a:pPr marL="1276350" lvl="2" indent="0">
              <a:buFont typeface="Wingdings" pitchFamily="2" charset="2"/>
              <a:buNone/>
            </a:pPr>
            <a:r>
              <a:rPr lang="zh-CN" altLang="en-US" sz="2400" dirty="0" smtClean="0">
                <a:latin typeface="宋体" charset="-122"/>
                <a:ea typeface="宋体" charset="-122"/>
              </a:rPr>
              <a:t>假设：不使用流水线（即顺序执行）所用的时间为</a:t>
            </a:r>
            <a:r>
              <a:rPr lang="en-US" altLang="zh-CN" sz="2400" dirty="0" err="1" smtClean="0">
                <a:solidFill>
                  <a:srgbClr val="9933FF"/>
                </a:solidFill>
                <a:latin typeface="宋体" charset="-122"/>
                <a:ea typeface="宋体" charset="-122"/>
              </a:rPr>
              <a:t>T</a:t>
            </a:r>
            <a:r>
              <a:rPr lang="en-US" altLang="zh-CN" sz="2400" baseline="-25000" dirty="0" err="1" smtClean="0">
                <a:solidFill>
                  <a:srgbClr val="9933FF"/>
                </a:solidFill>
                <a:latin typeface="宋体" charset="-122"/>
                <a:ea typeface="宋体" charset="-122"/>
              </a:rPr>
              <a:t>s</a:t>
            </a:r>
            <a:r>
              <a:rPr lang="zh-CN" altLang="en-US" sz="2400" dirty="0" smtClean="0">
                <a:latin typeface="宋体" charset="-122"/>
                <a:ea typeface="宋体" charset="-122"/>
              </a:rPr>
              <a:t>，使用流水线后所用的时间为</a:t>
            </a:r>
            <a:r>
              <a:rPr lang="en-US" altLang="zh-CN" sz="2400" dirty="0" err="1" smtClean="0">
                <a:solidFill>
                  <a:srgbClr val="9933FF"/>
                </a:solidFill>
                <a:latin typeface="宋体" charset="-122"/>
                <a:ea typeface="宋体" charset="-122"/>
              </a:rPr>
              <a:t>T</a:t>
            </a:r>
            <a:r>
              <a:rPr lang="en-US" altLang="zh-CN" sz="2400" baseline="-25000" dirty="0" err="1" smtClean="0">
                <a:solidFill>
                  <a:srgbClr val="9933FF"/>
                </a:solidFill>
                <a:latin typeface="宋体" charset="-122"/>
                <a:ea typeface="宋体" charset="-122"/>
              </a:rPr>
              <a:t>k</a:t>
            </a:r>
            <a:r>
              <a:rPr lang="zh-CN" altLang="en-US" sz="2400" dirty="0" smtClean="0">
                <a:latin typeface="宋体" charset="-122"/>
                <a:ea typeface="宋体" charset="-122"/>
              </a:rPr>
              <a:t>，则该流水线的加速比为：</a:t>
            </a:r>
          </a:p>
        </p:txBody>
      </p:sp>
      <p:graphicFrame>
        <p:nvGraphicFramePr>
          <p:cNvPr id="63492" name="Object 5"/>
          <p:cNvGraphicFramePr>
            <a:graphicFrameLocks noGrp="1" noChangeAspect="1"/>
          </p:cNvGraphicFramePr>
          <p:nvPr>
            <p:ph sz="half" idx="2"/>
          </p:nvPr>
        </p:nvGraphicFramePr>
        <p:xfrm>
          <a:off x="3810000" y="4800600"/>
          <a:ext cx="1079500" cy="958850"/>
        </p:xfrm>
        <a:graphic>
          <a:graphicData uri="http://schemas.openxmlformats.org/presentationml/2006/ole">
            <mc:AlternateContent xmlns:mc="http://schemas.openxmlformats.org/markup-compatibility/2006">
              <mc:Choice xmlns:v="urn:schemas-microsoft-com:vml" Requires="v">
                <p:oleObj spid="_x0000_s63577" name="公式" r:id="rId3" imgW="457002" imgH="406224" progId="Equation.3">
                  <p:embed/>
                </p:oleObj>
              </mc:Choice>
              <mc:Fallback>
                <p:oleObj name="公式" r:id="rId3" imgW="457002" imgH="406224"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0" y="4800600"/>
                        <a:ext cx="1079500" cy="958850"/>
                      </a:xfrm>
                      <a:prstGeom prst="rect">
                        <a:avLst/>
                      </a:prstGeom>
                      <a:solidFill>
                        <a:srgbClr val="F0F0F0"/>
                      </a:solidFill>
                    </p:spPr>
                  </p:pic>
                </p:oleObj>
              </mc:Fallback>
            </mc:AlternateContent>
          </a:graphicData>
        </a:graphic>
      </p:graphicFrame>
      <p:sp>
        <p:nvSpPr>
          <p:cNvPr id="63493" name="Text Box 4"/>
          <p:cNvSpPr txBox="1">
            <a:spLocks noChangeArrowheads="1"/>
          </p:cNvSpPr>
          <p:nvPr/>
        </p:nvSpPr>
        <p:spPr bwMode="auto">
          <a:xfrm>
            <a:off x="755650" y="1284288"/>
            <a:ext cx="6840538" cy="488950"/>
          </a:xfrm>
          <a:prstGeom prst="rect">
            <a:avLst/>
          </a:prstGeom>
          <a:noFill/>
          <a:ln w="9525">
            <a:noFill/>
            <a:miter lim="800000"/>
            <a:headEnd/>
            <a:tailEnd/>
          </a:ln>
        </p:spPr>
        <p:txBody>
          <a:bodyPr>
            <a:spAutoFit/>
          </a:bodyPr>
          <a:lstStyle/>
          <a:p>
            <a:pPr>
              <a:spcBef>
                <a:spcPct val="50000"/>
              </a:spcBef>
            </a:pPr>
            <a:r>
              <a:rPr lang="en-US" altLang="zh-CN" sz="2600">
                <a:solidFill>
                  <a:srgbClr val="0000CC"/>
                </a:solidFill>
                <a:latin typeface="黑体" pitchFamily="2" charset="-122"/>
              </a:rPr>
              <a:t>3.2.2 </a:t>
            </a:r>
            <a:r>
              <a:rPr lang="zh-CN" altLang="en-US" sz="2600">
                <a:solidFill>
                  <a:srgbClr val="0000CC"/>
                </a:solidFill>
                <a:latin typeface="黑体" pitchFamily="2" charset="-122"/>
              </a:rPr>
              <a:t>流水线的加速比</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3491">
                                            <p:txEl>
                                              <p:pRg st="0" end="0"/>
                                            </p:txEl>
                                          </p:spTgt>
                                        </p:tgtEl>
                                        <p:attrNameLst>
                                          <p:attrName>style.visibility</p:attrName>
                                        </p:attrNameLst>
                                      </p:cBhvr>
                                      <p:to>
                                        <p:strVal val="visible"/>
                                      </p:to>
                                    </p:set>
                                    <p:anim calcmode="lin" valueType="num">
                                      <p:cBhvr additive="base">
                                        <p:cTn id="7" dur="500" fill="hold"/>
                                        <p:tgtEl>
                                          <p:spTgt spid="6349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349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3491">
                                            <p:txEl>
                                              <p:pRg st="1" end="1"/>
                                            </p:txEl>
                                          </p:spTgt>
                                        </p:tgtEl>
                                        <p:attrNameLst>
                                          <p:attrName>style.visibility</p:attrName>
                                        </p:attrNameLst>
                                      </p:cBhvr>
                                      <p:to>
                                        <p:strVal val="visible"/>
                                      </p:to>
                                    </p:set>
                                    <p:anim calcmode="lin" valueType="num">
                                      <p:cBhvr additive="base">
                                        <p:cTn id="13" dur="500" fill="hold"/>
                                        <p:tgtEl>
                                          <p:spTgt spid="6349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3491">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63491">
                                            <p:txEl>
                                              <p:pRg st="2" end="2"/>
                                            </p:txEl>
                                          </p:spTgt>
                                        </p:tgtEl>
                                        <p:attrNameLst>
                                          <p:attrName>style.visibility</p:attrName>
                                        </p:attrNameLst>
                                      </p:cBhvr>
                                      <p:to>
                                        <p:strVal val="visible"/>
                                      </p:to>
                                    </p:set>
                                    <p:anim calcmode="lin" valueType="num">
                                      <p:cBhvr additive="base">
                                        <p:cTn id="17" dur="500" fill="hold"/>
                                        <p:tgtEl>
                                          <p:spTgt spid="63491">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349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63492"/>
                                        </p:tgtEl>
                                        <p:attrNameLst>
                                          <p:attrName>style.visibility</p:attrName>
                                        </p:attrNameLst>
                                      </p:cBhvr>
                                      <p:to>
                                        <p:strVal val="visible"/>
                                      </p:to>
                                    </p:set>
                                    <p:anim calcmode="lin" valueType="num">
                                      <p:cBhvr additive="base">
                                        <p:cTn id="23" dur="500" fill="hold"/>
                                        <p:tgtEl>
                                          <p:spTgt spid="63492"/>
                                        </p:tgtEl>
                                        <p:attrNameLst>
                                          <p:attrName>ppt_x</p:attrName>
                                        </p:attrNameLst>
                                      </p:cBhvr>
                                      <p:tavLst>
                                        <p:tav tm="0">
                                          <p:val>
                                            <p:strVal val="#ppt_x"/>
                                          </p:val>
                                        </p:tav>
                                        <p:tav tm="100000">
                                          <p:val>
                                            <p:strVal val="#ppt_x"/>
                                          </p:val>
                                        </p:tav>
                                      </p:tavLst>
                                    </p:anim>
                                    <p:anim calcmode="lin" valueType="num">
                                      <p:cBhvr additive="base">
                                        <p:cTn id="24" dur="500" fill="hold"/>
                                        <p:tgtEl>
                                          <p:spTgt spid="6349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1" grpId="0" uiExpand="1"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5"/>
          <p:cNvSpPr>
            <a:spLocks noGrp="1" noChangeArrowheads="1"/>
          </p:cNvSpPr>
          <p:nvPr>
            <p:ph type="title"/>
          </p:nvPr>
        </p:nvSpPr>
        <p:spPr/>
        <p:txBody>
          <a:bodyPr/>
          <a:lstStyle/>
          <a:p>
            <a:r>
              <a:rPr lang="en-US" altLang="zh-CN" smtClean="0">
                <a:latin typeface="黑体" pitchFamily="2" charset="-122"/>
              </a:rPr>
              <a:t>3.2 </a:t>
            </a:r>
            <a:r>
              <a:rPr lang="zh-CN" altLang="en-US" smtClean="0">
                <a:latin typeface="黑体" pitchFamily="2" charset="-122"/>
              </a:rPr>
              <a:t>流水线的性能指标</a:t>
            </a:r>
          </a:p>
        </p:txBody>
      </p:sp>
      <p:sp>
        <p:nvSpPr>
          <p:cNvPr id="64515" name="Rectangle 3" descr="Rectangle: Click to edit Master text styles&#10;Second level&#10;Third level&#10;Fourth level&#10;Fifth level"/>
          <p:cNvSpPr>
            <a:spLocks noGrp="1" noChangeArrowheads="1"/>
          </p:cNvSpPr>
          <p:nvPr>
            <p:ph type="body" sz="half" idx="1"/>
          </p:nvPr>
        </p:nvSpPr>
        <p:spPr>
          <a:xfrm>
            <a:off x="1404938" y="1292225"/>
            <a:ext cx="6623050" cy="3505200"/>
          </a:xfrm>
        </p:spPr>
        <p:txBody>
          <a:bodyPr/>
          <a:lstStyle/>
          <a:p>
            <a:pPr marL="457200" indent="-457200"/>
            <a:r>
              <a:rPr lang="zh-CN" altLang="en-US" dirty="0" smtClean="0">
                <a:latin typeface="黑体" pitchFamily="2" charset="-122"/>
              </a:rPr>
              <a:t>流水线各段时间相等（都是</a:t>
            </a:r>
            <a:r>
              <a:rPr lang="zh-CN" altLang="en-US" dirty="0" smtClean="0">
                <a:solidFill>
                  <a:srgbClr val="9933FF"/>
                </a:solidFill>
                <a:latin typeface="黑体" pitchFamily="2" charset="-122"/>
              </a:rPr>
              <a:t>△</a:t>
            </a:r>
            <a:r>
              <a:rPr lang="en-US" altLang="zh-CN" dirty="0" smtClean="0">
                <a:solidFill>
                  <a:srgbClr val="9933FF"/>
                </a:solidFill>
                <a:latin typeface="黑体" pitchFamily="2" charset="-122"/>
              </a:rPr>
              <a:t>t</a:t>
            </a:r>
            <a:r>
              <a:rPr lang="zh-CN" altLang="en-US" dirty="0" smtClean="0">
                <a:latin typeface="黑体" pitchFamily="2" charset="-122"/>
              </a:rPr>
              <a:t>）</a:t>
            </a:r>
          </a:p>
          <a:p>
            <a:pPr marL="1085850" lvl="1" indent="-457200"/>
            <a:r>
              <a:rPr lang="zh-CN" altLang="en-US" dirty="0" smtClean="0">
                <a:latin typeface="黑体" pitchFamily="2" charset="-122"/>
              </a:rPr>
              <a:t>一条</a:t>
            </a:r>
            <a:r>
              <a:rPr lang="en-US" altLang="zh-CN" dirty="0" smtClean="0">
                <a:solidFill>
                  <a:srgbClr val="9933FF"/>
                </a:solidFill>
                <a:latin typeface="黑体" pitchFamily="2" charset="-122"/>
              </a:rPr>
              <a:t>k</a:t>
            </a:r>
            <a:r>
              <a:rPr lang="zh-CN" altLang="en-US" dirty="0" smtClean="0">
                <a:latin typeface="黑体" pitchFamily="2" charset="-122"/>
              </a:rPr>
              <a:t>段流水线完成</a:t>
            </a:r>
            <a:r>
              <a:rPr lang="en-US" altLang="zh-CN" dirty="0" smtClean="0">
                <a:solidFill>
                  <a:srgbClr val="9933FF"/>
                </a:solidFill>
                <a:latin typeface="黑体" pitchFamily="2" charset="-122"/>
              </a:rPr>
              <a:t>n</a:t>
            </a:r>
            <a:r>
              <a:rPr lang="zh-CN" altLang="en-US" dirty="0" smtClean="0">
                <a:latin typeface="黑体" pitchFamily="2" charset="-122"/>
              </a:rPr>
              <a:t>个连续任务</a:t>
            </a:r>
          </a:p>
          <a:p>
            <a:pPr lvl="2">
              <a:lnSpc>
                <a:spcPct val="140000"/>
              </a:lnSpc>
              <a:buFont typeface="Wingdings" pitchFamily="2" charset="2"/>
              <a:buNone/>
            </a:pPr>
            <a:r>
              <a:rPr lang="zh-CN" altLang="en-US" dirty="0" smtClean="0">
                <a:latin typeface="黑体" pitchFamily="2" charset="-122"/>
                <a:ea typeface="宋体" charset="-122"/>
              </a:rPr>
              <a:t> 所需要的时间为：</a:t>
            </a:r>
          </a:p>
          <a:p>
            <a:pPr marL="1085850" lvl="1" indent="-457200">
              <a:buFont typeface="Wingdings" pitchFamily="2" charset="2"/>
              <a:buNone/>
            </a:pPr>
            <a:r>
              <a:rPr lang="zh-CN" altLang="en-US" dirty="0" smtClean="0">
                <a:latin typeface="黑体" pitchFamily="2" charset="-122"/>
              </a:rPr>
              <a:t>          </a:t>
            </a:r>
            <a:r>
              <a:rPr lang="en-US" altLang="zh-CN" dirty="0" err="1" smtClean="0">
                <a:solidFill>
                  <a:srgbClr val="008000"/>
                </a:solidFill>
                <a:latin typeface="Times New Roman" pitchFamily="18" charset="0"/>
              </a:rPr>
              <a:t>T</a:t>
            </a:r>
            <a:r>
              <a:rPr lang="en-US" altLang="zh-CN" baseline="-25000" dirty="0" err="1" smtClean="0">
                <a:solidFill>
                  <a:srgbClr val="008000"/>
                </a:solidFill>
                <a:latin typeface="Times New Roman" pitchFamily="18" charset="0"/>
              </a:rPr>
              <a:t>k</a:t>
            </a:r>
            <a:r>
              <a:rPr lang="en-US" altLang="zh-CN" dirty="0" smtClean="0">
                <a:solidFill>
                  <a:srgbClr val="008000"/>
                </a:solidFill>
                <a:latin typeface="Times New Roman" pitchFamily="18" charset="0"/>
              </a:rPr>
              <a:t> = (k</a:t>
            </a:r>
            <a:r>
              <a:rPr lang="zh-CN" altLang="en-US" dirty="0" smtClean="0">
                <a:solidFill>
                  <a:srgbClr val="008000"/>
                </a:solidFill>
                <a:latin typeface="Times New Roman" pitchFamily="18" charset="0"/>
              </a:rPr>
              <a:t>＋</a:t>
            </a:r>
            <a:r>
              <a:rPr lang="en-US" altLang="zh-CN" dirty="0" smtClean="0">
                <a:solidFill>
                  <a:srgbClr val="008000"/>
                </a:solidFill>
                <a:latin typeface="Times New Roman" pitchFamily="18" charset="0"/>
              </a:rPr>
              <a:t>n</a:t>
            </a:r>
            <a:r>
              <a:rPr lang="zh-CN" altLang="en-US" dirty="0" smtClean="0">
                <a:solidFill>
                  <a:srgbClr val="008000"/>
                </a:solidFill>
                <a:latin typeface="Times New Roman" pitchFamily="18" charset="0"/>
              </a:rPr>
              <a:t>－</a:t>
            </a:r>
            <a:r>
              <a:rPr lang="en-US" altLang="zh-CN" dirty="0" smtClean="0">
                <a:solidFill>
                  <a:srgbClr val="008000"/>
                </a:solidFill>
                <a:latin typeface="Times New Roman" pitchFamily="18" charset="0"/>
              </a:rPr>
              <a:t>1)</a:t>
            </a:r>
            <a:r>
              <a:rPr lang="en-US" altLang="zh-CN" dirty="0" err="1" smtClean="0">
                <a:solidFill>
                  <a:srgbClr val="008000"/>
                </a:solidFill>
                <a:latin typeface="Times New Roman" pitchFamily="18" charset="0"/>
              </a:rPr>
              <a:t>Δt</a:t>
            </a:r>
            <a:endParaRPr lang="en-US" altLang="zh-CN" dirty="0" smtClean="0">
              <a:solidFill>
                <a:srgbClr val="008000"/>
              </a:solidFill>
              <a:latin typeface="Times New Roman" pitchFamily="18" charset="0"/>
            </a:endParaRPr>
          </a:p>
          <a:p>
            <a:pPr marL="1085850" lvl="1" indent="-457200"/>
            <a:r>
              <a:rPr lang="zh-CN" altLang="en-US" dirty="0" smtClean="0">
                <a:latin typeface="黑体" pitchFamily="2" charset="-122"/>
              </a:rPr>
              <a:t>顺序执行</a:t>
            </a:r>
            <a:r>
              <a:rPr lang="en-US" altLang="zh-CN" dirty="0" smtClean="0">
                <a:solidFill>
                  <a:srgbClr val="9933FF"/>
                </a:solidFill>
                <a:latin typeface="黑体" pitchFamily="2" charset="-122"/>
              </a:rPr>
              <a:t>n</a:t>
            </a:r>
            <a:r>
              <a:rPr lang="zh-CN" altLang="en-US" dirty="0" smtClean="0">
                <a:solidFill>
                  <a:srgbClr val="9933FF"/>
                </a:solidFill>
                <a:latin typeface="黑体" pitchFamily="2" charset="-122"/>
              </a:rPr>
              <a:t>个</a:t>
            </a:r>
            <a:r>
              <a:rPr lang="zh-CN" altLang="en-US" dirty="0" smtClean="0">
                <a:latin typeface="黑体" pitchFamily="2" charset="-122"/>
              </a:rPr>
              <a:t>任务</a:t>
            </a:r>
          </a:p>
          <a:p>
            <a:pPr lvl="2">
              <a:buFont typeface="Wingdings" pitchFamily="2" charset="2"/>
              <a:buNone/>
            </a:pPr>
            <a:r>
              <a:rPr lang="zh-CN" altLang="en-US" dirty="0" smtClean="0">
                <a:latin typeface="黑体" pitchFamily="2" charset="-122"/>
                <a:ea typeface="宋体" charset="-122"/>
              </a:rPr>
              <a:t> 所需要的时间：</a:t>
            </a:r>
            <a:r>
              <a:rPr lang="zh-CN" altLang="en-US" i="1" dirty="0" smtClean="0">
                <a:latin typeface="黑体" pitchFamily="2" charset="-122"/>
                <a:ea typeface="宋体" charset="-122"/>
              </a:rPr>
              <a:t> </a:t>
            </a:r>
            <a:r>
              <a:rPr lang="en-US" altLang="zh-CN" sz="2400" b="0" dirty="0" smtClean="0">
                <a:solidFill>
                  <a:srgbClr val="008000"/>
                </a:solidFill>
                <a:latin typeface="Times New Roman" pitchFamily="18" charset="0"/>
                <a:ea typeface="宋体" charset="-122"/>
              </a:rPr>
              <a:t>T</a:t>
            </a:r>
            <a:r>
              <a:rPr lang="en-US" altLang="zh-CN" sz="2400" b="0" baseline="-25000" dirty="0" smtClean="0">
                <a:solidFill>
                  <a:srgbClr val="008000"/>
                </a:solidFill>
                <a:latin typeface="Times New Roman" pitchFamily="18" charset="0"/>
                <a:ea typeface="宋体" charset="-122"/>
              </a:rPr>
              <a:t>s</a:t>
            </a:r>
            <a:r>
              <a:rPr lang="en-US" altLang="zh-CN" sz="2400" dirty="0" smtClean="0">
                <a:solidFill>
                  <a:srgbClr val="008000"/>
                </a:solidFill>
                <a:latin typeface="Times New Roman" pitchFamily="18" charset="0"/>
                <a:ea typeface="宋体" charset="-122"/>
              </a:rPr>
              <a:t>= </a:t>
            </a:r>
            <a:r>
              <a:rPr lang="en-US" altLang="zh-CN" sz="2400" b="0" dirty="0" err="1" smtClean="0">
                <a:solidFill>
                  <a:srgbClr val="008000"/>
                </a:solidFill>
                <a:latin typeface="Times New Roman" pitchFamily="18" charset="0"/>
                <a:ea typeface="宋体" charset="-122"/>
              </a:rPr>
              <a:t>nk</a:t>
            </a:r>
            <a:r>
              <a:rPr lang="en-US" altLang="zh-CN" sz="2400" dirty="0" err="1" smtClean="0">
                <a:solidFill>
                  <a:srgbClr val="008000"/>
                </a:solidFill>
                <a:latin typeface="Times New Roman" pitchFamily="18" charset="0"/>
                <a:ea typeface="宋体" charset="-122"/>
              </a:rPr>
              <a:t>△t</a:t>
            </a:r>
            <a:endParaRPr lang="zh-CN" altLang="en-US" dirty="0" smtClean="0">
              <a:latin typeface="黑体" pitchFamily="2" charset="-122"/>
              <a:ea typeface="宋体" charset="-122"/>
            </a:endParaRPr>
          </a:p>
          <a:p>
            <a:pPr marL="1085850" lvl="1" indent="-457200"/>
            <a:r>
              <a:rPr lang="zh-CN" altLang="en-US" dirty="0" smtClean="0">
                <a:latin typeface="黑体" pitchFamily="2" charset="-122"/>
              </a:rPr>
              <a:t>流水线的实际加速比为：</a:t>
            </a:r>
          </a:p>
        </p:txBody>
      </p:sp>
      <p:graphicFrame>
        <p:nvGraphicFramePr>
          <p:cNvPr id="64516" name="Object 4"/>
          <p:cNvGraphicFramePr>
            <a:graphicFrameLocks noGrp="1" noChangeAspect="1"/>
          </p:cNvGraphicFramePr>
          <p:nvPr>
            <p:ph sz="half" idx="2"/>
          </p:nvPr>
        </p:nvGraphicFramePr>
        <p:xfrm>
          <a:off x="3714750" y="5357813"/>
          <a:ext cx="1798638" cy="884237"/>
        </p:xfrm>
        <a:graphic>
          <a:graphicData uri="http://schemas.openxmlformats.org/presentationml/2006/ole">
            <mc:AlternateContent xmlns:mc="http://schemas.openxmlformats.org/markup-compatibility/2006">
              <mc:Choice xmlns:v="urn:schemas-microsoft-com:vml" Requires="v">
                <p:oleObj spid="_x0000_s64601" name="公式" r:id="rId3" imgW="749300" imgH="368300" progId="Equation.3">
                  <p:embed/>
                </p:oleObj>
              </mc:Choice>
              <mc:Fallback>
                <p:oleObj name="公式" r:id="rId3" imgW="749300" imgH="3683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14750" y="5357813"/>
                        <a:ext cx="1798638" cy="884237"/>
                      </a:xfrm>
                      <a:prstGeom prst="rect">
                        <a:avLst/>
                      </a:prstGeom>
                      <a:solidFill>
                        <a:srgbClr val="F0F0F0"/>
                      </a:solidFill>
                    </p:spPr>
                  </p:pic>
                </p:oleObj>
              </mc:Fallback>
            </mc:AlternateContent>
          </a:graphicData>
        </a:graphic>
      </p:graphicFrame>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5"/>
          <p:cNvSpPr>
            <a:spLocks noGrp="1" noChangeArrowheads="1"/>
          </p:cNvSpPr>
          <p:nvPr>
            <p:ph type="title"/>
          </p:nvPr>
        </p:nvSpPr>
        <p:spPr/>
        <p:txBody>
          <a:bodyPr/>
          <a:lstStyle/>
          <a:p>
            <a:r>
              <a:rPr lang="en-US" altLang="zh-CN" smtClean="0">
                <a:latin typeface="黑体" pitchFamily="2" charset="-122"/>
              </a:rPr>
              <a:t>3.2 </a:t>
            </a:r>
            <a:r>
              <a:rPr lang="zh-CN" altLang="en-US" smtClean="0">
                <a:latin typeface="黑体" pitchFamily="2" charset="-122"/>
              </a:rPr>
              <a:t>流水线的性能指标</a:t>
            </a:r>
          </a:p>
        </p:txBody>
      </p:sp>
      <p:sp>
        <p:nvSpPr>
          <p:cNvPr id="65539" name="Rectangle 3" descr="Rectangle: Click to edit Master text styles&#10;Second level&#10;Third level&#10;Fourth level&#10;Fifth level"/>
          <p:cNvSpPr>
            <a:spLocks noGrp="1" noChangeArrowheads="1"/>
          </p:cNvSpPr>
          <p:nvPr>
            <p:ph type="body" sz="half" idx="1"/>
          </p:nvPr>
        </p:nvSpPr>
        <p:spPr>
          <a:xfrm>
            <a:off x="685800" y="1579563"/>
            <a:ext cx="7918450" cy="696912"/>
          </a:xfrm>
        </p:spPr>
        <p:txBody>
          <a:bodyPr/>
          <a:lstStyle/>
          <a:p>
            <a:pPr marL="1085850" lvl="1" indent="-457200"/>
            <a:r>
              <a:rPr lang="zh-CN" altLang="en-US" smtClean="0"/>
              <a:t>最大加速比</a:t>
            </a:r>
          </a:p>
        </p:txBody>
      </p:sp>
      <p:graphicFrame>
        <p:nvGraphicFramePr>
          <p:cNvPr id="65540" name="Object 4"/>
          <p:cNvGraphicFramePr>
            <a:graphicFrameLocks noGrp="1" noChangeAspect="1"/>
          </p:cNvGraphicFramePr>
          <p:nvPr>
            <p:ph sz="half" idx="2"/>
          </p:nvPr>
        </p:nvGraphicFramePr>
        <p:xfrm>
          <a:off x="3205163" y="2565400"/>
          <a:ext cx="2947987" cy="806450"/>
        </p:xfrm>
        <a:graphic>
          <a:graphicData uri="http://schemas.openxmlformats.org/presentationml/2006/ole">
            <mc:AlternateContent xmlns:mc="http://schemas.openxmlformats.org/markup-compatibility/2006">
              <mc:Choice xmlns:v="urn:schemas-microsoft-com:vml" Requires="v">
                <p:oleObj spid="_x0000_s65625" name="公式" r:id="rId3" imgW="1346200" imgH="368300" progId="Equation.3">
                  <p:embed/>
                </p:oleObj>
              </mc:Choice>
              <mc:Fallback>
                <p:oleObj name="公式" r:id="rId3" imgW="1346200" imgH="3683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5163" y="2565400"/>
                        <a:ext cx="2947987" cy="806450"/>
                      </a:xfrm>
                      <a:prstGeom prst="rect">
                        <a:avLst/>
                      </a:prstGeom>
                      <a:solidFill>
                        <a:srgbClr val="F0F0F0"/>
                      </a:solidFill>
                    </p:spPr>
                  </p:pic>
                </p:oleObj>
              </mc:Fallback>
            </mc:AlternateContent>
          </a:graphicData>
        </a:graphic>
      </p:graphicFrame>
      <p:sp>
        <p:nvSpPr>
          <p:cNvPr id="65541" name="Text Box 7"/>
          <p:cNvSpPr txBox="1">
            <a:spLocks noChangeArrowheads="1"/>
          </p:cNvSpPr>
          <p:nvPr/>
        </p:nvSpPr>
        <p:spPr bwMode="auto">
          <a:xfrm>
            <a:off x="2411413" y="4014788"/>
            <a:ext cx="4897437" cy="1031051"/>
          </a:xfrm>
          <a:prstGeom prst="rect">
            <a:avLst/>
          </a:prstGeom>
          <a:noFill/>
          <a:ln w="9525">
            <a:noFill/>
            <a:miter lim="800000"/>
            <a:headEnd/>
            <a:tailEnd/>
          </a:ln>
        </p:spPr>
        <p:txBody>
          <a:bodyPr>
            <a:spAutoFit/>
          </a:bodyPr>
          <a:lstStyle/>
          <a:p>
            <a:pPr>
              <a:lnSpc>
                <a:spcPct val="130000"/>
              </a:lnSpc>
            </a:pPr>
            <a:r>
              <a:rPr lang="zh-CN" altLang="en-US" b="1" dirty="0">
                <a:solidFill>
                  <a:srgbClr val="E24C05"/>
                </a:solidFill>
                <a:latin typeface="宋体" charset="-122"/>
                <a:ea typeface="宋体" charset="-122"/>
              </a:rPr>
              <a:t>当</a:t>
            </a:r>
            <a:r>
              <a:rPr lang="en-US" altLang="zh-CN" b="1" dirty="0">
                <a:solidFill>
                  <a:srgbClr val="E24C05"/>
                </a:solidFill>
                <a:latin typeface="宋体" charset="-122"/>
                <a:ea typeface="宋体" charset="-122"/>
              </a:rPr>
              <a:t>n&gt;&gt;k</a:t>
            </a:r>
            <a:r>
              <a:rPr lang="zh-CN" altLang="en-US" b="1" dirty="0">
                <a:solidFill>
                  <a:srgbClr val="E24C05"/>
                </a:solidFill>
                <a:latin typeface="宋体" charset="-122"/>
                <a:ea typeface="宋体" charset="-122"/>
              </a:rPr>
              <a:t>时，</a:t>
            </a:r>
            <a:r>
              <a:rPr lang="en-US" altLang="zh-CN" b="1" i="1" dirty="0">
                <a:solidFill>
                  <a:srgbClr val="E24C05"/>
                </a:solidFill>
                <a:latin typeface="宋体" charset="-122"/>
                <a:ea typeface="宋体" charset="-122"/>
              </a:rPr>
              <a:t>S</a:t>
            </a:r>
            <a:r>
              <a:rPr lang="en-US" altLang="zh-CN" sz="1800" b="1" i="1" dirty="0">
                <a:solidFill>
                  <a:srgbClr val="E24C05"/>
                </a:solidFill>
                <a:latin typeface="宋体" charset="-122"/>
                <a:ea typeface="宋体" charset="-122"/>
              </a:rPr>
              <a:t> </a:t>
            </a:r>
            <a:r>
              <a:rPr lang="en-US" altLang="zh-CN" b="1" dirty="0">
                <a:solidFill>
                  <a:srgbClr val="E24C05"/>
                </a:solidFill>
                <a:latin typeface="宋体" charset="-122"/>
                <a:ea typeface="宋体" charset="-122"/>
              </a:rPr>
              <a:t>≈</a:t>
            </a:r>
            <a:r>
              <a:rPr lang="en-US" altLang="zh-CN" sz="1800" b="1" dirty="0">
                <a:solidFill>
                  <a:srgbClr val="E24C05"/>
                </a:solidFill>
                <a:latin typeface="宋体" charset="-122"/>
                <a:ea typeface="宋体" charset="-122"/>
              </a:rPr>
              <a:t> </a:t>
            </a:r>
            <a:r>
              <a:rPr lang="en-US" altLang="zh-CN" b="1" i="1" dirty="0">
                <a:solidFill>
                  <a:srgbClr val="E24C05"/>
                </a:solidFill>
                <a:latin typeface="宋体" charset="-122"/>
                <a:ea typeface="宋体" charset="-122"/>
              </a:rPr>
              <a:t>k</a:t>
            </a:r>
            <a:br>
              <a:rPr lang="en-US" altLang="zh-CN" b="1" i="1" dirty="0">
                <a:solidFill>
                  <a:srgbClr val="E24C05"/>
                </a:solidFill>
                <a:latin typeface="宋体" charset="-122"/>
                <a:ea typeface="宋体" charset="-122"/>
              </a:rPr>
            </a:br>
            <a:r>
              <a:rPr lang="zh-CN" altLang="en-US" b="1" dirty="0">
                <a:solidFill>
                  <a:srgbClr val="FF0000"/>
                </a:solidFill>
                <a:latin typeface="黑体" panose="02010609060101010101" pitchFamily="49" charset="-122"/>
                <a:ea typeface="黑体" panose="02010609060101010101" pitchFamily="49" charset="-122"/>
              </a:rPr>
              <a:t>思考：</a:t>
            </a:r>
            <a:r>
              <a:rPr lang="zh-CN" altLang="en-US" b="1" dirty="0">
                <a:solidFill>
                  <a:srgbClr val="FF0000"/>
                </a:solidFill>
                <a:latin typeface="+mj-ea"/>
                <a:ea typeface="+mj-ea"/>
              </a:rPr>
              <a:t>流水线的段数愈多愈好？</a:t>
            </a:r>
            <a:r>
              <a:rPr lang="zh-CN" altLang="en-US" sz="2600" b="1" dirty="0">
                <a:solidFill>
                  <a:srgbClr val="FF0000"/>
                </a:solidFill>
                <a:latin typeface="+mj-ea"/>
                <a:ea typeface="+mj-ea"/>
              </a:rPr>
              <a:t> </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4"/>
          <p:cNvSpPr txBox="1">
            <a:spLocks noChangeArrowheads="1"/>
          </p:cNvSpPr>
          <p:nvPr/>
        </p:nvSpPr>
        <p:spPr bwMode="auto">
          <a:xfrm>
            <a:off x="0" y="389607"/>
            <a:ext cx="9144000" cy="519113"/>
          </a:xfrm>
          <a:prstGeom prst="rect">
            <a:avLst/>
          </a:prstGeom>
          <a:noFill/>
          <a:ln w="9525">
            <a:noFill/>
            <a:miter lim="800000"/>
            <a:headEnd/>
            <a:tailEnd/>
          </a:ln>
        </p:spPr>
        <p:txBody>
          <a:bodyPr>
            <a:spAutoFit/>
          </a:bodyPr>
          <a:lstStyle/>
          <a:p>
            <a:pPr algn="ctr">
              <a:spcBef>
                <a:spcPct val="50000"/>
              </a:spcBef>
            </a:pPr>
            <a:r>
              <a:rPr lang="en-US" altLang="zh-CN" sz="2800" dirty="0">
                <a:solidFill>
                  <a:srgbClr val="FF0000"/>
                </a:solidFill>
                <a:latin typeface="黑体" pitchFamily="2" charset="-122"/>
              </a:rPr>
              <a:t>3.1 </a:t>
            </a:r>
            <a:r>
              <a:rPr lang="zh-CN" altLang="en-US" sz="2800" dirty="0">
                <a:solidFill>
                  <a:srgbClr val="FF0000"/>
                </a:solidFill>
                <a:latin typeface="黑体" pitchFamily="2" charset="-122"/>
              </a:rPr>
              <a:t>流水线的基本概念</a:t>
            </a:r>
          </a:p>
        </p:txBody>
      </p:sp>
      <p:sp>
        <p:nvSpPr>
          <p:cNvPr id="12" name="Rectangle 2"/>
          <p:cNvSpPr txBox="1">
            <a:spLocks noChangeArrowheads="1"/>
          </p:cNvSpPr>
          <p:nvPr/>
        </p:nvSpPr>
        <p:spPr bwMode="auto">
          <a:xfrm>
            <a:off x="533400" y="1524000"/>
            <a:ext cx="7531100" cy="4059238"/>
          </a:xfrm>
          <a:prstGeom prst="rect">
            <a:avLst/>
          </a:prstGeom>
          <a:noFill/>
          <a:ln w="12700">
            <a:miter lim="800000"/>
            <a:headEnd/>
            <a:tailEnd/>
          </a:ln>
        </p:spPr>
        <p:txBody>
          <a:bodyPr lIns="63500" tIns="25400" rIns="63500" bIns="25400">
            <a:spAutoFit/>
          </a:bodyPr>
          <a:lstStyle/>
          <a:p>
            <a:pPr marL="342900" indent="-342900">
              <a:spcBef>
                <a:spcPct val="20000"/>
              </a:spcBef>
              <a:defRPr/>
            </a:pPr>
            <a:r>
              <a:rPr lang="en-US" altLang="zh-CN" sz="2800" kern="0" dirty="0" smtClean="0">
                <a:solidFill>
                  <a:srgbClr val="000000"/>
                </a:solidFill>
                <a:latin typeface="Times New Roman"/>
                <a:ea typeface="宋体"/>
              </a:rPr>
              <a:t>1. </a:t>
            </a:r>
            <a:r>
              <a:rPr lang="zh-CN" altLang="en-US" sz="2800" kern="0" dirty="0" smtClean="0">
                <a:solidFill>
                  <a:srgbClr val="000000"/>
                </a:solidFill>
                <a:latin typeface="Times New Roman"/>
                <a:ea typeface="宋体"/>
              </a:rPr>
              <a:t>洗衣</a:t>
            </a:r>
            <a:r>
              <a:rPr lang="zh-CN" altLang="en-US" sz="2800" kern="0" dirty="0">
                <a:solidFill>
                  <a:srgbClr val="000000"/>
                </a:solidFill>
                <a:latin typeface="Times New Roman"/>
                <a:ea typeface="宋体"/>
              </a:rPr>
              <a:t>为例</a:t>
            </a:r>
          </a:p>
          <a:p>
            <a:pPr marL="342900" indent="-342900">
              <a:spcBef>
                <a:spcPct val="20000"/>
              </a:spcBef>
              <a:defRPr/>
            </a:pPr>
            <a:r>
              <a:rPr lang="en-US" altLang="zh-CN" sz="2800" kern="0" dirty="0">
                <a:solidFill>
                  <a:srgbClr val="000000"/>
                </a:solidFill>
                <a:latin typeface="Times New Roman"/>
                <a:ea typeface="宋体"/>
              </a:rPr>
              <a:t>Ann, Brian, Cathy, Dave </a:t>
            </a:r>
            <a:br>
              <a:rPr lang="en-US" altLang="zh-CN" sz="2800" kern="0" dirty="0">
                <a:solidFill>
                  <a:srgbClr val="000000"/>
                </a:solidFill>
                <a:latin typeface="Times New Roman"/>
                <a:ea typeface="宋体"/>
              </a:rPr>
            </a:br>
            <a:r>
              <a:rPr lang="zh-CN" altLang="en-US" sz="2800" kern="0" dirty="0">
                <a:solidFill>
                  <a:srgbClr val="000000"/>
                </a:solidFill>
                <a:latin typeface="Times New Roman"/>
                <a:ea typeface="宋体"/>
              </a:rPr>
              <a:t>每人进行洗衣的动作 </a:t>
            </a:r>
            <a:br>
              <a:rPr lang="zh-CN" altLang="en-US" sz="2800" kern="0" dirty="0">
                <a:solidFill>
                  <a:srgbClr val="000000"/>
                </a:solidFill>
                <a:latin typeface="Times New Roman"/>
                <a:ea typeface="宋体"/>
              </a:rPr>
            </a:br>
            <a:r>
              <a:rPr lang="en-US" altLang="zh-CN" sz="2800" b="1" kern="0" dirty="0">
                <a:solidFill>
                  <a:srgbClr val="FF0000"/>
                </a:solidFill>
                <a:latin typeface="Times New Roman"/>
                <a:ea typeface="宋体"/>
              </a:rPr>
              <a:t>wash, dry, and fold</a:t>
            </a:r>
          </a:p>
          <a:p>
            <a:pPr marL="342900" indent="-342900">
              <a:lnSpc>
                <a:spcPct val="150000"/>
              </a:lnSpc>
              <a:spcBef>
                <a:spcPct val="20000"/>
              </a:spcBef>
              <a:defRPr/>
            </a:pPr>
            <a:r>
              <a:rPr lang="en-US" altLang="zh-CN" sz="2800" kern="0" dirty="0">
                <a:solidFill>
                  <a:srgbClr val="000000"/>
                </a:solidFill>
                <a:latin typeface="Times New Roman"/>
                <a:ea typeface="宋体"/>
              </a:rPr>
              <a:t>Washer</a:t>
            </a:r>
            <a:r>
              <a:rPr lang="zh-CN" altLang="en-US" sz="2800" kern="0" dirty="0">
                <a:solidFill>
                  <a:srgbClr val="000000"/>
                </a:solidFill>
                <a:latin typeface="Times New Roman"/>
                <a:ea typeface="宋体"/>
              </a:rPr>
              <a:t>需要 </a:t>
            </a:r>
            <a:r>
              <a:rPr lang="en-US" altLang="zh-CN" sz="2800" kern="0" dirty="0">
                <a:solidFill>
                  <a:srgbClr val="000000"/>
                </a:solidFill>
                <a:latin typeface="Times New Roman"/>
                <a:ea typeface="宋体"/>
              </a:rPr>
              <a:t>30 minutes</a:t>
            </a:r>
          </a:p>
          <a:p>
            <a:pPr marL="342900" indent="-342900">
              <a:lnSpc>
                <a:spcPct val="150000"/>
              </a:lnSpc>
              <a:spcBef>
                <a:spcPct val="20000"/>
              </a:spcBef>
              <a:defRPr/>
            </a:pPr>
            <a:r>
              <a:rPr lang="en-US" altLang="zh-CN" sz="2800" kern="0" dirty="0">
                <a:solidFill>
                  <a:srgbClr val="000000"/>
                </a:solidFill>
                <a:latin typeface="Times New Roman"/>
                <a:ea typeface="宋体"/>
              </a:rPr>
              <a:t>Dryer   </a:t>
            </a:r>
            <a:r>
              <a:rPr lang="zh-CN" altLang="en-US" sz="2800" kern="0" dirty="0">
                <a:solidFill>
                  <a:srgbClr val="000000"/>
                </a:solidFill>
                <a:latin typeface="Times New Roman"/>
                <a:ea typeface="宋体"/>
              </a:rPr>
              <a:t>需要 </a:t>
            </a:r>
            <a:r>
              <a:rPr lang="en-US" altLang="zh-CN" sz="2800" kern="0" dirty="0">
                <a:solidFill>
                  <a:srgbClr val="000000"/>
                </a:solidFill>
                <a:latin typeface="Times New Roman"/>
                <a:ea typeface="宋体"/>
              </a:rPr>
              <a:t>40 minutes</a:t>
            </a:r>
          </a:p>
          <a:p>
            <a:pPr marL="342900" indent="-342900">
              <a:lnSpc>
                <a:spcPct val="150000"/>
              </a:lnSpc>
              <a:spcBef>
                <a:spcPct val="20000"/>
              </a:spcBef>
              <a:defRPr/>
            </a:pPr>
            <a:r>
              <a:rPr lang="en-US" altLang="zh-CN" sz="2800" kern="0" dirty="0">
                <a:solidFill>
                  <a:srgbClr val="000000"/>
                </a:solidFill>
                <a:latin typeface="Times New Roman"/>
                <a:ea typeface="宋体"/>
              </a:rPr>
              <a:t>Folder  </a:t>
            </a:r>
            <a:r>
              <a:rPr lang="zh-CN" altLang="en-US" sz="2800" kern="0" dirty="0">
                <a:solidFill>
                  <a:srgbClr val="000000"/>
                </a:solidFill>
                <a:latin typeface="Times New Roman"/>
                <a:ea typeface="宋体"/>
              </a:rPr>
              <a:t>需要 </a:t>
            </a:r>
            <a:r>
              <a:rPr lang="en-US" altLang="zh-CN" sz="2800" kern="0" dirty="0">
                <a:solidFill>
                  <a:srgbClr val="000000"/>
                </a:solidFill>
                <a:latin typeface="Times New Roman"/>
                <a:ea typeface="宋体"/>
              </a:rPr>
              <a:t>20 minutes</a:t>
            </a:r>
          </a:p>
        </p:txBody>
      </p:sp>
      <p:grpSp>
        <p:nvGrpSpPr>
          <p:cNvPr id="31748" name="Group 3"/>
          <p:cNvGrpSpPr>
            <a:grpSpLocks/>
          </p:cNvGrpSpPr>
          <p:nvPr/>
        </p:nvGrpSpPr>
        <p:grpSpPr bwMode="auto">
          <a:xfrm>
            <a:off x="5357813" y="1500188"/>
            <a:ext cx="2224087" cy="3824287"/>
            <a:chOff x="3668" y="964"/>
            <a:chExt cx="1401" cy="2409"/>
          </a:xfrm>
        </p:grpSpPr>
        <p:grpSp>
          <p:nvGrpSpPr>
            <p:cNvPr id="31749" name="Group 4"/>
            <p:cNvGrpSpPr>
              <a:grpSpLocks/>
            </p:cNvGrpSpPr>
            <p:nvPr/>
          </p:nvGrpSpPr>
          <p:grpSpPr bwMode="auto">
            <a:xfrm>
              <a:off x="4012" y="2316"/>
              <a:ext cx="424" cy="504"/>
              <a:chOff x="4012" y="2316"/>
              <a:chExt cx="424" cy="504"/>
            </a:xfrm>
          </p:grpSpPr>
          <p:grpSp>
            <p:nvGrpSpPr>
              <p:cNvPr id="31779" name="Group 5"/>
              <p:cNvGrpSpPr>
                <a:grpSpLocks/>
              </p:cNvGrpSpPr>
              <p:nvPr/>
            </p:nvGrpSpPr>
            <p:grpSpPr bwMode="auto">
              <a:xfrm>
                <a:off x="4012" y="2316"/>
                <a:ext cx="424" cy="504"/>
                <a:chOff x="4012" y="2316"/>
                <a:chExt cx="424" cy="504"/>
              </a:xfrm>
            </p:grpSpPr>
            <p:sp>
              <p:nvSpPr>
                <p:cNvPr id="31782" name="AutoShape 6"/>
                <p:cNvSpPr>
                  <a:spLocks noChangeArrowheads="1"/>
                </p:cNvSpPr>
                <p:nvPr/>
              </p:nvSpPr>
              <p:spPr bwMode="auto">
                <a:xfrm>
                  <a:off x="4012" y="2396"/>
                  <a:ext cx="424" cy="424"/>
                </a:xfrm>
                <a:prstGeom prst="cube">
                  <a:avLst>
                    <a:gd name="adj" fmla="val 24995"/>
                  </a:avLst>
                </a:prstGeom>
                <a:solidFill>
                  <a:srgbClr val="A2C1FE"/>
                </a:solidFill>
                <a:ln w="12700">
                  <a:solidFill>
                    <a:schemeClr val="tx1"/>
                  </a:solidFill>
                  <a:miter lim="800000"/>
                  <a:headEnd/>
                  <a:tailEnd/>
                </a:ln>
              </p:spPr>
              <p:txBody>
                <a:bodyPr wrap="none" anchor="ctr"/>
                <a:lstStyle/>
                <a:p>
                  <a:endParaRPr lang="zh-CN" altLang="en-US"/>
                </a:p>
              </p:txBody>
            </p:sp>
            <p:sp>
              <p:nvSpPr>
                <p:cNvPr id="31783" name="AutoShape 7"/>
                <p:cNvSpPr>
                  <a:spLocks noChangeArrowheads="1"/>
                </p:cNvSpPr>
                <p:nvPr/>
              </p:nvSpPr>
              <p:spPr bwMode="auto">
                <a:xfrm>
                  <a:off x="4108" y="2316"/>
                  <a:ext cx="328" cy="88"/>
                </a:xfrm>
                <a:prstGeom prst="cube">
                  <a:avLst>
                    <a:gd name="adj" fmla="val 24995"/>
                  </a:avLst>
                </a:prstGeom>
                <a:solidFill>
                  <a:srgbClr val="A2C1FE"/>
                </a:solidFill>
                <a:ln w="12700">
                  <a:solidFill>
                    <a:schemeClr val="tx1"/>
                  </a:solidFill>
                  <a:miter lim="800000"/>
                  <a:headEnd/>
                  <a:tailEnd/>
                </a:ln>
              </p:spPr>
              <p:txBody>
                <a:bodyPr wrap="none" anchor="ctr"/>
                <a:lstStyle/>
                <a:p>
                  <a:endParaRPr lang="zh-CN" altLang="en-US"/>
                </a:p>
              </p:txBody>
            </p:sp>
          </p:grpSp>
          <p:sp>
            <p:nvSpPr>
              <p:cNvPr id="31780" name="Oval 8"/>
              <p:cNvSpPr>
                <a:spLocks noChangeArrowheads="1"/>
              </p:cNvSpPr>
              <p:nvPr/>
            </p:nvSpPr>
            <p:spPr bwMode="auto">
              <a:xfrm>
                <a:off x="4140" y="2356"/>
                <a:ext cx="56" cy="32"/>
              </a:xfrm>
              <a:prstGeom prst="ellipse">
                <a:avLst/>
              </a:prstGeom>
              <a:solidFill>
                <a:schemeClr val="bg1"/>
              </a:solidFill>
              <a:ln w="12700">
                <a:solidFill>
                  <a:schemeClr val="tx1"/>
                </a:solidFill>
                <a:round/>
                <a:headEnd/>
                <a:tailEnd/>
              </a:ln>
            </p:spPr>
            <p:txBody>
              <a:bodyPr wrap="none" anchor="ctr"/>
              <a:lstStyle/>
              <a:p>
                <a:endParaRPr lang="zh-CN" altLang="en-US"/>
              </a:p>
            </p:txBody>
          </p:sp>
          <p:sp>
            <p:nvSpPr>
              <p:cNvPr id="31781" name="AutoShape 9"/>
              <p:cNvSpPr>
                <a:spLocks noChangeArrowheads="1"/>
              </p:cNvSpPr>
              <p:nvPr/>
            </p:nvSpPr>
            <p:spPr bwMode="auto">
              <a:xfrm>
                <a:off x="4064" y="2592"/>
                <a:ext cx="224" cy="96"/>
              </a:xfrm>
              <a:prstGeom prst="octagon">
                <a:avLst>
                  <a:gd name="adj" fmla="val 29282"/>
                </a:avLst>
              </a:prstGeom>
              <a:solidFill>
                <a:srgbClr val="A2C1FE"/>
              </a:solidFill>
              <a:ln w="25400">
                <a:solidFill>
                  <a:schemeClr val="tx1"/>
                </a:solidFill>
                <a:miter lim="800000"/>
                <a:headEnd/>
                <a:tailEnd/>
              </a:ln>
            </p:spPr>
            <p:txBody>
              <a:bodyPr wrap="none" anchor="ctr"/>
              <a:lstStyle/>
              <a:p>
                <a:endParaRPr lang="zh-CN" altLang="en-US"/>
              </a:p>
            </p:txBody>
          </p:sp>
        </p:grpSp>
        <p:grpSp>
          <p:nvGrpSpPr>
            <p:cNvPr id="31750" name="Group 10"/>
            <p:cNvGrpSpPr>
              <a:grpSpLocks/>
            </p:cNvGrpSpPr>
            <p:nvPr/>
          </p:nvGrpSpPr>
          <p:grpSpPr bwMode="auto">
            <a:xfrm>
              <a:off x="4007" y="2964"/>
              <a:ext cx="417" cy="409"/>
              <a:chOff x="4007" y="2964"/>
              <a:chExt cx="417" cy="409"/>
            </a:xfrm>
          </p:grpSpPr>
          <p:grpSp>
            <p:nvGrpSpPr>
              <p:cNvPr id="31771" name="Group 11"/>
              <p:cNvGrpSpPr>
                <a:grpSpLocks/>
              </p:cNvGrpSpPr>
              <p:nvPr/>
            </p:nvGrpSpPr>
            <p:grpSpPr bwMode="auto">
              <a:xfrm>
                <a:off x="4009" y="3157"/>
                <a:ext cx="415" cy="216"/>
                <a:chOff x="4009" y="3157"/>
                <a:chExt cx="415" cy="216"/>
              </a:xfrm>
            </p:grpSpPr>
            <p:sp>
              <p:nvSpPr>
                <p:cNvPr id="31775" name="Freeform 12"/>
                <p:cNvSpPr>
                  <a:spLocks/>
                </p:cNvSpPr>
                <p:nvPr/>
              </p:nvSpPr>
              <p:spPr bwMode="auto">
                <a:xfrm>
                  <a:off x="4211" y="3158"/>
                  <a:ext cx="96" cy="215"/>
                </a:xfrm>
                <a:custGeom>
                  <a:avLst/>
                  <a:gdLst>
                    <a:gd name="T0" fmla="*/ 69 w 96"/>
                    <a:gd name="T1" fmla="*/ 0 h 215"/>
                    <a:gd name="T2" fmla="*/ 95 w 96"/>
                    <a:gd name="T3" fmla="*/ 0 h 215"/>
                    <a:gd name="T4" fmla="*/ 26 w 96"/>
                    <a:gd name="T5" fmla="*/ 214 h 215"/>
                    <a:gd name="T6" fmla="*/ 0 w 96"/>
                    <a:gd name="T7" fmla="*/ 214 h 215"/>
                    <a:gd name="T8" fmla="*/ 69 w 96"/>
                    <a:gd name="T9" fmla="*/ 0 h 215"/>
                    <a:gd name="T10" fmla="*/ 0 60000 65536"/>
                    <a:gd name="T11" fmla="*/ 0 60000 65536"/>
                    <a:gd name="T12" fmla="*/ 0 60000 65536"/>
                    <a:gd name="T13" fmla="*/ 0 60000 65536"/>
                    <a:gd name="T14" fmla="*/ 0 60000 65536"/>
                    <a:gd name="T15" fmla="*/ 0 w 96"/>
                    <a:gd name="T16" fmla="*/ 0 h 215"/>
                    <a:gd name="T17" fmla="*/ 96 w 96"/>
                    <a:gd name="T18" fmla="*/ 215 h 215"/>
                  </a:gdLst>
                  <a:ahLst/>
                  <a:cxnLst>
                    <a:cxn ang="T10">
                      <a:pos x="T0" y="T1"/>
                    </a:cxn>
                    <a:cxn ang="T11">
                      <a:pos x="T2" y="T3"/>
                    </a:cxn>
                    <a:cxn ang="T12">
                      <a:pos x="T4" y="T5"/>
                    </a:cxn>
                    <a:cxn ang="T13">
                      <a:pos x="T6" y="T7"/>
                    </a:cxn>
                    <a:cxn ang="T14">
                      <a:pos x="T8" y="T9"/>
                    </a:cxn>
                  </a:cxnLst>
                  <a:rect l="T15" t="T16" r="T17" b="T18"/>
                  <a:pathLst>
                    <a:path w="96" h="215">
                      <a:moveTo>
                        <a:pt x="69" y="0"/>
                      </a:moveTo>
                      <a:lnTo>
                        <a:pt x="95" y="0"/>
                      </a:lnTo>
                      <a:lnTo>
                        <a:pt x="26" y="214"/>
                      </a:lnTo>
                      <a:lnTo>
                        <a:pt x="0" y="214"/>
                      </a:lnTo>
                      <a:lnTo>
                        <a:pt x="69" y="0"/>
                      </a:lnTo>
                    </a:path>
                  </a:pathLst>
                </a:custGeom>
                <a:solidFill>
                  <a:srgbClr val="FC0128"/>
                </a:solidFill>
                <a:ln w="12700" cap="rnd">
                  <a:noFill/>
                  <a:round/>
                  <a:headEnd/>
                  <a:tailEnd/>
                </a:ln>
              </p:spPr>
              <p:txBody>
                <a:bodyPr/>
                <a:lstStyle/>
                <a:p>
                  <a:endParaRPr lang="zh-CN" altLang="en-US"/>
                </a:p>
              </p:txBody>
            </p:sp>
            <p:sp>
              <p:nvSpPr>
                <p:cNvPr id="31776" name="Rectangle 13"/>
                <p:cNvSpPr>
                  <a:spLocks noChangeArrowheads="1"/>
                </p:cNvSpPr>
                <p:nvPr/>
              </p:nvSpPr>
              <p:spPr bwMode="auto">
                <a:xfrm>
                  <a:off x="4206" y="3157"/>
                  <a:ext cx="218" cy="12"/>
                </a:xfrm>
                <a:prstGeom prst="rect">
                  <a:avLst/>
                </a:prstGeom>
                <a:solidFill>
                  <a:srgbClr val="FC0128"/>
                </a:solidFill>
                <a:ln w="12700">
                  <a:noFill/>
                  <a:miter lim="800000"/>
                  <a:headEnd/>
                  <a:tailEnd/>
                </a:ln>
              </p:spPr>
              <p:txBody>
                <a:bodyPr wrap="none" anchor="ctr"/>
                <a:lstStyle/>
                <a:p>
                  <a:endParaRPr lang="zh-CN" altLang="en-US"/>
                </a:p>
              </p:txBody>
            </p:sp>
            <p:sp>
              <p:nvSpPr>
                <p:cNvPr id="31777" name="Rectangle 14"/>
                <p:cNvSpPr>
                  <a:spLocks noChangeArrowheads="1"/>
                </p:cNvSpPr>
                <p:nvPr/>
              </p:nvSpPr>
              <p:spPr bwMode="auto">
                <a:xfrm>
                  <a:off x="4205" y="3248"/>
                  <a:ext cx="218" cy="13"/>
                </a:xfrm>
                <a:prstGeom prst="rect">
                  <a:avLst/>
                </a:prstGeom>
                <a:solidFill>
                  <a:srgbClr val="FC0128"/>
                </a:solidFill>
                <a:ln w="12700">
                  <a:noFill/>
                  <a:miter lim="800000"/>
                  <a:headEnd/>
                  <a:tailEnd/>
                </a:ln>
              </p:spPr>
              <p:txBody>
                <a:bodyPr wrap="none" anchor="ctr"/>
                <a:lstStyle/>
                <a:p>
                  <a:endParaRPr lang="zh-CN" altLang="en-US"/>
                </a:p>
              </p:txBody>
            </p:sp>
            <p:sp>
              <p:nvSpPr>
                <p:cNvPr id="31778" name="Rectangle 15"/>
                <p:cNvSpPr>
                  <a:spLocks noChangeArrowheads="1"/>
                </p:cNvSpPr>
                <p:nvPr/>
              </p:nvSpPr>
              <p:spPr bwMode="auto">
                <a:xfrm>
                  <a:off x="4009" y="3248"/>
                  <a:ext cx="116" cy="13"/>
                </a:xfrm>
                <a:prstGeom prst="rect">
                  <a:avLst/>
                </a:prstGeom>
                <a:solidFill>
                  <a:srgbClr val="FC0128"/>
                </a:solidFill>
                <a:ln w="12700">
                  <a:noFill/>
                  <a:miter lim="800000"/>
                  <a:headEnd/>
                  <a:tailEnd/>
                </a:ln>
              </p:spPr>
              <p:txBody>
                <a:bodyPr wrap="none" anchor="ctr"/>
                <a:lstStyle/>
                <a:p>
                  <a:endParaRPr lang="zh-CN" altLang="en-US"/>
                </a:p>
              </p:txBody>
            </p:sp>
          </p:grpSp>
          <p:grpSp>
            <p:nvGrpSpPr>
              <p:cNvPr id="31772" name="Group 16"/>
              <p:cNvGrpSpPr>
                <a:grpSpLocks/>
              </p:cNvGrpSpPr>
              <p:nvPr/>
            </p:nvGrpSpPr>
            <p:grpSpPr bwMode="auto">
              <a:xfrm>
                <a:off x="4007" y="2964"/>
                <a:ext cx="217" cy="409"/>
                <a:chOff x="4007" y="2964"/>
                <a:chExt cx="217" cy="409"/>
              </a:xfrm>
            </p:grpSpPr>
            <p:sp>
              <p:nvSpPr>
                <p:cNvPr id="31773" name="Oval 17"/>
                <p:cNvSpPr>
                  <a:spLocks noChangeArrowheads="1"/>
                </p:cNvSpPr>
                <p:nvPr/>
              </p:nvSpPr>
              <p:spPr bwMode="auto">
                <a:xfrm>
                  <a:off x="4091" y="2964"/>
                  <a:ext cx="55" cy="55"/>
                </a:xfrm>
                <a:prstGeom prst="ellipse">
                  <a:avLst/>
                </a:prstGeom>
                <a:solidFill>
                  <a:srgbClr val="FC0128"/>
                </a:solidFill>
                <a:ln w="12700">
                  <a:solidFill>
                    <a:srgbClr val="000000"/>
                  </a:solidFill>
                  <a:round/>
                  <a:headEnd/>
                  <a:tailEnd/>
                </a:ln>
              </p:spPr>
              <p:txBody>
                <a:bodyPr wrap="none" anchor="ctr"/>
                <a:lstStyle/>
                <a:p>
                  <a:endParaRPr lang="zh-CN" altLang="en-US"/>
                </a:p>
              </p:txBody>
            </p:sp>
            <p:sp>
              <p:nvSpPr>
                <p:cNvPr id="31774" name="Freeform 18"/>
                <p:cNvSpPr>
                  <a:spLocks/>
                </p:cNvSpPr>
                <p:nvPr/>
              </p:nvSpPr>
              <p:spPr bwMode="auto">
                <a:xfrm>
                  <a:off x="4007" y="3041"/>
                  <a:ext cx="217" cy="332"/>
                </a:xfrm>
                <a:custGeom>
                  <a:avLst/>
                  <a:gdLst>
                    <a:gd name="T0" fmla="*/ 2 w 217"/>
                    <a:gd name="T1" fmla="*/ 153 h 332"/>
                    <a:gd name="T2" fmla="*/ 1 w 217"/>
                    <a:gd name="T3" fmla="*/ 157 h 332"/>
                    <a:gd name="T4" fmla="*/ 0 w 217"/>
                    <a:gd name="T5" fmla="*/ 163 h 332"/>
                    <a:gd name="T6" fmla="*/ 0 w 217"/>
                    <a:gd name="T7" fmla="*/ 168 h 332"/>
                    <a:gd name="T8" fmla="*/ 2 w 217"/>
                    <a:gd name="T9" fmla="*/ 174 h 332"/>
                    <a:gd name="T10" fmla="*/ 5 w 217"/>
                    <a:gd name="T11" fmla="*/ 179 h 332"/>
                    <a:gd name="T12" fmla="*/ 9 w 217"/>
                    <a:gd name="T13" fmla="*/ 183 h 332"/>
                    <a:gd name="T14" fmla="*/ 14 w 217"/>
                    <a:gd name="T15" fmla="*/ 186 h 332"/>
                    <a:gd name="T16" fmla="*/ 17 w 217"/>
                    <a:gd name="T17" fmla="*/ 186 h 332"/>
                    <a:gd name="T18" fmla="*/ 23 w 217"/>
                    <a:gd name="T19" fmla="*/ 186 h 332"/>
                    <a:gd name="T20" fmla="*/ 141 w 217"/>
                    <a:gd name="T21" fmla="*/ 331 h 332"/>
                    <a:gd name="T22" fmla="*/ 178 w 217"/>
                    <a:gd name="T23" fmla="*/ 159 h 332"/>
                    <a:gd name="T24" fmla="*/ 177 w 217"/>
                    <a:gd name="T25" fmla="*/ 155 h 332"/>
                    <a:gd name="T26" fmla="*/ 176 w 217"/>
                    <a:gd name="T27" fmla="*/ 152 h 332"/>
                    <a:gd name="T28" fmla="*/ 173 w 217"/>
                    <a:gd name="T29" fmla="*/ 149 h 332"/>
                    <a:gd name="T30" fmla="*/ 170 w 217"/>
                    <a:gd name="T31" fmla="*/ 147 h 332"/>
                    <a:gd name="T32" fmla="*/ 166 w 217"/>
                    <a:gd name="T33" fmla="*/ 145 h 332"/>
                    <a:gd name="T34" fmla="*/ 161 w 217"/>
                    <a:gd name="T35" fmla="*/ 145 h 332"/>
                    <a:gd name="T36" fmla="*/ 157 w 217"/>
                    <a:gd name="T37" fmla="*/ 145 h 332"/>
                    <a:gd name="T38" fmla="*/ 153 w 217"/>
                    <a:gd name="T39" fmla="*/ 145 h 332"/>
                    <a:gd name="T40" fmla="*/ 104 w 217"/>
                    <a:gd name="T41" fmla="*/ 84 h 332"/>
                    <a:gd name="T42" fmla="*/ 201 w 217"/>
                    <a:gd name="T43" fmla="*/ 104 h 332"/>
                    <a:gd name="T44" fmla="*/ 204 w 217"/>
                    <a:gd name="T45" fmla="*/ 103 h 332"/>
                    <a:gd name="T46" fmla="*/ 207 w 217"/>
                    <a:gd name="T47" fmla="*/ 103 h 332"/>
                    <a:gd name="T48" fmla="*/ 211 w 217"/>
                    <a:gd name="T49" fmla="*/ 100 h 332"/>
                    <a:gd name="T50" fmla="*/ 214 w 217"/>
                    <a:gd name="T51" fmla="*/ 97 h 332"/>
                    <a:gd name="T52" fmla="*/ 215 w 217"/>
                    <a:gd name="T53" fmla="*/ 93 h 332"/>
                    <a:gd name="T54" fmla="*/ 216 w 217"/>
                    <a:gd name="T55" fmla="*/ 88 h 332"/>
                    <a:gd name="T56" fmla="*/ 215 w 217"/>
                    <a:gd name="T57" fmla="*/ 83 h 332"/>
                    <a:gd name="T58" fmla="*/ 213 w 217"/>
                    <a:gd name="T59" fmla="*/ 79 h 332"/>
                    <a:gd name="T60" fmla="*/ 210 w 217"/>
                    <a:gd name="T61" fmla="*/ 76 h 332"/>
                    <a:gd name="T62" fmla="*/ 206 w 217"/>
                    <a:gd name="T63" fmla="*/ 73 h 332"/>
                    <a:gd name="T64" fmla="*/ 203 w 217"/>
                    <a:gd name="T65" fmla="*/ 72 h 332"/>
                    <a:gd name="T66" fmla="*/ 137 w 217"/>
                    <a:gd name="T67" fmla="*/ 72 h 332"/>
                    <a:gd name="T68" fmla="*/ 125 w 217"/>
                    <a:gd name="T69" fmla="*/ 47 h 332"/>
                    <a:gd name="T70" fmla="*/ 126 w 217"/>
                    <a:gd name="T71" fmla="*/ 41 h 332"/>
                    <a:gd name="T72" fmla="*/ 127 w 217"/>
                    <a:gd name="T73" fmla="*/ 34 h 332"/>
                    <a:gd name="T74" fmla="*/ 127 w 217"/>
                    <a:gd name="T75" fmla="*/ 27 h 332"/>
                    <a:gd name="T76" fmla="*/ 125 w 217"/>
                    <a:gd name="T77" fmla="*/ 21 h 332"/>
                    <a:gd name="T78" fmla="*/ 123 w 217"/>
                    <a:gd name="T79" fmla="*/ 17 h 332"/>
                    <a:gd name="T80" fmla="*/ 120 w 217"/>
                    <a:gd name="T81" fmla="*/ 12 h 332"/>
                    <a:gd name="T82" fmla="*/ 115 w 217"/>
                    <a:gd name="T83" fmla="*/ 8 h 332"/>
                    <a:gd name="T84" fmla="*/ 110 w 217"/>
                    <a:gd name="T85" fmla="*/ 4 h 332"/>
                    <a:gd name="T86" fmla="*/ 104 w 217"/>
                    <a:gd name="T87" fmla="*/ 1 h 332"/>
                    <a:gd name="T88" fmla="*/ 97 w 217"/>
                    <a:gd name="T89" fmla="*/ 0 h 332"/>
                    <a:gd name="T90" fmla="*/ 91 w 217"/>
                    <a:gd name="T91" fmla="*/ 0 h 332"/>
                    <a:gd name="T92" fmla="*/ 84 w 217"/>
                    <a:gd name="T93" fmla="*/ 1 h 332"/>
                    <a:gd name="T94" fmla="*/ 77 w 217"/>
                    <a:gd name="T95" fmla="*/ 3 h 332"/>
                    <a:gd name="T96" fmla="*/ 70 w 217"/>
                    <a:gd name="T97" fmla="*/ 7 h 332"/>
                    <a:gd name="T98" fmla="*/ 66 w 217"/>
                    <a:gd name="T99" fmla="*/ 13 h 332"/>
                    <a:gd name="T100" fmla="*/ 62 w 217"/>
                    <a:gd name="T101" fmla="*/ 19 h 332"/>
                    <a:gd name="T102" fmla="*/ 59 w 217"/>
                    <a:gd name="T103" fmla="*/ 25 h 332"/>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217"/>
                    <a:gd name="T157" fmla="*/ 0 h 332"/>
                    <a:gd name="T158" fmla="*/ 217 w 217"/>
                    <a:gd name="T159" fmla="*/ 332 h 332"/>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217" h="332">
                      <a:moveTo>
                        <a:pt x="59" y="25"/>
                      </a:moveTo>
                      <a:lnTo>
                        <a:pt x="2" y="153"/>
                      </a:lnTo>
                      <a:lnTo>
                        <a:pt x="1" y="155"/>
                      </a:lnTo>
                      <a:lnTo>
                        <a:pt x="1" y="157"/>
                      </a:lnTo>
                      <a:lnTo>
                        <a:pt x="0" y="159"/>
                      </a:lnTo>
                      <a:lnTo>
                        <a:pt x="0" y="163"/>
                      </a:lnTo>
                      <a:lnTo>
                        <a:pt x="0" y="165"/>
                      </a:lnTo>
                      <a:lnTo>
                        <a:pt x="0" y="168"/>
                      </a:lnTo>
                      <a:lnTo>
                        <a:pt x="1" y="171"/>
                      </a:lnTo>
                      <a:lnTo>
                        <a:pt x="2" y="174"/>
                      </a:lnTo>
                      <a:lnTo>
                        <a:pt x="3" y="176"/>
                      </a:lnTo>
                      <a:lnTo>
                        <a:pt x="5" y="179"/>
                      </a:lnTo>
                      <a:lnTo>
                        <a:pt x="7" y="181"/>
                      </a:lnTo>
                      <a:lnTo>
                        <a:pt x="9" y="183"/>
                      </a:lnTo>
                      <a:lnTo>
                        <a:pt x="12" y="184"/>
                      </a:lnTo>
                      <a:lnTo>
                        <a:pt x="14" y="186"/>
                      </a:lnTo>
                      <a:lnTo>
                        <a:pt x="15" y="186"/>
                      </a:lnTo>
                      <a:lnTo>
                        <a:pt x="17" y="186"/>
                      </a:lnTo>
                      <a:lnTo>
                        <a:pt x="20" y="186"/>
                      </a:lnTo>
                      <a:lnTo>
                        <a:pt x="23" y="186"/>
                      </a:lnTo>
                      <a:lnTo>
                        <a:pt x="141" y="186"/>
                      </a:lnTo>
                      <a:lnTo>
                        <a:pt x="141" y="331"/>
                      </a:lnTo>
                      <a:lnTo>
                        <a:pt x="178" y="331"/>
                      </a:lnTo>
                      <a:lnTo>
                        <a:pt x="178" y="159"/>
                      </a:lnTo>
                      <a:lnTo>
                        <a:pt x="178" y="157"/>
                      </a:lnTo>
                      <a:lnTo>
                        <a:pt x="177" y="155"/>
                      </a:lnTo>
                      <a:lnTo>
                        <a:pt x="176" y="153"/>
                      </a:lnTo>
                      <a:lnTo>
                        <a:pt x="176" y="152"/>
                      </a:lnTo>
                      <a:lnTo>
                        <a:pt x="175" y="151"/>
                      </a:lnTo>
                      <a:lnTo>
                        <a:pt x="173" y="149"/>
                      </a:lnTo>
                      <a:lnTo>
                        <a:pt x="172" y="148"/>
                      </a:lnTo>
                      <a:lnTo>
                        <a:pt x="170" y="147"/>
                      </a:lnTo>
                      <a:lnTo>
                        <a:pt x="168" y="146"/>
                      </a:lnTo>
                      <a:lnTo>
                        <a:pt x="166" y="145"/>
                      </a:lnTo>
                      <a:lnTo>
                        <a:pt x="164" y="145"/>
                      </a:lnTo>
                      <a:lnTo>
                        <a:pt x="161" y="145"/>
                      </a:lnTo>
                      <a:lnTo>
                        <a:pt x="159" y="145"/>
                      </a:lnTo>
                      <a:lnTo>
                        <a:pt x="157" y="145"/>
                      </a:lnTo>
                      <a:lnTo>
                        <a:pt x="155" y="145"/>
                      </a:lnTo>
                      <a:lnTo>
                        <a:pt x="153" y="145"/>
                      </a:lnTo>
                      <a:lnTo>
                        <a:pt x="85" y="141"/>
                      </a:lnTo>
                      <a:lnTo>
                        <a:pt x="104" y="84"/>
                      </a:lnTo>
                      <a:lnTo>
                        <a:pt x="118" y="104"/>
                      </a:lnTo>
                      <a:lnTo>
                        <a:pt x="201" y="104"/>
                      </a:lnTo>
                      <a:lnTo>
                        <a:pt x="203" y="103"/>
                      </a:lnTo>
                      <a:lnTo>
                        <a:pt x="204" y="103"/>
                      </a:lnTo>
                      <a:lnTo>
                        <a:pt x="206" y="103"/>
                      </a:lnTo>
                      <a:lnTo>
                        <a:pt x="207" y="103"/>
                      </a:lnTo>
                      <a:lnTo>
                        <a:pt x="209" y="101"/>
                      </a:lnTo>
                      <a:lnTo>
                        <a:pt x="211" y="100"/>
                      </a:lnTo>
                      <a:lnTo>
                        <a:pt x="212" y="98"/>
                      </a:lnTo>
                      <a:lnTo>
                        <a:pt x="214" y="97"/>
                      </a:lnTo>
                      <a:lnTo>
                        <a:pt x="215" y="95"/>
                      </a:lnTo>
                      <a:lnTo>
                        <a:pt x="215" y="93"/>
                      </a:lnTo>
                      <a:lnTo>
                        <a:pt x="216" y="91"/>
                      </a:lnTo>
                      <a:lnTo>
                        <a:pt x="216" y="88"/>
                      </a:lnTo>
                      <a:lnTo>
                        <a:pt x="216" y="85"/>
                      </a:lnTo>
                      <a:lnTo>
                        <a:pt x="215" y="83"/>
                      </a:lnTo>
                      <a:lnTo>
                        <a:pt x="214" y="81"/>
                      </a:lnTo>
                      <a:lnTo>
                        <a:pt x="213" y="79"/>
                      </a:lnTo>
                      <a:lnTo>
                        <a:pt x="211" y="77"/>
                      </a:lnTo>
                      <a:lnTo>
                        <a:pt x="210" y="76"/>
                      </a:lnTo>
                      <a:lnTo>
                        <a:pt x="208" y="74"/>
                      </a:lnTo>
                      <a:lnTo>
                        <a:pt x="206" y="73"/>
                      </a:lnTo>
                      <a:lnTo>
                        <a:pt x="205" y="72"/>
                      </a:lnTo>
                      <a:lnTo>
                        <a:pt x="203" y="72"/>
                      </a:lnTo>
                      <a:lnTo>
                        <a:pt x="201" y="72"/>
                      </a:lnTo>
                      <a:lnTo>
                        <a:pt x="137" y="72"/>
                      </a:lnTo>
                      <a:lnTo>
                        <a:pt x="123" y="49"/>
                      </a:lnTo>
                      <a:lnTo>
                        <a:pt x="125" y="47"/>
                      </a:lnTo>
                      <a:lnTo>
                        <a:pt x="126" y="44"/>
                      </a:lnTo>
                      <a:lnTo>
                        <a:pt x="126" y="41"/>
                      </a:lnTo>
                      <a:lnTo>
                        <a:pt x="127" y="38"/>
                      </a:lnTo>
                      <a:lnTo>
                        <a:pt x="127" y="34"/>
                      </a:lnTo>
                      <a:lnTo>
                        <a:pt x="127" y="31"/>
                      </a:lnTo>
                      <a:lnTo>
                        <a:pt x="127" y="27"/>
                      </a:lnTo>
                      <a:lnTo>
                        <a:pt x="126" y="24"/>
                      </a:lnTo>
                      <a:lnTo>
                        <a:pt x="125" y="21"/>
                      </a:lnTo>
                      <a:lnTo>
                        <a:pt x="124" y="20"/>
                      </a:lnTo>
                      <a:lnTo>
                        <a:pt x="123" y="17"/>
                      </a:lnTo>
                      <a:lnTo>
                        <a:pt x="122" y="15"/>
                      </a:lnTo>
                      <a:lnTo>
                        <a:pt x="120" y="12"/>
                      </a:lnTo>
                      <a:lnTo>
                        <a:pt x="118" y="10"/>
                      </a:lnTo>
                      <a:lnTo>
                        <a:pt x="115" y="8"/>
                      </a:lnTo>
                      <a:lnTo>
                        <a:pt x="113" y="6"/>
                      </a:lnTo>
                      <a:lnTo>
                        <a:pt x="110" y="4"/>
                      </a:lnTo>
                      <a:lnTo>
                        <a:pt x="107" y="3"/>
                      </a:lnTo>
                      <a:lnTo>
                        <a:pt x="104" y="1"/>
                      </a:lnTo>
                      <a:lnTo>
                        <a:pt x="100" y="1"/>
                      </a:lnTo>
                      <a:lnTo>
                        <a:pt x="97" y="0"/>
                      </a:lnTo>
                      <a:lnTo>
                        <a:pt x="95" y="0"/>
                      </a:lnTo>
                      <a:lnTo>
                        <a:pt x="91" y="0"/>
                      </a:lnTo>
                      <a:lnTo>
                        <a:pt x="88" y="0"/>
                      </a:lnTo>
                      <a:lnTo>
                        <a:pt x="84" y="1"/>
                      </a:lnTo>
                      <a:lnTo>
                        <a:pt x="81" y="2"/>
                      </a:lnTo>
                      <a:lnTo>
                        <a:pt x="77" y="3"/>
                      </a:lnTo>
                      <a:lnTo>
                        <a:pt x="74" y="5"/>
                      </a:lnTo>
                      <a:lnTo>
                        <a:pt x="70" y="7"/>
                      </a:lnTo>
                      <a:lnTo>
                        <a:pt x="68" y="10"/>
                      </a:lnTo>
                      <a:lnTo>
                        <a:pt x="66" y="13"/>
                      </a:lnTo>
                      <a:lnTo>
                        <a:pt x="64" y="15"/>
                      </a:lnTo>
                      <a:lnTo>
                        <a:pt x="62" y="19"/>
                      </a:lnTo>
                      <a:lnTo>
                        <a:pt x="60" y="21"/>
                      </a:lnTo>
                      <a:lnTo>
                        <a:pt x="59" y="25"/>
                      </a:lnTo>
                    </a:path>
                  </a:pathLst>
                </a:custGeom>
                <a:solidFill>
                  <a:srgbClr val="FC0128"/>
                </a:solidFill>
                <a:ln w="127000" cap="rnd">
                  <a:noFill/>
                  <a:round/>
                  <a:headEnd/>
                  <a:tailEnd/>
                </a:ln>
              </p:spPr>
              <p:txBody>
                <a:bodyPr/>
                <a:lstStyle/>
                <a:p>
                  <a:endParaRPr lang="zh-CN" altLang="en-US"/>
                </a:p>
              </p:txBody>
            </p:sp>
          </p:grpSp>
        </p:grpSp>
        <p:grpSp>
          <p:nvGrpSpPr>
            <p:cNvPr id="31751" name="Group 19"/>
            <p:cNvGrpSpPr>
              <a:grpSpLocks/>
            </p:cNvGrpSpPr>
            <p:nvPr/>
          </p:nvGrpSpPr>
          <p:grpSpPr bwMode="auto">
            <a:xfrm>
              <a:off x="4020" y="1580"/>
              <a:ext cx="424" cy="504"/>
              <a:chOff x="4020" y="1580"/>
              <a:chExt cx="424" cy="504"/>
            </a:xfrm>
          </p:grpSpPr>
          <p:grpSp>
            <p:nvGrpSpPr>
              <p:cNvPr id="31765" name="Group 20"/>
              <p:cNvGrpSpPr>
                <a:grpSpLocks/>
              </p:cNvGrpSpPr>
              <p:nvPr/>
            </p:nvGrpSpPr>
            <p:grpSpPr bwMode="auto">
              <a:xfrm>
                <a:off x="4020" y="1580"/>
                <a:ext cx="424" cy="504"/>
                <a:chOff x="4020" y="1580"/>
                <a:chExt cx="424" cy="504"/>
              </a:xfrm>
            </p:grpSpPr>
            <p:grpSp>
              <p:nvGrpSpPr>
                <p:cNvPr id="31767" name="Group 21"/>
                <p:cNvGrpSpPr>
                  <a:grpSpLocks/>
                </p:cNvGrpSpPr>
                <p:nvPr/>
              </p:nvGrpSpPr>
              <p:grpSpPr bwMode="auto">
                <a:xfrm>
                  <a:off x="4020" y="1580"/>
                  <a:ext cx="424" cy="504"/>
                  <a:chOff x="4020" y="1580"/>
                  <a:chExt cx="424" cy="504"/>
                </a:xfrm>
              </p:grpSpPr>
              <p:sp>
                <p:nvSpPr>
                  <p:cNvPr id="31769" name="AutoShape 22"/>
                  <p:cNvSpPr>
                    <a:spLocks noChangeArrowheads="1"/>
                  </p:cNvSpPr>
                  <p:nvPr/>
                </p:nvSpPr>
                <p:spPr bwMode="auto">
                  <a:xfrm>
                    <a:off x="4020" y="1660"/>
                    <a:ext cx="424" cy="424"/>
                  </a:xfrm>
                  <a:prstGeom prst="cube">
                    <a:avLst>
                      <a:gd name="adj" fmla="val 24995"/>
                    </a:avLst>
                  </a:prstGeom>
                  <a:solidFill>
                    <a:srgbClr val="F6BF69"/>
                  </a:solidFill>
                  <a:ln w="12700">
                    <a:solidFill>
                      <a:schemeClr val="tx1"/>
                    </a:solidFill>
                    <a:miter lim="800000"/>
                    <a:headEnd/>
                    <a:tailEnd/>
                  </a:ln>
                </p:spPr>
                <p:txBody>
                  <a:bodyPr wrap="none" anchor="ctr"/>
                  <a:lstStyle/>
                  <a:p>
                    <a:endParaRPr lang="zh-CN" altLang="en-US"/>
                  </a:p>
                </p:txBody>
              </p:sp>
              <p:sp>
                <p:nvSpPr>
                  <p:cNvPr id="31770" name="AutoShape 23"/>
                  <p:cNvSpPr>
                    <a:spLocks noChangeArrowheads="1"/>
                  </p:cNvSpPr>
                  <p:nvPr/>
                </p:nvSpPr>
                <p:spPr bwMode="auto">
                  <a:xfrm>
                    <a:off x="4116" y="1580"/>
                    <a:ext cx="328" cy="88"/>
                  </a:xfrm>
                  <a:prstGeom prst="cube">
                    <a:avLst>
                      <a:gd name="adj" fmla="val 24995"/>
                    </a:avLst>
                  </a:prstGeom>
                  <a:solidFill>
                    <a:srgbClr val="F6BF69"/>
                  </a:solidFill>
                  <a:ln w="12700">
                    <a:solidFill>
                      <a:schemeClr val="tx1"/>
                    </a:solidFill>
                    <a:miter lim="800000"/>
                    <a:headEnd/>
                    <a:tailEnd/>
                  </a:ln>
                </p:spPr>
                <p:txBody>
                  <a:bodyPr wrap="none" anchor="ctr"/>
                  <a:lstStyle/>
                  <a:p>
                    <a:endParaRPr lang="zh-CN" altLang="en-US"/>
                  </a:p>
                </p:txBody>
              </p:sp>
            </p:grpSp>
            <p:sp>
              <p:nvSpPr>
                <p:cNvPr id="31768" name="AutoShape 24"/>
                <p:cNvSpPr>
                  <a:spLocks noChangeArrowheads="1"/>
                </p:cNvSpPr>
                <p:nvPr/>
              </p:nvSpPr>
              <p:spPr bwMode="auto">
                <a:xfrm>
                  <a:off x="4104" y="1696"/>
                  <a:ext cx="224" cy="32"/>
                </a:xfrm>
                <a:prstGeom prst="parallelogram">
                  <a:avLst>
                    <a:gd name="adj" fmla="val 174968"/>
                  </a:avLst>
                </a:prstGeom>
                <a:solidFill>
                  <a:srgbClr val="F6BF69"/>
                </a:solidFill>
                <a:ln w="25400">
                  <a:solidFill>
                    <a:schemeClr val="tx1"/>
                  </a:solidFill>
                  <a:miter lim="800000"/>
                  <a:headEnd/>
                  <a:tailEnd/>
                </a:ln>
              </p:spPr>
              <p:txBody>
                <a:bodyPr wrap="none" anchor="ctr"/>
                <a:lstStyle/>
                <a:p>
                  <a:endParaRPr lang="zh-CN" altLang="en-US"/>
                </a:p>
              </p:txBody>
            </p:sp>
          </p:grpSp>
          <p:sp>
            <p:nvSpPr>
              <p:cNvPr id="31766" name="Oval 25"/>
              <p:cNvSpPr>
                <a:spLocks noChangeArrowheads="1"/>
              </p:cNvSpPr>
              <p:nvPr/>
            </p:nvSpPr>
            <p:spPr bwMode="auto">
              <a:xfrm>
                <a:off x="4348" y="1620"/>
                <a:ext cx="56" cy="32"/>
              </a:xfrm>
              <a:prstGeom prst="ellipse">
                <a:avLst/>
              </a:prstGeom>
              <a:solidFill>
                <a:schemeClr val="bg1"/>
              </a:solidFill>
              <a:ln w="12700">
                <a:solidFill>
                  <a:schemeClr val="tx1"/>
                </a:solidFill>
                <a:round/>
                <a:headEnd/>
                <a:tailEnd/>
              </a:ln>
            </p:spPr>
            <p:txBody>
              <a:bodyPr wrap="none" anchor="ctr"/>
              <a:lstStyle/>
              <a:p>
                <a:endParaRPr lang="zh-CN" altLang="en-US"/>
              </a:p>
            </p:txBody>
          </p:sp>
        </p:grpSp>
        <p:grpSp>
          <p:nvGrpSpPr>
            <p:cNvPr id="31752" name="Group 26"/>
            <p:cNvGrpSpPr>
              <a:grpSpLocks/>
            </p:cNvGrpSpPr>
            <p:nvPr/>
          </p:nvGrpSpPr>
          <p:grpSpPr bwMode="auto">
            <a:xfrm>
              <a:off x="3668" y="964"/>
              <a:ext cx="1401" cy="341"/>
              <a:chOff x="3668" y="964"/>
              <a:chExt cx="1401" cy="341"/>
            </a:xfrm>
          </p:grpSpPr>
          <p:grpSp>
            <p:nvGrpSpPr>
              <p:cNvPr id="31753" name="Group 27"/>
              <p:cNvGrpSpPr>
                <a:grpSpLocks/>
              </p:cNvGrpSpPr>
              <p:nvPr/>
            </p:nvGrpSpPr>
            <p:grpSpPr bwMode="auto">
              <a:xfrm>
                <a:off x="3668" y="964"/>
                <a:ext cx="329" cy="341"/>
                <a:chOff x="3668" y="964"/>
                <a:chExt cx="329" cy="341"/>
              </a:xfrm>
            </p:grpSpPr>
            <p:sp>
              <p:nvSpPr>
                <p:cNvPr id="31763" name="Freeform 28"/>
                <p:cNvSpPr>
                  <a:spLocks/>
                </p:cNvSpPr>
                <p:nvPr/>
              </p:nvSpPr>
              <p:spPr bwMode="auto">
                <a:xfrm>
                  <a:off x="3668" y="964"/>
                  <a:ext cx="329" cy="295"/>
                </a:xfrm>
                <a:custGeom>
                  <a:avLst/>
                  <a:gdLst>
                    <a:gd name="T0" fmla="*/ 93 w 329"/>
                    <a:gd name="T1" fmla="*/ 14 h 295"/>
                    <a:gd name="T2" fmla="*/ 156 w 329"/>
                    <a:gd name="T3" fmla="*/ 16 h 295"/>
                    <a:gd name="T4" fmla="*/ 224 w 329"/>
                    <a:gd name="T5" fmla="*/ 0 h 295"/>
                    <a:gd name="T6" fmla="*/ 305 w 329"/>
                    <a:gd name="T7" fmla="*/ 0 h 295"/>
                    <a:gd name="T8" fmla="*/ 215 w 329"/>
                    <a:gd name="T9" fmla="*/ 84 h 295"/>
                    <a:gd name="T10" fmla="*/ 239 w 329"/>
                    <a:gd name="T11" fmla="*/ 89 h 295"/>
                    <a:gd name="T12" fmla="*/ 263 w 329"/>
                    <a:gd name="T13" fmla="*/ 99 h 295"/>
                    <a:gd name="T14" fmla="*/ 285 w 329"/>
                    <a:gd name="T15" fmla="*/ 111 h 295"/>
                    <a:gd name="T16" fmla="*/ 302 w 329"/>
                    <a:gd name="T17" fmla="*/ 126 h 295"/>
                    <a:gd name="T18" fmla="*/ 316 w 329"/>
                    <a:gd name="T19" fmla="*/ 144 h 295"/>
                    <a:gd name="T20" fmla="*/ 325 w 329"/>
                    <a:gd name="T21" fmla="*/ 165 h 295"/>
                    <a:gd name="T22" fmla="*/ 328 w 329"/>
                    <a:gd name="T23" fmla="*/ 187 h 295"/>
                    <a:gd name="T24" fmla="*/ 324 w 329"/>
                    <a:gd name="T25" fmla="*/ 210 h 295"/>
                    <a:gd name="T26" fmla="*/ 317 w 329"/>
                    <a:gd name="T27" fmla="*/ 228 h 295"/>
                    <a:gd name="T28" fmla="*/ 303 w 329"/>
                    <a:gd name="T29" fmla="*/ 247 h 295"/>
                    <a:gd name="T30" fmla="*/ 280 w 329"/>
                    <a:gd name="T31" fmla="*/ 267 h 295"/>
                    <a:gd name="T32" fmla="*/ 257 w 329"/>
                    <a:gd name="T33" fmla="*/ 279 h 295"/>
                    <a:gd name="T34" fmla="*/ 236 w 329"/>
                    <a:gd name="T35" fmla="*/ 287 h 295"/>
                    <a:gd name="T36" fmla="*/ 215 w 329"/>
                    <a:gd name="T37" fmla="*/ 292 h 295"/>
                    <a:gd name="T38" fmla="*/ 189 w 329"/>
                    <a:gd name="T39" fmla="*/ 294 h 295"/>
                    <a:gd name="T40" fmla="*/ 122 w 329"/>
                    <a:gd name="T41" fmla="*/ 293 h 295"/>
                    <a:gd name="T42" fmla="*/ 90 w 329"/>
                    <a:gd name="T43" fmla="*/ 287 h 295"/>
                    <a:gd name="T44" fmla="*/ 56 w 329"/>
                    <a:gd name="T45" fmla="*/ 272 h 295"/>
                    <a:gd name="T46" fmla="*/ 30 w 329"/>
                    <a:gd name="T47" fmla="*/ 253 h 295"/>
                    <a:gd name="T48" fmla="*/ 13 w 329"/>
                    <a:gd name="T49" fmla="*/ 232 h 295"/>
                    <a:gd name="T50" fmla="*/ 4 w 329"/>
                    <a:gd name="T51" fmla="*/ 210 h 295"/>
                    <a:gd name="T52" fmla="*/ 0 w 329"/>
                    <a:gd name="T53" fmla="*/ 191 h 295"/>
                    <a:gd name="T54" fmla="*/ 3 w 329"/>
                    <a:gd name="T55" fmla="*/ 169 h 295"/>
                    <a:gd name="T56" fmla="*/ 14 w 329"/>
                    <a:gd name="T57" fmla="*/ 141 h 295"/>
                    <a:gd name="T58" fmla="*/ 35 w 329"/>
                    <a:gd name="T59" fmla="*/ 118 h 295"/>
                    <a:gd name="T60" fmla="*/ 63 w 329"/>
                    <a:gd name="T61" fmla="*/ 99 h 295"/>
                    <a:gd name="T62" fmla="*/ 102 w 329"/>
                    <a:gd name="T63" fmla="*/ 86 h 295"/>
                    <a:gd name="T64" fmla="*/ 40 w 329"/>
                    <a:gd name="T65" fmla="*/ 4 h 29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29"/>
                    <a:gd name="T100" fmla="*/ 0 h 295"/>
                    <a:gd name="T101" fmla="*/ 329 w 329"/>
                    <a:gd name="T102" fmla="*/ 295 h 29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29" h="295">
                      <a:moveTo>
                        <a:pt x="40" y="4"/>
                      </a:moveTo>
                      <a:lnTo>
                        <a:pt x="93" y="14"/>
                      </a:lnTo>
                      <a:lnTo>
                        <a:pt x="92" y="0"/>
                      </a:lnTo>
                      <a:lnTo>
                        <a:pt x="156" y="16"/>
                      </a:lnTo>
                      <a:lnTo>
                        <a:pt x="156" y="0"/>
                      </a:lnTo>
                      <a:lnTo>
                        <a:pt x="224" y="0"/>
                      </a:lnTo>
                      <a:lnTo>
                        <a:pt x="223" y="15"/>
                      </a:lnTo>
                      <a:lnTo>
                        <a:pt x="305" y="0"/>
                      </a:lnTo>
                      <a:lnTo>
                        <a:pt x="205" y="83"/>
                      </a:lnTo>
                      <a:lnTo>
                        <a:pt x="215" y="84"/>
                      </a:lnTo>
                      <a:lnTo>
                        <a:pt x="226" y="86"/>
                      </a:lnTo>
                      <a:lnTo>
                        <a:pt x="239" y="89"/>
                      </a:lnTo>
                      <a:lnTo>
                        <a:pt x="250" y="93"/>
                      </a:lnTo>
                      <a:lnTo>
                        <a:pt x="263" y="99"/>
                      </a:lnTo>
                      <a:lnTo>
                        <a:pt x="274" y="104"/>
                      </a:lnTo>
                      <a:lnTo>
                        <a:pt x="285" y="111"/>
                      </a:lnTo>
                      <a:lnTo>
                        <a:pt x="294" y="119"/>
                      </a:lnTo>
                      <a:lnTo>
                        <a:pt x="302" y="126"/>
                      </a:lnTo>
                      <a:lnTo>
                        <a:pt x="309" y="135"/>
                      </a:lnTo>
                      <a:lnTo>
                        <a:pt x="316" y="144"/>
                      </a:lnTo>
                      <a:lnTo>
                        <a:pt x="321" y="155"/>
                      </a:lnTo>
                      <a:lnTo>
                        <a:pt x="325" y="165"/>
                      </a:lnTo>
                      <a:lnTo>
                        <a:pt x="327" y="174"/>
                      </a:lnTo>
                      <a:lnTo>
                        <a:pt x="328" y="187"/>
                      </a:lnTo>
                      <a:lnTo>
                        <a:pt x="327" y="200"/>
                      </a:lnTo>
                      <a:lnTo>
                        <a:pt x="324" y="210"/>
                      </a:lnTo>
                      <a:lnTo>
                        <a:pt x="321" y="220"/>
                      </a:lnTo>
                      <a:lnTo>
                        <a:pt x="317" y="228"/>
                      </a:lnTo>
                      <a:lnTo>
                        <a:pt x="311" y="237"/>
                      </a:lnTo>
                      <a:lnTo>
                        <a:pt x="303" y="247"/>
                      </a:lnTo>
                      <a:lnTo>
                        <a:pt x="292" y="258"/>
                      </a:lnTo>
                      <a:lnTo>
                        <a:pt x="280" y="267"/>
                      </a:lnTo>
                      <a:lnTo>
                        <a:pt x="268" y="274"/>
                      </a:lnTo>
                      <a:lnTo>
                        <a:pt x="257" y="279"/>
                      </a:lnTo>
                      <a:lnTo>
                        <a:pt x="246" y="284"/>
                      </a:lnTo>
                      <a:lnTo>
                        <a:pt x="236" y="287"/>
                      </a:lnTo>
                      <a:lnTo>
                        <a:pt x="224" y="290"/>
                      </a:lnTo>
                      <a:lnTo>
                        <a:pt x="215" y="292"/>
                      </a:lnTo>
                      <a:lnTo>
                        <a:pt x="201" y="293"/>
                      </a:lnTo>
                      <a:lnTo>
                        <a:pt x="189" y="294"/>
                      </a:lnTo>
                      <a:lnTo>
                        <a:pt x="133" y="294"/>
                      </a:lnTo>
                      <a:lnTo>
                        <a:pt x="122" y="293"/>
                      </a:lnTo>
                      <a:lnTo>
                        <a:pt x="108" y="291"/>
                      </a:lnTo>
                      <a:lnTo>
                        <a:pt x="90" y="287"/>
                      </a:lnTo>
                      <a:lnTo>
                        <a:pt x="73" y="280"/>
                      </a:lnTo>
                      <a:lnTo>
                        <a:pt x="56" y="272"/>
                      </a:lnTo>
                      <a:lnTo>
                        <a:pt x="41" y="262"/>
                      </a:lnTo>
                      <a:lnTo>
                        <a:pt x="30" y="253"/>
                      </a:lnTo>
                      <a:lnTo>
                        <a:pt x="21" y="244"/>
                      </a:lnTo>
                      <a:lnTo>
                        <a:pt x="13" y="232"/>
                      </a:lnTo>
                      <a:lnTo>
                        <a:pt x="7" y="219"/>
                      </a:lnTo>
                      <a:lnTo>
                        <a:pt x="4" y="210"/>
                      </a:lnTo>
                      <a:lnTo>
                        <a:pt x="1" y="201"/>
                      </a:lnTo>
                      <a:lnTo>
                        <a:pt x="0" y="191"/>
                      </a:lnTo>
                      <a:lnTo>
                        <a:pt x="1" y="183"/>
                      </a:lnTo>
                      <a:lnTo>
                        <a:pt x="3" y="169"/>
                      </a:lnTo>
                      <a:lnTo>
                        <a:pt x="7" y="156"/>
                      </a:lnTo>
                      <a:lnTo>
                        <a:pt x="14" y="141"/>
                      </a:lnTo>
                      <a:lnTo>
                        <a:pt x="24" y="129"/>
                      </a:lnTo>
                      <a:lnTo>
                        <a:pt x="35" y="118"/>
                      </a:lnTo>
                      <a:lnTo>
                        <a:pt x="49" y="107"/>
                      </a:lnTo>
                      <a:lnTo>
                        <a:pt x="63" y="99"/>
                      </a:lnTo>
                      <a:lnTo>
                        <a:pt x="82" y="91"/>
                      </a:lnTo>
                      <a:lnTo>
                        <a:pt x="102" y="86"/>
                      </a:lnTo>
                      <a:lnTo>
                        <a:pt x="115" y="83"/>
                      </a:lnTo>
                      <a:lnTo>
                        <a:pt x="40" y="4"/>
                      </a:lnTo>
                    </a:path>
                  </a:pathLst>
                </a:custGeom>
                <a:solidFill>
                  <a:srgbClr val="D49FFF"/>
                </a:solidFill>
                <a:ln w="12700" cap="rnd">
                  <a:solidFill>
                    <a:srgbClr val="000000"/>
                  </a:solidFill>
                  <a:round/>
                  <a:headEnd/>
                  <a:tailEnd/>
                </a:ln>
              </p:spPr>
              <p:txBody>
                <a:bodyPr/>
                <a:lstStyle/>
                <a:p>
                  <a:endParaRPr lang="zh-CN" altLang="en-US"/>
                </a:p>
              </p:txBody>
            </p:sp>
            <p:sp>
              <p:nvSpPr>
                <p:cNvPr id="31764" name="Rectangle 29"/>
                <p:cNvSpPr>
                  <a:spLocks noChangeArrowheads="1"/>
                </p:cNvSpPr>
                <p:nvPr/>
              </p:nvSpPr>
              <p:spPr bwMode="auto">
                <a:xfrm>
                  <a:off x="3715" y="1011"/>
                  <a:ext cx="261" cy="294"/>
                </a:xfrm>
                <a:prstGeom prst="rect">
                  <a:avLst/>
                </a:prstGeom>
                <a:noFill/>
                <a:ln w="12700">
                  <a:noFill/>
                  <a:miter lim="800000"/>
                  <a:headEnd/>
                  <a:tailEnd/>
                </a:ln>
              </p:spPr>
              <p:txBody>
                <a:bodyPr wrap="none" lIns="90488" tIns="44450" rIns="90488" bIns="44450">
                  <a:spAutoFit/>
                </a:bodyPr>
                <a:lstStyle/>
                <a:p>
                  <a:pPr algn="ctr" eaLnBrk="0" hangingPunct="0"/>
                  <a:r>
                    <a:rPr kumimoji="0" lang="en-US" altLang="zh-CN">
                      <a:latin typeface="Arial" charset="0"/>
                      <a:ea typeface="宋体" charset="-122"/>
                    </a:rPr>
                    <a:t>A</a:t>
                  </a:r>
                </a:p>
              </p:txBody>
            </p:sp>
          </p:grpSp>
          <p:grpSp>
            <p:nvGrpSpPr>
              <p:cNvPr id="31754" name="Group 30"/>
              <p:cNvGrpSpPr>
                <a:grpSpLocks/>
              </p:cNvGrpSpPr>
              <p:nvPr/>
            </p:nvGrpSpPr>
            <p:grpSpPr bwMode="auto">
              <a:xfrm>
                <a:off x="4028" y="964"/>
                <a:ext cx="329" cy="341"/>
                <a:chOff x="4028" y="964"/>
                <a:chExt cx="329" cy="341"/>
              </a:xfrm>
            </p:grpSpPr>
            <p:sp>
              <p:nvSpPr>
                <p:cNvPr id="31761" name="Freeform 31"/>
                <p:cNvSpPr>
                  <a:spLocks/>
                </p:cNvSpPr>
                <p:nvPr/>
              </p:nvSpPr>
              <p:spPr bwMode="auto">
                <a:xfrm>
                  <a:off x="4028" y="964"/>
                  <a:ext cx="329" cy="295"/>
                </a:xfrm>
                <a:custGeom>
                  <a:avLst/>
                  <a:gdLst>
                    <a:gd name="T0" fmla="*/ 93 w 329"/>
                    <a:gd name="T1" fmla="*/ 14 h 295"/>
                    <a:gd name="T2" fmla="*/ 156 w 329"/>
                    <a:gd name="T3" fmla="*/ 16 h 295"/>
                    <a:gd name="T4" fmla="*/ 224 w 329"/>
                    <a:gd name="T5" fmla="*/ 0 h 295"/>
                    <a:gd name="T6" fmla="*/ 305 w 329"/>
                    <a:gd name="T7" fmla="*/ 0 h 295"/>
                    <a:gd name="T8" fmla="*/ 215 w 329"/>
                    <a:gd name="T9" fmla="*/ 84 h 295"/>
                    <a:gd name="T10" fmla="*/ 239 w 329"/>
                    <a:gd name="T11" fmla="*/ 89 h 295"/>
                    <a:gd name="T12" fmla="*/ 263 w 329"/>
                    <a:gd name="T13" fmla="*/ 99 h 295"/>
                    <a:gd name="T14" fmla="*/ 285 w 329"/>
                    <a:gd name="T15" fmla="*/ 111 h 295"/>
                    <a:gd name="T16" fmla="*/ 302 w 329"/>
                    <a:gd name="T17" fmla="*/ 126 h 295"/>
                    <a:gd name="T18" fmla="*/ 316 w 329"/>
                    <a:gd name="T19" fmla="*/ 144 h 295"/>
                    <a:gd name="T20" fmla="*/ 325 w 329"/>
                    <a:gd name="T21" fmla="*/ 165 h 295"/>
                    <a:gd name="T22" fmla="*/ 328 w 329"/>
                    <a:gd name="T23" fmla="*/ 187 h 295"/>
                    <a:gd name="T24" fmla="*/ 324 w 329"/>
                    <a:gd name="T25" fmla="*/ 210 h 295"/>
                    <a:gd name="T26" fmla="*/ 317 w 329"/>
                    <a:gd name="T27" fmla="*/ 228 h 295"/>
                    <a:gd name="T28" fmla="*/ 303 w 329"/>
                    <a:gd name="T29" fmla="*/ 247 h 295"/>
                    <a:gd name="T30" fmla="*/ 280 w 329"/>
                    <a:gd name="T31" fmla="*/ 267 h 295"/>
                    <a:gd name="T32" fmla="*/ 257 w 329"/>
                    <a:gd name="T33" fmla="*/ 279 h 295"/>
                    <a:gd name="T34" fmla="*/ 236 w 329"/>
                    <a:gd name="T35" fmla="*/ 287 h 295"/>
                    <a:gd name="T36" fmla="*/ 215 w 329"/>
                    <a:gd name="T37" fmla="*/ 292 h 295"/>
                    <a:gd name="T38" fmla="*/ 189 w 329"/>
                    <a:gd name="T39" fmla="*/ 294 h 295"/>
                    <a:gd name="T40" fmla="*/ 122 w 329"/>
                    <a:gd name="T41" fmla="*/ 293 h 295"/>
                    <a:gd name="T42" fmla="*/ 90 w 329"/>
                    <a:gd name="T43" fmla="*/ 287 h 295"/>
                    <a:gd name="T44" fmla="*/ 56 w 329"/>
                    <a:gd name="T45" fmla="*/ 272 h 295"/>
                    <a:gd name="T46" fmla="*/ 30 w 329"/>
                    <a:gd name="T47" fmla="*/ 253 h 295"/>
                    <a:gd name="T48" fmla="*/ 13 w 329"/>
                    <a:gd name="T49" fmla="*/ 232 h 295"/>
                    <a:gd name="T50" fmla="*/ 4 w 329"/>
                    <a:gd name="T51" fmla="*/ 210 h 295"/>
                    <a:gd name="T52" fmla="*/ 0 w 329"/>
                    <a:gd name="T53" fmla="*/ 191 h 295"/>
                    <a:gd name="T54" fmla="*/ 3 w 329"/>
                    <a:gd name="T55" fmla="*/ 169 h 295"/>
                    <a:gd name="T56" fmla="*/ 14 w 329"/>
                    <a:gd name="T57" fmla="*/ 141 h 295"/>
                    <a:gd name="T58" fmla="*/ 35 w 329"/>
                    <a:gd name="T59" fmla="*/ 118 h 295"/>
                    <a:gd name="T60" fmla="*/ 63 w 329"/>
                    <a:gd name="T61" fmla="*/ 99 h 295"/>
                    <a:gd name="T62" fmla="*/ 102 w 329"/>
                    <a:gd name="T63" fmla="*/ 86 h 295"/>
                    <a:gd name="T64" fmla="*/ 40 w 329"/>
                    <a:gd name="T65" fmla="*/ 4 h 29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29"/>
                    <a:gd name="T100" fmla="*/ 0 h 295"/>
                    <a:gd name="T101" fmla="*/ 329 w 329"/>
                    <a:gd name="T102" fmla="*/ 295 h 29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29" h="295">
                      <a:moveTo>
                        <a:pt x="40" y="4"/>
                      </a:moveTo>
                      <a:lnTo>
                        <a:pt x="93" y="14"/>
                      </a:lnTo>
                      <a:lnTo>
                        <a:pt x="92" y="0"/>
                      </a:lnTo>
                      <a:lnTo>
                        <a:pt x="156" y="16"/>
                      </a:lnTo>
                      <a:lnTo>
                        <a:pt x="156" y="0"/>
                      </a:lnTo>
                      <a:lnTo>
                        <a:pt x="224" y="0"/>
                      </a:lnTo>
                      <a:lnTo>
                        <a:pt x="223" y="15"/>
                      </a:lnTo>
                      <a:lnTo>
                        <a:pt x="305" y="0"/>
                      </a:lnTo>
                      <a:lnTo>
                        <a:pt x="205" y="83"/>
                      </a:lnTo>
                      <a:lnTo>
                        <a:pt x="215" y="84"/>
                      </a:lnTo>
                      <a:lnTo>
                        <a:pt x="226" y="86"/>
                      </a:lnTo>
                      <a:lnTo>
                        <a:pt x="239" y="89"/>
                      </a:lnTo>
                      <a:lnTo>
                        <a:pt x="250" y="93"/>
                      </a:lnTo>
                      <a:lnTo>
                        <a:pt x="263" y="99"/>
                      </a:lnTo>
                      <a:lnTo>
                        <a:pt x="274" y="104"/>
                      </a:lnTo>
                      <a:lnTo>
                        <a:pt x="285" y="111"/>
                      </a:lnTo>
                      <a:lnTo>
                        <a:pt x="294" y="119"/>
                      </a:lnTo>
                      <a:lnTo>
                        <a:pt x="302" y="126"/>
                      </a:lnTo>
                      <a:lnTo>
                        <a:pt x="309" y="135"/>
                      </a:lnTo>
                      <a:lnTo>
                        <a:pt x="316" y="144"/>
                      </a:lnTo>
                      <a:lnTo>
                        <a:pt x="321" y="155"/>
                      </a:lnTo>
                      <a:lnTo>
                        <a:pt x="325" y="165"/>
                      </a:lnTo>
                      <a:lnTo>
                        <a:pt x="327" y="174"/>
                      </a:lnTo>
                      <a:lnTo>
                        <a:pt x="328" y="187"/>
                      </a:lnTo>
                      <a:lnTo>
                        <a:pt x="327" y="200"/>
                      </a:lnTo>
                      <a:lnTo>
                        <a:pt x="324" y="210"/>
                      </a:lnTo>
                      <a:lnTo>
                        <a:pt x="321" y="220"/>
                      </a:lnTo>
                      <a:lnTo>
                        <a:pt x="317" y="228"/>
                      </a:lnTo>
                      <a:lnTo>
                        <a:pt x="311" y="237"/>
                      </a:lnTo>
                      <a:lnTo>
                        <a:pt x="303" y="247"/>
                      </a:lnTo>
                      <a:lnTo>
                        <a:pt x="292" y="258"/>
                      </a:lnTo>
                      <a:lnTo>
                        <a:pt x="280" y="267"/>
                      </a:lnTo>
                      <a:lnTo>
                        <a:pt x="268" y="274"/>
                      </a:lnTo>
                      <a:lnTo>
                        <a:pt x="257" y="279"/>
                      </a:lnTo>
                      <a:lnTo>
                        <a:pt x="246" y="284"/>
                      </a:lnTo>
                      <a:lnTo>
                        <a:pt x="236" y="287"/>
                      </a:lnTo>
                      <a:lnTo>
                        <a:pt x="224" y="290"/>
                      </a:lnTo>
                      <a:lnTo>
                        <a:pt x="215" y="292"/>
                      </a:lnTo>
                      <a:lnTo>
                        <a:pt x="201" y="293"/>
                      </a:lnTo>
                      <a:lnTo>
                        <a:pt x="189" y="294"/>
                      </a:lnTo>
                      <a:lnTo>
                        <a:pt x="133" y="294"/>
                      </a:lnTo>
                      <a:lnTo>
                        <a:pt x="122" y="293"/>
                      </a:lnTo>
                      <a:lnTo>
                        <a:pt x="108" y="291"/>
                      </a:lnTo>
                      <a:lnTo>
                        <a:pt x="90" y="287"/>
                      </a:lnTo>
                      <a:lnTo>
                        <a:pt x="73" y="280"/>
                      </a:lnTo>
                      <a:lnTo>
                        <a:pt x="56" y="272"/>
                      </a:lnTo>
                      <a:lnTo>
                        <a:pt x="41" y="262"/>
                      </a:lnTo>
                      <a:lnTo>
                        <a:pt x="30" y="253"/>
                      </a:lnTo>
                      <a:lnTo>
                        <a:pt x="21" y="244"/>
                      </a:lnTo>
                      <a:lnTo>
                        <a:pt x="13" y="232"/>
                      </a:lnTo>
                      <a:lnTo>
                        <a:pt x="7" y="219"/>
                      </a:lnTo>
                      <a:lnTo>
                        <a:pt x="4" y="210"/>
                      </a:lnTo>
                      <a:lnTo>
                        <a:pt x="1" y="201"/>
                      </a:lnTo>
                      <a:lnTo>
                        <a:pt x="0" y="191"/>
                      </a:lnTo>
                      <a:lnTo>
                        <a:pt x="1" y="183"/>
                      </a:lnTo>
                      <a:lnTo>
                        <a:pt x="3" y="169"/>
                      </a:lnTo>
                      <a:lnTo>
                        <a:pt x="7" y="156"/>
                      </a:lnTo>
                      <a:lnTo>
                        <a:pt x="14" y="141"/>
                      </a:lnTo>
                      <a:lnTo>
                        <a:pt x="24" y="129"/>
                      </a:lnTo>
                      <a:lnTo>
                        <a:pt x="35" y="118"/>
                      </a:lnTo>
                      <a:lnTo>
                        <a:pt x="49" y="107"/>
                      </a:lnTo>
                      <a:lnTo>
                        <a:pt x="63" y="99"/>
                      </a:lnTo>
                      <a:lnTo>
                        <a:pt x="82" y="91"/>
                      </a:lnTo>
                      <a:lnTo>
                        <a:pt x="102" y="86"/>
                      </a:lnTo>
                      <a:lnTo>
                        <a:pt x="115" y="83"/>
                      </a:lnTo>
                      <a:lnTo>
                        <a:pt x="40" y="4"/>
                      </a:lnTo>
                    </a:path>
                  </a:pathLst>
                </a:custGeom>
                <a:solidFill>
                  <a:srgbClr val="D49FFF"/>
                </a:solidFill>
                <a:ln w="12700" cap="rnd">
                  <a:solidFill>
                    <a:srgbClr val="000000"/>
                  </a:solidFill>
                  <a:round/>
                  <a:headEnd/>
                  <a:tailEnd/>
                </a:ln>
              </p:spPr>
              <p:txBody>
                <a:bodyPr/>
                <a:lstStyle/>
                <a:p>
                  <a:endParaRPr lang="zh-CN" altLang="en-US"/>
                </a:p>
              </p:txBody>
            </p:sp>
            <p:sp>
              <p:nvSpPr>
                <p:cNvPr id="31762" name="Rectangle 32"/>
                <p:cNvSpPr>
                  <a:spLocks noChangeArrowheads="1"/>
                </p:cNvSpPr>
                <p:nvPr/>
              </p:nvSpPr>
              <p:spPr bwMode="auto">
                <a:xfrm>
                  <a:off x="4075" y="1011"/>
                  <a:ext cx="261" cy="294"/>
                </a:xfrm>
                <a:prstGeom prst="rect">
                  <a:avLst/>
                </a:prstGeom>
                <a:noFill/>
                <a:ln w="12700">
                  <a:noFill/>
                  <a:miter lim="800000"/>
                  <a:headEnd/>
                  <a:tailEnd/>
                </a:ln>
              </p:spPr>
              <p:txBody>
                <a:bodyPr wrap="none" lIns="90488" tIns="44450" rIns="90488" bIns="44450">
                  <a:spAutoFit/>
                </a:bodyPr>
                <a:lstStyle/>
                <a:p>
                  <a:pPr algn="ctr" eaLnBrk="0" hangingPunct="0"/>
                  <a:r>
                    <a:rPr kumimoji="0" lang="en-US" altLang="zh-CN">
                      <a:latin typeface="Arial" charset="0"/>
                      <a:ea typeface="宋体" charset="-122"/>
                    </a:rPr>
                    <a:t>B</a:t>
                  </a:r>
                </a:p>
              </p:txBody>
            </p:sp>
          </p:grpSp>
          <p:grpSp>
            <p:nvGrpSpPr>
              <p:cNvPr id="31755" name="Group 33"/>
              <p:cNvGrpSpPr>
                <a:grpSpLocks/>
              </p:cNvGrpSpPr>
              <p:nvPr/>
            </p:nvGrpSpPr>
            <p:grpSpPr bwMode="auto">
              <a:xfrm>
                <a:off x="4388" y="964"/>
                <a:ext cx="329" cy="341"/>
                <a:chOff x="4388" y="964"/>
                <a:chExt cx="329" cy="341"/>
              </a:xfrm>
            </p:grpSpPr>
            <p:sp>
              <p:nvSpPr>
                <p:cNvPr id="31759" name="Freeform 34"/>
                <p:cNvSpPr>
                  <a:spLocks/>
                </p:cNvSpPr>
                <p:nvPr/>
              </p:nvSpPr>
              <p:spPr bwMode="auto">
                <a:xfrm>
                  <a:off x="4388" y="964"/>
                  <a:ext cx="329" cy="295"/>
                </a:xfrm>
                <a:custGeom>
                  <a:avLst/>
                  <a:gdLst>
                    <a:gd name="T0" fmla="*/ 93 w 329"/>
                    <a:gd name="T1" fmla="*/ 14 h 295"/>
                    <a:gd name="T2" fmla="*/ 156 w 329"/>
                    <a:gd name="T3" fmla="*/ 16 h 295"/>
                    <a:gd name="T4" fmla="*/ 224 w 329"/>
                    <a:gd name="T5" fmla="*/ 0 h 295"/>
                    <a:gd name="T6" fmla="*/ 305 w 329"/>
                    <a:gd name="T7" fmla="*/ 0 h 295"/>
                    <a:gd name="T8" fmla="*/ 215 w 329"/>
                    <a:gd name="T9" fmla="*/ 84 h 295"/>
                    <a:gd name="T10" fmla="*/ 239 w 329"/>
                    <a:gd name="T11" fmla="*/ 89 h 295"/>
                    <a:gd name="T12" fmla="*/ 263 w 329"/>
                    <a:gd name="T13" fmla="*/ 99 h 295"/>
                    <a:gd name="T14" fmla="*/ 285 w 329"/>
                    <a:gd name="T15" fmla="*/ 111 h 295"/>
                    <a:gd name="T16" fmla="*/ 302 w 329"/>
                    <a:gd name="T17" fmla="*/ 126 h 295"/>
                    <a:gd name="T18" fmla="*/ 316 w 329"/>
                    <a:gd name="T19" fmla="*/ 144 h 295"/>
                    <a:gd name="T20" fmla="*/ 325 w 329"/>
                    <a:gd name="T21" fmla="*/ 165 h 295"/>
                    <a:gd name="T22" fmla="*/ 328 w 329"/>
                    <a:gd name="T23" fmla="*/ 187 h 295"/>
                    <a:gd name="T24" fmla="*/ 324 w 329"/>
                    <a:gd name="T25" fmla="*/ 210 h 295"/>
                    <a:gd name="T26" fmla="*/ 317 w 329"/>
                    <a:gd name="T27" fmla="*/ 228 h 295"/>
                    <a:gd name="T28" fmla="*/ 303 w 329"/>
                    <a:gd name="T29" fmla="*/ 247 h 295"/>
                    <a:gd name="T30" fmla="*/ 280 w 329"/>
                    <a:gd name="T31" fmla="*/ 267 h 295"/>
                    <a:gd name="T32" fmla="*/ 257 w 329"/>
                    <a:gd name="T33" fmla="*/ 279 h 295"/>
                    <a:gd name="T34" fmla="*/ 236 w 329"/>
                    <a:gd name="T35" fmla="*/ 287 h 295"/>
                    <a:gd name="T36" fmla="*/ 215 w 329"/>
                    <a:gd name="T37" fmla="*/ 292 h 295"/>
                    <a:gd name="T38" fmla="*/ 189 w 329"/>
                    <a:gd name="T39" fmla="*/ 294 h 295"/>
                    <a:gd name="T40" fmla="*/ 122 w 329"/>
                    <a:gd name="T41" fmla="*/ 293 h 295"/>
                    <a:gd name="T42" fmla="*/ 90 w 329"/>
                    <a:gd name="T43" fmla="*/ 287 h 295"/>
                    <a:gd name="T44" fmla="*/ 56 w 329"/>
                    <a:gd name="T45" fmla="*/ 272 h 295"/>
                    <a:gd name="T46" fmla="*/ 30 w 329"/>
                    <a:gd name="T47" fmla="*/ 253 h 295"/>
                    <a:gd name="T48" fmla="*/ 13 w 329"/>
                    <a:gd name="T49" fmla="*/ 232 h 295"/>
                    <a:gd name="T50" fmla="*/ 4 w 329"/>
                    <a:gd name="T51" fmla="*/ 210 h 295"/>
                    <a:gd name="T52" fmla="*/ 0 w 329"/>
                    <a:gd name="T53" fmla="*/ 191 h 295"/>
                    <a:gd name="T54" fmla="*/ 3 w 329"/>
                    <a:gd name="T55" fmla="*/ 169 h 295"/>
                    <a:gd name="T56" fmla="*/ 14 w 329"/>
                    <a:gd name="T57" fmla="*/ 141 h 295"/>
                    <a:gd name="T58" fmla="*/ 35 w 329"/>
                    <a:gd name="T59" fmla="*/ 118 h 295"/>
                    <a:gd name="T60" fmla="*/ 63 w 329"/>
                    <a:gd name="T61" fmla="*/ 99 h 295"/>
                    <a:gd name="T62" fmla="*/ 102 w 329"/>
                    <a:gd name="T63" fmla="*/ 86 h 295"/>
                    <a:gd name="T64" fmla="*/ 40 w 329"/>
                    <a:gd name="T65" fmla="*/ 4 h 29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29"/>
                    <a:gd name="T100" fmla="*/ 0 h 295"/>
                    <a:gd name="T101" fmla="*/ 329 w 329"/>
                    <a:gd name="T102" fmla="*/ 295 h 29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29" h="295">
                      <a:moveTo>
                        <a:pt x="40" y="4"/>
                      </a:moveTo>
                      <a:lnTo>
                        <a:pt x="93" y="14"/>
                      </a:lnTo>
                      <a:lnTo>
                        <a:pt x="92" y="0"/>
                      </a:lnTo>
                      <a:lnTo>
                        <a:pt x="156" y="16"/>
                      </a:lnTo>
                      <a:lnTo>
                        <a:pt x="156" y="0"/>
                      </a:lnTo>
                      <a:lnTo>
                        <a:pt x="224" y="0"/>
                      </a:lnTo>
                      <a:lnTo>
                        <a:pt x="223" y="15"/>
                      </a:lnTo>
                      <a:lnTo>
                        <a:pt x="305" y="0"/>
                      </a:lnTo>
                      <a:lnTo>
                        <a:pt x="205" y="83"/>
                      </a:lnTo>
                      <a:lnTo>
                        <a:pt x="215" y="84"/>
                      </a:lnTo>
                      <a:lnTo>
                        <a:pt x="226" y="86"/>
                      </a:lnTo>
                      <a:lnTo>
                        <a:pt x="239" y="89"/>
                      </a:lnTo>
                      <a:lnTo>
                        <a:pt x="250" y="93"/>
                      </a:lnTo>
                      <a:lnTo>
                        <a:pt x="263" y="99"/>
                      </a:lnTo>
                      <a:lnTo>
                        <a:pt x="274" y="104"/>
                      </a:lnTo>
                      <a:lnTo>
                        <a:pt x="285" y="111"/>
                      </a:lnTo>
                      <a:lnTo>
                        <a:pt x="294" y="119"/>
                      </a:lnTo>
                      <a:lnTo>
                        <a:pt x="302" y="126"/>
                      </a:lnTo>
                      <a:lnTo>
                        <a:pt x="309" y="135"/>
                      </a:lnTo>
                      <a:lnTo>
                        <a:pt x="316" y="144"/>
                      </a:lnTo>
                      <a:lnTo>
                        <a:pt x="321" y="155"/>
                      </a:lnTo>
                      <a:lnTo>
                        <a:pt x="325" y="165"/>
                      </a:lnTo>
                      <a:lnTo>
                        <a:pt x="327" y="174"/>
                      </a:lnTo>
                      <a:lnTo>
                        <a:pt x="328" y="187"/>
                      </a:lnTo>
                      <a:lnTo>
                        <a:pt x="327" y="200"/>
                      </a:lnTo>
                      <a:lnTo>
                        <a:pt x="324" y="210"/>
                      </a:lnTo>
                      <a:lnTo>
                        <a:pt x="321" y="220"/>
                      </a:lnTo>
                      <a:lnTo>
                        <a:pt x="317" y="228"/>
                      </a:lnTo>
                      <a:lnTo>
                        <a:pt x="311" y="237"/>
                      </a:lnTo>
                      <a:lnTo>
                        <a:pt x="303" y="247"/>
                      </a:lnTo>
                      <a:lnTo>
                        <a:pt x="292" y="258"/>
                      </a:lnTo>
                      <a:lnTo>
                        <a:pt x="280" y="267"/>
                      </a:lnTo>
                      <a:lnTo>
                        <a:pt x="268" y="274"/>
                      </a:lnTo>
                      <a:lnTo>
                        <a:pt x="257" y="279"/>
                      </a:lnTo>
                      <a:lnTo>
                        <a:pt x="246" y="284"/>
                      </a:lnTo>
                      <a:lnTo>
                        <a:pt x="236" y="287"/>
                      </a:lnTo>
                      <a:lnTo>
                        <a:pt x="224" y="290"/>
                      </a:lnTo>
                      <a:lnTo>
                        <a:pt x="215" y="292"/>
                      </a:lnTo>
                      <a:lnTo>
                        <a:pt x="201" y="293"/>
                      </a:lnTo>
                      <a:lnTo>
                        <a:pt x="189" y="294"/>
                      </a:lnTo>
                      <a:lnTo>
                        <a:pt x="133" y="294"/>
                      </a:lnTo>
                      <a:lnTo>
                        <a:pt x="122" y="293"/>
                      </a:lnTo>
                      <a:lnTo>
                        <a:pt x="108" y="291"/>
                      </a:lnTo>
                      <a:lnTo>
                        <a:pt x="90" y="287"/>
                      </a:lnTo>
                      <a:lnTo>
                        <a:pt x="73" y="280"/>
                      </a:lnTo>
                      <a:lnTo>
                        <a:pt x="56" y="272"/>
                      </a:lnTo>
                      <a:lnTo>
                        <a:pt x="41" y="262"/>
                      </a:lnTo>
                      <a:lnTo>
                        <a:pt x="30" y="253"/>
                      </a:lnTo>
                      <a:lnTo>
                        <a:pt x="21" y="244"/>
                      </a:lnTo>
                      <a:lnTo>
                        <a:pt x="13" y="232"/>
                      </a:lnTo>
                      <a:lnTo>
                        <a:pt x="7" y="219"/>
                      </a:lnTo>
                      <a:lnTo>
                        <a:pt x="4" y="210"/>
                      </a:lnTo>
                      <a:lnTo>
                        <a:pt x="1" y="201"/>
                      </a:lnTo>
                      <a:lnTo>
                        <a:pt x="0" y="191"/>
                      </a:lnTo>
                      <a:lnTo>
                        <a:pt x="1" y="183"/>
                      </a:lnTo>
                      <a:lnTo>
                        <a:pt x="3" y="169"/>
                      </a:lnTo>
                      <a:lnTo>
                        <a:pt x="7" y="156"/>
                      </a:lnTo>
                      <a:lnTo>
                        <a:pt x="14" y="141"/>
                      </a:lnTo>
                      <a:lnTo>
                        <a:pt x="24" y="129"/>
                      </a:lnTo>
                      <a:lnTo>
                        <a:pt x="35" y="118"/>
                      </a:lnTo>
                      <a:lnTo>
                        <a:pt x="49" y="107"/>
                      </a:lnTo>
                      <a:lnTo>
                        <a:pt x="63" y="99"/>
                      </a:lnTo>
                      <a:lnTo>
                        <a:pt x="82" y="91"/>
                      </a:lnTo>
                      <a:lnTo>
                        <a:pt x="102" y="86"/>
                      </a:lnTo>
                      <a:lnTo>
                        <a:pt x="115" y="83"/>
                      </a:lnTo>
                      <a:lnTo>
                        <a:pt x="40" y="4"/>
                      </a:lnTo>
                    </a:path>
                  </a:pathLst>
                </a:custGeom>
                <a:solidFill>
                  <a:srgbClr val="D49FFF"/>
                </a:solidFill>
                <a:ln w="12700" cap="rnd">
                  <a:solidFill>
                    <a:srgbClr val="000000"/>
                  </a:solidFill>
                  <a:round/>
                  <a:headEnd/>
                  <a:tailEnd/>
                </a:ln>
              </p:spPr>
              <p:txBody>
                <a:bodyPr/>
                <a:lstStyle/>
                <a:p>
                  <a:endParaRPr lang="zh-CN" altLang="en-US"/>
                </a:p>
              </p:txBody>
            </p:sp>
            <p:sp>
              <p:nvSpPr>
                <p:cNvPr id="31760" name="Rectangle 35"/>
                <p:cNvSpPr>
                  <a:spLocks noChangeArrowheads="1"/>
                </p:cNvSpPr>
                <p:nvPr/>
              </p:nvSpPr>
              <p:spPr bwMode="auto">
                <a:xfrm>
                  <a:off x="4435" y="1011"/>
                  <a:ext cx="261" cy="294"/>
                </a:xfrm>
                <a:prstGeom prst="rect">
                  <a:avLst/>
                </a:prstGeom>
                <a:noFill/>
                <a:ln w="12700">
                  <a:noFill/>
                  <a:miter lim="800000"/>
                  <a:headEnd/>
                  <a:tailEnd/>
                </a:ln>
              </p:spPr>
              <p:txBody>
                <a:bodyPr wrap="none" lIns="90488" tIns="44450" rIns="90488" bIns="44450">
                  <a:spAutoFit/>
                </a:bodyPr>
                <a:lstStyle/>
                <a:p>
                  <a:pPr algn="ctr" eaLnBrk="0" hangingPunct="0"/>
                  <a:r>
                    <a:rPr kumimoji="0" lang="en-US" altLang="zh-CN">
                      <a:latin typeface="Arial" charset="0"/>
                      <a:ea typeface="宋体" charset="-122"/>
                    </a:rPr>
                    <a:t>C</a:t>
                  </a:r>
                </a:p>
              </p:txBody>
            </p:sp>
          </p:grpSp>
          <p:grpSp>
            <p:nvGrpSpPr>
              <p:cNvPr id="31756" name="Group 36"/>
              <p:cNvGrpSpPr>
                <a:grpSpLocks/>
              </p:cNvGrpSpPr>
              <p:nvPr/>
            </p:nvGrpSpPr>
            <p:grpSpPr bwMode="auto">
              <a:xfrm>
                <a:off x="4740" y="964"/>
                <a:ext cx="329" cy="341"/>
                <a:chOff x="4740" y="964"/>
                <a:chExt cx="329" cy="341"/>
              </a:xfrm>
            </p:grpSpPr>
            <p:sp>
              <p:nvSpPr>
                <p:cNvPr id="31757" name="Freeform 37"/>
                <p:cNvSpPr>
                  <a:spLocks/>
                </p:cNvSpPr>
                <p:nvPr/>
              </p:nvSpPr>
              <p:spPr bwMode="auto">
                <a:xfrm>
                  <a:off x="4740" y="964"/>
                  <a:ext cx="329" cy="295"/>
                </a:xfrm>
                <a:custGeom>
                  <a:avLst/>
                  <a:gdLst>
                    <a:gd name="T0" fmla="*/ 93 w 329"/>
                    <a:gd name="T1" fmla="*/ 14 h 295"/>
                    <a:gd name="T2" fmla="*/ 156 w 329"/>
                    <a:gd name="T3" fmla="*/ 16 h 295"/>
                    <a:gd name="T4" fmla="*/ 224 w 329"/>
                    <a:gd name="T5" fmla="*/ 0 h 295"/>
                    <a:gd name="T6" fmla="*/ 305 w 329"/>
                    <a:gd name="T7" fmla="*/ 0 h 295"/>
                    <a:gd name="T8" fmla="*/ 215 w 329"/>
                    <a:gd name="T9" fmla="*/ 84 h 295"/>
                    <a:gd name="T10" fmla="*/ 239 w 329"/>
                    <a:gd name="T11" fmla="*/ 89 h 295"/>
                    <a:gd name="T12" fmla="*/ 263 w 329"/>
                    <a:gd name="T13" fmla="*/ 99 h 295"/>
                    <a:gd name="T14" fmla="*/ 285 w 329"/>
                    <a:gd name="T15" fmla="*/ 111 h 295"/>
                    <a:gd name="T16" fmla="*/ 302 w 329"/>
                    <a:gd name="T17" fmla="*/ 126 h 295"/>
                    <a:gd name="T18" fmla="*/ 316 w 329"/>
                    <a:gd name="T19" fmla="*/ 144 h 295"/>
                    <a:gd name="T20" fmla="*/ 325 w 329"/>
                    <a:gd name="T21" fmla="*/ 165 h 295"/>
                    <a:gd name="T22" fmla="*/ 328 w 329"/>
                    <a:gd name="T23" fmla="*/ 187 h 295"/>
                    <a:gd name="T24" fmla="*/ 324 w 329"/>
                    <a:gd name="T25" fmla="*/ 210 h 295"/>
                    <a:gd name="T26" fmla="*/ 317 w 329"/>
                    <a:gd name="T27" fmla="*/ 228 h 295"/>
                    <a:gd name="T28" fmla="*/ 303 w 329"/>
                    <a:gd name="T29" fmla="*/ 247 h 295"/>
                    <a:gd name="T30" fmla="*/ 280 w 329"/>
                    <a:gd name="T31" fmla="*/ 267 h 295"/>
                    <a:gd name="T32" fmla="*/ 257 w 329"/>
                    <a:gd name="T33" fmla="*/ 279 h 295"/>
                    <a:gd name="T34" fmla="*/ 236 w 329"/>
                    <a:gd name="T35" fmla="*/ 287 h 295"/>
                    <a:gd name="T36" fmla="*/ 215 w 329"/>
                    <a:gd name="T37" fmla="*/ 292 h 295"/>
                    <a:gd name="T38" fmla="*/ 189 w 329"/>
                    <a:gd name="T39" fmla="*/ 294 h 295"/>
                    <a:gd name="T40" fmla="*/ 122 w 329"/>
                    <a:gd name="T41" fmla="*/ 293 h 295"/>
                    <a:gd name="T42" fmla="*/ 90 w 329"/>
                    <a:gd name="T43" fmla="*/ 287 h 295"/>
                    <a:gd name="T44" fmla="*/ 56 w 329"/>
                    <a:gd name="T45" fmla="*/ 272 h 295"/>
                    <a:gd name="T46" fmla="*/ 30 w 329"/>
                    <a:gd name="T47" fmla="*/ 253 h 295"/>
                    <a:gd name="T48" fmla="*/ 13 w 329"/>
                    <a:gd name="T49" fmla="*/ 232 h 295"/>
                    <a:gd name="T50" fmla="*/ 4 w 329"/>
                    <a:gd name="T51" fmla="*/ 210 h 295"/>
                    <a:gd name="T52" fmla="*/ 0 w 329"/>
                    <a:gd name="T53" fmla="*/ 191 h 295"/>
                    <a:gd name="T54" fmla="*/ 3 w 329"/>
                    <a:gd name="T55" fmla="*/ 169 h 295"/>
                    <a:gd name="T56" fmla="*/ 14 w 329"/>
                    <a:gd name="T57" fmla="*/ 141 h 295"/>
                    <a:gd name="T58" fmla="*/ 35 w 329"/>
                    <a:gd name="T59" fmla="*/ 118 h 295"/>
                    <a:gd name="T60" fmla="*/ 63 w 329"/>
                    <a:gd name="T61" fmla="*/ 99 h 295"/>
                    <a:gd name="T62" fmla="*/ 102 w 329"/>
                    <a:gd name="T63" fmla="*/ 86 h 295"/>
                    <a:gd name="T64" fmla="*/ 40 w 329"/>
                    <a:gd name="T65" fmla="*/ 4 h 29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29"/>
                    <a:gd name="T100" fmla="*/ 0 h 295"/>
                    <a:gd name="T101" fmla="*/ 329 w 329"/>
                    <a:gd name="T102" fmla="*/ 295 h 29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29" h="295">
                      <a:moveTo>
                        <a:pt x="40" y="4"/>
                      </a:moveTo>
                      <a:lnTo>
                        <a:pt x="93" y="14"/>
                      </a:lnTo>
                      <a:lnTo>
                        <a:pt x="92" y="0"/>
                      </a:lnTo>
                      <a:lnTo>
                        <a:pt x="156" y="16"/>
                      </a:lnTo>
                      <a:lnTo>
                        <a:pt x="156" y="0"/>
                      </a:lnTo>
                      <a:lnTo>
                        <a:pt x="224" y="0"/>
                      </a:lnTo>
                      <a:lnTo>
                        <a:pt x="223" y="15"/>
                      </a:lnTo>
                      <a:lnTo>
                        <a:pt x="305" y="0"/>
                      </a:lnTo>
                      <a:lnTo>
                        <a:pt x="205" y="83"/>
                      </a:lnTo>
                      <a:lnTo>
                        <a:pt x="215" y="84"/>
                      </a:lnTo>
                      <a:lnTo>
                        <a:pt x="226" y="86"/>
                      </a:lnTo>
                      <a:lnTo>
                        <a:pt x="239" y="89"/>
                      </a:lnTo>
                      <a:lnTo>
                        <a:pt x="250" y="93"/>
                      </a:lnTo>
                      <a:lnTo>
                        <a:pt x="263" y="99"/>
                      </a:lnTo>
                      <a:lnTo>
                        <a:pt x="274" y="104"/>
                      </a:lnTo>
                      <a:lnTo>
                        <a:pt x="285" y="111"/>
                      </a:lnTo>
                      <a:lnTo>
                        <a:pt x="294" y="119"/>
                      </a:lnTo>
                      <a:lnTo>
                        <a:pt x="302" y="126"/>
                      </a:lnTo>
                      <a:lnTo>
                        <a:pt x="309" y="135"/>
                      </a:lnTo>
                      <a:lnTo>
                        <a:pt x="316" y="144"/>
                      </a:lnTo>
                      <a:lnTo>
                        <a:pt x="321" y="155"/>
                      </a:lnTo>
                      <a:lnTo>
                        <a:pt x="325" y="165"/>
                      </a:lnTo>
                      <a:lnTo>
                        <a:pt x="327" y="174"/>
                      </a:lnTo>
                      <a:lnTo>
                        <a:pt x="328" y="187"/>
                      </a:lnTo>
                      <a:lnTo>
                        <a:pt x="327" y="200"/>
                      </a:lnTo>
                      <a:lnTo>
                        <a:pt x="324" y="210"/>
                      </a:lnTo>
                      <a:lnTo>
                        <a:pt x="321" y="220"/>
                      </a:lnTo>
                      <a:lnTo>
                        <a:pt x="317" y="228"/>
                      </a:lnTo>
                      <a:lnTo>
                        <a:pt x="311" y="237"/>
                      </a:lnTo>
                      <a:lnTo>
                        <a:pt x="303" y="247"/>
                      </a:lnTo>
                      <a:lnTo>
                        <a:pt x="292" y="258"/>
                      </a:lnTo>
                      <a:lnTo>
                        <a:pt x="280" y="267"/>
                      </a:lnTo>
                      <a:lnTo>
                        <a:pt x="268" y="274"/>
                      </a:lnTo>
                      <a:lnTo>
                        <a:pt x="257" y="279"/>
                      </a:lnTo>
                      <a:lnTo>
                        <a:pt x="246" y="284"/>
                      </a:lnTo>
                      <a:lnTo>
                        <a:pt x="236" y="287"/>
                      </a:lnTo>
                      <a:lnTo>
                        <a:pt x="224" y="290"/>
                      </a:lnTo>
                      <a:lnTo>
                        <a:pt x="215" y="292"/>
                      </a:lnTo>
                      <a:lnTo>
                        <a:pt x="201" y="293"/>
                      </a:lnTo>
                      <a:lnTo>
                        <a:pt x="189" y="294"/>
                      </a:lnTo>
                      <a:lnTo>
                        <a:pt x="133" y="294"/>
                      </a:lnTo>
                      <a:lnTo>
                        <a:pt x="122" y="293"/>
                      </a:lnTo>
                      <a:lnTo>
                        <a:pt x="108" y="291"/>
                      </a:lnTo>
                      <a:lnTo>
                        <a:pt x="90" y="287"/>
                      </a:lnTo>
                      <a:lnTo>
                        <a:pt x="73" y="280"/>
                      </a:lnTo>
                      <a:lnTo>
                        <a:pt x="56" y="272"/>
                      </a:lnTo>
                      <a:lnTo>
                        <a:pt x="41" y="262"/>
                      </a:lnTo>
                      <a:lnTo>
                        <a:pt x="30" y="253"/>
                      </a:lnTo>
                      <a:lnTo>
                        <a:pt x="21" y="244"/>
                      </a:lnTo>
                      <a:lnTo>
                        <a:pt x="13" y="232"/>
                      </a:lnTo>
                      <a:lnTo>
                        <a:pt x="7" y="219"/>
                      </a:lnTo>
                      <a:lnTo>
                        <a:pt x="4" y="210"/>
                      </a:lnTo>
                      <a:lnTo>
                        <a:pt x="1" y="201"/>
                      </a:lnTo>
                      <a:lnTo>
                        <a:pt x="0" y="191"/>
                      </a:lnTo>
                      <a:lnTo>
                        <a:pt x="1" y="183"/>
                      </a:lnTo>
                      <a:lnTo>
                        <a:pt x="3" y="169"/>
                      </a:lnTo>
                      <a:lnTo>
                        <a:pt x="7" y="156"/>
                      </a:lnTo>
                      <a:lnTo>
                        <a:pt x="14" y="141"/>
                      </a:lnTo>
                      <a:lnTo>
                        <a:pt x="24" y="129"/>
                      </a:lnTo>
                      <a:lnTo>
                        <a:pt x="35" y="118"/>
                      </a:lnTo>
                      <a:lnTo>
                        <a:pt x="49" y="107"/>
                      </a:lnTo>
                      <a:lnTo>
                        <a:pt x="63" y="99"/>
                      </a:lnTo>
                      <a:lnTo>
                        <a:pt x="82" y="91"/>
                      </a:lnTo>
                      <a:lnTo>
                        <a:pt x="102" y="86"/>
                      </a:lnTo>
                      <a:lnTo>
                        <a:pt x="115" y="83"/>
                      </a:lnTo>
                      <a:lnTo>
                        <a:pt x="40" y="4"/>
                      </a:lnTo>
                    </a:path>
                  </a:pathLst>
                </a:custGeom>
                <a:solidFill>
                  <a:srgbClr val="D49FFF"/>
                </a:solidFill>
                <a:ln w="12700" cap="rnd">
                  <a:solidFill>
                    <a:srgbClr val="000000"/>
                  </a:solidFill>
                  <a:round/>
                  <a:headEnd/>
                  <a:tailEnd/>
                </a:ln>
              </p:spPr>
              <p:txBody>
                <a:bodyPr/>
                <a:lstStyle/>
                <a:p>
                  <a:endParaRPr lang="zh-CN" altLang="en-US"/>
                </a:p>
              </p:txBody>
            </p:sp>
            <p:sp>
              <p:nvSpPr>
                <p:cNvPr id="31758" name="Rectangle 38"/>
                <p:cNvSpPr>
                  <a:spLocks noChangeArrowheads="1"/>
                </p:cNvSpPr>
                <p:nvPr/>
              </p:nvSpPr>
              <p:spPr bwMode="auto">
                <a:xfrm>
                  <a:off x="4787" y="1011"/>
                  <a:ext cx="261" cy="294"/>
                </a:xfrm>
                <a:prstGeom prst="rect">
                  <a:avLst/>
                </a:prstGeom>
                <a:noFill/>
                <a:ln w="12700">
                  <a:noFill/>
                  <a:miter lim="800000"/>
                  <a:headEnd/>
                  <a:tailEnd/>
                </a:ln>
              </p:spPr>
              <p:txBody>
                <a:bodyPr wrap="none" lIns="90488" tIns="44450" rIns="90488" bIns="44450">
                  <a:spAutoFit/>
                </a:bodyPr>
                <a:lstStyle/>
                <a:p>
                  <a:pPr algn="ctr" eaLnBrk="0" hangingPunct="0"/>
                  <a:r>
                    <a:rPr kumimoji="0" lang="en-US" altLang="zh-CN">
                      <a:latin typeface="Arial" charset="0"/>
                      <a:ea typeface="宋体" charset="-122"/>
                    </a:rPr>
                    <a:t>D</a:t>
                  </a:r>
                </a:p>
              </p:txBody>
            </p:sp>
          </p:grpSp>
        </p:grpSp>
      </p:grpSp>
      <p:sp>
        <p:nvSpPr>
          <p:cNvPr id="40" name="Text Box 45"/>
          <p:cNvSpPr txBox="1">
            <a:spLocks noChangeArrowheads="1"/>
          </p:cNvSpPr>
          <p:nvPr/>
        </p:nvSpPr>
        <p:spPr bwMode="auto">
          <a:xfrm>
            <a:off x="404473" y="5583238"/>
            <a:ext cx="584869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b="1" dirty="0">
                <a:solidFill>
                  <a:srgbClr val="990000"/>
                </a:solidFill>
                <a:ea typeface="宋体" pitchFamily="2" charset="-122"/>
              </a:rPr>
              <a:t>如果让你来管理洗衣店，你会如何安排？</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blinds(horizontal)">
                                      <p:cBhvr>
                                        <p:cTn id="7"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5"/>
          <p:cNvSpPr>
            <a:spLocks noGrp="1" noChangeArrowheads="1"/>
          </p:cNvSpPr>
          <p:nvPr>
            <p:ph type="title"/>
          </p:nvPr>
        </p:nvSpPr>
        <p:spPr/>
        <p:txBody>
          <a:bodyPr/>
          <a:lstStyle/>
          <a:p>
            <a:r>
              <a:rPr lang="en-US" altLang="zh-CN" smtClean="0">
                <a:latin typeface="黑体" pitchFamily="2" charset="-122"/>
              </a:rPr>
              <a:t>3.2 </a:t>
            </a:r>
            <a:r>
              <a:rPr lang="zh-CN" altLang="en-US" smtClean="0">
                <a:latin typeface="黑体" pitchFamily="2" charset="-122"/>
              </a:rPr>
              <a:t>流水线的性能指标</a:t>
            </a:r>
          </a:p>
        </p:txBody>
      </p:sp>
      <p:sp>
        <p:nvSpPr>
          <p:cNvPr id="66563" name="Rectangle 3" descr="Rectangle: Click to edit Master text styles&#10;Second level&#10;Third level&#10;Fourth level&#10;Fifth level"/>
          <p:cNvSpPr>
            <a:spLocks noGrp="1" noChangeArrowheads="1"/>
          </p:cNvSpPr>
          <p:nvPr>
            <p:ph type="body" sz="half" idx="1"/>
          </p:nvPr>
        </p:nvSpPr>
        <p:spPr>
          <a:xfrm>
            <a:off x="685800" y="1795463"/>
            <a:ext cx="8101013" cy="1490662"/>
          </a:xfrm>
        </p:spPr>
        <p:txBody>
          <a:bodyPr/>
          <a:lstStyle/>
          <a:p>
            <a:pPr marL="457200" indent="-457200">
              <a:buFont typeface="Wingdings" pitchFamily="2" charset="2"/>
              <a:buAutoNum type="arabicPeriod" startAt="2"/>
            </a:pPr>
            <a:r>
              <a:rPr lang="zh-CN" altLang="en-US" smtClean="0"/>
              <a:t>流水线的各段时间不完全相等时</a:t>
            </a:r>
          </a:p>
          <a:p>
            <a:pPr marL="1085850" lvl="1" indent="-457200">
              <a:lnSpc>
                <a:spcPct val="140000"/>
              </a:lnSpc>
            </a:pPr>
            <a:r>
              <a:rPr lang="zh-CN" altLang="en-US" smtClean="0">
                <a:latin typeface="黑体" pitchFamily="2" charset="-122"/>
              </a:rPr>
              <a:t>一条</a:t>
            </a:r>
            <a:r>
              <a:rPr lang="en-US" altLang="zh-CN" smtClean="0">
                <a:solidFill>
                  <a:srgbClr val="9933FF"/>
                </a:solidFill>
                <a:latin typeface="黑体" pitchFamily="2" charset="-122"/>
              </a:rPr>
              <a:t>k</a:t>
            </a:r>
            <a:r>
              <a:rPr lang="zh-CN" altLang="en-US" smtClean="0">
                <a:latin typeface="黑体" pitchFamily="2" charset="-122"/>
              </a:rPr>
              <a:t>段流水线完成</a:t>
            </a:r>
            <a:r>
              <a:rPr lang="en-US" altLang="zh-CN" smtClean="0">
                <a:solidFill>
                  <a:srgbClr val="9933FF"/>
                </a:solidFill>
                <a:latin typeface="黑体" pitchFamily="2" charset="-122"/>
              </a:rPr>
              <a:t>n</a:t>
            </a:r>
            <a:r>
              <a:rPr lang="zh-CN" altLang="en-US" smtClean="0">
                <a:latin typeface="黑体" pitchFamily="2" charset="-122"/>
              </a:rPr>
              <a:t>个连续任务的实际加速比为： </a:t>
            </a:r>
          </a:p>
        </p:txBody>
      </p:sp>
      <p:graphicFrame>
        <p:nvGraphicFramePr>
          <p:cNvPr id="66564" name="Object 4"/>
          <p:cNvGraphicFramePr>
            <a:graphicFrameLocks noGrp="1" noChangeAspect="1"/>
          </p:cNvGraphicFramePr>
          <p:nvPr>
            <p:ph sz="half" idx="2"/>
          </p:nvPr>
        </p:nvGraphicFramePr>
        <p:xfrm>
          <a:off x="1643063" y="3214688"/>
          <a:ext cx="5910262" cy="2000250"/>
        </p:xfrm>
        <a:graphic>
          <a:graphicData uri="http://schemas.openxmlformats.org/presentationml/2006/ole">
            <mc:AlternateContent xmlns:mc="http://schemas.openxmlformats.org/markup-compatibility/2006">
              <mc:Choice xmlns:v="urn:schemas-microsoft-com:vml" Requires="v">
                <p:oleObj spid="_x0000_s66648" name="Equation" r:id="rId3" imgW="2476500" imgH="838200" progId="Equation.3">
                  <p:embed/>
                </p:oleObj>
              </mc:Choice>
              <mc:Fallback>
                <p:oleObj name="Equation" r:id="rId3" imgW="2476500" imgH="8382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43063" y="3214688"/>
                        <a:ext cx="5910262" cy="2000250"/>
                      </a:xfrm>
                      <a:prstGeom prst="rect">
                        <a:avLst/>
                      </a:prstGeom>
                      <a:solidFill>
                        <a:srgbClr val="F0F0F0"/>
                      </a:solidFill>
                    </p:spPr>
                  </p:pic>
                </p:oleObj>
              </mc:Fallback>
            </mc:AlternateContent>
          </a:graphicData>
        </a:graphic>
      </p:graphicFrame>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6"/>
          <p:cNvSpPr>
            <a:spLocks noGrp="1" noChangeArrowheads="1"/>
          </p:cNvSpPr>
          <p:nvPr>
            <p:ph type="title"/>
          </p:nvPr>
        </p:nvSpPr>
        <p:spPr/>
        <p:txBody>
          <a:bodyPr/>
          <a:lstStyle/>
          <a:p>
            <a:r>
              <a:rPr lang="en-US" altLang="zh-CN" smtClean="0">
                <a:latin typeface="黑体" pitchFamily="2" charset="-122"/>
              </a:rPr>
              <a:t>3.2 </a:t>
            </a:r>
            <a:r>
              <a:rPr lang="zh-CN" altLang="en-US" smtClean="0">
                <a:latin typeface="黑体" pitchFamily="2" charset="-122"/>
              </a:rPr>
              <a:t>流水线的性能指标</a:t>
            </a:r>
          </a:p>
        </p:txBody>
      </p:sp>
      <p:sp>
        <p:nvSpPr>
          <p:cNvPr id="67587" name="Rectangle 3" descr="Rectangle: Click to edit Master text styles&#10;Second level&#10;Third level&#10;Fourth level&#10;Fifth level"/>
          <p:cNvSpPr>
            <a:spLocks noGrp="1" noChangeArrowheads="1"/>
          </p:cNvSpPr>
          <p:nvPr>
            <p:ph type="body" sz="half" idx="1"/>
          </p:nvPr>
        </p:nvSpPr>
        <p:spPr>
          <a:xfrm>
            <a:off x="900113" y="1628775"/>
            <a:ext cx="7486650" cy="3146425"/>
          </a:xfrm>
        </p:spPr>
        <p:txBody>
          <a:bodyPr/>
          <a:lstStyle/>
          <a:p>
            <a:pPr marL="457200" indent="-457200">
              <a:buFont typeface="Wingdings" pitchFamily="2" charset="2"/>
              <a:buNone/>
            </a:pPr>
            <a:r>
              <a:rPr lang="en-US" altLang="zh-CN" dirty="0" smtClean="0">
                <a:solidFill>
                  <a:srgbClr val="FF0000"/>
                </a:solidFill>
              </a:rPr>
              <a:t>     </a:t>
            </a:r>
            <a:r>
              <a:rPr lang="zh-CN" altLang="en-US" dirty="0" smtClean="0">
                <a:solidFill>
                  <a:srgbClr val="FF0000"/>
                </a:solidFill>
              </a:rPr>
              <a:t>流水线的效率：</a:t>
            </a:r>
            <a:r>
              <a:rPr lang="zh-CN" altLang="en-US" dirty="0" smtClean="0">
                <a:solidFill>
                  <a:schemeClr val="tx1"/>
                </a:solidFill>
              </a:rPr>
              <a:t>流水线中的设备实际使用时间与整个运行时间的比值，即流水线设备的利用率。</a:t>
            </a:r>
          </a:p>
          <a:p>
            <a:pPr lvl="2">
              <a:buFont typeface="Wingdings" pitchFamily="2" charset="2"/>
              <a:buNone/>
            </a:pPr>
            <a:r>
              <a:rPr lang="zh-CN" altLang="en-US" sz="1800" dirty="0" smtClean="0">
                <a:ea typeface="宋体" charset="-122"/>
              </a:rPr>
              <a:t>       </a:t>
            </a:r>
            <a:r>
              <a:rPr lang="zh-CN" altLang="en-US" dirty="0" smtClean="0">
                <a:ea typeface="宋体" charset="-122"/>
              </a:rPr>
              <a:t>由于流水线有通过时间和排空时间，所以在连续</a:t>
            </a:r>
          </a:p>
          <a:p>
            <a:pPr lvl="2">
              <a:buFont typeface="Wingdings" pitchFamily="2" charset="2"/>
              <a:buNone/>
            </a:pPr>
            <a:r>
              <a:rPr lang="zh-CN" altLang="en-US" dirty="0" smtClean="0">
                <a:ea typeface="宋体" charset="-122"/>
              </a:rPr>
              <a:t>完成</a:t>
            </a:r>
            <a:r>
              <a:rPr lang="en-US" altLang="zh-CN" dirty="0" smtClean="0">
                <a:solidFill>
                  <a:srgbClr val="9933FF"/>
                </a:solidFill>
                <a:latin typeface="宋体" charset="-122"/>
                <a:ea typeface="宋体" charset="-122"/>
              </a:rPr>
              <a:t>n</a:t>
            </a:r>
            <a:r>
              <a:rPr lang="zh-CN" altLang="en-US" dirty="0" smtClean="0">
                <a:solidFill>
                  <a:srgbClr val="080808"/>
                </a:solidFill>
                <a:ea typeface="宋体" charset="-122"/>
              </a:rPr>
              <a:t>个</a:t>
            </a:r>
            <a:r>
              <a:rPr lang="zh-CN" altLang="en-US" dirty="0" smtClean="0">
                <a:ea typeface="宋体" charset="-122"/>
              </a:rPr>
              <a:t>任务的时间内，各段并不是满负荷地工作。</a:t>
            </a:r>
          </a:p>
          <a:p>
            <a:pPr marL="457200" indent="-457200"/>
            <a:r>
              <a:rPr lang="zh-CN" altLang="en-US" dirty="0" smtClean="0"/>
              <a:t>各段时间相等</a:t>
            </a:r>
          </a:p>
          <a:p>
            <a:pPr marL="1085850" lvl="1" indent="-457200"/>
            <a:r>
              <a:rPr lang="zh-CN" altLang="en-US" dirty="0" smtClean="0"/>
              <a:t>各段的效率</a:t>
            </a:r>
            <a:r>
              <a:rPr lang="en-US" altLang="zh-CN" dirty="0" err="1" smtClean="0">
                <a:solidFill>
                  <a:srgbClr val="9933FF"/>
                </a:solidFill>
                <a:latin typeface="黑体" pitchFamily="2" charset="-122"/>
              </a:rPr>
              <a:t>e</a:t>
            </a:r>
            <a:r>
              <a:rPr lang="en-US" altLang="zh-CN" sz="2800" baseline="-25000" dirty="0" err="1" smtClean="0">
                <a:solidFill>
                  <a:srgbClr val="9933FF"/>
                </a:solidFill>
                <a:latin typeface="黑体" pitchFamily="2" charset="-122"/>
              </a:rPr>
              <a:t>i</a:t>
            </a:r>
            <a:r>
              <a:rPr lang="zh-CN" altLang="en-US" dirty="0" smtClean="0"/>
              <a:t>相同</a:t>
            </a:r>
          </a:p>
          <a:p>
            <a:pPr marL="1085850" lvl="1" indent="-457200">
              <a:buFont typeface="Wingdings" pitchFamily="2" charset="2"/>
              <a:buNone/>
            </a:pPr>
            <a:r>
              <a:rPr lang="zh-CN" altLang="en-US" sz="2000" dirty="0" smtClean="0"/>
              <a:t>                  </a:t>
            </a:r>
            <a:endParaRPr lang="en-US" altLang="zh-CN" sz="2000" dirty="0" smtClean="0"/>
          </a:p>
        </p:txBody>
      </p:sp>
      <p:graphicFrame>
        <p:nvGraphicFramePr>
          <p:cNvPr id="67588" name="Object 5"/>
          <p:cNvGraphicFramePr>
            <a:graphicFrameLocks noGrp="1" noChangeAspect="1"/>
          </p:cNvGraphicFramePr>
          <p:nvPr>
            <p:ph sz="half" idx="2"/>
            <p:extLst>
              <p:ext uri="{D42A27DB-BD31-4B8C-83A1-F6EECF244321}">
                <p14:modId xmlns:p14="http://schemas.microsoft.com/office/powerpoint/2010/main" val="1411540874"/>
              </p:ext>
            </p:extLst>
          </p:nvPr>
        </p:nvGraphicFramePr>
        <p:xfrm>
          <a:off x="2915816" y="4955498"/>
          <a:ext cx="3960812" cy="844550"/>
        </p:xfrm>
        <a:graphic>
          <a:graphicData uri="http://schemas.openxmlformats.org/presentationml/2006/ole">
            <mc:AlternateContent xmlns:mc="http://schemas.openxmlformats.org/markup-compatibility/2006">
              <mc:Choice xmlns:v="urn:schemas-microsoft-com:vml" Requires="v">
                <p:oleObj spid="_x0000_s67672" name="公式" r:id="rId3" imgW="1904174" imgH="406224" progId="Equation.3">
                  <p:embed/>
                </p:oleObj>
              </mc:Choice>
              <mc:Fallback>
                <p:oleObj name="公式" r:id="rId3" imgW="1904174" imgH="406224"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5816" y="4955498"/>
                        <a:ext cx="3960812" cy="844550"/>
                      </a:xfrm>
                      <a:prstGeom prst="rect">
                        <a:avLst/>
                      </a:prstGeom>
                      <a:solidFill>
                        <a:srgbClr val="F0F0F0"/>
                      </a:solidFill>
                    </p:spPr>
                  </p:pic>
                </p:oleObj>
              </mc:Fallback>
            </mc:AlternateContent>
          </a:graphicData>
        </a:graphic>
      </p:graphicFrame>
      <p:sp>
        <p:nvSpPr>
          <p:cNvPr id="67589" name="Text Box 4"/>
          <p:cNvSpPr txBox="1">
            <a:spLocks noChangeArrowheads="1"/>
          </p:cNvSpPr>
          <p:nvPr/>
        </p:nvSpPr>
        <p:spPr bwMode="auto">
          <a:xfrm>
            <a:off x="900113" y="1125538"/>
            <a:ext cx="6840537" cy="488950"/>
          </a:xfrm>
          <a:prstGeom prst="rect">
            <a:avLst/>
          </a:prstGeom>
          <a:noFill/>
          <a:ln w="9525">
            <a:noFill/>
            <a:miter lim="800000"/>
            <a:headEnd/>
            <a:tailEnd/>
          </a:ln>
        </p:spPr>
        <p:txBody>
          <a:bodyPr>
            <a:spAutoFit/>
          </a:bodyPr>
          <a:lstStyle/>
          <a:p>
            <a:pPr>
              <a:spcBef>
                <a:spcPct val="50000"/>
              </a:spcBef>
            </a:pPr>
            <a:r>
              <a:rPr lang="en-US" altLang="zh-CN" sz="2600">
                <a:solidFill>
                  <a:srgbClr val="0000CC"/>
                </a:solidFill>
                <a:latin typeface="黑体" pitchFamily="2" charset="-122"/>
              </a:rPr>
              <a:t>3.2.3 </a:t>
            </a:r>
            <a:r>
              <a:rPr lang="zh-CN" altLang="en-US" sz="2600">
                <a:solidFill>
                  <a:srgbClr val="0000CC"/>
                </a:solidFill>
                <a:latin typeface="黑体" pitchFamily="2" charset="-122"/>
              </a:rPr>
              <a:t>流水线的效率</a:t>
            </a: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11"/>
          <p:cNvSpPr>
            <a:spLocks noGrp="1" noChangeArrowheads="1"/>
          </p:cNvSpPr>
          <p:nvPr>
            <p:ph type="title"/>
          </p:nvPr>
        </p:nvSpPr>
        <p:spPr/>
        <p:txBody>
          <a:bodyPr/>
          <a:lstStyle/>
          <a:p>
            <a:r>
              <a:rPr lang="en-US" altLang="zh-CN" smtClean="0">
                <a:latin typeface="黑体" pitchFamily="2" charset="-122"/>
              </a:rPr>
              <a:t>3.2 </a:t>
            </a:r>
            <a:r>
              <a:rPr lang="zh-CN" altLang="en-US" smtClean="0">
                <a:latin typeface="黑体" pitchFamily="2" charset="-122"/>
              </a:rPr>
              <a:t>流水线的性能指标</a:t>
            </a:r>
          </a:p>
        </p:txBody>
      </p:sp>
      <p:sp>
        <p:nvSpPr>
          <p:cNvPr id="68611" name="Rectangle 3" descr="Rectangle: Click to edit Master text styles&#10;Second level&#10;Third level&#10;Fourth level&#10;Fifth level"/>
          <p:cNvSpPr>
            <a:spLocks noGrp="1" noChangeArrowheads="1"/>
          </p:cNvSpPr>
          <p:nvPr>
            <p:ph type="body" sz="half" idx="1"/>
          </p:nvPr>
        </p:nvSpPr>
        <p:spPr>
          <a:xfrm>
            <a:off x="685800" y="1219200"/>
            <a:ext cx="7558088" cy="914400"/>
          </a:xfrm>
        </p:spPr>
        <p:txBody>
          <a:bodyPr/>
          <a:lstStyle/>
          <a:p>
            <a:pPr marL="1085850" lvl="1" indent="-457200"/>
            <a:r>
              <a:rPr lang="zh-CN" altLang="en-US" smtClean="0"/>
              <a:t>整条流水线的效率为：</a:t>
            </a:r>
          </a:p>
        </p:txBody>
      </p:sp>
      <p:graphicFrame>
        <p:nvGraphicFramePr>
          <p:cNvPr id="68612" name="Object 4"/>
          <p:cNvGraphicFramePr>
            <a:graphicFrameLocks noGrp="1" noChangeAspect="1"/>
          </p:cNvGraphicFramePr>
          <p:nvPr>
            <p:ph sz="quarter" idx="2"/>
          </p:nvPr>
        </p:nvGraphicFramePr>
        <p:xfrm>
          <a:off x="2627313" y="1773238"/>
          <a:ext cx="4030662" cy="854075"/>
        </p:xfrm>
        <a:graphic>
          <a:graphicData uri="http://schemas.openxmlformats.org/presentationml/2006/ole">
            <mc:AlternateContent xmlns:mc="http://schemas.openxmlformats.org/markup-compatibility/2006">
              <mc:Choice xmlns:v="urn:schemas-microsoft-com:vml" Requires="v">
                <p:oleObj spid="_x0000_s68866" name="公式" r:id="rId3" imgW="1916868" imgH="406224" progId="Equation.3">
                  <p:embed/>
                </p:oleObj>
              </mc:Choice>
              <mc:Fallback>
                <p:oleObj name="公式" r:id="rId3" imgW="1916868" imgH="406224"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7313" y="1773238"/>
                        <a:ext cx="4030662" cy="854075"/>
                      </a:xfrm>
                      <a:prstGeom prst="rect">
                        <a:avLst/>
                      </a:prstGeom>
                      <a:solidFill>
                        <a:srgbClr val="F0F0F0"/>
                      </a:solidFill>
                    </p:spPr>
                  </p:pic>
                </p:oleObj>
              </mc:Fallback>
            </mc:AlternateContent>
          </a:graphicData>
        </a:graphic>
      </p:graphicFrame>
      <p:graphicFrame>
        <p:nvGraphicFramePr>
          <p:cNvPr id="68613" name="Object 10"/>
          <p:cNvGraphicFramePr>
            <a:graphicFrameLocks noGrp="1" noChangeAspect="1"/>
          </p:cNvGraphicFramePr>
          <p:nvPr>
            <p:ph sz="quarter" idx="3"/>
          </p:nvPr>
        </p:nvGraphicFramePr>
        <p:xfrm>
          <a:off x="3636963" y="4437063"/>
          <a:ext cx="2874962" cy="801687"/>
        </p:xfrm>
        <a:graphic>
          <a:graphicData uri="http://schemas.openxmlformats.org/presentationml/2006/ole">
            <mc:AlternateContent xmlns:mc="http://schemas.openxmlformats.org/markup-compatibility/2006">
              <mc:Choice xmlns:v="urn:schemas-microsoft-com:vml" Requires="v">
                <p:oleObj spid="_x0000_s68867" name="公式" r:id="rId5" imgW="1320800" imgH="368300" progId="Equation.3">
                  <p:embed/>
                </p:oleObj>
              </mc:Choice>
              <mc:Fallback>
                <p:oleObj name="公式" r:id="rId5" imgW="1320800" imgH="368300" progId="Equation.3">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36963" y="4437063"/>
                        <a:ext cx="2874962" cy="801687"/>
                      </a:xfrm>
                      <a:prstGeom prst="rect">
                        <a:avLst/>
                      </a:prstGeom>
                      <a:solidFill>
                        <a:srgbClr val="F0F0F0"/>
                      </a:solidFill>
                    </p:spPr>
                  </p:pic>
                </p:oleObj>
              </mc:Fallback>
            </mc:AlternateContent>
          </a:graphicData>
        </a:graphic>
      </p:graphicFrame>
      <p:sp>
        <p:nvSpPr>
          <p:cNvPr id="68614" name="Rectangle 9"/>
          <p:cNvSpPr>
            <a:spLocks noChangeArrowheads="1"/>
          </p:cNvSpPr>
          <p:nvPr/>
        </p:nvSpPr>
        <p:spPr bwMode="auto">
          <a:xfrm>
            <a:off x="0" y="3233738"/>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68615" name="Object 8"/>
          <p:cNvGraphicFramePr>
            <a:graphicFrameLocks noChangeAspect="1"/>
          </p:cNvGraphicFramePr>
          <p:nvPr/>
        </p:nvGraphicFramePr>
        <p:xfrm>
          <a:off x="3492500" y="2997200"/>
          <a:ext cx="1727200" cy="806450"/>
        </p:xfrm>
        <a:graphic>
          <a:graphicData uri="http://schemas.openxmlformats.org/presentationml/2006/ole">
            <mc:AlternateContent xmlns:mc="http://schemas.openxmlformats.org/markup-compatibility/2006">
              <mc:Choice xmlns:v="urn:schemas-microsoft-com:vml" Requires="v">
                <p:oleObj spid="_x0000_s68868" name="公式" r:id="rId7" imgW="837836" imgH="393529" progId="Equation.3">
                  <p:embed/>
                </p:oleObj>
              </mc:Choice>
              <mc:Fallback>
                <p:oleObj name="公式" r:id="rId7" imgW="837836" imgH="393529"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92500" y="2997200"/>
                        <a:ext cx="1727200" cy="806450"/>
                      </a:xfrm>
                      <a:prstGeom prst="rect">
                        <a:avLst/>
                      </a:prstGeom>
                      <a:solidFill>
                        <a:srgbClr val="F0F0F0"/>
                      </a:solidFill>
                    </p:spPr>
                  </p:pic>
                </p:oleObj>
              </mc:Fallback>
            </mc:AlternateContent>
          </a:graphicData>
        </a:graphic>
      </p:graphicFrame>
      <p:sp>
        <p:nvSpPr>
          <p:cNvPr id="68616" name="Text Box 13"/>
          <p:cNvSpPr txBox="1">
            <a:spLocks noChangeArrowheads="1"/>
          </p:cNvSpPr>
          <p:nvPr/>
        </p:nvSpPr>
        <p:spPr bwMode="auto">
          <a:xfrm>
            <a:off x="1331913" y="2708275"/>
            <a:ext cx="2808287" cy="488950"/>
          </a:xfrm>
          <a:prstGeom prst="rect">
            <a:avLst/>
          </a:prstGeom>
          <a:noFill/>
          <a:ln w="9525">
            <a:noFill/>
            <a:miter lim="800000"/>
            <a:headEnd/>
            <a:tailEnd/>
          </a:ln>
        </p:spPr>
        <p:txBody>
          <a:bodyPr>
            <a:spAutoFit/>
          </a:bodyPr>
          <a:lstStyle/>
          <a:p>
            <a:pPr>
              <a:spcBef>
                <a:spcPct val="50000"/>
              </a:spcBef>
              <a:buFont typeface="Wingdings" pitchFamily="2" charset="2"/>
              <a:buChar char="Ø"/>
            </a:pPr>
            <a:r>
              <a:rPr lang="en-US" altLang="zh-CN"/>
              <a:t> </a:t>
            </a:r>
            <a:r>
              <a:rPr lang="zh-CN" altLang="en-US"/>
              <a:t>可以写成：</a:t>
            </a:r>
            <a:r>
              <a:rPr lang="zh-CN" altLang="en-US" sz="2600"/>
              <a:t> </a:t>
            </a:r>
          </a:p>
        </p:txBody>
      </p:sp>
      <p:sp>
        <p:nvSpPr>
          <p:cNvPr id="68617" name="Text Box 14"/>
          <p:cNvSpPr txBox="1">
            <a:spLocks noChangeArrowheads="1"/>
          </p:cNvSpPr>
          <p:nvPr/>
        </p:nvSpPr>
        <p:spPr bwMode="auto">
          <a:xfrm>
            <a:off x="1258888" y="4005263"/>
            <a:ext cx="2592387" cy="488950"/>
          </a:xfrm>
          <a:prstGeom prst="rect">
            <a:avLst/>
          </a:prstGeom>
          <a:noFill/>
          <a:ln w="9525">
            <a:noFill/>
            <a:miter lim="800000"/>
            <a:headEnd/>
            <a:tailEnd/>
          </a:ln>
        </p:spPr>
        <p:txBody>
          <a:bodyPr>
            <a:spAutoFit/>
          </a:bodyPr>
          <a:lstStyle/>
          <a:p>
            <a:pPr>
              <a:spcBef>
                <a:spcPct val="50000"/>
              </a:spcBef>
              <a:buFont typeface="Wingdings" pitchFamily="2" charset="2"/>
              <a:buChar char="Ø"/>
            </a:pPr>
            <a:r>
              <a:rPr lang="en-US" altLang="zh-CN" sz="2600"/>
              <a:t> </a:t>
            </a:r>
            <a:r>
              <a:rPr lang="zh-CN" altLang="en-US"/>
              <a:t>最高效率为：</a:t>
            </a:r>
          </a:p>
        </p:txBody>
      </p:sp>
      <p:sp>
        <p:nvSpPr>
          <p:cNvPr id="68618" name="Text Box 15"/>
          <p:cNvSpPr txBox="1">
            <a:spLocks noChangeArrowheads="1"/>
          </p:cNvSpPr>
          <p:nvPr/>
        </p:nvSpPr>
        <p:spPr bwMode="auto">
          <a:xfrm>
            <a:off x="1692275" y="5373688"/>
            <a:ext cx="3384550" cy="457200"/>
          </a:xfrm>
          <a:prstGeom prst="rect">
            <a:avLst/>
          </a:prstGeom>
          <a:noFill/>
          <a:ln w="9525">
            <a:noFill/>
            <a:miter lim="800000"/>
            <a:headEnd/>
            <a:tailEnd/>
          </a:ln>
        </p:spPr>
        <p:txBody>
          <a:bodyPr>
            <a:spAutoFit/>
          </a:bodyPr>
          <a:lstStyle/>
          <a:p>
            <a:pPr>
              <a:spcBef>
                <a:spcPct val="50000"/>
              </a:spcBef>
            </a:pPr>
            <a:r>
              <a:rPr lang="en-US" altLang="zh-CN" b="1">
                <a:solidFill>
                  <a:srgbClr val="E24C05"/>
                </a:solidFill>
                <a:latin typeface="宋体" charset="-122"/>
                <a:ea typeface="宋体" charset="-122"/>
              </a:rPr>
              <a:t>   </a:t>
            </a:r>
            <a:r>
              <a:rPr lang="zh-CN" altLang="en-US" b="1">
                <a:solidFill>
                  <a:srgbClr val="E24C05"/>
                </a:solidFill>
                <a:latin typeface="宋体" charset="-122"/>
                <a:ea typeface="宋体" charset="-122"/>
              </a:rPr>
              <a:t>当</a:t>
            </a:r>
            <a:r>
              <a:rPr lang="en-US" altLang="zh-CN" b="1">
                <a:solidFill>
                  <a:srgbClr val="E24C05"/>
                </a:solidFill>
                <a:latin typeface="宋体" charset="-122"/>
                <a:ea typeface="宋体" charset="-122"/>
              </a:rPr>
              <a:t>n&gt;&gt;k</a:t>
            </a:r>
            <a:r>
              <a:rPr lang="zh-CN" altLang="en-US" b="1">
                <a:solidFill>
                  <a:srgbClr val="E24C05"/>
                </a:solidFill>
                <a:latin typeface="宋体" charset="-122"/>
                <a:ea typeface="宋体" charset="-122"/>
              </a:rPr>
              <a:t>时，</a:t>
            </a:r>
            <a:r>
              <a:rPr lang="en-US" altLang="zh-CN" b="1">
                <a:solidFill>
                  <a:srgbClr val="E24C05"/>
                </a:solidFill>
                <a:latin typeface="宋体" charset="-122"/>
                <a:ea typeface="宋体" charset="-122"/>
              </a:rPr>
              <a:t>E≈1</a:t>
            </a:r>
            <a:r>
              <a:rPr lang="zh-CN" altLang="en-US" b="1">
                <a:solidFill>
                  <a:srgbClr val="E24C05"/>
                </a:solidFill>
                <a:latin typeface="宋体" charset="-122"/>
                <a:ea typeface="宋体" charset="-122"/>
              </a:rPr>
              <a:t>。 </a:t>
            </a:r>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5"/>
          <p:cNvSpPr>
            <a:spLocks noGrp="1" noChangeArrowheads="1"/>
          </p:cNvSpPr>
          <p:nvPr>
            <p:ph type="title"/>
          </p:nvPr>
        </p:nvSpPr>
        <p:spPr/>
        <p:txBody>
          <a:bodyPr/>
          <a:lstStyle/>
          <a:p>
            <a:r>
              <a:rPr lang="en-US" altLang="zh-CN" smtClean="0">
                <a:latin typeface="黑体" pitchFamily="2" charset="-122"/>
              </a:rPr>
              <a:t>3.2 </a:t>
            </a:r>
            <a:r>
              <a:rPr lang="zh-CN" altLang="en-US" smtClean="0">
                <a:latin typeface="黑体" pitchFamily="2" charset="-122"/>
              </a:rPr>
              <a:t>流水线的性能指标</a:t>
            </a:r>
          </a:p>
        </p:txBody>
      </p:sp>
      <p:sp>
        <p:nvSpPr>
          <p:cNvPr id="69635" name="Rectangle 3" descr="Rectangle: Click to edit Master text styles&#10;Second level&#10;Third level&#10;Fourth level&#10;Fifth level"/>
          <p:cNvSpPr>
            <a:spLocks noGrp="1" noChangeArrowheads="1"/>
          </p:cNvSpPr>
          <p:nvPr>
            <p:ph type="body" sz="half" idx="1"/>
          </p:nvPr>
        </p:nvSpPr>
        <p:spPr>
          <a:xfrm>
            <a:off x="685800" y="1506538"/>
            <a:ext cx="8062913" cy="3217862"/>
          </a:xfrm>
        </p:spPr>
        <p:txBody>
          <a:bodyPr/>
          <a:lstStyle/>
          <a:p>
            <a:pPr marL="1085850" lvl="1" indent="-457200"/>
            <a:r>
              <a:rPr lang="zh-CN" altLang="en-US" dirty="0" smtClean="0">
                <a:latin typeface="黑体" pitchFamily="2" charset="-122"/>
              </a:rPr>
              <a:t>当流水线各段时间相等时，流水线的效率与吞吐率</a:t>
            </a:r>
          </a:p>
          <a:p>
            <a:pPr marL="1085850" lvl="1" indent="-457200">
              <a:buFont typeface="Wingdings" pitchFamily="2" charset="2"/>
              <a:buNone/>
            </a:pPr>
            <a:r>
              <a:rPr lang="zh-CN" altLang="en-US" dirty="0" smtClean="0">
                <a:latin typeface="黑体" pitchFamily="2" charset="-122"/>
              </a:rPr>
              <a:t>   成正比。</a:t>
            </a:r>
          </a:p>
          <a:p>
            <a:pPr marL="1085850" lvl="1" indent="-457200">
              <a:buFont typeface="Wingdings" pitchFamily="2" charset="2"/>
              <a:buNone/>
            </a:pPr>
            <a:r>
              <a:rPr lang="zh-CN" altLang="en-US" dirty="0" smtClean="0">
                <a:solidFill>
                  <a:srgbClr val="008000"/>
                </a:solidFill>
                <a:latin typeface="黑体" pitchFamily="2" charset="-122"/>
              </a:rPr>
              <a:t>             </a:t>
            </a:r>
            <a:r>
              <a:rPr lang="en-US" altLang="zh-CN" dirty="0" smtClean="0">
                <a:solidFill>
                  <a:srgbClr val="008000"/>
                </a:solidFill>
                <a:latin typeface="黑体" pitchFamily="2" charset="-122"/>
              </a:rPr>
              <a:t>E=TP</a:t>
            </a:r>
            <a:r>
              <a:rPr lang="en-US" altLang="zh-CN" dirty="0" smtClean="0">
                <a:solidFill>
                  <a:srgbClr val="008000"/>
                </a:solidFill>
                <a:latin typeface="Times New Roman" pitchFamily="18" charset="0"/>
              </a:rPr>
              <a:t>·</a:t>
            </a:r>
            <a:r>
              <a:rPr lang="en-US" altLang="zh-CN" dirty="0" smtClean="0">
                <a:solidFill>
                  <a:srgbClr val="008000"/>
                </a:solidFill>
                <a:latin typeface="黑体" pitchFamily="2" charset="-122"/>
              </a:rPr>
              <a:t>△t</a:t>
            </a:r>
            <a:r>
              <a:rPr lang="en-US" altLang="zh-CN" dirty="0" smtClean="0">
                <a:latin typeface="黑体" pitchFamily="2" charset="-122"/>
              </a:rPr>
              <a:t> </a:t>
            </a:r>
          </a:p>
          <a:p>
            <a:pPr marL="457200" indent="-457200">
              <a:buFont typeface="Wingdings" pitchFamily="2" charset="2"/>
              <a:buAutoNum type="arabicPeriod" startAt="2"/>
            </a:pPr>
            <a:r>
              <a:rPr lang="zh-CN" altLang="en-US" dirty="0" smtClean="0">
                <a:solidFill>
                  <a:srgbClr val="FF0000"/>
                </a:solidFill>
                <a:latin typeface="黑体" pitchFamily="2" charset="-122"/>
              </a:rPr>
              <a:t>流水线的效率</a:t>
            </a:r>
            <a:r>
              <a:rPr lang="zh-CN" altLang="en-US" dirty="0" smtClean="0">
                <a:latin typeface="黑体" pitchFamily="2" charset="-122"/>
              </a:rPr>
              <a:t>是流水线的实际加速比</a:t>
            </a:r>
            <a:r>
              <a:rPr lang="en-US" altLang="zh-CN" dirty="0" smtClean="0">
                <a:solidFill>
                  <a:srgbClr val="9933FF"/>
                </a:solidFill>
                <a:latin typeface="黑体" pitchFamily="2" charset="-122"/>
              </a:rPr>
              <a:t>S</a:t>
            </a:r>
            <a:r>
              <a:rPr lang="zh-CN" altLang="en-US" dirty="0" smtClean="0">
                <a:latin typeface="黑体" pitchFamily="2" charset="-122"/>
              </a:rPr>
              <a:t>与它的最大加速</a:t>
            </a:r>
          </a:p>
          <a:p>
            <a:pPr marL="457200" indent="-457200">
              <a:buFont typeface="Wingdings" pitchFamily="2" charset="2"/>
              <a:buNone/>
            </a:pPr>
            <a:r>
              <a:rPr lang="zh-CN" altLang="en-US" dirty="0" smtClean="0">
                <a:latin typeface="黑体" pitchFamily="2" charset="-122"/>
              </a:rPr>
              <a:t>   比</a:t>
            </a:r>
            <a:r>
              <a:rPr lang="en-US" altLang="zh-CN" dirty="0" smtClean="0">
                <a:solidFill>
                  <a:srgbClr val="9933FF"/>
                </a:solidFill>
                <a:latin typeface="黑体" pitchFamily="2" charset="-122"/>
              </a:rPr>
              <a:t>k</a:t>
            </a:r>
            <a:r>
              <a:rPr lang="zh-CN" altLang="en-US" dirty="0" smtClean="0">
                <a:latin typeface="黑体" pitchFamily="2" charset="-122"/>
              </a:rPr>
              <a:t>的比值。 </a:t>
            </a:r>
          </a:p>
        </p:txBody>
      </p:sp>
      <p:graphicFrame>
        <p:nvGraphicFramePr>
          <p:cNvPr id="69636" name="Object 4"/>
          <p:cNvGraphicFramePr>
            <a:graphicFrameLocks noGrp="1" noChangeAspect="1"/>
          </p:cNvGraphicFramePr>
          <p:nvPr>
            <p:ph sz="half" idx="2"/>
          </p:nvPr>
        </p:nvGraphicFramePr>
        <p:xfrm>
          <a:off x="3708400" y="3933825"/>
          <a:ext cx="792163" cy="741363"/>
        </p:xfrm>
        <a:graphic>
          <a:graphicData uri="http://schemas.openxmlformats.org/presentationml/2006/ole">
            <mc:AlternateContent xmlns:mc="http://schemas.openxmlformats.org/markup-compatibility/2006">
              <mc:Choice xmlns:v="urn:schemas-microsoft-com:vml" Requires="v">
                <p:oleObj spid="_x0000_s69945" name="公式" r:id="rId3" imgW="393529" imgH="368140" progId="Equation.3">
                  <p:embed/>
                </p:oleObj>
              </mc:Choice>
              <mc:Fallback>
                <p:oleObj name="公式" r:id="rId3" imgW="393529" imgH="36814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08400" y="3933825"/>
                        <a:ext cx="792163" cy="741363"/>
                      </a:xfrm>
                      <a:prstGeom prst="rect">
                        <a:avLst/>
                      </a:prstGeom>
                      <a:solidFill>
                        <a:srgbClr val="F0F0F0"/>
                      </a:solidFill>
                    </p:spPr>
                  </p:pic>
                </p:oleObj>
              </mc:Fallback>
            </mc:AlternateContent>
          </a:graphicData>
        </a:graphic>
      </p:graphicFrame>
      <p:sp>
        <p:nvSpPr>
          <p:cNvPr id="69637" name="Text Box 7"/>
          <p:cNvSpPr txBox="1">
            <a:spLocks noChangeArrowheads="1"/>
          </p:cNvSpPr>
          <p:nvPr/>
        </p:nvSpPr>
        <p:spPr bwMode="auto">
          <a:xfrm>
            <a:off x="1763713" y="4941888"/>
            <a:ext cx="5689600" cy="457200"/>
          </a:xfrm>
          <a:prstGeom prst="rect">
            <a:avLst/>
          </a:prstGeom>
          <a:noFill/>
          <a:ln w="9525">
            <a:noFill/>
            <a:miter lim="800000"/>
            <a:headEnd/>
            <a:tailEnd/>
          </a:ln>
        </p:spPr>
        <p:txBody>
          <a:bodyPr>
            <a:spAutoFit/>
          </a:bodyPr>
          <a:lstStyle/>
          <a:p>
            <a:pPr>
              <a:spcBef>
                <a:spcPct val="50000"/>
              </a:spcBef>
            </a:pPr>
            <a:r>
              <a:rPr lang="zh-CN" altLang="en-US" b="1">
                <a:latin typeface="宋体" charset="-122"/>
                <a:ea typeface="宋体" charset="-122"/>
              </a:rPr>
              <a:t>当</a:t>
            </a:r>
            <a:r>
              <a:rPr lang="en-US" altLang="zh-CN" b="1">
                <a:solidFill>
                  <a:srgbClr val="9933FF"/>
                </a:solidFill>
                <a:latin typeface="宋体" charset="-122"/>
                <a:ea typeface="宋体" charset="-122"/>
              </a:rPr>
              <a:t>E=1</a:t>
            </a:r>
            <a:r>
              <a:rPr lang="zh-CN" altLang="en-US" b="1">
                <a:latin typeface="宋体" charset="-122"/>
                <a:ea typeface="宋体" charset="-122"/>
              </a:rPr>
              <a:t>时，</a:t>
            </a:r>
            <a:r>
              <a:rPr lang="en-US" altLang="zh-CN" b="1">
                <a:solidFill>
                  <a:srgbClr val="9933FF"/>
                </a:solidFill>
                <a:latin typeface="宋体" charset="-122"/>
                <a:ea typeface="宋体" charset="-122"/>
              </a:rPr>
              <a:t>S=k</a:t>
            </a:r>
            <a:r>
              <a:rPr lang="zh-CN" altLang="en-US" b="1">
                <a:latin typeface="宋体" charset="-122"/>
                <a:ea typeface="宋体" charset="-122"/>
              </a:rPr>
              <a:t>，实际加速比达到最大。</a:t>
            </a:r>
          </a:p>
        </p:txBody>
      </p:sp>
      <p:graphicFrame>
        <p:nvGraphicFramePr>
          <p:cNvPr id="2" name="对象 1"/>
          <p:cNvGraphicFramePr>
            <a:graphicFrameLocks noGrp="1" noChangeAspect="1"/>
          </p:cNvGraphicFramePr>
          <p:nvPr>
            <p:extLst>
              <p:ext uri="{D42A27DB-BD31-4B8C-83A1-F6EECF244321}">
                <p14:modId xmlns:p14="http://schemas.microsoft.com/office/powerpoint/2010/main" val="2151854123"/>
              </p:ext>
            </p:extLst>
          </p:nvPr>
        </p:nvGraphicFramePr>
        <p:xfrm>
          <a:off x="6444208" y="2132856"/>
          <a:ext cx="2303463" cy="887413"/>
        </p:xfrm>
        <a:graphic>
          <a:graphicData uri="http://schemas.openxmlformats.org/presentationml/2006/ole">
            <mc:AlternateContent xmlns:mc="http://schemas.openxmlformats.org/markup-compatibility/2006">
              <mc:Choice xmlns:v="urn:schemas-microsoft-com:vml" Requires="v">
                <p:oleObj spid="_x0000_s69946" name="公式" r:id="rId5" imgW="1053643" imgH="406224" progId="Equation.3">
                  <p:embed/>
                </p:oleObj>
              </mc:Choice>
              <mc:Fallback>
                <p:oleObj name="公式" r:id="rId5" imgW="1053643" imgH="406224" progId="Equation.3">
                  <p:embed/>
                  <p:pic>
                    <p:nvPicPr>
                      <p:cNvPr id="0" name="Object 4"/>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44208" y="2132856"/>
                        <a:ext cx="2303463" cy="887413"/>
                      </a:xfrm>
                      <a:prstGeom prst="rect">
                        <a:avLst/>
                      </a:prstGeom>
                      <a:solidFill>
                        <a:srgbClr val="F0F0F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 name="对象 2"/>
          <p:cNvGraphicFramePr>
            <a:graphicFrameLocks noGrp="1" noChangeAspect="1"/>
          </p:cNvGraphicFramePr>
          <p:nvPr>
            <p:extLst>
              <p:ext uri="{D42A27DB-BD31-4B8C-83A1-F6EECF244321}">
                <p14:modId xmlns:p14="http://schemas.microsoft.com/office/powerpoint/2010/main" val="1959518423"/>
              </p:ext>
            </p:extLst>
          </p:nvPr>
        </p:nvGraphicFramePr>
        <p:xfrm>
          <a:off x="6553994" y="3717032"/>
          <a:ext cx="1798638" cy="884237"/>
        </p:xfrm>
        <a:graphic>
          <a:graphicData uri="http://schemas.openxmlformats.org/presentationml/2006/ole">
            <mc:AlternateContent xmlns:mc="http://schemas.openxmlformats.org/markup-compatibility/2006">
              <mc:Choice xmlns:v="urn:schemas-microsoft-com:vml" Requires="v">
                <p:oleObj spid="_x0000_s69947" name="公式" r:id="rId7" imgW="749300" imgH="368300" progId="Equation.3">
                  <p:embed/>
                </p:oleObj>
              </mc:Choice>
              <mc:Fallback>
                <p:oleObj name="公式" r:id="rId7" imgW="749300" imgH="368300" progId="Equation.3">
                  <p:embed/>
                  <p:pic>
                    <p:nvPicPr>
                      <p:cNvPr id="0" name="Object 4"/>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553994" y="3717032"/>
                        <a:ext cx="1798638" cy="884237"/>
                      </a:xfrm>
                      <a:prstGeom prst="rect">
                        <a:avLst/>
                      </a:prstGeom>
                      <a:solidFill>
                        <a:srgbClr val="F0F0F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3616667026"/>
              </p:ext>
            </p:extLst>
          </p:nvPr>
        </p:nvGraphicFramePr>
        <p:xfrm>
          <a:off x="6589713" y="5589240"/>
          <a:ext cx="1727200" cy="806450"/>
        </p:xfrm>
        <a:graphic>
          <a:graphicData uri="http://schemas.openxmlformats.org/presentationml/2006/ole">
            <mc:AlternateContent xmlns:mc="http://schemas.openxmlformats.org/markup-compatibility/2006">
              <mc:Choice xmlns:v="urn:schemas-microsoft-com:vml" Requires="v">
                <p:oleObj spid="_x0000_s69948" name="公式" r:id="rId9" imgW="837836" imgH="393529" progId="Equation.3">
                  <p:embed/>
                </p:oleObj>
              </mc:Choice>
              <mc:Fallback>
                <p:oleObj name="公式" r:id="rId9" imgW="837836" imgH="393529" progId="Equation.3">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589713" y="5589240"/>
                        <a:ext cx="1727200" cy="806450"/>
                      </a:xfrm>
                      <a:prstGeom prst="rect">
                        <a:avLst/>
                      </a:prstGeom>
                      <a:solidFill>
                        <a:srgbClr val="F0F0F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9"/>
          <p:cNvSpPr>
            <a:spLocks noGrp="1" noChangeArrowheads="1"/>
          </p:cNvSpPr>
          <p:nvPr>
            <p:ph type="title"/>
          </p:nvPr>
        </p:nvSpPr>
        <p:spPr/>
        <p:txBody>
          <a:bodyPr/>
          <a:lstStyle/>
          <a:p>
            <a:r>
              <a:rPr lang="en-US" altLang="zh-CN" smtClean="0">
                <a:latin typeface="黑体" pitchFamily="2" charset="-122"/>
              </a:rPr>
              <a:t>3.2 </a:t>
            </a:r>
            <a:r>
              <a:rPr lang="zh-CN" altLang="en-US" smtClean="0">
                <a:latin typeface="黑体" pitchFamily="2" charset="-122"/>
              </a:rPr>
              <a:t>流水线的性能指标</a:t>
            </a:r>
          </a:p>
        </p:txBody>
      </p:sp>
      <p:sp>
        <p:nvSpPr>
          <p:cNvPr id="70659" name="Rectangle 3" descr="Rectangle: Click to edit Master text styles&#10;Second level&#10;Third level&#10;Fourth level&#10;Fifth level"/>
          <p:cNvSpPr>
            <a:spLocks noGrp="1" noChangeArrowheads="1"/>
          </p:cNvSpPr>
          <p:nvPr>
            <p:ph type="body" sz="half" idx="1"/>
          </p:nvPr>
        </p:nvSpPr>
        <p:spPr>
          <a:xfrm>
            <a:off x="685800" y="1219201"/>
            <a:ext cx="7631113" cy="1129680"/>
          </a:xfrm>
        </p:spPr>
        <p:txBody>
          <a:bodyPr/>
          <a:lstStyle/>
          <a:p>
            <a:pPr marL="457200" indent="-457200">
              <a:buFont typeface="Wingdings" pitchFamily="2" charset="2"/>
              <a:buAutoNum type="arabicPeriod" startAt="3"/>
            </a:pPr>
            <a:r>
              <a:rPr lang="zh-CN" altLang="en-US" dirty="0" smtClean="0">
                <a:latin typeface="黑体" pitchFamily="2" charset="-122"/>
              </a:rPr>
              <a:t>从时空图上看，效率就是</a:t>
            </a:r>
            <a:r>
              <a:rPr lang="en-US" altLang="zh-CN" dirty="0" smtClean="0">
                <a:solidFill>
                  <a:srgbClr val="9933FF"/>
                </a:solidFill>
                <a:latin typeface="黑体" pitchFamily="2" charset="-122"/>
              </a:rPr>
              <a:t>n</a:t>
            </a:r>
            <a:r>
              <a:rPr lang="zh-CN" altLang="en-US" dirty="0" smtClean="0">
                <a:latin typeface="黑体" pitchFamily="2" charset="-122"/>
              </a:rPr>
              <a:t>个任务占用的时空面积和</a:t>
            </a:r>
          </a:p>
          <a:p>
            <a:pPr marL="457200" indent="-457200">
              <a:buFont typeface="Wingdings" pitchFamily="2" charset="2"/>
              <a:buNone/>
            </a:pPr>
            <a:r>
              <a:rPr lang="zh-CN" altLang="en-US" dirty="0" smtClean="0">
                <a:latin typeface="黑体" pitchFamily="2" charset="-122"/>
              </a:rPr>
              <a:t>   </a:t>
            </a:r>
            <a:r>
              <a:rPr lang="en-US" altLang="zh-CN" dirty="0" smtClean="0">
                <a:solidFill>
                  <a:srgbClr val="9933FF"/>
                </a:solidFill>
                <a:latin typeface="黑体" pitchFamily="2" charset="-122"/>
              </a:rPr>
              <a:t>k</a:t>
            </a:r>
            <a:r>
              <a:rPr lang="zh-CN" altLang="en-US" dirty="0" smtClean="0">
                <a:latin typeface="黑体" pitchFamily="2" charset="-122"/>
              </a:rPr>
              <a:t>个段总的时空面积之比（</a:t>
            </a:r>
            <a:r>
              <a:rPr lang="zh-CN" altLang="en-US" dirty="0" smtClean="0">
                <a:solidFill>
                  <a:schemeClr val="tx1"/>
                </a:solidFill>
                <a:latin typeface="黑体" pitchFamily="2" charset="-122"/>
                <a:hlinkClick r:id="rId3" action="ppaction://hlinkfile"/>
              </a:rPr>
              <a:t>举例</a:t>
            </a:r>
            <a:r>
              <a:rPr lang="zh-CN" altLang="en-US" dirty="0" smtClean="0">
                <a:latin typeface="黑体" pitchFamily="2" charset="-122"/>
              </a:rPr>
              <a:t>）</a:t>
            </a:r>
          </a:p>
        </p:txBody>
      </p:sp>
      <p:graphicFrame>
        <p:nvGraphicFramePr>
          <p:cNvPr id="70660" name="Object 4"/>
          <p:cNvGraphicFramePr>
            <a:graphicFrameLocks noGrp="1" noChangeAspect="1"/>
          </p:cNvGraphicFramePr>
          <p:nvPr>
            <p:ph sz="quarter" idx="2"/>
          </p:nvPr>
        </p:nvGraphicFramePr>
        <p:xfrm>
          <a:off x="2413000" y="2460625"/>
          <a:ext cx="4316413" cy="892175"/>
        </p:xfrm>
        <a:graphic>
          <a:graphicData uri="http://schemas.openxmlformats.org/presentationml/2006/ole">
            <mc:AlternateContent xmlns:mc="http://schemas.openxmlformats.org/markup-compatibility/2006">
              <mc:Choice xmlns:v="urn:schemas-microsoft-com:vml" Requires="v">
                <p:oleObj spid="_x0000_s70828" name="公式" r:id="rId4" imgW="1905000" imgH="393700" progId="Equation.3">
                  <p:embed/>
                </p:oleObj>
              </mc:Choice>
              <mc:Fallback>
                <p:oleObj name="公式" r:id="rId4" imgW="1905000" imgH="3937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13000" y="2460625"/>
                        <a:ext cx="4316413" cy="892175"/>
                      </a:xfrm>
                      <a:prstGeom prst="rect">
                        <a:avLst/>
                      </a:prstGeom>
                      <a:solidFill>
                        <a:srgbClr val="F0F0F0"/>
                      </a:solidFill>
                    </p:spPr>
                  </p:pic>
                </p:oleObj>
              </mc:Fallback>
            </mc:AlternateContent>
          </a:graphicData>
        </a:graphic>
      </p:graphicFrame>
      <p:graphicFrame>
        <p:nvGraphicFramePr>
          <p:cNvPr id="70661" name="Object 8"/>
          <p:cNvGraphicFramePr>
            <a:graphicFrameLocks noGrp="1" noChangeAspect="1"/>
          </p:cNvGraphicFramePr>
          <p:nvPr>
            <p:ph sz="quarter" idx="3"/>
          </p:nvPr>
        </p:nvGraphicFramePr>
        <p:xfrm>
          <a:off x="2590800" y="4419600"/>
          <a:ext cx="3925888" cy="1230313"/>
        </p:xfrm>
        <a:graphic>
          <a:graphicData uri="http://schemas.openxmlformats.org/presentationml/2006/ole">
            <mc:AlternateContent xmlns:mc="http://schemas.openxmlformats.org/markup-compatibility/2006">
              <mc:Choice xmlns:v="urn:schemas-microsoft-com:vml" Requires="v">
                <p:oleObj spid="_x0000_s70829" name="Equation" r:id="rId6" imgW="2755900" imgH="863600" progId="Equation.3">
                  <p:embed/>
                </p:oleObj>
              </mc:Choice>
              <mc:Fallback>
                <p:oleObj name="Equation" r:id="rId6" imgW="2755900" imgH="863600" progId="Equation.3">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90800" y="4419600"/>
                        <a:ext cx="3925888" cy="1230313"/>
                      </a:xfrm>
                      <a:prstGeom prst="rect">
                        <a:avLst/>
                      </a:prstGeom>
                      <a:solidFill>
                        <a:srgbClr val="F0F0F0"/>
                      </a:solidFill>
                    </p:spPr>
                  </p:pic>
                </p:oleObj>
              </mc:Fallback>
            </mc:AlternateContent>
          </a:graphicData>
        </a:graphic>
      </p:graphicFrame>
      <p:sp>
        <p:nvSpPr>
          <p:cNvPr id="70662" name="Rectangle 11"/>
          <p:cNvSpPr>
            <a:spLocks noChangeArrowheads="1"/>
          </p:cNvSpPr>
          <p:nvPr/>
        </p:nvSpPr>
        <p:spPr bwMode="auto">
          <a:xfrm>
            <a:off x="1339850" y="3810000"/>
            <a:ext cx="3232150" cy="457200"/>
          </a:xfrm>
          <a:prstGeom prst="rect">
            <a:avLst/>
          </a:prstGeom>
          <a:noFill/>
          <a:ln w="9525">
            <a:noFill/>
            <a:miter lim="800000"/>
            <a:headEnd/>
            <a:tailEnd/>
          </a:ln>
        </p:spPr>
        <p:txBody>
          <a:bodyPr wrap="none">
            <a:spAutoFit/>
          </a:bodyPr>
          <a:lstStyle/>
          <a:p>
            <a:r>
              <a:rPr lang="zh-CN" altLang="en-US">
                <a:latin typeface="黑体" pitchFamily="2" charset="-122"/>
              </a:rPr>
              <a:t>当各段时间不相等时：</a:t>
            </a:r>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9" name="Rectangle 2"/>
          <p:cNvSpPr>
            <a:spLocks noGrp="1" noChangeArrowheads="1"/>
          </p:cNvSpPr>
          <p:nvPr>
            <p:ph type="title"/>
          </p:nvPr>
        </p:nvSpPr>
        <p:spPr>
          <a:xfrm>
            <a:off x="323528" y="691803"/>
            <a:ext cx="7772400" cy="288925"/>
          </a:xfrm>
        </p:spPr>
        <p:txBody>
          <a:bodyPr/>
          <a:lstStyle/>
          <a:p>
            <a:pPr algn="l" eaLnBrk="1" hangingPunct="1"/>
            <a:r>
              <a:rPr lang="zh-CN" altLang="en-US" sz="2000" dirty="0" smtClean="0">
                <a:solidFill>
                  <a:schemeClr val="tx1"/>
                </a:solidFill>
                <a:latin typeface="宋体" charset="-122"/>
              </a:rPr>
              <a:t>例3.3</a:t>
            </a:r>
          </a:p>
        </p:txBody>
      </p:sp>
      <p:sp>
        <p:nvSpPr>
          <p:cNvPr id="88070" name="Text Box 3"/>
          <p:cNvSpPr txBox="1">
            <a:spLocks noChangeArrowheads="1"/>
          </p:cNvSpPr>
          <p:nvPr/>
        </p:nvSpPr>
        <p:spPr bwMode="auto">
          <a:xfrm>
            <a:off x="304800" y="1004069"/>
            <a:ext cx="3505200" cy="1920875"/>
          </a:xfrm>
          <a:prstGeom prst="rect">
            <a:avLst/>
          </a:prstGeom>
          <a:noFill/>
          <a:ln w="9525">
            <a:noFill/>
            <a:miter lim="800000"/>
            <a:headEnd/>
            <a:tailEnd type="none" w="sm" len="sm"/>
          </a:ln>
          <a:effectLst/>
        </p:spPr>
        <p:txBody>
          <a:bodyPr>
            <a:spAutoFit/>
          </a:bodyPr>
          <a:lstStyle/>
          <a:p>
            <a:pPr>
              <a:lnSpc>
                <a:spcPct val="150000"/>
              </a:lnSpc>
            </a:pPr>
            <a:r>
              <a:rPr kumimoji="0" lang="zh-CN" altLang="en-US" sz="2000" b="1" dirty="0">
                <a:solidFill>
                  <a:srgbClr val="000000"/>
                </a:solidFill>
                <a:latin typeface="宋体" charset="-122"/>
                <a:ea typeface="宋体" charset="-122"/>
              </a:rPr>
              <a:t>已知：一条流水线，</a:t>
            </a:r>
            <a:r>
              <a:rPr kumimoji="0" lang="en-US" altLang="zh-CN" sz="2000" b="1" dirty="0">
                <a:solidFill>
                  <a:srgbClr val="000000"/>
                </a:solidFill>
                <a:latin typeface="宋体" charset="-122"/>
                <a:ea typeface="宋体" charset="-122"/>
              </a:rPr>
              <a:t>CYCLE</a:t>
            </a:r>
            <a:r>
              <a:rPr kumimoji="0" lang="zh-CN" altLang="en-US" sz="2000" b="1" baseline="-25000" dirty="0">
                <a:solidFill>
                  <a:srgbClr val="000000"/>
                </a:solidFill>
                <a:latin typeface="宋体" charset="-122"/>
                <a:ea typeface="宋体" charset="-122"/>
              </a:rPr>
              <a:t>顺序</a:t>
            </a:r>
            <a:r>
              <a:rPr kumimoji="0" lang="zh-CN" altLang="en-US" sz="2000" b="1" dirty="0">
                <a:solidFill>
                  <a:srgbClr val="000000"/>
                </a:solidFill>
                <a:latin typeface="宋体" charset="-122"/>
                <a:ea typeface="宋体" charset="-122"/>
              </a:rPr>
              <a:t>=10</a:t>
            </a:r>
            <a:r>
              <a:rPr kumimoji="0" lang="en-US" altLang="zh-CN" sz="2000" b="1" dirty="0" err="1">
                <a:solidFill>
                  <a:srgbClr val="000000"/>
                </a:solidFill>
                <a:latin typeface="宋体" charset="-122"/>
                <a:ea typeface="宋体" charset="-122"/>
              </a:rPr>
              <a:t>ns，CYCLE</a:t>
            </a:r>
            <a:r>
              <a:rPr kumimoji="0" lang="zh-CN" altLang="en-US" sz="2000" b="1" baseline="-25000" dirty="0">
                <a:solidFill>
                  <a:srgbClr val="000000"/>
                </a:solidFill>
                <a:latin typeface="宋体" charset="-122"/>
                <a:ea typeface="宋体" charset="-122"/>
              </a:rPr>
              <a:t>流水</a:t>
            </a:r>
            <a:r>
              <a:rPr kumimoji="0" lang="zh-CN" altLang="en-US" sz="2000" b="1" dirty="0">
                <a:solidFill>
                  <a:srgbClr val="000000"/>
                </a:solidFill>
                <a:latin typeface="宋体" charset="-122"/>
                <a:ea typeface="宋体" charset="-122"/>
              </a:rPr>
              <a:t>=11</a:t>
            </a:r>
            <a:r>
              <a:rPr kumimoji="0" lang="en-US" altLang="zh-CN" sz="2000" b="1" dirty="0">
                <a:solidFill>
                  <a:srgbClr val="000000"/>
                </a:solidFill>
                <a:latin typeface="宋体" charset="-122"/>
                <a:ea typeface="宋体" charset="-122"/>
              </a:rPr>
              <a:t>ns，</a:t>
            </a:r>
            <a:r>
              <a:rPr kumimoji="0" lang="zh-CN" altLang="en-US" sz="2000" b="1" dirty="0">
                <a:solidFill>
                  <a:srgbClr val="000000"/>
                </a:solidFill>
                <a:latin typeface="宋体" charset="-122"/>
                <a:ea typeface="宋体" charset="-122"/>
              </a:rPr>
              <a:t>各指令的时钟周期数见右表。求最大加速比。</a:t>
            </a:r>
            <a:endParaRPr kumimoji="0" lang="en-US" altLang="zh-CN" sz="2000" b="1" dirty="0">
              <a:solidFill>
                <a:srgbClr val="000000"/>
              </a:solidFill>
              <a:latin typeface="宋体" charset="-122"/>
              <a:ea typeface="宋体" charset="-122"/>
            </a:endParaRPr>
          </a:p>
        </p:txBody>
      </p:sp>
      <p:graphicFrame>
        <p:nvGraphicFramePr>
          <p:cNvPr id="88071" name="Object 4"/>
          <p:cNvGraphicFramePr>
            <a:graphicFrameLocks noChangeAspect="1"/>
          </p:cNvGraphicFramePr>
          <p:nvPr/>
        </p:nvGraphicFramePr>
        <p:xfrm>
          <a:off x="4343400" y="1600969"/>
          <a:ext cx="4524375" cy="1323975"/>
        </p:xfrm>
        <a:graphic>
          <a:graphicData uri="http://schemas.openxmlformats.org/presentationml/2006/ole">
            <mc:AlternateContent xmlns:mc="http://schemas.openxmlformats.org/markup-compatibility/2006">
              <mc:Choice xmlns:v="urn:schemas-microsoft-com:vml" Requires="v">
                <p:oleObj spid="_x0000_s88155" name="Document" r:id="rId3" imgW="3026664" imgH="877824" progId="Word.Document.8">
                  <p:embed/>
                </p:oleObj>
              </mc:Choice>
              <mc:Fallback>
                <p:oleObj name="Document" r:id="rId3" imgW="3026664" imgH="877824"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43400" y="1600969"/>
                        <a:ext cx="4524375" cy="1323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8072" name="Text Box 5"/>
          <p:cNvSpPr txBox="1">
            <a:spLocks noChangeArrowheads="1"/>
          </p:cNvSpPr>
          <p:nvPr/>
        </p:nvSpPr>
        <p:spPr bwMode="auto">
          <a:xfrm>
            <a:off x="304800" y="2879725"/>
            <a:ext cx="8534400" cy="3292475"/>
          </a:xfrm>
          <a:prstGeom prst="rect">
            <a:avLst/>
          </a:prstGeom>
          <a:noFill/>
          <a:ln w="9525">
            <a:noFill/>
            <a:miter lim="800000"/>
            <a:headEnd/>
            <a:tailEnd/>
          </a:ln>
          <a:effectLst/>
        </p:spPr>
        <p:txBody>
          <a:bodyPr>
            <a:spAutoFit/>
          </a:bodyPr>
          <a:lstStyle/>
          <a:p>
            <a:pPr eaLnBrk="0" hangingPunct="0">
              <a:lnSpc>
                <a:spcPct val="150000"/>
              </a:lnSpc>
            </a:pPr>
            <a:r>
              <a:rPr kumimoji="0" lang="zh-CN" altLang="en-US" sz="2000" b="1" dirty="0">
                <a:solidFill>
                  <a:srgbClr val="000000"/>
                </a:solidFill>
                <a:latin typeface="宋体" charset="-122"/>
                <a:ea typeface="宋体" charset="-122"/>
              </a:rPr>
              <a:t>解：</a:t>
            </a:r>
          </a:p>
          <a:p>
            <a:pPr eaLnBrk="0" hangingPunct="0">
              <a:lnSpc>
                <a:spcPct val="150000"/>
              </a:lnSpc>
            </a:pPr>
            <a:r>
              <a:rPr kumimoji="0" lang="zh-CN" altLang="en-US" sz="2000" b="1" dirty="0">
                <a:solidFill>
                  <a:srgbClr val="000000"/>
                </a:solidFill>
                <a:latin typeface="宋体" charset="-122"/>
                <a:ea typeface="宋体" charset="-122"/>
              </a:rPr>
              <a:t>  题目未给出指令总数</a:t>
            </a:r>
            <a:r>
              <a:rPr kumimoji="0" lang="en-US" altLang="zh-CN" sz="2000" b="1" dirty="0">
                <a:solidFill>
                  <a:srgbClr val="000000"/>
                </a:solidFill>
                <a:latin typeface="宋体" charset="-122"/>
                <a:ea typeface="宋体" charset="-122"/>
              </a:rPr>
              <a:t>n，</a:t>
            </a:r>
            <a:r>
              <a:rPr kumimoji="0" lang="zh-CN" altLang="en-US" sz="2000" b="1" dirty="0">
                <a:solidFill>
                  <a:srgbClr val="000000"/>
                </a:solidFill>
                <a:latin typeface="宋体" charset="-122"/>
                <a:ea typeface="宋体" charset="-122"/>
              </a:rPr>
              <a:t>表示</a:t>
            </a:r>
            <a:r>
              <a:rPr kumimoji="0" lang="en-US" altLang="zh-CN" sz="2000" b="1" dirty="0">
                <a:solidFill>
                  <a:srgbClr val="000000"/>
                </a:solidFill>
                <a:latin typeface="宋体" charset="-122"/>
                <a:ea typeface="宋体" charset="-122"/>
              </a:rPr>
              <a:t>n=∞，</a:t>
            </a:r>
            <a:r>
              <a:rPr kumimoji="0" lang="zh-CN" altLang="en-US" sz="2000" b="1" dirty="0">
                <a:solidFill>
                  <a:srgbClr val="000000"/>
                </a:solidFill>
                <a:latin typeface="宋体" charset="-122"/>
                <a:ea typeface="宋体" charset="-122"/>
              </a:rPr>
              <a:t>这时</a:t>
            </a:r>
            <a:r>
              <a:rPr kumimoji="0" lang="en-US" altLang="zh-CN" sz="2000" b="1" dirty="0">
                <a:solidFill>
                  <a:srgbClr val="000000"/>
                </a:solidFill>
                <a:latin typeface="宋体" charset="-122"/>
                <a:ea typeface="宋体" charset="-122"/>
              </a:rPr>
              <a:t>TP</a:t>
            </a:r>
            <a:r>
              <a:rPr kumimoji="0" lang="zh-CN" altLang="en-US" sz="2000" b="1" dirty="0">
                <a:solidFill>
                  <a:srgbClr val="000000"/>
                </a:solidFill>
                <a:latin typeface="宋体" charset="-122"/>
                <a:ea typeface="宋体" charset="-122"/>
              </a:rPr>
              <a:t>达到</a:t>
            </a:r>
            <a:r>
              <a:rPr kumimoji="0" lang="en-US" altLang="zh-CN" sz="2000" b="1" dirty="0" err="1">
                <a:solidFill>
                  <a:srgbClr val="000000"/>
                </a:solidFill>
                <a:latin typeface="宋体" charset="-122"/>
                <a:ea typeface="宋体" charset="-122"/>
              </a:rPr>
              <a:t>TP</a:t>
            </a:r>
            <a:r>
              <a:rPr kumimoji="0" lang="en-US" altLang="zh-CN" sz="2000" b="1" baseline="-25000" dirty="0" err="1">
                <a:solidFill>
                  <a:srgbClr val="000000"/>
                </a:solidFill>
                <a:latin typeface="宋体" charset="-122"/>
                <a:ea typeface="宋体" charset="-122"/>
              </a:rPr>
              <a:t>max</a:t>
            </a:r>
            <a:endParaRPr kumimoji="0" lang="en-US" altLang="zh-CN" sz="2000" b="1" dirty="0">
              <a:solidFill>
                <a:srgbClr val="000000"/>
              </a:solidFill>
              <a:latin typeface="宋体" charset="-122"/>
              <a:ea typeface="宋体" charset="-122"/>
            </a:endParaRPr>
          </a:p>
          <a:p>
            <a:pPr eaLnBrk="0" hangingPunct="0">
              <a:lnSpc>
                <a:spcPct val="150000"/>
              </a:lnSpc>
            </a:pPr>
            <a:r>
              <a:rPr kumimoji="0" lang="en-US" altLang="zh-CN" sz="2000" b="1" dirty="0">
                <a:solidFill>
                  <a:srgbClr val="000000"/>
                </a:solidFill>
                <a:latin typeface="宋体" charset="-122"/>
                <a:ea typeface="宋体" charset="-122"/>
              </a:rPr>
              <a:t>  </a:t>
            </a:r>
            <a:r>
              <a:rPr kumimoji="0" lang="zh-CN" altLang="en-US" sz="2000" b="1" dirty="0">
                <a:solidFill>
                  <a:srgbClr val="000000"/>
                </a:solidFill>
                <a:latin typeface="宋体" charset="-122"/>
                <a:ea typeface="宋体" charset="-122"/>
              </a:rPr>
              <a:t>定义每条指令延迟时间</a:t>
            </a:r>
            <a:r>
              <a:rPr kumimoji="0" lang="en-US" altLang="zh-CN" sz="2000" b="1" dirty="0">
                <a:solidFill>
                  <a:srgbClr val="000000"/>
                </a:solidFill>
                <a:latin typeface="宋体" charset="-122"/>
                <a:ea typeface="宋体" charset="-122"/>
              </a:rPr>
              <a:t>TPI=CPI</a:t>
            </a:r>
            <a:r>
              <a:rPr kumimoji="0" lang="en-US" altLang="zh-CN" sz="2000" b="1" dirty="0">
                <a:solidFill>
                  <a:srgbClr val="000000"/>
                </a:solidFill>
                <a:latin typeface="Times New Roman" pitchFamily="18" charset="0"/>
                <a:ea typeface="宋体" charset="-122"/>
              </a:rPr>
              <a:t>×</a:t>
            </a:r>
            <a:r>
              <a:rPr kumimoji="0" lang="en-US" altLang="zh-CN" sz="2000" b="1" dirty="0">
                <a:solidFill>
                  <a:srgbClr val="000000"/>
                </a:solidFill>
                <a:latin typeface="宋体" charset="-122"/>
                <a:ea typeface="宋体" charset="-122"/>
              </a:rPr>
              <a:t>CYCLE</a:t>
            </a:r>
            <a:endParaRPr kumimoji="0" lang="zh-CN" altLang="en-US" sz="2000" b="1" dirty="0">
              <a:solidFill>
                <a:srgbClr val="000000"/>
              </a:solidFill>
              <a:latin typeface="宋体" charset="-122"/>
              <a:ea typeface="宋体" charset="-122"/>
            </a:endParaRPr>
          </a:p>
          <a:p>
            <a:pPr eaLnBrk="0" hangingPunct="0">
              <a:lnSpc>
                <a:spcPct val="150000"/>
              </a:lnSpc>
            </a:pPr>
            <a:r>
              <a:rPr kumimoji="0" lang="en-US" altLang="zh-CN" sz="2000" b="1" dirty="0">
                <a:solidFill>
                  <a:srgbClr val="000000"/>
                </a:solidFill>
                <a:latin typeface="宋体" charset="-122"/>
                <a:ea typeface="宋体" charset="-122"/>
              </a:rPr>
              <a:t>  </a:t>
            </a:r>
            <a:r>
              <a:rPr kumimoji="0" lang="zh-CN" altLang="en-US" sz="2000" b="1" dirty="0">
                <a:solidFill>
                  <a:srgbClr val="000000"/>
                </a:solidFill>
                <a:latin typeface="宋体" charset="-122"/>
                <a:ea typeface="宋体" charset="-122"/>
              </a:rPr>
              <a:t>最大加速比公式</a:t>
            </a:r>
            <a:r>
              <a:rPr kumimoji="0" lang="en-US" altLang="zh-CN" sz="2000" b="1" dirty="0" err="1">
                <a:solidFill>
                  <a:srgbClr val="000000"/>
                </a:solidFill>
                <a:latin typeface="宋体" charset="-122"/>
                <a:ea typeface="宋体" charset="-122"/>
              </a:rPr>
              <a:t>S</a:t>
            </a:r>
            <a:r>
              <a:rPr kumimoji="0" lang="en-US" altLang="zh-CN" sz="2000" b="1" baseline="-25000" dirty="0" err="1">
                <a:solidFill>
                  <a:srgbClr val="000000"/>
                </a:solidFill>
                <a:latin typeface="宋体" charset="-122"/>
                <a:ea typeface="宋体" charset="-122"/>
              </a:rPr>
              <a:t>max</a:t>
            </a:r>
            <a:r>
              <a:rPr kumimoji="0" lang="en-US" altLang="zh-CN" sz="2000" b="1" dirty="0">
                <a:solidFill>
                  <a:srgbClr val="000000"/>
                </a:solidFill>
                <a:latin typeface="宋体" charset="-122"/>
                <a:ea typeface="宋体" charset="-122"/>
              </a:rPr>
              <a:t>=</a:t>
            </a:r>
            <a:r>
              <a:rPr kumimoji="0" lang="en-US" altLang="zh-CN" sz="2000" b="1" dirty="0" err="1">
                <a:solidFill>
                  <a:srgbClr val="000000"/>
                </a:solidFill>
                <a:latin typeface="宋体" charset="-122"/>
                <a:ea typeface="宋体" charset="-122"/>
              </a:rPr>
              <a:t>TP</a:t>
            </a:r>
            <a:r>
              <a:rPr kumimoji="0" lang="en-US" altLang="zh-CN" sz="2000" b="1" baseline="-25000" dirty="0" err="1">
                <a:solidFill>
                  <a:srgbClr val="000000"/>
                </a:solidFill>
                <a:latin typeface="宋体" charset="-122"/>
                <a:ea typeface="宋体" charset="-122"/>
              </a:rPr>
              <a:t>max</a:t>
            </a:r>
            <a:r>
              <a:rPr kumimoji="0" lang="zh-CN" altLang="en-US" sz="2000" b="1" baseline="-25000" dirty="0">
                <a:solidFill>
                  <a:srgbClr val="000000"/>
                </a:solidFill>
                <a:latin typeface="宋体" charset="-122"/>
                <a:ea typeface="宋体" charset="-122"/>
              </a:rPr>
              <a:t>流水</a:t>
            </a:r>
            <a:r>
              <a:rPr kumimoji="0" lang="zh-CN" altLang="en-US" sz="2000" b="1" dirty="0">
                <a:solidFill>
                  <a:srgbClr val="000000"/>
                </a:solidFill>
                <a:latin typeface="宋体" charset="-122"/>
                <a:ea typeface="宋体" charset="-122"/>
              </a:rPr>
              <a:t>/</a:t>
            </a:r>
            <a:r>
              <a:rPr kumimoji="0" lang="en-US" altLang="zh-CN" sz="2000" b="1" dirty="0" err="1">
                <a:solidFill>
                  <a:srgbClr val="000000"/>
                </a:solidFill>
                <a:latin typeface="宋体" charset="-122"/>
                <a:ea typeface="宋体" charset="-122"/>
              </a:rPr>
              <a:t>TP</a:t>
            </a:r>
            <a:r>
              <a:rPr kumimoji="0" lang="en-US" altLang="zh-CN" sz="2000" b="1" baseline="-25000" dirty="0" err="1">
                <a:solidFill>
                  <a:srgbClr val="000000"/>
                </a:solidFill>
                <a:latin typeface="宋体" charset="-122"/>
                <a:ea typeface="宋体" charset="-122"/>
              </a:rPr>
              <a:t>max</a:t>
            </a:r>
            <a:r>
              <a:rPr kumimoji="0" lang="zh-CN" altLang="en-US" sz="2000" b="1" baseline="-25000" dirty="0">
                <a:solidFill>
                  <a:srgbClr val="000000"/>
                </a:solidFill>
                <a:latin typeface="宋体" charset="-122"/>
                <a:ea typeface="宋体" charset="-122"/>
              </a:rPr>
              <a:t>顺序</a:t>
            </a:r>
            <a:r>
              <a:rPr kumimoji="0" lang="zh-CN" altLang="en-US" sz="2000" b="1" dirty="0">
                <a:solidFill>
                  <a:srgbClr val="000000"/>
                </a:solidFill>
                <a:latin typeface="宋体" charset="-122"/>
                <a:ea typeface="宋体" charset="-122"/>
              </a:rPr>
              <a:t>=</a:t>
            </a:r>
            <a:r>
              <a:rPr kumimoji="0" lang="en-US" altLang="zh-CN" sz="2000" b="1" dirty="0" err="1">
                <a:solidFill>
                  <a:srgbClr val="000000"/>
                </a:solidFill>
                <a:latin typeface="宋体" charset="-122"/>
                <a:ea typeface="宋体" charset="-122"/>
              </a:rPr>
              <a:t>TPI</a:t>
            </a:r>
            <a:r>
              <a:rPr kumimoji="0" lang="en-US" altLang="zh-CN" sz="2000" b="1" baseline="-25000" dirty="0" err="1">
                <a:solidFill>
                  <a:srgbClr val="000000"/>
                </a:solidFill>
                <a:latin typeface="宋体" charset="-122"/>
                <a:ea typeface="宋体" charset="-122"/>
              </a:rPr>
              <a:t>max</a:t>
            </a:r>
            <a:r>
              <a:rPr kumimoji="0" lang="zh-CN" altLang="en-US" sz="2000" b="1" baseline="-25000" dirty="0">
                <a:solidFill>
                  <a:srgbClr val="000000"/>
                </a:solidFill>
                <a:latin typeface="宋体" charset="-122"/>
                <a:ea typeface="宋体" charset="-122"/>
              </a:rPr>
              <a:t>顺序</a:t>
            </a:r>
            <a:r>
              <a:rPr kumimoji="0" lang="zh-CN" altLang="en-US" sz="2000" b="1" dirty="0">
                <a:solidFill>
                  <a:srgbClr val="000000"/>
                </a:solidFill>
                <a:latin typeface="宋体" charset="-122"/>
                <a:ea typeface="宋体" charset="-122"/>
              </a:rPr>
              <a:t>/</a:t>
            </a:r>
            <a:r>
              <a:rPr kumimoji="0" lang="en-US" altLang="zh-CN" sz="2000" b="1" dirty="0" err="1">
                <a:solidFill>
                  <a:srgbClr val="000000"/>
                </a:solidFill>
                <a:latin typeface="宋体" charset="-122"/>
                <a:ea typeface="宋体" charset="-122"/>
              </a:rPr>
              <a:t>TPI</a:t>
            </a:r>
            <a:r>
              <a:rPr kumimoji="0" lang="en-US" altLang="zh-CN" sz="2000" b="1" baseline="-25000" dirty="0" err="1">
                <a:solidFill>
                  <a:srgbClr val="000000"/>
                </a:solidFill>
                <a:latin typeface="宋体" charset="-122"/>
                <a:ea typeface="宋体" charset="-122"/>
              </a:rPr>
              <a:t>max</a:t>
            </a:r>
            <a:r>
              <a:rPr kumimoji="0" lang="zh-CN" altLang="en-US" sz="2000" b="1" baseline="-25000" dirty="0">
                <a:solidFill>
                  <a:srgbClr val="000000"/>
                </a:solidFill>
                <a:latin typeface="宋体" charset="-122"/>
                <a:ea typeface="宋体" charset="-122"/>
              </a:rPr>
              <a:t>流水</a:t>
            </a:r>
            <a:endParaRPr kumimoji="0" lang="zh-CN" altLang="en-US" sz="2000" b="1" dirty="0">
              <a:solidFill>
                <a:srgbClr val="000000"/>
              </a:solidFill>
              <a:latin typeface="宋体" charset="-122"/>
              <a:ea typeface="宋体" charset="-122"/>
            </a:endParaRPr>
          </a:p>
          <a:p>
            <a:pPr eaLnBrk="0" hangingPunct="0">
              <a:lnSpc>
                <a:spcPct val="150000"/>
              </a:lnSpc>
            </a:pPr>
            <a:r>
              <a:rPr kumimoji="0" lang="en-US" altLang="zh-CN" sz="2000" b="1" dirty="0">
                <a:solidFill>
                  <a:srgbClr val="000000"/>
                </a:solidFill>
                <a:latin typeface="宋体" charset="-122"/>
                <a:ea typeface="宋体" charset="-122"/>
              </a:rPr>
              <a:t>  TPI</a:t>
            </a:r>
            <a:r>
              <a:rPr kumimoji="0" lang="zh-CN" altLang="en-US" sz="2000" b="1" baseline="-25000" dirty="0">
                <a:solidFill>
                  <a:srgbClr val="000000"/>
                </a:solidFill>
                <a:latin typeface="宋体" charset="-122"/>
                <a:ea typeface="宋体" charset="-122"/>
              </a:rPr>
              <a:t>顺序</a:t>
            </a:r>
            <a:r>
              <a:rPr kumimoji="0" lang="zh-CN" altLang="en-US" sz="2000" b="1" dirty="0">
                <a:solidFill>
                  <a:srgbClr val="000000"/>
                </a:solidFill>
                <a:latin typeface="宋体" charset="-122"/>
                <a:ea typeface="宋体" charset="-122"/>
              </a:rPr>
              <a:t>=</a:t>
            </a:r>
            <a:r>
              <a:rPr kumimoji="0" lang="en-US" altLang="zh-CN" sz="2000" b="1" dirty="0">
                <a:solidFill>
                  <a:srgbClr val="000000"/>
                </a:solidFill>
                <a:latin typeface="宋体" charset="-122"/>
                <a:ea typeface="宋体" charset="-122"/>
              </a:rPr>
              <a:t>CPI</a:t>
            </a:r>
            <a:r>
              <a:rPr kumimoji="0" lang="zh-CN" altLang="en-US" sz="2000" b="1" baseline="-25000" dirty="0">
                <a:solidFill>
                  <a:srgbClr val="000000"/>
                </a:solidFill>
                <a:latin typeface="宋体" charset="-122"/>
                <a:ea typeface="宋体" charset="-122"/>
              </a:rPr>
              <a:t>顺序</a:t>
            </a:r>
            <a:r>
              <a:rPr kumimoji="0" lang="en-US" altLang="zh-CN" sz="2000" b="1" dirty="0">
                <a:solidFill>
                  <a:srgbClr val="000000"/>
                </a:solidFill>
                <a:latin typeface="Times New Roman" pitchFamily="18" charset="0"/>
                <a:ea typeface="宋体" charset="-122"/>
              </a:rPr>
              <a:t>×</a:t>
            </a:r>
            <a:r>
              <a:rPr kumimoji="0" lang="en-US" altLang="zh-CN" sz="2000" b="1" dirty="0">
                <a:solidFill>
                  <a:srgbClr val="000000"/>
                </a:solidFill>
                <a:latin typeface="宋体" charset="-122"/>
                <a:ea typeface="宋体" charset="-122"/>
              </a:rPr>
              <a:t>CYCLE</a:t>
            </a:r>
            <a:r>
              <a:rPr kumimoji="0" lang="zh-CN" altLang="en-US" sz="2000" b="1" baseline="-25000" dirty="0">
                <a:solidFill>
                  <a:srgbClr val="000000"/>
                </a:solidFill>
                <a:latin typeface="宋体" charset="-122"/>
                <a:ea typeface="宋体" charset="-122"/>
              </a:rPr>
              <a:t>顺序</a:t>
            </a:r>
            <a:r>
              <a:rPr kumimoji="0" lang="en-US" altLang="zh-CN" sz="2000" b="1" dirty="0">
                <a:solidFill>
                  <a:srgbClr val="000000"/>
                </a:solidFill>
                <a:latin typeface="宋体" charset="-122"/>
                <a:ea typeface="宋体" charset="-122"/>
              </a:rPr>
              <a:t>=(4</a:t>
            </a:r>
            <a:r>
              <a:rPr kumimoji="0" lang="en-US" altLang="zh-CN" sz="2000" b="1" dirty="0">
                <a:solidFill>
                  <a:srgbClr val="000000"/>
                </a:solidFill>
                <a:latin typeface="Times New Roman" pitchFamily="18" charset="0"/>
                <a:ea typeface="宋体" charset="-122"/>
              </a:rPr>
              <a:t>×40%+</a:t>
            </a:r>
            <a:r>
              <a:rPr kumimoji="0" lang="en-US" altLang="zh-CN" sz="2000" b="1" dirty="0">
                <a:solidFill>
                  <a:srgbClr val="000000"/>
                </a:solidFill>
                <a:latin typeface="宋体" charset="-122"/>
                <a:ea typeface="宋体" charset="-122"/>
              </a:rPr>
              <a:t>4</a:t>
            </a:r>
            <a:r>
              <a:rPr kumimoji="0" lang="en-US" altLang="zh-CN" sz="2000" b="1" dirty="0">
                <a:solidFill>
                  <a:srgbClr val="000000"/>
                </a:solidFill>
                <a:latin typeface="Times New Roman" pitchFamily="18" charset="0"/>
                <a:ea typeface="宋体" charset="-122"/>
              </a:rPr>
              <a:t>×20%+5×40%</a:t>
            </a:r>
            <a:r>
              <a:rPr kumimoji="0" lang="en-US" altLang="zh-CN" sz="2000" b="1" dirty="0">
                <a:solidFill>
                  <a:srgbClr val="000000"/>
                </a:solidFill>
                <a:latin typeface="宋体" charset="-122"/>
                <a:ea typeface="宋体" charset="-122"/>
              </a:rPr>
              <a:t>)</a:t>
            </a:r>
            <a:r>
              <a:rPr kumimoji="0" lang="en-US" altLang="zh-CN" sz="2000" b="1" dirty="0">
                <a:solidFill>
                  <a:srgbClr val="000000"/>
                </a:solidFill>
                <a:latin typeface="Times New Roman" pitchFamily="18" charset="0"/>
                <a:ea typeface="宋体" charset="-122"/>
              </a:rPr>
              <a:t>×</a:t>
            </a:r>
            <a:r>
              <a:rPr kumimoji="0" lang="en-US" altLang="zh-CN" sz="2000" b="1" dirty="0">
                <a:solidFill>
                  <a:srgbClr val="000000"/>
                </a:solidFill>
                <a:latin typeface="宋体" charset="-122"/>
                <a:ea typeface="宋体" charset="-122"/>
              </a:rPr>
              <a:t>10ns=44ns</a:t>
            </a:r>
            <a:endParaRPr kumimoji="0" lang="zh-CN" altLang="en-US" sz="2000" b="1" dirty="0">
              <a:solidFill>
                <a:srgbClr val="000000"/>
              </a:solidFill>
              <a:latin typeface="宋体" charset="-122"/>
              <a:ea typeface="宋体" charset="-122"/>
            </a:endParaRPr>
          </a:p>
          <a:p>
            <a:pPr eaLnBrk="0" hangingPunct="0">
              <a:lnSpc>
                <a:spcPct val="150000"/>
              </a:lnSpc>
            </a:pPr>
            <a:r>
              <a:rPr kumimoji="0" lang="en-US" altLang="zh-CN" sz="2000" b="1" dirty="0">
                <a:solidFill>
                  <a:srgbClr val="000000"/>
                </a:solidFill>
                <a:latin typeface="宋体" charset="-122"/>
                <a:ea typeface="宋体" charset="-122"/>
              </a:rPr>
              <a:t>  TPI</a:t>
            </a:r>
            <a:r>
              <a:rPr kumimoji="0" lang="zh-CN" altLang="en-US" sz="2000" b="1" baseline="-25000" dirty="0">
                <a:solidFill>
                  <a:srgbClr val="000000"/>
                </a:solidFill>
                <a:latin typeface="宋体" charset="-122"/>
                <a:ea typeface="宋体" charset="-122"/>
              </a:rPr>
              <a:t>流水</a:t>
            </a:r>
            <a:r>
              <a:rPr kumimoji="0" lang="en-US" altLang="zh-CN" sz="2000" b="1" dirty="0">
                <a:solidFill>
                  <a:srgbClr val="000000"/>
                </a:solidFill>
                <a:latin typeface="宋体" charset="-122"/>
                <a:ea typeface="宋体" charset="-122"/>
              </a:rPr>
              <a:t>= MAX{</a:t>
            </a:r>
            <a:r>
              <a:rPr kumimoji="0" lang="en-US" altLang="zh-CN" sz="2000" b="1" dirty="0" err="1">
                <a:solidFill>
                  <a:srgbClr val="000000"/>
                </a:solidFill>
                <a:latin typeface="宋体" charset="-122"/>
                <a:ea typeface="宋体" charset="-122"/>
              </a:rPr>
              <a:t>Δt</a:t>
            </a:r>
            <a:r>
              <a:rPr kumimoji="0" lang="en-US" altLang="zh-CN" sz="2000" b="1" baseline="-25000" dirty="0" err="1">
                <a:solidFill>
                  <a:srgbClr val="000000"/>
                </a:solidFill>
                <a:latin typeface="宋体" charset="-122"/>
                <a:ea typeface="宋体" charset="-122"/>
              </a:rPr>
              <a:t>i</a:t>
            </a:r>
            <a:r>
              <a:rPr kumimoji="0" lang="en-US" altLang="zh-CN" sz="2000" b="1" dirty="0">
                <a:solidFill>
                  <a:srgbClr val="000000"/>
                </a:solidFill>
                <a:latin typeface="宋体" charset="-122"/>
                <a:ea typeface="宋体" charset="-122"/>
              </a:rPr>
              <a:t>}=CYCLE</a:t>
            </a:r>
            <a:r>
              <a:rPr kumimoji="0" lang="zh-CN" altLang="en-US" sz="2000" b="1" baseline="-25000" dirty="0">
                <a:solidFill>
                  <a:srgbClr val="000000"/>
                </a:solidFill>
                <a:latin typeface="宋体" charset="-122"/>
                <a:ea typeface="宋体" charset="-122"/>
              </a:rPr>
              <a:t>流水</a:t>
            </a:r>
            <a:r>
              <a:rPr kumimoji="0" lang="en-US" altLang="zh-CN" sz="2000" b="1" dirty="0">
                <a:solidFill>
                  <a:srgbClr val="000000"/>
                </a:solidFill>
                <a:latin typeface="宋体" charset="-122"/>
                <a:ea typeface="宋体" charset="-122"/>
              </a:rPr>
              <a:t>=11ns（</a:t>
            </a:r>
            <a:r>
              <a:rPr kumimoji="0" lang="zh-CN" altLang="en-US" sz="2000" b="1" dirty="0">
                <a:solidFill>
                  <a:srgbClr val="000000"/>
                </a:solidFill>
                <a:latin typeface="宋体" charset="-122"/>
                <a:ea typeface="宋体" charset="-122"/>
              </a:rPr>
              <a:t>从公式3.7转）</a:t>
            </a:r>
          </a:p>
          <a:p>
            <a:pPr eaLnBrk="0" hangingPunct="0">
              <a:lnSpc>
                <a:spcPct val="150000"/>
              </a:lnSpc>
            </a:pPr>
            <a:r>
              <a:rPr kumimoji="0" lang="zh-CN" altLang="en-US" sz="2000" b="1" dirty="0">
                <a:solidFill>
                  <a:srgbClr val="000000"/>
                </a:solidFill>
                <a:latin typeface="宋体" charset="-122"/>
                <a:ea typeface="宋体" charset="-122"/>
              </a:rPr>
              <a:t>  代入公式得：最大加速比</a:t>
            </a:r>
            <a:r>
              <a:rPr kumimoji="0" lang="en-US" altLang="zh-CN" sz="2000" b="1" dirty="0" err="1">
                <a:solidFill>
                  <a:srgbClr val="000000"/>
                </a:solidFill>
                <a:latin typeface="宋体" charset="-122"/>
                <a:ea typeface="宋体" charset="-122"/>
              </a:rPr>
              <a:t>S</a:t>
            </a:r>
            <a:r>
              <a:rPr kumimoji="0" lang="en-US" altLang="zh-CN" sz="2000" b="1" baseline="-25000" dirty="0" err="1">
                <a:solidFill>
                  <a:srgbClr val="000000"/>
                </a:solidFill>
                <a:latin typeface="宋体" charset="-122"/>
                <a:ea typeface="宋体" charset="-122"/>
              </a:rPr>
              <a:t>max</a:t>
            </a:r>
            <a:r>
              <a:rPr kumimoji="0" lang="en-US" altLang="zh-CN" sz="2000" b="1" dirty="0">
                <a:solidFill>
                  <a:srgbClr val="000000"/>
                </a:solidFill>
                <a:latin typeface="宋体" charset="-122"/>
                <a:ea typeface="宋体" charset="-122"/>
              </a:rPr>
              <a:t>=</a:t>
            </a:r>
            <a:r>
              <a:rPr kumimoji="0" lang="zh-CN" altLang="en-US" sz="2000" b="1" dirty="0">
                <a:solidFill>
                  <a:srgbClr val="000000"/>
                </a:solidFill>
                <a:latin typeface="宋体" charset="-122"/>
                <a:ea typeface="宋体" charset="-122"/>
              </a:rPr>
              <a:t>44</a:t>
            </a:r>
            <a:r>
              <a:rPr kumimoji="0" lang="en-US" altLang="zh-CN" sz="2000" b="1" dirty="0">
                <a:solidFill>
                  <a:srgbClr val="000000"/>
                </a:solidFill>
                <a:latin typeface="宋体" charset="-122"/>
                <a:ea typeface="宋体" charset="-122"/>
              </a:rPr>
              <a:t>ns/11ns=4</a:t>
            </a:r>
            <a:r>
              <a:rPr kumimoji="0" lang="zh-CN" altLang="en-US" sz="2000" b="1" dirty="0">
                <a:solidFill>
                  <a:srgbClr val="000000"/>
                </a:solidFill>
                <a:latin typeface="宋体" charset="-122"/>
                <a:ea typeface="宋体" charset="-122"/>
              </a:rPr>
              <a:t>倍</a:t>
            </a:r>
          </a:p>
        </p:txBody>
      </p:sp>
      <p:sp>
        <p:nvSpPr>
          <p:cNvPr id="9" name="TextBox 5"/>
          <p:cNvSpPr txBox="1"/>
          <p:nvPr/>
        </p:nvSpPr>
        <p:spPr>
          <a:xfrm>
            <a:off x="0" y="0"/>
            <a:ext cx="2592288" cy="492443"/>
          </a:xfrm>
          <a:prstGeom prst="rect">
            <a:avLst/>
          </a:prstGeom>
          <a:noFill/>
        </p:spPr>
        <p:txBody>
          <a:bodyPr wrap="square" rtlCol="0">
            <a:spAutoFit/>
          </a:bodyPr>
          <a:lstStyle>
            <a:defPPr>
              <a:defRPr lang="zh-CN"/>
            </a:defPPr>
            <a:lvl1pPr algn="l" rtl="0" fontAlgn="base">
              <a:spcBef>
                <a:spcPct val="0"/>
              </a:spcBef>
              <a:spcAft>
                <a:spcPct val="0"/>
              </a:spcAft>
              <a:defRPr kumimoji="1" sz="2600" kern="1200">
                <a:solidFill>
                  <a:schemeClr val="tx1"/>
                </a:solidFill>
                <a:latin typeface="Tahoma" pitchFamily="34" charset="0"/>
                <a:ea typeface="宋体" pitchFamily="2" charset="-122"/>
                <a:cs typeface="+mn-cs"/>
              </a:defRPr>
            </a:lvl1pPr>
            <a:lvl2pPr marL="457200" algn="l" rtl="0" fontAlgn="base">
              <a:spcBef>
                <a:spcPct val="0"/>
              </a:spcBef>
              <a:spcAft>
                <a:spcPct val="0"/>
              </a:spcAft>
              <a:defRPr kumimoji="1" sz="2600" kern="1200">
                <a:solidFill>
                  <a:schemeClr val="tx1"/>
                </a:solidFill>
                <a:latin typeface="Tahoma" pitchFamily="34" charset="0"/>
                <a:ea typeface="宋体" pitchFamily="2" charset="-122"/>
                <a:cs typeface="+mn-cs"/>
              </a:defRPr>
            </a:lvl2pPr>
            <a:lvl3pPr marL="914400" algn="l" rtl="0" fontAlgn="base">
              <a:spcBef>
                <a:spcPct val="0"/>
              </a:spcBef>
              <a:spcAft>
                <a:spcPct val="0"/>
              </a:spcAft>
              <a:defRPr kumimoji="1" sz="2600" kern="1200">
                <a:solidFill>
                  <a:schemeClr val="tx1"/>
                </a:solidFill>
                <a:latin typeface="Tahoma" pitchFamily="34" charset="0"/>
                <a:ea typeface="宋体" pitchFamily="2" charset="-122"/>
                <a:cs typeface="+mn-cs"/>
              </a:defRPr>
            </a:lvl3pPr>
            <a:lvl4pPr marL="1371600" algn="l" rtl="0" fontAlgn="base">
              <a:spcBef>
                <a:spcPct val="0"/>
              </a:spcBef>
              <a:spcAft>
                <a:spcPct val="0"/>
              </a:spcAft>
              <a:defRPr kumimoji="1" sz="2600" kern="1200">
                <a:solidFill>
                  <a:schemeClr val="tx1"/>
                </a:solidFill>
                <a:latin typeface="Tahoma" pitchFamily="34" charset="0"/>
                <a:ea typeface="宋体" pitchFamily="2" charset="-122"/>
                <a:cs typeface="+mn-cs"/>
              </a:defRPr>
            </a:lvl4pPr>
            <a:lvl5pPr marL="1828800" algn="l" rtl="0" fontAlgn="base">
              <a:spcBef>
                <a:spcPct val="0"/>
              </a:spcBef>
              <a:spcAft>
                <a:spcPct val="0"/>
              </a:spcAft>
              <a:defRPr kumimoji="1" sz="2600" kern="1200">
                <a:solidFill>
                  <a:schemeClr val="tx1"/>
                </a:solidFill>
                <a:latin typeface="Tahoma" pitchFamily="34" charset="0"/>
                <a:ea typeface="宋体" pitchFamily="2" charset="-122"/>
                <a:cs typeface="+mn-cs"/>
              </a:defRPr>
            </a:lvl5pPr>
            <a:lvl6pPr marL="2286000" algn="l" defTabSz="914400" rtl="0" eaLnBrk="1" latinLnBrk="0" hangingPunct="1">
              <a:defRPr kumimoji="1" sz="2600" kern="1200">
                <a:solidFill>
                  <a:schemeClr val="tx1"/>
                </a:solidFill>
                <a:latin typeface="Tahoma" pitchFamily="34" charset="0"/>
                <a:ea typeface="宋体" pitchFamily="2" charset="-122"/>
                <a:cs typeface="+mn-cs"/>
              </a:defRPr>
            </a:lvl6pPr>
            <a:lvl7pPr marL="2743200" algn="l" defTabSz="914400" rtl="0" eaLnBrk="1" latinLnBrk="0" hangingPunct="1">
              <a:defRPr kumimoji="1" sz="2600" kern="1200">
                <a:solidFill>
                  <a:schemeClr val="tx1"/>
                </a:solidFill>
                <a:latin typeface="Tahoma" pitchFamily="34" charset="0"/>
                <a:ea typeface="宋体" pitchFamily="2" charset="-122"/>
                <a:cs typeface="+mn-cs"/>
              </a:defRPr>
            </a:lvl7pPr>
            <a:lvl8pPr marL="3200400" algn="l" defTabSz="914400" rtl="0" eaLnBrk="1" latinLnBrk="0" hangingPunct="1">
              <a:defRPr kumimoji="1" sz="2600" kern="1200">
                <a:solidFill>
                  <a:schemeClr val="tx1"/>
                </a:solidFill>
                <a:latin typeface="Tahoma" pitchFamily="34" charset="0"/>
                <a:ea typeface="宋体" pitchFamily="2" charset="-122"/>
                <a:cs typeface="+mn-cs"/>
              </a:defRPr>
            </a:lvl8pPr>
            <a:lvl9pPr marL="3657600" algn="l" defTabSz="914400" rtl="0" eaLnBrk="1" latinLnBrk="0" hangingPunct="1">
              <a:defRPr kumimoji="1" sz="2600" kern="1200">
                <a:solidFill>
                  <a:schemeClr val="tx1"/>
                </a:solidFill>
                <a:latin typeface="Tahoma" pitchFamily="34" charset="0"/>
                <a:ea typeface="宋体" pitchFamily="2" charset="-122"/>
                <a:cs typeface="+mn-cs"/>
              </a:defRPr>
            </a:lvl9pPr>
          </a:lstStyle>
          <a:p>
            <a:r>
              <a:rPr lang="zh-CN" altLang="en-US" b="1" dirty="0" smtClean="0">
                <a:solidFill>
                  <a:srgbClr val="7FA8F9"/>
                </a:solidFill>
                <a:latin typeface="华文行楷" pitchFamily="2" charset="-122"/>
                <a:ea typeface="华文行楷" pitchFamily="2" charset="-122"/>
              </a:rPr>
              <a:t>计算机系统结构</a:t>
            </a:r>
            <a:endParaRPr lang="zh-CN" altLang="en-US" b="1" dirty="0">
              <a:solidFill>
                <a:srgbClr val="7FA8F9"/>
              </a:solidFill>
              <a:latin typeface="华文行楷" pitchFamily="2" charset="-122"/>
              <a:ea typeface="华文行楷" pitchFamily="2" charset="-122"/>
            </a:endParaRPr>
          </a:p>
        </p:txBody>
      </p:sp>
      <p:pic>
        <p:nvPicPr>
          <p:cNvPr id="10" name="Picture 4" descr="图片1"/>
          <p:cNvPicPr>
            <a:picLocks noChangeAspect="1" noChangeArrowheads="1"/>
          </p:cNvPicPr>
          <p:nvPr/>
        </p:nvPicPr>
        <p:blipFill>
          <a:blip r:embed="rId5" cstate="print"/>
          <a:srcRect/>
          <a:stretch>
            <a:fillRect/>
          </a:stretch>
        </p:blipFill>
        <p:spPr bwMode="auto">
          <a:xfrm>
            <a:off x="2859437" y="60395"/>
            <a:ext cx="540567" cy="288032"/>
          </a:xfrm>
          <a:prstGeom prst="rect">
            <a:avLst/>
          </a:prstGeom>
          <a:noFill/>
          <a:ln w="9525">
            <a:noFill/>
            <a:miter lim="800000"/>
            <a:headEnd/>
            <a:tailEnd/>
          </a:ln>
        </p:spPr>
      </p:pic>
      <p:pic>
        <p:nvPicPr>
          <p:cNvPr id="11" name="Picture 5" descr="Modifiedxiaohui2"/>
          <p:cNvPicPr>
            <a:picLocks noChangeAspect="1" noChangeArrowheads="1"/>
          </p:cNvPicPr>
          <p:nvPr/>
        </p:nvPicPr>
        <p:blipFill>
          <a:blip r:embed="rId6" cstate="print"/>
          <a:srcRect/>
          <a:stretch>
            <a:fillRect/>
          </a:stretch>
        </p:blipFill>
        <p:spPr bwMode="auto">
          <a:xfrm>
            <a:off x="2448272" y="60395"/>
            <a:ext cx="411165" cy="28906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3" name="Rectangle 2"/>
          <p:cNvSpPr>
            <a:spLocks noGrp="1" noChangeArrowheads="1"/>
          </p:cNvSpPr>
          <p:nvPr>
            <p:ph type="title"/>
          </p:nvPr>
        </p:nvSpPr>
        <p:spPr>
          <a:xfrm>
            <a:off x="251520" y="619795"/>
            <a:ext cx="7696200" cy="288925"/>
          </a:xfrm>
        </p:spPr>
        <p:txBody>
          <a:bodyPr/>
          <a:lstStyle/>
          <a:p>
            <a:pPr algn="l" eaLnBrk="1" hangingPunct="1"/>
            <a:r>
              <a:rPr lang="zh-CN" altLang="en-US" sz="2000" dirty="0" smtClean="0">
                <a:solidFill>
                  <a:schemeClr val="tx1"/>
                </a:solidFill>
                <a:latin typeface="宋体" charset="-122"/>
              </a:rPr>
              <a:t>例3.4</a:t>
            </a:r>
          </a:p>
        </p:txBody>
      </p:sp>
      <p:sp>
        <p:nvSpPr>
          <p:cNvPr id="89094" name="Text Box 3"/>
          <p:cNvSpPr txBox="1">
            <a:spLocks noChangeArrowheads="1"/>
          </p:cNvSpPr>
          <p:nvPr/>
        </p:nvSpPr>
        <p:spPr bwMode="auto">
          <a:xfrm>
            <a:off x="304800" y="885205"/>
            <a:ext cx="3276600" cy="1463675"/>
          </a:xfrm>
          <a:prstGeom prst="rect">
            <a:avLst/>
          </a:prstGeom>
          <a:noFill/>
          <a:ln w="9525">
            <a:noFill/>
            <a:miter lim="800000"/>
            <a:headEnd/>
            <a:tailEnd type="none" w="sm" len="sm"/>
          </a:ln>
          <a:effectLst/>
        </p:spPr>
        <p:txBody>
          <a:bodyPr>
            <a:spAutoFit/>
          </a:bodyPr>
          <a:lstStyle/>
          <a:p>
            <a:pPr>
              <a:lnSpc>
                <a:spcPct val="150000"/>
              </a:lnSpc>
            </a:pPr>
            <a:r>
              <a:rPr kumimoji="0" lang="zh-CN" altLang="en-US" sz="2000" b="1" dirty="0">
                <a:solidFill>
                  <a:srgbClr val="000000"/>
                </a:solidFill>
                <a:latin typeface="宋体" charset="-122"/>
                <a:ea typeface="宋体" charset="-122"/>
              </a:rPr>
              <a:t>已知：一条</a:t>
            </a:r>
            <a:r>
              <a:rPr kumimoji="0" lang="en-US" altLang="zh-CN" sz="2000" b="1" dirty="0">
                <a:solidFill>
                  <a:srgbClr val="000000"/>
                </a:solidFill>
                <a:latin typeface="宋体" charset="-122"/>
                <a:ea typeface="宋体" charset="-122"/>
              </a:rPr>
              <a:t>RISC</a:t>
            </a:r>
            <a:r>
              <a:rPr kumimoji="0" lang="zh-CN" altLang="en-US" sz="2000" b="1" dirty="0">
                <a:solidFill>
                  <a:srgbClr val="000000"/>
                </a:solidFill>
                <a:latin typeface="宋体" charset="-122"/>
                <a:ea typeface="宋体" charset="-122"/>
              </a:rPr>
              <a:t>流水线，各段时间如右表（单位</a:t>
            </a:r>
            <a:r>
              <a:rPr kumimoji="0" lang="en-US" altLang="zh-CN" sz="2000" b="1" dirty="0">
                <a:solidFill>
                  <a:srgbClr val="000000"/>
                </a:solidFill>
                <a:latin typeface="宋体" charset="-122"/>
                <a:ea typeface="宋体" charset="-122"/>
              </a:rPr>
              <a:t>ns），</a:t>
            </a:r>
            <a:r>
              <a:rPr kumimoji="0" lang="zh-CN" altLang="en-US" sz="2000" b="1" dirty="0">
                <a:solidFill>
                  <a:srgbClr val="000000"/>
                </a:solidFill>
                <a:latin typeface="宋体" charset="-122"/>
                <a:ea typeface="宋体" charset="-122"/>
              </a:rPr>
              <a:t>求最大加速比。</a:t>
            </a:r>
          </a:p>
        </p:txBody>
      </p:sp>
      <p:graphicFrame>
        <p:nvGraphicFramePr>
          <p:cNvPr id="89095" name="Object 4"/>
          <p:cNvGraphicFramePr>
            <a:graphicFrameLocks noChangeAspect="1"/>
          </p:cNvGraphicFramePr>
          <p:nvPr/>
        </p:nvGraphicFramePr>
        <p:xfrm>
          <a:off x="3733800" y="1160289"/>
          <a:ext cx="5016500" cy="1044575"/>
        </p:xfrm>
        <a:graphic>
          <a:graphicData uri="http://schemas.openxmlformats.org/presentationml/2006/ole">
            <mc:AlternateContent xmlns:mc="http://schemas.openxmlformats.org/markup-compatibility/2006">
              <mc:Choice xmlns:v="urn:schemas-microsoft-com:vml" Requires="v">
                <p:oleObj spid="_x0000_s89179" name="Document" r:id="rId3" imgW="3357372" imgH="697992" progId="Word.Document.8">
                  <p:embed/>
                </p:oleObj>
              </mc:Choice>
              <mc:Fallback>
                <p:oleObj name="Document" r:id="rId3" imgW="3357372" imgH="697992"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33800" y="1160289"/>
                        <a:ext cx="5016500" cy="1044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9096" name="Text Box 5"/>
          <p:cNvSpPr txBox="1">
            <a:spLocks noChangeArrowheads="1"/>
          </p:cNvSpPr>
          <p:nvPr/>
        </p:nvSpPr>
        <p:spPr bwMode="auto">
          <a:xfrm>
            <a:off x="304800" y="2362200"/>
            <a:ext cx="8305800" cy="2835275"/>
          </a:xfrm>
          <a:prstGeom prst="rect">
            <a:avLst/>
          </a:prstGeom>
          <a:noFill/>
          <a:ln w="9525">
            <a:noFill/>
            <a:miter lim="800000"/>
            <a:headEnd/>
            <a:tailEnd type="none" w="sm" len="sm"/>
          </a:ln>
          <a:effectLst/>
        </p:spPr>
        <p:txBody>
          <a:bodyPr>
            <a:spAutoFit/>
          </a:bodyPr>
          <a:lstStyle/>
          <a:p>
            <a:pPr>
              <a:lnSpc>
                <a:spcPct val="150000"/>
              </a:lnSpc>
            </a:pPr>
            <a:r>
              <a:rPr kumimoji="0" lang="zh-CN" altLang="en-US" sz="2000" b="1" dirty="0">
                <a:solidFill>
                  <a:srgbClr val="000000"/>
                </a:solidFill>
                <a:latin typeface="宋体" charset="-122"/>
                <a:ea typeface="宋体" charset="-122"/>
              </a:rPr>
              <a:t>解：</a:t>
            </a:r>
          </a:p>
          <a:p>
            <a:pPr eaLnBrk="0" hangingPunct="0">
              <a:lnSpc>
                <a:spcPct val="150000"/>
              </a:lnSpc>
            </a:pPr>
            <a:r>
              <a:rPr kumimoji="0" lang="zh-CN" altLang="en-US" sz="2000" b="1" dirty="0">
                <a:solidFill>
                  <a:srgbClr val="000000"/>
                </a:solidFill>
                <a:latin typeface="宋体" charset="-122"/>
                <a:ea typeface="宋体" charset="-122"/>
              </a:rPr>
              <a:t>  题目同样未给出指令总数</a:t>
            </a:r>
            <a:r>
              <a:rPr kumimoji="0" lang="en-US" altLang="zh-CN" sz="2000" b="1" dirty="0">
                <a:solidFill>
                  <a:srgbClr val="000000"/>
                </a:solidFill>
                <a:latin typeface="宋体" charset="-122"/>
                <a:ea typeface="宋体" charset="-122"/>
              </a:rPr>
              <a:t>n，</a:t>
            </a:r>
            <a:r>
              <a:rPr kumimoji="0" lang="zh-CN" altLang="en-US" sz="2000" b="1" dirty="0">
                <a:solidFill>
                  <a:srgbClr val="000000"/>
                </a:solidFill>
                <a:latin typeface="宋体" charset="-122"/>
                <a:ea typeface="宋体" charset="-122"/>
              </a:rPr>
              <a:t>同样使用最大加速比公式</a:t>
            </a:r>
            <a:r>
              <a:rPr kumimoji="0" lang="en-US" altLang="zh-CN" sz="2000" b="1" dirty="0" err="1">
                <a:solidFill>
                  <a:srgbClr val="000000"/>
                </a:solidFill>
                <a:latin typeface="宋体" charset="-122"/>
                <a:ea typeface="宋体" charset="-122"/>
              </a:rPr>
              <a:t>S</a:t>
            </a:r>
            <a:r>
              <a:rPr kumimoji="0" lang="en-US" altLang="zh-CN" sz="2000" b="1" baseline="-25000" dirty="0" err="1">
                <a:solidFill>
                  <a:srgbClr val="000000"/>
                </a:solidFill>
                <a:latin typeface="宋体" charset="-122"/>
                <a:ea typeface="宋体" charset="-122"/>
              </a:rPr>
              <a:t>max</a:t>
            </a:r>
            <a:r>
              <a:rPr kumimoji="0" lang="en-US" altLang="zh-CN" sz="2000" b="1" dirty="0">
                <a:solidFill>
                  <a:srgbClr val="000000"/>
                </a:solidFill>
                <a:latin typeface="宋体" charset="-122"/>
                <a:ea typeface="宋体" charset="-122"/>
              </a:rPr>
              <a:t>=</a:t>
            </a:r>
            <a:r>
              <a:rPr kumimoji="0" lang="en-US" altLang="zh-CN" sz="2000" b="1" dirty="0" err="1">
                <a:solidFill>
                  <a:srgbClr val="000000"/>
                </a:solidFill>
                <a:latin typeface="宋体" charset="-122"/>
                <a:ea typeface="宋体" charset="-122"/>
              </a:rPr>
              <a:t>TPI</a:t>
            </a:r>
            <a:r>
              <a:rPr kumimoji="0" lang="en-US" altLang="zh-CN" sz="2000" b="1" baseline="-25000" dirty="0" err="1">
                <a:solidFill>
                  <a:srgbClr val="000000"/>
                </a:solidFill>
                <a:latin typeface="宋体" charset="-122"/>
                <a:ea typeface="宋体" charset="-122"/>
              </a:rPr>
              <a:t>max</a:t>
            </a:r>
            <a:r>
              <a:rPr kumimoji="0" lang="zh-CN" altLang="en-US" sz="2000" b="1" baseline="-25000" dirty="0">
                <a:solidFill>
                  <a:srgbClr val="000000"/>
                </a:solidFill>
                <a:latin typeface="宋体" charset="-122"/>
                <a:ea typeface="宋体" charset="-122"/>
              </a:rPr>
              <a:t>顺序</a:t>
            </a:r>
            <a:r>
              <a:rPr kumimoji="0" lang="zh-CN" altLang="en-US" sz="2000" b="1" dirty="0">
                <a:solidFill>
                  <a:srgbClr val="000000"/>
                </a:solidFill>
                <a:latin typeface="宋体" charset="-122"/>
                <a:ea typeface="宋体" charset="-122"/>
              </a:rPr>
              <a:t>/</a:t>
            </a:r>
            <a:r>
              <a:rPr kumimoji="0" lang="en-US" altLang="zh-CN" sz="2000" b="1" dirty="0" err="1">
                <a:solidFill>
                  <a:srgbClr val="000000"/>
                </a:solidFill>
                <a:latin typeface="宋体" charset="-122"/>
                <a:ea typeface="宋体" charset="-122"/>
              </a:rPr>
              <a:t>TPI</a:t>
            </a:r>
            <a:r>
              <a:rPr kumimoji="0" lang="en-US" altLang="zh-CN" sz="2000" b="1" baseline="-25000" dirty="0" err="1">
                <a:solidFill>
                  <a:srgbClr val="000000"/>
                </a:solidFill>
                <a:latin typeface="宋体" charset="-122"/>
                <a:ea typeface="宋体" charset="-122"/>
              </a:rPr>
              <a:t>max</a:t>
            </a:r>
            <a:r>
              <a:rPr kumimoji="0" lang="zh-CN" altLang="en-US" sz="2000" b="1" baseline="-25000" dirty="0">
                <a:solidFill>
                  <a:srgbClr val="000000"/>
                </a:solidFill>
                <a:latin typeface="宋体" charset="-122"/>
                <a:ea typeface="宋体" charset="-122"/>
              </a:rPr>
              <a:t>流水</a:t>
            </a:r>
            <a:endParaRPr kumimoji="0" lang="zh-CN" altLang="en-US" sz="2000" b="1" dirty="0">
              <a:solidFill>
                <a:srgbClr val="000000"/>
              </a:solidFill>
              <a:latin typeface="宋体" charset="-122"/>
              <a:ea typeface="宋体" charset="-122"/>
            </a:endParaRPr>
          </a:p>
          <a:p>
            <a:pPr eaLnBrk="0" hangingPunct="0">
              <a:lnSpc>
                <a:spcPct val="150000"/>
              </a:lnSpc>
            </a:pPr>
            <a:r>
              <a:rPr kumimoji="0" lang="en-US" altLang="zh-CN" sz="2000" b="1" dirty="0">
                <a:solidFill>
                  <a:srgbClr val="000000"/>
                </a:solidFill>
                <a:latin typeface="宋体" charset="-122"/>
                <a:ea typeface="宋体" charset="-122"/>
              </a:rPr>
              <a:t>  TPI</a:t>
            </a:r>
            <a:r>
              <a:rPr kumimoji="0" lang="zh-CN" altLang="en-US" sz="2000" b="1" baseline="-25000" dirty="0">
                <a:solidFill>
                  <a:srgbClr val="000000"/>
                </a:solidFill>
                <a:latin typeface="宋体" charset="-122"/>
                <a:ea typeface="宋体" charset="-122"/>
              </a:rPr>
              <a:t>顺序</a:t>
            </a:r>
            <a:r>
              <a:rPr kumimoji="0" lang="zh-CN" altLang="en-US" sz="2000" b="1" dirty="0">
                <a:solidFill>
                  <a:srgbClr val="000000"/>
                </a:solidFill>
                <a:latin typeface="宋体" charset="-122"/>
                <a:ea typeface="宋体" charset="-122"/>
              </a:rPr>
              <a:t>=</a:t>
            </a:r>
            <a:r>
              <a:rPr kumimoji="0" lang="en-US" altLang="zh-CN" sz="2000" b="1" dirty="0">
                <a:solidFill>
                  <a:srgbClr val="000000"/>
                </a:solidFill>
                <a:latin typeface="宋体" charset="-122"/>
                <a:ea typeface="宋体" charset="-122"/>
              </a:rPr>
              <a:t>(10+8+10+10+7)ns=45ns</a:t>
            </a:r>
            <a:endParaRPr kumimoji="0" lang="zh-CN" altLang="en-US" sz="2000" b="1" dirty="0">
              <a:solidFill>
                <a:srgbClr val="000000"/>
              </a:solidFill>
              <a:latin typeface="宋体" charset="-122"/>
              <a:ea typeface="宋体" charset="-122"/>
            </a:endParaRPr>
          </a:p>
          <a:p>
            <a:pPr eaLnBrk="0" hangingPunct="0">
              <a:lnSpc>
                <a:spcPct val="150000"/>
              </a:lnSpc>
            </a:pPr>
            <a:r>
              <a:rPr kumimoji="0" lang="en-US" altLang="zh-CN" sz="2000" b="1" dirty="0">
                <a:solidFill>
                  <a:srgbClr val="000000"/>
                </a:solidFill>
                <a:latin typeface="宋体" charset="-122"/>
                <a:ea typeface="宋体" charset="-122"/>
              </a:rPr>
              <a:t>  TPI</a:t>
            </a:r>
            <a:r>
              <a:rPr kumimoji="0" lang="zh-CN" altLang="en-US" sz="2000" b="1" baseline="-25000" dirty="0">
                <a:solidFill>
                  <a:srgbClr val="000000"/>
                </a:solidFill>
                <a:latin typeface="宋体" charset="-122"/>
                <a:ea typeface="宋体" charset="-122"/>
              </a:rPr>
              <a:t>流水</a:t>
            </a:r>
            <a:r>
              <a:rPr kumimoji="0" lang="en-US" altLang="zh-CN" sz="2000" b="1" dirty="0">
                <a:solidFill>
                  <a:srgbClr val="000000"/>
                </a:solidFill>
                <a:latin typeface="宋体" charset="-122"/>
                <a:ea typeface="宋体" charset="-122"/>
              </a:rPr>
              <a:t>= MAX{</a:t>
            </a:r>
            <a:r>
              <a:rPr kumimoji="0" lang="en-US" altLang="zh-CN" sz="2000" b="1" dirty="0" err="1">
                <a:solidFill>
                  <a:srgbClr val="000000"/>
                </a:solidFill>
                <a:latin typeface="宋体" charset="-122"/>
                <a:ea typeface="宋体" charset="-122"/>
              </a:rPr>
              <a:t>Δt</a:t>
            </a:r>
            <a:r>
              <a:rPr kumimoji="0" lang="en-US" altLang="zh-CN" sz="2000" b="1" baseline="-25000" dirty="0" err="1">
                <a:solidFill>
                  <a:srgbClr val="000000"/>
                </a:solidFill>
                <a:latin typeface="宋体" charset="-122"/>
                <a:ea typeface="宋体" charset="-122"/>
              </a:rPr>
              <a:t>i</a:t>
            </a:r>
            <a:r>
              <a:rPr kumimoji="0" lang="en-US" altLang="zh-CN" sz="2000" b="1" dirty="0">
                <a:solidFill>
                  <a:srgbClr val="000000"/>
                </a:solidFill>
                <a:latin typeface="宋体" charset="-122"/>
                <a:ea typeface="宋体" charset="-122"/>
              </a:rPr>
              <a:t>}=11ns（</a:t>
            </a:r>
            <a:r>
              <a:rPr kumimoji="0" lang="zh-CN" altLang="en-US" sz="2000" b="1" dirty="0">
                <a:solidFill>
                  <a:srgbClr val="000000"/>
                </a:solidFill>
                <a:latin typeface="宋体" charset="-122"/>
                <a:ea typeface="宋体" charset="-122"/>
              </a:rPr>
              <a:t>从公式3.7转）</a:t>
            </a:r>
          </a:p>
          <a:p>
            <a:pPr eaLnBrk="0" hangingPunct="0">
              <a:lnSpc>
                <a:spcPct val="150000"/>
              </a:lnSpc>
            </a:pPr>
            <a:r>
              <a:rPr kumimoji="0" lang="zh-CN" altLang="en-US" sz="2000" b="1" dirty="0">
                <a:solidFill>
                  <a:srgbClr val="000000"/>
                </a:solidFill>
                <a:latin typeface="宋体" charset="-122"/>
                <a:ea typeface="宋体" charset="-122"/>
              </a:rPr>
              <a:t>  代入公式得：最大加速比</a:t>
            </a:r>
            <a:r>
              <a:rPr kumimoji="0" lang="en-US" altLang="zh-CN" sz="2000" b="1" dirty="0" err="1">
                <a:solidFill>
                  <a:srgbClr val="000000"/>
                </a:solidFill>
                <a:latin typeface="宋体" charset="-122"/>
                <a:ea typeface="宋体" charset="-122"/>
              </a:rPr>
              <a:t>S</a:t>
            </a:r>
            <a:r>
              <a:rPr kumimoji="0" lang="en-US" altLang="zh-CN" sz="2000" b="1" baseline="-25000" dirty="0" err="1">
                <a:solidFill>
                  <a:srgbClr val="000000"/>
                </a:solidFill>
                <a:latin typeface="宋体" charset="-122"/>
                <a:ea typeface="宋体" charset="-122"/>
              </a:rPr>
              <a:t>max</a:t>
            </a:r>
            <a:r>
              <a:rPr kumimoji="0" lang="en-US" altLang="zh-CN" sz="2000" b="1" dirty="0">
                <a:solidFill>
                  <a:srgbClr val="000000"/>
                </a:solidFill>
                <a:latin typeface="宋体" charset="-122"/>
                <a:ea typeface="宋体" charset="-122"/>
              </a:rPr>
              <a:t>=</a:t>
            </a:r>
            <a:r>
              <a:rPr kumimoji="0" lang="zh-CN" altLang="en-US" sz="2000" b="1" dirty="0">
                <a:solidFill>
                  <a:srgbClr val="000000"/>
                </a:solidFill>
                <a:latin typeface="宋体" charset="-122"/>
                <a:ea typeface="宋体" charset="-122"/>
              </a:rPr>
              <a:t>45</a:t>
            </a:r>
            <a:r>
              <a:rPr kumimoji="0" lang="en-US" altLang="zh-CN" sz="2000" b="1" dirty="0">
                <a:solidFill>
                  <a:srgbClr val="000000"/>
                </a:solidFill>
                <a:latin typeface="宋体" charset="-122"/>
                <a:ea typeface="宋体" charset="-122"/>
              </a:rPr>
              <a:t>ns/11ns</a:t>
            </a:r>
            <a:r>
              <a:rPr kumimoji="0" lang="zh-CN" altLang="en-US" sz="2000" b="1" dirty="0">
                <a:solidFill>
                  <a:srgbClr val="000000"/>
                </a:solidFill>
                <a:latin typeface="宋体" charset="-122"/>
                <a:ea typeface="宋体" charset="-122"/>
              </a:rPr>
              <a:t>≈</a:t>
            </a:r>
            <a:r>
              <a:rPr kumimoji="0" lang="en-US" altLang="zh-CN" sz="2000" b="1" dirty="0">
                <a:solidFill>
                  <a:srgbClr val="000000"/>
                </a:solidFill>
                <a:latin typeface="宋体" charset="-122"/>
                <a:ea typeface="宋体" charset="-122"/>
              </a:rPr>
              <a:t>4.1</a:t>
            </a:r>
            <a:r>
              <a:rPr kumimoji="0" lang="zh-CN" altLang="en-US" sz="2000" b="1" dirty="0">
                <a:solidFill>
                  <a:srgbClr val="000000"/>
                </a:solidFill>
                <a:latin typeface="宋体" charset="-122"/>
                <a:ea typeface="宋体" charset="-122"/>
              </a:rPr>
              <a:t>倍</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9"/>
          <p:cNvSpPr>
            <a:spLocks noGrp="1" noChangeArrowheads="1"/>
          </p:cNvSpPr>
          <p:nvPr>
            <p:ph type="title"/>
          </p:nvPr>
        </p:nvSpPr>
        <p:spPr/>
        <p:txBody>
          <a:bodyPr/>
          <a:lstStyle/>
          <a:p>
            <a:r>
              <a:rPr lang="en-US" altLang="zh-CN" smtClean="0">
                <a:latin typeface="黑体" pitchFamily="2" charset="-122"/>
              </a:rPr>
              <a:t>3.2 </a:t>
            </a:r>
            <a:r>
              <a:rPr lang="zh-CN" altLang="en-US" smtClean="0">
                <a:latin typeface="黑体" pitchFamily="2" charset="-122"/>
              </a:rPr>
              <a:t>流水线的性能指标</a:t>
            </a:r>
          </a:p>
        </p:txBody>
      </p:sp>
      <p:sp>
        <p:nvSpPr>
          <p:cNvPr id="71683" name="Rectangle 3" descr="Rectangle: Click to edit Master text styles&#10;Second level&#10;Third level&#10;Fourth level&#10;Fifth level"/>
          <p:cNvSpPr>
            <a:spLocks noGrp="1" noChangeArrowheads="1"/>
          </p:cNvSpPr>
          <p:nvPr>
            <p:ph type="body" sz="half" idx="1"/>
          </p:nvPr>
        </p:nvSpPr>
        <p:spPr>
          <a:xfrm>
            <a:off x="685800" y="1828800"/>
            <a:ext cx="7989888" cy="3289300"/>
          </a:xfrm>
        </p:spPr>
        <p:txBody>
          <a:bodyPr/>
          <a:lstStyle/>
          <a:p>
            <a:pPr marL="317500" indent="-317500">
              <a:buFont typeface="Wingdings" pitchFamily="2" charset="2"/>
              <a:buNone/>
            </a:pPr>
            <a:r>
              <a:rPr lang="en-US" altLang="zh-CN" sz="2000" b="1" smtClean="0">
                <a:latin typeface="宋体" charset="-122"/>
                <a:ea typeface="宋体" charset="-122"/>
              </a:rPr>
              <a:t>      </a:t>
            </a:r>
            <a:r>
              <a:rPr lang="zh-CN" altLang="en-US" sz="2000" b="1" smtClean="0">
                <a:latin typeface="宋体" charset="-122"/>
                <a:ea typeface="宋体" charset="-122"/>
              </a:rPr>
              <a:t>例</a:t>
            </a:r>
            <a:r>
              <a:rPr lang="en-US" altLang="zh-CN" sz="2000" b="1" smtClean="0">
                <a:latin typeface="宋体" charset="-122"/>
                <a:ea typeface="宋体" charset="-122"/>
              </a:rPr>
              <a:t>3.1</a:t>
            </a:r>
            <a:r>
              <a:rPr lang="en-US" altLang="zh-CN" sz="2000" b="1" smtClean="0">
                <a:solidFill>
                  <a:srgbClr val="000000"/>
                </a:solidFill>
                <a:latin typeface="宋体" charset="-122"/>
                <a:ea typeface="宋体" charset="-122"/>
              </a:rPr>
              <a:t> </a:t>
            </a:r>
            <a:r>
              <a:rPr lang="zh-CN" altLang="en-US" sz="2000" b="1" smtClean="0">
                <a:solidFill>
                  <a:srgbClr val="000000"/>
                </a:solidFill>
                <a:latin typeface="宋体" charset="-122"/>
                <a:ea typeface="宋体" charset="-122"/>
              </a:rPr>
              <a:t>设在下图所示的静态流水线上计算：</a:t>
            </a:r>
          </a:p>
          <a:p>
            <a:pPr marL="317500" indent="-317500">
              <a:buFont typeface="Wingdings" pitchFamily="2" charset="2"/>
              <a:buNone/>
            </a:pPr>
            <a:r>
              <a:rPr lang="zh-CN" altLang="en-US" sz="2000" b="1" smtClean="0">
                <a:solidFill>
                  <a:srgbClr val="000000"/>
                </a:solidFill>
                <a:latin typeface="宋体" charset="-122"/>
                <a:ea typeface="宋体" charset="-122"/>
              </a:rPr>
              <a:t>  </a:t>
            </a:r>
          </a:p>
          <a:p>
            <a:pPr marL="317500" indent="-317500">
              <a:buFont typeface="Wingdings" pitchFamily="2" charset="2"/>
              <a:buNone/>
            </a:pPr>
            <a:endParaRPr lang="zh-CN" altLang="en-US" sz="2000" b="1" smtClean="0">
              <a:solidFill>
                <a:srgbClr val="000000"/>
              </a:solidFill>
              <a:latin typeface="宋体" charset="-122"/>
              <a:ea typeface="宋体" charset="-122"/>
            </a:endParaRPr>
          </a:p>
          <a:p>
            <a:pPr marL="317500" indent="-317500">
              <a:buFont typeface="Wingdings" pitchFamily="2" charset="2"/>
              <a:buNone/>
            </a:pPr>
            <a:r>
              <a:rPr lang="zh-CN" altLang="en-US" b="1" smtClean="0">
                <a:solidFill>
                  <a:srgbClr val="000000"/>
                </a:solidFill>
                <a:latin typeface="宋体" charset="-122"/>
                <a:ea typeface="宋体" charset="-122"/>
              </a:rPr>
              <a:t>  </a:t>
            </a:r>
            <a:r>
              <a:rPr lang="zh-CN" altLang="en-US" sz="2000" b="1" smtClean="0">
                <a:solidFill>
                  <a:srgbClr val="000000"/>
                </a:solidFill>
                <a:latin typeface="宋体" charset="-122"/>
                <a:ea typeface="宋体" charset="-122"/>
              </a:rPr>
              <a:t>流水线的输出可以直接返回输入端或暂存于相应的流水寄存器中，试计算其吞吐率、加速比和效率。</a:t>
            </a:r>
          </a:p>
        </p:txBody>
      </p:sp>
      <p:graphicFrame>
        <p:nvGraphicFramePr>
          <p:cNvPr id="71684" name="Object 8"/>
          <p:cNvGraphicFramePr>
            <a:graphicFrameLocks noGrp="1" noChangeAspect="1"/>
          </p:cNvGraphicFramePr>
          <p:nvPr>
            <p:ph sz="half" idx="2"/>
          </p:nvPr>
        </p:nvGraphicFramePr>
        <p:xfrm>
          <a:off x="1187450" y="3989388"/>
          <a:ext cx="6985000" cy="1676400"/>
        </p:xfrm>
        <a:graphic>
          <a:graphicData uri="http://schemas.openxmlformats.org/presentationml/2006/ole">
            <mc:AlternateContent xmlns:mc="http://schemas.openxmlformats.org/markup-compatibility/2006">
              <mc:Choice xmlns:v="urn:schemas-microsoft-com:vml" Requires="v">
                <p:oleObj spid="_x0000_s71854" name="Picture2" r:id="rId4" imgW="4114037" imgH="990727" progId="Word.Picture.8">
                  <p:embed/>
                </p:oleObj>
              </mc:Choice>
              <mc:Fallback>
                <p:oleObj name="Picture2" r:id="rId4" imgW="4114037" imgH="990727" progId="Word.Picture.8">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87450" y="3989388"/>
                        <a:ext cx="6985000" cy="167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685" name="Text Box 4"/>
          <p:cNvSpPr txBox="1">
            <a:spLocks noChangeArrowheads="1"/>
          </p:cNvSpPr>
          <p:nvPr/>
        </p:nvSpPr>
        <p:spPr bwMode="auto">
          <a:xfrm>
            <a:off x="684213" y="1196975"/>
            <a:ext cx="6840537" cy="488950"/>
          </a:xfrm>
          <a:prstGeom prst="rect">
            <a:avLst/>
          </a:prstGeom>
          <a:noFill/>
          <a:ln w="9525">
            <a:noFill/>
            <a:miter lim="800000"/>
            <a:headEnd/>
            <a:tailEnd/>
          </a:ln>
        </p:spPr>
        <p:txBody>
          <a:bodyPr>
            <a:spAutoFit/>
          </a:bodyPr>
          <a:lstStyle/>
          <a:p>
            <a:pPr>
              <a:spcBef>
                <a:spcPct val="50000"/>
              </a:spcBef>
            </a:pPr>
            <a:r>
              <a:rPr lang="en-US" altLang="zh-CN" sz="2600">
                <a:solidFill>
                  <a:srgbClr val="0000CC"/>
                </a:solidFill>
                <a:latin typeface="黑体" pitchFamily="2" charset="-122"/>
              </a:rPr>
              <a:t>3.2.4 </a:t>
            </a:r>
            <a:r>
              <a:rPr lang="zh-CN" altLang="en-US" sz="2600">
                <a:solidFill>
                  <a:srgbClr val="0000CC"/>
                </a:solidFill>
                <a:latin typeface="黑体" pitchFamily="2" charset="-122"/>
              </a:rPr>
              <a:t>流水线的性能分析举例</a:t>
            </a:r>
          </a:p>
        </p:txBody>
      </p:sp>
      <p:sp>
        <p:nvSpPr>
          <p:cNvPr id="71686" name="Rectangle 6"/>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71687" name="Object 5"/>
          <p:cNvGraphicFramePr>
            <a:graphicFrameLocks noChangeAspect="1"/>
          </p:cNvGraphicFramePr>
          <p:nvPr/>
        </p:nvGraphicFramePr>
        <p:xfrm>
          <a:off x="3924300" y="2333625"/>
          <a:ext cx="1439863" cy="771525"/>
        </p:xfrm>
        <a:graphic>
          <a:graphicData uri="http://schemas.openxmlformats.org/presentationml/2006/ole">
            <mc:AlternateContent xmlns:mc="http://schemas.openxmlformats.org/markup-compatibility/2006">
              <mc:Choice xmlns:v="urn:schemas-microsoft-com:vml" Requires="v">
                <p:oleObj spid="_x0000_s71855" name="公式" r:id="rId6" imgW="799753" imgH="431613" progId="Equation.3">
                  <p:embed/>
                </p:oleObj>
              </mc:Choice>
              <mc:Fallback>
                <p:oleObj name="公式" r:id="rId6" imgW="799753" imgH="431613"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24300" y="2333625"/>
                        <a:ext cx="1439863" cy="771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688" name="Text Box 11"/>
          <p:cNvSpPr txBox="1">
            <a:spLocks noChangeArrowheads="1"/>
          </p:cNvSpPr>
          <p:nvPr/>
        </p:nvSpPr>
        <p:spPr bwMode="auto">
          <a:xfrm>
            <a:off x="5003800" y="5645150"/>
            <a:ext cx="2952750" cy="396875"/>
          </a:xfrm>
          <a:prstGeom prst="rect">
            <a:avLst/>
          </a:prstGeom>
          <a:noFill/>
          <a:ln w="9525">
            <a:noFill/>
            <a:miter lim="800000"/>
            <a:headEnd/>
            <a:tailEnd/>
          </a:ln>
        </p:spPr>
        <p:txBody>
          <a:bodyPr>
            <a:spAutoFit/>
          </a:bodyPr>
          <a:lstStyle/>
          <a:p>
            <a:pPr>
              <a:spcBef>
                <a:spcPct val="50000"/>
              </a:spcBef>
            </a:pPr>
            <a:r>
              <a:rPr lang="en-US" altLang="zh-CN" sz="2000" b="1">
                <a:solidFill>
                  <a:srgbClr val="000000"/>
                </a:solidFill>
                <a:latin typeface="宋体" charset="-122"/>
                <a:ea typeface="宋体" charset="-122"/>
              </a:rPr>
              <a:t>(</a:t>
            </a:r>
            <a:r>
              <a:rPr lang="zh-CN" altLang="en-US" sz="2000" b="1">
                <a:solidFill>
                  <a:srgbClr val="000000"/>
                </a:solidFill>
                <a:latin typeface="宋体" charset="-122"/>
                <a:ea typeface="宋体" charset="-122"/>
              </a:rPr>
              <a:t>每段的时间都为</a:t>
            </a:r>
            <a:r>
              <a:rPr lang="zh-CN" altLang="en-US" sz="2000" b="1">
                <a:solidFill>
                  <a:srgbClr val="9933FF"/>
                </a:solidFill>
                <a:latin typeface="宋体" charset="-122"/>
                <a:ea typeface="宋体" charset="-122"/>
              </a:rPr>
              <a:t>△</a:t>
            </a:r>
            <a:r>
              <a:rPr lang="en-US" altLang="zh-CN" sz="2000" b="1">
                <a:solidFill>
                  <a:srgbClr val="9933FF"/>
                </a:solidFill>
                <a:latin typeface="宋体" charset="-122"/>
                <a:ea typeface="宋体" charset="-122"/>
              </a:rPr>
              <a:t>t</a:t>
            </a:r>
            <a:r>
              <a:rPr lang="en-US" altLang="zh-CN" sz="2000" b="1">
                <a:solidFill>
                  <a:srgbClr val="000000"/>
                </a:solidFill>
                <a:latin typeface="宋体" charset="-122"/>
                <a:ea typeface="宋体" charset="-122"/>
              </a:rPr>
              <a:t>)</a:t>
            </a:r>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en-US" altLang="zh-CN" smtClean="0">
                <a:latin typeface="黑体" pitchFamily="2" charset="-122"/>
              </a:rPr>
              <a:t>3.2 </a:t>
            </a:r>
            <a:r>
              <a:rPr lang="zh-CN" altLang="en-US" smtClean="0">
                <a:latin typeface="黑体" pitchFamily="2" charset="-122"/>
              </a:rPr>
              <a:t>流水线的性能指标</a:t>
            </a:r>
          </a:p>
        </p:txBody>
      </p:sp>
      <p:sp>
        <p:nvSpPr>
          <p:cNvPr id="72707" name="Text Box 4" descr="Rectangle: Click to edit Master text styles&#10;Second level&#10;Third level&#10;Fourth level&#10;Fifth level"/>
          <p:cNvSpPr>
            <a:spLocks noGrp="1" noChangeArrowheads="1"/>
          </p:cNvSpPr>
          <p:nvPr>
            <p:ph idx="1"/>
          </p:nvPr>
        </p:nvSpPr>
        <p:spPr>
          <a:xfrm>
            <a:off x="1192213" y="1866900"/>
            <a:ext cx="7124700" cy="2641600"/>
          </a:xfrm>
        </p:spPr>
        <p:txBody>
          <a:bodyPr/>
          <a:lstStyle/>
          <a:p>
            <a:pPr>
              <a:lnSpc>
                <a:spcPct val="100000"/>
              </a:lnSpc>
              <a:spcBef>
                <a:spcPct val="50000"/>
              </a:spcBef>
              <a:buClrTx/>
              <a:buFontTx/>
              <a:buNone/>
            </a:pPr>
            <a:r>
              <a:rPr lang="zh-CN" altLang="en-US" b="1" smtClean="0">
                <a:latin typeface="宋体" charset="-122"/>
                <a:ea typeface="宋体" charset="-122"/>
              </a:rPr>
              <a:t>解</a:t>
            </a:r>
            <a:r>
              <a:rPr lang="zh-CN" altLang="en-US" b="1" smtClean="0">
                <a:latin typeface="宋体" charset="-122"/>
                <a:ea typeface="宋体" charset="-122"/>
                <a:sym typeface="Wingdings" pitchFamily="2" charset="2"/>
              </a:rPr>
              <a:t>：</a:t>
            </a:r>
            <a:r>
              <a:rPr lang="zh-CN" altLang="en-US" b="1" smtClean="0">
                <a:solidFill>
                  <a:schemeClr val="tx1"/>
                </a:solidFill>
                <a:latin typeface="宋体" charset="-122"/>
                <a:ea typeface="宋体" charset="-122"/>
                <a:sym typeface="Wingdings" pitchFamily="2" charset="2"/>
              </a:rPr>
              <a:t>（</a:t>
            </a:r>
            <a:r>
              <a:rPr lang="en-US" altLang="zh-CN" b="1" smtClean="0">
                <a:solidFill>
                  <a:schemeClr val="tx1"/>
                </a:solidFill>
                <a:latin typeface="宋体" charset="-122"/>
                <a:ea typeface="宋体" charset="-122"/>
                <a:sym typeface="Wingdings" pitchFamily="2" charset="2"/>
              </a:rPr>
              <a:t>1</a:t>
            </a:r>
            <a:r>
              <a:rPr lang="zh-CN" altLang="en-US" b="1" smtClean="0">
                <a:solidFill>
                  <a:schemeClr val="tx1"/>
                </a:solidFill>
                <a:latin typeface="宋体" charset="-122"/>
                <a:ea typeface="宋体" charset="-122"/>
                <a:sym typeface="Wingdings" pitchFamily="2" charset="2"/>
              </a:rPr>
              <a:t>）</a:t>
            </a:r>
            <a:r>
              <a:rPr lang="zh-CN" altLang="en-US" b="1" smtClean="0">
                <a:solidFill>
                  <a:schemeClr val="tx1"/>
                </a:solidFill>
                <a:latin typeface="宋体" charset="-122"/>
                <a:ea typeface="宋体" charset="-122"/>
              </a:rPr>
              <a:t>选择适合于流水线工作的算法</a:t>
            </a:r>
          </a:p>
          <a:p>
            <a:pPr lvl="2">
              <a:lnSpc>
                <a:spcPct val="100000"/>
              </a:lnSpc>
              <a:spcBef>
                <a:spcPct val="50000"/>
              </a:spcBef>
            </a:pPr>
            <a:r>
              <a:rPr lang="zh-CN" altLang="en-US" smtClean="0">
                <a:latin typeface="宋体" charset="-122"/>
                <a:ea typeface="宋体" charset="-122"/>
              </a:rPr>
              <a:t>先计算</a:t>
            </a:r>
            <a:r>
              <a:rPr lang="en-US" altLang="zh-CN" smtClean="0">
                <a:solidFill>
                  <a:srgbClr val="9933FF"/>
                </a:solidFill>
                <a:latin typeface="宋体" charset="-122"/>
                <a:ea typeface="宋体" charset="-122"/>
              </a:rPr>
              <a:t>A</a:t>
            </a:r>
            <a:r>
              <a:rPr lang="en-US" altLang="zh-CN" baseline="-25000" smtClean="0">
                <a:solidFill>
                  <a:srgbClr val="9933FF"/>
                </a:solidFill>
                <a:latin typeface="宋体" charset="-122"/>
                <a:ea typeface="宋体" charset="-122"/>
              </a:rPr>
              <a:t>1</a:t>
            </a:r>
            <a:r>
              <a:rPr lang="en-US" altLang="zh-CN" smtClean="0">
                <a:solidFill>
                  <a:srgbClr val="9933FF"/>
                </a:solidFill>
                <a:latin typeface="宋体" charset="-122"/>
                <a:ea typeface="宋体" charset="-122"/>
              </a:rPr>
              <a:t>+B</a:t>
            </a:r>
            <a:r>
              <a:rPr lang="en-US" altLang="zh-CN" baseline="-25000" smtClean="0">
                <a:solidFill>
                  <a:srgbClr val="9933FF"/>
                </a:solidFill>
                <a:latin typeface="宋体" charset="-122"/>
                <a:ea typeface="宋体" charset="-122"/>
              </a:rPr>
              <a:t>1</a:t>
            </a:r>
            <a:r>
              <a:rPr lang="zh-CN" altLang="en-US" smtClean="0">
                <a:solidFill>
                  <a:srgbClr val="9933FF"/>
                </a:solidFill>
                <a:latin typeface="宋体" charset="-122"/>
                <a:ea typeface="宋体" charset="-122"/>
              </a:rPr>
              <a:t>、</a:t>
            </a:r>
            <a:r>
              <a:rPr lang="en-US" altLang="zh-CN" smtClean="0">
                <a:solidFill>
                  <a:srgbClr val="9933FF"/>
                </a:solidFill>
                <a:latin typeface="宋体" charset="-122"/>
                <a:ea typeface="宋体" charset="-122"/>
              </a:rPr>
              <a:t>A</a:t>
            </a:r>
            <a:r>
              <a:rPr lang="en-US" altLang="zh-CN" baseline="-25000" smtClean="0">
                <a:solidFill>
                  <a:srgbClr val="9933FF"/>
                </a:solidFill>
                <a:latin typeface="宋体" charset="-122"/>
                <a:ea typeface="宋体" charset="-122"/>
              </a:rPr>
              <a:t>2</a:t>
            </a:r>
            <a:r>
              <a:rPr lang="en-US" altLang="zh-CN" smtClean="0">
                <a:solidFill>
                  <a:srgbClr val="9933FF"/>
                </a:solidFill>
                <a:latin typeface="宋体" charset="-122"/>
                <a:ea typeface="宋体" charset="-122"/>
              </a:rPr>
              <a:t>+B</a:t>
            </a:r>
            <a:r>
              <a:rPr lang="en-US" altLang="zh-CN" baseline="-25000" smtClean="0">
                <a:solidFill>
                  <a:srgbClr val="9933FF"/>
                </a:solidFill>
                <a:latin typeface="宋体" charset="-122"/>
                <a:ea typeface="宋体" charset="-122"/>
              </a:rPr>
              <a:t>2</a:t>
            </a:r>
            <a:r>
              <a:rPr lang="zh-CN" altLang="en-US" smtClean="0">
                <a:solidFill>
                  <a:srgbClr val="9933FF"/>
                </a:solidFill>
                <a:latin typeface="宋体" charset="-122"/>
                <a:ea typeface="宋体" charset="-122"/>
              </a:rPr>
              <a:t>、</a:t>
            </a:r>
            <a:r>
              <a:rPr lang="en-US" altLang="zh-CN" smtClean="0">
                <a:solidFill>
                  <a:srgbClr val="9933FF"/>
                </a:solidFill>
                <a:latin typeface="宋体" charset="-122"/>
                <a:ea typeface="宋体" charset="-122"/>
              </a:rPr>
              <a:t>A</a:t>
            </a:r>
            <a:r>
              <a:rPr lang="en-US" altLang="zh-CN" baseline="-25000" smtClean="0">
                <a:solidFill>
                  <a:srgbClr val="9933FF"/>
                </a:solidFill>
                <a:latin typeface="宋体" charset="-122"/>
                <a:ea typeface="宋体" charset="-122"/>
              </a:rPr>
              <a:t>3</a:t>
            </a:r>
            <a:r>
              <a:rPr lang="en-US" altLang="zh-CN" smtClean="0">
                <a:solidFill>
                  <a:srgbClr val="9933FF"/>
                </a:solidFill>
                <a:latin typeface="宋体" charset="-122"/>
                <a:ea typeface="宋体" charset="-122"/>
              </a:rPr>
              <a:t>+B</a:t>
            </a:r>
            <a:r>
              <a:rPr lang="en-US" altLang="zh-CN" baseline="-25000" smtClean="0">
                <a:solidFill>
                  <a:srgbClr val="9933FF"/>
                </a:solidFill>
                <a:latin typeface="宋体" charset="-122"/>
                <a:ea typeface="宋体" charset="-122"/>
              </a:rPr>
              <a:t>3</a:t>
            </a:r>
            <a:r>
              <a:rPr lang="zh-CN" altLang="en-US" smtClean="0">
                <a:latin typeface="宋体" charset="-122"/>
                <a:ea typeface="宋体" charset="-122"/>
              </a:rPr>
              <a:t>和</a:t>
            </a:r>
            <a:r>
              <a:rPr lang="en-US" altLang="zh-CN" smtClean="0">
                <a:solidFill>
                  <a:srgbClr val="9933FF"/>
                </a:solidFill>
                <a:latin typeface="宋体" charset="-122"/>
                <a:ea typeface="宋体" charset="-122"/>
              </a:rPr>
              <a:t>A</a:t>
            </a:r>
            <a:r>
              <a:rPr lang="en-US" altLang="zh-CN" baseline="-25000" smtClean="0">
                <a:solidFill>
                  <a:srgbClr val="9933FF"/>
                </a:solidFill>
                <a:latin typeface="宋体" charset="-122"/>
                <a:ea typeface="宋体" charset="-122"/>
              </a:rPr>
              <a:t>4</a:t>
            </a:r>
            <a:r>
              <a:rPr lang="en-US" altLang="zh-CN" smtClean="0">
                <a:solidFill>
                  <a:srgbClr val="9933FF"/>
                </a:solidFill>
                <a:latin typeface="宋体" charset="-122"/>
                <a:ea typeface="宋体" charset="-122"/>
              </a:rPr>
              <a:t>+B</a:t>
            </a:r>
            <a:r>
              <a:rPr lang="en-US" altLang="zh-CN" baseline="-25000" smtClean="0">
                <a:solidFill>
                  <a:srgbClr val="9933FF"/>
                </a:solidFill>
                <a:latin typeface="宋体" charset="-122"/>
                <a:ea typeface="宋体" charset="-122"/>
              </a:rPr>
              <a:t>4</a:t>
            </a:r>
            <a:r>
              <a:rPr lang="zh-CN" altLang="en-US" smtClean="0">
                <a:solidFill>
                  <a:srgbClr val="9933FF"/>
                </a:solidFill>
                <a:latin typeface="宋体" charset="-122"/>
                <a:ea typeface="宋体" charset="-122"/>
              </a:rPr>
              <a:t>；</a:t>
            </a:r>
          </a:p>
          <a:p>
            <a:pPr lvl="2">
              <a:lnSpc>
                <a:spcPct val="100000"/>
              </a:lnSpc>
              <a:spcBef>
                <a:spcPct val="50000"/>
              </a:spcBef>
            </a:pPr>
            <a:r>
              <a:rPr lang="zh-CN" altLang="en-US" smtClean="0">
                <a:latin typeface="宋体" charset="-122"/>
                <a:ea typeface="宋体" charset="-122"/>
              </a:rPr>
              <a:t>再计算</a:t>
            </a:r>
            <a:r>
              <a:rPr lang="en-US" altLang="zh-CN" smtClean="0">
                <a:solidFill>
                  <a:srgbClr val="9933FF"/>
                </a:solidFill>
                <a:latin typeface="宋体" charset="-122"/>
                <a:ea typeface="宋体" charset="-122"/>
              </a:rPr>
              <a:t>(A</a:t>
            </a:r>
            <a:r>
              <a:rPr lang="en-US" altLang="zh-CN" baseline="-25000" smtClean="0">
                <a:solidFill>
                  <a:srgbClr val="9933FF"/>
                </a:solidFill>
                <a:latin typeface="宋体" charset="-122"/>
                <a:ea typeface="宋体" charset="-122"/>
              </a:rPr>
              <a:t>1</a:t>
            </a:r>
            <a:r>
              <a:rPr lang="en-US" altLang="zh-CN" smtClean="0">
                <a:solidFill>
                  <a:srgbClr val="9933FF"/>
                </a:solidFill>
                <a:latin typeface="宋体" charset="-122"/>
                <a:ea typeface="宋体" charset="-122"/>
              </a:rPr>
              <a:t>+B</a:t>
            </a:r>
            <a:r>
              <a:rPr lang="en-US" altLang="zh-CN" baseline="-25000" smtClean="0">
                <a:solidFill>
                  <a:srgbClr val="9933FF"/>
                </a:solidFill>
                <a:latin typeface="宋体" charset="-122"/>
                <a:ea typeface="宋体" charset="-122"/>
              </a:rPr>
              <a:t>1</a:t>
            </a:r>
            <a:r>
              <a:rPr lang="en-US" altLang="zh-CN" smtClean="0">
                <a:solidFill>
                  <a:srgbClr val="9933FF"/>
                </a:solidFill>
                <a:latin typeface="宋体" charset="-122"/>
                <a:ea typeface="宋体" charset="-122"/>
              </a:rPr>
              <a:t>)×(A</a:t>
            </a:r>
            <a:r>
              <a:rPr lang="en-US" altLang="zh-CN" baseline="-25000" smtClean="0">
                <a:solidFill>
                  <a:srgbClr val="9933FF"/>
                </a:solidFill>
                <a:latin typeface="宋体" charset="-122"/>
                <a:ea typeface="宋体" charset="-122"/>
              </a:rPr>
              <a:t>2</a:t>
            </a:r>
            <a:r>
              <a:rPr lang="en-US" altLang="zh-CN" smtClean="0">
                <a:solidFill>
                  <a:srgbClr val="9933FF"/>
                </a:solidFill>
                <a:latin typeface="宋体" charset="-122"/>
                <a:ea typeface="宋体" charset="-122"/>
              </a:rPr>
              <a:t>+B</a:t>
            </a:r>
            <a:r>
              <a:rPr lang="en-US" altLang="zh-CN" baseline="-25000" smtClean="0">
                <a:solidFill>
                  <a:srgbClr val="9933FF"/>
                </a:solidFill>
                <a:latin typeface="宋体" charset="-122"/>
                <a:ea typeface="宋体" charset="-122"/>
              </a:rPr>
              <a:t>2</a:t>
            </a:r>
            <a:r>
              <a:rPr lang="en-US" altLang="zh-CN" smtClean="0">
                <a:solidFill>
                  <a:srgbClr val="9933FF"/>
                </a:solidFill>
                <a:latin typeface="宋体" charset="-122"/>
                <a:ea typeface="宋体" charset="-122"/>
              </a:rPr>
              <a:t>)</a:t>
            </a:r>
            <a:r>
              <a:rPr lang="zh-CN" altLang="en-US" smtClean="0">
                <a:latin typeface="宋体" charset="-122"/>
                <a:ea typeface="宋体" charset="-122"/>
              </a:rPr>
              <a:t>和</a:t>
            </a:r>
            <a:r>
              <a:rPr lang="en-US" altLang="zh-CN" smtClean="0">
                <a:solidFill>
                  <a:srgbClr val="9933FF"/>
                </a:solidFill>
                <a:latin typeface="宋体" charset="-122"/>
                <a:ea typeface="宋体" charset="-122"/>
              </a:rPr>
              <a:t>(A</a:t>
            </a:r>
            <a:r>
              <a:rPr lang="en-US" altLang="zh-CN" baseline="-25000" smtClean="0">
                <a:solidFill>
                  <a:srgbClr val="9933FF"/>
                </a:solidFill>
                <a:latin typeface="宋体" charset="-122"/>
                <a:ea typeface="宋体" charset="-122"/>
              </a:rPr>
              <a:t>3</a:t>
            </a:r>
            <a:r>
              <a:rPr lang="en-US" altLang="zh-CN" smtClean="0">
                <a:solidFill>
                  <a:srgbClr val="9933FF"/>
                </a:solidFill>
                <a:latin typeface="宋体" charset="-122"/>
                <a:ea typeface="宋体" charset="-122"/>
              </a:rPr>
              <a:t>+B</a:t>
            </a:r>
            <a:r>
              <a:rPr lang="en-US" altLang="zh-CN" baseline="-25000" smtClean="0">
                <a:solidFill>
                  <a:srgbClr val="9933FF"/>
                </a:solidFill>
                <a:latin typeface="宋体" charset="-122"/>
                <a:ea typeface="宋体" charset="-122"/>
              </a:rPr>
              <a:t>3</a:t>
            </a:r>
            <a:r>
              <a:rPr lang="en-US" altLang="zh-CN" smtClean="0">
                <a:solidFill>
                  <a:srgbClr val="9933FF"/>
                </a:solidFill>
                <a:latin typeface="宋体" charset="-122"/>
                <a:ea typeface="宋体" charset="-122"/>
              </a:rPr>
              <a:t>)×(A</a:t>
            </a:r>
            <a:r>
              <a:rPr lang="en-US" altLang="zh-CN" baseline="-25000" smtClean="0">
                <a:solidFill>
                  <a:srgbClr val="9933FF"/>
                </a:solidFill>
                <a:latin typeface="宋体" charset="-122"/>
                <a:ea typeface="宋体" charset="-122"/>
              </a:rPr>
              <a:t>4</a:t>
            </a:r>
            <a:r>
              <a:rPr lang="en-US" altLang="zh-CN" smtClean="0">
                <a:solidFill>
                  <a:srgbClr val="9933FF"/>
                </a:solidFill>
                <a:latin typeface="宋体" charset="-122"/>
                <a:ea typeface="宋体" charset="-122"/>
              </a:rPr>
              <a:t>+B</a:t>
            </a:r>
            <a:r>
              <a:rPr lang="en-US" altLang="zh-CN" baseline="-25000" smtClean="0">
                <a:solidFill>
                  <a:srgbClr val="9933FF"/>
                </a:solidFill>
                <a:latin typeface="宋体" charset="-122"/>
                <a:ea typeface="宋体" charset="-122"/>
              </a:rPr>
              <a:t>4</a:t>
            </a:r>
            <a:r>
              <a:rPr lang="en-US" altLang="zh-CN" smtClean="0">
                <a:solidFill>
                  <a:srgbClr val="9933FF"/>
                </a:solidFill>
                <a:latin typeface="宋体" charset="-122"/>
                <a:ea typeface="宋体" charset="-122"/>
              </a:rPr>
              <a:t>)</a:t>
            </a:r>
            <a:r>
              <a:rPr lang="zh-CN" altLang="en-US" smtClean="0">
                <a:solidFill>
                  <a:srgbClr val="9933FF"/>
                </a:solidFill>
                <a:latin typeface="宋体" charset="-122"/>
                <a:ea typeface="宋体" charset="-122"/>
              </a:rPr>
              <a:t>；</a:t>
            </a:r>
          </a:p>
          <a:p>
            <a:pPr lvl="2">
              <a:lnSpc>
                <a:spcPct val="100000"/>
              </a:lnSpc>
              <a:spcBef>
                <a:spcPct val="50000"/>
              </a:spcBef>
            </a:pPr>
            <a:r>
              <a:rPr lang="zh-CN" altLang="en-US" smtClean="0">
                <a:latin typeface="宋体" charset="-122"/>
                <a:ea typeface="宋体" charset="-122"/>
              </a:rPr>
              <a:t>然后求总的乘积结果。</a:t>
            </a:r>
          </a:p>
          <a:p>
            <a:pPr lvl="1">
              <a:lnSpc>
                <a:spcPct val="100000"/>
              </a:lnSpc>
              <a:spcBef>
                <a:spcPct val="50000"/>
              </a:spcBef>
              <a:buClrTx/>
              <a:buFont typeface="Wingdings" pitchFamily="2" charset="2"/>
              <a:buNone/>
            </a:pPr>
            <a:r>
              <a:rPr lang="zh-CN" altLang="en-US" b="1" smtClean="0">
                <a:latin typeface="宋体" charset="-122"/>
                <a:ea typeface="宋体" charset="-122"/>
              </a:rPr>
              <a:t>（</a:t>
            </a:r>
            <a:r>
              <a:rPr lang="en-US" altLang="zh-CN" b="1" smtClean="0">
                <a:latin typeface="宋体" charset="-122"/>
                <a:ea typeface="宋体" charset="-122"/>
              </a:rPr>
              <a:t>2</a:t>
            </a:r>
            <a:r>
              <a:rPr lang="zh-CN" altLang="en-US" b="1" smtClean="0">
                <a:latin typeface="宋体" charset="-122"/>
                <a:ea typeface="宋体" charset="-122"/>
              </a:rPr>
              <a:t>）画出时空图 </a:t>
            </a:r>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3730" name="Rectangle 7"/>
          <p:cNvSpPr>
            <a:spLocks noChangeArrowheads="1"/>
          </p:cNvSpPr>
          <p:nvPr/>
        </p:nvSpPr>
        <p:spPr bwMode="auto">
          <a:xfrm>
            <a:off x="1116013" y="1082675"/>
            <a:ext cx="6985000" cy="3960813"/>
          </a:xfrm>
          <a:prstGeom prst="rect">
            <a:avLst/>
          </a:prstGeom>
          <a:solidFill>
            <a:srgbClr val="F6ECC0"/>
          </a:solidFill>
          <a:ln w="9525">
            <a:noFill/>
            <a:miter lim="800000"/>
            <a:headEnd/>
            <a:tailEnd/>
          </a:ln>
        </p:spPr>
        <p:txBody>
          <a:bodyPr wrap="none" anchor="ctr"/>
          <a:lstStyle/>
          <a:p>
            <a:endParaRPr lang="zh-CN" altLang="en-US"/>
          </a:p>
        </p:txBody>
      </p:sp>
      <p:graphicFrame>
        <p:nvGraphicFramePr>
          <p:cNvPr id="73732" name="Object 4"/>
          <p:cNvGraphicFramePr>
            <a:graphicFrameLocks noGrp="1" noChangeAspect="1"/>
          </p:cNvGraphicFramePr>
          <p:nvPr>
            <p:ph idx="1"/>
          </p:nvPr>
        </p:nvGraphicFramePr>
        <p:xfrm>
          <a:off x="1331913" y="1354138"/>
          <a:ext cx="6407150" cy="3592512"/>
        </p:xfrm>
        <a:graphic>
          <a:graphicData uri="http://schemas.openxmlformats.org/presentationml/2006/ole">
            <mc:AlternateContent xmlns:mc="http://schemas.openxmlformats.org/markup-compatibility/2006">
              <mc:Choice xmlns:v="urn:schemas-microsoft-com:vml" Requires="v">
                <p:oleObj spid="_x0000_s74068" name="图片" r:id="rId3" imgW="3848418" imgH="2161587" progId="Word.Picture.8">
                  <p:embed/>
                </p:oleObj>
              </mc:Choice>
              <mc:Fallback>
                <p:oleObj name="图片" r:id="rId3" imgW="3848418" imgH="2161587" progId="Word.Picture.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913" y="1354138"/>
                        <a:ext cx="6407150" cy="3592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3733" name="Object 9"/>
          <p:cNvGraphicFramePr>
            <a:graphicFrameLocks noChangeAspect="1"/>
          </p:cNvGraphicFramePr>
          <p:nvPr/>
        </p:nvGraphicFramePr>
        <p:xfrm>
          <a:off x="1476375" y="5426075"/>
          <a:ext cx="1152525" cy="660400"/>
        </p:xfrm>
        <a:graphic>
          <a:graphicData uri="http://schemas.openxmlformats.org/presentationml/2006/ole">
            <mc:AlternateContent xmlns:mc="http://schemas.openxmlformats.org/markup-compatibility/2006">
              <mc:Choice xmlns:v="urn:schemas-microsoft-com:vml" Requires="v">
                <p:oleObj spid="_x0000_s74069" name="公式" r:id="rId5" imgW="685800" imgH="393700" progId="Equation.3">
                  <p:embed/>
                </p:oleObj>
              </mc:Choice>
              <mc:Fallback>
                <p:oleObj name="公式" r:id="rId5" imgW="685800" imgH="393700"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76375" y="5426075"/>
                        <a:ext cx="1152525" cy="660400"/>
                      </a:xfrm>
                      <a:prstGeom prst="rect">
                        <a:avLst/>
                      </a:prstGeom>
                      <a:noFill/>
                      <a:extLst>
                        <a:ext uri="{909E8E84-426E-40DD-AFC4-6F175D3DCCD1}">
                          <a14:hiddenFill xmlns:a14="http://schemas.microsoft.com/office/drawing/2010/main">
                            <a:solidFill>
                              <a:srgbClr val="EEEEEE"/>
                            </a:solidFill>
                          </a14:hiddenFill>
                        </a:ext>
                      </a:extLst>
                    </p:spPr>
                  </p:pic>
                </p:oleObj>
              </mc:Fallback>
            </mc:AlternateContent>
          </a:graphicData>
        </a:graphic>
      </p:graphicFrame>
      <p:graphicFrame>
        <p:nvGraphicFramePr>
          <p:cNvPr id="73734" name="Object 10"/>
          <p:cNvGraphicFramePr>
            <a:graphicFrameLocks noChangeAspect="1"/>
          </p:cNvGraphicFramePr>
          <p:nvPr/>
        </p:nvGraphicFramePr>
        <p:xfrm>
          <a:off x="3346450" y="5410200"/>
          <a:ext cx="1441450" cy="685800"/>
        </p:xfrm>
        <a:graphic>
          <a:graphicData uri="http://schemas.openxmlformats.org/presentationml/2006/ole">
            <mc:AlternateContent xmlns:mc="http://schemas.openxmlformats.org/markup-compatibility/2006">
              <mc:Choice xmlns:v="urn:schemas-microsoft-com:vml" Requires="v">
                <p:oleObj spid="_x0000_s74070" name="公式" r:id="rId7" imgW="774364" imgH="368140" progId="Equation.3">
                  <p:embed/>
                </p:oleObj>
              </mc:Choice>
              <mc:Fallback>
                <p:oleObj name="公式" r:id="rId7" imgW="774364" imgH="368140" progId="Equation.3">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46450" y="5410200"/>
                        <a:ext cx="1441450" cy="685800"/>
                      </a:xfrm>
                      <a:prstGeom prst="rect">
                        <a:avLst/>
                      </a:prstGeom>
                      <a:noFill/>
                      <a:extLst>
                        <a:ext uri="{909E8E84-426E-40DD-AFC4-6F175D3DCCD1}">
                          <a14:hiddenFill xmlns:a14="http://schemas.microsoft.com/office/drawing/2010/main">
                            <a:solidFill>
                              <a:srgbClr val="EEEEEE"/>
                            </a:solidFill>
                          </a14:hiddenFill>
                        </a:ext>
                      </a:extLst>
                    </p:spPr>
                  </p:pic>
                </p:oleObj>
              </mc:Fallback>
            </mc:AlternateContent>
          </a:graphicData>
        </a:graphic>
      </p:graphicFrame>
      <p:graphicFrame>
        <p:nvGraphicFramePr>
          <p:cNvPr id="73735" name="Object 11"/>
          <p:cNvGraphicFramePr>
            <a:graphicFrameLocks noChangeAspect="1"/>
          </p:cNvGraphicFramePr>
          <p:nvPr/>
        </p:nvGraphicFramePr>
        <p:xfrm>
          <a:off x="5364163" y="5410200"/>
          <a:ext cx="2376487" cy="669925"/>
        </p:xfrm>
        <a:graphic>
          <a:graphicData uri="http://schemas.openxmlformats.org/presentationml/2006/ole">
            <mc:AlternateContent xmlns:mc="http://schemas.openxmlformats.org/markup-compatibility/2006">
              <mc:Choice xmlns:v="urn:schemas-microsoft-com:vml" Requires="v">
                <p:oleObj spid="_x0000_s74071" name="公式" r:id="rId9" imgW="1308100" imgH="368300" progId="Equation.3">
                  <p:embed/>
                </p:oleObj>
              </mc:Choice>
              <mc:Fallback>
                <p:oleObj name="公式" r:id="rId9" imgW="1308100" imgH="368300" progId="Equation.3">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364163" y="5410200"/>
                        <a:ext cx="2376487" cy="669925"/>
                      </a:xfrm>
                      <a:prstGeom prst="rect">
                        <a:avLst/>
                      </a:prstGeom>
                      <a:noFill/>
                      <a:extLst>
                        <a:ext uri="{909E8E84-426E-40DD-AFC4-6F175D3DCCD1}">
                          <a14:hiddenFill xmlns:a14="http://schemas.microsoft.com/office/drawing/2010/main">
                            <a:solidFill>
                              <a:srgbClr val="EEEEEE"/>
                            </a:solidFill>
                          </a14:hiddenFill>
                        </a:ext>
                      </a:extLst>
                    </p:spPr>
                  </p:pic>
                </p:oleObj>
              </mc:Fallback>
            </mc:AlternateContent>
          </a:graphicData>
        </a:graphic>
      </p:graphicFrame>
      <p:sp>
        <p:nvSpPr>
          <p:cNvPr id="8" name="TextBox 5"/>
          <p:cNvSpPr txBox="1"/>
          <p:nvPr/>
        </p:nvSpPr>
        <p:spPr>
          <a:xfrm>
            <a:off x="0" y="0"/>
            <a:ext cx="2592288" cy="492443"/>
          </a:xfrm>
          <a:prstGeom prst="rect">
            <a:avLst/>
          </a:prstGeom>
          <a:noFill/>
        </p:spPr>
        <p:txBody>
          <a:bodyPr wrap="square" rtlCol="0">
            <a:spAutoFit/>
          </a:bodyPr>
          <a:lstStyle>
            <a:defPPr>
              <a:defRPr lang="zh-CN"/>
            </a:defPPr>
            <a:lvl1pPr algn="l" rtl="0" fontAlgn="base">
              <a:spcBef>
                <a:spcPct val="0"/>
              </a:spcBef>
              <a:spcAft>
                <a:spcPct val="0"/>
              </a:spcAft>
              <a:defRPr kumimoji="1" sz="2600" kern="1200">
                <a:solidFill>
                  <a:schemeClr val="tx1"/>
                </a:solidFill>
                <a:latin typeface="Tahoma" pitchFamily="34" charset="0"/>
                <a:ea typeface="宋体" pitchFamily="2" charset="-122"/>
                <a:cs typeface="+mn-cs"/>
              </a:defRPr>
            </a:lvl1pPr>
            <a:lvl2pPr marL="457200" algn="l" rtl="0" fontAlgn="base">
              <a:spcBef>
                <a:spcPct val="0"/>
              </a:spcBef>
              <a:spcAft>
                <a:spcPct val="0"/>
              </a:spcAft>
              <a:defRPr kumimoji="1" sz="2600" kern="1200">
                <a:solidFill>
                  <a:schemeClr val="tx1"/>
                </a:solidFill>
                <a:latin typeface="Tahoma" pitchFamily="34" charset="0"/>
                <a:ea typeface="宋体" pitchFamily="2" charset="-122"/>
                <a:cs typeface="+mn-cs"/>
              </a:defRPr>
            </a:lvl2pPr>
            <a:lvl3pPr marL="914400" algn="l" rtl="0" fontAlgn="base">
              <a:spcBef>
                <a:spcPct val="0"/>
              </a:spcBef>
              <a:spcAft>
                <a:spcPct val="0"/>
              </a:spcAft>
              <a:defRPr kumimoji="1" sz="2600" kern="1200">
                <a:solidFill>
                  <a:schemeClr val="tx1"/>
                </a:solidFill>
                <a:latin typeface="Tahoma" pitchFamily="34" charset="0"/>
                <a:ea typeface="宋体" pitchFamily="2" charset="-122"/>
                <a:cs typeface="+mn-cs"/>
              </a:defRPr>
            </a:lvl3pPr>
            <a:lvl4pPr marL="1371600" algn="l" rtl="0" fontAlgn="base">
              <a:spcBef>
                <a:spcPct val="0"/>
              </a:spcBef>
              <a:spcAft>
                <a:spcPct val="0"/>
              </a:spcAft>
              <a:defRPr kumimoji="1" sz="2600" kern="1200">
                <a:solidFill>
                  <a:schemeClr val="tx1"/>
                </a:solidFill>
                <a:latin typeface="Tahoma" pitchFamily="34" charset="0"/>
                <a:ea typeface="宋体" pitchFamily="2" charset="-122"/>
                <a:cs typeface="+mn-cs"/>
              </a:defRPr>
            </a:lvl4pPr>
            <a:lvl5pPr marL="1828800" algn="l" rtl="0" fontAlgn="base">
              <a:spcBef>
                <a:spcPct val="0"/>
              </a:spcBef>
              <a:spcAft>
                <a:spcPct val="0"/>
              </a:spcAft>
              <a:defRPr kumimoji="1" sz="2600" kern="1200">
                <a:solidFill>
                  <a:schemeClr val="tx1"/>
                </a:solidFill>
                <a:latin typeface="Tahoma" pitchFamily="34" charset="0"/>
                <a:ea typeface="宋体" pitchFamily="2" charset="-122"/>
                <a:cs typeface="+mn-cs"/>
              </a:defRPr>
            </a:lvl5pPr>
            <a:lvl6pPr marL="2286000" algn="l" defTabSz="914400" rtl="0" eaLnBrk="1" latinLnBrk="0" hangingPunct="1">
              <a:defRPr kumimoji="1" sz="2600" kern="1200">
                <a:solidFill>
                  <a:schemeClr val="tx1"/>
                </a:solidFill>
                <a:latin typeface="Tahoma" pitchFamily="34" charset="0"/>
                <a:ea typeface="宋体" pitchFamily="2" charset="-122"/>
                <a:cs typeface="+mn-cs"/>
              </a:defRPr>
            </a:lvl6pPr>
            <a:lvl7pPr marL="2743200" algn="l" defTabSz="914400" rtl="0" eaLnBrk="1" latinLnBrk="0" hangingPunct="1">
              <a:defRPr kumimoji="1" sz="2600" kern="1200">
                <a:solidFill>
                  <a:schemeClr val="tx1"/>
                </a:solidFill>
                <a:latin typeface="Tahoma" pitchFamily="34" charset="0"/>
                <a:ea typeface="宋体" pitchFamily="2" charset="-122"/>
                <a:cs typeface="+mn-cs"/>
              </a:defRPr>
            </a:lvl7pPr>
            <a:lvl8pPr marL="3200400" algn="l" defTabSz="914400" rtl="0" eaLnBrk="1" latinLnBrk="0" hangingPunct="1">
              <a:defRPr kumimoji="1" sz="2600" kern="1200">
                <a:solidFill>
                  <a:schemeClr val="tx1"/>
                </a:solidFill>
                <a:latin typeface="Tahoma" pitchFamily="34" charset="0"/>
                <a:ea typeface="宋体" pitchFamily="2" charset="-122"/>
                <a:cs typeface="+mn-cs"/>
              </a:defRPr>
            </a:lvl8pPr>
            <a:lvl9pPr marL="3657600" algn="l" defTabSz="914400" rtl="0" eaLnBrk="1" latinLnBrk="0" hangingPunct="1">
              <a:defRPr kumimoji="1" sz="2600" kern="1200">
                <a:solidFill>
                  <a:schemeClr val="tx1"/>
                </a:solidFill>
                <a:latin typeface="Tahoma" pitchFamily="34" charset="0"/>
                <a:ea typeface="宋体" pitchFamily="2" charset="-122"/>
                <a:cs typeface="+mn-cs"/>
              </a:defRPr>
            </a:lvl9pPr>
          </a:lstStyle>
          <a:p>
            <a:r>
              <a:rPr lang="zh-CN" altLang="en-US" b="1" dirty="0" smtClean="0">
                <a:solidFill>
                  <a:srgbClr val="7FA8F9"/>
                </a:solidFill>
                <a:latin typeface="华文行楷" pitchFamily="2" charset="-122"/>
                <a:ea typeface="华文行楷" pitchFamily="2" charset="-122"/>
              </a:rPr>
              <a:t>计算机系统结构</a:t>
            </a:r>
            <a:endParaRPr lang="zh-CN" altLang="en-US" b="1" dirty="0">
              <a:solidFill>
                <a:srgbClr val="7FA8F9"/>
              </a:solidFill>
              <a:latin typeface="华文行楷" pitchFamily="2" charset="-122"/>
              <a:ea typeface="华文行楷" pitchFamily="2" charset="-122"/>
            </a:endParaRPr>
          </a:p>
        </p:txBody>
      </p:sp>
      <p:pic>
        <p:nvPicPr>
          <p:cNvPr id="9" name="Picture 4" descr="图片1"/>
          <p:cNvPicPr>
            <a:picLocks noChangeAspect="1" noChangeArrowheads="1"/>
          </p:cNvPicPr>
          <p:nvPr/>
        </p:nvPicPr>
        <p:blipFill>
          <a:blip r:embed="rId11" cstate="print"/>
          <a:srcRect/>
          <a:stretch>
            <a:fillRect/>
          </a:stretch>
        </p:blipFill>
        <p:spPr bwMode="auto">
          <a:xfrm>
            <a:off x="2859437" y="60395"/>
            <a:ext cx="540567" cy="288032"/>
          </a:xfrm>
          <a:prstGeom prst="rect">
            <a:avLst/>
          </a:prstGeom>
          <a:noFill/>
          <a:ln w="9525">
            <a:noFill/>
            <a:miter lim="800000"/>
            <a:headEnd/>
            <a:tailEnd/>
          </a:ln>
        </p:spPr>
      </p:pic>
      <p:pic>
        <p:nvPicPr>
          <p:cNvPr id="10" name="Picture 5" descr="Modifiedxiaohui2"/>
          <p:cNvPicPr>
            <a:picLocks noChangeAspect="1" noChangeArrowheads="1"/>
          </p:cNvPicPr>
          <p:nvPr/>
        </p:nvPicPr>
        <p:blipFill>
          <a:blip r:embed="rId12" cstate="print"/>
          <a:srcRect/>
          <a:stretch>
            <a:fillRect/>
          </a:stretch>
        </p:blipFill>
        <p:spPr bwMode="auto">
          <a:xfrm>
            <a:off x="2448272" y="60395"/>
            <a:ext cx="411165" cy="289068"/>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3733"/>
                                        </p:tgtEl>
                                        <p:attrNameLst>
                                          <p:attrName>style.visibility</p:attrName>
                                        </p:attrNameLst>
                                      </p:cBhvr>
                                      <p:to>
                                        <p:strVal val="visible"/>
                                      </p:to>
                                    </p:set>
                                    <p:animEffect transition="in" filter="fade">
                                      <p:cBhvr>
                                        <p:cTn id="7" dur="1000"/>
                                        <p:tgtEl>
                                          <p:spTgt spid="73733"/>
                                        </p:tgtEl>
                                      </p:cBhvr>
                                    </p:animEffect>
                                    <p:anim calcmode="lin" valueType="num">
                                      <p:cBhvr>
                                        <p:cTn id="8" dur="1000" fill="hold"/>
                                        <p:tgtEl>
                                          <p:spTgt spid="73733"/>
                                        </p:tgtEl>
                                        <p:attrNameLst>
                                          <p:attrName>ppt_x</p:attrName>
                                        </p:attrNameLst>
                                      </p:cBhvr>
                                      <p:tavLst>
                                        <p:tav tm="0">
                                          <p:val>
                                            <p:strVal val="#ppt_x"/>
                                          </p:val>
                                        </p:tav>
                                        <p:tav tm="100000">
                                          <p:val>
                                            <p:strVal val="#ppt_x"/>
                                          </p:val>
                                        </p:tav>
                                      </p:tavLst>
                                    </p:anim>
                                    <p:anim calcmode="lin" valueType="num">
                                      <p:cBhvr>
                                        <p:cTn id="9" dur="1000" fill="hold"/>
                                        <p:tgtEl>
                                          <p:spTgt spid="73733"/>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3734"/>
                                        </p:tgtEl>
                                        <p:attrNameLst>
                                          <p:attrName>style.visibility</p:attrName>
                                        </p:attrNameLst>
                                      </p:cBhvr>
                                      <p:to>
                                        <p:strVal val="visible"/>
                                      </p:to>
                                    </p:set>
                                    <p:animEffect transition="in" filter="fade">
                                      <p:cBhvr>
                                        <p:cTn id="12" dur="1000"/>
                                        <p:tgtEl>
                                          <p:spTgt spid="73734"/>
                                        </p:tgtEl>
                                      </p:cBhvr>
                                    </p:animEffect>
                                    <p:anim calcmode="lin" valueType="num">
                                      <p:cBhvr>
                                        <p:cTn id="13" dur="1000" fill="hold"/>
                                        <p:tgtEl>
                                          <p:spTgt spid="73734"/>
                                        </p:tgtEl>
                                        <p:attrNameLst>
                                          <p:attrName>ppt_x</p:attrName>
                                        </p:attrNameLst>
                                      </p:cBhvr>
                                      <p:tavLst>
                                        <p:tav tm="0">
                                          <p:val>
                                            <p:strVal val="#ppt_x"/>
                                          </p:val>
                                        </p:tav>
                                        <p:tav tm="100000">
                                          <p:val>
                                            <p:strVal val="#ppt_x"/>
                                          </p:val>
                                        </p:tav>
                                      </p:tavLst>
                                    </p:anim>
                                    <p:anim calcmode="lin" valueType="num">
                                      <p:cBhvr>
                                        <p:cTn id="14" dur="1000" fill="hold"/>
                                        <p:tgtEl>
                                          <p:spTgt spid="73734"/>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73735"/>
                                        </p:tgtEl>
                                        <p:attrNameLst>
                                          <p:attrName>style.visibility</p:attrName>
                                        </p:attrNameLst>
                                      </p:cBhvr>
                                      <p:to>
                                        <p:strVal val="visible"/>
                                      </p:to>
                                    </p:set>
                                    <p:animEffect transition="in" filter="fade">
                                      <p:cBhvr>
                                        <p:cTn id="17" dur="1000"/>
                                        <p:tgtEl>
                                          <p:spTgt spid="73735"/>
                                        </p:tgtEl>
                                      </p:cBhvr>
                                    </p:animEffect>
                                    <p:anim calcmode="lin" valueType="num">
                                      <p:cBhvr>
                                        <p:cTn id="18" dur="1000" fill="hold"/>
                                        <p:tgtEl>
                                          <p:spTgt spid="73735"/>
                                        </p:tgtEl>
                                        <p:attrNameLst>
                                          <p:attrName>ppt_x</p:attrName>
                                        </p:attrNameLst>
                                      </p:cBhvr>
                                      <p:tavLst>
                                        <p:tav tm="0">
                                          <p:val>
                                            <p:strVal val="#ppt_x"/>
                                          </p:val>
                                        </p:tav>
                                        <p:tav tm="100000">
                                          <p:val>
                                            <p:strVal val="#ppt_x"/>
                                          </p:val>
                                        </p:tav>
                                      </p:tavLst>
                                    </p:anim>
                                    <p:anim calcmode="lin" valueType="num">
                                      <p:cBhvr>
                                        <p:cTn id="19" dur="1000" fill="hold"/>
                                        <p:tgtEl>
                                          <p:spTgt spid="7373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a:xfrm>
            <a:off x="808038" y="320629"/>
            <a:ext cx="7162800" cy="512763"/>
          </a:xfrm>
          <a:noFill/>
          <a:ln/>
        </p:spPr>
        <p:txBody>
          <a:bodyPr lIns="90488" tIns="44450" rIns="90488" bIns="44450" anchor="ctr"/>
          <a:lstStyle/>
          <a:p>
            <a:r>
              <a:rPr lang="en-US" altLang="zh-CN" sz="2800" b="1" dirty="0">
                <a:ea typeface="宋体" pitchFamily="2" charset="-122"/>
              </a:rPr>
              <a:t>Sequential Laundry（</a:t>
            </a:r>
            <a:r>
              <a:rPr lang="zh-CN" altLang="en-US" sz="2800" b="1" dirty="0">
                <a:ea typeface="宋体" pitchFamily="2" charset="-122"/>
              </a:rPr>
              <a:t>串行方式）</a:t>
            </a:r>
          </a:p>
        </p:txBody>
      </p:sp>
      <p:sp>
        <p:nvSpPr>
          <p:cNvPr id="104451" name="Rectangle 3"/>
          <p:cNvSpPr>
            <a:spLocks noGrp="1" noChangeArrowheads="1"/>
          </p:cNvSpPr>
          <p:nvPr>
            <p:ph type="body" idx="1"/>
          </p:nvPr>
        </p:nvSpPr>
        <p:spPr>
          <a:xfrm>
            <a:off x="150813" y="5353050"/>
            <a:ext cx="8772525" cy="825500"/>
          </a:xfrm>
          <a:noFill/>
          <a:ln/>
        </p:spPr>
        <p:txBody>
          <a:bodyPr lIns="90488" tIns="44450" rIns="90488" bIns="44450"/>
          <a:lstStyle/>
          <a:p>
            <a:pPr marL="342900" indent="-342900">
              <a:spcBef>
                <a:spcPct val="20000"/>
              </a:spcBef>
            </a:pPr>
            <a:r>
              <a:rPr lang="zh-CN" altLang="en-US" sz="2000" b="1" dirty="0">
                <a:ea typeface="宋体" pitchFamily="2" charset="-122"/>
              </a:rPr>
              <a:t>串行方式下，</a:t>
            </a:r>
            <a:r>
              <a:rPr lang="en-US" altLang="zh-CN" sz="2000" b="1" dirty="0">
                <a:ea typeface="宋体" pitchFamily="2" charset="-122"/>
              </a:rPr>
              <a:t> 4 </a:t>
            </a:r>
            <a:r>
              <a:rPr lang="zh-CN" altLang="en-US" sz="2000" b="1" dirty="0">
                <a:ea typeface="宋体" pitchFamily="2" charset="-122"/>
              </a:rPr>
              <a:t>批衣服需要花费 </a:t>
            </a:r>
            <a:r>
              <a:rPr lang="en-US" altLang="zh-CN" sz="2000" b="1" dirty="0">
                <a:ea typeface="宋体" pitchFamily="2" charset="-122"/>
              </a:rPr>
              <a:t>6 </a:t>
            </a:r>
            <a:r>
              <a:rPr lang="zh-CN" altLang="en-US" sz="2000" b="1" dirty="0">
                <a:ea typeface="宋体" pitchFamily="2" charset="-122"/>
              </a:rPr>
              <a:t>小时（</a:t>
            </a:r>
            <a:r>
              <a:rPr lang="en-US" altLang="zh-CN" sz="2000" b="1" dirty="0">
                <a:solidFill>
                  <a:schemeClr val="accent2">
                    <a:lumMod val="50000"/>
                  </a:schemeClr>
                </a:solidFill>
                <a:ea typeface="宋体" pitchFamily="2" charset="-122"/>
              </a:rPr>
              <a:t>4x(30+40+20)=360</a:t>
            </a:r>
            <a:r>
              <a:rPr lang="zh-CN" altLang="en-US" sz="2000" b="1" dirty="0">
                <a:solidFill>
                  <a:schemeClr val="accent2">
                    <a:lumMod val="50000"/>
                  </a:schemeClr>
                </a:solidFill>
                <a:ea typeface="宋体" pitchFamily="2" charset="-122"/>
              </a:rPr>
              <a:t>分钟</a:t>
            </a:r>
            <a:r>
              <a:rPr lang="zh-CN" altLang="en-US" sz="2000" b="1" dirty="0">
                <a:ea typeface="宋体" pitchFamily="2" charset="-122"/>
              </a:rPr>
              <a:t>）</a:t>
            </a:r>
          </a:p>
          <a:p>
            <a:pPr marL="342900" indent="-342900">
              <a:spcBef>
                <a:spcPct val="20000"/>
              </a:spcBef>
            </a:pPr>
            <a:r>
              <a:rPr lang="en-US" altLang="zh-CN" sz="2000" b="1" dirty="0">
                <a:ea typeface="宋体" pitchFamily="2" charset="-122"/>
              </a:rPr>
              <a:t>N</a:t>
            </a:r>
            <a:r>
              <a:rPr lang="zh-CN" altLang="en-US" sz="2000" b="1" dirty="0">
                <a:ea typeface="宋体" pitchFamily="2" charset="-122"/>
              </a:rPr>
              <a:t>批衣服，需花费的时间为</a:t>
            </a:r>
            <a:r>
              <a:rPr lang="en-US" altLang="zh-CN" sz="2000" b="1" dirty="0" err="1">
                <a:ea typeface="宋体" pitchFamily="2" charset="-122"/>
              </a:rPr>
              <a:t>Nx</a:t>
            </a:r>
            <a:r>
              <a:rPr lang="en-US" altLang="zh-CN" sz="2000" b="1" dirty="0">
                <a:ea typeface="宋体" pitchFamily="2" charset="-122"/>
              </a:rPr>
              <a:t>(30+40+20) = 90N</a:t>
            </a:r>
            <a:endParaRPr lang="zh-CN" altLang="en-US" sz="2000" b="1" dirty="0">
              <a:ea typeface="宋体" pitchFamily="2" charset="-122"/>
            </a:endParaRPr>
          </a:p>
          <a:p>
            <a:pPr marL="342900" indent="-342900">
              <a:spcBef>
                <a:spcPct val="20000"/>
              </a:spcBef>
            </a:pPr>
            <a:r>
              <a:rPr lang="zh-CN" altLang="en-US" sz="2000" b="1" dirty="0">
                <a:solidFill>
                  <a:srgbClr val="FF0000"/>
                </a:solidFill>
                <a:ea typeface="宋体" pitchFamily="2" charset="-122"/>
              </a:rPr>
              <a:t>如果用流水线方式洗衣服，则花多少时间呢</a:t>
            </a:r>
            <a:r>
              <a:rPr lang="en-US" altLang="zh-CN" sz="2000" b="1" dirty="0">
                <a:solidFill>
                  <a:srgbClr val="FF0000"/>
                </a:solidFill>
                <a:ea typeface="宋体" pitchFamily="2" charset="-122"/>
              </a:rPr>
              <a:t>? </a:t>
            </a:r>
          </a:p>
        </p:txBody>
      </p:sp>
      <p:grpSp>
        <p:nvGrpSpPr>
          <p:cNvPr id="104452" name="Group 4"/>
          <p:cNvGrpSpPr>
            <a:grpSpLocks/>
          </p:cNvGrpSpPr>
          <p:nvPr/>
        </p:nvGrpSpPr>
        <p:grpSpPr bwMode="auto">
          <a:xfrm>
            <a:off x="844550" y="2386013"/>
            <a:ext cx="522288" cy="534987"/>
            <a:chOff x="532" y="1620"/>
            <a:chExt cx="329" cy="337"/>
          </a:xfrm>
        </p:grpSpPr>
        <p:sp>
          <p:nvSpPr>
            <p:cNvPr id="104453" name="Freeform 5"/>
            <p:cNvSpPr>
              <a:spLocks/>
            </p:cNvSpPr>
            <p:nvPr/>
          </p:nvSpPr>
          <p:spPr bwMode="auto">
            <a:xfrm>
              <a:off x="532" y="1620"/>
              <a:ext cx="329" cy="295"/>
            </a:xfrm>
            <a:custGeom>
              <a:avLst/>
              <a:gdLst>
                <a:gd name="T0" fmla="*/ 93 w 329"/>
                <a:gd name="T1" fmla="*/ 14 h 295"/>
                <a:gd name="T2" fmla="*/ 156 w 329"/>
                <a:gd name="T3" fmla="*/ 16 h 295"/>
                <a:gd name="T4" fmla="*/ 224 w 329"/>
                <a:gd name="T5" fmla="*/ 0 h 295"/>
                <a:gd name="T6" fmla="*/ 305 w 329"/>
                <a:gd name="T7" fmla="*/ 0 h 295"/>
                <a:gd name="T8" fmla="*/ 215 w 329"/>
                <a:gd name="T9" fmla="*/ 84 h 295"/>
                <a:gd name="T10" fmla="*/ 239 w 329"/>
                <a:gd name="T11" fmla="*/ 89 h 295"/>
                <a:gd name="T12" fmla="*/ 263 w 329"/>
                <a:gd name="T13" fmla="*/ 99 h 295"/>
                <a:gd name="T14" fmla="*/ 285 w 329"/>
                <a:gd name="T15" fmla="*/ 111 h 295"/>
                <a:gd name="T16" fmla="*/ 302 w 329"/>
                <a:gd name="T17" fmla="*/ 126 h 295"/>
                <a:gd name="T18" fmla="*/ 316 w 329"/>
                <a:gd name="T19" fmla="*/ 144 h 295"/>
                <a:gd name="T20" fmla="*/ 325 w 329"/>
                <a:gd name="T21" fmla="*/ 165 h 295"/>
                <a:gd name="T22" fmla="*/ 328 w 329"/>
                <a:gd name="T23" fmla="*/ 187 h 295"/>
                <a:gd name="T24" fmla="*/ 324 w 329"/>
                <a:gd name="T25" fmla="*/ 210 h 295"/>
                <a:gd name="T26" fmla="*/ 317 w 329"/>
                <a:gd name="T27" fmla="*/ 228 h 295"/>
                <a:gd name="T28" fmla="*/ 303 w 329"/>
                <a:gd name="T29" fmla="*/ 247 h 295"/>
                <a:gd name="T30" fmla="*/ 280 w 329"/>
                <a:gd name="T31" fmla="*/ 267 h 295"/>
                <a:gd name="T32" fmla="*/ 257 w 329"/>
                <a:gd name="T33" fmla="*/ 279 h 295"/>
                <a:gd name="T34" fmla="*/ 236 w 329"/>
                <a:gd name="T35" fmla="*/ 287 h 295"/>
                <a:gd name="T36" fmla="*/ 215 w 329"/>
                <a:gd name="T37" fmla="*/ 292 h 295"/>
                <a:gd name="T38" fmla="*/ 189 w 329"/>
                <a:gd name="T39" fmla="*/ 294 h 295"/>
                <a:gd name="T40" fmla="*/ 122 w 329"/>
                <a:gd name="T41" fmla="*/ 293 h 295"/>
                <a:gd name="T42" fmla="*/ 90 w 329"/>
                <a:gd name="T43" fmla="*/ 287 h 295"/>
                <a:gd name="T44" fmla="*/ 56 w 329"/>
                <a:gd name="T45" fmla="*/ 272 h 295"/>
                <a:gd name="T46" fmla="*/ 30 w 329"/>
                <a:gd name="T47" fmla="*/ 253 h 295"/>
                <a:gd name="T48" fmla="*/ 13 w 329"/>
                <a:gd name="T49" fmla="*/ 232 h 295"/>
                <a:gd name="T50" fmla="*/ 4 w 329"/>
                <a:gd name="T51" fmla="*/ 210 h 295"/>
                <a:gd name="T52" fmla="*/ 0 w 329"/>
                <a:gd name="T53" fmla="*/ 191 h 295"/>
                <a:gd name="T54" fmla="*/ 3 w 329"/>
                <a:gd name="T55" fmla="*/ 169 h 295"/>
                <a:gd name="T56" fmla="*/ 14 w 329"/>
                <a:gd name="T57" fmla="*/ 141 h 295"/>
                <a:gd name="T58" fmla="*/ 35 w 329"/>
                <a:gd name="T59" fmla="*/ 118 h 295"/>
                <a:gd name="T60" fmla="*/ 63 w 329"/>
                <a:gd name="T61" fmla="*/ 99 h 295"/>
                <a:gd name="T62" fmla="*/ 102 w 329"/>
                <a:gd name="T63" fmla="*/ 86 h 295"/>
                <a:gd name="T64" fmla="*/ 40 w 329"/>
                <a:gd name="T65" fmla="*/ 4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9" h="295">
                  <a:moveTo>
                    <a:pt x="40" y="4"/>
                  </a:moveTo>
                  <a:lnTo>
                    <a:pt x="93" y="14"/>
                  </a:lnTo>
                  <a:lnTo>
                    <a:pt x="92" y="0"/>
                  </a:lnTo>
                  <a:lnTo>
                    <a:pt x="156" y="16"/>
                  </a:lnTo>
                  <a:lnTo>
                    <a:pt x="156" y="0"/>
                  </a:lnTo>
                  <a:lnTo>
                    <a:pt x="224" y="0"/>
                  </a:lnTo>
                  <a:lnTo>
                    <a:pt x="223" y="15"/>
                  </a:lnTo>
                  <a:lnTo>
                    <a:pt x="305" y="0"/>
                  </a:lnTo>
                  <a:lnTo>
                    <a:pt x="205" y="83"/>
                  </a:lnTo>
                  <a:lnTo>
                    <a:pt x="215" y="84"/>
                  </a:lnTo>
                  <a:lnTo>
                    <a:pt x="226" y="86"/>
                  </a:lnTo>
                  <a:lnTo>
                    <a:pt x="239" y="89"/>
                  </a:lnTo>
                  <a:lnTo>
                    <a:pt x="250" y="93"/>
                  </a:lnTo>
                  <a:lnTo>
                    <a:pt x="263" y="99"/>
                  </a:lnTo>
                  <a:lnTo>
                    <a:pt x="274" y="104"/>
                  </a:lnTo>
                  <a:lnTo>
                    <a:pt x="285" y="111"/>
                  </a:lnTo>
                  <a:lnTo>
                    <a:pt x="294" y="119"/>
                  </a:lnTo>
                  <a:lnTo>
                    <a:pt x="302" y="126"/>
                  </a:lnTo>
                  <a:lnTo>
                    <a:pt x="309" y="135"/>
                  </a:lnTo>
                  <a:lnTo>
                    <a:pt x="316" y="144"/>
                  </a:lnTo>
                  <a:lnTo>
                    <a:pt x="321" y="155"/>
                  </a:lnTo>
                  <a:lnTo>
                    <a:pt x="325" y="165"/>
                  </a:lnTo>
                  <a:lnTo>
                    <a:pt x="327" y="174"/>
                  </a:lnTo>
                  <a:lnTo>
                    <a:pt x="328" y="187"/>
                  </a:lnTo>
                  <a:lnTo>
                    <a:pt x="327" y="200"/>
                  </a:lnTo>
                  <a:lnTo>
                    <a:pt x="324" y="210"/>
                  </a:lnTo>
                  <a:lnTo>
                    <a:pt x="321" y="220"/>
                  </a:lnTo>
                  <a:lnTo>
                    <a:pt x="317" y="228"/>
                  </a:lnTo>
                  <a:lnTo>
                    <a:pt x="311" y="237"/>
                  </a:lnTo>
                  <a:lnTo>
                    <a:pt x="303" y="247"/>
                  </a:lnTo>
                  <a:lnTo>
                    <a:pt x="292" y="258"/>
                  </a:lnTo>
                  <a:lnTo>
                    <a:pt x="280" y="267"/>
                  </a:lnTo>
                  <a:lnTo>
                    <a:pt x="268" y="274"/>
                  </a:lnTo>
                  <a:lnTo>
                    <a:pt x="257" y="279"/>
                  </a:lnTo>
                  <a:lnTo>
                    <a:pt x="246" y="284"/>
                  </a:lnTo>
                  <a:lnTo>
                    <a:pt x="236" y="287"/>
                  </a:lnTo>
                  <a:lnTo>
                    <a:pt x="224" y="290"/>
                  </a:lnTo>
                  <a:lnTo>
                    <a:pt x="215" y="292"/>
                  </a:lnTo>
                  <a:lnTo>
                    <a:pt x="201" y="293"/>
                  </a:lnTo>
                  <a:lnTo>
                    <a:pt x="189" y="294"/>
                  </a:lnTo>
                  <a:lnTo>
                    <a:pt x="133" y="294"/>
                  </a:lnTo>
                  <a:lnTo>
                    <a:pt x="122" y="293"/>
                  </a:lnTo>
                  <a:lnTo>
                    <a:pt x="108" y="291"/>
                  </a:lnTo>
                  <a:lnTo>
                    <a:pt x="90" y="287"/>
                  </a:lnTo>
                  <a:lnTo>
                    <a:pt x="73" y="280"/>
                  </a:lnTo>
                  <a:lnTo>
                    <a:pt x="56" y="272"/>
                  </a:lnTo>
                  <a:lnTo>
                    <a:pt x="41" y="262"/>
                  </a:lnTo>
                  <a:lnTo>
                    <a:pt x="30" y="253"/>
                  </a:lnTo>
                  <a:lnTo>
                    <a:pt x="21" y="244"/>
                  </a:lnTo>
                  <a:lnTo>
                    <a:pt x="13" y="232"/>
                  </a:lnTo>
                  <a:lnTo>
                    <a:pt x="7" y="219"/>
                  </a:lnTo>
                  <a:lnTo>
                    <a:pt x="4" y="210"/>
                  </a:lnTo>
                  <a:lnTo>
                    <a:pt x="1" y="201"/>
                  </a:lnTo>
                  <a:lnTo>
                    <a:pt x="0" y="191"/>
                  </a:lnTo>
                  <a:lnTo>
                    <a:pt x="1" y="183"/>
                  </a:lnTo>
                  <a:lnTo>
                    <a:pt x="3" y="169"/>
                  </a:lnTo>
                  <a:lnTo>
                    <a:pt x="7" y="156"/>
                  </a:lnTo>
                  <a:lnTo>
                    <a:pt x="14" y="141"/>
                  </a:lnTo>
                  <a:lnTo>
                    <a:pt x="24" y="129"/>
                  </a:lnTo>
                  <a:lnTo>
                    <a:pt x="35" y="118"/>
                  </a:lnTo>
                  <a:lnTo>
                    <a:pt x="49" y="107"/>
                  </a:lnTo>
                  <a:lnTo>
                    <a:pt x="63" y="99"/>
                  </a:lnTo>
                  <a:lnTo>
                    <a:pt x="82" y="91"/>
                  </a:lnTo>
                  <a:lnTo>
                    <a:pt x="102" y="86"/>
                  </a:lnTo>
                  <a:lnTo>
                    <a:pt x="115" y="83"/>
                  </a:lnTo>
                  <a:lnTo>
                    <a:pt x="40" y="4"/>
                  </a:lnTo>
                </a:path>
              </a:pathLst>
            </a:custGeom>
            <a:solidFill>
              <a:srgbClr val="D49FFF"/>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4454" name="Rectangle 6"/>
            <p:cNvSpPr>
              <a:spLocks noChangeArrowheads="1"/>
            </p:cNvSpPr>
            <p:nvPr/>
          </p:nvSpPr>
          <p:spPr bwMode="auto">
            <a:xfrm>
              <a:off x="583" y="1671"/>
              <a:ext cx="253" cy="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zh-CN" sz="2400" b="1">
                  <a:latin typeface="Arial" charset="0"/>
                  <a:ea typeface="宋体" pitchFamily="2" charset="-122"/>
                </a:rPr>
                <a:t>A</a:t>
              </a:r>
            </a:p>
          </p:txBody>
        </p:sp>
      </p:grpSp>
      <p:grpSp>
        <p:nvGrpSpPr>
          <p:cNvPr id="104455" name="Group 7"/>
          <p:cNvGrpSpPr>
            <a:grpSpLocks/>
          </p:cNvGrpSpPr>
          <p:nvPr/>
        </p:nvGrpSpPr>
        <p:grpSpPr bwMode="auto">
          <a:xfrm>
            <a:off x="831850" y="3211513"/>
            <a:ext cx="522288" cy="534987"/>
            <a:chOff x="524" y="2140"/>
            <a:chExt cx="329" cy="337"/>
          </a:xfrm>
        </p:grpSpPr>
        <p:sp>
          <p:nvSpPr>
            <p:cNvPr id="104456" name="Freeform 8"/>
            <p:cNvSpPr>
              <a:spLocks/>
            </p:cNvSpPr>
            <p:nvPr/>
          </p:nvSpPr>
          <p:spPr bwMode="auto">
            <a:xfrm>
              <a:off x="524" y="2140"/>
              <a:ext cx="329" cy="295"/>
            </a:xfrm>
            <a:custGeom>
              <a:avLst/>
              <a:gdLst>
                <a:gd name="T0" fmla="*/ 93 w 329"/>
                <a:gd name="T1" fmla="*/ 14 h 295"/>
                <a:gd name="T2" fmla="*/ 156 w 329"/>
                <a:gd name="T3" fmla="*/ 16 h 295"/>
                <a:gd name="T4" fmla="*/ 224 w 329"/>
                <a:gd name="T5" fmla="*/ 0 h 295"/>
                <a:gd name="T6" fmla="*/ 305 w 329"/>
                <a:gd name="T7" fmla="*/ 0 h 295"/>
                <a:gd name="T8" fmla="*/ 215 w 329"/>
                <a:gd name="T9" fmla="*/ 84 h 295"/>
                <a:gd name="T10" fmla="*/ 239 w 329"/>
                <a:gd name="T11" fmla="*/ 89 h 295"/>
                <a:gd name="T12" fmla="*/ 263 w 329"/>
                <a:gd name="T13" fmla="*/ 99 h 295"/>
                <a:gd name="T14" fmla="*/ 285 w 329"/>
                <a:gd name="T15" fmla="*/ 111 h 295"/>
                <a:gd name="T16" fmla="*/ 302 w 329"/>
                <a:gd name="T17" fmla="*/ 126 h 295"/>
                <a:gd name="T18" fmla="*/ 316 w 329"/>
                <a:gd name="T19" fmla="*/ 144 h 295"/>
                <a:gd name="T20" fmla="*/ 325 w 329"/>
                <a:gd name="T21" fmla="*/ 165 h 295"/>
                <a:gd name="T22" fmla="*/ 328 w 329"/>
                <a:gd name="T23" fmla="*/ 187 h 295"/>
                <a:gd name="T24" fmla="*/ 324 w 329"/>
                <a:gd name="T25" fmla="*/ 210 h 295"/>
                <a:gd name="T26" fmla="*/ 317 w 329"/>
                <a:gd name="T27" fmla="*/ 228 h 295"/>
                <a:gd name="T28" fmla="*/ 303 w 329"/>
                <a:gd name="T29" fmla="*/ 247 h 295"/>
                <a:gd name="T30" fmla="*/ 280 w 329"/>
                <a:gd name="T31" fmla="*/ 267 h 295"/>
                <a:gd name="T32" fmla="*/ 257 w 329"/>
                <a:gd name="T33" fmla="*/ 279 h 295"/>
                <a:gd name="T34" fmla="*/ 236 w 329"/>
                <a:gd name="T35" fmla="*/ 287 h 295"/>
                <a:gd name="T36" fmla="*/ 215 w 329"/>
                <a:gd name="T37" fmla="*/ 292 h 295"/>
                <a:gd name="T38" fmla="*/ 189 w 329"/>
                <a:gd name="T39" fmla="*/ 294 h 295"/>
                <a:gd name="T40" fmla="*/ 122 w 329"/>
                <a:gd name="T41" fmla="*/ 293 h 295"/>
                <a:gd name="T42" fmla="*/ 90 w 329"/>
                <a:gd name="T43" fmla="*/ 287 h 295"/>
                <a:gd name="T44" fmla="*/ 56 w 329"/>
                <a:gd name="T45" fmla="*/ 272 h 295"/>
                <a:gd name="T46" fmla="*/ 30 w 329"/>
                <a:gd name="T47" fmla="*/ 253 h 295"/>
                <a:gd name="T48" fmla="*/ 13 w 329"/>
                <a:gd name="T49" fmla="*/ 232 h 295"/>
                <a:gd name="T50" fmla="*/ 4 w 329"/>
                <a:gd name="T51" fmla="*/ 210 h 295"/>
                <a:gd name="T52" fmla="*/ 0 w 329"/>
                <a:gd name="T53" fmla="*/ 191 h 295"/>
                <a:gd name="T54" fmla="*/ 3 w 329"/>
                <a:gd name="T55" fmla="*/ 169 h 295"/>
                <a:gd name="T56" fmla="*/ 14 w 329"/>
                <a:gd name="T57" fmla="*/ 141 h 295"/>
                <a:gd name="T58" fmla="*/ 35 w 329"/>
                <a:gd name="T59" fmla="*/ 118 h 295"/>
                <a:gd name="T60" fmla="*/ 63 w 329"/>
                <a:gd name="T61" fmla="*/ 99 h 295"/>
                <a:gd name="T62" fmla="*/ 102 w 329"/>
                <a:gd name="T63" fmla="*/ 86 h 295"/>
                <a:gd name="T64" fmla="*/ 40 w 329"/>
                <a:gd name="T65" fmla="*/ 4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9" h="295">
                  <a:moveTo>
                    <a:pt x="40" y="4"/>
                  </a:moveTo>
                  <a:lnTo>
                    <a:pt x="93" y="14"/>
                  </a:lnTo>
                  <a:lnTo>
                    <a:pt x="92" y="0"/>
                  </a:lnTo>
                  <a:lnTo>
                    <a:pt x="156" y="16"/>
                  </a:lnTo>
                  <a:lnTo>
                    <a:pt x="156" y="0"/>
                  </a:lnTo>
                  <a:lnTo>
                    <a:pt x="224" y="0"/>
                  </a:lnTo>
                  <a:lnTo>
                    <a:pt x="223" y="15"/>
                  </a:lnTo>
                  <a:lnTo>
                    <a:pt x="305" y="0"/>
                  </a:lnTo>
                  <a:lnTo>
                    <a:pt x="205" y="83"/>
                  </a:lnTo>
                  <a:lnTo>
                    <a:pt x="215" y="84"/>
                  </a:lnTo>
                  <a:lnTo>
                    <a:pt x="226" y="86"/>
                  </a:lnTo>
                  <a:lnTo>
                    <a:pt x="239" y="89"/>
                  </a:lnTo>
                  <a:lnTo>
                    <a:pt x="250" y="93"/>
                  </a:lnTo>
                  <a:lnTo>
                    <a:pt x="263" y="99"/>
                  </a:lnTo>
                  <a:lnTo>
                    <a:pt x="274" y="104"/>
                  </a:lnTo>
                  <a:lnTo>
                    <a:pt x="285" y="111"/>
                  </a:lnTo>
                  <a:lnTo>
                    <a:pt x="294" y="119"/>
                  </a:lnTo>
                  <a:lnTo>
                    <a:pt x="302" y="126"/>
                  </a:lnTo>
                  <a:lnTo>
                    <a:pt x="309" y="135"/>
                  </a:lnTo>
                  <a:lnTo>
                    <a:pt x="316" y="144"/>
                  </a:lnTo>
                  <a:lnTo>
                    <a:pt x="321" y="155"/>
                  </a:lnTo>
                  <a:lnTo>
                    <a:pt x="325" y="165"/>
                  </a:lnTo>
                  <a:lnTo>
                    <a:pt x="327" y="174"/>
                  </a:lnTo>
                  <a:lnTo>
                    <a:pt x="328" y="187"/>
                  </a:lnTo>
                  <a:lnTo>
                    <a:pt x="327" y="200"/>
                  </a:lnTo>
                  <a:lnTo>
                    <a:pt x="324" y="210"/>
                  </a:lnTo>
                  <a:lnTo>
                    <a:pt x="321" y="220"/>
                  </a:lnTo>
                  <a:lnTo>
                    <a:pt x="317" y="228"/>
                  </a:lnTo>
                  <a:lnTo>
                    <a:pt x="311" y="237"/>
                  </a:lnTo>
                  <a:lnTo>
                    <a:pt x="303" y="247"/>
                  </a:lnTo>
                  <a:lnTo>
                    <a:pt x="292" y="258"/>
                  </a:lnTo>
                  <a:lnTo>
                    <a:pt x="280" y="267"/>
                  </a:lnTo>
                  <a:lnTo>
                    <a:pt x="268" y="274"/>
                  </a:lnTo>
                  <a:lnTo>
                    <a:pt x="257" y="279"/>
                  </a:lnTo>
                  <a:lnTo>
                    <a:pt x="246" y="284"/>
                  </a:lnTo>
                  <a:lnTo>
                    <a:pt x="236" y="287"/>
                  </a:lnTo>
                  <a:lnTo>
                    <a:pt x="224" y="290"/>
                  </a:lnTo>
                  <a:lnTo>
                    <a:pt x="215" y="292"/>
                  </a:lnTo>
                  <a:lnTo>
                    <a:pt x="201" y="293"/>
                  </a:lnTo>
                  <a:lnTo>
                    <a:pt x="189" y="294"/>
                  </a:lnTo>
                  <a:lnTo>
                    <a:pt x="133" y="294"/>
                  </a:lnTo>
                  <a:lnTo>
                    <a:pt x="122" y="293"/>
                  </a:lnTo>
                  <a:lnTo>
                    <a:pt x="108" y="291"/>
                  </a:lnTo>
                  <a:lnTo>
                    <a:pt x="90" y="287"/>
                  </a:lnTo>
                  <a:lnTo>
                    <a:pt x="73" y="280"/>
                  </a:lnTo>
                  <a:lnTo>
                    <a:pt x="56" y="272"/>
                  </a:lnTo>
                  <a:lnTo>
                    <a:pt x="41" y="262"/>
                  </a:lnTo>
                  <a:lnTo>
                    <a:pt x="30" y="253"/>
                  </a:lnTo>
                  <a:lnTo>
                    <a:pt x="21" y="244"/>
                  </a:lnTo>
                  <a:lnTo>
                    <a:pt x="13" y="232"/>
                  </a:lnTo>
                  <a:lnTo>
                    <a:pt x="7" y="219"/>
                  </a:lnTo>
                  <a:lnTo>
                    <a:pt x="4" y="210"/>
                  </a:lnTo>
                  <a:lnTo>
                    <a:pt x="1" y="201"/>
                  </a:lnTo>
                  <a:lnTo>
                    <a:pt x="0" y="191"/>
                  </a:lnTo>
                  <a:lnTo>
                    <a:pt x="1" y="183"/>
                  </a:lnTo>
                  <a:lnTo>
                    <a:pt x="3" y="169"/>
                  </a:lnTo>
                  <a:lnTo>
                    <a:pt x="7" y="156"/>
                  </a:lnTo>
                  <a:lnTo>
                    <a:pt x="14" y="141"/>
                  </a:lnTo>
                  <a:lnTo>
                    <a:pt x="24" y="129"/>
                  </a:lnTo>
                  <a:lnTo>
                    <a:pt x="35" y="118"/>
                  </a:lnTo>
                  <a:lnTo>
                    <a:pt x="49" y="107"/>
                  </a:lnTo>
                  <a:lnTo>
                    <a:pt x="63" y="99"/>
                  </a:lnTo>
                  <a:lnTo>
                    <a:pt x="82" y="91"/>
                  </a:lnTo>
                  <a:lnTo>
                    <a:pt x="102" y="86"/>
                  </a:lnTo>
                  <a:lnTo>
                    <a:pt x="115" y="83"/>
                  </a:lnTo>
                  <a:lnTo>
                    <a:pt x="40" y="4"/>
                  </a:lnTo>
                </a:path>
              </a:pathLst>
            </a:custGeom>
            <a:solidFill>
              <a:srgbClr val="D49FFF"/>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4457" name="Rectangle 9"/>
            <p:cNvSpPr>
              <a:spLocks noChangeArrowheads="1"/>
            </p:cNvSpPr>
            <p:nvPr/>
          </p:nvSpPr>
          <p:spPr bwMode="auto">
            <a:xfrm>
              <a:off x="575" y="2191"/>
              <a:ext cx="253" cy="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zh-CN" sz="2400" b="1">
                  <a:latin typeface="Arial" charset="0"/>
                  <a:ea typeface="宋体" pitchFamily="2" charset="-122"/>
                </a:rPr>
                <a:t>B</a:t>
              </a:r>
            </a:p>
          </p:txBody>
        </p:sp>
      </p:grpSp>
      <p:grpSp>
        <p:nvGrpSpPr>
          <p:cNvPr id="104458" name="Group 10"/>
          <p:cNvGrpSpPr>
            <a:grpSpLocks/>
          </p:cNvGrpSpPr>
          <p:nvPr/>
        </p:nvGrpSpPr>
        <p:grpSpPr bwMode="auto">
          <a:xfrm>
            <a:off x="806450" y="3948113"/>
            <a:ext cx="522288" cy="534987"/>
            <a:chOff x="508" y="2604"/>
            <a:chExt cx="329" cy="337"/>
          </a:xfrm>
        </p:grpSpPr>
        <p:sp>
          <p:nvSpPr>
            <p:cNvPr id="104459" name="Freeform 11"/>
            <p:cNvSpPr>
              <a:spLocks/>
            </p:cNvSpPr>
            <p:nvPr/>
          </p:nvSpPr>
          <p:spPr bwMode="auto">
            <a:xfrm>
              <a:off x="508" y="2604"/>
              <a:ext cx="329" cy="295"/>
            </a:xfrm>
            <a:custGeom>
              <a:avLst/>
              <a:gdLst>
                <a:gd name="T0" fmla="*/ 93 w 329"/>
                <a:gd name="T1" fmla="*/ 14 h 295"/>
                <a:gd name="T2" fmla="*/ 156 w 329"/>
                <a:gd name="T3" fmla="*/ 16 h 295"/>
                <a:gd name="T4" fmla="*/ 224 w 329"/>
                <a:gd name="T5" fmla="*/ 0 h 295"/>
                <a:gd name="T6" fmla="*/ 305 w 329"/>
                <a:gd name="T7" fmla="*/ 0 h 295"/>
                <a:gd name="T8" fmla="*/ 215 w 329"/>
                <a:gd name="T9" fmla="*/ 84 h 295"/>
                <a:gd name="T10" fmla="*/ 239 w 329"/>
                <a:gd name="T11" fmla="*/ 89 h 295"/>
                <a:gd name="T12" fmla="*/ 263 w 329"/>
                <a:gd name="T13" fmla="*/ 99 h 295"/>
                <a:gd name="T14" fmla="*/ 285 w 329"/>
                <a:gd name="T15" fmla="*/ 111 h 295"/>
                <a:gd name="T16" fmla="*/ 302 w 329"/>
                <a:gd name="T17" fmla="*/ 126 h 295"/>
                <a:gd name="T18" fmla="*/ 316 w 329"/>
                <a:gd name="T19" fmla="*/ 144 h 295"/>
                <a:gd name="T20" fmla="*/ 325 w 329"/>
                <a:gd name="T21" fmla="*/ 165 h 295"/>
                <a:gd name="T22" fmla="*/ 328 w 329"/>
                <a:gd name="T23" fmla="*/ 187 h 295"/>
                <a:gd name="T24" fmla="*/ 324 w 329"/>
                <a:gd name="T25" fmla="*/ 210 h 295"/>
                <a:gd name="T26" fmla="*/ 317 w 329"/>
                <a:gd name="T27" fmla="*/ 228 h 295"/>
                <a:gd name="T28" fmla="*/ 303 w 329"/>
                <a:gd name="T29" fmla="*/ 247 h 295"/>
                <a:gd name="T30" fmla="*/ 280 w 329"/>
                <a:gd name="T31" fmla="*/ 267 h 295"/>
                <a:gd name="T32" fmla="*/ 257 w 329"/>
                <a:gd name="T33" fmla="*/ 279 h 295"/>
                <a:gd name="T34" fmla="*/ 236 w 329"/>
                <a:gd name="T35" fmla="*/ 287 h 295"/>
                <a:gd name="T36" fmla="*/ 215 w 329"/>
                <a:gd name="T37" fmla="*/ 292 h 295"/>
                <a:gd name="T38" fmla="*/ 189 w 329"/>
                <a:gd name="T39" fmla="*/ 294 h 295"/>
                <a:gd name="T40" fmla="*/ 122 w 329"/>
                <a:gd name="T41" fmla="*/ 293 h 295"/>
                <a:gd name="T42" fmla="*/ 90 w 329"/>
                <a:gd name="T43" fmla="*/ 287 h 295"/>
                <a:gd name="T44" fmla="*/ 56 w 329"/>
                <a:gd name="T45" fmla="*/ 272 h 295"/>
                <a:gd name="T46" fmla="*/ 30 w 329"/>
                <a:gd name="T47" fmla="*/ 253 h 295"/>
                <a:gd name="T48" fmla="*/ 13 w 329"/>
                <a:gd name="T49" fmla="*/ 232 h 295"/>
                <a:gd name="T50" fmla="*/ 4 w 329"/>
                <a:gd name="T51" fmla="*/ 210 h 295"/>
                <a:gd name="T52" fmla="*/ 0 w 329"/>
                <a:gd name="T53" fmla="*/ 191 h 295"/>
                <a:gd name="T54" fmla="*/ 3 w 329"/>
                <a:gd name="T55" fmla="*/ 169 h 295"/>
                <a:gd name="T56" fmla="*/ 14 w 329"/>
                <a:gd name="T57" fmla="*/ 141 h 295"/>
                <a:gd name="T58" fmla="*/ 35 w 329"/>
                <a:gd name="T59" fmla="*/ 118 h 295"/>
                <a:gd name="T60" fmla="*/ 63 w 329"/>
                <a:gd name="T61" fmla="*/ 99 h 295"/>
                <a:gd name="T62" fmla="*/ 102 w 329"/>
                <a:gd name="T63" fmla="*/ 86 h 295"/>
                <a:gd name="T64" fmla="*/ 40 w 329"/>
                <a:gd name="T65" fmla="*/ 4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9" h="295">
                  <a:moveTo>
                    <a:pt x="40" y="4"/>
                  </a:moveTo>
                  <a:lnTo>
                    <a:pt x="93" y="14"/>
                  </a:lnTo>
                  <a:lnTo>
                    <a:pt x="92" y="0"/>
                  </a:lnTo>
                  <a:lnTo>
                    <a:pt x="156" y="16"/>
                  </a:lnTo>
                  <a:lnTo>
                    <a:pt x="156" y="0"/>
                  </a:lnTo>
                  <a:lnTo>
                    <a:pt x="224" y="0"/>
                  </a:lnTo>
                  <a:lnTo>
                    <a:pt x="223" y="15"/>
                  </a:lnTo>
                  <a:lnTo>
                    <a:pt x="305" y="0"/>
                  </a:lnTo>
                  <a:lnTo>
                    <a:pt x="205" y="83"/>
                  </a:lnTo>
                  <a:lnTo>
                    <a:pt x="215" y="84"/>
                  </a:lnTo>
                  <a:lnTo>
                    <a:pt x="226" y="86"/>
                  </a:lnTo>
                  <a:lnTo>
                    <a:pt x="239" y="89"/>
                  </a:lnTo>
                  <a:lnTo>
                    <a:pt x="250" y="93"/>
                  </a:lnTo>
                  <a:lnTo>
                    <a:pt x="263" y="99"/>
                  </a:lnTo>
                  <a:lnTo>
                    <a:pt x="274" y="104"/>
                  </a:lnTo>
                  <a:lnTo>
                    <a:pt x="285" y="111"/>
                  </a:lnTo>
                  <a:lnTo>
                    <a:pt x="294" y="119"/>
                  </a:lnTo>
                  <a:lnTo>
                    <a:pt x="302" y="126"/>
                  </a:lnTo>
                  <a:lnTo>
                    <a:pt x="309" y="135"/>
                  </a:lnTo>
                  <a:lnTo>
                    <a:pt x="316" y="144"/>
                  </a:lnTo>
                  <a:lnTo>
                    <a:pt x="321" y="155"/>
                  </a:lnTo>
                  <a:lnTo>
                    <a:pt x="325" y="165"/>
                  </a:lnTo>
                  <a:lnTo>
                    <a:pt x="327" y="174"/>
                  </a:lnTo>
                  <a:lnTo>
                    <a:pt x="328" y="187"/>
                  </a:lnTo>
                  <a:lnTo>
                    <a:pt x="327" y="200"/>
                  </a:lnTo>
                  <a:lnTo>
                    <a:pt x="324" y="210"/>
                  </a:lnTo>
                  <a:lnTo>
                    <a:pt x="321" y="220"/>
                  </a:lnTo>
                  <a:lnTo>
                    <a:pt x="317" y="228"/>
                  </a:lnTo>
                  <a:lnTo>
                    <a:pt x="311" y="237"/>
                  </a:lnTo>
                  <a:lnTo>
                    <a:pt x="303" y="247"/>
                  </a:lnTo>
                  <a:lnTo>
                    <a:pt x="292" y="258"/>
                  </a:lnTo>
                  <a:lnTo>
                    <a:pt x="280" y="267"/>
                  </a:lnTo>
                  <a:lnTo>
                    <a:pt x="268" y="274"/>
                  </a:lnTo>
                  <a:lnTo>
                    <a:pt x="257" y="279"/>
                  </a:lnTo>
                  <a:lnTo>
                    <a:pt x="246" y="284"/>
                  </a:lnTo>
                  <a:lnTo>
                    <a:pt x="236" y="287"/>
                  </a:lnTo>
                  <a:lnTo>
                    <a:pt x="224" y="290"/>
                  </a:lnTo>
                  <a:lnTo>
                    <a:pt x="215" y="292"/>
                  </a:lnTo>
                  <a:lnTo>
                    <a:pt x="201" y="293"/>
                  </a:lnTo>
                  <a:lnTo>
                    <a:pt x="189" y="294"/>
                  </a:lnTo>
                  <a:lnTo>
                    <a:pt x="133" y="294"/>
                  </a:lnTo>
                  <a:lnTo>
                    <a:pt x="122" y="293"/>
                  </a:lnTo>
                  <a:lnTo>
                    <a:pt x="108" y="291"/>
                  </a:lnTo>
                  <a:lnTo>
                    <a:pt x="90" y="287"/>
                  </a:lnTo>
                  <a:lnTo>
                    <a:pt x="73" y="280"/>
                  </a:lnTo>
                  <a:lnTo>
                    <a:pt x="56" y="272"/>
                  </a:lnTo>
                  <a:lnTo>
                    <a:pt x="41" y="262"/>
                  </a:lnTo>
                  <a:lnTo>
                    <a:pt x="30" y="253"/>
                  </a:lnTo>
                  <a:lnTo>
                    <a:pt x="21" y="244"/>
                  </a:lnTo>
                  <a:lnTo>
                    <a:pt x="13" y="232"/>
                  </a:lnTo>
                  <a:lnTo>
                    <a:pt x="7" y="219"/>
                  </a:lnTo>
                  <a:lnTo>
                    <a:pt x="4" y="210"/>
                  </a:lnTo>
                  <a:lnTo>
                    <a:pt x="1" y="201"/>
                  </a:lnTo>
                  <a:lnTo>
                    <a:pt x="0" y="191"/>
                  </a:lnTo>
                  <a:lnTo>
                    <a:pt x="1" y="183"/>
                  </a:lnTo>
                  <a:lnTo>
                    <a:pt x="3" y="169"/>
                  </a:lnTo>
                  <a:lnTo>
                    <a:pt x="7" y="156"/>
                  </a:lnTo>
                  <a:lnTo>
                    <a:pt x="14" y="141"/>
                  </a:lnTo>
                  <a:lnTo>
                    <a:pt x="24" y="129"/>
                  </a:lnTo>
                  <a:lnTo>
                    <a:pt x="35" y="118"/>
                  </a:lnTo>
                  <a:lnTo>
                    <a:pt x="49" y="107"/>
                  </a:lnTo>
                  <a:lnTo>
                    <a:pt x="63" y="99"/>
                  </a:lnTo>
                  <a:lnTo>
                    <a:pt x="82" y="91"/>
                  </a:lnTo>
                  <a:lnTo>
                    <a:pt x="102" y="86"/>
                  </a:lnTo>
                  <a:lnTo>
                    <a:pt x="115" y="83"/>
                  </a:lnTo>
                  <a:lnTo>
                    <a:pt x="40" y="4"/>
                  </a:lnTo>
                </a:path>
              </a:pathLst>
            </a:custGeom>
            <a:solidFill>
              <a:srgbClr val="D49FFF"/>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4460" name="Rectangle 12"/>
            <p:cNvSpPr>
              <a:spLocks noChangeArrowheads="1"/>
            </p:cNvSpPr>
            <p:nvPr/>
          </p:nvSpPr>
          <p:spPr bwMode="auto">
            <a:xfrm>
              <a:off x="559" y="2655"/>
              <a:ext cx="253" cy="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zh-CN" sz="2400" b="1">
                  <a:latin typeface="Arial" charset="0"/>
                  <a:ea typeface="宋体" pitchFamily="2" charset="-122"/>
                </a:rPr>
                <a:t>C</a:t>
              </a:r>
            </a:p>
          </p:txBody>
        </p:sp>
      </p:grpSp>
      <p:grpSp>
        <p:nvGrpSpPr>
          <p:cNvPr id="104461" name="Group 13"/>
          <p:cNvGrpSpPr>
            <a:grpSpLocks/>
          </p:cNvGrpSpPr>
          <p:nvPr/>
        </p:nvGrpSpPr>
        <p:grpSpPr bwMode="auto">
          <a:xfrm>
            <a:off x="793750" y="4697413"/>
            <a:ext cx="522288" cy="534987"/>
            <a:chOff x="500" y="3076"/>
            <a:chExt cx="329" cy="337"/>
          </a:xfrm>
        </p:grpSpPr>
        <p:sp>
          <p:nvSpPr>
            <p:cNvPr id="104462" name="Freeform 14"/>
            <p:cNvSpPr>
              <a:spLocks/>
            </p:cNvSpPr>
            <p:nvPr/>
          </p:nvSpPr>
          <p:spPr bwMode="auto">
            <a:xfrm>
              <a:off x="500" y="3076"/>
              <a:ext cx="329" cy="295"/>
            </a:xfrm>
            <a:custGeom>
              <a:avLst/>
              <a:gdLst>
                <a:gd name="T0" fmla="*/ 93 w 329"/>
                <a:gd name="T1" fmla="*/ 14 h 295"/>
                <a:gd name="T2" fmla="*/ 156 w 329"/>
                <a:gd name="T3" fmla="*/ 16 h 295"/>
                <a:gd name="T4" fmla="*/ 224 w 329"/>
                <a:gd name="T5" fmla="*/ 0 h 295"/>
                <a:gd name="T6" fmla="*/ 305 w 329"/>
                <a:gd name="T7" fmla="*/ 0 h 295"/>
                <a:gd name="T8" fmla="*/ 215 w 329"/>
                <a:gd name="T9" fmla="*/ 84 h 295"/>
                <a:gd name="T10" fmla="*/ 239 w 329"/>
                <a:gd name="T11" fmla="*/ 89 h 295"/>
                <a:gd name="T12" fmla="*/ 263 w 329"/>
                <a:gd name="T13" fmla="*/ 99 h 295"/>
                <a:gd name="T14" fmla="*/ 285 w 329"/>
                <a:gd name="T15" fmla="*/ 111 h 295"/>
                <a:gd name="T16" fmla="*/ 302 w 329"/>
                <a:gd name="T17" fmla="*/ 126 h 295"/>
                <a:gd name="T18" fmla="*/ 316 w 329"/>
                <a:gd name="T19" fmla="*/ 144 h 295"/>
                <a:gd name="T20" fmla="*/ 325 w 329"/>
                <a:gd name="T21" fmla="*/ 165 h 295"/>
                <a:gd name="T22" fmla="*/ 328 w 329"/>
                <a:gd name="T23" fmla="*/ 187 h 295"/>
                <a:gd name="T24" fmla="*/ 324 w 329"/>
                <a:gd name="T25" fmla="*/ 210 h 295"/>
                <a:gd name="T26" fmla="*/ 317 w 329"/>
                <a:gd name="T27" fmla="*/ 228 h 295"/>
                <a:gd name="T28" fmla="*/ 303 w 329"/>
                <a:gd name="T29" fmla="*/ 247 h 295"/>
                <a:gd name="T30" fmla="*/ 280 w 329"/>
                <a:gd name="T31" fmla="*/ 267 h 295"/>
                <a:gd name="T32" fmla="*/ 257 w 329"/>
                <a:gd name="T33" fmla="*/ 279 h 295"/>
                <a:gd name="T34" fmla="*/ 236 w 329"/>
                <a:gd name="T35" fmla="*/ 287 h 295"/>
                <a:gd name="T36" fmla="*/ 215 w 329"/>
                <a:gd name="T37" fmla="*/ 292 h 295"/>
                <a:gd name="T38" fmla="*/ 189 w 329"/>
                <a:gd name="T39" fmla="*/ 294 h 295"/>
                <a:gd name="T40" fmla="*/ 122 w 329"/>
                <a:gd name="T41" fmla="*/ 293 h 295"/>
                <a:gd name="T42" fmla="*/ 90 w 329"/>
                <a:gd name="T43" fmla="*/ 287 h 295"/>
                <a:gd name="T44" fmla="*/ 56 w 329"/>
                <a:gd name="T45" fmla="*/ 272 h 295"/>
                <a:gd name="T46" fmla="*/ 30 w 329"/>
                <a:gd name="T47" fmla="*/ 253 h 295"/>
                <a:gd name="T48" fmla="*/ 13 w 329"/>
                <a:gd name="T49" fmla="*/ 232 h 295"/>
                <a:gd name="T50" fmla="*/ 4 w 329"/>
                <a:gd name="T51" fmla="*/ 210 h 295"/>
                <a:gd name="T52" fmla="*/ 0 w 329"/>
                <a:gd name="T53" fmla="*/ 191 h 295"/>
                <a:gd name="T54" fmla="*/ 3 w 329"/>
                <a:gd name="T55" fmla="*/ 169 h 295"/>
                <a:gd name="T56" fmla="*/ 14 w 329"/>
                <a:gd name="T57" fmla="*/ 141 h 295"/>
                <a:gd name="T58" fmla="*/ 35 w 329"/>
                <a:gd name="T59" fmla="*/ 118 h 295"/>
                <a:gd name="T60" fmla="*/ 63 w 329"/>
                <a:gd name="T61" fmla="*/ 99 h 295"/>
                <a:gd name="T62" fmla="*/ 102 w 329"/>
                <a:gd name="T63" fmla="*/ 86 h 295"/>
                <a:gd name="T64" fmla="*/ 40 w 329"/>
                <a:gd name="T65" fmla="*/ 4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9" h="295">
                  <a:moveTo>
                    <a:pt x="40" y="4"/>
                  </a:moveTo>
                  <a:lnTo>
                    <a:pt x="93" y="14"/>
                  </a:lnTo>
                  <a:lnTo>
                    <a:pt x="92" y="0"/>
                  </a:lnTo>
                  <a:lnTo>
                    <a:pt x="156" y="16"/>
                  </a:lnTo>
                  <a:lnTo>
                    <a:pt x="156" y="0"/>
                  </a:lnTo>
                  <a:lnTo>
                    <a:pt x="224" y="0"/>
                  </a:lnTo>
                  <a:lnTo>
                    <a:pt x="223" y="15"/>
                  </a:lnTo>
                  <a:lnTo>
                    <a:pt x="305" y="0"/>
                  </a:lnTo>
                  <a:lnTo>
                    <a:pt x="205" y="83"/>
                  </a:lnTo>
                  <a:lnTo>
                    <a:pt x="215" y="84"/>
                  </a:lnTo>
                  <a:lnTo>
                    <a:pt x="226" y="86"/>
                  </a:lnTo>
                  <a:lnTo>
                    <a:pt x="239" y="89"/>
                  </a:lnTo>
                  <a:lnTo>
                    <a:pt x="250" y="93"/>
                  </a:lnTo>
                  <a:lnTo>
                    <a:pt x="263" y="99"/>
                  </a:lnTo>
                  <a:lnTo>
                    <a:pt x="274" y="104"/>
                  </a:lnTo>
                  <a:lnTo>
                    <a:pt x="285" y="111"/>
                  </a:lnTo>
                  <a:lnTo>
                    <a:pt x="294" y="119"/>
                  </a:lnTo>
                  <a:lnTo>
                    <a:pt x="302" y="126"/>
                  </a:lnTo>
                  <a:lnTo>
                    <a:pt x="309" y="135"/>
                  </a:lnTo>
                  <a:lnTo>
                    <a:pt x="316" y="144"/>
                  </a:lnTo>
                  <a:lnTo>
                    <a:pt x="321" y="155"/>
                  </a:lnTo>
                  <a:lnTo>
                    <a:pt x="325" y="165"/>
                  </a:lnTo>
                  <a:lnTo>
                    <a:pt x="327" y="174"/>
                  </a:lnTo>
                  <a:lnTo>
                    <a:pt x="328" y="187"/>
                  </a:lnTo>
                  <a:lnTo>
                    <a:pt x="327" y="200"/>
                  </a:lnTo>
                  <a:lnTo>
                    <a:pt x="324" y="210"/>
                  </a:lnTo>
                  <a:lnTo>
                    <a:pt x="321" y="220"/>
                  </a:lnTo>
                  <a:lnTo>
                    <a:pt x="317" y="228"/>
                  </a:lnTo>
                  <a:lnTo>
                    <a:pt x="311" y="237"/>
                  </a:lnTo>
                  <a:lnTo>
                    <a:pt x="303" y="247"/>
                  </a:lnTo>
                  <a:lnTo>
                    <a:pt x="292" y="258"/>
                  </a:lnTo>
                  <a:lnTo>
                    <a:pt x="280" y="267"/>
                  </a:lnTo>
                  <a:lnTo>
                    <a:pt x="268" y="274"/>
                  </a:lnTo>
                  <a:lnTo>
                    <a:pt x="257" y="279"/>
                  </a:lnTo>
                  <a:lnTo>
                    <a:pt x="246" y="284"/>
                  </a:lnTo>
                  <a:lnTo>
                    <a:pt x="236" y="287"/>
                  </a:lnTo>
                  <a:lnTo>
                    <a:pt x="224" y="290"/>
                  </a:lnTo>
                  <a:lnTo>
                    <a:pt x="215" y="292"/>
                  </a:lnTo>
                  <a:lnTo>
                    <a:pt x="201" y="293"/>
                  </a:lnTo>
                  <a:lnTo>
                    <a:pt x="189" y="294"/>
                  </a:lnTo>
                  <a:lnTo>
                    <a:pt x="133" y="294"/>
                  </a:lnTo>
                  <a:lnTo>
                    <a:pt x="122" y="293"/>
                  </a:lnTo>
                  <a:lnTo>
                    <a:pt x="108" y="291"/>
                  </a:lnTo>
                  <a:lnTo>
                    <a:pt x="90" y="287"/>
                  </a:lnTo>
                  <a:lnTo>
                    <a:pt x="73" y="280"/>
                  </a:lnTo>
                  <a:lnTo>
                    <a:pt x="56" y="272"/>
                  </a:lnTo>
                  <a:lnTo>
                    <a:pt x="41" y="262"/>
                  </a:lnTo>
                  <a:lnTo>
                    <a:pt x="30" y="253"/>
                  </a:lnTo>
                  <a:lnTo>
                    <a:pt x="21" y="244"/>
                  </a:lnTo>
                  <a:lnTo>
                    <a:pt x="13" y="232"/>
                  </a:lnTo>
                  <a:lnTo>
                    <a:pt x="7" y="219"/>
                  </a:lnTo>
                  <a:lnTo>
                    <a:pt x="4" y="210"/>
                  </a:lnTo>
                  <a:lnTo>
                    <a:pt x="1" y="201"/>
                  </a:lnTo>
                  <a:lnTo>
                    <a:pt x="0" y="191"/>
                  </a:lnTo>
                  <a:lnTo>
                    <a:pt x="1" y="183"/>
                  </a:lnTo>
                  <a:lnTo>
                    <a:pt x="3" y="169"/>
                  </a:lnTo>
                  <a:lnTo>
                    <a:pt x="7" y="156"/>
                  </a:lnTo>
                  <a:lnTo>
                    <a:pt x="14" y="141"/>
                  </a:lnTo>
                  <a:lnTo>
                    <a:pt x="24" y="129"/>
                  </a:lnTo>
                  <a:lnTo>
                    <a:pt x="35" y="118"/>
                  </a:lnTo>
                  <a:lnTo>
                    <a:pt x="49" y="107"/>
                  </a:lnTo>
                  <a:lnTo>
                    <a:pt x="63" y="99"/>
                  </a:lnTo>
                  <a:lnTo>
                    <a:pt x="82" y="91"/>
                  </a:lnTo>
                  <a:lnTo>
                    <a:pt x="102" y="86"/>
                  </a:lnTo>
                  <a:lnTo>
                    <a:pt x="115" y="83"/>
                  </a:lnTo>
                  <a:lnTo>
                    <a:pt x="40" y="4"/>
                  </a:lnTo>
                </a:path>
              </a:pathLst>
            </a:custGeom>
            <a:solidFill>
              <a:srgbClr val="D49FFF"/>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4463" name="Rectangle 15"/>
            <p:cNvSpPr>
              <a:spLocks noChangeArrowheads="1"/>
            </p:cNvSpPr>
            <p:nvPr/>
          </p:nvSpPr>
          <p:spPr bwMode="auto">
            <a:xfrm>
              <a:off x="551" y="3127"/>
              <a:ext cx="253" cy="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zh-CN" sz="2400" b="1">
                  <a:latin typeface="Arial" charset="0"/>
                  <a:ea typeface="宋体" pitchFamily="2" charset="-122"/>
                </a:rPr>
                <a:t>D</a:t>
              </a:r>
            </a:p>
          </p:txBody>
        </p:sp>
      </p:grpSp>
      <p:sp>
        <p:nvSpPr>
          <p:cNvPr id="104464" name="Rectangle 16"/>
          <p:cNvSpPr>
            <a:spLocks noChangeArrowheads="1"/>
          </p:cNvSpPr>
          <p:nvPr/>
        </p:nvSpPr>
        <p:spPr bwMode="auto">
          <a:xfrm>
            <a:off x="1477963" y="1895475"/>
            <a:ext cx="520700" cy="4540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zh-CN" altLang="en-US" sz="2400" b="1">
                <a:latin typeface="Arial" charset="0"/>
                <a:ea typeface="宋体" pitchFamily="2" charset="-122"/>
              </a:rPr>
              <a:t>30</a:t>
            </a:r>
          </a:p>
        </p:txBody>
      </p:sp>
      <p:grpSp>
        <p:nvGrpSpPr>
          <p:cNvPr id="104465" name="Group 17"/>
          <p:cNvGrpSpPr>
            <a:grpSpLocks/>
          </p:cNvGrpSpPr>
          <p:nvPr/>
        </p:nvGrpSpPr>
        <p:grpSpPr bwMode="auto">
          <a:xfrm>
            <a:off x="1511300" y="1884363"/>
            <a:ext cx="1498600" cy="0"/>
            <a:chOff x="952" y="1304"/>
            <a:chExt cx="944" cy="0"/>
          </a:xfrm>
        </p:grpSpPr>
        <p:sp>
          <p:nvSpPr>
            <p:cNvPr id="104466" name="Line 18"/>
            <p:cNvSpPr>
              <a:spLocks noChangeShapeType="1"/>
            </p:cNvSpPr>
            <p:nvPr/>
          </p:nvSpPr>
          <p:spPr bwMode="auto">
            <a:xfrm>
              <a:off x="952" y="1304"/>
              <a:ext cx="288" cy="0"/>
            </a:xfrm>
            <a:prstGeom prst="line">
              <a:avLst/>
            </a:prstGeom>
            <a:noFill/>
            <a:ln w="50800">
              <a:solidFill>
                <a:srgbClr val="F6BF6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467" name="Line 19"/>
            <p:cNvSpPr>
              <a:spLocks noChangeShapeType="1"/>
            </p:cNvSpPr>
            <p:nvPr/>
          </p:nvSpPr>
          <p:spPr bwMode="auto">
            <a:xfrm>
              <a:off x="1280" y="1304"/>
              <a:ext cx="360" cy="0"/>
            </a:xfrm>
            <a:prstGeom prst="line">
              <a:avLst/>
            </a:prstGeom>
            <a:noFill/>
            <a:ln w="50800">
              <a:solidFill>
                <a:srgbClr val="A2C1F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468" name="Line 20"/>
            <p:cNvSpPr>
              <a:spLocks noChangeShapeType="1"/>
            </p:cNvSpPr>
            <p:nvPr/>
          </p:nvSpPr>
          <p:spPr bwMode="auto">
            <a:xfrm>
              <a:off x="1680" y="1304"/>
              <a:ext cx="216" cy="0"/>
            </a:xfrm>
            <a:prstGeom prst="line">
              <a:avLst/>
            </a:prstGeom>
            <a:noFill/>
            <a:ln w="508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04469" name="Rectangle 21"/>
          <p:cNvSpPr>
            <a:spLocks noChangeArrowheads="1"/>
          </p:cNvSpPr>
          <p:nvPr/>
        </p:nvSpPr>
        <p:spPr bwMode="auto">
          <a:xfrm>
            <a:off x="2062163" y="1895475"/>
            <a:ext cx="520700" cy="4540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zh-CN" altLang="en-US" sz="2400" b="1">
                <a:latin typeface="Arial" charset="0"/>
                <a:ea typeface="宋体" pitchFamily="2" charset="-122"/>
              </a:rPr>
              <a:t>40</a:t>
            </a:r>
          </a:p>
        </p:txBody>
      </p:sp>
      <p:sp>
        <p:nvSpPr>
          <p:cNvPr id="104470" name="Rectangle 22"/>
          <p:cNvSpPr>
            <a:spLocks noChangeArrowheads="1"/>
          </p:cNvSpPr>
          <p:nvPr/>
        </p:nvSpPr>
        <p:spPr bwMode="auto">
          <a:xfrm>
            <a:off x="2582863" y="1895475"/>
            <a:ext cx="520700" cy="4540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zh-CN" altLang="en-US" sz="2400" b="1">
                <a:latin typeface="Arial" charset="0"/>
                <a:ea typeface="宋体" pitchFamily="2" charset="-122"/>
              </a:rPr>
              <a:t>20</a:t>
            </a:r>
          </a:p>
        </p:txBody>
      </p:sp>
      <p:sp>
        <p:nvSpPr>
          <p:cNvPr id="104471" name="Line 23"/>
          <p:cNvSpPr>
            <a:spLocks noChangeShapeType="1"/>
          </p:cNvSpPr>
          <p:nvPr/>
        </p:nvSpPr>
        <p:spPr bwMode="auto">
          <a:xfrm>
            <a:off x="2006600" y="1712913"/>
            <a:ext cx="0" cy="3048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472" name="Line 24"/>
          <p:cNvSpPr>
            <a:spLocks noChangeShapeType="1"/>
          </p:cNvSpPr>
          <p:nvPr/>
        </p:nvSpPr>
        <p:spPr bwMode="auto">
          <a:xfrm>
            <a:off x="2641600" y="1712913"/>
            <a:ext cx="0" cy="3048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473" name="Line 25"/>
          <p:cNvSpPr>
            <a:spLocks noChangeShapeType="1"/>
          </p:cNvSpPr>
          <p:nvPr/>
        </p:nvSpPr>
        <p:spPr bwMode="auto">
          <a:xfrm>
            <a:off x="3048000" y="1712913"/>
            <a:ext cx="0" cy="3048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474" name="Rectangle 26"/>
          <p:cNvSpPr>
            <a:spLocks noChangeArrowheads="1"/>
          </p:cNvSpPr>
          <p:nvPr/>
        </p:nvSpPr>
        <p:spPr bwMode="auto">
          <a:xfrm>
            <a:off x="3052763" y="1895475"/>
            <a:ext cx="520700" cy="4540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zh-CN" altLang="en-US" sz="2400" b="1">
                <a:latin typeface="Arial" charset="0"/>
                <a:ea typeface="宋体" pitchFamily="2" charset="-122"/>
              </a:rPr>
              <a:t>30</a:t>
            </a:r>
          </a:p>
        </p:txBody>
      </p:sp>
      <p:grpSp>
        <p:nvGrpSpPr>
          <p:cNvPr id="104475" name="Group 27"/>
          <p:cNvGrpSpPr>
            <a:grpSpLocks/>
          </p:cNvGrpSpPr>
          <p:nvPr/>
        </p:nvGrpSpPr>
        <p:grpSpPr bwMode="auto">
          <a:xfrm>
            <a:off x="3086100" y="1884363"/>
            <a:ext cx="1498600" cy="0"/>
            <a:chOff x="1944" y="1304"/>
            <a:chExt cx="944" cy="0"/>
          </a:xfrm>
        </p:grpSpPr>
        <p:sp>
          <p:nvSpPr>
            <p:cNvPr id="104476" name="Line 28"/>
            <p:cNvSpPr>
              <a:spLocks noChangeShapeType="1"/>
            </p:cNvSpPr>
            <p:nvPr/>
          </p:nvSpPr>
          <p:spPr bwMode="auto">
            <a:xfrm>
              <a:off x="1944" y="1304"/>
              <a:ext cx="288" cy="0"/>
            </a:xfrm>
            <a:prstGeom prst="line">
              <a:avLst/>
            </a:prstGeom>
            <a:noFill/>
            <a:ln w="50800">
              <a:solidFill>
                <a:srgbClr val="F6BF6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477" name="Line 29"/>
            <p:cNvSpPr>
              <a:spLocks noChangeShapeType="1"/>
            </p:cNvSpPr>
            <p:nvPr/>
          </p:nvSpPr>
          <p:spPr bwMode="auto">
            <a:xfrm>
              <a:off x="2272" y="1304"/>
              <a:ext cx="360" cy="0"/>
            </a:xfrm>
            <a:prstGeom prst="line">
              <a:avLst/>
            </a:prstGeom>
            <a:noFill/>
            <a:ln w="50800">
              <a:solidFill>
                <a:srgbClr val="A2C1F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478" name="Line 30"/>
            <p:cNvSpPr>
              <a:spLocks noChangeShapeType="1"/>
            </p:cNvSpPr>
            <p:nvPr/>
          </p:nvSpPr>
          <p:spPr bwMode="auto">
            <a:xfrm>
              <a:off x="2672" y="1304"/>
              <a:ext cx="216" cy="0"/>
            </a:xfrm>
            <a:prstGeom prst="line">
              <a:avLst/>
            </a:prstGeom>
            <a:noFill/>
            <a:ln w="508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04479" name="Rectangle 31"/>
          <p:cNvSpPr>
            <a:spLocks noChangeArrowheads="1"/>
          </p:cNvSpPr>
          <p:nvPr/>
        </p:nvSpPr>
        <p:spPr bwMode="auto">
          <a:xfrm>
            <a:off x="3636963" y="1895475"/>
            <a:ext cx="520700" cy="4540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zh-CN" altLang="en-US" sz="2400" b="1">
                <a:latin typeface="Arial" charset="0"/>
                <a:ea typeface="宋体" pitchFamily="2" charset="-122"/>
              </a:rPr>
              <a:t>40</a:t>
            </a:r>
          </a:p>
        </p:txBody>
      </p:sp>
      <p:sp>
        <p:nvSpPr>
          <p:cNvPr id="104480" name="Rectangle 32"/>
          <p:cNvSpPr>
            <a:spLocks noChangeArrowheads="1"/>
          </p:cNvSpPr>
          <p:nvPr/>
        </p:nvSpPr>
        <p:spPr bwMode="auto">
          <a:xfrm>
            <a:off x="4157663" y="1895475"/>
            <a:ext cx="520700" cy="4540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zh-CN" altLang="en-US" sz="2400" b="1">
                <a:latin typeface="Arial" charset="0"/>
                <a:ea typeface="宋体" pitchFamily="2" charset="-122"/>
              </a:rPr>
              <a:t>20</a:t>
            </a:r>
          </a:p>
        </p:txBody>
      </p:sp>
      <p:sp>
        <p:nvSpPr>
          <p:cNvPr id="104481" name="Line 33"/>
          <p:cNvSpPr>
            <a:spLocks noChangeShapeType="1"/>
          </p:cNvSpPr>
          <p:nvPr/>
        </p:nvSpPr>
        <p:spPr bwMode="auto">
          <a:xfrm>
            <a:off x="3581400" y="1712913"/>
            <a:ext cx="0" cy="3048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482" name="Line 34"/>
          <p:cNvSpPr>
            <a:spLocks noChangeShapeType="1"/>
          </p:cNvSpPr>
          <p:nvPr/>
        </p:nvSpPr>
        <p:spPr bwMode="auto">
          <a:xfrm>
            <a:off x="4216400" y="1712913"/>
            <a:ext cx="0" cy="3048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483" name="Line 35"/>
          <p:cNvSpPr>
            <a:spLocks noChangeShapeType="1"/>
          </p:cNvSpPr>
          <p:nvPr/>
        </p:nvSpPr>
        <p:spPr bwMode="auto">
          <a:xfrm>
            <a:off x="4622800" y="1712913"/>
            <a:ext cx="0" cy="3048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484" name="Rectangle 36"/>
          <p:cNvSpPr>
            <a:spLocks noChangeArrowheads="1"/>
          </p:cNvSpPr>
          <p:nvPr/>
        </p:nvSpPr>
        <p:spPr bwMode="auto">
          <a:xfrm>
            <a:off x="4627563" y="1895475"/>
            <a:ext cx="520700" cy="4540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zh-CN" altLang="en-US" sz="2400" b="1">
                <a:latin typeface="Arial" charset="0"/>
                <a:ea typeface="宋体" pitchFamily="2" charset="-122"/>
              </a:rPr>
              <a:t>30</a:t>
            </a:r>
          </a:p>
        </p:txBody>
      </p:sp>
      <p:grpSp>
        <p:nvGrpSpPr>
          <p:cNvPr id="104485" name="Group 37"/>
          <p:cNvGrpSpPr>
            <a:grpSpLocks/>
          </p:cNvGrpSpPr>
          <p:nvPr/>
        </p:nvGrpSpPr>
        <p:grpSpPr bwMode="auto">
          <a:xfrm>
            <a:off x="4660900" y="1884363"/>
            <a:ext cx="1498600" cy="0"/>
            <a:chOff x="2936" y="1304"/>
            <a:chExt cx="944" cy="0"/>
          </a:xfrm>
        </p:grpSpPr>
        <p:sp>
          <p:nvSpPr>
            <p:cNvPr id="104486" name="Line 38"/>
            <p:cNvSpPr>
              <a:spLocks noChangeShapeType="1"/>
            </p:cNvSpPr>
            <p:nvPr/>
          </p:nvSpPr>
          <p:spPr bwMode="auto">
            <a:xfrm>
              <a:off x="2936" y="1304"/>
              <a:ext cx="288" cy="0"/>
            </a:xfrm>
            <a:prstGeom prst="line">
              <a:avLst/>
            </a:prstGeom>
            <a:noFill/>
            <a:ln w="50800">
              <a:solidFill>
                <a:srgbClr val="F6BF6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487" name="Line 39"/>
            <p:cNvSpPr>
              <a:spLocks noChangeShapeType="1"/>
            </p:cNvSpPr>
            <p:nvPr/>
          </p:nvSpPr>
          <p:spPr bwMode="auto">
            <a:xfrm>
              <a:off x="3264" y="1304"/>
              <a:ext cx="360" cy="0"/>
            </a:xfrm>
            <a:prstGeom prst="line">
              <a:avLst/>
            </a:prstGeom>
            <a:noFill/>
            <a:ln w="50800">
              <a:solidFill>
                <a:srgbClr val="A2C1F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488" name="Line 40"/>
            <p:cNvSpPr>
              <a:spLocks noChangeShapeType="1"/>
            </p:cNvSpPr>
            <p:nvPr/>
          </p:nvSpPr>
          <p:spPr bwMode="auto">
            <a:xfrm>
              <a:off x="3664" y="1304"/>
              <a:ext cx="216" cy="0"/>
            </a:xfrm>
            <a:prstGeom prst="line">
              <a:avLst/>
            </a:prstGeom>
            <a:noFill/>
            <a:ln w="508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04489" name="Rectangle 41"/>
          <p:cNvSpPr>
            <a:spLocks noChangeArrowheads="1"/>
          </p:cNvSpPr>
          <p:nvPr/>
        </p:nvSpPr>
        <p:spPr bwMode="auto">
          <a:xfrm>
            <a:off x="5211763" y="1895475"/>
            <a:ext cx="520700" cy="4540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zh-CN" altLang="en-US" sz="2400" b="1">
                <a:latin typeface="Arial" charset="0"/>
                <a:ea typeface="宋体" pitchFamily="2" charset="-122"/>
              </a:rPr>
              <a:t>40</a:t>
            </a:r>
          </a:p>
        </p:txBody>
      </p:sp>
      <p:sp>
        <p:nvSpPr>
          <p:cNvPr id="104490" name="Rectangle 42"/>
          <p:cNvSpPr>
            <a:spLocks noChangeArrowheads="1"/>
          </p:cNvSpPr>
          <p:nvPr/>
        </p:nvSpPr>
        <p:spPr bwMode="auto">
          <a:xfrm>
            <a:off x="5732463" y="1895475"/>
            <a:ext cx="520700" cy="4540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zh-CN" altLang="en-US" sz="2400" b="1">
                <a:latin typeface="Arial" charset="0"/>
                <a:ea typeface="宋体" pitchFamily="2" charset="-122"/>
              </a:rPr>
              <a:t>20</a:t>
            </a:r>
          </a:p>
        </p:txBody>
      </p:sp>
      <p:sp>
        <p:nvSpPr>
          <p:cNvPr id="104491" name="Line 43"/>
          <p:cNvSpPr>
            <a:spLocks noChangeShapeType="1"/>
          </p:cNvSpPr>
          <p:nvPr/>
        </p:nvSpPr>
        <p:spPr bwMode="auto">
          <a:xfrm>
            <a:off x="5156200" y="1712913"/>
            <a:ext cx="0" cy="3048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492" name="Line 44"/>
          <p:cNvSpPr>
            <a:spLocks noChangeShapeType="1"/>
          </p:cNvSpPr>
          <p:nvPr/>
        </p:nvSpPr>
        <p:spPr bwMode="auto">
          <a:xfrm>
            <a:off x="5791200" y="1712913"/>
            <a:ext cx="0" cy="3048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493" name="Line 45"/>
          <p:cNvSpPr>
            <a:spLocks noChangeShapeType="1"/>
          </p:cNvSpPr>
          <p:nvPr/>
        </p:nvSpPr>
        <p:spPr bwMode="auto">
          <a:xfrm>
            <a:off x="6197600" y="1712913"/>
            <a:ext cx="0" cy="3048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494" name="Rectangle 46"/>
          <p:cNvSpPr>
            <a:spLocks noChangeArrowheads="1"/>
          </p:cNvSpPr>
          <p:nvPr/>
        </p:nvSpPr>
        <p:spPr bwMode="auto">
          <a:xfrm>
            <a:off x="6202363" y="1895475"/>
            <a:ext cx="520700" cy="4540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zh-CN" altLang="en-US" sz="2400" b="1">
                <a:latin typeface="Arial" charset="0"/>
                <a:ea typeface="宋体" pitchFamily="2" charset="-122"/>
              </a:rPr>
              <a:t>30</a:t>
            </a:r>
          </a:p>
        </p:txBody>
      </p:sp>
      <p:grpSp>
        <p:nvGrpSpPr>
          <p:cNvPr id="104495" name="Group 47"/>
          <p:cNvGrpSpPr>
            <a:grpSpLocks/>
          </p:cNvGrpSpPr>
          <p:nvPr/>
        </p:nvGrpSpPr>
        <p:grpSpPr bwMode="auto">
          <a:xfrm>
            <a:off x="6235700" y="1884363"/>
            <a:ext cx="1498600" cy="0"/>
            <a:chOff x="3928" y="1304"/>
            <a:chExt cx="944" cy="0"/>
          </a:xfrm>
        </p:grpSpPr>
        <p:sp>
          <p:nvSpPr>
            <p:cNvPr id="104496" name="Line 48"/>
            <p:cNvSpPr>
              <a:spLocks noChangeShapeType="1"/>
            </p:cNvSpPr>
            <p:nvPr/>
          </p:nvSpPr>
          <p:spPr bwMode="auto">
            <a:xfrm>
              <a:off x="3928" y="1304"/>
              <a:ext cx="288" cy="0"/>
            </a:xfrm>
            <a:prstGeom prst="line">
              <a:avLst/>
            </a:prstGeom>
            <a:noFill/>
            <a:ln w="50800">
              <a:solidFill>
                <a:srgbClr val="F6BF6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497" name="Line 49"/>
            <p:cNvSpPr>
              <a:spLocks noChangeShapeType="1"/>
            </p:cNvSpPr>
            <p:nvPr/>
          </p:nvSpPr>
          <p:spPr bwMode="auto">
            <a:xfrm>
              <a:off x="4256" y="1304"/>
              <a:ext cx="360" cy="0"/>
            </a:xfrm>
            <a:prstGeom prst="line">
              <a:avLst/>
            </a:prstGeom>
            <a:noFill/>
            <a:ln w="50800">
              <a:solidFill>
                <a:srgbClr val="A2C1F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498" name="Line 50"/>
            <p:cNvSpPr>
              <a:spLocks noChangeShapeType="1"/>
            </p:cNvSpPr>
            <p:nvPr/>
          </p:nvSpPr>
          <p:spPr bwMode="auto">
            <a:xfrm>
              <a:off x="4656" y="1304"/>
              <a:ext cx="216" cy="0"/>
            </a:xfrm>
            <a:prstGeom prst="line">
              <a:avLst/>
            </a:prstGeom>
            <a:noFill/>
            <a:ln w="508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04499" name="Rectangle 51"/>
          <p:cNvSpPr>
            <a:spLocks noChangeArrowheads="1"/>
          </p:cNvSpPr>
          <p:nvPr/>
        </p:nvSpPr>
        <p:spPr bwMode="auto">
          <a:xfrm>
            <a:off x="6786563" y="1895475"/>
            <a:ext cx="520700" cy="4540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zh-CN" altLang="en-US" sz="2400" b="1">
                <a:latin typeface="Arial" charset="0"/>
                <a:ea typeface="宋体" pitchFamily="2" charset="-122"/>
              </a:rPr>
              <a:t>40</a:t>
            </a:r>
          </a:p>
        </p:txBody>
      </p:sp>
      <p:sp>
        <p:nvSpPr>
          <p:cNvPr id="104500" name="Rectangle 52"/>
          <p:cNvSpPr>
            <a:spLocks noChangeArrowheads="1"/>
          </p:cNvSpPr>
          <p:nvPr/>
        </p:nvSpPr>
        <p:spPr bwMode="auto">
          <a:xfrm>
            <a:off x="7307263" y="1895475"/>
            <a:ext cx="520700" cy="4540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zh-CN" altLang="en-US" sz="2400" b="1">
                <a:latin typeface="Arial" charset="0"/>
                <a:ea typeface="宋体" pitchFamily="2" charset="-122"/>
              </a:rPr>
              <a:t>20</a:t>
            </a:r>
          </a:p>
        </p:txBody>
      </p:sp>
      <p:sp>
        <p:nvSpPr>
          <p:cNvPr id="104501" name="Line 53"/>
          <p:cNvSpPr>
            <a:spLocks noChangeShapeType="1"/>
          </p:cNvSpPr>
          <p:nvPr/>
        </p:nvSpPr>
        <p:spPr bwMode="auto">
          <a:xfrm>
            <a:off x="6731000" y="1712913"/>
            <a:ext cx="0" cy="3048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502" name="Line 54"/>
          <p:cNvSpPr>
            <a:spLocks noChangeShapeType="1"/>
          </p:cNvSpPr>
          <p:nvPr/>
        </p:nvSpPr>
        <p:spPr bwMode="auto">
          <a:xfrm>
            <a:off x="7366000" y="1712913"/>
            <a:ext cx="0" cy="3048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503" name="Line 55"/>
          <p:cNvSpPr>
            <a:spLocks noChangeShapeType="1"/>
          </p:cNvSpPr>
          <p:nvPr/>
        </p:nvSpPr>
        <p:spPr bwMode="auto">
          <a:xfrm>
            <a:off x="7772400" y="1712913"/>
            <a:ext cx="0" cy="3048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04504" name="Group 56"/>
          <p:cNvGrpSpPr>
            <a:grpSpLocks/>
          </p:cNvGrpSpPr>
          <p:nvPr/>
        </p:nvGrpSpPr>
        <p:grpSpPr bwMode="auto">
          <a:xfrm>
            <a:off x="1492250" y="2284413"/>
            <a:ext cx="1535113" cy="711200"/>
            <a:chOff x="940" y="1556"/>
            <a:chExt cx="967" cy="448"/>
          </a:xfrm>
        </p:grpSpPr>
        <p:grpSp>
          <p:nvGrpSpPr>
            <p:cNvPr id="104505" name="Group 57"/>
            <p:cNvGrpSpPr>
              <a:grpSpLocks/>
            </p:cNvGrpSpPr>
            <p:nvPr/>
          </p:nvGrpSpPr>
          <p:grpSpPr bwMode="auto">
            <a:xfrm>
              <a:off x="940" y="1556"/>
              <a:ext cx="305" cy="448"/>
              <a:chOff x="940" y="1556"/>
              <a:chExt cx="305" cy="448"/>
            </a:xfrm>
          </p:grpSpPr>
          <p:grpSp>
            <p:nvGrpSpPr>
              <p:cNvPr id="104506" name="Group 58"/>
              <p:cNvGrpSpPr>
                <a:grpSpLocks/>
              </p:cNvGrpSpPr>
              <p:nvPr/>
            </p:nvGrpSpPr>
            <p:grpSpPr bwMode="auto">
              <a:xfrm>
                <a:off x="940" y="1556"/>
                <a:ext cx="305" cy="448"/>
                <a:chOff x="940" y="1556"/>
                <a:chExt cx="305" cy="448"/>
              </a:xfrm>
            </p:grpSpPr>
            <p:sp>
              <p:nvSpPr>
                <p:cNvPr id="104507" name="AutoShape 59"/>
                <p:cNvSpPr>
                  <a:spLocks noChangeArrowheads="1"/>
                </p:cNvSpPr>
                <p:nvPr/>
              </p:nvSpPr>
              <p:spPr bwMode="auto">
                <a:xfrm>
                  <a:off x="940" y="1627"/>
                  <a:ext cx="305" cy="377"/>
                </a:xfrm>
                <a:prstGeom prst="cube">
                  <a:avLst>
                    <a:gd name="adj" fmla="val 24995"/>
                  </a:avLst>
                </a:prstGeom>
                <a:solidFill>
                  <a:srgbClr val="F6BF6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508" name="AutoShape 60"/>
                <p:cNvSpPr>
                  <a:spLocks noChangeArrowheads="1"/>
                </p:cNvSpPr>
                <p:nvPr/>
              </p:nvSpPr>
              <p:spPr bwMode="auto">
                <a:xfrm>
                  <a:off x="1010" y="1556"/>
                  <a:ext cx="235" cy="78"/>
                </a:xfrm>
                <a:prstGeom prst="cube">
                  <a:avLst>
                    <a:gd name="adj" fmla="val 24995"/>
                  </a:avLst>
                </a:prstGeom>
                <a:solidFill>
                  <a:srgbClr val="F6BF6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04509" name="AutoShape 61"/>
              <p:cNvSpPr>
                <a:spLocks noChangeArrowheads="1"/>
              </p:cNvSpPr>
              <p:nvPr/>
            </p:nvSpPr>
            <p:spPr bwMode="auto">
              <a:xfrm>
                <a:off x="1002" y="1660"/>
                <a:ext cx="158" cy="27"/>
              </a:xfrm>
              <a:prstGeom prst="parallelogram">
                <a:avLst>
                  <a:gd name="adj" fmla="val 146269"/>
                </a:avLst>
              </a:prstGeom>
              <a:solidFill>
                <a:srgbClr val="F6BF69"/>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510" name="Group 62"/>
            <p:cNvGrpSpPr>
              <a:grpSpLocks/>
            </p:cNvGrpSpPr>
            <p:nvPr/>
          </p:nvGrpSpPr>
          <p:grpSpPr bwMode="auto">
            <a:xfrm>
              <a:off x="1241" y="1556"/>
              <a:ext cx="378" cy="448"/>
              <a:chOff x="1241" y="1556"/>
              <a:chExt cx="378" cy="448"/>
            </a:xfrm>
          </p:grpSpPr>
          <p:grpSp>
            <p:nvGrpSpPr>
              <p:cNvPr id="104511" name="Group 63"/>
              <p:cNvGrpSpPr>
                <a:grpSpLocks/>
              </p:cNvGrpSpPr>
              <p:nvPr/>
            </p:nvGrpSpPr>
            <p:grpSpPr bwMode="auto">
              <a:xfrm>
                <a:off x="1241" y="1556"/>
                <a:ext cx="378" cy="448"/>
                <a:chOff x="1241" y="1556"/>
                <a:chExt cx="378" cy="448"/>
              </a:xfrm>
            </p:grpSpPr>
            <p:sp>
              <p:nvSpPr>
                <p:cNvPr id="104512" name="AutoShape 64"/>
                <p:cNvSpPr>
                  <a:spLocks noChangeArrowheads="1"/>
                </p:cNvSpPr>
                <p:nvPr/>
              </p:nvSpPr>
              <p:spPr bwMode="auto">
                <a:xfrm>
                  <a:off x="1241" y="1627"/>
                  <a:ext cx="378" cy="377"/>
                </a:xfrm>
                <a:prstGeom prst="cube">
                  <a:avLst>
                    <a:gd name="adj" fmla="val 24995"/>
                  </a:avLst>
                </a:prstGeom>
                <a:solidFill>
                  <a:srgbClr val="A2C1FE"/>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513" name="AutoShape 65"/>
                <p:cNvSpPr>
                  <a:spLocks noChangeArrowheads="1"/>
                </p:cNvSpPr>
                <p:nvPr/>
              </p:nvSpPr>
              <p:spPr bwMode="auto">
                <a:xfrm>
                  <a:off x="1327" y="1556"/>
                  <a:ext cx="292" cy="78"/>
                </a:xfrm>
                <a:prstGeom prst="cube">
                  <a:avLst>
                    <a:gd name="adj" fmla="val 24995"/>
                  </a:avLst>
                </a:prstGeom>
                <a:solidFill>
                  <a:srgbClr val="A2C1FE"/>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04514" name="Oval 66"/>
              <p:cNvSpPr>
                <a:spLocks noChangeArrowheads="1"/>
              </p:cNvSpPr>
              <p:nvPr/>
            </p:nvSpPr>
            <p:spPr bwMode="auto">
              <a:xfrm>
                <a:off x="1356" y="1592"/>
                <a:ext cx="49" cy="27"/>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515" name="AutoShape 67"/>
              <p:cNvSpPr>
                <a:spLocks noChangeArrowheads="1"/>
              </p:cNvSpPr>
              <p:nvPr/>
            </p:nvSpPr>
            <p:spPr bwMode="auto">
              <a:xfrm>
                <a:off x="1288" y="1802"/>
                <a:ext cx="198" cy="84"/>
              </a:xfrm>
              <a:prstGeom prst="octagon">
                <a:avLst>
                  <a:gd name="adj" fmla="val 29282"/>
                </a:avLst>
              </a:prstGeom>
              <a:solidFill>
                <a:srgbClr val="A2C1FE"/>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04516" name="Freeform 68"/>
            <p:cNvSpPr>
              <a:spLocks/>
            </p:cNvSpPr>
            <p:nvPr/>
          </p:nvSpPr>
          <p:spPr bwMode="auto">
            <a:xfrm>
              <a:off x="1805" y="1785"/>
              <a:ext cx="86" cy="192"/>
            </a:xfrm>
            <a:custGeom>
              <a:avLst/>
              <a:gdLst>
                <a:gd name="T0" fmla="*/ 62 w 86"/>
                <a:gd name="T1" fmla="*/ 0 h 192"/>
                <a:gd name="T2" fmla="*/ 85 w 86"/>
                <a:gd name="T3" fmla="*/ 0 h 192"/>
                <a:gd name="T4" fmla="*/ 23 w 86"/>
                <a:gd name="T5" fmla="*/ 191 h 192"/>
                <a:gd name="T6" fmla="*/ 0 w 86"/>
                <a:gd name="T7" fmla="*/ 191 h 192"/>
                <a:gd name="T8" fmla="*/ 62 w 86"/>
                <a:gd name="T9" fmla="*/ 0 h 192"/>
              </a:gdLst>
              <a:ahLst/>
              <a:cxnLst>
                <a:cxn ang="0">
                  <a:pos x="T0" y="T1"/>
                </a:cxn>
                <a:cxn ang="0">
                  <a:pos x="T2" y="T3"/>
                </a:cxn>
                <a:cxn ang="0">
                  <a:pos x="T4" y="T5"/>
                </a:cxn>
                <a:cxn ang="0">
                  <a:pos x="T6" y="T7"/>
                </a:cxn>
                <a:cxn ang="0">
                  <a:pos x="T8" y="T9"/>
                </a:cxn>
              </a:cxnLst>
              <a:rect l="0" t="0" r="r" b="b"/>
              <a:pathLst>
                <a:path w="86" h="192">
                  <a:moveTo>
                    <a:pt x="62" y="0"/>
                  </a:moveTo>
                  <a:lnTo>
                    <a:pt x="85" y="0"/>
                  </a:lnTo>
                  <a:lnTo>
                    <a:pt x="23" y="191"/>
                  </a:lnTo>
                  <a:lnTo>
                    <a:pt x="0" y="191"/>
                  </a:lnTo>
                  <a:lnTo>
                    <a:pt x="62" y="0"/>
                  </a:lnTo>
                </a:path>
              </a:pathLst>
            </a:custGeom>
            <a:solidFill>
              <a:srgbClr val="FC0128"/>
            </a:solidFill>
            <a:ln>
              <a:noFill/>
            </a:ln>
            <a:effectLst/>
            <a:extLst>
              <a:ext uri="{91240B29-F687-4F45-9708-019B960494DF}">
                <a14:hiddenLine xmlns:a14="http://schemas.microsoft.com/office/drawing/2010/main" w="12700" cap="rnd">
                  <a:pattFill prst="narHorz">
                    <a:fgClr>
                      <a:schemeClr val="tx1"/>
                    </a:fgClr>
                    <a:bgClr>
                      <a:schemeClr val="bg1"/>
                    </a:bgClr>
                  </a:pattFill>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4517" name="Rectangle 69"/>
            <p:cNvSpPr>
              <a:spLocks noChangeArrowheads="1"/>
            </p:cNvSpPr>
            <p:nvPr/>
          </p:nvSpPr>
          <p:spPr bwMode="auto">
            <a:xfrm>
              <a:off x="1801" y="1785"/>
              <a:ext cx="106" cy="16"/>
            </a:xfrm>
            <a:prstGeom prst="rect">
              <a:avLst/>
            </a:prstGeom>
            <a:solidFill>
              <a:srgbClr val="FC0128"/>
            </a:solidFill>
            <a:ln>
              <a:noFill/>
            </a:ln>
            <a:effectLst/>
            <a:extLs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518" name="Rectangle 70"/>
            <p:cNvSpPr>
              <a:spLocks noChangeArrowheads="1"/>
            </p:cNvSpPr>
            <p:nvPr/>
          </p:nvSpPr>
          <p:spPr bwMode="auto">
            <a:xfrm>
              <a:off x="1808" y="1866"/>
              <a:ext cx="82" cy="16"/>
            </a:xfrm>
            <a:prstGeom prst="rect">
              <a:avLst/>
            </a:prstGeom>
            <a:solidFill>
              <a:srgbClr val="FC0128"/>
            </a:solidFill>
            <a:ln>
              <a:noFill/>
            </a:ln>
            <a:effectLst/>
            <a:extLs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519" name="Rectangle 71"/>
            <p:cNvSpPr>
              <a:spLocks noChangeArrowheads="1"/>
            </p:cNvSpPr>
            <p:nvPr/>
          </p:nvSpPr>
          <p:spPr bwMode="auto">
            <a:xfrm>
              <a:off x="1625" y="1866"/>
              <a:ext cx="103" cy="11"/>
            </a:xfrm>
            <a:prstGeom prst="rect">
              <a:avLst/>
            </a:prstGeom>
            <a:solidFill>
              <a:srgbClr val="FC0128"/>
            </a:solidFill>
            <a:ln>
              <a:noFill/>
            </a:ln>
            <a:effectLst/>
            <a:extLs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04520" name="Group 72"/>
            <p:cNvGrpSpPr>
              <a:grpSpLocks/>
            </p:cNvGrpSpPr>
            <p:nvPr/>
          </p:nvGrpSpPr>
          <p:grpSpPr bwMode="auto">
            <a:xfrm>
              <a:off x="1623" y="1613"/>
              <a:ext cx="194" cy="364"/>
              <a:chOff x="1623" y="1613"/>
              <a:chExt cx="194" cy="364"/>
            </a:xfrm>
          </p:grpSpPr>
          <p:sp>
            <p:nvSpPr>
              <p:cNvPr id="104521" name="Oval 73"/>
              <p:cNvSpPr>
                <a:spLocks noChangeArrowheads="1"/>
              </p:cNvSpPr>
              <p:nvPr/>
            </p:nvSpPr>
            <p:spPr bwMode="auto">
              <a:xfrm>
                <a:off x="1699" y="1613"/>
                <a:ext cx="48" cy="48"/>
              </a:xfrm>
              <a:prstGeom prst="ellipse">
                <a:avLst/>
              </a:prstGeom>
              <a:solidFill>
                <a:srgbClr val="FC0128"/>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522" name="Freeform 74"/>
              <p:cNvSpPr>
                <a:spLocks/>
              </p:cNvSpPr>
              <p:nvPr/>
            </p:nvSpPr>
            <p:spPr bwMode="auto">
              <a:xfrm>
                <a:off x="1623" y="1681"/>
                <a:ext cx="194" cy="296"/>
              </a:xfrm>
              <a:custGeom>
                <a:avLst/>
                <a:gdLst>
                  <a:gd name="T0" fmla="*/ 2 w 194"/>
                  <a:gd name="T1" fmla="*/ 137 h 296"/>
                  <a:gd name="T2" fmla="*/ 1 w 194"/>
                  <a:gd name="T3" fmla="*/ 140 h 296"/>
                  <a:gd name="T4" fmla="*/ 0 w 194"/>
                  <a:gd name="T5" fmla="*/ 145 h 296"/>
                  <a:gd name="T6" fmla="*/ 0 w 194"/>
                  <a:gd name="T7" fmla="*/ 150 h 296"/>
                  <a:gd name="T8" fmla="*/ 2 w 194"/>
                  <a:gd name="T9" fmla="*/ 155 h 296"/>
                  <a:gd name="T10" fmla="*/ 4 w 194"/>
                  <a:gd name="T11" fmla="*/ 159 h 296"/>
                  <a:gd name="T12" fmla="*/ 8 w 194"/>
                  <a:gd name="T13" fmla="*/ 163 h 296"/>
                  <a:gd name="T14" fmla="*/ 12 w 194"/>
                  <a:gd name="T15" fmla="*/ 165 h 296"/>
                  <a:gd name="T16" fmla="*/ 16 w 194"/>
                  <a:gd name="T17" fmla="*/ 166 h 296"/>
                  <a:gd name="T18" fmla="*/ 21 w 194"/>
                  <a:gd name="T19" fmla="*/ 166 h 296"/>
                  <a:gd name="T20" fmla="*/ 126 w 194"/>
                  <a:gd name="T21" fmla="*/ 295 h 296"/>
                  <a:gd name="T22" fmla="*/ 159 w 194"/>
                  <a:gd name="T23" fmla="*/ 142 h 296"/>
                  <a:gd name="T24" fmla="*/ 159 w 194"/>
                  <a:gd name="T25" fmla="*/ 138 h 296"/>
                  <a:gd name="T26" fmla="*/ 157 w 194"/>
                  <a:gd name="T27" fmla="*/ 136 h 296"/>
                  <a:gd name="T28" fmla="*/ 154 w 194"/>
                  <a:gd name="T29" fmla="*/ 133 h 296"/>
                  <a:gd name="T30" fmla="*/ 152 w 194"/>
                  <a:gd name="T31" fmla="*/ 131 h 296"/>
                  <a:gd name="T32" fmla="*/ 148 w 194"/>
                  <a:gd name="T33" fmla="*/ 130 h 296"/>
                  <a:gd name="T34" fmla="*/ 144 w 194"/>
                  <a:gd name="T35" fmla="*/ 129 h 296"/>
                  <a:gd name="T36" fmla="*/ 140 w 194"/>
                  <a:gd name="T37" fmla="*/ 129 h 296"/>
                  <a:gd name="T38" fmla="*/ 137 w 194"/>
                  <a:gd name="T39" fmla="*/ 129 h 296"/>
                  <a:gd name="T40" fmla="*/ 93 w 194"/>
                  <a:gd name="T41" fmla="*/ 75 h 296"/>
                  <a:gd name="T42" fmla="*/ 179 w 194"/>
                  <a:gd name="T43" fmla="*/ 93 h 296"/>
                  <a:gd name="T44" fmla="*/ 183 w 194"/>
                  <a:gd name="T45" fmla="*/ 92 h 296"/>
                  <a:gd name="T46" fmla="*/ 185 w 194"/>
                  <a:gd name="T47" fmla="*/ 91 h 296"/>
                  <a:gd name="T48" fmla="*/ 189 w 194"/>
                  <a:gd name="T49" fmla="*/ 89 h 296"/>
                  <a:gd name="T50" fmla="*/ 191 w 194"/>
                  <a:gd name="T51" fmla="*/ 86 h 296"/>
                  <a:gd name="T52" fmla="*/ 192 w 194"/>
                  <a:gd name="T53" fmla="*/ 83 h 296"/>
                  <a:gd name="T54" fmla="*/ 193 w 194"/>
                  <a:gd name="T55" fmla="*/ 78 h 296"/>
                  <a:gd name="T56" fmla="*/ 192 w 194"/>
                  <a:gd name="T57" fmla="*/ 74 h 296"/>
                  <a:gd name="T58" fmla="*/ 190 w 194"/>
                  <a:gd name="T59" fmla="*/ 70 h 296"/>
                  <a:gd name="T60" fmla="*/ 188 w 194"/>
                  <a:gd name="T61" fmla="*/ 68 h 296"/>
                  <a:gd name="T62" fmla="*/ 184 w 194"/>
                  <a:gd name="T63" fmla="*/ 65 h 296"/>
                  <a:gd name="T64" fmla="*/ 181 w 194"/>
                  <a:gd name="T65" fmla="*/ 64 h 296"/>
                  <a:gd name="T66" fmla="*/ 122 w 194"/>
                  <a:gd name="T67" fmla="*/ 64 h 296"/>
                  <a:gd name="T68" fmla="*/ 112 w 194"/>
                  <a:gd name="T69" fmla="*/ 42 h 296"/>
                  <a:gd name="T70" fmla="*/ 113 w 194"/>
                  <a:gd name="T71" fmla="*/ 37 h 296"/>
                  <a:gd name="T72" fmla="*/ 114 w 194"/>
                  <a:gd name="T73" fmla="*/ 30 h 296"/>
                  <a:gd name="T74" fmla="*/ 114 w 194"/>
                  <a:gd name="T75" fmla="*/ 24 h 296"/>
                  <a:gd name="T76" fmla="*/ 112 w 194"/>
                  <a:gd name="T77" fmla="*/ 19 h 296"/>
                  <a:gd name="T78" fmla="*/ 110 w 194"/>
                  <a:gd name="T79" fmla="*/ 15 h 296"/>
                  <a:gd name="T80" fmla="*/ 107 w 194"/>
                  <a:gd name="T81" fmla="*/ 10 h 296"/>
                  <a:gd name="T82" fmla="*/ 103 w 194"/>
                  <a:gd name="T83" fmla="*/ 7 h 296"/>
                  <a:gd name="T84" fmla="*/ 98 w 194"/>
                  <a:gd name="T85" fmla="*/ 3 h 296"/>
                  <a:gd name="T86" fmla="*/ 93 w 194"/>
                  <a:gd name="T87" fmla="*/ 1 h 296"/>
                  <a:gd name="T88" fmla="*/ 87 w 194"/>
                  <a:gd name="T89" fmla="*/ 0 h 296"/>
                  <a:gd name="T90" fmla="*/ 81 w 194"/>
                  <a:gd name="T91" fmla="*/ 0 h 296"/>
                  <a:gd name="T92" fmla="*/ 75 w 194"/>
                  <a:gd name="T93" fmla="*/ 1 h 296"/>
                  <a:gd name="T94" fmla="*/ 69 w 194"/>
                  <a:gd name="T95" fmla="*/ 3 h 296"/>
                  <a:gd name="T96" fmla="*/ 63 w 194"/>
                  <a:gd name="T97" fmla="*/ 6 h 296"/>
                  <a:gd name="T98" fmla="*/ 59 w 194"/>
                  <a:gd name="T99" fmla="*/ 11 h 296"/>
                  <a:gd name="T100" fmla="*/ 55 w 194"/>
                  <a:gd name="T101" fmla="*/ 17 h 296"/>
                  <a:gd name="T102" fmla="*/ 53 w 194"/>
                  <a:gd name="T103" fmla="*/ 23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94" h="296">
                    <a:moveTo>
                      <a:pt x="53" y="23"/>
                    </a:moveTo>
                    <a:lnTo>
                      <a:pt x="2" y="137"/>
                    </a:lnTo>
                    <a:lnTo>
                      <a:pt x="1" y="138"/>
                    </a:lnTo>
                    <a:lnTo>
                      <a:pt x="1" y="140"/>
                    </a:lnTo>
                    <a:lnTo>
                      <a:pt x="0" y="142"/>
                    </a:lnTo>
                    <a:lnTo>
                      <a:pt x="0" y="145"/>
                    </a:lnTo>
                    <a:lnTo>
                      <a:pt x="0" y="147"/>
                    </a:lnTo>
                    <a:lnTo>
                      <a:pt x="0" y="150"/>
                    </a:lnTo>
                    <a:lnTo>
                      <a:pt x="1" y="152"/>
                    </a:lnTo>
                    <a:lnTo>
                      <a:pt x="2" y="155"/>
                    </a:lnTo>
                    <a:lnTo>
                      <a:pt x="3" y="157"/>
                    </a:lnTo>
                    <a:lnTo>
                      <a:pt x="4" y="159"/>
                    </a:lnTo>
                    <a:lnTo>
                      <a:pt x="6" y="161"/>
                    </a:lnTo>
                    <a:lnTo>
                      <a:pt x="8" y="163"/>
                    </a:lnTo>
                    <a:lnTo>
                      <a:pt x="10" y="164"/>
                    </a:lnTo>
                    <a:lnTo>
                      <a:pt x="12" y="165"/>
                    </a:lnTo>
                    <a:lnTo>
                      <a:pt x="14" y="165"/>
                    </a:lnTo>
                    <a:lnTo>
                      <a:pt x="16" y="166"/>
                    </a:lnTo>
                    <a:lnTo>
                      <a:pt x="18" y="166"/>
                    </a:lnTo>
                    <a:lnTo>
                      <a:pt x="21" y="166"/>
                    </a:lnTo>
                    <a:lnTo>
                      <a:pt x="126" y="166"/>
                    </a:lnTo>
                    <a:lnTo>
                      <a:pt x="126" y="295"/>
                    </a:lnTo>
                    <a:lnTo>
                      <a:pt x="159" y="295"/>
                    </a:lnTo>
                    <a:lnTo>
                      <a:pt x="159" y="142"/>
                    </a:lnTo>
                    <a:lnTo>
                      <a:pt x="159" y="140"/>
                    </a:lnTo>
                    <a:lnTo>
                      <a:pt x="159" y="138"/>
                    </a:lnTo>
                    <a:lnTo>
                      <a:pt x="158" y="137"/>
                    </a:lnTo>
                    <a:lnTo>
                      <a:pt x="157" y="136"/>
                    </a:lnTo>
                    <a:lnTo>
                      <a:pt x="156" y="135"/>
                    </a:lnTo>
                    <a:lnTo>
                      <a:pt x="154" y="133"/>
                    </a:lnTo>
                    <a:lnTo>
                      <a:pt x="153" y="132"/>
                    </a:lnTo>
                    <a:lnTo>
                      <a:pt x="152" y="131"/>
                    </a:lnTo>
                    <a:lnTo>
                      <a:pt x="150" y="131"/>
                    </a:lnTo>
                    <a:lnTo>
                      <a:pt x="148" y="130"/>
                    </a:lnTo>
                    <a:lnTo>
                      <a:pt x="146" y="130"/>
                    </a:lnTo>
                    <a:lnTo>
                      <a:pt x="144" y="129"/>
                    </a:lnTo>
                    <a:lnTo>
                      <a:pt x="142" y="129"/>
                    </a:lnTo>
                    <a:lnTo>
                      <a:pt x="140" y="129"/>
                    </a:lnTo>
                    <a:lnTo>
                      <a:pt x="139" y="129"/>
                    </a:lnTo>
                    <a:lnTo>
                      <a:pt x="137" y="129"/>
                    </a:lnTo>
                    <a:lnTo>
                      <a:pt x="76" y="125"/>
                    </a:lnTo>
                    <a:lnTo>
                      <a:pt x="93" y="75"/>
                    </a:lnTo>
                    <a:lnTo>
                      <a:pt x="105" y="93"/>
                    </a:lnTo>
                    <a:lnTo>
                      <a:pt x="179" y="93"/>
                    </a:lnTo>
                    <a:lnTo>
                      <a:pt x="181" y="92"/>
                    </a:lnTo>
                    <a:lnTo>
                      <a:pt x="183" y="92"/>
                    </a:lnTo>
                    <a:lnTo>
                      <a:pt x="184" y="91"/>
                    </a:lnTo>
                    <a:lnTo>
                      <a:pt x="185" y="91"/>
                    </a:lnTo>
                    <a:lnTo>
                      <a:pt x="187" y="90"/>
                    </a:lnTo>
                    <a:lnTo>
                      <a:pt x="189" y="89"/>
                    </a:lnTo>
                    <a:lnTo>
                      <a:pt x="190" y="87"/>
                    </a:lnTo>
                    <a:lnTo>
                      <a:pt x="191" y="86"/>
                    </a:lnTo>
                    <a:lnTo>
                      <a:pt x="192" y="84"/>
                    </a:lnTo>
                    <a:lnTo>
                      <a:pt x="192" y="83"/>
                    </a:lnTo>
                    <a:lnTo>
                      <a:pt x="193" y="81"/>
                    </a:lnTo>
                    <a:lnTo>
                      <a:pt x="193" y="78"/>
                    </a:lnTo>
                    <a:lnTo>
                      <a:pt x="193" y="76"/>
                    </a:lnTo>
                    <a:lnTo>
                      <a:pt x="192" y="74"/>
                    </a:lnTo>
                    <a:lnTo>
                      <a:pt x="191" y="72"/>
                    </a:lnTo>
                    <a:lnTo>
                      <a:pt x="190" y="70"/>
                    </a:lnTo>
                    <a:lnTo>
                      <a:pt x="189" y="69"/>
                    </a:lnTo>
                    <a:lnTo>
                      <a:pt x="188" y="68"/>
                    </a:lnTo>
                    <a:lnTo>
                      <a:pt x="186" y="66"/>
                    </a:lnTo>
                    <a:lnTo>
                      <a:pt x="184" y="65"/>
                    </a:lnTo>
                    <a:lnTo>
                      <a:pt x="184" y="64"/>
                    </a:lnTo>
                    <a:lnTo>
                      <a:pt x="181" y="64"/>
                    </a:lnTo>
                    <a:lnTo>
                      <a:pt x="179" y="64"/>
                    </a:lnTo>
                    <a:lnTo>
                      <a:pt x="122" y="64"/>
                    </a:lnTo>
                    <a:lnTo>
                      <a:pt x="110" y="44"/>
                    </a:lnTo>
                    <a:lnTo>
                      <a:pt x="112" y="42"/>
                    </a:lnTo>
                    <a:lnTo>
                      <a:pt x="113" y="39"/>
                    </a:lnTo>
                    <a:lnTo>
                      <a:pt x="113" y="37"/>
                    </a:lnTo>
                    <a:lnTo>
                      <a:pt x="114" y="34"/>
                    </a:lnTo>
                    <a:lnTo>
                      <a:pt x="114" y="30"/>
                    </a:lnTo>
                    <a:lnTo>
                      <a:pt x="114" y="28"/>
                    </a:lnTo>
                    <a:lnTo>
                      <a:pt x="114" y="24"/>
                    </a:lnTo>
                    <a:lnTo>
                      <a:pt x="113" y="22"/>
                    </a:lnTo>
                    <a:lnTo>
                      <a:pt x="112" y="19"/>
                    </a:lnTo>
                    <a:lnTo>
                      <a:pt x="111" y="17"/>
                    </a:lnTo>
                    <a:lnTo>
                      <a:pt x="110" y="15"/>
                    </a:lnTo>
                    <a:lnTo>
                      <a:pt x="109" y="13"/>
                    </a:lnTo>
                    <a:lnTo>
                      <a:pt x="107" y="10"/>
                    </a:lnTo>
                    <a:lnTo>
                      <a:pt x="105" y="9"/>
                    </a:lnTo>
                    <a:lnTo>
                      <a:pt x="103" y="7"/>
                    </a:lnTo>
                    <a:lnTo>
                      <a:pt x="101" y="5"/>
                    </a:lnTo>
                    <a:lnTo>
                      <a:pt x="98" y="3"/>
                    </a:lnTo>
                    <a:lnTo>
                      <a:pt x="96" y="3"/>
                    </a:lnTo>
                    <a:lnTo>
                      <a:pt x="93" y="1"/>
                    </a:lnTo>
                    <a:lnTo>
                      <a:pt x="90" y="1"/>
                    </a:lnTo>
                    <a:lnTo>
                      <a:pt x="87" y="0"/>
                    </a:lnTo>
                    <a:lnTo>
                      <a:pt x="84" y="0"/>
                    </a:lnTo>
                    <a:lnTo>
                      <a:pt x="81" y="0"/>
                    </a:lnTo>
                    <a:lnTo>
                      <a:pt x="78" y="0"/>
                    </a:lnTo>
                    <a:lnTo>
                      <a:pt x="75" y="1"/>
                    </a:lnTo>
                    <a:lnTo>
                      <a:pt x="72" y="2"/>
                    </a:lnTo>
                    <a:lnTo>
                      <a:pt x="69" y="3"/>
                    </a:lnTo>
                    <a:lnTo>
                      <a:pt x="66" y="4"/>
                    </a:lnTo>
                    <a:lnTo>
                      <a:pt x="63" y="6"/>
                    </a:lnTo>
                    <a:lnTo>
                      <a:pt x="61" y="9"/>
                    </a:lnTo>
                    <a:lnTo>
                      <a:pt x="59" y="11"/>
                    </a:lnTo>
                    <a:lnTo>
                      <a:pt x="57" y="13"/>
                    </a:lnTo>
                    <a:lnTo>
                      <a:pt x="55" y="17"/>
                    </a:lnTo>
                    <a:lnTo>
                      <a:pt x="53" y="19"/>
                    </a:lnTo>
                    <a:lnTo>
                      <a:pt x="53" y="23"/>
                    </a:lnTo>
                  </a:path>
                </a:pathLst>
              </a:custGeom>
              <a:solidFill>
                <a:srgbClr val="FC0128"/>
              </a:solidFill>
              <a:ln>
                <a:noFill/>
              </a:ln>
              <a:effectLst/>
              <a:extLst>
                <a:ext uri="{91240B29-F687-4F45-9708-019B960494DF}">
                  <a14:hiddenLine xmlns:a14="http://schemas.microsoft.com/office/drawing/2010/main" w="127000" cap="rnd">
                    <a:pattFill prst="narHorz">
                      <a:fgClr>
                        <a:schemeClr val="tx1"/>
                      </a:fgClr>
                      <a:bgClr>
                        <a:schemeClr val="bg1"/>
                      </a:bgClr>
                    </a:pattFill>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104523" name="Rectangle 75"/>
          <p:cNvSpPr>
            <a:spLocks noChangeArrowheads="1"/>
          </p:cNvSpPr>
          <p:nvPr/>
        </p:nvSpPr>
        <p:spPr bwMode="auto">
          <a:xfrm>
            <a:off x="1116013" y="833438"/>
            <a:ext cx="892175" cy="4540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2400" b="1">
                <a:latin typeface="Arial" charset="0"/>
                <a:ea typeface="宋体" pitchFamily="2" charset="-122"/>
              </a:rPr>
              <a:t>6 </a:t>
            </a:r>
            <a:r>
              <a:rPr lang="en-US" altLang="zh-CN" sz="2400" b="1">
                <a:latin typeface="Arial" charset="0"/>
                <a:ea typeface="宋体" pitchFamily="2" charset="-122"/>
              </a:rPr>
              <a:t>PM</a:t>
            </a:r>
          </a:p>
        </p:txBody>
      </p:sp>
      <p:sp>
        <p:nvSpPr>
          <p:cNvPr id="104524" name="Line 76"/>
          <p:cNvSpPr>
            <a:spLocks noChangeShapeType="1"/>
          </p:cNvSpPr>
          <p:nvPr/>
        </p:nvSpPr>
        <p:spPr bwMode="auto">
          <a:xfrm>
            <a:off x="1479550" y="1362075"/>
            <a:ext cx="63246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525" name="Line 77"/>
          <p:cNvSpPr>
            <a:spLocks noChangeShapeType="1"/>
          </p:cNvSpPr>
          <p:nvPr/>
        </p:nvSpPr>
        <p:spPr bwMode="auto">
          <a:xfrm>
            <a:off x="1473200" y="1243013"/>
            <a:ext cx="0" cy="3048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526" name="Rectangle 78"/>
          <p:cNvSpPr>
            <a:spLocks noChangeArrowheads="1"/>
          </p:cNvSpPr>
          <p:nvPr/>
        </p:nvSpPr>
        <p:spPr bwMode="auto">
          <a:xfrm>
            <a:off x="2347913" y="846138"/>
            <a:ext cx="350837" cy="4540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2400" b="1">
                <a:latin typeface="Arial" charset="0"/>
                <a:ea typeface="宋体" pitchFamily="2" charset="-122"/>
              </a:rPr>
              <a:t>7</a:t>
            </a:r>
          </a:p>
        </p:txBody>
      </p:sp>
      <p:sp>
        <p:nvSpPr>
          <p:cNvPr id="104527" name="Rectangle 79"/>
          <p:cNvSpPr>
            <a:spLocks noChangeArrowheads="1"/>
          </p:cNvSpPr>
          <p:nvPr/>
        </p:nvSpPr>
        <p:spPr bwMode="auto">
          <a:xfrm>
            <a:off x="3414713" y="846138"/>
            <a:ext cx="350837" cy="4540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2400" b="1">
                <a:latin typeface="Arial" charset="0"/>
                <a:ea typeface="宋体" pitchFamily="2" charset="-122"/>
              </a:rPr>
              <a:t>8</a:t>
            </a:r>
          </a:p>
        </p:txBody>
      </p:sp>
      <p:sp>
        <p:nvSpPr>
          <p:cNvPr id="104528" name="Rectangle 80"/>
          <p:cNvSpPr>
            <a:spLocks noChangeArrowheads="1"/>
          </p:cNvSpPr>
          <p:nvPr/>
        </p:nvSpPr>
        <p:spPr bwMode="auto">
          <a:xfrm>
            <a:off x="4430713" y="846138"/>
            <a:ext cx="350837" cy="4540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2400" b="1" dirty="0">
                <a:latin typeface="Arial" charset="0"/>
                <a:ea typeface="宋体" pitchFamily="2" charset="-122"/>
              </a:rPr>
              <a:t>9</a:t>
            </a:r>
          </a:p>
        </p:txBody>
      </p:sp>
      <p:sp>
        <p:nvSpPr>
          <p:cNvPr id="104529" name="Rectangle 81"/>
          <p:cNvSpPr>
            <a:spLocks noChangeArrowheads="1"/>
          </p:cNvSpPr>
          <p:nvPr/>
        </p:nvSpPr>
        <p:spPr bwMode="auto">
          <a:xfrm>
            <a:off x="5370513" y="858838"/>
            <a:ext cx="520700" cy="4540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2400" b="1">
                <a:latin typeface="Arial" charset="0"/>
                <a:ea typeface="宋体" pitchFamily="2" charset="-122"/>
              </a:rPr>
              <a:t>10</a:t>
            </a:r>
          </a:p>
        </p:txBody>
      </p:sp>
      <p:sp>
        <p:nvSpPr>
          <p:cNvPr id="104530" name="Rectangle 82"/>
          <p:cNvSpPr>
            <a:spLocks noChangeArrowheads="1"/>
          </p:cNvSpPr>
          <p:nvPr/>
        </p:nvSpPr>
        <p:spPr bwMode="auto">
          <a:xfrm>
            <a:off x="6462713" y="846138"/>
            <a:ext cx="520700" cy="4540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2400" b="1" dirty="0">
                <a:latin typeface="Arial" charset="0"/>
                <a:ea typeface="宋体" pitchFamily="2" charset="-122"/>
              </a:rPr>
              <a:t>11</a:t>
            </a:r>
          </a:p>
        </p:txBody>
      </p:sp>
      <p:sp>
        <p:nvSpPr>
          <p:cNvPr id="104531" name="Rectangle 83"/>
          <p:cNvSpPr>
            <a:spLocks noChangeArrowheads="1"/>
          </p:cNvSpPr>
          <p:nvPr/>
        </p:nvSpPr>
        <p:spPr bwMode="auto">
          <a:xfrm>
            <a:off x="7137400" y="833438"/>
            <a:ext cx="1447800" cy="4540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zh-CN" sz="2400" b="1" dirty="0">
                <a:latin typeface="Arial" charset="0"/>
                <a:ea typeface="宋体" pitchFamily="2" charset="-122"/>
              </a:rPr>
              <a:t>Midnight</a:t>
            </a:r>
          </a:p>
        </p:txBody>
      </p:sp>
      <p:grpSp>
        <p:nvGrpSpPr>
          <p:cNvPr id="104532" name="Group 84"/>
          <p:cNvGrpSpPr>
            <a:grpSpLocks/>
          </p:cNvGrpSpPr>
          <p:nvPr/>
        </p:nvGrpSpPr>
        <p:grpSpPr bwMode="auto">
          <a:xfrm>
            <a:off x="3016250" y="3021013"/>
            <a:ext cx="1535113" cy="711200"/>
            <a:chOff x="1900" y="2020"/>
            <a:chExt cx="967" cy="448"/>
          </a:xfrm>
        </p:grpSpPr>
        <p:grpSp>
          <p:nvGrpSpPr>
            <p:cNvPr id="104533" name="Group 85"/>
            <p:cNvGrpSpPr>
              <a:grpSpLocks/>
            </p:cNvGrpSpPr>
            <p:nvPr/>
          </p:nvGrpSpPr>
          <p:grpSpPr bwMode="auto">
            <a:xfrm>
              <a:off x="1900" y="2020"/>
              <a:ext cx="305" cy="448"/>
              <a:chOff x="1900" y="2020"/>
              <a:chExt cx="305" cy="448"/>
            </a:xfrm>
          </p:grpSpPr>
          <p:grpSp>
            <p:nvGrpSpPr>
              <p:cNvPr id="104534" name="Group 86"/>
              <p:cNvGrpSpPr>
                <a:grpSpLocks/>
              </p:cNvGrpSpPr>
              <p:nvPr/>
            </p:nvGrpSpPr>
            <p:grpSpPr bwMode="auto">
              <a:xfrm>
                <a:off x="1900" y="2020"/>
                <a:ext cx="305" cy="448"/>
                <a:chOff x="1900" y="2020"/>
                <a:chExt cx="305" cy="448"/>
              </a:xfrm>
            </p:grpSpPr>
            <p:sp>
              <p:nvSpPr>
                <p:cNvPr id="104535" name="AutoShape 87"/>
                <p:cNvSpPr>
                  <a:spLocks noChangeArrowheads="1"/>
                </p:cNvSpPr>
                <p:nvPr/>
              </p:nvSpPr>
              <p:spPr bwMode="auto">
                <a:xfrm>
                  <a:off x="1900" y="2091"/>
                  <a:ext cx="305" cy="377"/>
                </a:xfrm>
                <a:prstGeom prst="cube">
                  <a:avLst>
                    <a:gd name="adj" fmla="val 24995"/>
                  </a:avLst>
                </a:prstGeom>
                <a:solidFill>
                  <a:srgbClr val="F6BF6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536" name="AutoShape 88"/>
                <p:cNvSpPr>
                  <a:spLocks noChangeArrowheads="1"/>
                </p:cNvSpPr>
                <p:nvPr/>
              </p:nvSpPr>
              <p:spPr bwMode="auto">
                <a:xfrm>
                  <a:off x="1970" y="2020"/>
                  <a:ext cx="235" cy="78"/>
                </a:xfrm>
                <a:prstGeom prst="cube">
                  <a:avLst>
                    <a:gd name="adj" fmla="val 24995"/>
                  </a:avLst>
                </a:prstGeom>
                <a:solidFill>
                  <a:srgbClr val="F6BF6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04537" name="AutoShape 89"/>
              <p:cNvSpPr>
                <a:spLocks noChangeArrowheads="1"/>
              </p:cNvSpPr>
              <p:nvPr/>
            </p:nvSpPr>
            <p:spPr bwMode="auto">
              <a:xfrm>
                <a:off x="1962" y="2124"/>
                <a:ext cx="158" cy="27"/>
              </a:xfrm>
              <a:prstGeom prst="parallelogram">
                <a:avLst>
                  <a:gd name="adj" fmla="val 146269"/>
                </a:avLst>
              </a:prstGeom>
              <a:solidFill>
                <a:srgbClr val="F6BF69"/>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538" name="Group 90"/>
            <p:cNvGrpSpPr>
              <a:grpSpLocks/>
            </p:cNvGrpSpPr>
            <p:nvPr/>
          </p:nvGrpSpPr>
          <p:grpSpPr bwMode="auto">
            <a:xfrm>
              <a:off x="2201" y="2020"/>
              <a:ext cx="378" cy="448"/>
              <a:chOff x="2201" y="2020"/>
              <a:chExt cx="378" cy="448"/>
            </a:xfrm>
          </p:grpSpPr>
          <p:grpSp>
            <p:nvGrpSpPr>
              <p:cNvPr id="104539" name="Group 91"/>
              <p:cNvGrpSpPr>
                <a:grpSpLocks/>
              </p:cNvGrpSpPr>
              <p:nvPr/>
            </p:nvGrpSpPr>
            <p:grpSpPr bwMode="auto">
              <a:xfrm>
                <a:off x="2201" y="2020"/>
                <a:ext cx="378" cy="448"/>
                <a:chOff x="2201" y="2020"/>
                <a:chExt cx="378" cy="448"/>
              </a:xfrm>
            </p:grpSpPr>
            <p:sp>
              <p:nvSpPr>
                <p:cNvPr id="104540" name="AutoShape 92"/>
                <p:cNvSpPr>
                  <a:spLocks noChangeArrowheads="1"/>
                </p:cNvSpPr>
                <p:nvPr/>
              </p:nvSpPr>
              <p:spPr bwMode="auto">
                <a:xfrm>
                  <a:off x="2201" y="2091"/>
                  <a:ext cx="378" cy="377"/>
                </a:xfrm>
                <a:prstGeom prst="cube">
                  <a:avLst>
                    <a:gd name="adj" fmla="val 24995"/>
                  </a:avLst>
                </a:prstGeom>
                <a:solidFill>
                  <a:srgbClr val="A2C1FE"/>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541" name="AutoShape 93"/>
                <p:cNvSpPr>
                  <a:spLocks noChangeArrowheads="1"/>
                </p:cNvSpPr>
                <p:nvPr/>
              </p:nvSpPr>
              <p:spPr bwMode="auto">
                <a:xfrm>
                  <a:off x="2287" y="2020"/>
                  <a:ext cx="292" cy="78"/>
                </a:xfrm>
                <a:prstGeom prst="cube">
                  <a:avLst>
                    <a:gd name="adj" fmla="val 24995"/>
                  </a:avLst>
                </a:prstGeom>
                <a:solidFill>
                  <a:srgbClr val="A2C1FE"/>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04542" name="Oval 94"/>
              <p:cNvSpPr>
                <a:spLocks noChangeArrowheads="1"/>
              </p:cNvSpPr>
              <p:nvPr/>
            </p:nvSpPr>
            <p:spPr bwMode="auto">
              <a:xfrm>
                <a:off x="2316" y="2056"/>
                <a:ext cx="49" cy="27"/>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543" name="AutoShape 95"/>
              <p:cNvSpPr>
                <a:spLocks noChangeArrowheads="1"/>
              </p:cNvSpPr>
              <p:nvPr/>
            </p:nvSpPr>
            <p:spPr bwMode="auto">
              <a:xfrm>
                <a:off x="2248" y="2266"/>
                <a:ext cx="198" cy="84"/>
              </a:xfrm>
              <a:prstGeom prst="octagon">
                <a:avLst>
                  <a:gd name="adj" fmla="val 29282"/>
                </a:avLst>
              </a:prstGeom>
              <a:solidFill>
                <a:srgbClr val="A2C1FE"/>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04544" name="Freeform 96"/>
            <p:cNvSpPr>
              <a:spLocks/>
            </p:cNvSpPr>
            <p:nvPr/>
          </p:nvSpPr>
          <p:spPr bwMode="auto">
            <a:xfrm>
              <a:off x="2765" y="2249"/>
              <a:ext cx="86" cy="192"/>
            </a:xfrm>
            <a:custGeom>
              <a:avLst/>
              <a:gdLst>
                <a:gd name="T0" fmla="*/ 62 w 86"/>
                <a:gd name="T1" fmla="*/ 0 h 192"/>
                <a:gd name="T2" fmla="*/ 85 w 86"/>
                <a:gd name="T3" fmla="*/ 0 h 192"/>
                <a:gd name="T4" fmla="*/ 23 w 86"/>
                <a:gd name="T5" fmla="*/ 191 h 192"/>
                <a:gd name="T6" fmla="*/ 0 w 86"/>
                <a:gd name="T7" fmla="*/ 191 h 192"/>
                <a:gd name="T8" fmla="*/ 62 w 86"/>
                <a:gd name="T9" fmla="*/ 0 h 192"/>
              </a:gdLst>
              <a:ahLst/>
              <a:cxnLst>
                <a:cxn ang="0">
                  <a:pos x="T0" y="T1"/>
                </a:cxn>
                <a:cxn ang="0">
                  <a:pos x="T2" y="T3"/>
                </a:cxn>
                <a:cxn ang="0">
                  <a:pos x="T4" y="T5"/>
                </a:cxn>
                <a:cxn ang="0">
                  <a:pos x="T6" y="T7"/>
                </a:cxn>
                <a:cxn ang="0">
                  <a:pos x="T8" y="T9"/>
                </a:cxn>
              </a:cxnLst>
              <a:rect l="0" t="0" r="r" b="b"/>
              <a:pathLst>
                <a:path w="86" h="192">
                  <a:moveTo>
                    <a:pt x="62" y="0"/>
                  </a:moveTo>
                  <a:lnTo>
                    <a:pt x="85" y="0"/>
                  </a:lnTo>
                  <a:lnTo>
                    <a:pt x="23" y="191"/>
                  </a:lnTo>
                  <a:lnTo>
                    <a:pt x="0" y="191"/>
                  </a:lnTo>
                  <a:lnTo>
                    <a:pt x="62" y="0"/>
                  </a:lnTo>
                </a:path>
              </a:pathLst>
            </a:custGeom>
            <a:solidFill>
              <a:srgbClr val="FC0128"/>
            </a:solidFill>
            <a:ln>
              <a:noFill/>
            </a:ln>
            <a:effectLst/>
            <a:extLst>
              <a:ext uri="{91240B29-F687-4F45-9708-019B960494DF}">
                <a14:hiddenLine xmlns:a14="http://schemas.microsoft.com/office/drawing/2010/main" w="12700" cap="rnd">
                  <a:pattFill prst="narHorz">
                    <a:fgClr>
                      <a:schemeClr val="tx1"/>
                    </a:fgClr>
                    <a:bgClr>
                      <a:schemeClr val="bg1"/>
                    </a:bgClr>
                  </a:pattFill>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4545" name="Rectangle 97"/>
            <p:cNvSpPr>
              <a:spLocks noChangeArrowheads="1"/>
            </p:cNvSpPr>
            <p:nvPr/>
          </p:nvSpPr>
          <p:spPr bwMode="auto">
            <a:xfrm>
              <a:off x="2761" y="2249"/>
              <a:ext cx="106" cy="16"/>
            </a:xfrm>
            <a:prstGeom prst="rect">
              <a:avLst/>
            </a:prstGeom>
            <a:solidFill>
              <a:srgbClr val="FC0128"/>
            </a:solidFill>
            <a:ln>
              <a:noFill/>
            </a:ln>
            <a:effectLst/>
            <a:extLs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546" name="Rectangle 98"/>
            <p:cNvSpPr>
              <a:spLocks noChangeArrowheads="1"/>
            </p:cNvSpPr>
            <p:nvPr/>
          </p:nvSpPr>
          <p:spPr bwMode="auto">
            <a:xfrm>
              <a:off x="2768" y="2330"/>
              <a:ext cx="82" cy="16"/>
            </a:xfrm>
            <a:prstGeom prst="rect">
              <a:avLst/>
            </a:prstGeom>
            <a:solidFill>
              <a:srgbClr val="FC0128"/>
            </a:solidFill>
            <a:ln>
              <a:noFill/>
            </a:ln>
            <a:effectLst/>
            <a:extLs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547" name="Rectangle 99"/>
            <p:cNvSpPr>
              <a:spLocks noChangeArrowheads="1"/>
            </p:cNvSpPr>
            <p:nvPr/>
          </p:nvSpPr>
          <p:spPr bwMode="auto">
            <a:xfrm>
              <a:off x="2585" y="2330"/>
              <a:ext cx="103" cy="11"/>
            </a:xfrm>
            <a:prstGeom prst="rect">
              <a:avLst/>
            </a:prstGeom>
            <a:solidFill>
              <a:srgbClr val="FC0128"/>
            </a:solidFill>
            <a:ln>
              <a:noFill/>
            </a:ln>
            <a:effectLst/>
            <a:extLs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04548" name="Group 100"/>
            <p:cNvGrpSpPr>
              <a:grpSpLocks/>
            </p:cNvGrpSpPr>
            <p:nvPr/>
          </p:nvGrpSpPr>
          <p:grpSpPr bwMode="auto">
            <a:xfrm>
              <a:off x="2583" y="2077"/>
              <a:ext cx="194" cy="364"/>
              <a:chOff x="2583" y="2077"/>
              <a:chExt cx="194" cy="364"/>
            </a:xfrm>
          </p:grpSpPr>
          <p:sp>
            <p:nvSpPr>
              <p:cNvPr id="104549" name="Oval 101"/>
              <p:cNvSpPr>
                <a:spLocks noChangeArrowheads="1"/>
              </p:cNvSpPr>
              <p:nvPr/>
            </p:nvSpPr>
            <p:spPr bwMode="auto">
              <a:xfrm>
                <a:off x="2659" y="2077"/>
                <a:ext cx="48" cy="48"/>
              </a:xfrm>
              <a:prstGeom prst="ellipse">
                <a:avLst/>
              </a:prstGeom>
              <a:solidFill>
                <a:srgbClr val="FC0128"/>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550" name="Freeform 102"/>
              <p:cNvSpPr>
                <a:spLocks/>
              </p:cNvSpPr>
              <p:nvPr/>
            </p:nvSpPr>
            <p:spPr bwMode="auto">
              <a:xfrm>
                <a:off x="2583" y="2145"/>
                <a:ext cx="194" cy="296"/>
              </a:xfrm>
              <a:custGeom>
                <a:avLst/>
                <a:gdLst>
                  <a:gd name="T0" fmla="*/ 2 w 194"/>
                  <a:gd name="T1" fmla="*/ 137 h 296"/>
                  <a:gd name="T2" fmla="*/ 1 w 194"/>
                  <a:gd name="T3" fmla="*/ 140 h 296"/>
                  <a:gd name="T4" fmla="*/ 0 w 194"/>
                  <a:gd name="T5" fmla="*/ 145 h 296"/>
                  <a:gd name="T6" fmla="*/ 0 w 194"/>
                  <a:gd name="T7" fmla="*/ 150 h 296"/>
                  <a:gd name="T8" fmla="*/ 2 w 194"/>
                  <a:gd name="T9" fmla="*/ 155 h 296"/>
                  <a:gd name="T10" fmla="*/ 4 w 194"/>
                  <a:gd name="T11" fmla="*/ 159 h 296"/>
                  <a:gd name="T12" fmla="*/ 8 w 194"/>
                  <a:gd name="T13" fmla="*/ 163 h 296"/>
                  <a:gd name="T14" fmla="*/ 12 w 194"/>
                  <a:gd name="T15" fmla="*/ 165 h 296"/>
                  <a:gd name="T16" fmla="*/ 16 w 194"/>
                  <a:gd name="T17" fmla="*/ 166 h 296"/>
                  <a:gd name="T18" fmla="*/ 21 w 194"/>
                  <a:gd name="T19" fmla="*/ 166 h 296"/>
                  <a:gd name="T20" fmla="*/ 126 w 194"/>
                  <a:gd name="T21" fmla="*/ 295 h 296"/>
                  <a:gd name="T22" fmla="*/ 159 w 194"/>
                  <a:gd name="T23" fmla="*/ 142 h 296"/>
                  <a:gd name="T24" fmla="*/ 159 w 194"/>
                  <a:gd name="T25" fmla="*/ 138 h 296"/>
                  <a:gd name="T26" fmla="*/ 157 w 194"/>
                  <a:gd name="T27" fmla="*/ 136 h 296"/>
                  <a:gd name="T28" fmla="*/ 154 w 194"/>
                  <a:gd name="T29" fmla="*/ 133 h 296"/>
                  <a:gd name="T30" fmla="*/ 152 w 194"/>
                  <a:gd name="T31" fmla="*/ 131 h 296"/>
                  <a:gd name="T32" fmla="*/ 148 w 194"/>
                  <a:gd name="T33" fmla="*/ 130 h 296"/>
                  <a:gd name="T34" fmla="*/ 144 w 194"/>
                  <a:gd name="T35" fmla="*/ 129 h 296"/>
                  <a:gd name="T36" fmla="*/ 140 w 194"/>
                  <a:gd name="T37" fmla="*/ 129 h 296"/>
                  <a:gd name="T38" fmla="*/ 137 w 194"/>
                  <a:gd name="T39" fmla="*/ 129 h 296"/>
                  <a:gd name="T40" fmla="*/ 93 w 194"/>
                  <a:gd name="T41" fmla="*/ 75 h 296"/>
                  <a:gd name="T42" fmla="*/ 179 w 194"/>
                  <a:gd name="T43" fmla="*/ 93 h 296"/>
                  <a:gd name="T44" fmla="*/ 183 w 194"/>
                  <a:gd name="T45" fmla="*/ 92 h 296"/>
                  <a:gd name="T46" fmla="*/ 185 w 194"/>
                  <a:gd name="T47" fmla="*/ 91 h 296"/>
                  <a:gd name="T48" fmla="*/ 189 w 194"/>
                  <a:gd name="T49" fmla="*/ 89 h 296"/>
                  <a:gd name="T50" fmla="*/ 191 w 194"/>
                  <a:gd name="T51" fmla="*/ 86 h 296"/>
                  <a:gd name="T52" fmla="*/ 192 w 194"/>
                  <a:gd name="T53" fmla="*/ 83 h 296"/>
                  <a:gd name="T54" fmla="*/ 193 w 194"/>
                  <a:gd name="T55" fmla="*/ 78 h 296"/>
                  <a:gd name="T56" fmla="*/ 192 w 194"/>
                  <a:gd name="T57" fmla="*/ 74 h 296"/>
                  <a:gd name="T58" fmla="*/ 190 w 194"/>
                  <a:gd name="T59" fmla="*/ 70 h 296"/>
                  <a:gd name="T60" fmla="*/ 188 w 194"/>
                  <a:gd name="T61" fmla="*/ 68 h 296"/>
                  <a:gd name="T62" fmla="*/ 184 w 194"/>
                  <a:gd name="T63" fmla="*/ 65 h 296"/>
                  <a:gd name="T64" fmla="*/ 181 w 194"/>
                  <a:gd name="T65" fmla="*/ 64 h 296"/>
                  <a:gd name="T66" fmla="*/ 122 w 194"/>
                  <a:gd name="T67" fmla="*/ 64 h 296"/>
                  <a:gd name="T68" fmla="*/ 112 w 194"/>
                  <a:gd name="T69" fmla="*/ 42 h 296"/>
                  <a:gd name="T70" fmla="*/ 113 w 194"/>
                  <a:gd name="T71" fmla="*/ 37 h 296"/>
                  <a:gd name="T72" fmla="*/ 114 w 194"/>
                  <a:gd name="T73" fmla="*/ 30 h 296"/>
                  <a:gd name="T74" fmla="*/ 114 w 194"/>
                  <a:gd name="T75" fmla="*/ 24 h 296"/>
                  <a:gd name="T76" fmla="*/ 112 w 194"/>
                  <a:gd name="T77" fmla="*/ 19 h 296"/>
                  <a:gd name="T78" fmla="*/ 110 w 194"/>
                  <a:gd name="T79" fmla="*/ 15 h 296"/>
                  <a:gd name="T80" fmla="*/ 107 w 194"/>
                  <a:gd name="T81" fmla="*/ 10 h 296"/>
                  <a:gd name="T82" fmla="*/ 103 w 194"/>
                  <a:gd name="T83" fmla="*/ 7 h 296"/>
                  <a:gd name="T84" fmla="*/ 98 w 194"/>
                  <a:gd name="T85" fmla="*/ 3 h 296"/>
                  <a:gd name="T86" fmla="*/ 93 w 194"/>
                  <a:gd name="T87" fmla="*/ 1 h 296"/>
                  <a:gd name="T88" fmla="*/ 87 w 194"/>
                  <a:gd name="T89" fmla="*/ 0 h 296"/>
                  <a:gd name="T90" fmla="*/ 81 w 194"/>
                  <a:gd name="T91" fmla="*/ 0 h 296"/>
                  <a:gd name="T92" fmla="*/ 75 w 194"/>
                  <a:gd name="T93" fmla="*/ 1 h 296"/>
                  <a:gd name="T94" fmla="*/ 69 w 194"/>
                  <a:gd name="T95" fmla="*/ 3 h 296"/>
                  <a:gd name="T96" fmla="*/ 63 w 194"/>
                  <a:gd name="T97" fmla="*/ 6 h 296"/>
                  <a:gd name="T98" fmla="*/ 59 w 194"/>
                  <a:gd name="T99" fmla="*/ 11 h 296"/>
                  <a:gd name="T100" fmla="*/ 55 w 194"/>
                  <a:gd name="T101" fmla="*/ 17 h 296"/>
                  <a:gd name="T102" fmla="*/ 53 w 194"/>
                  <a:gd name="T103" fmla="*/ 23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94" h="296">
                    <a:moveTo>
                      <a:pt x="53" y="23"/>
                    </a:moveTo>
                    <a:lnTo>
                      <a:pt x="2" y="137"/>
                    </a:lnTo>
                    <a:lnTo>
                      <a:pt x="1" y="138"/>
                    </a:lnTo>
                    <a:lnTo>
                      <a:pt x="1" y="140"/>
                    </a:lnTo>
                    <a:lnTo>
                      <a:pt x="0" y="142"/>
                    </a:lnTo>
                    <a:lnTo>
                      <a:pt x="0" y="145"/>
                    </a:lnTo>
                    <a:lnTo>
                      <a:pt x="0" y="147"/>
                    </a:lnTo>
                    <a:lnTo>
                      <a:pt x="0" y="150"/>
                    </a:lnTo>
                    <a:lnTo>
                      <a:pt x="1" y="152"/>
                    </a:lnTo>
                    <a:lnTo>
                      <a:pt x="2" y="155"/>
                    </a:lnTo>
                    <a:lnTo>
                      <a:pt x="3" y="157"/>
                    </a:lnTo>
                    <a:lnTo>
                      <a:pt x="4" y="159"/>
                    </a:lnTo>
                    <a:lnTo>
                      <a:pt x="6" y="161"/>
                    </a:lnTo>
                    <a:lnTo>
                      <a:pt x="8" y="163"/>
                    </a:lnTo>
                    <a:lnTo>
                      <a:pt x="10" y="164"/>
                    </a:lnTo>
                    <a:lnTo>
                      <a:pt x="12" y="165"/>
                    </a:lnTo>
                    <a:lnTo>
                      <a:pt x="14" y="165"/>
                    </a:lnTo>
                    <a:lnTo>
                      <a:pt x="16" y="166"/>
                    </a:lnTo>
                    <a:lnTo>
                      <a:pt x="18" y="166"/>
                    </a:lnTo>
                    <a:lnTo>
                      <a:pt x="21" y="166"/>
                    </a:lnTo>
                    <a:lnTo>
                      <a:pt x="126" y="166"/>
                    </a:lnTo>
                    <a:lnTo>
                      <a:pt x="126" y="295"/>
                    </a:lnTo>
                    <a:lnTo>
                      <a:pt x="159" y="295"/>
                    </a:lnTo>
                    <a:lnTo>
                      <a:pt x="159" y="142"/>
                    </a:lnTo>
                    <a:lnTo>
                      <a:pt x="159" y="140"/>
                    </a:lnTo>
                    <a:lnTo>
                      <a:pt x="159" y="138"/>
                    </a:lnTo>
                    <a:lnTo>
                      <a:pt x="158" y="137"/>
                    </a:lnTo>
                    <a:lnTo>
                      <a:pt x="157" y="136"/>
                    </a:lnTo>
                    <a:lnTo>
                      <a:pt x="156" y="135"/>
                    </a:lnTo>
                    <a:lnTo>
                      <a:pt x="154" y="133"/>
                    </a:lnTo>
                    <a:lnTo>
                      <a:pt x="153" y="132"/>
                    </a:lnTo>
                    <a:lnTo>
                      <a:pt x="152" y="131"/>
                    </a:lnTo>
                    <a:lnTo>
                      <a:pt x="150" y="131"/>
                    </a:lnTo>
                    <a:lnTo>
                      <a:pt x="148" y="130"/>
                    </a:lnTo>
                    <a:lnTo>
                      <a:pt x="146" y="130"/>
                    </a:lnTo>
                    <a:lnTo>
                      <a:pt x="144" y="129"/>
                    </a:lnTo>
                    <a:lnTo>
                      <a:pt x="142" y="129"/>
                    </a:lnTo>
                    <a:lnTo>
                      <a:pt x="140" y="129"/>
                    </a:lnTo>
                    <a:lnTo>
                      <a:pt x="139" y="129"/>
                    </a:lnTo>
                    <a:lnTo>
                      <a:pt x="137" y="129"/>
                    </a:lnTo>
                    <a:lnTo>
                      <a:pt x="76" y="125"/>
                    </a:lnTo>
                    <a:lnTo>
                      <a:pt x="93" y="75"/>
                    </a:lnTo>
                    <a:lnTo>
                      <a:pt x="105" y="93"/>
                    </a:lnTo>
                    <a:lnTo>
                      <a:pt x="179" y="93"/>
                    </a:lnTo>
                    <a:lnTo>
                      <a:pt x="181" y="92"/>
                    </a:lnTo>
                    <a:lnTo>
                      <a:pt x="183" y="92"/>
                    </a:lnTo>
                    <a:lnTo>
                      <a:pt x="184" y="91"/>
                    </a:lnTo>
                    <a:lnTo>
                      <a:pt x="185" y="91"/>
                    </a:lnTo>
                    <a:lnTo>
                      <a:pt x="187" y="90"/>
                    </a:lnTo>
                    <a:lnTo>
                      <a:pt x="189" y="89"/>
                    </a:lnTo>
                    <a:lnTo>
                      <a:pt x="190" y="87"/>
                    </a:lnTo>
                    <a:lnTo>
                      <a:pt x="191" y="86"/>
                    </a:lnTo>
                    <a:lnTo>
                      <a:pt x="192" y="84"/>
                    </a:lnTo>
                    <a:lnTo>
                      <a:pt x="192" y="83"/>
                    </a:lnTo>
                    <a:lnTo>
                      <a:pt x="193" y="81"/>
                    </a:lnTo>
                    <a:lnTo>
                      <a:pt x="193" y="78"/>
                    </a:lnTo>
                    <a:lnTo>
                      <a:pt x="193" y="76"/>
                    </a:lnTo>
                    <a:lnTo>
                      <a:pt x="192" y="74"/>
                    </a:lnTo>
                    <a:lnTo>
                      <a:pt x="191" y="72"/>
                    </a:lnTo>
                    <a:lnTo>
                      <a:pt x="190" y="70"/>
                    </a:lnTo>
                    <a:lnTo>
                      <a:pt x="189" y="69"/>
                    </a:lnTo>
                    <a:lnTo>
                      <a:pt x="188" y="68"/>
                    </a:lnTo>
                    <a:lnTo>
                      <a:pt x="186" y="66"/>
                    </a:lnTo>
                    <a:lnTo>
                      <a:pt x="184" y="65"/>
                    </a:lnTo>
                    <a:lnTo>
                      <a:pt x="184" y="64"/>
                    </a:lnTo>
                    <a:lnTo>
                      <a:pt x="181" y="64"/>
                    </a:lnTo>
                    <a:lnTo>
                      <a:pt x="179" y="64"/>
                    </a:lnTo>
                    <a:lnTo>
                      <a:pt x="122" y="64"/>
                    </a:lnTo>
                    <a:lnTo>
                      <a:pt x="110" y="44"/>
                    </a:lnTo>
                    <a:lnTo>
                      <a:pt x="112" y="42"/>
                    </a:lnTo>
                    <a:lnTo>
                      <a:pt x="113" y="39"/>
                    </a:lnTo>
                    <a:lnTo>
                      <a:pt x="113" y="37"/>
                    </a:lnTo>
                    <a:lnTo>
                      <a:pt x="114" y="34"/>
                    </a:lnTo>
                    <a:lnTo>
                      <a:pt x="114" y="30"/>
                    </a:lnTo>
                    <a:lnTo>
                      <a:pt x="114" y="28"/>
                    </a:lnTo>
                    <a:lnTo>
                      <a:pt x="114" y="24"/>
                    </a:lnTo>
                    <a:lnTo>
                      <a:pt x="113" y="22"/>
                    </a:lnTo>
                    <a:lnTo>
                      <a:pt x="112" y="19"/>
                    </a:lnTo>
                    <a:lnTo>
                      <a:pt x="111" y="17"/>
                    </a:lnTo>
                    <a:lnTo>
                      <a:pt x="110" y="15"/>
                    </a:lnTo>
                    <a:lnTo>
                      <a:pt x="109" y="13"/>
                    </a:lnTo>
                    <a:lnTo>
                      <a:pt x="107" y="10"/>
                    </a:lnTo>
                    <a:lnTo>
                      <a:pt x="105" y="9"/>
                    </a:lnTo>
                    <a:lnTo>
                      <a:pt x="103" y="7"/>
                    </a:lnTo>
                    <a:lnTo>
                      <a:pt x="101" y="5"/>
                    </a:lnTo>
                    <a:lnTo>
                      <a:pt x="98" y="3"/>
                    </a:lnTo>
                    <a:lnTo>
                      <a:pt x="96" y="3"/>
                    </a:lnTo>
                    <a:lnTo>
                      <a:pt x="93" y="1"/>
                    </a:lnTo>
                    <a:lnTo>
                      <a:pt x="90" y="1"/>
                    </a:lnTo>
                    <a:lnTo>
                      <a:pt x="87" y="0"/>
                    </a:lnTo>
                    <a:lnTo>
                      <a:pt x="84" y="0"/>
                    </a:lnTo>
                    <a:lnTo>
                      <a:pt x="81" y="0"/>
                    </a:lnTo>
                    <a:lnTo>
                      <a:pt x="78" y="0"/>
                    </a:lnTo>
                    <a:lnTo>
                      <a:pt x="75" y="1"/>
                    </a:lnTo>
                    <a:lnTo>
                      <a:pt x="72" y="2"/>
                    </a:lnTo>
                    <a:lnTo>
                      <a:pt x="69" y="3"/>
                    </a:lnTo>
                    <a:lnTo>
                      <a:pt x="66" y="4"/>
                    </a:lnTo>
                    <a:lnTo>
                      <a:pt x="63" y="6"/>
                    </a:lnTo>
                    <a:lnTo>
                      <a:pt x="61" y="9"/>
                    </a:lnTo>
                    <a:lnTo>
                      <a:pt x="59" y="11"/>
                    </a:lnTo>
                    <a:lnTo>
                      <a:pt x="57" y="13"/>
                    </a:lnTo>
                    <a:lnTo>
                      <a:pt x="55" y="17"/>
                    </a:lnTo>
                    <a:lnTo>
                      <a:pt x="53" y="19"/>
                    </a:lnTo>
                    <a:lnTo>
                      <a:pt x="53" y="23"/>
                    </a:lnTo>
                  </a:path>
                </a:pathLst>
              </a:custGeom>
              <a:solidFill>
                <a:srgbClr val="FC0128"/>
              </a:solidFill>
              <a:ln>
                <a:noFill/>
              </a:ln>
              <a:effectLst/>
              <a:extLst>
                <a:ext uri="{91240B29-F687-4F45-9708-019B960494DF}">
                  <a14:hiddenLine xmlns:a14="http://schemas.microsoft.com/office/drawing/2010/main" w="127000" cap="rnd">
                    <a:pattFill prst="narHorz">
                      <a:fgClr>
                        <a:schemeClr val="tx1"/>
                      </a:fgClr>
                      <a:bgClr>
                        <a:schemeClr val="bg1"/>
                      </a:bgClr>
                    </a:pattFill>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nvGrpSpPr>
          <p:cNvPr id="104551" name="Group 103"/>
          <p:cNvGrpSpPr>
            <a:grpSpLocks/>
          </p:cNvGrpSpPr>
          <p:nvPr/>
        </p:nvGrpSpPr>
        <p:grpSpPr bwMode="auto">
          <a:xfrm>
            <a:off x="4464050" y="3732213"/>
            <a:ext cx="1535113" cy="711200"/>
            <a:chOff x="2812" y="2468"/>
            <a:chExt cx="967" cy="448"/>
          </a:xfrm>
        </p:grpSpPr>
        <p:grpSp>
          <p:nvGrpSpPr>
            <p:cNvPr id="104552" name="Group 104"/>
            <p:cNvGrpSpPr>
              <a:grpSpLocks/>
            </p:cNvGrpSpPr>
            <p:nvPr/>
          </p:nvGrpSpPr>
          <p:grpSpPr bwMode="auto">
            <a:xfrm>
              <a:off x="2812" y="2468"/>
              <a:ext cx="305" cy="448"/>
              <a:chOff x="2812" y="2468"/>
              <a:chExt cx="305" cy="448"/>
            </a:xfrm>
          </p:grpSpPr>
          <p:grpSp>
            <p:nvGrpSpPr>
              <p:cNvPr id="104553" name="Group 105"/>
              <p:cNvGrpSpPr>
                <a:grpSpLocks/>
              </p:cNvGrpSpPr>
              <p:nvPr/>
            </p:nvGrpSpPr>
            <p:grpSpPr bwMode="auto">
              <a:xfrm>
                <a:off x="2812" y="2468"/>
                <a:ext cx="305" cy="448"/>
                <a:chOff x="2812" y="2468"/>
                <a:chExt cx="305" cy="448"/>
              </a:xfrm>
            </p:grpSpPr>
            <p:sp>
              <p:nvSpPr>
                <p:cNvPr id="104554" name="AutoShape 106"/>
                <p:cNvSpPr>
                  <a:spLocks noChangeArrowheads="1"/>
                </p:cNvSpPr>
                <p:nvPr/>
              </p:nvSpPr>
              <p:spPr bwMode="auto">
                <a:xfrm>
                  <a:off x="2812" y="2539"/>
                  <a:ext cx="305" cy="377"/>
                </a:xfrm>
                <a:prstGeom prst="cube">
                  <a:avLst>
                    <a:gd name="adj" fmla="val 24995"/>
                  </a:avLst>
                </a:prstGeom>
                <a:solidFill>
                  <a:srgbClr val="F6BF6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555" name="AutoShape 107"/>
                <p:cNvSpPr>
                  <a:spLocks noChangeArrowheads="1"/>
                </p:cNvSpPr>
                <p:nvPr/>
              </p:nvSpPr>
              <p:spPr bwMode="auto">
                <a:xfrm>
                  <a:off x="2882" y="2468"/>
                  <a:ext cx="235" cy="78"/>
                </a:xfrm>
                <a:prstGeom prst="cube">
                  <a:avLst>
                    <a:gd name="adj" fmla="val 24995"/>
                  </a:avLst>
                </a:prstGeom>
                <a:solidFill>
                  <a:srgbClr val="F6BF6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04556" name="AutoShape 108"/>
              <p:cNvSpPr>
                <a:spLocks noChangeArrowheads="1"/>
              </p:cNvSpPr>
              <p:nvPr/>
            </p:nvSpPr>
            <p:spPr bwMode="auto">
              <a:xfrm>
                <a:off x="2874" y="2572"/>
                <a:ext cx="158" cy="27"/>
              </a:xfrm>
              <a:prstGeom prst="parallelogram">
                <a:avLst>
                  <a:gd name="adj" fmla="val 146269"/>
                </a:avLst>
              </a:prstGeom>
              <a:solidFill>
                <a:srgbClr val="F6BF69"/>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557" name="Group 109"/>
            <p:cNvGrpSpPr>
              <a:grpSpLocks/>
            </p:cNvGrpSpPr>
            <p:nvPr/>
          </p:nvGrpSpPr>
          <p:grpSpPr bwMode="auto">
            <a:xfrm>
              <a:off x="3113" y="2468"/>
              <a:ext cx="378" cy="448"/>
              <a:chOff x="3113" y="2468"/>
              <a:chExt cx="378" cy="448"/>
            </a:xfrm>
          </p:grpSpPr>
          <p:grpSp>
            <p:nvGrpSpPr>
              <p:cNvPr id="104558" name="Group 110"/>
              <p:cNvGrpSpPr>
                <a:grpSpLocks/>
              </p:cNvGrpSpPr>
              <p:nvPr/>
            </p:nvGrpSpPr>
            <p:grpSpPr bwMode="auto">
              <a:xfrm>
                <a:off x="3113" y="2468"/>
                <a:ext cx="378" cy="448"/>
                <a:chOff x="3113" y="2468"/>
                <a:chExt cx="378" cy="448"/>
              </a:xfrm>
            </p:grpSpPr>
            <p:sp>
              <p:nvSpPr>
                <p:cNvPr id="104559" name="AutoShape 111"/>
                <p:cNvSpPr>
                  <a:spLocks noChangeArrowheads="1"/>
                </p:cNvSpPr>
                <p:nvPr/>
              </p:nvSpPr>
              <p:spPr bwMode="auto">
                <a:xfrm>
                  <a:off x="3113" y="2539"/>
                  <a:ext cx="378" cy="377"/>
                </a:xfrm>
                <a:prstGeom prst="cube">
                  <a:avLst>
                    <a:gd name="adj" fmla="val 24995"/>
                  </a:avLst>
                </a:prstGeom>
                <a:solidFill>
                  <a:srgbClr val="A2C1FE"/>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560" name="AutoShape 112"/>
                <p:cNvSpPr>
                  <a:spLocks noChangeArrowheads="1"/>
                </p:cNvSpPr>
                <p:nvPr/>
              </p:nvSpPr>
              <p:spPr bwMode="auto">
                <a:xfrm>
                  <a:off x="3199" y="2468"/>
                  <a:ext cx="292" cy="78"/>
                </a:xfrm>
                <a:prstGeom prst="cube">
                  <a:avLst>
                    <a:gd name="adj" fmla="val 24995"/>
                  </a:avLst>
                </a:prstGeom>
                <a:solidFill>
                  <a:srgbClr val="A2C1FE"/>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04561" name="Oval 113"/>
              <p:cNvSpPr>
                <a:spLocks noChangeArrowheads="1"/>
              </p:cNvSpPr>
              <p:nvPr/>
            </p:nvSpPr>
            <p:spPr bwMode="auto">
              <a:xfrm>
                <a:off x="3228" y="2504"/>
                <a:ext cx="49" cy="27"/>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562" name="AutoShape 114"/>
              <p:cNvSpPr>
                <a:spLocks noChangeArrowheads="1"/>
              </p:cNvSpPr>
              <p:nvPr/>
            </p:nvSpPr>
            <p:spPr bwMode="auto">
              <a:xfrm>
                <a:off x="3160" y="2714"/>
                <a:ext cx="198" cy="84"/>
              </a:xfrm>
              <a:prstGeom prst="octagon">
                <a:avLst>
                  <a:gd name="adj" fmla="val 29282"/>
                </a:avLst>
              </a:prstGeom>
              <a:solidFill>
                <a:srgbClr val="A2C1FE"/>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04563" name="Freeform 115"/>
            <p:cNvSpPr>
              <a:spLocks/>
            </p:cNvSpPr>
            <p:nvPr/>
          </p:nvSpPr>
          <p:spPr bwMode="auto">
            <a:xfrm>
              <a:off x="3677" y="2697"/>
              <a:ext cx="86" cy="192"/>
            </a:xfrm>
            <a:custGeom>
              <a:avLst/>
              <a:gdLst>
                <a:gd name="T0" fmla="*/ 62 w 86"/>
                <a:gd name="T1" fmla="*/ 0 h 192"/>
                <a:gd name="T2" fmla="*/ 85 w 86"/>
                <a:gd name="T3" fmla="*/ 0 h 192"/>
                <a:gd name="T4" fmla="*/ 23 w 86"/>
                <a:gd name="T5" fmla="*/ 191 h 192"/>
                <a:gd name="T6" fmla="*/ 0 w 86"/>
                <a:gd name="T7" fmla="*/ 191 h 192"/>
                <a:gd name="T8" fmla="*/ 62 w 86"/>
                <a:gd name="T9" fmla="*/ 0 h 192"/>
              </a:gdLst>
              <a:ahLst/>
              <a:cxnLst>
                <a:cxn ang="0">
                  <a:pos x="T0" y="T1"/>
                </a:cxn>
                <a:cxn ang="0">
                  <a:pos x="T2" y="T3"/>
                </a:cxn>
                <a:cxn ang="0">
                  <a:pos x="T4" y="T5"/>
                </a:cxn>
                <a:cxn ang="0">
                  <a:pos x="T6" y="T7"/>
                </a:cxn>
                <a:cxn ang="0">
                  <a:pos x="T8" y="T9"/>
                </a:cxn>
              </a:cxnLst>
              <a:rect l="0" t="0" r="r" b="b"/>
              <a:pathLst>
                <a:path w="86" h="192">
                  <a:moveTo>
                    <a:pt x="62" y="0"/>
                  </a:moveTo>
                  <a:lnTo>
                    <a:pt x="85" y="0"/>
                  </a:lnTo>
                  <a:lnTo>
                    <a:pt x="23" y="191"/>
                  </a:lnTo>
                  <a:lnTo>
                    <a:pt x="0" y="191"/>
                  </a:lnTo>
                  <a:lnTo>
                    <a:pt x="62" y="0"/>
                  </a:lnTo>
                </a:path>
              </a:pathLst>
            </a:custGeom>
            <a:solidFill>
              <a:srgbClr val="FC0128"/>
            </a:solidFill>
            <a:ln>
              <a:noFill/>
            </a:ln>
            <a:effectLst/>
            <a:extLst>
              <a:ext uri="{91240B29-F687-4F45-9708-019B960494DF}">
                <a14:hiddenLine xmlns:a14="http://schemas.microsoft.com/office/drawing/2010/main" w="12700" cap="rnd">
                  <a:pattFill prst="narHorz">
                    <a:fgClr>
                      <a:schemeClr val="tx1"/>
                    </a:fgClr>
                    <a:bgClr>
                      <a:schemeClr val="bg1"/>
                    </a:bgClr>
                  </a:pattFill>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4564" name="Rectangle 116"/>
            <p:cNvSpPr>
              <a:spLocks noChangeArrowheads="1"/>
            </p:cNvSpPr>
            <p:nvPr/>
          </p:nvSpPr>
          <p:spPr bwMode="auto">
            <a:xfrm>
              <a:off x="3673" y="2697"/>
              <a:ext cx="106" cy="16"/>
            </a:xfrm>
            <a:prstGeom prst="rect">
              <a:avLst/>
            </a:prstGeom>
            <a:solidFill>
              <a:srgbClr val="FC0128"/>
            </a:solidFill>
            <a:ln>
              <a:noFill/>
            </a:ln>
            <a:effectLst/>
            <a:extLs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565" name="Rectangle 117"/>
            <p:cNvSpPr>
              <a:spLocks noChangeArrowheads="1"/>
            </p:cNvSpPr>
            <p:nvPr/>
          </p:nvSpPr>
          <p:spPr bwMode="auto">
            <a:xfrm>
              <a:off x="3680" y="2778"/>
              <a:ext cx="82" cy="16"/>
            </a:xfrm>
            <a:prstGeom prst="rect">
              <a:avLst/>
            </a:prstGeom>
            <a:solidFill>
              <a:srgbClr val="FC0128"/>
            </a:solidFill>
            <a:ln>
              <a:noFill/>
            </a:ln>
            <a:effectLst/>
            <a:extLs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566" name="Rectangle 118"/>
            <p:cNvSpPr>
              <a:spLocks noChangeArrowheads="1"/>
            </p:cNvSpPr>
            <p:nvPr/>
          </p:nvSpPr>
          <p:spPr bwMode="auto">
            <a:xfrm>
              <a:off x="3497" y="2778"/>
              <a:ext cx="103" cy="11"/>
            </a:xfrm>
            <a:prstGeom prst="rect">
              <a:avLst/>
            </a:prstGeom>
            <a:solidFill>
              <a:srgbClr val="FC0128"/>
            </a:solidFill>
            <a:ln>
              <a:noFill/>
            </a:ln>
            <a:effectLst/>
            <a:extLs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04567" name="Group 119"/>
            <p:cNvGrpSpPr>
              <a:grpSpLocks/>
            </p:cNvGrpSpPr>
            <p:nvPr/>
          </p:nvGrpSpPr>
          <p:grpSpPr bwMode="auto">
            <a:xfrm>
              <a:off x="3495" y="2525"/>
              <a:ext cx="194" cy="364"/>
              <a:chOff x="3495" y="2525"/>
              <a:chExt cx="194" cy="364"/>
            </a:xfrm>
          </p:grpSpPr>
          <p:sp>
            <p:nvSpPr>
              <p:cNvPr id="104568" name="Oval 120"/>
              <p:cNvSpPr>
                <a:spLocks noChangeArrowheads="1"/>
              </p:cNvSpPr>
              <p:nvPr/>
            </p:nvSpPr>
            <p:spPr bwMode="auto">
              <a:xfrm>
                <a:off x="3571" y="2525"/>
                <a:ext cx="48" cy="48"/>
              </a:xfrm>
              <a:prstGeom prst="ellipse">
                <a:avLst/>
              </a:prstGeom>
              <a:solidFill>
                <a:srgbClr val="FC0128"/>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569" name="Freeform 121"/>
              <p:cNvSpPr>
                <a:spLocks/>
              </p:cNvSpPr>
              <p:nvPr/>
            </p:nvSpPr>
            <p:spPr bwMode="auto">
              <a:xfrm>
                <a:off x="3495" y="2593"/>
                <a:ext cx="194" cy="296"/>
              </a:xfrm>
              <a:custGeom>
                <a:avLst/>
                <a:gdLst>
                  <a:gd name="T0" fmla="*/ 2 w 194"/>
                  <a:gd name="T1" fmla="*/ 137 h 296"/>
                  <a:gd name="T2" fmla="*/ 1 w 194"/>
                  <a:gd name="T3" fmla="*/ 140 h 296"/>
                  <a:gd name="T4" fmla="*/ 0 w 194"/>
                  <a:gd name="T5" fmla="*/ 145 h 296"/>
                  <a:gd name="T6" fmla="*/ 0 w 194"/>
                  <a:gd name="T7" fmla="*/ 150 h 296"/>
                  <a:gd name="T8" fmla="*/ 2 w 194"/>
                  <a:gd name="T9" fmla="*/ 155 h 296"/>
                  <a:gd name="T10" fmla="*/ 4 w 194"/>
                  <a:gd name="T11" fmla="*/ 159 h 296"/>
                  <a:gd name="T12" fmla="*/ 8 w 194"/>
                  <a:gd name="T13" fmla="*/ 163 h 296"/>
                  <a:gd name="T14" fmla="*/ 12 w 194"/>
                  <a:gd name="T15" fmla="*/ 165 h 296"/>
                  <a:gd name="T16" fmla="*/ 16 w 194"/>
                  <a:gd name="T17" fmla="*/ 166 h 296"/>
                  <a:gd name="T18" fmla="*/ 21 w 194"/>
                  <a:gd name="T19" fmla="*/ 166 h 296"/>
                  <a:gd name="T20" fmla="*/ 126 w 194"/>
                  <a:gd name="T21" fmla="*/ 295 h 296"/>
                  <a:gd name="T22" fmla="*/ 159 w 194"/>
                  <a:gd name="T23" fmla="*/ 142 h 296"/>
                  <a:gd name="T24" fmla="*/ 159 w 194"/>
                  <a:gd name="T25" fmla="*/ 138 h 296"/>
                  <a:gd name="T26" fmla="*/ 157 w 194"/>
                  <a:gd name="T27" fmla="*/ 136 h 296"/>
                  <a:gd name="T28" fmla="*/ 154 w 194"/>
                  <a:gd name="T29" fmla="*/ 133 h 296"/>
                  <a:gd name="T30" fmla="*/ 152 w 194"/>
                  <a:gd name="T31" fmla="*/ 131 h 296"/>
                  <a:gd name="T32" fmla="*/ 148 w 194"/>
                  <a:gd name="T33" fmla="*/ 130 h 296"/>
                  <a:gd name="T34" fmla="*/ 144 w 194"/>
                  <a:gd name="T35" fmla="*/ 129 h 296"/>
                  <a:gd name="T36" fmla="*/ 140 w 194"/>
                  <a:gd name="T37" fmla="*/ 129 h 296"/>
                  <a:gd name="T38" fmla="*/ 137 w 194"/>
                  <a:gd name="T39" fmla="*/ 129 h 296"/>
                  <a:gd name="T40" fmla="*/ 93 w 194"/>
                  <a:gd name="T41" fmla="*/ 75 h 296"/>
                  <a:gd name="T42" fmla="*/ 179 w 194"/>
                  <a:gd name="T43" fmla="*/ 93 h 296"/>
                  <a:gd name="T44" fmla="*/ 183 w 194"/>
                  <a:gd name="T45" fmla="*/ 92 h 296"/>
                  <a:gd name="T46" fmla="*/ 185 w 194"/>
                  <a:gd name="T47" fmla="*/ 91 h 296"/>
                  <a:gd name="T48" fmla="*/ 189 w 194"/>
                  <a:gd name="T49" fmla="*/ 89 h 296"/>
                  <a:gd name="T50" fmla="*/ 191 w 194"/>
                  <a:gd name="T51" fmla="*/ 86 h 296"/>
                  <a:gd name="T52" fmla="*/ 192 w 194"/>
                  <a:gd name="T53" fmla="*/ 83 h 296"/>
                  <a:gd name="T54" fmla="*/ 193 w 194"/>
                  <a:gd name="T55" fmla="*/ 78 h 296"/>
                  <a:gd name="T56" fmla="*/ 192 w 194"/>
                  <a:gd name="T57" fmla="*/ 74 h 296"/>
                  <a:gd name="T58" fmla="*/ 190 w 194"/>
                  <a:gd name="T59" fmla="*/ 70 h 296"/>
                  <a:gd name="T60" fmla="*/ 188 w 194"/>
                  <a:gd name="T61" fmla="*/ 68 h 296"/>
                  <a:gd name="T62" fmla="*/ 184 w 194"/>
                  <a:gd name="T63" fmla="*/ 65 h 296"/>
                  <a:gd name="T64" fmla="*/ 181 w 194"/>
                  <a:gd name="T65" fmla="*/ 64 h 296"/>
                  <a:gd name="T66" fmla="*/ 122 w 194"/>
                  <a:gd name="T67" fmla="*/ 64 h 296"/>
                  <a:gd name="T68" fmla="*/ 112 w 194"/>
                  <a:gd name="T69" fmla="*/ 42 h 296"/>
                  <a:gd name="T70" fmla="*/ 113 w 194"/>
                  <a:gd name="T71" fmla="*/ 37 h 296"/>
                  <a:gd name="T72" fmla="*/ 114 w 194"/>
                  <a:gd name="T73" fmla="*/ 30 h 296"/>
                  <a:gd name="T74" fmla="*/ 114 w 194"/>
                  <a:gd name="T75" fmla="*/ 24 h 296"/>
                  <a:gd name="T76" fmla="*/ 112 w 194"/>
                  <a:gd name="T77" fmla="*/ 19 h 296"/>
                  <a:gd name="T78" fmla="*/ 110 w 194"/>
                  <a:gd name="T79" fmla="*/ 15 h 296"/>
                  <a:gd name="T80" fmla="*/ 107 w 194"/>
                  <a:gd name="T81" fmla="*/ 10 h 296"/>
                  <a:gd name="T82" fmla="*/ 103 w 194"/>
                  <a:gd name="T83" fmla="*/ 7 h 296"/>
                  <a:gd name="T84" fmla="*/ 98 w 194"/>
                  <a:gd name="T85" fmla="*/ 3 h 296"/>
                  <a:gd name="T86" fmla="*/ 93 w 194"/>
                  <a:gd name="T87" fmla="*/ 1 h 296"/>
                  <a:gd name="T88" fmla="*/ 87 w 194"/>
                  <a:gd name="T89" fmla="*/ 0 h 296"/>
                  <a:gd name="T90" fmla="*/ 81 w 194"/>
                  <a:gd name="T91" fmla="*/ 0 h 296"/>
                  <a:gd name="T92" fmla="*/ 75 w 194"/>
                  <a:gd name="T93" fmla="*/ 1 h 296"/>
                  <a:gd name="T94" fmla="*/ 69 w 194"/>
                  <a:gd name="T95" fmla="*/ 3 h 296"/>
                  <a:gd name="T96" fmla="*/ 63 w 194"/>
                  <a:gd name="T97" fmla="*/ 6 h 296"/>
                  <a:gd name="T98" fmla="*/ 59 w 194"/>
                  <a:gd name="T99" fmla="*/ 11 h 296"/>
                  <a:gd name="T100" fmla="*/ 55 w 194"/>
                  <a:gd name="T101" fmla="*/ 17 h 296"/>
                  <a:gd name="T102" fmla="*/ 53 w 194"/>
                  <a:gd name="T103" fmla="*/ 23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94" h="296">
                    <a:moveTo>
                      <a:pt x="53" y="23"/>
                    </a:moveTo>
                    <a:lnTo>
                      <a:pt x="2" y="137"/>
                    </a:lnTo>
                    <a:lnTo>
                      <a:pt x="1" y="138"/>
                    </a:lnTo>
                    <a:lnTo>
                      <a:pt x="1" y="140"/>
                    </a:lnTo>
                    <a:lnTo>
                      <a:pt x="0" y="142"/>
                    </a:lnTo>
                    <a:lnTo>
                      <a:pt x="0" y="145"/>
                    </a:lnTo>
                    <a:lnTo>
                      <a:pt x="0" y="147"/>
                    </a:lnTo>
                    <a:lnTo>
                      <a:pt x="0" y="150"/>
                    </a:lnTo>
                    <a:lnTo>
                      <a:pt x="1" y="152"/>
                    </a:lnTo>
                    <a:lnTo>
                      <a:pt x="2" y="155"/>
                    </a:lnTo>
                    <a:lnTo>
                      <a:pt x="3" y="157"/>
                    </a:lnTo>
                    <a:lnTo>
                      <a:pt x="4" y="159"/>
                    </a:lnTo>
                    <a:lnTo>
                      <a:pt x="6" y="161"/>
                    </a:lnTo>
                    <a:lnTo>
                      <a:pt x="8" y="163"/>
                    </a:lnTo>
                    <a:lnTo>
                      <a:pt x="10" y="164"/>
                    </a:lnTo>
                    <a:lnTo>
                      <a:pt x="12" y="165"/>
                    </a:lnTo>
                    <a:lnTo>
                      <a:pt x="14" y="165"/>
                    </a:lnTo>
                    <a:lnTo>
                      <a:pt x="16" y="166"/>
                    </a:lnTo>
                    <a:lnTo>
                      <a:pt x="18" y="166"/>
                    </a:lnTo>
                    <a:lnTo>
                      <a:pt x="21" y="166"/>
                    </a:lnTo>
                    <a:lnTo>
                      <a:pt x="126" y="166"/>
                    </a:lnTo>
                    <a:lnTo>
                      <a:pt x="126" y="295"/>
                    </a:lnTo>
                    <a:lnTo>
                      <a:pt x="159" y="295"/>
                    </a:lnTo>
                    <a:lnTo>
                      <a:pt x="159" y="142"/>
                    </a:lnTo>
                    <a:lnTo>
                      <a:pt x="159" y="140"/>
                    </a:lnTo>
                    <a:lnTo>
                      <a:pt x="159" y="138"/>
                    </a:lnTo>
                    <a:lnTo>
                      <a:pt x="158" y="137"/>
                    </a:lnTo>
                    <a:lnTo>
                      <a:pt x="157" y="136"/>
                    </a:lnTo>
                    <a:lnTo>
                      <a:pt x="156" y="135"/>
                    </a:lnTo>
                    <a:lnTo>
                      <a:pt x="154" y="133"/>
                    </a:lnTo>
                    <a:lnTo>
                      <a:pt x="153" y="132"/>
                    </a:lnTo>
                    <a:lnTo>
                      <a:pt x="152" y="131"/>
                    </a:lnTo>
                    <a:lnTo>
                      <a:pt x="150" y="131"/>
                    </a:lnTo>
                    <a:lnTo>
                      <a:pt x="148" y="130"/>
                    </a:lnTo>
                    <a:lnTo>
                      <a:pt x="146" y="130"/>
                    </a:lnTo>
                    <a:lnTo>
                      <a:pt x="144" y="129"/>
                    </a:lnTo>
                    <a:lnTo>
                      <a:pt x="142" y="129"/>
                    </a:lnTo>
                    <a:lnTo>
                      <a:pt x="140" y="129"/>
                    </a:lnTo>
                    <a:lnTo>
                      <a:pt x="139" y="129"/>
                    </a:lnTo>
                    <a:lnTo>
                      <a:pt x="137" y="129"/>
                    </a:lnTo>
                    <a:lnTo>
                      <a:pt x="76" y="125"/>
                    </a:lnTo>
                    <a:lnTo>
                      <a:pt x="93" y="75"/>
                    </a:lnTo>
                    <a:lnTo>
                      <a:pt x="105" y="93"/>
                    </a:lnTo>
                    <a:lnTo>
                      <a:pt x="179" y="93"/>
                    </a:lnTo>
                    <a:lnTo>
                      <a:pt x="181" y="92"/>
                    </a:lnTo>
                    <a:lnTo>
                      <a:pt x="183" y="92"/>
                    </a:lnTo>
                    <a:lnTo>
                      <a:pt x="184" y="91"/>
                    </a:lnTo>
                    <a:lnTo>
                      <a:pt x="185" y="91"/>
                    </a:lnTo>
                    <a:lnTo>
                      <a:pt x="187" y="90"/>
                    </a:lnTo>
                    <a:lnTo>
                      <a:pt x="189" y="89"/>
                    </a:lnTo>
                    <a:lnTo>
                      <a:pt x="190" y="87"/>
                    </a:lnTo>
                    <a:lnTo>
                      <a:pt x="191" y="86"/>
                    </a:lnTo>
                    <a:lnTo>
                      <a:pt x="192" y="84"/>
                    </a:lnTo>
                    <a:lnTo>
                      <a:pt x="192" y="83"/>
                    </a:lnTo>
                    <a:lnTo>
                      <a:pt x="193" y="81"/>
                    </a:lnTo>
                    <a:lnTo>
                      <a:pt x="193" y="78"/>
                    </a:lnTo>
                    <a:lnTo>
                      <a:pt x="193" y="76"/>
                    </a:lnTo>
                    <a:lnTo>
                      <a:pt x="192" y="74"/>
                    </a:lnTo>
                    <a:lnTo>
                      <a:pt x="191" y="72"/>
                    </a:lnTo>
                    <a:lnTo>
                      <a:pt x="190" y="70"/>
                    </a:lnTo>
                    <a:lnTo>
                      <a:pt x="189" y="69"/>
                    </a:lnTo>
                    <a:lnTo>
                      <a:pt x="188" y="68"/>
                    </a:lnTo>
                    <a:lnTo>
                      <a:pt x="186" y="66"/>
                    </a:lnTo>
                    <a:lnTo>
                      <a:pt x="184" y="65"/>
                    </a:lnTo>
                    <a:lnTo>
                      <a:pt x="184" y="64"/>
                    </a:lnTo>
                    <a:lnTo>
                      <a:pt x="181" y="64"/>
                    </a:lnTo>
                    <a:lnTo>
                      <a:pt x="179" y="64"/>
                    </a:lnTo>
                    <a:lnTo>
                      <a:pt x="122" y="64"/>
                    </a:lnTo>
                    <a:lnTo>
                      <a:pt x="110" y="44"/>
                    </a:lnTo>
                    <a:lnTo>
                      <a:pt x="112" y="42"/>
                    </a:lnTo>
                    <a:lnTo>
                      <a:pt x="113" y="39"/>
                    </a:lnTo>
                    <a:lnTo>
                      <a:pt x="113" y="37"/>
                    </a:lnTo>
                    <a:lnTo>
                      <a:pt x="114" y="34"/>
                    </a:lnTo>
                    <a:lnTo>
                      <a:pt x="114" y="30"/>
                    </a:lnTo>
                    <a:lnTo>
                      <a:pt x="114" y="28"/>
                    </a:lnTo>
                    <a:lnTo>
                      <a:pt x="114" y="24"/>
                    </a:lnTo>
                    <a:lnTo>
                      <a:pt x="113" y="22"/>
                    </a:lnTo>
                    <a:lnTo>
                      <a:pt x="112" y="19"/>
                    </a:lnTo>
                    <a:lnTo>
                      <a:pt x="111" y="17"/>
                    </a:lnTo>
                    <a:lnTo>
                      <a:pt x="110" y="15"/>
                    </a:lnTo>
                    <a:lnTo>
                      <a:pt x="109" y="13"/>
                    </a:lnTo>
                    <a:lnTo>
                      <a:pt x="107" y="10"/>
                    </a:lnTo>
                    <a:lnTo>
                      <a:pt x="105" y="9"/>
                    </a:lnTo>
                    <a:lnTo>
                      <a:pt x="103" y="7"/>
                    </a:lnTo>
                    <a:lnTo>
                      <a:pt x="101" y="5"/>
                    </a:lnTo>
                    <a:lnTo>
                      <a:pt x="98" y="3"/>
                    </a:lnTo>
                    <a:lnTo>
                      <a:pt x="96" y="3"/>
                    </a:lnTo>
                    <a:lnTo>
                      <a:pt x="93" y="1"/>
                    </a:lnTo>
                    <a:lnTo>
                      <a:pt x="90" y="1"/>
                    </a:lnTo>
                    <a:lnTo>
                      <a:pt x="87" y="0"/>
                    </a:lnTo>
                    <a:lnTo>
                      <a:pt x="84" y="0"/>
                    </a:lnTo>
                    <a:lnTo>
                      <a:pt x="81" y="0"/>
                    </a:lnTo>
                    <a:lnTo>
                      <a:pt x="78" y="0"/>
                    </a:lnTo>
                    <a:lnTo>
                      <a:pt x="75" y="1"/>
                    </a:lnTo>
                    <a:lnTo>
                      <a:pt x="72" y="2"/>
                    </a:lnTo>
                    <a:lnTo>
                      <a:pt x="69" y="3"/>
                    </a:lnTo>
                    <a:lnTo>
                      <a:pt x="66" y="4"/>
                    </a:lnTo>
                    <a:lnTo>
                      <a:pt x="63" y="6"/>
                    </a:lnTo>
                    <a:lnTo>
                      <a:pt x="61" y="9"/>
                    </a:lnTo>
                    <a:lnTo>
                      <a:pt x="59" y="11"/>
                    </a:lnTo>
                    <a:lnTo>
                      <a:pt x="57" y="13"/>
                    </a:lnTo>
                    <a:lnTo>
                      <a:pt x="55" y="17"/>
                    </a:lnTo>
                    <a:lnTo>
                      <a:pt x="53" y="19"/>
                    </a:lnTo>
                    <a:lnTo>
                      <a:pt x="53" y="23"/>
                    </a:lnTo>
                  </a:path>
                </a:pathLst>
              </a:custGeom>
              <a:solidFill>
                <a:srgbClr val="FC0128"/>
              </a:solidFill>
              <a:ln>
                <a:noFill/>
              </a:ln>
              <a:effectLst/>
              <a:extLst>
                <a:ext uri="{91240B29-F687-4F45-9708-019B960494DF}">
                  <a14:hiddenLine xmlns:a14="http://schemas.microsoft.com/office/drawing/2010/main" w="127000" cap="rnd">
                    <a:pattFill prst="narHorz">
                      <a:fgClr>
                        <a:schemeClr val="tx1"/>
                      </a:fgClr>
                      <a:bgClr>
                        <a:schemeClr val="bg1"/>
                      </a:bgClr>
                    </a:pattFill>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nvGrpSpPr>
          <p:cNvPr id="104570" name="Group 122"/>
          <p:cNvGrpSpPr>
            <a:grpSpLocks/>
          </p:cNvGrpSpPr>
          <p:nvPr/>
        </p:nvGrpSpPr>
        <p:grpSpPr bwMode="auto">
          <a:xfrm>
            <a:off x="6115050" y="4519613"/>
            <a:ext cx="1535113" cy="711200"/>
            <a:chOff x="3852" y="2964"/>
            <a:chExt cx="967" cy="448"/>
          </a:xfrm>
        </p:grpSpPr>
        <p:grpSp>
          <p:nvGrpSpPr>
            <p:cNvPr id="104571" name="Group 123"/>
            <p:cNvGrpSpPr>
              <a:grpSpLocks/>
            </p:cNvGrpSpPr>
            <p:nvPr/>
          </p:nvGrpSpPr>
          <p:grpSpPr bwMode="auto">
            <a:xfrm>
              <a:off x="3852" y="2964"/>
              <a:ext cx="305" cy="448"/>
              <a:chOff x="3852" y="2964"/>
              <a:chExt cx="305" cy="448"/>
            </a:xfrm>
          </p:grpSpPr>
          <p:grpSp>
            <p:nvGrpSpPr>
              <p:cNvPr id="104572" name="Group 124"/>
              <p:cNvGrpSpPr>
                <a:grpSpLocks/>
              </p:cNvGrpSpPr>
              <p:nvPr/>
            </p:nvGrpSpPr>
            <p:grpSpPr bwMode="auto">
              <a:xfrm>
                <a:off x="3852" y="2964"/>
                <a:ext cx="305" cy="448"/>
                <a:chOff x="3852" y="2964"/>
                <a:chExt cx="305" cy="448"/>
              </a:xfrm>
            </p:grpSpPr>
            <p:sp>
              <p:nvSpPr>
                <p:cNvPr id="104573" name="AutoShape 125"/>
                <p:cNvSpPr>
                  <a:spLocks noChangeArrowheads="1"/>
                </p:cNvSpPr>
                <p:nvPr/>
              </p:nvSpPr>
              <p:spPr bwMode="auto">
                <a:xfrm>
                  <a:off x="3852" y="3035"/>
                  <a:ext cx="305" cy="377"/>
                </a:xfrm>
                <a:prstGeom prst="cube">
                  <a:avLst>
                    <a:gd name="adj" fmla="val 24995"/>
                  </a:avLst>
                </a:prstGeom>
                <a:solidFill>
                  <a:srgbClr val="F6BF6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574" name="AutoShape 126"/>
                <p:cNvSpPr>
                  <a:spLocks noChangeArrowheads="1"/>
                </p:cNvSpPr>
                <p:nvPr/>
              </p:nvSpPr>
              <p:spPr bwMode="auto">
                <a:xfrm>
                  <a:off x="3922" y="2964"/>
                  <a:ext cx="235" cy="78"/>
                </a:xfrm>
                <a:prstGeom prst="cube">
                  <a:avLst>
                    <a:gd name="adj" fmla="val 24995"/>
                  </a:avLst>
                </a:prstGeom>
                <a:solidFill>
                  <a:srgbClr val="F6BF6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04575" name="AutoShape 127"/>
              <p:cNvSpPr>
                <a:spLocks noChangeArrowheads="1"/>
              </p:cNvSpPr>
              <p:nvPr/>
            </p:nvSpPr>
            <p:spPr bwMode="auto">
              <a:xfrm>
                <a:off x="3914" y="3068"/>
                <a:ext cx="158" cy="27"/>
              </a:xfrm>
              <a:prstGeom prst="parallelogram">
                <a:avLst>
                  <a:gd name="adj" fmla="val 146269"/>
                </a:avLst>
              </a:prstGeom>
              <a:solidFill>
                <a:srgbClr val="F6BF69"/>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576" name="Group 128"/>
            <p:cNvGrpSpPr>
              <a:grpSpLocks/>
            </p:cNvGrpSpPr>
            <p:nvPr/>
          </p:nvGrpSpPr>
          <p:grpSpPr bwMode="auto">
            <a:xfrm>
              <a:off x="4153" y="2964"/>
              <a:ext cx="378" cy="448"/>
              <a:chOff x="4153" y="2964"/>
              <a:chExt cx="378" cy="448"/>
            </a:xfrm>
          </p:grpSpPr>
          <p:grpSp>
            <p:nvGrpSpPr>
              <p:cNvPr id="104577" name="Group 129"/>
              <p:cNvGrpSpPr>
                <a:grpSpLocks/>
              </p:cNvGrpSpPr>
              <p:nvPr/>
            </p:nvGrpSpPr>
            <p:grpSpPr bwMode="auto">
              <a:xfrm>
                <a:off x="4153" y="2964"/>
                <a:ext cx="378" cy="448"/>
                <a:chOff x="4153" y="2964"/>
                <a:chExt cx="378" cy="448"/>
              </a:xfrm>
            </p:grpSpPr>
            <p:sp>
              <p:nvSpPr>
                <p:cNvPr id="104578" name="AutoShape 130"/>
                <p:cNvSpPr>
                  <a:spLocks noChangeArrowheads="1"/>
                </p:cNvSpPr>
                <p:nvPr/>
              </p:nvSpPr>
              <p:spPr bwMode="auto">
                <a:xfrm>
                  <a:off x="4153" y="3035"/>
                  <a:ext cx="378" cy="377"/>
                </a:xfrm>
                <a:prstGeom prst="cube">
                  <a:avLst>
                    <a:gd name="adj" fmla="val 24995"/>
                  </a:avLst>
                </a:prstGeom>
                <a:solidFill>
                  <a:srgbClr val="A2C1FE"/>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579" name="AutoShape 131"/>
                <p:cNvSpPr>
                  <a:spLocks noChangeArrowheads="1"/>
                </p:cNvSpPr>
                <p:nvPr/>
              </p:nvSpPr>
              <p:spPr bwMode="auto">
                <a:xfrm>
                  <a:off x="4239" y="2964"/>
                  <a:ext cx="292" cy="78"/>
                </a:xfrm>
                <a:prstGeom prst="cube">
                  <a:avLst>
                    <a:gd name="adj" fmla="val 24995"/>
                  </a:avLst>
                </a:prstGeom>
                <a:solidFill>
                  <a:srgbClr val="A2C1FE"/>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04580" name="Oval 132"/>
              <p:cNvSpPr>
                <a:spLocks noChangeArrowheads="1"/>
              </p:cNvSpPr>
              <p:nvPr/>
            </p:nvSpPr>
            <p:spPr bwMode="auto">
              <a:xfrm>
                <a:off x="4268" y="3000"/>
                <a:ext cx="49" cy="27"/>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581" name="AutoShape 133"/>
              <p:cNvSpPr>
                <a:spLocks noChangeArrowheads="1"/>
              </p:cNvSpPr>
              <p:nvPr/>
            </p:nvSpPr>
            <p:spPr bwMode="auto">
              <a:xfrm>
                <a:off x="4200" y="3210"/>
                <a:ext cx="198" cy="84"/>
              </a:xfrm>
              <a:prstGeom prst="octagon">
                <a:avLst>
                  <a:gd name="adj" fmla="val 29282"/>
                </a:avLst>
              </a:prstGeom>
              <a:solidFill>
                <a:srgbClr val="A2C1FE"/>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04582" name="Freeform 134"/>
            <p:cNvSpPr>
              <a:spLocks/>
            </p:cNvSpPr>
            <p:nvPr/>
          </p:nvSpPr>
          <p:spPr bwMode="auto">
            <a:xfrm>
              <a:off x="4717" y="3193"/>
              <a:ext cx="86" cy="192"/>
            </a:xfrm>
            <a:custGeom>
              <a:avLst/>
              <a:gdLst>
                <a:gd name="T0" fmla="*/ 62 w 86"/>
                <a:gd name="T1" fmla="*/ 0 h 192"/>
                <a:gd name="T2" fmla="*/ 85 w 86"/>
                <a:gd name="T3" fmla="*/ 0 h 192"/>
                <a:gd name="T4" fmla="*/ 23 w 86"/>
                <a:gd name="T5" fmla="*/ 191 h 192"/>
                <a:gd name="T6" fmla="*/ 0 w 86"/>
                <a:gd name="T7" fmla="*/ 191 h 192"/>
                <a:gd name="T8" fmla="*/ 62 w 86"/>
                <a:gd name="T9" fmla="*/ 0 h 192"/>
              </a:gdLst>
              <a:ahLst/>
              <a:cxnLst>
                <a:cxn ang="0">
                  <a:pos x="T0" y="T1"/>
                </a:cxn>
                <a:cxn ang="0">
                  <a:pos x="T2" y="T3"/>
                </a:cxn>
                <a:cxn ang="0">
                  <a:pos x="T4" y="T5"/>
                </a:cxn>
                <a:cxn ang="0">
                  <a:pos x="T6" y="T7"/>
                </a:cxn>
                <a:cxn ang="0">
                  <a:pos x="T8" y="T9"/>
                </a:cxn>
              </a:cxnLst>
              <a:rect l="0" t="0" r="r" b="b"/>
              <a:pathLst>
                <a:path w="86" h="192">
                  <a:moveTo>
                    <a:pt x="62" y="0"/>
                  </a:moveTo>
                  <a:lnTo>
                    <a:pt x="85" y="0"/>
                  </a:lnTo>
                  <a:lnTo>
                    <a:pt x="23" y="191"/>
                  </a:lnTo>
                  <a:lnTo>
                    <a:pt x="0" y="191"/>
                  </a:lnTo>
                  <a:lnTo>
                    <a:pt x="62" y="0"/>
                  </a:lnTo>
                </a:path>
              </a:pathLst>
            </a:custGeom>
            <a:solidFill>
              <a:srgbClr val="FC0128"/>
            </a:solidFill>
            <a:ln>
              <a:noFill/>
            </a:ln>
            <a:effectLst/>
            <a:extLst>
              <a:ext uri="{91240B29-F687-4F45-9708-019B960494DF}">
                <a14:hiddenLine xmlns:a14="http://schemas.microsoft.com/office/drawing/2010/main" w="12700" cap="rnd">
                  <a:pattFill prst="narHorz">
                    <a:fgClr>
                      <a:schemeClr val="tx1"/>
                    </a:fgClr>
                    <a:bgClr>
                      <a:schemeClr val="bg1"/>
                    </a:bgClr>
                  </a:pattFill>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4583" name="Rectangle 135"/>
            <p:cNvSpPr>
              <a:spLocks noChangeArrowheads="1"/>
            </p:cNvSpPr>
            <p:nvPr/>
          </p:nvSpPr>
          <p:spPr bwMode="auto">
            <a:xfrm>
              <a:off x="4713" y="3193"/>
              <a:ext cx="106" cy="16"/>
            </a:xfrm>
            <a:prstGeom prst="rect">
              <a:avLst/>
            </a:prstGeom>
            <a:solidFill>
              <a:srgbClr val="FC0128"/>
            </a:solidFill>
            <a:ln>
              <a:noFill/>
            </a:ln>
            <a:effectLst/>
            <a:extLs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584" name="Rectangle 136"/>
            <p:cNvSpPr>
              <a:spLocks noChangeArrowheads="1"/>
            </p:cNvSpPr>
            <p:nvPr/>
          </p:nvSpPr>
          <p:spPr bwMode="auto">
            <a:xfrm>
              <a:off x="4720" y="3274"/>
              <a:ext cx="82" cy="16"/>
            </a:xfrm>
            <a:prstGeom prst="rect">
              <a:avLst/>
            </a:prstGeom>
            <a:solidFill>
              <a:srgbClr val="FC0128"/>
            </a:solidFill>
            <a:ln>
              <a:noFill/>
            </a:ln>
            <a:effectLst/>
            <a:extLs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585" name="Rectangle 137"/>
            <p:cNvSpPr>
              <a:spLocks noChangeArrowheads="1"/>
            </p:cNvSpPr>
            <p:nvPr/>
          </p:nvSpPr>
          <p:spPr bwMode="auto">
            <a:xfrm>
              <a:off x="4537" y="3274"/>
              <a:ext cx="103" cy="11"/>
            </a:xfrm>
            <a:prstGeom prst="rect">
              <a:avLst/>
            </a:prstGeom>
            <a:solidFill>
              <a:srgbClr val="FC0128"/>
            </a:solidFill>
            <a:ln>
              <a:noFill/>
            </a:ln>
            <a:effectLst/>
            <a:extLs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04586" name="Group 138"/>
            <p:cNvGrpSpPr>
              <a:grpSpLocks/>
            </p:cNvGrpSpPr>
            <p:nvPr/>
          </p:nvGrpSpPr>
          <p:grpSpPr bwMode="auto">
            <a:xfrm>
              <a:off x="4535" y="3021"/>
              <a:ext cx="194" cy="364"/>
              <a:chOff x="4535" y="3021"/>
              <a:chExt cx="194" cy="364"/>
            </a:xfrm>
          </p:grpSpPr>
          <p:sp>
            <p:nvSpPr>
              <p:cNvPr id="104587" name="Oval 139"/>
              <p:cNvSpPr>
                <a:spLocks noChangeArrowheads="1"/>
              </p:cNvSpPr>
              <p:nvPr/>
            </p:nvSpPr>
            <p:spPr bwMode="auto">
              <a:xfrm>
                <a:off x="4611" y="3021"/>
                <a:ext cx="48" cy="48"/>
              </a:xfrm>
              <a:prstGeom prst="ellipse">
                <a:avLst/>
              </a:prstGeom>
              <a:solidFill>
                <a:srgbClr val="FC0128"/>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588" name="Freeform 140"/>
              <p:cNvSpPr>
                <a:spLocks/>
              </p:cNvSpPr>
              <p:nvPr/>
            </p:nvSpPr>
            <p:spPr bwMode="auto">
              <a:xfrm>
                <a:off x="4535" y="3089"/>
                <a:ext cx="194" cy="296"/>
              </a:xfrm>
              <a:custGeom>
                <a:avLst/>
                <a:gdLst>
                  <a:gd name="T0" fmla="*/ 2 w 194"/>
                  <a:gd name="T1" fmla="*/ 137 h 296"/>
                  <a:gd name="T2" fmla="*/ 1 w 194"/>
                  <a:gd name="T3" fmla="*/ 140 h 296"/>
                  <a:gd name="T4" fmla="*/ 0 w 194"/>
                  <a:gd name="T5" fmla="*/ 145 h 296"/>
                  <a:gd name="T6" fmla="*/ 0 w 194"/>
                  <a:gd name="T7" fmla="*/ 150 h 296"/>
                  <a:gd name="T8" fmla="*/ 2 w 194"/>
                  <a:gd name="T9" fmla="*/ 155 h 296"/>
                  <a:gd name="T10" fmla="*/ 4 w 194"/>
                  <a:gd name="T11" fmla="*/ 159 h 296"/>
                  <a:gd name="T12" fmla="*/ 8 w 194"/>
                  <a:gd name="T13" fmla="*/ 163 h 296"/>
                  <a:gd name="T14" fmla="*/ 12 w 194"/>
                  <a:gd name="T15" fmla="*/ 165 h 296"/>
                  <a:gd name="T16" fmla="*/ 16 w 194"/>
                  <a:gd name="T17" fmla="*/ 166 h 296"/>
                  <a:gd name="T18" fmla="*/ 21 w 194"/>
                  <a:gd name="T19" fmla="*/ 166 h 296"/>
                  <a:gd name="T20" fmla="*/ 126 w 194"/>
                  <a:gd name="T21" fmla="*/ 295 h 296"/>
                  <a:gd name="T22" fmla="*/ 159 w 194"/>
                  <a:gd name="T23" fmla="*/ 142 h 296"/>
                  <a:gd name="T24" fmla="*/ 159 w 194"/>
                  <a:gd name="T25" fmla="*/ 138 h 296"/>
                  <a:gd name="T26" fmla="*/ 157 w 194"/>
                  <a:gd name="T27" fmla="*/ 136 h 296"/>
                  <a:gd name="T28" fmla="*/ 154 w 194"/>
                  <a:gd name="T29" fmla="*/ 133 h 296"/>
                  <a:gd name="T30" fmla="*/ 152 w 194"/>
                  <a:gd name="T31" fmla="*/ 131 h 296"/>
                  <a:gd name="T32" fmla="*/ 148 w 194"/>
                  <a:gd name="T33" fmla="*/ 130 h 296"/>
                  <a:gd name="T34" fmla="*/ 144 w 194"/>
                  <a:gd name="T35" fmla="*/ 129 h 296"/>
                  <a:gd name="T36" fmla="*/ 140 w 194"/>
                  <a:gd name="T37" fmla="*/ 129 h 296"/>
                  <a:gd name="T38" fmla="*/ 137 w 194"/>
                  <a:gd name="T39" fmla="*/ 129 h 296"/>
                  <a:gd name="T40" fmla="*/ 93 w 194"/>
                  <a:gd name="T41" fmla="*/ 75 h 296"/>
                  <a:gd name="T42" fmla="*/ 179 w 194"/>
                  <a:gd name="T43" fmla="*/ 93 h 296"/>
                  <a:gd name="T44" fmla="*/ 183 w 194"/>
                  <a:gd name="T45" fmla="*/ 92 h 296"/>
                  <a:gd name="T46" fmla="*/ 185 w 194"/>
                  <a:gd name="T47" fmla="*/ 91 h 296"/>
                  <a:gd name="T48" fmla="*/ 189 w 194"/>
                  <a:gd name="T49" fmla="*/ 89 h 296"/>
                  <a:gd name="T50" fmla="*/ 191 w 194"/>
                  <a:gd name="T51" fmla="*/ 86 h 296"/>
                  <a:gd name="T52" fmla="*/ 192 w 194"/>
                  <a:gd name="T53" fmla="*/ 83 h 296"/>
                  <a:gd name="T54" fmla="*/ 193 w 194"/>
                  <a:gd name="T55" fmla="*/ 78 h 296"/>
                  <a:gd name="T56" fmla="*/ 192 w 194"/>
                  <a:gd name="T57" fmla="*/ 74 h 296"/>
                  <a:gd name="T58" fmla="*/ 190 w 194"/>
                  <a:gd name="T59" fmla="*/ 70 h 296"/>
                  <a:gd name="T60" fmla="*/ 188 w 194"/>
                  <a:gd name="T61" fmla="*/ 68 h 296"/>
                  <a:gd name="T62" fmla="*/ 184 w 194"/>
                  <a:gd name="T63" fmla="*/ 65 h 296"/>
                  <a:gd name="T64" fmla="*/ 181 w 194"/>
                  <a:gd name="T65" fmla="*/ 64 h 296"/>
                  <a:gd name="T66" fmla="*/ 122 w 194"/>
                  <a:gd name="T67" fmla="*/ 64 h 296"/>
                  <a:gd name="T68" fmla="*/ 112 w 194"/>
                  <a:gd name="T69" fmla="*/ 42 h 296"/>
                  <a:gd name="T70" fmla="*/ 113 w 194"/>
                  <a:gd name="T71" fmla="*/ 37 h 296"/>
                  <a:gd name="T72" fmla="*/ 114 w 194"/>
                  <a:gd name="T73" fmla="*/ 30 h 296"/>
                  <a:gd name="T74" fmla="*/ 114 w 194"/>
                  <a:gd name="T75" fmla="*/ 24 h 296"/>
                  <a:gd name="T76" fmla="*/ 112 w 194"/>
                  <a:gd name="T77" fmla="*/ 19 h 296"/>
                  <a:gd name="T78" fmla="*/ 110 w 194"/>
                  <a:gd name="T79" fmla="*/ 15 h 296"/>
                  <a:gd name="T80" fmla="*/ 107 w 194"/>
                  <a:gd name="T81" fmla="*/ 10 h 296"/>
                  <a:gd name="T82" fmla="*/ 103 w 194"/>
                  <a:gd name="T83" fmla="*/ 7 h 296"/>
                  <a:gd name="T84" fmla="*/ 98 w 194"/>
                  <a:gd name="T85" fmla="*/ 3 h 296"/>
                  <a:gd name="T86" fmla="*/ 93 w 194"/>
                  <a:gd name="T87" fmla="*/ 1 h 296"/>
                  <a:gd name="T88" fmla="*/ 87 w 194"/>
                  <a:gd name="T89" fmla="*/ 0 h 296"/>
                  <a:gd name="T90" fmla="*/ 81 w 194"/>
                  <a:gd name="T91" fmla="*/ 0 h 296"/>
                  <a:gd name="T92" fmla="*/ 75 w 194"/>
                  <a:gd name="T93" fmla="*/ 1 h 296"/>
                  <a:gd name="T94" fmla="*/ 69 w 194"/>
                  <a:gd name="T95" fmla="*/ 3 h 296"/>
                  <a:gd name="T96" fmla="*/ 63 w 194"/>
                  <a:gd name="T97" fmla="*/ 6 h 296"/>
                  <a:gd name="T98" fmla="*/ 59 w 194"/>
                  <a:gd name="T99" fmla="*/ 11 h 296"/>
                  <a:gd name="T100" fmla="*/ 55 w 194"/>
                  <a:gd name="T101" fmla="*/ 17 h 296"/>
                  <a:gd name="T102" fmla="*/ 53 w 194"/>
                  <a:gd name="T103" fmla="*/ 23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94" h="296">
                    <a:moveTo>
                      <a:pt x="53" y="23"/>
                    </a:moveTo>
                    <a:lnTo>
                      <a:pt x="2" y="137"/>
                    </a:lnTo>
                    <a:lnTo>
                      <a:pt x="1" y="138"/>
                    </a:lnTo>
                    <a:lnTo>
                      <a:pt x="1" y="140"/>
                    </a:lnTo>
                    <a:lnTo>
                      <a:pt x="0" y="142"/>
                    </a:lnTo>
                    <a:lnTo>
                      <a:pt x="0" y="145"/>
                    </a:lnTo>
                    <a:lnTo>
                      <a:pt x="0" y="147"/>
                    </a:lnTo>
                    <a:lnTo>
                      <a:pt x="0" y="150"/>
                    </a:lnTo>
                    <a:lnTo>
                      <a:pt x="1" y="152"/>
                    </a:lnTo>
                    <a:lnTo>
                      <a:pt x="2" y="155"/>
                    </a:lnTo>
                    <a:lnTo>
                      <a:pt x="3" y="157"/>
                    </a:lnTo>
                    <a:lnTo>
                      <a:pt x="4" y="159"/>
                    </a:lnTo>
                    <a:lnTo>
                      <a:pt x="6" y="161"/>
                    </a:lnTo>
                    <a:lnTo>
                      <a:pt x="8" y="163"/>
                    </a:lnTo>
                    <a:lnTo>
                      <a:pt x="10" y="164"/>
                    </a:lnTo>
                    <a:lnTo>
                      <a:pt x="12" y="165"/>
                    </a:lnTo>
                    <a:lnTo>
                      <a:pt x="14" y="165"/>
                    </a:lnTo>
                    <a:lnTo>
                      <a:pt x="16" y="166"/>
                    </a:lnTo>
                    <a:lnTo>
                      <a:pt x="18" y="166"/>
                    </a:lnTo>
                    <a:lnTo>
                      <a:pt x="21" y="166"/>
                    </a:lnTo>
                    <a:lnTo>
                      <a:pt x="126" y="166"/>
                    </a:lnTo>
                    <a:lnTo>
                      <a:pt x="126" y="295"/>
                    </a:lnTo>
                    <a:lnTo>
                      <a:pt x="159" y="295"/>
                    </a:lnTo>
                    <a:lnTo>
                      <a:pt x="159" y="142"/>
                    </a:lnTo>
                    <a:lnTo>
                      <a:pt x="159" y="140"/>
                    </a:lnTo>
                    <a:lnTo>
                      <a:pt x="159" y="138"/>
                    </a:lnTo>
                    <a:lnTo>
                      <a:pt x="158" y="137"/>
                    </a:lnTo>
                    <a:lnTo>
                      <a:pt x="157" y="136"/>
                    </a:lnTo>
                    <a:lnTo>
                      <a:pt x="156" y="135"/>
                    </a:lnTo>
                    <a:lnTo>
                      <a:pt x="154" y="133"/>
                    </a:lnTo>
                    <a:lnTo>
                      <a:pt x="153" y="132"/>
                    </a:lnTo>
                    <a:lnTo>
                      <a:pt x="152" y="131"/>
                    </a:lnTo>
                    <a:lnTo>
                      <a:pt x="150" y="131"/>
                    </a:lnTo>
                    <a:lnTo>
                      <a:pt x="148" y="130"/>
                    </a:lnTo>
                    <a:lnTo>
                      <a:pt x="146" y="130"/>
                    </a:lnTo>
                    <a:lnTo>
                      <a:pt x="144" y="129"/>
                    </a:lnTo>
                    <a:lnTo>
                      <a:pt x="142" y="129"/>
                    </a:lnTo>
                    <a:lnTo>
                      <a:pt x="140" y="129"/>
                    </a:lnTo>
                    <a:lnTo>
                      <a:pt x="139" y="129"/>
                    </a:lnTo>
                    <a:lnTo>
                      <a:pt x="137" y="129"/>
                    </a:lnTo>
                    <a:lnTo>
                      <a:pt x="76" y="125"/>
                    </a:lnTo>
                    <a:lnTo>
                      <a:pt x="93" y="75"/>
                    </a:lnTo>
                    <a:lnTo>
                      <a:pt x="105" y="93"/>
                    </a:lnTo>
                    <a:lnTo>
                      <a:pt x="179" y="93"/>
                    </a:lnTo>
                    <a:lnTo>
                      <a:pt x="181" y="92"/>
                    </a:lnTo>
                    <a:lnTo>
                      <a:pt x="183" y="92"/>
                    </a:lnTo>
                    <a:lnTo>
                      <a:pt x="184" y="91"/>
                    </a:lnTo>
                    <a:lnTo>
                      <a:pt x="185" y="91"/>
                    </a:lnTo>
                    <a:lnTo>
                      <a:pt x="187" y="90"/>
                    </a:lnTo>
                    <a:lnTo>
                      <a:pt x="189" y="89"/>
                    </a:lnTo>
                    <a:lnTo>
                      <a:pt x="190" y="87"/>
                    </a:lnTo>
                    <a:lnTo>
                      <a:pt x="191" y="86"/>
                    </a:lnTo>
                    <a:lnTo>
                      <a:pt x="192" y="84"/>
                    </a:lnTo>
                    <a:lnTo>
                      <a:pt x="192" y="83"/>
                    </a:lnTo>
                    <a:lnTo>
                      <a:pt x="193" y="81"/>
                    </a:lnTo>
                    <a:lnTo>
                      <a:pt x="193" y="78"/>
                    </a:lnTo>
                    <a:lnTo>
                      <a:pt x="193" y="76"/>
                    </a:lnTo>
                    <a:lnTo>
                      <a:pt x="192" y="74"/>
                    </a:lnTo>
                    <a:lnTo>
                      <a:pt x="191" y="72"/>
                    </a:lnTo>
                    <a:lnTo>
                      <a:pt x="190" y="70"/>
                    </a:lnTo>
                    <a:lnTo>
                      <a:pt x="189" y="69"/>
                    </a:lnTo>
                    <a:lnTo>
                      <a:pt x="188" y="68"/>
                    </a:lnTo>
                    <a:lnTo>
                      <a:pt x="186" y="66"/>
                    </a:lnTo>
                    <a:lnTo>
                      <a:pt x="184" y="65"/>
                    </a:lnTo>
                    <a:lnTo>
                      <a:pt x="184" y="64"/>
                    </a:lnTo>
                    <a:lnTo>
                      <a:pt x="181" y="64"/>
                    </a:lnTo>
                    <a:lnTo>
                      <a:pt x="179" y="64"/>
                    </a:lnTo>
                    <a:lnTo>
                      <a:pt x="122" y="64"/>
                    </a:lnTo>
                    <a:lnTo>
                      <a:pt x="110" y="44"/>
                    </a:lnTo>
                    <a:lnTo>
                      <a:pt x="112" y="42"/>
                    </a:lnTo>
                    <a:lnTo>
                      <a:pt x="113" y="39"/>
                    </a:lnTo>
                    <a:lnTo>
                      <a:pt x="113" y="37"/>
                    </a:lnTo>
                    <a:lnTo>
                      <a:pt x="114" y="34"/>
                    </a:lnTo>
                    <a:lnTo>
                      <a:pt x="114" y="30"/>
                    </a:lnTo>
                    <a:lnTo>
                      <a:pt x="114" y="28"/>
                    </a:lnTo>
                    <a:lnTo>
                      <a:pt x="114" y="24"/>
                    </a:lnTo>
                    <a:lnTo>
                      <a:pt x="113" y="22"/>
                    </a:lnTo>
                    <a:lnTo>
                      <a:pt x="112" y="19"/>
                    </a:lnTo>
                    <a:lnTo>
                      <a:pt x="111" y="17"/>
                    </a:lnTo>
                    <a:lnTo>
                      <a:pt x="110" y="15"/>
                    </a:lnTo>
                    <a:lnTo>
                      <a:pt x="109" y="13"/>
                    </a:lnTo>
                    <a:lnTo>
                      <a:pt x="107" y="10"/>
                    </a:lnTo>
                    <a:lnTo>
                      <a:pt x="105" y="9"/>
                    </a:lnTo>
                    <a:lnTo>
                      <a:pt x="103" y="7"/>
                    </a:lnTo>
                    <a:lnTo>
                      <a:pt x="101" y="5"/>
                    </a:lnTo>
                    <a:lnTo>
                      <a:pt x="98" y="3"/>
                    </a:lnTo>
                    <a:lnTo>
                      <a:pt x="96" y="3"/>
                    </a:lnTo>
                    <a:lnTo>
                      <a:pt x="93" y="1"/>
                    </a:lnTo>
                    <a:lnTo>
                      <a:pt x="90" y="1"/>
                    </a:lnTo>
                    <a:lnTo>
                      <a:pt x="87" y="0"/>
                    </a:lnTo>
                    <a:lnTo>
                      <a:pt x="84" y="0"/>
                    </a:lnTo>
                    <a:lnTo>
                      <a:pt x="81" y="0"/>
                    </a:lnTo>
                    <a:lnTo>
                      <a:pt x="78" y="0"/>
                    </a:lnTo>
                    <a:lnTo>
                      <a:pt x="75" y="1"/>
                    </a:lnTo>
                    <a:lnTo>
                      <a:pt x="72" y="2"/>
                    </a:lnTo>
                    <a:lnTo>
                      <a:pt x="69" y="3"/>
                    </a:lnTo>
                    <a:lnTo>
                      <a:pt x="66" y="4"/>
                    </a:lnTo>
                    <a:lnTo>
                      <a:pt x="63" y="6"/>
                    </a:lnTo>
                    <a:lnTo>
                      <a:pt x="61" y="9"/>
                    </a:lnTo>
                    <a:lnTo>
                      <a:pt x="59" y="11"/>
                    </a:lnTo>
                    <a:lnTo>
                      <a:pt x="57" y="13"/>
                    </a:lnTo>
                    <a:lnTo>
                      <a:pt x="55" y="17"/>
                    </a:lnTo>
                    <a:lnTo>
                      <a:pt x="53" y="19"/>
                    </a:lnTo>
                    <a:lnTo>
                      <a:pt x="53" y="23"/>
                    </a:lnTo>
                  </a:path>
                </a:pathLst>
              </a:custGeom>
              <a:solidFill>
                <a:srgbClr val="FC0128"/>
              </a:solidFill>
              <a:ln>
                <a:noFill/>
              </a:ln>
              <a:effectLst/>
              <a:extLst>
                <a:ext uri="{91240B29-F687-4F45-9708-019B960494DF}">
                  <a14:hiddenLine xmlns:a14="http://schemas.microsoft.com/office/drawing/2010/main" w="127000" cap="rnd">
                    <a:pattFill prst="narHorz">
                      <a:fgClr>
                        <a:schemeClr val="tx1"/>
                      </a:fgClr>
                      <a:bgClr>
                        <a:schemeClr val="bg1"/>
                      </a:bgClr>
                    </a:pattFill>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104589" name="Rectangle 141"/>
          <p:cNvSpPr>
            <a:spLocks noChangeArrowheads="1"/>
          </p:cNvSpPr>
          <p:nvPr/>
        </p:nvSpPr>
        <p:spPr bwMode="auto">
          <a:xfrm>
            <a:off x="150813" y="2268538"/>
            <a:ext cx="358775" cy="28352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zh-CN" sz="1800" i="1">
                <a:latin typeface="Arial" charset="0"/>
                <a:ea typeface="宋体" pitchFamily="2" charset="-122"/>
              </a:rPr>
              <a:t>T</a:t>
            </a:r>
          </a:p>
          <a:p>
            <a:pPr algn="ctr"/>
            <a:r>
              <a:rPr lang="en-US" altLang="zh-CN" sz="1800" i="1">
                <a:latin typeface="Arial" charset="0"/>
                <a:ea typeface="宋体" pitchFamily="2" charset="-122"/>
              </a:rPr>
              <a:t>a</a:t>
            </a:r>
          </a:p>
          <a:p>
            <a:pPr algn="ctr"/>
            <a:r>
              <a:rPr lang="en-US" altLang="zh-CN" sz="1800" i="1">
                <a:latin typeface="Arial" charset="0"/>
                <a:ea typeface="宋体" pitchFamily="2" charset="-122"/>
              </a:rPr>
              <a:t>s</a:t>
            </a:r>
          </a:p>
          <a:p>
            <a:pPr algn="ctr"/>
            <a:r>
              <a:rPr lang="en-US" altLang="zh-CN" sz="1800" i="1">
                <a:latin typeface="Arial" charset="0"/>
                <a:ea typeface="宋体" pitchFamily="2" charset="-122"/>
              </a:rPr>
              <a:t>k</a:t>
            </a:r>
          </a:p>
          <a:p>
            <a:pPr algn="ctr"/>
            <a:endParaRPr lang="en-US" altLang="zh-CN" sz="1800" i="1">
              <a:latin typeface="Arial" charset="0"/>
              <a:ea typeface="宋体" pitchFamily="2" charset="-122"/>
            </a:endParaRPr>
          </a:p>
          <a:p>
            <a:pPr algn="ctr"/>
            <a:r>
              <a:rPr lang="en-US" altLang="zh-CN" sz="1800" i="1">
                <a:latin typeface="Arial" charset="0"/>
                <a:ea typeface="宋体" pitchFamily="2" charset="-122"/>
              </a:rPr>
              <a:t>O</a:t>
            </a:r>
          </a:p>
          <a:p>
            <a:pPr algn="ctr"/>
            <a:r>
              <a:rPr lang="en-US" altLang="zh-CN" sz="1800" i="1">
                <a:latin typeface="Arial" charset="0"/>
                <a:ea typeface="宋体" pitchFamily="2" charset="-122"/>
              </a:rPr>
              <a:t>r</a:t>
            </a:r>
          </a:p>
          <a:p>
            <a:pPr algn="ctr"/>
            <a:r>
              <a:rPr lang="en-US" altLang="zh-CN" sz="1800" i="1">
                <a:latin typeface="Arial" charset="0"/>
                <a:ea typeface="宋体" pitchFamily="2" charset="-122"/>
              </a:rPr>
              <a:t>d</a:t>
            </a:r>
          </a:p>
          <a:p>
            <a:pPr algn="ctr"/>
            <a:r>
              <a:rPr lang="en-US" altLang="zh-CN" sz="1800" i="1">
                <a:latin typeface="Arial" charset="0"/>
                <a:ea typeface="宋体" pitchFamily="2" charset="-122"/>
              </a:rPr>
              <a:t>e</a:t>
            </a:r>
          </a:p>
          <a:p>
            <a:pPr algn="ctr"/>
            <a:r>
              <a:rPr lang="en-US" altLang="zh-CN" sz="1800" i="1">
                <a:latin typeface="Arial" charset="0"/>
                <a:ea typeface="宋体" pitchFamily="2" charset="-122"/>
              </a:rPr>
              <a:t>r</a:t>
            </a:r>
          </a:p>
        </p:txBody>
      </p:sp>
      <p:sp>
        <p:nvSpPr>
          <p:cNvPr id="104590" name="Line 142"/>
          <p:cNvSpPr>
            <a:spLocks noChangeShapeType="1"/>
          </p:cNvSpPr>
          <p:nvPr/>
        </p:nvSpPr>
        <p:spPr bwMode="auto">
          <a:xfrm>
            <a:off x="635000" y="2119313"/>
            <a:ext cx="0" cy="30353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591" name="Rectangle 143"/>
          <p:cNvSpPr>
            <a:spLocks noChangeArrowheads="1"/>
          </p:cNvSpPr>
          <p:nvPr/>
        </p:nvSpPr>
        <p:spPr bwMode="auto">
          <a:xfrm>
            <a:off x="4125913" y="1341438"/>
            <a:ext cx="688975" cy="3635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800" i="1">
                <a:latin typeface="Arial" charset="0"/>
                <a:ea typeface="宋体" pitchFamily="2" charset="-122"/>
              </a:rPr>
              <a:t>Time</a:t>
            </a:r>
          </a:p>
        </p:txBody>
      </p:sp>
    </p:spTree>
    <p:extLst>
      <p:ext uri="{BB962C8B-B14F-4D97-AF65-F5344CB8AC3E}">
        <p14:creationId xmlns:p14="http://schemas.microsoft.com/office/powerpoint/2010/main" val="4052294516"/>
      </p:ext>
    </p:extLst>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04451">
                                            <p:txEl>
                                              <p:pRg st="0" end="0"/>
                                            </p:txEl>
                                          </p:spTgt>
                                        </p:tgtEl>
                                        <p:attrNameLst>
                                          <p:attrName>style.visibility</p:attrName>
                                        </p:attrNameLst>
                                      </p:cBhvr>
                                      <p:to>
                                        <p:strVal val="visible"/>
                                      </p:to>
                                    </p:set>
                                    <p:animEffect transition="in" filter="blinds(horizontal)">
                                      <p:cBhvr>
                                        <p:cTn id="7" dur="500"/>
                                        <p:tgtEl>
                                          <p:spTgt spid="10445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04451">
                                            <p:txEl>
                                              <p:pRg st="1" end="1"/>
                                            </p:txEl>
                                          </p:spTgt>
                                        </p:tgtEl>
                                        <p:attrNameLst>
                                          <p:attrName>style.visibility</p:attrName>
                                        </p:attrNameLst>
                                      </p:cBhvr>
                                      <p:to>
                                        <p:strVal val="visible"/>
                                      </p:to>
                                    </p:set>
                                    <p:animEffect transition="in" filter="blinds(horizontal)">
                                      <p:cBhvr>
                                        <p:cTn id="12" dur="500"/>
                                        <p:tgtEl>
                                          <p:spTgt spid="10445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04451">
                                            <p:txEl>
                                              <p:pRg st="2" end="2"/>
                                            </p:txEl>
                                          </p:spTgt>
                                        </p:tgtEl>
                                        <p:attrNameLst>
                                          <p:attrName>style.visibility</p:attrName>
                                        </p:attrNameLst>
                                      </p:cBhvr>
                                      <p:to>
                                        <p:strVal val="visible"/>
                                      </p:to>
                                    </p:set>
                                    <p:animEffect transition="in" filter="blinds(horizontal)">
                                      <p:cBhvr>
                                        <p:cTn id="17" dur="500"/>
                                        <p:tgtEl>
                                          <p:spTgt spid="10445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9"/>
          <p:cNvSpPr>
            <a:spLocks noGrp="1" noChangeArrowheads="1"/>
          </p:cNvSpPr>
          <p:nvPr>
            <p:ph type="title"/>
          </p:nvPr>
        </p:nvSpPr>
        <p:spPr/>
        <p:txBody>
          <a:bodyPr/>
          <a:lstStyle/>
          <a:p>
            <a:r>
              <a:rPr lang="en-US" altLang="zh-CN" smtClean="0">
                <a:latin typeface="黑体" pitchFamily="2" charset="-122"/>
              </a:rPr>
              <a:t>3.2 </a:t>
            </a:r>
            <a:r>
              <a:rPr lang="zh-CN" altLang="en-US" smtClean="0">
                <a:latin typeface="黑体" pitchFamily="2" charset="-122"/>
              </a:rPr>
              <a:t>流水线的性能指标</a:t>
            </a:r>
          </a:p>
        </p:txBody>
      </p:sp>
      <p:sp>
        <p:nvSpPr>
          <p:cNvPr id="74755" name="Rectangle 3" descr="Rectangle: Click to edit Master text styles&#10;Second level&#10;Third level&#10;Fourth level&#10;Fifth level"/>
          <p:cNvSpPr>
            <a:spLocks noGrp="1" noChangeArrowheads="1"/>
          </p:cNvSpPr>
          <p:nvPr>
            <p:ph type="body" sz="half" idx="1"/>
          </p:nvPr>
        </p:nvSpPr>
        <p:spPr>
          <a:xfrm>
            <a:off x="179388" y="1651000"/>
            <a:ext cx="7288212" cy="841375"/>
          </a:xfrm>
        </p:spPr>
        <p:txBody>
          <a:bodyPr/>
          <a:lstStyle/>
          <a:p>
            <a:pPr lvl="2">
              <a:buFont typeface="Wingdings" pitchFamily="2" charset="2"/>
              <a:buChar char="p"/>
            </a:pPr>
            <a:r>
              <a:rPr lang="zh-CN" altLang="en-US" smtClean="0">
                <a:latin typeface="宋体" charset="-122"/>
                <a:ea typeface="宋体" charset="-122"/>
              </a:rPr>
              <a:t>在</a:t>
            </a:r>
            <a:r>
              <a:rPr lang="en-US" altLang="zh-CN" smtClean="0">
                <a:solidFill>
                  <a:srgbClr val="9933FF"/>
                </a:solidFill>
                <a:latin typeface="宋体" charset="-122"/>
                <a:ea typeface="宋体" charset="-122"/>
              </a:rPr>
              <a:t>18</a:t>
            </a:r>
            <a:r>
              <a:rPr lang="zh-CN" altLang="en-US" smtClean="0">
                <a:latin typeface="宋体" charset="-122"/>
                <a:ea typeface="宋体" charset="-122"/>
              </a:rPr>
              <a:t>个</a:t>
            </a:r>
            <a:r>
              <a:rPr lang="zh-CN" altLang="en-US" smtClean="0">
                <a:solidFill>
                  <a:srgbClr val="9933FF"/>
                </a:solidFill>
                <a:latin typeface="宋体" charset="-122"/>
                <a:ea typeface="宋体" charset="-122"/>
              </a:rPr>
              <a:t>△</a:t>
            </a:r>
            <a:r>
              <a:rPr lang="en-US" altLang="zh-CN" i="1" smtClean="0">
                <a:solidFill>
                  <a:srgbClr val="9933FF"/>
                </a:solidFill>
                <a:latin typeface="宋体" charset="-122"/>
                <a:ea typeface="宋体" charset="-122"/>
              </a:rPr>
              <a:t>t</a:t>
            </a:r>
            <a:r>
              <a:rPr lang="zh-CN" altLang="en-US" smtClean="0">
                <a:latin typeface="宋体" charset="-122"/>
                <a:ea typeface="宋体" charset="-122"/>
              </a:rPr>
              <a:t>时间中，给出了</a:t>
            </a:r>
            <a:r>
              <a:rPr lang="en-US" altLang="zh-CN" smtClean="0">
                <a:solidFill>
                  <a:srgbClr val="9933FF"/>
                </a:solidFill>
                <a:latin typeface="宋体" charset="-122"/>
                <a:ea typeface="宋体" charset="-122"/>
              </a:rPr>
              <a:t>7</a:t>
            </a:r>
            <a:r>
              <a:rPr lang="zh-CN" altLang="en-US" smtClean="0">
                <a:solidFill>
                  <a:srgbClr val="080808"/>
                </a:solidFill>
                <a:latin typeface="宋体" charset="-122"/>
                <a:ea typeface="宋体" charset="-122"/>
              </a:rPr>
              <a:t>个</a:t>
            </a:r>
            <a:r>
              <a:rPr lang="zh-CN" altLang="en-US" smtClean="0">
                <a:latin typeface="宋体" charset="-122"/>
                <a:ea typeface="宋体" charset="-122"/>
              </a:rPr>
              <a:t>结果。吞吐率为：</a:t>
            </a:r>
            <a:r>
              <a:rPr lang="zh-CN" altLang="en-US" sz="1800" smtClean="0">
                <a:ea typeface="宋体" charset="-122"/>
              </a:rPr>
              <a:t> </a:t>
            </a:r>
          </a:p>
        </p:txBody>
      </p:sp>
      <p:graphicFrame>
        <p:nvGraphicFramePr>
          <p:cNvPr id="74756" name="Object 8"/>
          <p:cNvGraphicFramePr>
            <a:graphicFrameLocks noGrp="1" noChangeAspect="1"/>
          </p:cNvGraphicFramePr>
          <p:nvPr>
            <p:ph sz="half" idx="2"/>
          </p:nvPr>
        </p:nvGraphicFramePr>
        <p:xfrm>
          <a:off x="3492500" y="4508500"/>
          <a:ext cx="1655763" cy="787400"/>
        </p:xfrm>
        <a:graphic>
          <a:graphicData uri="http://schemas.openxmlformats.org/presentationml/2006/ole">
            <mc:AlternateContent xmlns:mc="http://schemas.openxmlformats.org/markup-compatibility/2006">
              <mc:Choice xmlns:v="urn:schemas-microsoft-com:vml" Requires="v">
                <p:oleObj spid="_x0000_s74925" name="公式" r:id="rId3" imgW="774364" imgH="368140" progId="Equation.3">
                  <p:embed/>
                </p:oleObj>
              </mc:Choice>
              <mc:Fallback>
                <p:oleObj name="公式" r:id="rId3" imgW="774364" imgH="368140"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2500" y="4508500"/>
                        <a:ext cx="1655763" cy="787400"/>
                      </a:xfrm>
                      <a:prstGeom prst="rect">
                        <a:avLst/>
                      </a:prstGeom>
                      <a:solidFill>
                        <a:srgbClr val="EEEEEE"/>
                      </a:solidFill>
                    </p:spPr>
                  </p:pic>
                </p:oleObj>
              </mc:Fallback>
            </mc:AlternateContent>
          </a:graphicData>
        </a:graphic>
      </p:graphicFrame>
      <p:sp>
        <p:nvSpPr>
          <p:cNvPr id="74757" name="Rectangle 5"/>
          <p:cNvSpPr>
            <a:spLocks noChangeArrowheads="1"/>
          </p:cNvSpPr>
          <p:nvPr/>
        </p:nvSpPr>
        <p:spPr bwMode="auto">
          <a:xfrm>
            <a:off x="0" y="3233738"/>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74758" name="Object 4"/>
          <p:cNvGraphicFramePr>
            <a:graphicFrameLocks noChangeAspect="1"/>
          </p:cNvGraphicFramePr>
          <p:nvPr/>
        </p:nvGraphicFramePr>
        <p:xfrm>
          <a:off x="3851275" y="2235200"/>
          <a:ext cx="1296988" cy="736600"/>
        </p:xfrm>
        <a:graphic>
          <a:graphicData uri="http://schemas.openxmlformats.org/presentationml/2006/ole">
            <mc:AlternateContent xmlns:mc="http://schemas.openxmlformats.org/markup-compatibility/2006">
              <mc:Choice xmlns:v="urn:schemas-microsoft-com:vml" Requires="v">
                <p:oleObj spid="_x0000_s74926" name="公式" r:id="rId5" imgW="685800" imgH="393700" progId="Equation.3">
                  <p:embed/>
                </p:oleObj>
              </mc:Choice>
              <mc:Fallback>
                <p:oleObj name="公式" r:id="rId5" imgW="685800" imgH="3937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51275" y="2235200"/>
                        <a:ext cx="1296988" cy="736600"/>
                      </a:xfrm>
                      <a:prstGeom prst="rect">
                        <a:avLst/>
                      </a:prstGeom>
                      <a:solidFill>
                        <a:srgbClr val="EEEEEE"/>
                      </a:solidFill>
                    </p:spPr>
                  </p:pic>
                </p:oleObj>
              </mc:Fallback>
            </mc:AlternateContent>
          </a:graphicData>
        </a:graphic>
      </p:graphicFrame>
      <p:sp>
        <p:nvSpPr>
          <p:cNvPr id="74759" name="Text Box 6"/>
          <p:cNvSpPr txBox="1">
            <a:spLocks noChangeArrowheads="1"/>
          </p:cNvSpPr>
          <p:nvPr/>
        </p:nvSpPr>
        <p:spPr bwMode="auto">
          <a:xfrm>
            <a:off x="1476375" y="3357563"/>
            <a:ext cx="6769100" cy="1311275"/>
          </a:xfrm>
          <a:prstGeom prst="rect">
            <a:avLst/>
          </a:prstGeom>
          <a:noFill/>
          <a:ln w="9525">
            <a:noFill/>
            <a:miter lim="800000"/>
            <a:headEnd/>
            <a:tailEnd/>
          </a:ln>
        </p:spPr>
        <p:txBody>
          <a:bodyPr>
            <a:spAutoFit/>
          </a:bodyPr>
          <a:lstStyle/>
          <a:p>
            <a:pPr>
              <a:spcBef>
                <a:spcPct val="50000"/>
              </a:spcBef>
              <a:buClr>
                <a:schemeClr val="hlink"/>
              </a:buClr>
              <a:buSzPct val="60000"/>
              <a:buFont typeface="Wingdings" pitchFamily="2" charset="2"/>
              <a:buChar char="p"/>
            </a:pPr>
            <a:r>
              <a:rPr lang="en-US" altLang="zh-CN" sz="2000" b="1">
                <a:solidFill>
                  <a:srgbClr val="000000"/>
                </a:solidFill>
                <a:latin typeface="宋体" charset="-122"/>
                <a:ea typeface="宋体" charset="-122"/>
              </a:rPr>
              <a:t> </a:t>
            </a:r>
            <a:r>
              <a:rPr lang="zh-CN" altLang="en-US" sz="2000" b="1">
                <a:solidFill>
                  <a:srgbClr val="000000"/>
                </a:solidFill>
                <a:latin typeface="宋体" charset="-122"/>
                <a:ea typeface="宋体" charset="-122"/>
              </a:rPr>
              <a:t>不用流水线，由于一次求和需</a:t>
            </a:r>
            <a:r>
              <a:rPr lang="en-US" altLang="zh-CN" sz="2000" b="1">
                <a:solidFill>
                  <a:srgbClr val="9933FF"/>
                </a:solidFill>
                <a:latin typeface="宋体" charset="-122"/>
                <a:ea typeface="宋体" charset="-122"/>
              </a:rPr>
              <a:t>6△</a:t>
            </a:r>
            <a:r>
              <a:rPr lang="en-US" altLang="zh-CN" sz="2000" b="1" i="1">
                <a:solidFill>
                  <a:srgbClr val="9933FF"/>
                </a:solidFill>
                <a:latin typeface="宋体" charset="-122"/>
                <a:ea typeface="宋体" charset="-122"/>
              </a:rPr>
              <a:t>t</a:t>
            </a:r>
            <a:r>
              <a:rPr lang="zh-CN" altLang="en-US" sz="2000" b="1">
                <a:solidFill>
                  <a:srgbClr val="9933FF"/>
                </a:solidFill>
                <a:latin typeface="宋体" charset="-122"/>
                <a:ea typeface="宋体" charset="-122"/>
              </a:rPr>
              <a:t>，</a:t>
            </a:r>
            <a:r>
              <a:rPr lang="zh-CN" altLang="en-US" sz="2000" b="1">
                <a:solidFill>
                  <a:srgbClr val="000000"/>
                </a:solidFill>
                <a:latin typeface="宋体" charset="-122"/>
                <a:ea typeface="宋体" charset="-122"/>
              </a:rPr>
              <a:t>一次求积需</a:t>
            </a:r>
            <a:r>
              <a:rPr lang="en-US" altLang="zh-CN" sz="2000" b="1">
                <a:solidFill>
                  <a:srgbClr val="9933FF"/>
                </a:solidFill>
                <a:latin typeface="宋体" charset="-122"/>
                <a:ea typeface="宋体" charset="-122"/>
              </a:rPr>
              <a:t>4△</a:t>
            </a:r>
            <a:r>
              <a:rPr lang="en-US" altLang="zh-CN" sz="2000" b="1" i="1">
                <a:solidFill>
                  <a:srgbClr val="9933FF"/>
                </a:solidFill>
                <a:latin typeface="宋体" charset="-122"/>
                <a:ea typeface="宋体" charset="-122"/>
              </a:rPr>
              <a:t>t</a:t>
            </a:r>
            <a:r>
              <a:rPr lang="zh-CN" altLang="en-US" sz="2000" b="1">
                <a:solidFill>
                  <a:srgbClr val="9933FF"/>
                </a:solidFill>
                <a:latin typeface="宋体" charset="-122"/>
                <a:ea typeface="宋体" charset="-122"/>
              </a:rPr>
              <a:t>，</a:t>
            </a:r>
          </a:p>
          <a:p>
            <a:pPr>
              <a:spcBef>
                <a:spcPct val="50000"/>
              </a:spcBef>
              <a:buClr>
                <a:schemeClr val="hlink"/>
              </a:buClr>
              <a:buSzPct val="60000"/>
              <a:buFont typeface="Wingdings" pitchFamily="2" charset="2"/>
              <a:buNone/>
            </a:pPr>
            <a:r>
              <a:rPr lang="zh-CN" altLang="en-US" sz="2000" b="1">
                <a:solidFill>
                  <a:srgbClr val="000000"/>
                </a:solidFill>
                <a:latin typeface="宋体" charset="-122"/>
                <a:ea typeface="宋体" charset="-122"/>
              </a:rPr>
              <a:t>  则产生上述</a:t>
            </a:r>
            <a:r>
              <a:rPr lang="en-US" altLang="zh-CN" sz="2000" b="1">
                <a:solidFill>
                  <a:srgbClr val="000000"/>
                </a:solidFill>
                <a:latin typeface="宋体" charset="-122"/>
                <a:ea typeface="宋体" charset="-122"/>
              </a:rPr>
              <a:t>7</a:t>
            </a:r>
            <a:r>
              <a:rPr lang="zh-CN" altLang="en-US" sz="2000" b="1">
                <a:solidFill>
                  <a:srgbClr val="000000"/>
                </a:solidFill>
                <a:latin typeface="宋体" charset="-122"/>
                <a:ea typeface="宋体" charset="-122"/>
              </a:rPr>
              <a:t>个结果共需</a:t>
            </a:r>
            <a:r>
              <a:rPr lang="zh-CN" altLang="en-US" sz="2000" b="1">
                <a:solidFill>
                  <a:srgbClr val="9933FF"/>
                </a:solidFill>
                <a:latin typeface="宋体" charset="-122"/>
                <a:ea typeface="宋体" charset="-122"/>
              </a:rPr>
              <a:t>（</a:t>
            </a:r>
            <a:r>
              <a:rPr lang="en-US" altLang="zh-CN" sz="2000" b="1">
                <a:solidFill>
                  <a:srgbClr val="9933FF"/>
                </a:solidFill>
                <a:latin typeface="宋体" charset="-122"/>
                <a:ea typeface="宋体" charset="-122"/>
              </a:rPr>
              <a:t>4×6+3×4</a:t>
            </a:r>
            <a:r>
              <a:rPr lang="zh-CN" altLang="en-US" sz="2000" b="1">
                <a:solidFill>
                  <a:srgbClr val="9933FF"/>
                </a:solidFill>
                <a:latin typeface="宋体" charset="-122"/>
                <a:ea typeface="宋体" charset="-122"/>
              </a:rPr>
              <a:t>）△</a:t>
            </a:r>
            <a:r>
              <a:rPr lang="en-US" altLang="zh-CN" sz="2000" b="1" i="1">
                <a:solidFill>
                  <a:srgbClr val="9933FF"/>
                </a:solidFill>
                <a:latin typeface="宋体" charset="-122"/>
                <a:ea typeface="宋体" charset="-122"/>
              </a:rPr>
              <a:t>t</a:t>
            </a:r>
            <a:r>
              <a:rPr lang="en-US" altLang="zh-CN" sz="2000" b="1">
                <a:solidFill>
                  <a:srgbClr val="9933FF"/>
                </a:solidFill>
                <a:latin typeface="宋体" charset="-122"/>
                <a:ea typeface="宋体" charset="-122"/>
              </a:rPr>
              <a:t> = 36△</a:t>
            </a:r>
            <a:r>
              <a:rPr lang="en-US" altLang="zh-CN" sz="2000" b="1" i="1">
                <a:solidFill>
                  <a:srgbClr val="9933FF"/>
                </a:solidFill>
                <a:latin typeface="宋体" charset="-122"/>
                <a:ea typeface="宋体" charset="-122"/>
              </a:rPr>
              <a:t>t</a:t>
            </a:r>
            <a:r>
              <a:rPr lang="en-US" altLang="zh-CN" sz="2000" b="1">
                <a:solidFill>
                  <a:srgbClr val="000000"/>
                </a:solidFill>
                <a:latin typeface="宋体" charset="-122"/>
                <a:ea typeface="宋体" charset="-122"/>
              </a:rPr>
              <a:t> </a:t>
            </a:r>
          </a:p>
          <a:p>
            <a:pPr>
              <a:spcBef>
                <a:spcPct val="50000"/>
              </a:spcBef>
              <a:buClr>
                <a:schemeClr val="hlink"/>
              </a:buClr>
              <a:buSzPct val="60000"/>
              <a:buFont typeface="Wingdings" pitchFamily="2" charset="2"/>
              <a:buNone/>
            </a:pPr>
            <a:r>
              <a:rPr lang="en-US" altLang="zh-CN" sz="2000" b="1">
                <a:solidFill>
                  <a:srgbClr val="000000"/>
                </a:solidFill>
                <a:latin typeface="宋体" charset="-122"/>
                <a:ea typeface="宋体" charset="-122"/>
              </a:rPr>
              <a:t>  </a:t>
            </a:r>
            <a:r>
              <a:rPr lang="zh-CN" altLang="en-US" sz="2000" b="1">
                <a:solidFill>
                  <a:srgbClr val="000000"/>
                </a:solidFill>
                <a:latin typeface="宋体" charset="-122"/>
                <a:ea typeface="宋体" charset="-122"/>
              </a:rPr>
              <a:t>加速比为： </a:t>
            </a:r>
          </a:p>
        </p:txBody>
      </p:sp>
      <p:sp>
        <p:nvSpPr>
          <p:cNvPr id="74760" name="Text Box 7"/>
          <p:cNvSpPr txBox="1">
            <a:spLocks noChangeArrowheads="1"/>
          </p:cNvSpPr>
          <p:nvPr/>
        </p:nvSpPr>
        <p:spPr bwMode="auto">
          <a:xfrm>
            <a:off x="1185863" y="1125538"/>
            <a:ext cx="6481762" cy="1041400"/>
          </a:xfrm>
          <a:prstGeom prst="rect">
            <a:avLst/>
          </a:prstGeom>
          <a:noFill/>
          <a:ln w="9525">
            <a:noFill/>
            <a:miter lim="800000"/>
            <a:headEnd/>
            <a:tailEnd/>
          </a:ln>
        </p:spPr>
        <p:txBody>
          <a:bodyPr>
            <a:spAutoFit/>
          </a:bodyPr>
          <a:lstStyle/>
          <a:p>
            <a:pPr>
              <a:lnSpc>
                <a:spcPct val="110000"/>
              </a:lnSpc>
              <a:spcBef>
                <a:spcPct val="20000"/>
              </a:spcBef>
              <a:buClr>
                <a:schemeClr val="tx1"/>
              </a:buClr>
              <a:buFont typeface="Wingdings" pitchFamily="2" charset="2"/>
              <a:buNone/>
            </a:pPr>
            <a:r>
              <a:rPr lang="zh-CN" altLang="en-US" b="1">
                <a:latin typeface="宋体" charset="-122"/>
                <a:ea typeface="宋体" charset="-122"/>
              </a:rPr>
              <a:t>（</a:t>
            </a:r>
            <a:r>
              <a:rPr lang="en-US" altLang="zh-CN" b="1">
                <a:latin typeface="宋体" charset="-122"/>
                <a:ea typeface="宋体" charset="-122"/>
              </a:rPr>
              <a:t>3</a:t>
            </a:r>
            <a:r>
              <a:rPr lang="zh-CN" altLang="en-US" b="1">
                <a:latin typeface="宋体" charset="-122"/>
                <a:ea typeface="宋体" charset="-122"/>
              </a:rPr>
              <a:t>）计算性能</a:t>
            </a:r>
          </a:p>
          <a:p>
            <a:pPr>
              <a:spcBef>
                <a:spcPct val="50000"/>
              </a:spcBef>
            </a:pPr>
            <a:endParaRPr lang="en-US" altLang="zh-CN" b="1">
              <a:latin typeface="宋体" charset="-122"/>
              <a:ea typeface="宋体" charset="-122"/>
            </a:endParaRPr>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6"/>
          <p:cNvSpPr>
            <a:spLocks noGrp="1" noChangeArrowheads="1"/>
          </p:cNvSpPr>
          <p:nvPr>
            <p:ph type="title"/>
          </p:nvPr>
        </p:nvSpPr>
        <p:spPr/>
        <p:txBody>
          <a:bodyPr/>
          <a:lstStyle/>
          <a:p>
            <a:r>
              <a:rPr lang="en-US" altLang="zh-CN" smtClean="0">
                <a:latin typeface="黑体" pitchFamily="2" charset="-122"/>
              </a:rPr>
              <a:t>3.2 </a:t>
            </a:r>
            <a:r>
              <a:rPr lang="zh-CN" altLang="en-US" smtClean="0">
                <a:latin typeface="黑体" pitchFamily="2" charset="-122"/>
              </a:rPr>
              <a:t>流水线的性能指标</a:t>
            </a:r>
          </a:p>
        </p:txBody>
      </p:sp>
      <p:graphicFrame>
        <p:nvGraphicFramePr>
          <p:cNvPr id="75779" name="Object 5"/>
          <p:cNvGraphicFramePr>
            <a:graphicFrameLocks noGrp="1" noChangeAspect="1"/>
          </p:cNvGraphicFramePr>
          <p:nvPr>
            <p:ph idx="1"/>
          </p:nvPr>
        </p:nvGraphicFramePr>
        <p:xfrm>
          <a:off x="3348038" y="1773238"/>
          <a:ext cx="2808287" cy="790575"/>
        </p:xfrm>
        <a:graphic>
          <a:graphicData uri="http://schemas.openxmlformats.org/presentationml/2006/ole">
            <mc:AlternateContent xmlns:mc="http://schemas.openxmlformats.org/markup-compatibility/2006">
              <mc:Choice xmlns:v="urn:schemas-microsoft-com:vml" Requires="v">
                <p:oleObj spid="_x0000_s75863" name="公式" r:id="rId3" imgW="1308100" imgH="368300" progId="Equation.3">
                  <p:embed/>
                </p:oleObj>
              </mc:Choice>
              <mc:Fallback>
                <p:oleObj name="公式" r:id="rId3" imgW="1308100" imgH="3683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8038" y="1773238"/>
                        <a:ext cx="2808287" cy="790575"/>
                      </a:xfrm>
                      <a:prstGeom prst="rect">
                        <a:avLst/>
                      </a:prstGeom>
                      <a:solidFill>
                        <a:srgbClr val="EEEEEE"/>
                      </a:solidFill>
                    </p:spPr>
                  </p:pic>
                </p:oleObj>
              </mc:Fallback>
            </mc:AlternateContent>
          </a:graphicData>
        </a:graphic>
      </p:graphicFrame>
      <p:sp>
        <p:nvSpPr>
          <p:cNvPr id="75780" name="Text Box 4"/>
          <p:cNvSpPr txBox="1">
            <a:spLocks noChangeArrowheads="1"/>
          </p:cNvSpPr>
          <p:nvPr/>
        </p:nvSpPr>
        <p:spPr bwMode="auto">
          <a:xfrm>
            <a:off x="1476375" y="1268413"/>
            <a:ext cx="5903913" cy="488950"/>
          </a:xfrm>
          <a:prstGeom prst="rect">
            <a:avLst/>
          </a:prstGeom>
          <a:noFill/>
          <a:ln w="9525">
            <a:noFill/>
            <a:miter lim="800000"/>
            <a:headEnd/>
            <a:tailEnd/>
          </a:ln>
        </p:spPr>
        <p:txBody>
          <a:bodyPr>
            <a:spAutoFit/>
          </a:bodyPr>
          <a:lstStyle/>
          <a:p>
            <a:pPr>
              <a:spcBef>
                <a:spcPct val="50000"/>
              </a:spcBef>
              <a:buClr>
                <a:schemeClr val="hlink"/>
              </a:buClr>
              <a:buSzPct val="50000"/>
              <a:buFont typeface="Wingdings" pitchFamily="2" charset="2"/>
              <a:buChar char="p"/>
            </a:pPr>
            <a:r>
              <a:rPr lang="en-US" altLang="zh-CN" sz="2600"/>
              <a:t> </a:t>
            </a:r>
            <a:r>
              <a:rPr lang="zh-CN" altLang="en-US" sz="2000" b="1">
                <a:solidFill>
                  <a:srgbClr val="000000"/>
                </a:solidFill>
                <a:latin typeface="宋体" charset="-122"/>
                <a:ea typeface="宋体" charset="-122"/>
              </a:rPr>
              <a:t>流水线的效率 </a:t>
            </a:r>
          </a:p>
        </p:txBody>
      </p:sp>
      <p:sp>
        <p:nvSpPr>
          <p:cNvPr id="75781" name="Text Box 8"/>
          <p:cNvSpPr txBox="1">
            <a:spLocks noChangeArrowheads="1"/>
          </p:cNvSpPr>
          <p:nvPr/>
        </p:nvSpPr>
        <p:spPr bwMode="auto">
          <a:xfrm>
            <a:off x="1187450" y="2852738"/>
            <a:ext cx="7345363" cy="1606550"/>
          </a:xfrm>
          <a:prstGeom prst="rect">
            <a:avLst/>
          </a:prstGeom>
          <a:noFill/>
          <a:ln w="9525">
            <a:noFill/>
            <a:miter lim="800000"/>
            <a:headEnd/>
            <a:tailEnd/>
          </a:ln>
        </p:spPr>
        <p:txBody>
          <a:bodyPr>
            <a:spAutoFit/>
          </a:bodyPr>
          <a:lstStyle/>
          <a:p>
            <a:pPr>
              <a:lnSpc>
                <a:spcPct val="130000"/>
              </a:lnSpc>
            </a:pPr>
            <a:r>
              <a:rPr lang="zh-CN" altLang="en-US">
                <a:solidFill>
                  <a:srgbClr val="E24C05"/>
                </a:solidFill>
                <a:latin typeface="黑体" pitchFamily="2" charset="-122"/>
              </a:rPr>
              <a:t>可以看出，在求解此问题时，该流水线的效率不高。       </a:t>
            </a:r>
          </a:p>
          <a:p>
            <a:pPr>
              <a:lnSpc>
                <a:spcPct val="130000"/>
              </a:lnSpc>
            </a:pPr>
            <a:r>
              <a:rPr lang="zh-CN" altLang="en-US">
                <a:solidFill>
                  <a:srgbClr val="E24C05"/>
                </a:solidFill>
                <a:latin typeface="黑体" pitchFamily="2" charset="-122"/>
              </a:rPr>
              <a:t> </a:t>
            </a:r>
            <a:endParaRPr lang="en-US" altLang="zh-CN">
              <a:solidFill>
                <a:srgbClr val="E24C05"/>
              </a:solidFill>
              <a:latin typeface="黑体" pitchFamily="2" charset="-122"/>
            </a:endParaRPr>
          </a:p>
          <a:p>
            <a:pPr>
              <a:spcBef>
                <a:spcPct val="50000"/>
              </a:spcBef>
            </a:pPr>
            <a:endParaRPr lang="en-US" altLang="zh-CN">
              <a:solidFill>
                <a:srgbClr val="E24C05"/>
              </a:solidFill>
              <a:latin typeface="黑体" pitchFamily="2" charset="-122"/>
            </a:endParaRPr>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en-US" altLang="zh-CN" smtClean="0">
                <a:latin typeface="黑体" pitchFamily="2" charset="-122"/>
              </a:rPr>
              <a:t>3.2 </a:t>
            </a:r>
            <a:r>
              <a:rPr lang="zh-CN" altLang="en-US" smtClean="0">
                <a:latin typeface="黑体" pitchFamily="2" charset="-122"/>
              </a:rPr>
              <a:t>流水线的性能指标</a:t>
            </a:r>
          </a:p>
        </p:txBody>
      </p:sp>
      <p:sp>
        <p:nvSpPr>
          <p:cNvPr id="76803" name="Rectangle 3" descr="Rectangle: Click to edit Master text styles&#10;Second level&#10;Third level&#10;Fourth level&#10;Fifth level"/>
          <p:cNvSpPr>
            <a:spLocks noGrp="1" noChangeArrowheads="1"/>
          </p:cNvSpPr>
          <p:nvPr>
            <p:ph idx="1"/>
          </p:nvPr>
        </p:nvSpPr>
        <p:spPr>
          <a:xfrm>
            <a:off x="544513" y="1447800"/>
            <a:ext cx="7627937" cy="4291013"/>
          </a:xfrm>
        </p:spPr>
        <p:txBody>
          <a:bodyPr/>
          <a:lstStyle/>
          <a:p>
            <a:pPr marL="1085850" lvl="1" indent="-457200">
              <a:lnSpc>
                <a:spcPct val="180000"/>
              </a:lnSpc>
            </a:pPr>
            <a:r>
              <a:rPr lang="zh-CN" altLang="en-US" dirty="0" smtClean="0"/>
              <a:t>主要原因</a:t>
            </a:r>
          </a:p>
          <a:p>
            <a:pPr lvl="2">
              <a:lnSpc>
                <a:spcPct val="120000"/>
              </a:lnSpc>
            </a:pPr>
            <a:r>
              <a:rPr lang="zh-CN" altLang="en-US" dirty="0" smtClean="0">
                <a:ea typeface="宋体" charset="-122"/>
              </a:rPr>
              <a:t>多功能流水线在做某一种运算时，总有一些段是空闲的；</a:t>
            </a:r>
          </a:p>
          <a:p>
            <a:pPr lvl="2">
              <a:lnSpc>
                <a:spcPct val="120000"/>
              </a:lnSpc>
            </a:pPr>
            <a:r>
              <a:rPr lang="zh-CN" altLang="en-US" dirty="0">
                <a:ea typeface="宋体" charset="-122"/>
              </a:rPr>
              <a:t>静态流水线在进行功能切换时，</a:t>
            </a:r>
            <a:r>
              <a:rPr lang="zh-CN" altLang="en-US" b="0" dirty="0" smtClean="0">
                <a:solidFill>
                  <a:srgbClr val="0000FF"/>
                </a:solidFill>
                <a:latin typeface="黑体" panose="02010609060101010101" pitchFamily="49" charset="-122"/>
                <a:ea typeface="黑体" panose="02010609060101010101" pitchFamily="49" charset="-122"/>
              </a:rPr>
              <a:t>要等前一种运算全部流出流水线后才能进行后面的运算</a:t>
            </a:r>
            <a:r>
              <a:rPr lang="zh-CN" altLang="en-US" dirty="0" smtClean="0">
                <a:ea typeface="宋体" charset="-122"/>
              </a:rPr>
              <a:t>；</a:t>
            </a:r>
          </a:p>
          <a:p>
            <a:pPr lvl="2">
              <a:lnSpc>
                <a:spcPct val="120000"/>
              </a:lnSpc>
            </a:pPr>
            <a:r>
              <a:rPr lang="zh-CN" altLang="en-US" b="0" dirty="0">
                <a:solidFill>
                  <a:srgbClr val="0000FF"/>
                </a:solidFill>
                <a:latin typeface="黑体" panose="02010609060101010101" pitchFamily="49" charset="-122"/>
                <a:ea typeface="黑体" panose="02010609060101010101" pitchFamily="49" charset="-122"/>
              </a:rPr>
              <a:t>运算之间存在关联</a:t>
            </a:r>
            <a:r>
              <a:rPr lang="zh-CN" altLang="en-US" dirty="0" smtClean="0">
                <a:ea typeface="宋体" charset="-122"/>
              </a:rPr>
              <a:t>，后面有些运算要用到前面运算的结果；</a:t>
            </a:r>
          </a:p>
          <a:p>
            <a:pPr lvl="2">
              <a:lnSpc>
                <a:spcPct val="120000"/>
              </a:lnSpc>
            </a:pPr>
            <a:r>
              <a:rPr lang="zh-CN" altLang="en-US" dirty="0" smtClean="0">
                <a:ea typeface="宋体" charset="-122"/>
              </a:rPr>
              <a:t>流水线的工作过程有</a:t>
            </a:r>
            <a:r>
              <a:rPr lang="zh-CN" altLang="en-US" b="0" dirty="0">
                <a:solidFill>
                  <a:srgbClr val="0000FF"/>
                </a:solidFill>
                <a:latin typeface="黑体" panose="02010609060101010101" pitchFamily="49" charset="-122"/>
                <a:ea typeface="黑体" panose="02010609060101010101" pitchFamily="49" charset="-122"/>
              </a:rPr>
              <a:t>建立</a:t>
            </a:r>
            <a:r>
              <a:rPr lang="zh-CN" altLang="en-US" dirty="0" smtClean="0">
                <a:ea typeface="宋体" charset="-122"/>
              </a:rPr>
              <a:t>与</a:t>
            </a:r>
            <a:r>
              <a:rPr lang="zh-CN" altLang="en-US" b="0" dirty="0">
                <a:solidFill>
                  <a:srgbClr val="0000FF"/>
                </a:solidFill>
                <a:latin typeface="黑体" panose="02010609060101010101" pitchFamily="49" charset="-122"/>
                <a:ea typeface="黑体" panose="02010609060101010101" pitchFamily="49" charset="-122"/>
              </a:rPr>
              <a:t>排空</a:t>
            </a:r>
            <a:r>
              <a:rPr lang="zh-CN" altLang="en-US" dirty="0" smtClean="0">
                <a:ea typeface="宋体" charset="-122"/>
              </a:rPr>
              <a:t>部分。 </a:t>
            </a:r>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8"/>
          <p:cNvSpPr>
            <a:spLocks noGrp="1" noChangeArrowheads="1"/>
          </p:cNvSpPr>
          <p:nvPr>
            <p:ph type="title"/>
          </p:nvPr>
        </p:nvSpPr>
        <p:spPr/>
        <p:txBody>
          <a:bodyPr/>
          <a:lstStyle/>
          <a:p>
            <a:r>
              <a:rPr lang="en-US" altLang="zh-CN" sz="1800" smtClean="0">
                <a:latin typeface="黑体" pitchFamily="2" charset="-122"/>
              </a:rPr>
              <a:t>3.2 </a:t>
            </a:r>
            <a:r>
              <a:rPr lang="zh-CN" altLang="en-US" sz="1800" smtClean="0">
                <a:latin typeface="黑体" pitchFamily="2" charset="-122"/>
              </a:rPr>
              <a:t>流水线的性能指标</a:t>
            </a:r>
          </a:p>
        </p:txBody>
      </p:sp>
      <p:sp>
        <p:nvSpPr>
          <p:cNvPr id="80899" name="Rectangle 3" descr="Rectangle: Click to edit Master text styles&#10;Second level&#10;Third level&#10;Fourth level&#10;Fifth level"/>
          <p:cNvSpPr>
            <a:spLocks noGrp="1" noChangeArrowheads="1"/>
          </p:cNvSpPr>
          <p:nvPr>
            <p:ph type="body" sz="half" idx="1"/>
          </p:nvPr>
        </p:nvSpPr>
        <p:spPr>
          <a:xfrm>
            <a:off x="214313" y="1143000"/>
            <a:ext cx="6985000" cy="5018088"/>
          </a:xfrm>
        </p:spPr>
        <p:txBody>
          <a:bodyPr/>
          <a:lstStyle/>
          <a:p>
            <a:pPr>
              <a:lnSpc>
                <a:spcPct val="160000"/>
              </a:lnSpc>
              <a:spcBef>
                <a:spcPct val="0"/>
              </a:spcBef>
              <a:buClrTx/>
              <a:buFontTx/>
              <a:buNone/>
            </a:pPr>
            <a:r>
              <a:rPr lang="en-US" altLang="zh-CN" sz="2000" b="1" dirty="0" smtClean="0">
                <a:solidFill>
                  <a:srgbClr val="FF3300"/>
                </a:solidFill>
                <a:latin typeface="宋体" charset="-122"/>
                <a:ea typeface="宋体" charset="-122"/>
              </a:rPr>
              <a:t> </a:t>
            </a:r>
            <a:r>
              <a:rPr lang="zh-CN" altLang="en-US" sz="2000" b="1" dirty="0" smtClean="0">
                <a:solidFill>
                  <a:schemeClr val="tx1"/>
                </a:solidFill>
                <a:latin typeface="宋体" charset="-122"/>
                <a:ea typeface="宋体" charset="-122"/>
              </a:rPr>
              <a:t>下面我们再看一个例子：</a:t>
            </a:r>
            <a:r>
              <a:rPr lang="zh-CN" altLang="en-US" sz="2000" b="1" dirty="0" smtClean="0">
                <a:solidFill>
                  <a:srgbClr val="FF3300"/>
                </a:solidFill>
                <a:latin typeface="宋体" charset="-122"/>
                <a:ea typeface="宋体" charset="-122"/>
              </a:rPr>
              <a:t>    </a:t>
            </a:r>
          </a:p>
          <a:p>
            <a:pPr>
              <a:lnSpc>
                <a:spcPct val="160000"/>
              </a:lnSpc>
              <a:spcBef>
                <a:spcPct val="0"/>
              </a:spcBef>
              <a:buClrTx/>
              <a:buFontTx/>
              <a:buNone/>
            </a:pPr>
            <a:r>
              <a:rPr lang="zh-CN" altLang="en-US" sz="2000" b="1" dirty="0" smtClean="0">
                <a:solidFill>
                  <a:srgbClr val="FF3300"/>
                </a:solidFill>
                <a:latin typeface="宋体" charset="-122"/>
                <a:ea typeface="宋体" charset="-122"/>
              </a:rPr>
              <a:t>      例</a:t>
            </a:r>
            <a:r>
              <a:rPr lang="zh-CN" altLang="en-US" sz="2000" b="1" dirty="0" smtClean="0">
                <a:solidFill>
                  <a:srgbClr val="080808"/>
                </a:solidFill>
                <a:latin typeface="宋体" charset="-122"/>
                <a:ea typeface="宋体" charset="-122"/>
              </a:rPr>
              <a:t> 在</a:t>
            </a:r>
            <a:r>
              <a:rPr lang="zh-CN" altLang="en-US" sz="2000" b="1" dirty="0" smtClean="0">
                <a:solidFill>
                  <a:srgbClr val="080808"/>
                </a:solidFill>
                <a:latin typeface="宋体" charset="-122"/>
                <a:ea typeface="宋体" charset="-122"/>
                <a:hlinkClick r:id="rId3" action="ppaction://program"/>
              </a:rPr>
              <a:t>静态流水线</a:t>
            </a:r>
            <a:r>
              <a:rPr lang="zh-CN" altLang="en-US" sz="2000" b="1" dirty="0" smtClean="0">
                <a:solidFill>
                  <a:srgbClr val="080808"/>
                </a:solidFill>
                <a:latin typeface="宋体" charset="-122"/>
                <a:ea typeface="宋体" charset="-122"/>
              </a:rPr>
              <a:t>上计算</a:t>
            </a:r>
            <a:r>
              <a:rPr lang="en-US" altLang="zh-CN" sz="2000" b="1" dirty="0" smtClean="0">
                <a:solidFill>
                  <a:srgbClr val="080808"/>
                </a:solidFill>
                <a:latin typeface="宋体" charset="-122"/>
                <a:ea typeface="宋体" charset="-122"/>
              </a:rPr>
              <a:t>: </a:t>
            </a:r>
            <a:br>
              <a:rPr lang="en-US" altLang="zh-CN" sz="2000" b="1" dirty="0" smtClean="0">
                <a:solidFill>
                  <a:srgbClr val="080808"/>
                </a:solidFill>
                <a:latin typeface="宋体" charset="-122"/>
                <a:ea typeface="宋体" charset="-122"/>
              </a:rPr>
            </a:br>
            <a:r>
              <a:rPr lang="en-US" altLang="zh-CN" sz="2000" b="1" dirty="0" smtClean="0">
                <a:solidFill>
                  <a:srgbClr val="080808"/>
                </a:solidFill>
                <a:latin typeface="宋体" charset="-122"/>
                <a:ea typeface="宋体" charset="-122"/>
              </a:rPr>
              <a:t>     </a:t>
            </a:r>
          </a:p>
          <a:p>
            <a:pPr>
              <a:lnSpc>
                <a:spcPct val="190000"/>
              </a:lnSpc>
              <a:spcBef>
                <a:spcPct val="0"/>
              </a:spcBef>
              <a:buClrTx/>
              <a:buFontTx/>
              <a:buNone/>
            </a:pPr>
            <a:r>
              <a:rPr lang="en-US" altLang="zh-CN" sz="2000" b="1" dirty="0" smtClean="0">
                <a:solidFill>
                  <a:srgbClr val="080808"/>
                </a:solidFill>
                <a:latin typeface="宋体" charset="-122"/>
                <a:ea typeface="宋体" charset="-122"/>
              </a:rPr>
              <a:t>     </a:t>
            </a:r>
            <a:r>
              <a:rPr lang="zh-CN" altLang="en-US" sz="2000" b="1" dirty="0" smtClean="0">
                <a:solidFill>
                  <a:srgbClr val="080808"/>
                </a:solidFill>
                <a:latin typeface="宋体" charset="-122"/>
                <a:ea typeface="宋体" charset="-122"/>
              </a:rPr>
              <a:t>求：吞吐率，加速比，效率。</a:t>
            </a:r>
          </a:p>
          <a:p>
            <a:pPr>
              <a:lnSpc>
                <a:spcPct val="160000"/>
              </a:lnSpc>
              <a:spcBef>
                <a:spcPct val="0"/>
              </a:spcBef>
              <a:buClrTx/>
              <a:buFontTx/>
              <a:buNone/>
            </a:pPr>
            <a:r>
              <a:rPr lang="zh-CN" altLang="en-US" sz="2000" b="1" dirty="0" smtClean="0">
                <a:solidFill>
                  <a:srgbClr val="FF3300"/>
                </a:solidFill>
                <a:latin typeface="宋体" charset="-122"/>
                <a:ea typeface="宋体" charset="-122"/>
              </a:rPr>
              <a:t>解： </a:t>
            </a:r>
            <a:r>
              <a:rPr lang="en-US" altLang="zh-CN" sz="2000" b="1" dirty="0" smtClean="0">
                <a:solidFill>
                  <a:srgbClr val="080808"/>
                </a:solidFill>
                <a:latin typeface="宋体" charset="-122"/>
                <a:ea typeface="宋体" charset="-122"/>
              </a:rPr>
              <a:t>(1) </a:t>
            </a:r>
            <a:r>
              <a:rPr lang="zh-CN" altLang="en-US" sz="2000" b="1" dirty="0" smtClean="0">
                <a:solidFill>
                  <a:srgbClr val="080808"/>
                </a:solidFill>
                <a:latin typeface="宋体" charset="-122"/>
                <a:ea typeface="宋体" charset="-122"/>
              </a:rPr>
              <a:t>确定适合于流水处理的</a:t>
            </a:r>
            <a:r>
              <a:rPr lang="zh-CN" altLang="en-US" sz="2000" b="1" dirty="0" smtClean="0">
                <a:solidFill>
                  <a:srgbClr val="080808"/>
                </a:solidFill>
                <a:latin typeface="宋体" charset="-122"/>
                <a:ea typeface="宋体" charset="-122"/>
                <a:hlinkClick r:id="rId4" action="ppaction://program"/>
              </a:rPr>
              <a:t>计算过程</a:t>
            </a:r>
            <a:endParaRPr lang="zh-CN" altLang="en-US" sz="2000" b="1" dirty="0" smtClean="0">
              <a:solidFill>
                <a:srgbClr val="080808"/>
              </a:solidFill>
              <a:latin typeface="宋体" charset="-122"/>
              <a:ea typeface="宋体" charset="-122"/>
            </a:endParaRPr>
          </a:p>
          <a:p>
            <a:pPr>
              <a:lnSpc>
                <a:spcPct val="160000"/>
              </a:lnSpc>
              <a:spcBef>
                <a:spcPct val="0"/>
              </a:spcBef>
              <a:buClrTx/>
              <a:buFontTx/>
              <a:buNone/>
            </a:pPr>
            <a:r>
              <a:rPr lang="zh-CN" altLang="en-US" sz="2000" b="1" dirty="0" smtClean="0">
                <a:solidFill>
                  <a:srgbClr val="080808"/>
                </a:solidFill>
                <a:latin typeface="宋体" charset="-122"/>
                <a:ea typeface="宋体" charset="-122"/>
              </a:rPr>
              <a:t>     </a:t>
            </a:r>
            <a:r>
              <a:rPr lang="en-US" altLang="zh-CN" sz="2000" b="1" dirty="0" smtClean="0">
                <a:solidFill>
                  <a:srgbClr val="080808"/>
                </a:solidFill>
                <a:latin typeface="宋体" charset="-122"/>
                <a:ea typeface="宋体" charset="-122"/>
              </a:rPr>
              <a:t>(2) </a:t>
            </a:r>
            <a:r>
              <a:rPr lang="zh-CN" altLang="en-US" sz="2000" b="1" dirty="0" smtClean="0">
                <a:solidFill>
                  <a:srgbClr val="080808"/>
                </a:solidFill>
                <a:latin typeface="宋体" charset="-122"/>
                <a:ea typeface="宋体" charset="-122"/>
                <a:hlinkClick r:id="rId5" action="ppaction://program"/>
              </a:rPr>
              <a:t>画时空图</a:t>
            </a:r>
            <a:endParaRPr lang="zh-CN" altLang="en-US" sz="2000" b="1" dirty="0" smtClean="0">
              <a:solidFill>
                <a:srgbClr val="080808"/>
              </a:solidFill>
              <a:latin typeface="宋体" charset="-122"/>
              <a:ea typeface="宋体" charset="-122"/>
            </a:endParaRPr>
          </a:p>
          <a:p>
            <a:pPr>
              <a:lnSpc>
                <a:spcPct val="160000"/>
              </a:lnSpc>
              <a:spcBef>
                <a:spcPct val="0"/>
              </a:spcBef>
              <a:buClrTx/>
              <a:buFontTx/>
              <a:buNone/>
            </a:pPr>
            <a:r>
              <a:rPr lang="zh-CN" altLang="en-US" sz="2000" b="1" dirty="0" smtClean="0">
                <a:solidFill>
                  <a:srgbClr val="080808"/>
                </a:solidFill>
                <a:latin typeface="宋体" charset="-122"/>
                <a:ea typeface="宋体" charset="-122"/>
              </a:rPr>
              <a:t>     </a:t>
            </a:r>
            <a:endParaRPr lang="en-US" altLang="zh-CN" sz="2000" b="1" dirty="0" smtClean="0">
              <a:solidFill>
                <a:srgbClr val="080808"/>
              </a:solidFill>
              <a:latin typeface="宋体" charset="-122"/>
              <a:ea typeface="宋体" charset="-122"/>
            </a:endParaRPr>
          </a:p>
        </p:txBody>
      </p:sp>
      <p:graphicFrame>
        <p:nvGraphicFramePr>
          <p:cNvPr id="80900" name="Object 7"/>
          <p:cNvGraphicFramePr>
            <a:graphicFrameLocks noGrp="1" noChangeAspect="1"/>
          </p:cNvGraphicFramePr>
          <p:nvPr>
            <p:ph sz="half" idx="2"/>
          </p:nvPr>
        </p:nvGraphicFramePr>
        <p:xfrm>
          <a:off x="1857375" y="2143125"/>
          <a:ext cx="1223963" cy="693738"/>
        </p:xfrm>
        <a:graphic>
          <a:graphicData uri="http://schemas.openxmlformats.org/presentationml/2006/ole">
            <mc:AlternateContent xmlns:mc="http://schemas.openxmlformats.org/markup-compatibility/2006">
              <mc:Choice xmlns:v="urn:schemas-microsoft-com:vml" Requires="v">
                <p:oleObj spid="_x0000_s81152" name="公式" r:id="rId6" imgW="761669" imgH="431613" progId="Equation.3">
                  <p:embed/>
                </p:oleObj>
              </mc:Choice>
              <mc:Fallback>
                <p:oleObj name="公式" r:id="rId6" imgW="761669" imgH="431613" progId="Equation.3">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57375" y="2143125"/>
                        <a:ext cx="1223963" cy="693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0901" name="Object 10"/>
          <p:cNvGraphicFramePr>
            <a:graphicFrameLocks noChangeAspect="1"/>
          </p:cNvGraphicFramePr>
          <p:nvPr/>
        </p:nvGraphicFramePr>
        <p:xfrm>
          <a:off x="4500563" y="1643063"/>
          <a:ext cx="4276725" cy="1579562"/>
        </p:xfrm>
        <a:graphic>
          <a:graphicData uri="http://schemas.openxmlformats.org/presentationml/2006/ole">
            <mc:AlternateContent xmlns:mc="http://schemas.openxmlformats.org/markup-compatibility/2006">
              <mc:Choice xmlns:v="urn:schemas-microsoft-com:vml" Requires="v">
                <p:oleObj spid="_x0000_s81153" name="Visio" r:id="rId8" imgW="4185254" imgH="1504013" progId="Visio.Drawing.11">
                  <p:embed/>
                </p:oleObj>
              </mc:Choice>
              <mc:Fallback>
                <p:oleObj name="Visio" r:id="rId8" imgW="4185254" imgH="1504013" progId="Visio.Drawing.11">
                  <p:embed/>
                  <p:pic>
                    <p:nvPicPr>
                      <p:cNvPr id="0" name="Object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00563" y="1643063"/>
                        <a:ext cx="4276725" cy="1579562"/>
                      </a:xfrm>
                      <a:prstGeom prst="rect">
                        <a:avLst/>
                      </a:prstGeom>
                      <a:solidFill>
                        <a:srgbClr val="FFFFFF"/>
                      </a:solidFill>
                    </p:spPr>
                  </p:pic>
                </p:oleObj>
              </mc:Fallback>
            </mc:AlternateContent>
          </a:graphicData>
        </a:graphic>
      </p:graphicFrame>
      <p:graphicFrame>
        <p:nvGraphicFramePr>
          <p:cNvPr id="80902" name="Object 11"/>
          <p:cNvGraphicFramePr>
            <a:graphicFrameLocks noChangeAspect="1"/>
          </p:cNvGraphicFramePr>
          <p:nvPr/>
        </p:nvGraphicFramePr>
        <p:xfrm>
          <a:off x="1214438" y="4429125"/>
          <a:ext cx="6553200" cy="1574800"/>
        </p:xfrm>
        <a:graphic>
          <a:graphicData uri="http://schemas.openxmlformats.org/presentationml/2006/ole">
            <mc:AlternateContent xmlns:mc="http://schemas.openxmlformats.org/markup-compatibility/2006">
              <mc:Choice xmlns:v="urn:schemas-microsoft-com:vml" Requires="v">
                <p:oleObj spid="_x0000_s81154" name="Visio" r:id="rId10" imgW="6884512" imgH="1654732" progId="Visio.Drawing.11">
                  <p:embed/>
                </p:oleObj>
              </mc:Choice>
              <mc:Fallback>
                <p:oleObj name="Visio" r:id="rId10" imgW="6884512" imgH="1654732" progId="Visio.Drawing.11">
                  <p:embed/>
                  <p:pic>
                    <p:nvPicPr>
                      <p:cNvPr id="0" name="Object 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214438" y="4429125"/>
                        <a:ext cx="6553200" cy="1574800"/>
                      </a:xfrm>
                      <a:prstGeom prst="rect">
                        <a:avLst/>
                      </a:prstGeom>
                      <a:solidFill>
                        <a:srgbClr val="FFFFFF"/>
                      </a:solidFill>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0901"/>
                                        </p:tgtEl>
                                        <p:attrNameLst>
                                          <p:attrName>style.visibility</p:attrName>
                                        </p:attrNameLst>
                                      </p:cBhvr>
                                      <p:to>
                                        <p:strVal val="visible"/>
                                      </p:to>
                                    </p:set>
                                    <p:anim calcmode="lin" valueType="num">
                                      <p:cBhvr additive="base">
                                        <p:cTn id="7" dur="500" fill="hold"/>
                                        <p:tgtEl>
                                          <p:spTgt spid="80901"/>
                                        </p:tgtEl>
                                        <p:attrNameLst>
                                          <p:attrName>ppt_x</p:attrName>
                                        </p:attrNameLst>
                                      </p:cBhvr>
                                      <p:tavLst>
                                        <p:tav tm="0">
                                          <p:val>
                                            <p:strVal val="#ppt_x"/>
                                          </p:val>
                                        </p:tav>
                                        <p:tav tm="100000">
                                          <p:val>
                                            <p:strVal val="#ppt_x"/>
                                          </p:val>
                                        </p:tav>
                                      </p:tavLst>
                                    </p:anim>
                                    <p:anim calcmode="lin" valueType="num">
                                      <p:cBhvr additive="base">
                                        <p:cTn id="8" dur="500" fill="hold"/>
                                        <p:tgtEl>
                                          <p:spTgt spid="8090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标题 1"/>
          <p:cNvSpPr>
            <a:spLocks noGrp="1"/>
          </p:cNvSpPr>
          <p:nvPr>
            <p:ph type="title"/>
          </p:nvPr>
        </p:nvSpPr>
        <p:spPr/>
        <p:txBody>
          <a:bodyPr/>
          <a:lstStyle/>
          <a:p>
            <a:endParaRPr lang="zh-CN" altLang="en-US" smtClean="0"/>
          </a:p>
        </p:txBody>
      </p:sp>
      <p:pic>
        <p:nvPicPr>
          <p:cNvPr id="81923" name="Picture 5"/>
          <p:cNvPicPr>
            <a:picLocks noChangeAspect="1" noChangeArrowheads="1"/>
          </p:cNvPicPr>
          <p:nvPr/>
        </p:nvPicPr>
        <p:blipFill>
          <a:blip r:embed="rId2" cstate="print"/>
          <a:srcRect/>
          <a:stretch>
            <a:fillRect/>
          </a:stretch>
        </p:blipFill>
        <p:spPr bwMode="auto">
          <a:xfrm>
            <a:off x="247650" y="1285875"/>
            <a:ext cx="8753475" cy="3619500"/>
          </a:xfrm>
          <a:prstGeom prst="rect">
            <a:avLst/>
          </a:prstGeom>
          <a:noFill/>
          <a:ln w="9525">
            <a:noFill/>
            <a:miter lim="800000"/>
            <a:headEnd/>
            <a:tailEnd/>
          </a:ln>
        </p:spPr>
      </p:pic>
      <p:sp>
        <p:nvSpPr>
          <p:cNvPr id="81924" name="矩形 7"/>
          <p:cNvSpPr>
            <a:spLocks noChangeArrowheads="1"/>
          </p:cNvSpPr>
          <p:nvPr/>
        </p:nvSpPr>
        <p:spPr bwMode="auto">
          <a:xfrm>
            <a:off x="357188" y="500063"/>
            <a:ext cx="3286125" cy="461962"/>
          </a:xfrm>
          <a:prstGeom prst="rect">
            <a:avLst/>
          </a:prstGeom>
          <a:noFill/>
          <a:ln w="9525">
            <a:noFill/>
            <a:miter lim="800000"/>
            <a:headEnd/>
            <a:tailEnd/>
          </a:ln>
        </p:spPr>
        <p:txBody>
          <a:bodyPr>
            <a:spAutoFit/>
          </a:bodyPr>
          <a:lstStyle/>
          <a:p>
            <a:r>
              <a:rPr lang="zh-CN" altLang="en-US" b="1">
                <a:solidFill>
                  <a:srgbClr val="000000"/>
                </a:solidFill>
                <a:latin typeface="宋体" charset="-122"/>
                <a:ea typeface="宋体" charset="-122"/>
              </a:rPr>
              <a:t>静态流水线时空图</a:t>
            </a:r>
            <a:endParaRPr lang="zh-CN" altLang="en-US">
              <a:solidFill>
                <a:srgbClr val="000000"/>
              </a:solidFill>
            </a:endParaRPr>
          </a:p>
        </p:txBody>
      </p:sp>
      <p:sp>
        <p:nvSpPr>
          <p:cNvPr id="81925" name="矩形 8"/>
          <p:cNvSpPr>
            <a:spLocks noChangeArrowheads="1"/>
          </p:cNvSpPr>
          <p:nvPr/>
        </p:nvSpPr>
        <p:spPr bwMode="auto">
          <a:xfrm>
            <a:off x="500063" y="4786313"/>
            <a:ext cx="8143875" cy="1790700"/>
          </a:xfrm>
          <a:prstGeom prst="rect">
            <a:avLst/>
          </a:prstGeom>
          <a:noFill/>
          <a:ln w="9525">
            <a:noFill/>
            <a:miter lim="800000"/>
            <a:headEnd/>
            <a:tailEnd/>
          </a:ln>
        </p:spPr>
        <p:txBody>
          <a:bodyPr>
            <a:spAutoFit/>
          </a:bodyPr>
          <a:lstStyle/>
          <a:p>
            <a:pPr>
              <a:lnSpc>
                <a:spcPct val="160000"/>
              </a:lnSpc>
            </a:pPr>
            <a:r>
              <a:rPr lang="en-US" altLang="zh-CN" b="1" dirty="0">
                <a:solidFill>
                  <a:srgbClr val="080808"/>
                </a:solidFill>
                <a:latin typeface="宋体" charset="-122"/>
                <a:ea typeface="宋体" charset="-122"/>
              </a:rPr>
              <a:t>(3) </a:t>
            </a:r>
            <a:r>
              <a:rPr lang="zh-CN" altLang="en-US" b="1" dirty="0">
                <a:solidFill>
                  <a:srgbClr val="080808"/>
                </a:solidFill>
                <a:latin typeface="宋体" charset="-122"/>
                <a:ea typeface="宋体" charset="-122"/>
                <a:hlinkClick r:id="rId3" action="ppaction://program"/>
              </a:rPr>
              <a:t>计算性能</a:t>
            </a:r>
            <a:r>
              <a:rPr lang="zh-CN" altLang="en-US" b="1" dirty="0">
                <a:solidFill>
                  <a:srgbClr val="080808"/>
                </a:solidFill>
                <a:latin typeface="宋体" charset="-122"/>
                <a:ea typeface="宋体" charset="-122"/>
              </a:rPr>
              <a:t>        </a:t>
            </a:r>
          </a:p>
          <a:p>
            <a:pPr>
              <a:buFont typeface="Wingdings" pitchFamily="2" charset="2"/>
              <a:buNone/>
            </a:pPr>
            <a:r>
              <a:rPr lang="zh-CN" altLang="en-US" b="1" dirty="0">
                <a:solidFill>
                  <a:srgbClr val="080808"/>
                </a:solidFill>
                <a:latin typeface="宋体" charset="-122"/>
                <a:ea typeface="宋体" charset="-122"/>
              </a:rPr>
              <a:t>           吞吐率 </a:t>
            </a:r>
            <a:r>
              <a:rPr lang="en-US" altLang="zh-CN" b="1" i="1" dirty="0">
                <a:solidFill>
                  <a:srgbClr val="080808"/>
                </a:solidFill>
                <a:latin typeface="宋体" charset="-122"/>
                <a:ea typeface="宋体" charset="-122"/>
              </a:rPr>
              <a:t>TP</a:t>
            </a:r>
            <a:r>
              <a:rPr lang="zh-CN" altLang="en-US" b="1" dirty="0">
                <a:solidFill>
                  <a:srgbClr val="080808"/>
                </a:solidFill>
                <a:latin typeface="宋体" charset="-122"/>
                <a:ea typeface="宋体" charset="-122"/>
              </a:rPr>
              <a:t>＝</a:t>
            </a:r>
            <a:r>
              <a:rPr lang="en-US" altLang="zh-CN" b="1" dirty="0">
                <a:solidFill>
                  <a:srgbClr val="080808"/>
                </a:solidFill>
                <a:latin typeface="宋体" charset="-122"/>
                <a:ea typeface="宋体" charset="-122"/>
              </a:rPr>
              <a:t>7</a:t>
            </a:r>
            <a:r>
              <a:rPr lang="zh-CN" altLang="en-US" b="1" dirty="0">
                <a:solidFill>
                  <a:srgbClr val="080808"/>
                </a:solidFill>
                <a:latin typeface="宋体" charset="-122"/>
                <a:ea typeface="宋体" charset="-122"/>
              </a:rPr>
              <a:t>／</a:t>
            </a:r>
            <a:r>
              <a:rPr lang="en-US" altLang="zh-CN" b="1" dirty="0">
                <a:solidFill>
                  <a:srgbClr val="080808"/>
                </a:solidFill>
                <a:latin typeface="宋体" charset="-122"/>
                <a:ea typeface="宋体" charset="-122"/>
              </a:rPr>
              <a:t>(20</a:t>
            </a:r>
            <a:r>
              <a:rPr lang="en-US" altLang="zh-CN" b="1" i="1" dirty="0">
                <a:solidFill>
                  <a:srgbClr val="080808"/>
                </a:solidFill>
                <a:latin typeface="宋体" charset="-122"/>
                <a:ea typeface="宋体" charset="-122"/>
              </a:rPr>
              <a:t>△t</a:t>
            </a:r>
            <a:r>
              <a:rPr lang="en-US" altLang="zh-CN" b="1" dirty="0">
                <a:solidFill>
                  <a:srgbClr val="080808"/>
                </a:solidFill>
                <a:latin typeface="宋体" charset="-122"/>
                <a:ea typeface="宋体" charset="-122"/>
              </a:rPr>
              <a:t>)</a:t>
            </a:r>
            <a:r>
              <a:rPr lang="en-US" altLang="zh-CN" b="1" i="1" dirty="0">
                <a:solidFill>
                  <a:srgbClr val="080808"/>
                </a:solidFill>
                <a:latin typeface="宋体" charset="-122"/>
                <a:ea typeface="宋体" charset="-122"/>
              </a:rPr>
              <a:t> </a:t>
            </a:r>
            <a:r>
              <a:rPr lang="en-US" altLang="zh-CN" b="1" dirty="0">
                <a:solidFill>
                  <a:srgbClr val="080808"/>
                </a:solidFill>
                <a:latin typeface="宋体" charset="-122"/>
                <a:ea typeface="宋体" charset="-122"/>
              </a:rPr>
              <a:t>  </a:t>
            </a:r>
            <a:br>
              <a:rPr lang="en-US" altLang="zh-CN" b="1" dirty="0">
                <a:solidFill>
                  <a:srgbClr val="080808"/>
                </a:solidFill>
                <a:latin typeface="宋体" charset="-122"/>
                <a:ea typeface="宋体" charset="-122"/>
              </a:rPr>
            </a:br>
            <a:r>
              <a:rPr lang="en-US" altLang="zh-CN" b="1" dirty="0">
                <a:solidFill>
                  <a:srgbClr val="080808"/>
                </a:solidFill>
                <a:latin typeface="宋体" charset="-122"/>
                <a:ea typeface="宋体" charset="-122"/>
              </a:rPr>
              <a:t>           </a:t>
            </a:r>
            <a:r>
              <a:rPr lang="zh-CN" altLang="en-US" b="1" dirty="0">
                <a:solidFill>
                  <a:srgbClr val="080808"/>
                </a:solidFill>
                <a:latin typeface="宋体" charset="-122"/>
                <a:ea typeface="宋体" charset="-122"/>
              </a:rPr>
              <a:t>加速比 </a:t>
            </a:r>
            <a:r>
              <a:rPr lang="en-US" altLang="zh-CN" b="1" i="1" dirty="0">
                <a:solidFill>
                  <a:srgbClr val="080808"/>
                </a:solidFill>
                <a:latin typeface="宋体" charset="-122"/>
                <a:ea typeface="宋体" charset="-122"/>
              </a:rPr>
              <a:t>S</a:t>
            </a:r>
            <a:r>
              <a:rPr lang="zh-CN" altLang="en-US" b="1" dirty="0">
                <a:solidFill>
                  <a:srgbClr val="080808"/>
                </a:solidFill>
                <a:latin typeface="宋体" charset="-122"/>
                <a:ea typeface="宋体" charset="-122"/>
              </a:rPr>
              <a:t>＝</a:t>
            </a:r>
            <a:r>
              <a:rPr lang="en-US" altLang="zh-CN" b="1" dirty="0">
                <a:solidFill>
                  <a:srgbClr val="080808"/>
                </a:solidFill>
                <a:latin typeface="宋体" charset="-122"/>
                <a:ea typeface="宋体" charset="-122"/>
              </a:rPr>
              <a:t>(34</a:t>
            </a:r>
            <a:r>
              <a:rPr lang="en-US" altLang="zh-CN" b="1" i="1" dirty="0">
                <a:solidFill>
                  <a:srgbClr val="080808"/>
                </a:solidFill>
                <a:latin typeface="宋体" charset="-122"/>
                <a:ea typeface="宋体" charset="-122"/>
              </a:rPr>
              <a:t>△t</a:t>
            </a:r>
            <a:r>
              <a:rPr lang="en-US" altLang="zh-CN" b="1" dirty="0">
                <a:solidFill>
                  <a:srgbClr val="080808"/>
                </a:solidFill>
                <a:latin typeface="宋体" charset="-122"/>
                <a:ea typeface="宋体" charset="-122"/>
              </a:rPr>
              <a:t>)</a:t>
            </a:r>
            <a:r>
              <a:rPr lang="zh-CN" altLang="en-US" b="1" dirty="0">
                <a:solidFill>
                  <a:srgbClr val="080808"/>
                </a:solidFill>
                <a:latin typeface="宋体" charset="-122"/>
                <a:ea typeface="宋体" charset="-122"/>
              </a:rPr>
              <a:t>／</a:t>
            </a:r>
            <a:r>
              <a:rPr lang="en-US" altLang="zh-CN" b="1" dirty="0">
                <a:solidFill>
                  <a:srgbClr val="080808"/>
                </a:solidFill>
                <a:latin typeface="宋体" charset="-122"/>
                <a:ea typeface="宋体" charset="-122"/>
              </a:rPr>
              <a:t>(20</a:t>
            </a:r>
            <a:r>
              <a:rPr lang="en-US" altLang="zh-CN" b="1" i="1" dirty="0">
                <a:solidFill>
                  <a:srgbClr val="080808"/>
                </a:solidFill>
                <a:latin typeface="宋体" charset="-122"/>
                <a:ea typeface="宋体" charset="-122"/>
              </a:rPr>
              <a:t>△t</a:t>
            </a:r>
            <a:r>
              <a:rPr lang="en-US" altLang="zh-CN" b="1" dirty="0">
                <a:solidFill>
                  <a:srgbClr val="080808"/>
                </a:solidFill>
                <a:latin typeface="宋体" charset="-122"/>
                <a:ea typeface="宋体" charset="-122"/>
              </a:rPr>
              <a:t>)</a:t>
            </a:r>
            <a:r>
              <a:rPr lang="zh-CN" altLang="en-US" b="1" dirty="0">
                <a:solidFill>
                  <a:srgbClr val="080808"/>
                </a:solidFill>
                <a:latin typeface="宋体" charset="-122"/>
                <a:ea typeface="宋体" charset="-122"/>
              </a:rPr>
              <a:t>＝</a:t>
            </a:r>
            <a:r>
              <a:rPr lang="en-US" altLang="zh-CN" b="1" dirty="0">
                <a:solidFill>
                  <a:srgbClr val="080808"/>
                </a:solidFill>
                <a:latin typeface="宋体" charset="-122"/>
                <a:ea typeface="宋体" charset="-122"/>
              </a:rPr>
              <a:t>1.7</a:t>
            </a:r>
          </a:p>
          <a:p>
            <a:pPr>
              <a:buFont typeface="Wingdings" pitchFamily="2" charset="2"/>
              <a:buNone/>
            </a:pPr>
            <a:r>
              <a:rPr lang="en-US" altLang="zh-CN" b="1" dirty="0">
                <a:solidFill>
                  <a:srgbClr val="080808"/>
                </a:solidFill>
                <a:latin typeface="宋体" charset="-122"/>
                <a:ea typeface="宋体" charset="-122"/>
              </a:rPr>
              <a:t>           </a:t>
            </a:r>
            <a:r>
              <a:rPr lang="zh-CN" altLang="en-US" b="1" dirty="0">
                <a:solidFill>
                  <a:srgbClr val="080808"/>
                </a:solidFill>
                <a:latin typeface="宋体" charset="-122"/>
                <a:ea typeface="宋体" charset="-122"/>
              </a:rPr>
              <a:t>效率 </a:t>
            </a:r>
            <a:r>
              <a:rPr lang="en-US" altLang="zh-CN" b="1" i="1" dirty="0">
                <a:solidFill>
                  <a:srgbClr val="080808"/>
                </a:solidFill>
                <a:latin typeface="宋体" charset="-122"/>
                <a:ea typeface="宋体" charset="-122"/>
              </a:rPr>
              <a:t>E</a:t>
            </a:r>
            <a:r>
              <a:rPr lang="zh-CN" altLang="en-US" b="1" dirty="0">
                <a:solidFill>
                  <a:srgbClr val="080808"/>
                </a:solidFill>
                <a:latin typeface="宋体" charset="-122"/>
                <a:ea typeface="宋体" charset="-122"/>
              </a:rPr>
              <a:t>＝</a:t>
            </a:r>
            <a:r>
              <a:rPr lang="en-US" altLang="zh-CN" b="1" dirty="0">
                <a:solidFill>
                  <a:srgbClr val="080808"/>
                </a:solidFill>
                <a:latin typeface="宋体" charset="-122"/>
                <a:ea typeface="宋体" charset="-122"/>
              </a:rPr>
              <a:t>(4×4</a:t>
            </a:r>
            <a:r>
              <a:rPr lang="zh-CN" altLang="en-US" b="1" dirty="0">
                <a:solidFill>
                  <a:srgbClr val="080808"/>
                </a:solidFill>
                <a:latin typeface="宋体" charset="-122"/>
                <a:ea typeface="宋体" charset="-122"/>
              </a:rPr>
              <a:t>＋</a:t>
            </a:r>
            <a:r>
              <a:rPr lang="en-US" altLang="zh-CN" b="1" dirty="0">
                <a:solidFill>
                  <a:srgbClr val="080808"/>
                </a:solidFill>
                <a:latin typeface="宋体" charset="-122"/>
                <a:ea typeface="宋体" charset="-122"/>
              </a:rPr>
              <a:t>3×6)</a:t>
            </a:r>
            <a:r>
              <a:rPr lang="zh-CN" altLang="en-US" b="1" dirty="0">
                <a:solidFill>
                  <a:srgbClr val="080808"/>
                </a:solidFill>
                <a:latin typeface="宋体" charset="-122"/>
                <a:ea typeface="宋体" charset="-122"/>
              </a:rPr>
              <a:t>／</a:t>
            </a:r>
            <a:r>
              <a:rPr lang="en-US" altLang="zh-CN" b="1" dirty="0">
                <a:solidFill>
                  <a:srgbClr val="080808"/>
                </a:solidFill>
                <a:latin typeface="宋体" charset="-122"/>
                <a:ea typeface="宋体" charset="-122"/>
              </a:rPr>
              <a:t>(8×20)</a:t>
            </a:r>
            <a:r>
              <a:rPr lang="zh-CN" altLang="en-US" b="1" dirty="0">
                <a:solidFill>
                  <a:srgbClr val="080808"/>
                </a:solidFill>
                <a:latin typeface="宋体" charset="-122"/>
                <a:ea typeface="宋体" charset="-122"/>
              </a:rPr>
              <a:t>＝</a:t>
            </a:r>
            <a:r>
              <a:rPr lang="en-US" altLang="zh-CN" b="1" dirty="0">
                <a:solidFill>
                  <a:srgbClr val="080808"/>
                </a:solidFill>
                <a:latin typeface="宋体" charset="-122"/>
                <a:ea typeface="宋体" charset="-122"/>
              </a:rPr>
              <a:t>0.21</a:t>
            </a:r>
          </a:p>
        </p:txBody>
      </p: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标题 1"/>
          <p:cNvSpPr>
            <a:spLocks noGrp="1"/>
          </p:cNvSpPr>
          <p:nvPr>
            <p:ph type="title"/>
          </p:nvPr>
        </p:nvSpPr>
        <p:spPr/>
        <p:txBody>
          <a:bodyPr/>
          <a:lstStyle/>
          <a:p>
            <a:endParaRPr lang="zh-CN" altLang="en-US" smtClean="0"/>
          </a:p>
        </p:txBody>
      </p:sp>
      <p:pic>
        <p:nvPicPr>
          <p:cNvPr id="82947" name="Picture 4"/>
          <p:cNvPicPr>
            <a:picLocks noChangeAspect="1" noChangeArrowheads="1"/>
          </p:cNvPicPr>
          <p:nvPr/>
        </p:nvPicPr>
        <p:blipFill>
          <a:blip r:embed="rId2" cstate="print"/>
          <a:srcRect/>
          <a:stretch>
            <a:fillRect/>
          </a:stretch>
        </p:blipFill>
        <p:spPr bwMode="auto">
          <a:xfrm>
            <a:off x="476250" y="1495425"/>
            <a:ext cx="8191500" cy="3867150"/>
          </a:xfrm>
          <a:prstGeom prst="rect">
            <a:avLst/>
          </a:prstGeom>
          <a:noFill/>
          <a:ln w="9525">
            <a:noFill/>
            <a:miter lim="800000"/>
            <a:headEnd/>
            <a:tailEnd/>
          </a:ln>
        </p:spPr>
      </p:pic>
      <p:sp>
        <p:nvSpPr>
          <p:cNvPr id="82948" name="矩形 4"/>
          <p:cNvSpPr>
            <a:spLocks noChangeArrowheads="1"/>
          </p:cNvSpPr>
          <p:nvPr/>
        </p:nvSpPr>
        <p:spPr bwMode="auto">
          <a:xfrm>
            <a:off x="214313" y="500063"/>
            <a:ext cx="3286125" cy="461962"/>
          </a:xfrm>
          <a:prstGeom prst="rect">
            <a:avLst/>
          </a:prstGeom>
          <a:noFill/>
          <a:ln w="9525">
            <a:noFill/>
            <a:miter lim="800000"/>
            <a:headEnd/>
            <a:tailEnd/>
          </a:ln>
        </p:spPr>
        <p:txBody>
          <a:bodyPr>
            <a:spAutoFit/>
          </a:bodyPr>
          <a:lstStyle/>
          <a:p>
            <a:r>
              <a:rPr lang="zh-CN" altLang="en-US" b="1">
                <a:solidFill>
                  <a:srgbClr val="000000"/>
                </a:solidFill>
                <a:latin typeface="宋体" charset="-122"/>
                <a:ea typeface="宋体" charset="-122"/>
              </a:rPr>
              <a:t>动态流水线时空图</a:t>
            </a:r>
            <a:r>
              <a:rPr lang="en-US" altLang="zh-CN" b="1">
                <a:solidFill>
                  <a:srgbClr val="000000"/>
                </a:solidFill>
                <a:latin typeface="宋体" charset="-122"/>
                <a:ea typeface="宋体" charset="-122"/>
              </a:rPr>
              <a:t>-1</a:t>
            </a:r>
            <a:endParaRPr lang="zh-CN" altLang="en-US">
              <a:solidFill>
                <a:srgbClr val="000000"/>
              </a:solidFill>
            </a:endParaRPr>
          </a:p>
        </p:txBody>
      </p:sp>
      <p:sp>
        <p:nvSpPr>
          <p:cNvPr id="6" name="矩形 5"/>
          <p:cNvSpPr/>
          <p:nvPr/>
        </p:nvSpPr>
        <p:spPr>
          <a:xfrm>
            <a:off x="6948264" y="1412776"/>
            <a:ext cx="1800200" cy="1862048"/>
          </a:xfrm>
          <a:prstGeom prst="rect">
            <a:avLst/>
          </a:prstGeom>
          <a:noFill/>
        </p:spPr>
        <p:txBody>
          <a:bodyPr wrap="square">
            <a:spAutoFit/>
          </a:bodyPr>
          <a:lstStyle/>
          <a:p>
            <a:pPr algn="ctr">
              <a:defRPr/>
            </a:pPr>
            <a:r>
              <a:rPr lang="zh-CN" altLang="en-US" sz="11500" b="1" dirty="0">
                <a:ln w="10541" cmpd="sng">
                  <a:solidFill>
                    <a:schemeClr val="accent1">
                      <a:shade val="88000"/>
                      <a:satMod val="110000"/>
                    </a:schemeClr>
                  </a:solidFill>
                  <a:prstDash val="solid"/>
                </a:ln>
                <a:solidFill>
                  <a:srgbClr val="FF0000"/>
                </a:solidFill>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标题 1"/>
          <p:cNvSpPr>
            <a:spLocks noGrp="1"/>
          </p:cNvSpPr>
          <p:nvPr>
            <p:ph type="title"/>
          </p:nvPr>
        </p:nvSpPr>
        <p:spPr/>
        <p:txBody>
          <a:bodyPr/>
          <a:lstStyle/>
          <a:p>
            <a:endParaRPr lang="zh-CN" altLang="en-US" smtClean="0"/>
          </a:p>
        </p:txBody>
      </p:sp>
      <p:sp>
        <p:nvSpPr>
          <p:cNvPr id="83971" name="Rectangle 7"/>
          <p:cNvSpPr>
            <a:spLocks noChangeArrowheads="1"/>
          </p:cNvSpPr>
          <p:nvPr/>
        </p:nvSpPr>
        <p:spPr bwMode="auto">
          <a:xfrm>
            <a:off x="1928813" y="5657850"/>
            <a:ext cx="5235575" cy="1200150"/>
          </a:xfrm>
          <a:prstGeom prst="rect">
            <a:avLst/>
          </a:prstGeom>
          <a:noFill/>
          <a:ln w="9525">
            <a:noFill/>
            <a:miter lim="800000"/>
            <a:headEnd/>
            <a:tailEnd/>
          </a:ln>
        </p:spPr>
        <p:txBody>
          <a:bodyPr anchor="ctr">
            <a:spAutoFit/>
          </a:bodyPr>
          <a:lstStyle/>
          <a:p>
            <a:r>
              <a:rPr lang="en-US" altLang="zh-CN">
                <a:solidFill>
                  <a:srgbClr val="000000"/>
                </a:solidFill>
                <a:ea typeface="宋体" charset="-122"/>
              </a:rPr>
              <a:t>Tp=7/</a:t>
            </a:r>
            <a:r>
              <a:rPr lang="zh-CN" altLang="en-US">
                <a:solidFill>
                  <a:srgbClr val="000000"/>
                </a:solidFill>
                <a:ea typeface="宋体" charset="-122"/>
              </a:rPr>
              <a:t>（</a:t>
            </a:r>
            <a:r>
              <a:rPr lang="en-US" altLang="zh-CN">
                <a:solidFill>
                  <a:srgbClr val="000000"/>
                </a:solidFill>
                <a:ea typeface="宋体" charset="-122"/>
              </a:rPr>
              <a:t>19Δt</a:t>
            </a:r>
            <a:r>
              <a:rPr lang="zh-CN" altLang="en-US">
                <a:solidFill>
                  <a:srgbClr val="000000"/>
                </a:solidFill>
                <a:ea typeface="宋体" charset="-122"/>
              </a:rPr>
              <a:t>） </a:t>
            </a:r>
          </a:p>
          <a:p>
            <a:r>
              <a:rPr lang="en-US" altLang="zh-CN">
                <a:solidFill>
                  <a:srgbClr val="000000"/>
                </a:solidFill>
                <a:ea typeface="宋体" charset="-122"/>
              </a:rPr>
              <a:t>S= 34/19</a:t>
            </a:r>
          </a:p>
          <a:p>
            <a:r>
              <a:rPr lang="en-US" altLang="zh-CN">
                <a:solidFill>
                  <a:srgbClr val="000000"/>
                </a:solidFill>
                <a:ea typeface="宋体" charset="-122"/>
              </a:rPr>
              <a:t>E= </a:t>
            </a:r>
            <a:r>
              <a:rPr lang="zh-CN" altLang="en-US">
                <a:solidFill>
                  <a:srgbClr val="000000"/>
                </a:solidFill>
                <a:ea typeface="宋体" charset="-122"/>
              </a:rPr>
              <a:t>（</a:t>
            </a:r>
            <a:r>
              <a:rPr lang="en-US" altLang="zh-CN">
                <a:solidFill>
                  <a:srgbClr val="000000"/>
                </a:solidFill>
                <a:ea typeface="宋体" charset="-122"/>
              </a:rPr>
              <a:t>4*4+3*6</a:t>
            </a:r>
            <a:r>
              <a:rPr lang="zh-CN" altLang="en-US">
                <a:solidFill>
                  <a:srgbClr val="000000"/>
                </a:solidFill>
                <a:ea typeface="宋体" charset="-122"/>
              </a:rPr>
              <a:t>）</a:t>
            </a:r>
            <a:r>
              <a:rPr lang="en-US" altLang="zh-CN">
                <a:solidFill>
                  <a:srgbClr val="000000"/>
                </a:solidFill>
                <a:ea typeface="宋体" charset="-122"/>
              </a:rPr>
              <a:t>/</a:t>
            </a:r>
            <a:r>
              <a:rPr lang="zh-CN" altLang="en-US">
                <a:solidFill>
                  <a:srgbClr val="000000"/>
                </a:solidFill>
                <a:ea typeface="宋体" charset="-122"/>
              </a:rPr>
              <a:t>（</a:t>
            </a:r>
            <a:r>
              <a:rPr lang="en-US" altLang="zh-CN">
                <a:solidFill>
                  <a:srgbClr val="000000"/>
                </a:solidFill>
                <a:ea typeface="宋体" charset="-122"/>
              </a:rPr>
              <a:t>8*19</a:t>
            </a:r>
            <a:r>
              <a:rPr lang="zh-CN" altLang="en-US">
                <a:solidFill>
                  <a:srgbClr val="000000"/>
                </a:solidFill>
                <a:ea typeface="宋体" charset="-122"/>
              </a:rPr>
              <a:t>）</a:t>
            </a:r>
            <a:endParaRPr lang="en-US" altLang="zh-CN">
              <a:solidFill>
                <a:srgbClr val="000000"/>
              </a:solidFill>
              <a:ea typeface="宋体" charset="-122"/>
            </a:endParaRPr>
          </a:p>
        </p:txBody>
      </p:sp>
      <p:sp>
        <p:nvSpPr>
          <p:cNvPr id="83972" name="矩形 5"/>
          <p:cNvSpPr>
            <a:spLocks noChangeArrowheads="1"/>
          </p:cNvSpPr>
          <p:nvPr/>
        </p:nvSpPr>
        <p:spPr bwMode="auto">
          <a:xfrm>
            <a:off x="3071813" y="5072063"/>
            <a:ext cx="3286125" cy="461962"/>
          </a:xfrm>
          <a:prstGeom prst="rect">
            <a:avLst/>
          </a:prstGeom>
          <a:noFill/>
          <a:ln w="9525">
            <a:noFill/>
            <a:miter lim="800000"/>
            <a:headEnd/>
            <a:tailEnd/>
          </a:ln>
        </p:spPr>
        <p:txBody>
          <a:bodyPr>
            <a:spAutoFit/>
          </a:bodyPr>
          <a:lstStyle/>
          <a:p>
            <a:r>
              <a:rPr lang="zh-CN" altLang="en-US" b="1">
                <a:solidFill>
                  <a:srgbClr val="000000"/>
                </a:solidFill>
                <a:latin typeface="宋体" charset="-122"/>
                <a:ea typeface="宋体" charset="-122"/>
              </a:rPr>
              <a:t>动态流水线时空图</a:t>
            </a:r>
            <a:r>
              <a:rPr lang="en-US" altLang="zh-CN" b="1">
                <a:solidFill>
                  <a:srgbClr val="000000"/>
                </a:solidFill>
                <a:latin typeface="宋体" charset="-122"/>
                <a:ea typeface="宋体" charset="-122"/>
              </a:rPr>
              <a:t>-2</a:t>
            </a:r>
            <a:endParaRPr lang="zh-CN" altLang="en-US">
              <a:solidFill>
                <a:srgbClr val="000000"/>
              </a:solidFill>
            </a:endParaRPr>
          </a:p>
        </p:txBody>
      </p:sp>
      <p:pic>
        <p:nvPicPr>
          <p:cNvPr id="83973" name="Picture 4"/>
          <p:cNvPicPr>
            <a:picLocks noChangeAspect="1" noChangeArrowheads="1"/>
          </p:cNvPicPr>
          <p:nvPr/>
        </p:nvPicPr>
        <p:blipFill>
          <a:blip r:embed="rId2" cstate="print"/>
          <a:srcRect/>
          <a:stretch>
            <a:fillRect/>
          </a:stretch>
        </p:blipFill>
        <p:spPr bwMode="auto">
          <a:xfrm>
            <a:off x="271463" y="1285875"/>
            <a:ext cx="8658225" cy="387667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9"/>
          <p:cNvSpPr>
            <a:spLocks noGrp="1" noChangeArrowheads="1"/>
          </p:cNvSpPr>
          <p:nvPr>
            <p:ph type="title"/>
          </p:nvPr>
        </p:nvSpPr>
        <p:spPr/>
        <p:txBody>
          <a:bodyPr/>
          <a:lstStyle/>
          <a:p>
            <a:r>
              <a:rPr lang="en-US" altLang="zh-CN" smtClean="0">
                <a:latin typeface="黑体" pitchFamily="2" charset="-122"/>
              </a:rPr>
              <a:t>3.2 </a:t>
            </a:r>
            <a:r>
              <a:rPr lang="zh-CN" altLang="en-US" smtClean="0">
                <a:latin typeface="黑体" pitchFamily="2" charset="-122"/>
              </a:rPr>
              <a:t>流水线的性能指标</a:t>
            </a:r>
          </a:p>
        </p:txBody>
      </p:sp>
      <p:sp>
        <p:nvSpPr>
          <p:cNvPr id="77827" name="Rectangle 3" descr="Rectangle: Click to edit Master text styles&#10;Second level&#10;Third level&#10;Fourth level&#10;Fifth level"/>
          <p:cNvSpPr>
            <a:spLocks noGrp="1" noChangeArrowheads="1"/>
          </p:cNvSpPr>
          <p:nvPr>
            <p:ph type="body" sz="half" idx="1"/>
          </p:nvPr>
        </p:nvSpPr>
        <p:spPr>
          <a:xfrm>
            <a:off x="685800" y="1219200"/>
            <a:ext cx="7848600" cy="3048000"/>
          </a:xfrm>
        </p:spPr>
        <p:txBody>
          <a:bodyPr/>
          <a:lstStyle/>
          <a:p>
            <a:pPr marL="457200" indent="-457200">
              <a:lnSpc>
                <a:spcPct val="140000"/>
              </a:lnSpc>
              <a:buFont typeface="Wingdings" pitchFamily="2" charset="2"/>
              <a:buNone/>
            </a:pPr>
            <a:r>
              <a:rPr lang="en-US" altLang="zh-CN" sz="2000" b="1" dirty="0" smtClean="0">
                <a:latin typeface="宋体" charset="-122"/>
                <a:ea typeface="宋体" charset="-122"/>
              </a:rPr>
              <a:t>        </a:t>
            </a:r>
            <a:r>
              <a:rPr lang="zh-CN" altLang="en-US" sz="2000" b="1" dirty="0" smtClean="0">
                <a:latin typeface="宋体" charset="-122"/>
                <a:ea typeface="宋体" charset="-122"/>
              </a:rPr>
              <a:t>例</a:t>
            </a:r>
            <a:r>
              <a:rPr lang="en-US" altLang="zh-CN" sz="2000" b="1" dirty="0" smtClean="0">
                <a:latin typeface="宋体" charset="-122"/>
                <a:ea typeface="宋体" charset="-122"/>
              </a:rPr>
              <a:t>3.2 </a:t>
            </a:r>
            <a:r>
              <a:rPr lang="zh-CN" altLang="en-US" sz="2000" b="1" dirty="0" smtClean="0">
                <a:solidFill>
                  <a:srgbClr val="000000"/>
                </a:solidFill>
                <a:latin typeface="宋体" charset="-122"/>
                <a:ea typeface="宋体" charset="-122"/>
              </a:rPr>
              <a:t>有一条</a:t>
            </a:r>
            <a:r>
              <a:rPr lang="zh-CN" altLang="en-US" sz="2000" b="1" dirty="0" smtClean="0">
                <a:solidFill>
                  <a:srgbClr val="0000FF"/>
                </a:solidFill>
                <a:latin typeface="黑体" panose="02010609060101010101" pitchFamily="49" charset="-122"/>
                <a:ea typeface="黑体" panose="02010609060101010101" pitchFamily="49" charset="-122"/>
              </a:rPr>
              <a:t>动态</a:t>
            </a:r>
            <a:r>
              <a:rPr lang="zh-CN" altLang="en-US" sz="2000" b="1" dirty="0" smtClean="0">
                <a:solidFill>
                  <a:srgbClr val="000000"/>
                </a:solidFill>
                <a:latin typeface="宋体" charset="-122"/>
                <a:ea typeface="宋体" charset="-122"/>
              </a:rPr>
              <a:t>多功能流水线由</a:t>
            </a:r>
            <a:r>
              <a:rPr lang="en-US" altLang="zh-CN" sz="2000" b="1" dirty="0" smtClean="0">
                <a:solidFill>
                  <a:srgbClr val="9933FF"/>
                </a:solidFill>
                <a:latin typeface="宋体" charset="-122"/>
                <a:ea typeface="宋体" charset="-122"/>
              </a:rPr>
              <a:t>5</a:t>
            </a:r>
            <a:r>
              <a:rPr lang="zh-CN" altLang="en-US" sz="2000" b="1" dirty="0" smtClean="0">
                <a:solidFill>
                  <a:srgbClr val="000000"/>
                </a:solidFill>
                <a:latin typeface="宋体" charset="-122"/>
                <a:ea typeface="宋体" charset="-122"/>
              </a:rPr>
              <a:t>段组成，加法用</a:t>
            </a:r>
            <a:r>
              <a:rPr lang="en-US" altLang="zh-CN" sz="2000" b="1" dirty="0" smtClean="0">
                <a:solidFill>
                  <a:srgbClr val="9933FF"/>
                </a:solidFill>
                <a:latin typeface="宋体" charset="-122"/>
                <a:ea typeface="宋体" charset="-122"/>
              </a:rPr>
              <a:t>1</a:t>
            </a:r>
            <a:r>
              <a:rPr lang="zh-CN" altLang="en-US" sz="2000" b="1" dirty="0" smtClean="0">
                <a:solidFill>
                  <a:srgbClr val="9933FF"/>
                </a:solidFill>
                <a:latin typeface="宋体" charset="-122"/>
                <a:ea typeface="宋体" charset="-122"/>
              </a:rPr>
              <a:t>、</a:t>
            </a:r>
            <a:r>
              <a:rPr lang="en-US" altLang="zh-CN" sz="2000" b="1" dirty="0" smtClean="0">
                <a:solidFill>
                  <a:srgbClr val="9933FF"/>
                </a:solidFill>
                <a:latin typeface="宋体" charset="-122"/>
                <a:ea typeface="宋体" charset="-122"/>
              </a:rPr>
              <a:t>3</a:t>
            </a:r>
            <a:r>
              <a:rPr lang="zh-CN" altLang="en-US" sz="2000" b="1" dirty="0" smtClean="0">
                <a:solidFill>
                  <a:srgbClr val="9933FF"/>
                </a:solidFill>
                <a:latin typeface="宋体" charset="-122"/>
                <a:ea typeface="宋体" charset="-122"/>
              </a:rPr>
              <a:t>、</a:t>
            </a:r>
            <a:r>
              <a:rPr lang="en-US" altLang="zh-CN" sz="2000" b="1" dirty="0" smtClean="0">
                <a:solidFill>
                  <a:srgbClr val="9933FF"/>
                </a:solidFill>
                <a:latin typeface="宋体" charset="-122"/>
                <a:ea typeface="宋体" charset="-122"/>
              </a:rPr>
              <a:t>4</a:t>
            </a:r>
            <a:r>
              <a:rPr lang="zh-CN" altLang="en-US" sz="2000" b="1" dirty="0" smtClean="0">
                <a:solidFill>
                  <a:srgbClr val="9933FF"/>
                </a:solidFill>
                <a:latin typeface="宋体" charset="-122"/>
                <a:ea typeface="宋体" charset="-122"/>
              </a:rPr>
              <a:t>、</a:t>
            </a:r>
            <a:r>
              <a:rPr lang="en-US" altLang="zh-CN" sz="2000" b="1" dirty="0" smtClean="0">
                <a:solidFill>
                  <a:srgbClr val="9933FF"/>
                </a:solidFill>
                <a:latin typeface="宋体" charset="-122"/>
                <a:ea typeface="宋体" charset="-122"/>
              </a:rPr>
              <a:t>5</a:t>
            </a:r>
            <a:r>
              <a:rPr lang="zh-CN" altLang="en-US" sz="2000" b="1" dirty="0" smtClean="0">
                <a:solidFill>
                  <a:srgbClr val="000000"/>
                </a:solidFill>
                <a:latin typeface="宋体" charset="-122"/>
                <a:ea typeface="宋体" charset="-122"/>
              </a:rPr>
              <a:t>段，乘法用</a:t>
            </a:r>
            <a:r>
              <a:rPr lang="en-US" altLang="zh-CN" sz="2000" b="1" dirty="0" smtClean="0">
                <a:solidFill>
                  <a:srgbClr val="9933FF"/>
                </a:solidFill>
                <a:latin typeface="宋体" charset="-122"/>
                <a:ea typeface="宋体" charset="-122"/>
              </a:rPr>
              <a:t>1</a:t>
            </a:r>
            <a:r>
              <a:rPr lang="zh-CN" altLang="en-US" sz="2000" b="1" dirty="0" smtClean="0">
                <a:solidFill>
                  <a:srgbClr val="9933FF"/>
                </a:solidFill>
                <a:latin typeface="宋体" charset="-122"/>
                <a:ea typeface="宋体" charset="-122"/>
              </a:rPr>
              <a:t>、</a:t>
            </a:r>
            <a:r>
              <a:rPr lang="en-US" altLang="zh-CN" sz="2000" b="1" dirty="0" smtClean="0">
                <a:solidFill>
                  <a:srgbClr val="9933FF"/>
                </a:solidFill>
                <a:latin typeface="宋体" charset="-122"/>
                <a:ea typeface="宋体" charset="-122"/>
              </a:rPr>
              <a:t>2</a:t>
            </a:r>
            <a:r>
              <a:rPr lang="zh-CN" altLang="en-US" sz="2000" b="1" dirty="0" smtClean="0">
                <a:solidFill>
                  <a:srgbClr val="9933FF"/>
                </a:solidFill>
                <a:latin typeface="宋体" charset="-122"/>
                <a:ea typeface="宋体" charset="-122"/>
              </a:rPr>
              <a:t>、</a:t>
            </a:r>
            <a:r>
              <a:rPr lang="en-US" altLang="zh-CN" sz="2000" b="1" dirty="0" smtClean="0">
                <a:solidFill>
                  <a:srgbClr val="9933FF"/>
                </a:solidFill>
                <a:latin typeface="宋体" charset="-122"/>
                <a:ea typeface="宋体" charset="-122"/>
              </a:rPr>
              <a:t>5</a:t>
            </a:r>
            <a:r>
              <a:rPr lang="zh-CN" altLang="en-US" sz="2000" b="1" dirty="0" smtClean="0">
                <a:solidFill>
                  <a:srgbClr val="000000"/>
                </a:solidFill>
                <a:latin typeface="宋体" charset="-122"/>
                <a:ea typeface="宋体" charset="-122"/>
              </a:rPr>
              <a:t>段，第</a:t>
            </a:r>
            <a:r>
              <a:rPr lang="en-US" altLang="zh-CN" sz="2000" b="1" dirty="0" smtClean="0">
                <a:solidFill>
                  <a:srgbClr val="9933FF"/>
                </a:solidFill>
                <a:latin typeface="宋体" charset="-122"/>
                <a:ea typeface="宋体" charset="-122"/>
              </a:rPr>
              <a:t>4</a:t>
            </a:r>
            <a:r>
              <a:rPr lang="zh-CN" altLang="en-US" sz="2000" b="1" dirty="0" smtClean="0">
                <a:solidFill>
                  <a:srgbClr val="000000"/>
                </a:solidFill>
                <a:latin typeface="宋体" charset="-122"/>
                <a:ea typeface="宋体" charset="-122"/>
              </a:rPr>
              <a:t>段的时间为</a:t>
            </a:r>
            <a:r>
              <a:rPr lang="en-US" altLang="zh-CN" sz="2000" b="1" dirty="0" smtClean="0">
                <a:solidFill>
                  <a:srgbClr val="9933FF"/>
                </a:solidFill>
                <a:latin typeface="宋体" charset="-122"/>
                <a:ea typeface="宋体" charset="-122"/>
              </a:rPr>
              <a:t>2△t</a:t>
            </a:r>
            <a:r>
              <a:rPr lang="zh-CN" altLang="en-US" sz="2000" b="1" dirty="0" smtClean="0">
                <a:solidFill>
                  <a:srgbClr val="000000"/>
                </a:solidFill>
                <a:latin typeface="宋体" charset="-122"/>
                <a:ea typeface="宋体" charset="-122"/>
              </a:rPr>
              <a:t>，其余各段时间均为</a:t>
            </a:r>
            <a:r>
              <a:rPr lang="zh-CN" altLang="en-US" sz="2000" b="1" dirty="0" smtClean="0">
                <a:solidFill>
                  <a:srgbClr val="9933FF"/>
                </a:solidFill>
                <a:latin typeface="宋体" charset="-122"/>
                <a:ea typeface="宋体" charset="-122"/>
              </a:rPr>
              <a:t>△</a:t>
            </a:r>
            <a:r>
              <a:rPr lang="en-US" altLang="zh-CN" sz="2000" b="1" dirty="0" smtClean="0">
                <a:solidFill>
                  <a:srgbClr val="9933FF"/>
                </a:solidFill>
                <a:latin typeface="宋体" charset="-122"/>
                <a:ea typeface="宋体" charset="-122"/>
              </a:rPr>
              <a:t>t</a:t>
            </a:r>
            <a:r>
              <a:rPr lang="zh-CN" altLang="en-US" sz="2000" b="1" dirty="0" smtClean="0">
                <a:solidFill>
                  <a:srgbClr val="000000"/>
                </a:solidFill>
                <a:latin typeface="宋体" charset="-122"/>
                <a:ea typeface="宋体" charset="-122"/>
              </a:rPr>
              <a:t>，而且流水线的输出可以直接返回输入端或暂存于相应的流水寄存器中。若在该流水线上计算</a:t>
            </a:r>
            <a:r>
              <a:rPr lang="en-US" altLang="zh-CN" sz="2000" b="1" dirty="0" smtClean="0">
                <a:solidFill>
                  <a:srgbClr val="000000"/>
                </a:solidFill>
                <a:latin typeface="宋体" charset="-122"/>
                <a:ea typeface="宋体" charset="-122"/>
              </a:rPr>
              <a:t>:</a:t>
            </a:r>
          </a:p>
          <a:p>
            <a:pPr marL="457200" indent="-457200">
              <a:lnSpc>
                <a:spcPct val="140000"/>
              </a:lnSpc>
              <a:buFont typeface="Wingdings" pitchFamily="2" charset="2"/>
              <a:buNone/>
            </a:pPr>
            <a:r>
              <a:rPr lang="en-US" altLang="zh-CN" b="1" dirty="0" smtClean="0">
                <a:solidFill>
                  <a:srgbClr val="000000"/>
                </a:solidFill>
                <a:latin typeface="宋体" charset="-122"/>
                <a:ea typeface="宋体" charset="-122"/>
              </a:rPr>
              <a:t> </a:t>
            </a:r>
          </a:p>
          <a:p>
            <a:pPr marL="457200" indent="-457200">
              <a:lnSpc>
                <a:spcPct val="140000"/>
              </a:lnSpc>
              <a:buFont typeface="Wingdings" pitchFamily="2" charset="2"/>
              <a:buNone/>
            </a:pPr>
            <a:r>
              <a:rPr lang="en-US" altLang="zh-CN" b="1" dirty="0" smtClean="0">
                <a:solidFill>
                  <a:srgbClr val="000000"/>
                </a:solidFill>
                <a:latin typeface="宋体" charset="-122"/>
                <a:ea typeface="宋体" charset="-122"/>
              </a:rPr>
              <a:t>   </a:t>
            </a:r>
            <a:r>
              <a:rPr lang="zh-CN" altLang="en-US" sz="2000" b="1" dirty="0" smtClean="0">
                <a:solidFill>
                  <a:srgbClr val="000000"/>
                </a:solidFill>
                <a:latin typeface="宋体" charset="-122"/>
                <a:ea typeface="宋体" charset="-122"/>
              </a:rPr>
              <a:t>试计算其吞吐率、加速比和效率。</a:t>
            </a:r>
          </a:p>
        </p:txBody>
      </p:sp>
      <p:graphicFrame>
        <p:nvGraphicFramePr>
          <p:cNvPr id="77828" name="Object 8"/>
          <p:cNvGraphicFramePr>
            <a:graphicFrameLocks noGrp="1" noChangeAspect="1"/>
          </p:cNvGraphicFramePr>
          <p:nvPr>
            <p:ph sz="half" idx="2"/>
          </p:nvPr>
        </p:nvGraphicFramePr>
        <p:xfrm>
          <a:off x="1908175" y="4365625"/>
          <a:ext cx="5327650" cy="1820863"/>
        </p:xfrm>
        <a:graphic>
          <a:graphicData uri="http://schemas.openxmlformats.org/presentationml/2006/ole">
            <mc:AlternateContent xmlns:mc="http://schemas.openxmlformats.org/markup-compatibility/2006">
              <mc:Choice xmlns:v="urn:schemas-microsoft-com:vml" Requires="v">
                <p:oleObj spid="_x0000_s77998" name="图片" r:id="rId3" imgW="2889504" imgH="987552" progId="Word.Picture.8">
                  <p:embed/>
                </p:oleObj>
              </mc:Choice>
              <mc:Fallback>
                <p:oleObj name="图片" r:id="rId3" imgW="2889504" imgH="987552" progId="Word.Picture.8">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8175" y="4365625"/>
                        <a:ext cx="5327650" cy="1820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7829"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77830" name="Rectangle 7"/>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77831" name="Object 6"/>
          <p:cNvGraphicFramePr>
            <a:graphicFrameLocks noChangeAspect="1"/>
          </p:cNvGraphicFramePr>
          <p:nvPr/>
        </p:nvGraphicFramePr>
        <p:xfrm>
          <a:off x="3962400" y="2959100"/>
          <a:ext cx="1511300" cy="850900"/>
        </p:xfrm>
        <a:graphic>
          <a:graphicData uri="http://schemas.openxmlformats.org/presentationml/2006/ole">
            <mc:AlternateContent xmlns:mc="http://schemas.openxmlformats.org/markup-compatibility/2006">
              <mc:Choice xmlns:v="urn:schemas-microsoft-com:vml" Requires="v">
                <p:oleObj spid="_x0000_s77999" name="公式" r:id="rId5" imgW="761669" imgH="431613" progId="Equation.3">
                  <p:embed/>
                </p:oleObj>
              </mc:Choice>
              <mc:Fallback>
                <p:oleObj name="公式" r:id="rId5" imgW="761669" imgH="431613"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62400" y="2959100"/>
                        <a:ext cx="1511300" cy="850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en-US" altLang="zh-CN" smtClean="0">
                <a:latin typeface="黑体" pitchFamily="2" charset="-122"/>
              </a:rPr>
              <a:t>3.2 </a:t>
            </a:r>
            <a:r>
              <a:rPr lang="zh-CN" altLang="en-US" smtClean="0">
                <a:latin typeface="黑体" pitchFamily="2" charset="-122"/>
              </a:rPr>
              <a:t>流水线的性能指标</a:t>
            </a:r>
          </a:p>
        </p:txBody>
      </p:sp>
      <p:sp>
        <p:nvSpPr>
          <p:cNvPr id="78851" name="Rectangle 3" descr="Rectangle: Click to edit Master text styles&#10;Second level&#10;Third level&#10;Fourth level&#10;Fifth level"/>
          <p:cNvSpPr>
            <a:spLocks noGrp="1" noChangeArrowheads="1"/>
          </p:cNvSpPr>
          <p:nvPr>
            <p:ph idx="1"/>
          </p:nvPr>
        </p:nvSpPr>
        <p:spPr>
          <a:xfrm>
            <a:off x="1047750" y="1868488"/>
            <a:ext cx="7772400" cy="3073400"/>
          </a:xfrm>
        </p:spPr>
        <p:txBody>
          <a:bodyPr/>
          <a:lstStyle/>
          <a:p>
            <a:pPr marL="457200" indent="-457200">
              <a:buFont typeface="Wingdings" pitchFamily="2" charset="2"/>
              <a:buNone/>
            </a:pPr>
            <a:r>
              <a:rPr lang="zh-CN" altLang="en-US" b="1" smtClean="0">
                <a:latin typeface="宋体" charset="-122"/>
                <a:ea typeface="宋体" charset="-122"/>
              </a:rPr>
              <a:t>解</a:t>
            </a:r>
            <a:r>
              <a:rPr lang="en-US" altLang="zh-CN" b="1" smtClean="0">
                <a:latin typeface="宋体" charset="-122"/>
                <a:ea typeface="宋体" charset="-122"/>
              </a:rPr>
              <a:t>:</a:t>
            </a:r>
            <a:r>
              <a:rPr lang="en-US" altLang="zh-CN" b="1" smtClean="0">
                <a:solidFill>
                  <a:schemeClr val="tx1"/>
                </a:solidFill>
                <a:latin typeface="宋体" charset="-122"/>
                <a:ea typeface="宋体" charset="-122"/>
              </a:rPr>
              <a:t> (1) </a:t>
            </a:r>
            <a:r>
              <a:rPr lang="zh-CN" altLang="en-US" b="1" smtClean="0">
                <a:solidFill>
                  <a:schemeClr val="tx1"/>
                </a:solidFill>
                <a:latin typeface="宋体" charset="-122"/>
                <a:ea typeface="宋体" charset="-122"/>
              </a:rPr>
              <a:t>选择适合于流水线工作的算法</a:t>
            </a:r>
          </a:p>
          <a:p>
            <a:pPr lvl="2">
              <a:buFont typeface="Wingdings" pitchFamily="2" charset="2"/>
              <a:buChar char="p"/>
            </a:pPr>
            <a:r>
              <a:rPr lang="zh-CN" altLang="en-US" smtClean="0">
                <a:latin typeface="宋体" charset="-122"/>
                <a:ea typeface="宋体" charset="-122"/>
              </a:rPr>
              <a:t>应先计算</a:t>
            </a:r>
            <a:r>
              <a:rPr lang="en-US" altLang="zh-CN" smtClean="0">
                <a:solidFill>
                  <a:srgbClr val="9933FF"/>
                </a:solidFill>
                <a:latin typeface="宋体" charset="-122"/>
                <a:ea typeface="宋体" charset="-122"/>
              </a:rPr>
              <a:t>A</a:t>
            </a:r>
            <a:r>
              <a:rPr lang="en-US" altLang="zh-CN" baseline="-25000" smtClean="0">
                <a:solidFill>
                  <a:srgbClr val="9933FF"/>
                </a:solidFill>
                <a:latin typeface="宋体" charset="-122"/>
                <a:ea typeface="宋体" charset="-122"/>
              </a:rPr>
              <a:t>1</a:t>
            </a:r>
            <a:r>
              <a:rPr lang="en-US" altLang="zh-CN" smtClean="0">
                <a:solidFill>
                  <a:srgbClr val="9933FF"/>
                </a:solidFill>
                <a:latin typeface="宋体" charset="-122"/>
                <a:ea typeface="宋体" charset="-122"/>
              </a:rPr>
              <a:t>×B</a:t>
            </a:r>
            <a:r>
              <a:rPr lang="en-US" altLang="zh-CN" baseline="-25000" smtClean="0">
                <a:solidFill>
                  <a:srgbClr val="9933FF"/>
                </a:solidFill>
                <a:latin typeface="宋体" charset="-122"/>
                <a:ea typeface="宋体" charset="-122"/>
              </a:rPr>
              <a:t>1</a:t>
            </a:r>
            <a:r>
              <a:rPr lang="zh-CN" altLang="en-US" smtClean="0">
                <a:solidFill>
                  <a:srgbClr val="9933FF"/>
                </a:solidFill>
                <a:latin typeface="宋体" charset="-122"/>
                <a:ea typeface="宋体" charset="-122"/>
              </a:rPr>
              <a:t>、</a:t>
            </a:r>
            <a:r>
              <a:rPr lang="en-US" altLang="zh-CN" smtClean="0">
                <a:solidFill>
                  <a:srgbClr val="9933FF"/>
                </a:solidFill>
                <a:latin typeface="宋体" charset="-122"/>
                <a:ea typeface="宋体" charset="-122"/>
              </a:rPr>
              <a:t>A</a:t>
            </a:r>
            <a:r>
              <a:rPr lang="en-US" altLang="zh-CN" baseline="-25000" smtClean="0">
                <a:solidFill>
                  <a:srgbClr val="9933FF"/>
                </a:solidFill>
                <a:latin typeface="宋体" charset="-122"/>
                <a:ea typeface="宋体" charset="-122"/>
              </a:rPr>
              <a:t>2</a:t>
            </a:r>
            <a:r>
              <a:rPr lang="en-US" altLang="zh-CN" smtClean="0">
                <a:solidFill>
                  <a:srgbClr val="9933FF"/>
                </a:solidFill>
                <a:latin typeface="宋体" charset="-122"/>
                <a:ea typeface="宋体" charset="-122"/>
              </a:rPr>
              <a:t>×B</a:t>
            </a:r>
            <a:r>
              <a:rPr lang="en-US" altLang="zh-CN" baseline="-25000" smtClean="0">
                <a:solidFill>
                  <a:srgbClr val="9933FF"/>
                </a:solidFill>
                <a:latin typeface="宋体" charset="-122"/>
                <a:ea typeface="宋体" charset="-122"/>
              </a:rPr>
              <a:t>2</a:t>
            </a:r>
            <a:r>
              <a:rPr lang="zh-CN" altLang="en-US" smtClean="0">
                <a:solidFill>
                  <a:srgbClr val="9933FF"/>
                </a:solidFill>
                <a:latin typeface="宋体" charset="-122"/>
                <a:ea typeface="宋体" charset="-122"/>
              </a:rPr>
              <a:t>、</a:t>
            </a:r>
            <a:r>
              <a:rPr lang="en-US" altLang="zh-CN" smtClean="0">
                <a:solidFill>
                  <a:srgbClr val="9933FF"/>
                </a:solidFill>
                <a:latin typeface="宋体" charset="-122"/>
                <a:ea typeface="宋体" charset="-122"/>
              </a:rPr>
              <a:t>A</a:t>
            </a:r>
            <a:r>
              <a:rPr lang="en-US" altLang="zh-CN" baseline="-25000" smtClean="0">
                <a:solidFill>
                  <a:srgbClr val="9933FF"/>
                </a:solidFill>
                <a:latin typeface="宋体" charset="-122"/>
                <a:ea typeface="宋体" charset="-122"/>
              </a:rPr>
              <a:t>3</a:t>
            </a:r>
            <a:r>
              <a:rPr lang="en-US" altLang="zh-CN" smtClean="0">
                <a:solidFill>
                  <a:srgbClr val="9933FF"/>
                </a:solidFill>
                <a:latin typeface="宋体" charset="-122"/>
                <a:ea typeface="宋体" charset="-122"/>
              </a:rPr>
              <a:t>×B</a:t>
            </a:r>
            <a:r>
              <a:rPr lang="en-US" altLang="zh-CN" baseline="-25000" smtClean="0">
                <a:solidFill>
                  <a:srgbClr val="9933FF"/>
                </a:solidFill>
                <a:latin typeface="宋体" charset="-122"/>
                <a:ea typeface="宋体" charset="-122"/>
              </a:rPr>
              <a:t>3</a:t>
            </a:r>
            <a:r>
              <a:rPr lang="zh-CN" altLang="en-US" smtClean="0">
                <a:latin typeface="宋体" charset="-122"/>
                <a:ea typeface="宋体" charset="-122"/>
              </a:rPr>
              <a:t>和</a:t>
            </a:r>
            <a:r>
              <a:rPr lang="en-US" altLang="zh-CN" smtClean="0">
                <a:solidFill>
                  <a:srgbClr val="9933FF"/>
                </a:solidFill>
                <a:latin typeface="宋体" charset="-122"/>
                <a:ea typeface="宋体" charset="-122"/>
              </a:rPr>
              <a:t>A</a:t>
            </a:r>
            <a:r>
              <a:rPr lang="en-US" altLang="zh-CN" baseline="-25000" smtClean="0">
                <a:solidFill>
                  <a:srgbClr val="9933FF"/>
                </a:solidFill>
                <a:latin typeface="宋体" charset="-122"/>
                <a:ea typeface="宋体" charset="-122"/>
              </a:rPr>
              <a:t>4</a:t>
            </a:r>
            <a:r>
              <a:rPr lang="en-US" altLang="zh-CN" smtClean="0">
                <a:solidFill>
                  <a:srgbClr val="9933FF"/>
                </a:solidFill>
                <a:latin typeface="宋体" charset="-122"/>
                <a:ea typeface="宋体" charset="-122"/>
              </a:rPr>
              <a:t>×B</a:t>
            </a:r>
            <a:r>
              <a:rPr lang="en-US" altLang="zh-CN" baseline="-25000" smtClean="0">
                <a:solidFill>
                  <a:srgbClr val="9933FF"/>
                </a:solidFill>
                <a:latin typeface="宋体" charset="-122"/>
                <a:ea typeface="宋体" charset="-122"/>
              </a:rPr>
              <a:t>4</a:t>
            </a:r>
            <a:r>
              <a:rPr lang="zh-CN" altLang="en-US" smtClean="0">
                <a:solidFill>
                  <a:srgbClr val="9933FF"/>
                </a:solidFill>
                <a:latin typeface="宋体" charset="-122"/>
                <a:ea typeface="宋体" charset="-122"/>
              </a:rPr>
              <a:t>；</a:t>
            </a:r>
          </a:p>
          <a:p>
            <a:pPr lvl="2">
              <a:buFont typeface="Wingdings" pitchFamily="2" charset="2"/>
              <a:buChar char="p"/>
            </a:pPr>
            <a:r>
              <a:rPr lang="zh-CN" altLang="en-US" smtClean="0">
                <a:latin typeface="宋体" charset="-122"/>
                <a:ea typeface="宋体" charset="-122"/>
              </a:rPr>
              <a:t>再计算</a:t>
            </a:r>
            <a:r>
              <a:rPr lang="en-US" altLang="zh-CN" smtClean="0">
                <a:solidFill>
                  <a:srgbClr val="9933FF"/>
                </a:solidFill>
                <a:latin typeface="宋体" charset="-122"/>
                <a:ea typeface="宋体" charset="-122"/>
              </a:rPr>
              <a:t>(A</a:t>
            </a:r>
            <a:r>
              <a:rPr lang="en-US" altLang="zh-CN" baseline="-25000" smtClean="0">
                <a:solidFill>
                  <a:srgbClr val="9933FF"/>
                </a:solidFill>
                <a:latin typeface="宋体" charset="-122"/>
                <a:ea typeface="宋体" charset="-122"/>
              </a:rPr>
              <a:t>1</a:t>
            </a:r>
            <a:r>
              <a:rPr lang="en-US" altLang="zh-CN" smtClean="0">
                <a:solidFill>
                  <a:srgbClr val="9933FF"/>
                </a:solidFill>
                <a:latin typeface="宋体" charset="-122"/>
                <a:ea typeface="宋体" charset="-122"/>
              </a:rPr>
              <a:t>×B</a:t>
            </a:r>
            <a:r>
              <a:rPr lang="en-US" altLang="zh-CN" baseline="-25000" smtClean="0">
                <a:solidFill>
                  <a:srgbClr val="9933FF"/>
                </a:solidFill>
                <a:latin typeface="宋体" charset="-122"/>
                <a:ea typeface="宋体" charset="-122"/>
              </a:rPr>
              <a:t>1</a:t>
            </a:r>
            <a:r>
              <a:rPr lang="en-US" altLang="zh-CN" smtClean="0">
                <a:solidFill>
                  <a:srgbClr val="9933FF"/>
                </a:solidFill>
                <a:latin typeface="宋体" charset="-122"/>
                <a:ea typeface="宋体" charset="-122"/>
              </a:rPr>
              <a:t>)</a:t>
            </a:r>
            <a:r>
              <a:rPr lang="zh-CN" altLang="en-US" smtClean="0">
                <a:solidFill>
                  <a:srgbClr val="9933FF"/>
                </a:solidFill>
                <a:latin typeface="宋体" charset="-122"/>
                <a:ea typeface="宋体" charset="-122"/>
              </a:rPr>
              <a:t>＋</a:t>
            </a:r>
            <a:r>
              <a:rPr lang="en-US" altLang="zh-CN" smtClean="0">
                <a:solidFill>
                  <a:srgbClr val="9933FF"/>
                </a:solidFill>
                <a:latin typeface="宋体" charset="-122"/>
                <a:ea typeface="宋体" charset="-122"/>
              </a:rPr>
              <a:t>(A</a:t>
            </a:r>
            <a:r>
              <a:rPr lang="en-US" altLang="zh-CN" baseline="-25000" smtClean="0">
                <a:solidFill>
                  <a:srgbClr val="9933FF"/>
                </a:solidFill>
                <a:latin typeface="宋体" charset="-122"/>
                <a:ea typeface="宋体" charset="-122"/>
              </a:rPr>
              <a:t>2</a:t>
            </a:r>
            <a:r>
              <a:rPr lang="en-US" altLang="zh-CN" smtClean="0">
                <a:solidFill>
                  <a:srgbClr val="9933FF"/>
                </a:solidFill>
                <a:latin typeface="宋体" charset="-122"/>
                <a:ea typeface="宋体" charset="-122"/>
              </a:rPr>
              <a:t>×B</a:t>
            </a:r>
            <a:r>
              <a:rPr lang="en-US" altLang="zh-CN" baseline="-25000" smtClean="0">
                <a:solidFill>
                  <a:srgbClr val="9933FF"/>
                </a:solidFill>
                <a:latin typeface="宋体" charset="-122"/>
                <a:ea typeface="宋体" charset="-122"/>
              </a:rPr>
              <a:t>2</a:t>
            </a:r>
            <a:r>
              <a:rPr lang="en-US" altLang="zh-CN" smtClean="0">
                <a:solidFill>
                  <a:srgbClr val="9933FF"/>
                </a:solidFill>
                <a:latin typeface="宋体" charset="-122"/>
                <a:ea typeface="宋体" charset="-122"/>
              </a:rPr>
              <a:t>)</a:t>
            </a:r>
          </a:p>
          <a:p>
            <a:pPr lvl="2">
              <a:buFont typeface="Wingdings" pitchFamily="2" charset="2"/>
              <a:buNone/>
            </a:pPr>
            <a:r>
              <a:rPr lang="en-US" altLang="zh-CN" smtClean="0">
                <a:solidFill>
                  <a:srgbClr val="9933FF"/>
                </a:solidFill>
                <a:latin typeface="宋体" charset="-122"/>
                <a:ea typeface="宋体" charset="-122"/>
              </a:rPr>
              <a:t>         (A</a:t>
            </a:r>
            <a:r>
              <a:rPr lang="en-US" altLang="zh-CN" baseline="-25000" smtClean="0">
                <a:solidFill>
                  <a:srgbClr val="9933FF"/>
                </a:solidFill>
                <a:latin typeface="宋体" charset="-122"/>
                <a:ea typeface="宋体" charset="-122"/>
              </a:rPr>
              <a:t>3</a:t>
            </a:r>
            <a:r>
              <a:rPr lang="en-US" altLang="zh-CN" smtClean="0">
                <a:solidFill>
                  <a:srgbClr val="9933FF"/>
                </a:solidFill>
                <a:latin typeface="宋体" charset="-122"/>
                <a:ea typeface="宋体" charset="-122"/>
              </a:rPr>
              <a:t>×B</a:t>
            </a:r>
            <a:r>
              <a:rPr lang="en-US" altLang="zh-CN" baseline="-25000" smtClean="0">
                <a:solidFill>
                  <a:srgbClr val="9933FF"/>
                </a:solidFill>
                <a:latin typeface="宋体" charset="-122"/>
                <a:ea typeface="宋体" charset="-122"/>
              </a:rPr>
              <a:t>3</a:t>
            </a:r>
            <a:r>
              <a:rPr lang="en-US" altLang="zh-CN" smtClean="0">
                <a:solidFill>
                  <a:srgbClr val="9933FF"/>
                </a:solidFill>
                <a:latin typeface="宋体" charset="-122"/>
                <a:ea typeface="宋体" charset="-122"/>
              </a:rPr>
              <a:t>)</a:t>
            </a:r>
            <a:r>
              <a:rPr lang="zh-CN" altLang="en-US" smtClean="0">
                <a:solidFill>
                  <a:srgbClr val="9933FF"/>
                </a:solidFill>
                <a:latin typeface="宋体" charset="-122"/>
                <a:ea typeface="宋体" charset="-122"/>
              </a:rPr>
              <a:t>＋</a:t>
            </a:r>
            <a:r>
              <a:rPr lang="en-US" altLang="zh-CN" smtClean="0">
                <a:solidFill>
                  <a:srgbClr val="9933FF"/>
                </a:solidFill>
                <a:latin typeface="宋体" charset="-122"/>
                <a:ea typeface="宋体" charset="-122"/>
              </a:rPr>
              <a:t>(A</a:t>
            </a:r>
            <a:r>
              <a:rPr lang="en-US" altLang="zh-CN" baseline="-25000" smtClean="0">
                <a:solidFill>
                  <a:srgbClr val="9933FF"/>
                </a:solidFill>
                <a:latin typeface="宋体" charset="-122"/>
                <a:ea typeface="宋体" charset="-122"/>
              </a:rPr>
              <a:t>4</a:t>
            </a:r>
            <a:r>
              <a:rPr lang="en-US" altLang="zh-CN" smtClean="0">
                <a:solidFill>
                  <a:srgbClr val="9933FF"/>
                </a:solidFill>
                <a:latin typeface="宋体" charset="-122"/>
                <a:ea typeface="宋体" charset="-122"/>
              </a:rPr>
              <a:t>×B</a:t>
            </a:r>
            <a:r>
              <a:rPr lang="en-US" altLang="zh-CN" baseline="-25000" smtClean="0">
                <a:solidFill>
                  <a:srgbClr val="9933FF"/>
                </a:solidFill>
                <a:latin typeface="宋体" charset="-122"/>
                <a:ea typeface="宋体" charset="-122"/>
              </a:rPr>
              <a:t>4</a:t>
            </a:r>
            <a:r>
              <a:rPr lang="en-US" altLang="zh-CN" smtClean="0">
                <a:solidFill>
                  <a:srgbClr val="9933FF"/>
                </a:solidFill>
                <a:latin typeface="宋体" charset="-122"/>
                <a:ea typeface="宋体" charset="-122"/>
              </a:rPr>
              <a:t>)</a:t>
            </a:r>
            <a:r>
              <a:rPr lang="zh-CN" altLang="en-US" smtClean="0">
                <a:solidFill>
                  <a:srgbClr val="9933FF"/>
                </a:solidFill>
                <a:latin typeface="宋体" charset="-122"/>
                <a:ea typeface="宋体" charset="-122"/>
              </a:rPr>
              <a:t>；</a:t>
            </a:r>
          </a:p>
          <a:p>
            <a:pPr lvl="2">
              <a:buFont typeface="Wingdings" pitchFamily="2" charset="2"/>
              <a:buChar char="p"/>
            </a:pPr>
            <a:r>
              <a:rPr lang="zh-CN" altLang="en-US" smtClean="0">
                <a:latin typeface="宋体" charset="-122"/>
                <a:ea typeface="宋体" charset="-122"/>
              </a:rPr>
              <a:t>然后求总的累加结果。</a:t>
            </a:r>
          </a:p>
          <a:p>
            <a:pPr marL="1085850" lvl="1" indent="-457200">
              <a:buFont typeface="Wingdings" pitchFamily="2" charset="2"/>
              <a:buNone/>
            </a:pPr>
            <a:r>
              <a:rPr lang="en-US" altLang="zh-CN" b="1" smtClean="0">
                <a:latin typeface="宋体" charset="-122"/>
                <a:ea typeface="宋体" charset="-122"/>
              </a:rPr>
              <a:t>(2) </a:t>
            </a:r>
            <a:r>
              <a:rPr lang="zh-CN" altLang="en-US" b="1" smtClean="0">
                <a:latin typeface="宋体" charset="-122"/>
                <a:ea typeface="宋体" charset="-122"/>
              </a:rPr>
              <a:t>画出时空图</a:t>
            </a:r>
          </a:p>
          <a:p>
            <a:pPr marL="1085850" lvl="1" indent="-457200">
              <a:buFont typeface="Wingdings" pitchFamily="2" charset="2"/>
              <a:buNone/>
            </a:pPr>
            <a:r>
              <a:rPr lang="en-US" altLang="zh-CN" b="1" smtClean="0">
                <a:latin typeface="宋体" charset="-122"/>
                <a:ea typeface="宋体" charset="-122"/>
              </a:rPr>
              <a:t>(3) </a:t>
            </a:r>
            <a:r>
              <a:rPr lang="zh-CN" altLang="en-US" b="1" smtClean="0">
                <a:latin typeface="宋体" charset="-122"/>
                <a:ea typeface="宋体" charset="-122"/>
              </a:rPr>
              <a:t>计算性能</a:t>
            </a:r>
          </a:p>
        </p:txBody>
      </p:sp>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13"/>
          <p:cNvSpPr>
            <a:spLocks noGrp="1" noChangeArrowheads="1"/>
          </p:cNvSpPr>
          <p:nvPr>
            <p:ph type="title"/>
          </p:nvPr>
        </p:nvSpPr>
        <p:spPr/>
        <p:txBody>
          <a:bodyPr/>
          <a:lstStyle/>
          <a:p>
            <a:r>
              <a:rPr lang="en-US" altLang="zh-CN" smtClean="0">
                <a:latin typeface="黑体" pitchFamily="2" charset="-122"/>
              </a:rPr>
              <a:t>3.2 </a:t>
            </a:r>
            <a:r>
              <a:rPr lang="zh-CN" altLang="en-US" smtClean="0">
                <a:latin typeface="黑体" pitchFamily="2" charset="-122"/>
              </a:rPr>
              <a:t>流水线的性能指标</a:t>
            </a:r>
          </a:p>
        </p:txBody>
      </p:sp>
      <p:graphicFrame>
        <p:nvGraphicFramePr>
          <p:cNvPr id="79875" name="Object 15"/>
          <p:cNvGraphicFramePr>
            <a:graphicFrameLocks noGrp="1" noChangeAspect="1"/>
          </p:cNvGraphicFramePr>
          <p:nvPr>
            <p:ph sz="half" idx="1"/>
          </p:nvPr>
        </p:nvGraphicFramePr>
        <p:xfrm>
          <a:off x="900113" y="1268413"/>
          <a:ext cx="7632700" cy="3641725"/>
        </p:xfrm>
        <a:graphic>
          <a:graphicData uri="http://schemas.openxmlformats.org/presentationml/2006/ole">
            <mc:AlternateContent xmlns:mc="http://schemas.openxmlformats.org/markup-compatibility/2006">
              <mc:Choice xmlns:v="urn:schemas-microsoft-com:vml" Requires="v">
                <p:oleObj spid="_x0000_s80212" name="图片" r:id="rId3" imgW="4355592" imgH="2078736" progId="Word.Picture.8">
                  <p:embed/>
                </p:oleObj>
              </mc:Choice>
              <mc:Fallback>
                <p:oleObj name="图片" r:id="rId3" imgW="4355592" imgH="2078736" progId="Word.Picture.8">
                  <p:embed/>
                  <p:pic>
                    <p:nvPicPr>
                      <p:cNvPr id="0" name="Object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13" y="1268413"/>
                        <a:ext cx="7632700" cy="3641725"/>
                      </a:xfrm>
                      <a:prstGeom prst="rect">
                        <a:avLst/>
                      </a:prstGeom>
                      <a:solidFill>
                        <a:srgbClr val="F4E7B2"/>
                      </a:solidFill>
                    </p:spPr>
                  </p:pic>
                </p:oleObj>
              </mc:Fallback>
            </mc:AlternateContent>
          </a:graphicData>
        </a:graphic>
      </p:graphicFrame>
      <p:graphicFrame>
        <p:nvGraphicFramePr>
          <p:cNvPr id="79876" name="Object 1052"/>
          <p:cNvGraphicFramePr>
            <a:graphicFrameLocks noGrp="1" noChangeAspect="1"/>
          </p:cNvGraphicFramePr>
          <p:nvPr>
            <p:ph sz="quarter" idx="2"/>
          </p:nvPr>
        </p:nvGraphicFramePr>
        <p:xfrm>
          <a:off x="3203575" y="5229225"/>
          <a:ext cx="1873250" cy="717550"/>
        </p:xfrm>
        <a:graphic>
          <a:graphicData uri="http://schemas.openxmlformats.org/presentationml/2006/ole">
            <mc:AlternateContent xmlns:mc="http://schemas.openxmlformats.org/markup-compatibility/2006">
              <mc:Choice xmlns:v="urn:schemas-microsoft-com:vml" Requires="v">
                <p:oleObj spid="_x0000_s80213" name="公式" r:id="rId5" imgW="1028254" imgH="393529" progId="Equation.3">
                  <p:embed/>
                </p:oleObj>
              </mc:Choice>
              <mc:Fallback>
                <p:oleObj name="公式" r:id="rId5" imgW="1028254" imgH="393529" progId="Equation.3">
                  <p:embed/>
                  <p:pic>
                    <p:nvPicPr>
                      <p:cNvPr id="0" name="Object 105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03575" y="5229225"/>
                        <a:ext cx="1873250" cy="717550"/>
                      </a:xfrm>
                      <a:prstGeom prst="rect">
                        <a:avLst/>
                      </a:prstGeom>
                      <a:solidFill>
                        <a:schemeClr val="bg1"/>
                      </a:solidFill>
                    </p:spPr>
                  </p:pic>
                </p:oleObj>
              </mc:Fallback>
            </mc:AlternateContent>
          </a:graphicData>
        </a:graphic>
      </p:graphicFrame>
      <p:graphicFrame>
        <p:nvGraphicFramePr>
          <p:cNvPr id="79877" name="Object 1054"/>
          <p:cNvGraphicFramePr>
            <a:graphicFrameLocks noGrp="1" noChangeAspect="1"/>
          </p:cNvGraphicFramePr>
          <p:nvPr>
            <p:ph sz="quarter" idx="3"/>
            <p:extLst>
              <p:ext uri="{D42A27DB-BD31-4B8C-83A1-F6EECF244321}">
                <p14:modId xmlns:p14="http://schemas.microsoft.com/office/powerpoint/2010/main" val="1974712324"/>
              </p:ext>
            </p:extLst>
          </p:nvPr>
        </p:nvGraphicFramePr>
        <p:xfrm>
          <a:off x="5436096" y="5229225"/>
          <a:ext cx="2781833" cy="743421"/>
        </p:xfrm>
        <a:graphic>
          <a:graphicData uri="http://schemas.openxmlformats.org/presentationml/2006/ole">
            <mc:AlternateContent xmlns:mc="http://schemas.openxmlformats.org/markup-compatibility/2006">
              <mc:Choice xmlns:v="urn:schemas-microsoft-com:vml" Requires="v">
                <p:oleObj spid="_x0000_s80214" name="公式" r:id="rId7" imgW="1473200" imgH="393700" progId="Equation.3">
                  <p:embed/>
                </p:oleObj>
              </mc:Choice>
              <mc:Fallback>
                <p:oleObj name="公式" r:id="rId7" imgW="1473200" imgH="393700" progId="Equation.3">
                  <p:embed/>
                  <p:pic>
                    <p:nvPicPr>
                      <p:cNvPr id="0" name="Object 105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36096" y="5229225"/>
                        <a:ext cx="2781833" cy="743421"/>
                      </a:xfrm>
                      <a:prstGeom prst="rect">
                        <a:avLst/>
                      </a:prstGeom>
                      <a:solidFill>
                        <a:schemeClr val="bg1"/>
                      </a:solidFill>
                    </p:spPr>
                  </p:pic>
                </p:oleObj>
              </mc:Fallback>
            </mc:AlternateContent>
          </a:graphicData>
        </a:graphic>
      </p:graphicFrame>
      <p:sp>
        <p:nvSpPr>
          <p:cNvPr id="79878" name="Rectangle 1051"/>
          <p:cNvSpPr>
            <a:spLocks noChangeArrowheads="1"/>
          </p:cNvSpPr>
          <p:nvPr/>
        </p:nvSpPr>
        <p:spPr bwMode="auto">
          <a:xfrm>
            <a:off x="0" y="3243263"/>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79879" name="Object 1050"/>
          <p:cNvGraphicFramePr>
            <a:graphicFrameLocks noChangeAspect="1"/>
          </p:cNvGraphicFramePr>
          <p:nvPr/>
        </p:nvGraphicFramePr>
        <p:xfrm>
          <a:off x="971550" y="5164138"/>
          <a:ext cx="1223963" cy="712787"/>
        </p:xfrm>
        <a:graphic>
          <a:graphicData uri="http://schemas.openxmlformats.org/presentationml/2006/ole">
            <mc:AlternateContent xmlns:mc="http://schemas.openxmlformats.org/markup-compatibility/2006">
              <mc:Choice xmlns:v="urn:schemas-microsoft-com:vml" Requires="v">
                <p:oleObj spid="_x0000_s80215" name="公式" r:id="rId9" imgW="634725" imgH="368140" progId="Equation.3">
                  <p:embed/>
                </p:oleObj>
              </mc:Choice>
              <mc:Fallback>
                <p:oleObj name="公式" r:id="rId9" imgW="634725" imgH="368140" progId="Equation.3">
                  <p:embed/>
                  <p:pic>
                    <p:nvPicPr>
                      <p:cNvPr id="0" name="Object 105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71550" y="5164138"/>
                        <a:ext cx="1223963" cy="712787"/>
                      </a:xfrm>
                      <a:prstGeom prst="rect">
                        <a:avLst/>
                      </a:prstGeom>
                      <a:solidFill>
                        <a:schemeClr val="bg1"/>
                      </a:solidFill>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9879"/>
                                        </p:tgtEl>
                                        <p:attrNameLst>
                                          <p:attrName>style.visibility</p:attrName>
                                        </p:attrNameLst>
                                      </p:cBhvr>
                                      <p:to>
                                        <p:strVal val="visible"/>
                                      </p:to>
                                    </p:set>
                                    <p:anim calcmode="lin" valueType="num">
                                      <p:cBhvr additive="base">
                                        <p:cTn id="7" dur="500" fill="hold"/>
                                        <p:tgtEl>
                                          <p:spTgt spid="79879"/>
                                        </p:tgtEl>
                                        <p:attrNameLst>
                                          <p:attrName>ppt_x</p:attrName>
                                        </p:attrNameLst>
                                      </p:cBhvr>
                                      <p:tavLst>
                                        <p:tav tm="0">
                                          <p:val>
                                            <p:strVal val="#ppt_x"/>
                                          </p:val>
                                        </p:tav>
                                        <p:tav tm="100000">
                                          <p:val>
                                            <p:strVal val="#ppt_x"/>
                                          </p:val>
                                        </p:tav>
                                      </p:tavLst>
                                    </p:anim>
                                    <p:anim calcmode="lin" valueType="num">
                                      <p:cBhvr additive="base">
                                        <p:cTn id="8" dur="500" fill="hold"/>
                                        <p:tgtEl>
                                          <p:spTgt spid="79879"/>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9876"/>
                                        </p:tgtEl>
                                        <p:attrNameLst>
                                          <p:attrName>style.visibility</p:attrName>
                                        </p:attrNameLst>
                                      </p:cBhvr>
                                      <p:to>
                                        <p:strVal val="visible"/>
                                      </p:to>
                                    </p:set>
                                    <p:anim calcmode="lin" valueType="num">
                                      <p:cBhvr additive="base">
                                        <p:cTn id="11" dur="500" fill="hold"/>
                                        <p:tgtEl>
                                          <p:spTgt spid="79876"/>
                                        </p:tgtEl>
                                        <p:attrNameLst>
                                          <p:attrName>ppt_x</p:attrName>
                                        </p:attrNameLst>
                                      </p:cBhvr>
                                      <p:tavLst>
                                        <p:tav tm="0">
                                          <p:val>
                                            <p:strVal val="#ppt_x"/>
                                          </p:val>
                                        </p:tav>
                                        <p:tav tm="100000">
                                          <p:val>
                                            <p:strVal val="#ppt_x"/>
                                          </p:val>
                                        </p:tav>
                                      </p:tavLst>
                                    </p:anim>
                                    <p:anim calcmode="lin" valueType="num">
                                      <p:cBhvr additive="base">
                                        <p:cTn id="12" dur="500" fill="hold"/>
                                        <p:tgtEl>
                                          <p:spTgt spid="79876"/>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79877"/>
                                        </p:tgtEl>
                                        <p:attrNameLst>
                                          <p:attrName>style.visibility</p:attrName>
                                        </p:attrNameLst>
                                      </p:cBhvr>
                                      <p:to>
                                        <p:strVal val="visible"/>
                                      </p:to>
                                    </p:set>
                                    <p:anim calcmode="lin" valueType="num">
                                      <p:cBhvr additive="base">
                                        <p:cTn id="15" dur="500" fill="hold"/>
                                        <p:tgtEl>
                                          <p:spTgt spid="79877"/>
                                        </p:tgtEl>
                                        <p:attrNameLst>
                                          <p:attrName>ppt_x</p:attrName>
                                        </p:attrNameLst>
                                      </p:cBhvr>
                                      <p:tavLst>
                                        <p:tav tm="0">
                                          <p:val>
                                            <p:strVal val="#ppt_x"/>
                                          </p:val>
                                        </p:tav>
                                        <p:tav tm="100000">
                                          <p:val>
                                            <p:strVal val="#ppt_x"/>
                                          </p:val>
                                        </p:tav>
                                      </p:tavLst>
                                    </p:anim>
                                    <p:anim calcmode="lin" valueType="num">
                                      <p:cBhvr additive="base">
                                        <p:cTn id="16" dur="500" fill="hold"/>
                                        <p:tgtEl>
                                          <p:spTgt spid="7987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a:xfrm>
            <a:off x="209550" y="0"/>
            <a:ext cx="9017000" cy="635000"/>
          </a:xfrm>
          <a:noFill/>
          <a:ln/>
        </p:spPr>
        <p:txBody>
          <a:bodyPr lIns="90488" tIns="44450" rIns="90488" bIns="44450" anchor="ctr"/>
          <a:lstStyle/>
          <a:p>
            <a:r>
              <a:rPr lang="en-US" altLang="zh-CN" sz="2400" b="1" dirty="0">
                <a:ea typeface="宋体" pitchFamily="2" charset="-122"/>
              </a:rPr>
              <a:t>Pipelined Laundry: (Start work ASAP)</a:t>
            </a:r>
          </a:p>
        </p:txBody>
      </p:sp>
      <p:sp>
        <p:nvSpPr>
          <p:cNvPr id="105475" name="Rectangle 3"/>
          <p:cNvSpPr>
            <a:spLocks noGrp="1" noChangeArrowheads="1"/>
          </p:cNvSpPr>
          <p:nvPr>
            <p:ph type="body" idx="1"/>
          </p:nvPr>
        </p:nvSpPr>
        <p:spPr>
          <a:xfrm>
            <a:off x="5016501" y="1971676"/>
            <a:ext cx="3967163" cy="377825"/>
          </a:xfrm>
          <a:noFill/>
          <a:ln/>
        </p:spPr>
        <p:txBody>
          <a:bodyPr lIns="90488" tIns="44450" rIns="90488" bIns="44450"/>
          <a:lstStyle/>
          <a:p>
            <a:pPr marL="342900" indent="-342900">
              <a:lnSpc>
                <a:spcPct val="120000"/>
              </a:lnSpc>
              <a:spcBef>
                <a:spcPct val="10000"/>
              </a:spcBef>
              <a:buFont typeface="Times New Roman" pitchFamily="18" charset="0"/>
              <a:buNone/>
            </a:pPr>
            <a:r>
              <a:rPr lang="zh-CN" altLang="en-US" dirty="0" smtClean="0">
                <a:solidFill>
                  <a:srgbClr val="FF0000"/>
                </a:solidFill>
                <a:ea typeface="宋体" pitchFamily="2" charset="-122"/>
                <a:cs typeface="Arial" charset="0"/>
              </a:rPr>
              <a:t>    串行</a:t>
            </a:r>
            <a:r>
              <a:rPr lang="zh-CN" altLang="en-US" dirty="0">
                <a:solidFill>
                  <a:srgbClr val="FF0000"/>
                </a:solidFill>
                <a:ea typeface="宋体" pitchFamily="2" charset="-122"/>
                <a:cs typeface="Arial" charset="0"/>
              </a:rPr>
              <a:t>方式为</a:t>
            </a:r>
            <a:r>
              <a:rPr lang="en-US" altLang="zh-CN" dirty="0">
                <a:solidFill>
                  <a:srgbClr val="FF0000"/>
                </a:solidFill>
                <a:ea typeface="宋体" pitchFamily="2" charset="-122"/>
                <a:cs typeface="Arial" charset="0"/>
              </a:rPr>
              <a:t>6</a:t>
            </a:r>
            <a:r>
              <a:rPr lang="zh-CN" altLang="en-US" dirty="0">
                <a:solidFill>
                  <a:srgbClr val="FF0000"/>
                </a:solidFill>
                <a:ea typeface="宋体" pitchFamily="2" charset="-122"/>
                <a:cs typeface="Arial" charset="0"/>
              </a:rPr>
              <a:t>小时，</a:t>
            </a:r>
            <a:r>
              <a:rPr lang="en-US" altLang="zh-CN" dirty="0">
                <a:solidFill>
                  <a:srgbClr val="FF0000"/>
                </a:solidFill>
                <a:ea typeface="宋体" pitchFamily="2" charset="-122"/>
                <a:cs typeface="Arial" charset="0"/>
              </a:rPr>
              <a:t>N</a:t>
            </a:r>
            <a:r>
              <a:rPr lang="zh-CN" altLang="en-US" dirty="0">
                <a:solidFill>
                  <a:srgbClr val="FF0000"/>
                </a:solidFill>
                <a:ea typeface="宋体" pitchFamily="2" charset="-122"/>
                <a:cs typeface="Arial" charset="0"/>
              </a:rPr>
              <a:t>批则为</a:t>
            </a:r>
            <a:r>
              <a:rPr lang="en-US" altLang="zh-CN" dirty="0">
                <a:solidFill>
                  <a:srgbClr val="FF0000"/>
                </a:solidFill>
                <a:ea typeface="宋体" pitchFamily="2" charset="-122"/>
                <a:cs typeface="Arial" charset="0"/>
              </a:rPr>
              <a:t>90N</a:t>
            </a:r>
            <a:r>
              <a:rPr lang="zh-CN" altLang="en-US" dirty="0">
                <a:solidFill>
                  <a:srgbClr val="FF0000"/>
                </a:solidFill>
                <a:ea typeface="宋体" pitchFamily="2" charset="-122"/>
                <a:cs typeface="Arial" charset="0"/>
              </a:rPr>
              <a:t>分钟</a:t>
            </a:r>
          </a:p>
        </p:txBody>
      </p:sp>
      <p:grpSp>
        <p:nvGrpSpPr>
          <p:cNvPr id="105476" name="Group 4"/>
          <p:cNvGrpSpPr>
            <a:grpSpLocks/>
          </p:cNvGrpSpPr>
          <p:nvPr/>
        </p:nvGrpSpPr>
        <p:grpSpPr bwMode="auto">
          <a:xfrm>
            <a:off x="1079500" y="2338388"/>
            <a:ext cx="522288" cy="534987"/>
            <a:chOff x="712" y="1908"/>
            <a:chExt cx="329" cy="337"/>
          </a:xfrm>
        </p:grpSpPr>
        <p:sp>
          <p:nvSpPr>
            <p:cNvPr id="105477" name="Freeform 5"/>
            <p:cNvSpPr>
              <a:spLocks/>
            </p:cNvSpPr>
            <p:nvPr/>
          </p:nvSpPr>
          <p:spPr bwMode="auto">
            <a:xfrm>
              <a:off x="712" y="1908"/>
              <a:ext cx="329" cy="295"/>
            </a:xfrm>
            <a:custGeom>
              <a:avLst/>
              <a:gdLst>
                <a:gd name="T0" fmla="*/ 93 w 329"/>
                <a:gd name="T1" fmla="*/ 14 h 295"/>
                <a:gd name="T2" fmla="*/ 156 w 329"/>
                <a:gd name="T3" fmla="*/ 16 h 295"/>
                <a:gd name="T4" fmla="*/ 224 w 329"/>
                <a:gd name="T5" fmla="*/ 0 h 295"/>
                <a:gd name="T6" fmla="*/ 305 w 329"/>
                <a:gd name="T7" fmla="*/ 0 h 295"/>
                <a:gd name="T8" fmla="*/ 215 w 329"/>
                <a:gd name="T9" fmla="*/ 84 h 295"/>
                <a:gd name="T10" fmla="*/ 239 w 329"/>
                <a:gd name="T11" fmla="*/ 89 h 295"/>
                <a:gd name="T12" fmla="*/ 263 w 329"/>
                <a:gd name="T13" fmla="*/ 99 h 295"/>
                <a:gd name="T14" fmla="*/ 285 w 329"/>
                <a:gd name="T15" fmla="*/ 111 h 295"/>
                <a:gd name="T16" fmla="*/ 302 w 329"/>
                <a:gd name="T17" fmla="*/ 126 h 295"/>
                <a:gd name="T18" fmla="*/ 316 w 329"/>
                <a:gd name="T19" fmla="*/ 144 h 295"/>
                <a:gd name="T20" fmla="*/ 325 w 329"/>
                <a:gd name="T21" fmla="*/ 165 h 295"/>
                <a:gd name="T22" fmla="*/ 328 w 329"/>
                <a:gd name="T23" fmla="*/ 187 h 295"/>
                <a:gd name="T24" fmla="*/ 324 w 329"/>
                <a:gd name="T25" fmla="*/ 210 h 295"/>
                <a:gd name="T26" fmla="*/ 317 w 329"/>
                <a:gd name="T27" fmla="*/ 228 h 295"/>
                <a:gd name="T28" fmla="*/ 303 w 329"/>
                <a:gd name="T29" fmla="*/ 247 h 295"/>
                <a:gd name="T30" fmla="*/ 280 w 329"/>
                <a:gd name="T31" fmla="*/ 267 h 295"/>
                <a:gd name="T32" fmla="*/ 257 w 329"/>
                <a:gd name="T33" fmla="*/ 279 h 295"/>
                <a:gd name="T34" fmla="*/ 236 w 329"/>
                <a:gd name="T35" fmla="*/ 287 h 295"/>
                <a:gd name="T36" fmla="*/ 215 w 329"/>
                <a:gd name="T37" fmla="*/ 292 h 295"/>
                <a:gd name="T38" fmla="*/ 189 w 329"/>
                <a:gd name="T39" fmla="*/ 294 h 295"/>
                <a:gd name="T40" fmla="*/ 122 w 329"/>
                <a:gd name="T41" fmla="*/ 293 h 295"/>
                <a:gd name="T42" fmla="*/ 90 w 329"/>
                <a:gd name="T43" fmla="*/ 287 h 295"/>
                <a:gd name="T44" fmla="*/ 56 w 329"/>
                <a:gd name="T45" fmla="*/ 272 h 295"/>
                <a:gd name="T46" fmla="*/ 30 w 329"/>
                <a:gd name="T47" fmla="*/ 253 h 295"/>
                <a:gd name="T48" fmla="*/ 13 w 329"/>
                <a:gd name="T49" fmla="*/ 232 h 295"/>
                <a:gd name="T50" fmla="*/ 4 w 329"/>
                <a:gd name="T51" fmla="*/ 210 h 295"/>
                <a:gd name="T52" fmla="*/ 0 w 329"/>
                <a:gd name="T53" fmla="*/ 191 h 295"/>
                <a:gd name="T54" fmla="*/ 3 w 329"/>
                <a:gd name="T55" fmla="*/ 169 h 295"/>
                <a:gd name="T56" fmla="*/ 14 w 329"/>
                <a:gd name="T57" fmla="*/ 141 h 295"/>
                <a:gd name="T58" fmla="*/ 35 w 329"/>
                <a:gd name="T59" fmla="*/ 118 h 295"/>
                <a:gd name="T60" fmla="*/ 63 w 329"/>
                <a:gd name="T61" fmla="*/ 99 h 295"/>
                <a:gd name="T62" fmla="*/ 102 w 329"/>
                <a:gd name="T63" fmla="*/ 86 h 295"/>
                <a:gd name="T64" fmla="*/ 40 w 329"/>
                <a:gd name="T65" fmla="*/ 4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9" h="295">
                  <a:moveTo>
                    <a:pt x="40" y="4"/>
                  </a:moveTo>
                  <a:lnTo>
                    <a:pt x="93" y="14"/>
                  </a:lnTo>
                  <a:lnTo>
                    <a:pt x="92" y="0"/>
                  </a:lnTo>
                  <a:lnTo>
                    <a:pt x="156" y="16"/>
                  </a:lnTo>
                  <a:lnTo>
                    <a:pt x="156" y="0"/>
                  </a:lnTo>
                  <a:lnTo>
                    <a:pt x="224" y="0"/>
                  </a:lnTo>
                  <a:lnTo>
                    <a:pt x="223" y="15"/>
                  </a:lnTo>
                  <a:lnTo>
                    <a:pt x="305" y="0"/>
                  </a:lnTo>
                  <a:lnTo>
                    <a:pt x="205" y="83"/>
                  </a:lnTo>
                  <a:lnTo>
                    <a:pt x="215" y="84"/>
                  </a:lnTo>
                  <a:lnTo>
                    <a:pt x="226" y="86"/>
                  </a:lnTo>
                  <a:lnTo>
                    <a:pt x="239" y="89"/>
                  </a:lnTo>
                  <a:lnTo>
                    <a:pt x="250" y="93"/>
                  </a:lnTo>
                  <a:lnTo>
                    <a:pt x="263" y="99"/>
                  </a:lnTo>
                  <a:lnTo>
                    <a:pt x="274" y="104"/>
                  </a:lnTo>
                  <a:lnTo>
                    <a:pt x="285" y="111"/>
                  </a:lnTo>
                  <a:lnTo>
                    <a:pt x="294" y="119"/>
                  </a:lnTo>
                  <a:lnTo>
                    <a:pt x="302" y="126"/>
                  </a:lnTo>
                  <a:lnTo>
                    <a:pt x="309" y="135"/>
                  </a:lnTo>
                  <a:lnTo>
                    <a:pt x="316" y="144"/>
                  </a:lnTo>
                  <a:lnTo>
                    <a:pt x="321" y="155"/>
                  </a:lnTo>
                  <a:lnTo>
                    <a:pt x="325" y="165"/>
                  </a:lnTo>
                  <a:lnTo>
                    <a:pt x="327" y="174"/>
                  </a:lnTo>
                  <a:lnTo>
                    <a:pt x="328" y="187"/>
                  </a:lnTo>
                  <a:lnTo>
                    <a:pt x="327" y="200"/>
                  </a:lnTo>
                  <a:lnTo>
                    <a:pt x="324" y="210"/>
                  </a:lnTo>
                  <a:lnTo>
                    <a:pt x="321" y="220"/>
                  </a:lnTo>
                  <a:lnTo>
                    <a:pt x="317" y="228"/>
                  </a:lnTo>
                  <a:lnTo>
                    <a:pt x="311" y="237"/>
                  </a:lnTo>
                  <a:lnTo>
                    <a:pt x="303" y="247"/>
                  </a:lnTo>
                  <a:lnTo>
                    <a:pt x="292" y="258"/>
                  </a:lnTo>
                  <a:lnTo>
                    <a:pt x="280" y="267"/>
                  </a:lnTo>
                  <a:lnTo>
                    <a:pt x="268" y="274"/>
                  </a:lnTo>
                  <a:lnTo>
                    <a:pt x="257" y="279"/>
                  </a:lnTo>
                  <a:lnTo>
                    <a:pt x="246" y="284"/>
                  </a:lnTo>
                  <a:lnTo>
                    <a:pt x="236" y="287"/>
                  </a:lnTo>
                  <a:lnTo>
                    <a:pt x="224" y="290"/>
                  </a:lnTo>
                  <a:lnTo>
                    <a:pt x="215" y="292"/>
                  </a:lnTo>
                  <a:lnTo>
                    <a:pt x="201" y="293"/>
                  </a:lnTo>
                  <a:lnTo>
                    <a:pt x="189" y="294"/>
                  </a:lnTo>
                  <a:lnTo>
                    <a:pt x="133" y="294"/>
                  </a:lnTo>
                  <a:lnTo>
                    <a:pt x="122" y="293"/>
                  </a:lnTo>
                  <a:lnTo>
                    <a:pt x="108" y="291"/>
                  </a:lnTo>
                  <a:lnTo>
                    <a:pt x="90" y="287"/>
                  </a:lnTo>
                  <a:lnTo>
                    <a:pt x="73" y="280"/>
                  </a:lnTo>
                  <a:lnTo>
                    <a:pt x="56" y="272"/>
                  </a:lnTo>
                  <a:lnTo>
                    <a:pt x="41" y="262"/>
                  </a:lnTo>
                  <a:lnTo>
                    <a:pt x="30" y="253"/>
                  </a:lnTo>
                  <a:lnTo>
                    <a:pt x="21" y="244"/>
                  </a:lnTo>
                  <a:lnTo>
                    <a:pt x="13" y="232"/>
                  </a:lnTo>
                  <a:lnTo>
                    <a:pt x="7" y="219"/>
                  </a:lnTo>
                  <a:lnTo>
                    <a:pt x="4" y="210"/>
                  </a:lnTo>
                  <a:lnTo>
                    <a:pt x="1" y="201"/>
                  </a:lnTo>
                  <a:lnTo>
                    <a:pt x="0" y="191"/>
                  </a:lnTo>
                  <a:lnTo>
                    <a:pt x="1" y="183"/>
                  </a:lnTo>
                  <a:lnTo>
                    <a:pt x="3" y="169"/>
                  </a:lnTo>
                  <a:lnTo>
                    <a:pt x="7" y="156"/>
                  </a:lnTo>
                  <a:lnTo>
                    <a:pt x="14" y="141"/>
                  </a:lnTo>
                  <a:lnTo>
                    <a:pt x="24" y="129"/>
                  </a:lnTo>
                  <a:lnTo>
                    <a:pt x="35" y="118"/>
                  </a:lnTo>
                  <a:lnTo>
                    <a:pt x="49" y="107"/>
                  </a:lnTo>
                  <a:lnTo>
                    <a:pt x="63" y="99"/>
                  </a:lnTo>
                  <a:lnTo>
                    <a:pt x="82" y="91"/>
                  </a:lnTo>
                  <a:lnTo>
                    <a:pt x="102" y="86"/>
                  </a:lnTo>
                  <a:lnTo>
                    <a:pt x="115" y="83"/>
                  </a:lnTo>
                  <a:lnTo>
                    <a:pt x="40" y="4"/>
                  </a:lnTo>
                </a:path>
              </a:pathLst>
            </a:custGeom>
            <a:solidFill>
              <a:srgbClr val="D49FFF"/>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5478" name="Rectangle 6"/>
            <p:cNvSpPr>
              <a:spLocks noChangeArrowheads="1"/>
            </p:cNvSpPr>
            <p:nvPr/>
          </p:nvSpPr>
          <p:spPr bwMode="auto">
            <a:xfrm>
              <a:off x="763" y="1959"/>
              <a:ext cx="253" cy="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zh-CN" sz="2400" b="1">
                  <a:latin typeface="Arial" charset="0"/>
                  <a:ea typeface="宋体" pitchFamily="2" charset="-122"/>
                </a:rPr>
                <a:t>A</a:t>
              </a:r>
            </a:p>
          </p:txBody>
        </p:sp>
      </p:grpSp>
      <p:grpSp>
        <p:nvGrpSpPr>
          <p:cNvPr id="105479" name="Group 7"/>
          <p:cNvGrpSpPr>
            <a:grpSpLocks/>
          </p:cNvGrpSpPr>
          <p:nvPr/>
        </p:nvGrpSpPr>
        <p:grpSpPr bwMode="auto">
          <a:xfrm>
            <a:off x="1066800" y="3189288"/>
            <a:ext cx="522288" cy="534987"/>
            <a:chOff x="704" y="2444"/>
            <a:chExt cx="329" cy="337"/>
          </a:xfrm>
        </p:grpSpPr>
        <p:sp>
          <p:nvSpPr>
            <p:cNvPr id="105480" name="Freeform 8"/>
            <p:cNvSpPr>
              <a:spLocks/>
            </p:cNvSpPr>
            <p:nvPr/>
          </p:nvSpPr>
          <p:spPr bwMode="auto">
            <a:xfrm>
              <a:off x="704" y="2444"/>
              <a:ext cx="329" cy="295"/>
            </a:xfrm>
            <a:custGeom>
              <a:avLst/>
              <a:gdLst>
                <a:gd name="T0" fmla="*/ 93 w 329"/>
                <a:gd name="T1" fmla="*/ 14 h 295"/>
                <a:gd name="T2" fmla="*/ 156 w 329"/>
                <a:gd name="T3" fmla="*/ 16 h 295"/>
                <a:gd name="T4" fmla="*/ 224 w 329"/>
                <a:gd name="T5" fmla="*/ 0 h 295"/>
                <a:gd name="T6" fmla="*/ 305 w 329"/>
                <a:gd name="T7" fmla="*/ 0 h 295"/>
                <a:gd name="T8" fmla="*/ 215 w 329"/>
                <a:gd name="T9" fmla="*/ 84 h 295"/>
                <a:gd name="T10" fmla="*/ 239 w 329"/>
                <a:gd name="T11" fmla="*/ 89 h 295"/>
                <a:gd name="T12" fmla="*/ 263 w 329"/>
                <a:gd name="T13" fmla="*/ 99 h 295"/>
                <a:gd name="T14" fmla="*/ 285 w 329"/>
                <a:gd name="T15" fmla="*/ 111 h 295"/>
                <a:gd name="T16" fmla="*/ 302 w 329"/>
                <a:gd name="T17" fmla="*/ 126 h 295"/>
                <a:gd name="T18" fmla="*/ 316 w 329"/>
                <a:gd name="T19" fmla="*/ 144 h 295"/>
                <a:gd name="T20" fmla="*/ 325 w 329"/>
                <a:gd name="T21" fmla="*/ 165 h 295"/>
                <a:gd name="T22" fmla="*/ 328 w 329"/>
                <a:gd name="T23" fmla="*/ 187 h 295"/>
                <a:gd name="T24" fmla="*/ 324 w 329"/>
                <a:gd name="T25" fmla="*/ 210 h 295"/>
                <a:gd name="T26" fmla="*/ 317 w 329"/>
                <a:gd name="T27" fmla="*/ 228 h 295"/>
                <a:gd name="T28" fmla="*/ 303 w 329"/>
                <a:gd name="T29" fmla="*/ 247 h 295"/>
                <a:gd name="T30" fmla="*/ 280 w 329"/>
                <a:gd name="T31" fmla="*/ 267 h 295"/>
                <a:gd name="T32" fmla="*/ 257 w 329"/>
                <a:gd name="T33" fmla="*/ 279 h 295"/>
                <a:gd name="T34" fmla="*/ 236 w 329"/>
                <a:gd name="T35" fmla="*/ 287 h 295"/>
                <a:gd name="T36" fmla="*/ 215 w 329"/>
                <a:gd name="T37" fmla="*/ 292 h 295"/>
                <a:gd name="T38" fmla="*/ 189 w 329"/>
                <a:gd name="T39" fmla="*/ 294 h 295"/>
                <a:gd name="T40" fmla="*/ 122 w 329"/>
                <a:gd name="T41" fmla="*/ 293 h 295"/>
                <a:gd name="T42" fmla="*/ 90 w 329"/>
                <a:gd name="T43" fmla="*/ 287 h 295"/>
                <a:gd name="T44" fmla="*/ 56 w 329"/>
                <a:gd name="T45" fmla="*/ 272 h 295"/>
                <a:gd name="T46" fmla="*/ 30 w 329"/>
                <a:gd name="T47" fmla="*/ 253 h 295"/>
                <a:gd name="T48" fmla="*/ 13 w 329"/>
                <a:gd name="T49" fmla="*/ 232 h 295"/>
                <a:gd name="T50" fmla="*/ 4 w 329"/>
                <a:gd name="T51" fmla="*/ 210 h 295"/>
                <a:gd name="T52" fmla="*/ 0 w 329"/>
                <a:gd name="T53" fmla="*/ 191 h 295"/>
                <a:gd name="T54" fmla="*/ 3 w 329"/>
                <a:gd name="T55" fmla="*/ 169 h 295"/>
                <a:gd name="T56" fmla="*/ 14 w 329"/>
                <a:gd name="T57" fmla="*/ 141 h 295"/>
                <a:gd name="T58" fmla="*/ 35 w 329"/>
                <a:gd name="T59" fmla="*/ 118 h 295"/>
                <a:gd name="T60" fmla="*/ 63 w 329"/>
                <a:gd name="T61" fmla="*/ 99 h 295"/>
                <a:gd name="T62" fmla="*/ 102 w 329"/>
                <a:gd name="T63" fmla="*/ 86 h 295"/>
                <a:gd name="T64" fmla="*/ 40 w 329"/>
                <a:gd name="T65" fmla="*/ 4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9" h="295">
                  <a:moveTo>
                    <a:pt x="40" y="4"/>
                  </a:moveTo>
                  <a:lnTo>
                    <a:pt x="93" y="14"/>
                  </a:lnTo>
                  <a:lnTo>
                    <a:pt x="92" y="0"/>
                  </a:lnTo>
                  <a:lnTo>
                    <a:pt x="156" y="16"/>
                  </a:lnTo>
                  <a:lnTo>
                    <a:pt x="156" y="0"/>
                  </a:lnTo>
                  <a:lnTo>
                    <a:pt x="224" y="0"/>
                  </a:lnTo>
                  <a:lnTo>
                    <a:pt x="223" y="15"/>
                  </a:lnTo>
                  <a:lnTo>
                    <a:pt x="305" y="0"/>
                  </a:lnTo>
                  <a:lnTo>
                    <a:pt x="205" y="83"/>
                  </a:lnTo>
                  <a:lnTo>
                    <a:pt x="215" y="84"/>
                  </a:lnTo>
                  <a:lnTo>
                    <a:pt x="226" y="86"/>
                  </a:lnTo>
                  <a:lnTo>
                    <a:pt x="239" y="89"/>
                  </a:lnTo>
                  <a:lnTo>
                    <a:pt x="250" y="93"/>
                  </a:lnTo>
                  <a:lnTo>
                    <a:pt x="263" y="99"/>
                  </a:lnTo>
                  <a:lnTo>
                    <a:pt x="274" y="104"/>
                  </a:lnTo>
                  <a:lnTo>
                    <a:pt x="285" y="111"/>
                  </a:lnTo>
                  <a:lnTo>
                    <a:pt x="294" y="119"/>
                  </a:lnTo>
                  <a:lnTo>
                    <a:pt x="302" y="126"/>
                  </a:lnTo>
                  <a:lnTo>
                    <a:pt x="309" y="135"/>
                  </a:lnTo>
                  <a:lnTo>
                    <a:pt x="316" y="144"/>
                  </a:lnTo>
                  <a:lnTo>
                    <a:pt x="321" y="155"/>
                  </a:lnTo>
                  <a:lnTo>
                    <a:pt x="325" y="165"/>
                  </a:lnTo>
                  <a:lnTo>
                    <a:pt x="327" y="174"/>
                  </a:lnTo>
                  <a:lnTo>
                    <a:pt x="328" y="187"/>
                  </a:lnTo>
                  <a:lnTo>
                    <a:pt x="327" y="200"/>
                  </a:lnTo>
                  <a:lnTo>
                    <a:pt x="324" y="210"/>
                  </a:lnTo>
                  <a:lnTo>
                    <a:pt x="321" y="220"/>
                  </a:lnTo>
                  <a:lnTo>
                    <a:pt x="317" y="228"/>
                  </a:lnTo>
                  <a:lnTo>
                    <a:pt x="311" y="237"/>
                  </a:lnTo>
                  <a:lnTo>
                    <a:pt x="303" y="247"/>
                  </a:lnTo>
                  <a:lnTo>
                    <a:pt x="292" y="258"/>
                  </a:lnTo>
                  <a:lnTo>
                    <a:pt x="280" y="267"/>
                  </a:lnTo>
                  <a:lnTo>
                    <a:pt x="268" y="274"/>
                  </a:lnTo>
                  <a:lnTo>
                    <a:pt x="257" y="279"/>
                  </a:lnTo>
                  <a:lnTo>
                    <a:pt x="246" y="284"/>
                  </a:lnTo>
                  <a:lnTo>
                    <a:pt x="236" y="287"/>
                  </a:lnTo>
                  <a:lnTo>
                    <a:pt x="224" y="290"/>
                  </a:lnTo>
                  <a:lnTo>
                    <a:pt x="215" y="292"/>
                  </a:lnTo>
                  <a:lnTo>
                    <a:pt x="201" y="293"/>
                  </a:lnTo>
                  <a:lnTo>
                    <a:pt x="189" y="294"/>
                  </a:lnTo>
                  <a:lnTo>
                    <a:pt x="133" y="294"/>
                  </a:lnTo>
                  <a:lnTo>
                    <a:pt x="122" y="293"/>
                  </a:lnTo>
                  <a:lnTo>
                    <a:pt x="108" y="291"/>
                  </a:lnTo>
                  <a:lnTo>
                    <a:pt x="90" y="287"/>
                  </a:lnTo>
                  <a:lnTo>
                    <a:pt x="73" y="280"/>
                  </a:lnTo>
                  <a:lnTo>
                    <a:pt x="56" y="272"/>
                  </a:lnTo>
                  <a:lnTo>
                    <a:pt x="41" y="262"/>
                  </a:lnTo>
                  <a:lnTo>
                    <a:pt x="30" y="253"/>
                  </a:lnTo>
                  <a:lnTo>
                    <a:pt x="21" y="244"/>
                  </a:lnTo>
                  <a:lnTo>
                    <a:pt x="13" y="232"/>
                  </a:lnTo>
                  <a:lnTo>
                    <a:pt x="7" y="219"/>
                  </a:lnTo>
                  <a:lnTo>
                    <a:pt x="4" y="210"/>
                  </a:lnTo>
                  <a:lnTo>
                    <a:pt x="1" y="201"/>
                  </a:lnTo>
                  <a:lnTo>
                    <a:pt x="0" y="191"/>
                  </a:lnTo>
                  <a:lnTo>
                    <a:pt x="1" y="183"/>
                  </a:lnTo>
                  <a:lnTo>
                    <a:pt x="3" y="169"/>
                  </a:lnTo>
                  <a:lnTo>
                    <a:pt x="7" y="156"/>
                  </a:lnTo>
                  <a:lnTo>
                    <a:pt x="14" y="141"/>
                  </a:lnTo>
                  <a:lnTo>
                    <a:pt x="24" y="129"/>
                  </a:lnTo>
                  <a:lnTo>
                    <a:pt x="35" y="118"/>
                  </a:lnTo>
                  <a:lnTo>
                    <a:pt x="49" y="107"/>
                  </a:lnTo>
                  <a:lnTo>
                    <a:pt x="63" y="99"/>
                  </a:lnTo>
                  <a:lnTo>
                    <a:pt x="82" y="91"/>
                  </a:lnTo>
                  <a:lnTo>
                    <a:pt x="102" y="86"/>
                  </a:lnTo>
                  <a:lnTo>
                    <a:pt x="115" y="83"/>
                  </a:lnTo>
                  <a:lnTo>
                    <a:pt x="40" y="4"/>
                  </a:lnTo>
                </a:path>
              </a:pathLst>
            </a:custGeom>
            <a:solidFill>
              <a:srgbClr val="D49FFF"/>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5481" name="Rectangle 9"/>
            <p:cNvSpPr>
              <a:spLocks noChangeArrowheads="1"/>
            </p:cNvSpPr>
            <p:nvPr/>
          </p:nvSpPr>
          <p:spPr bwMode="auto">
            <a:xfrm>
              <a:off x="755" y="2495"/>
              <a:ext cx="253" cy="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zh-CN" sz="2400" b="1">
                  <a:latin typeface="Arial" charset="0"/>
                  <a:ea typeface="宋体" pitchFamily="2" charset="-122"/>
                </a:rPr>
                <a:t>B</a:t>
              </a:r>
            </a:p>
          </p:txBody>
        </p:sp>
      </p:grpSp>
      <p:grpSp>
        <p:nvGrpSpPr>
          <p:cNvPr id="105482" name="Group 10"/>
          <p:cNvGrpSpPr>
            <a:grpSpLocks/>
          </p:cNvGrpSpPr>
          <p:nvPr/>
        </p:nvGrpSpPr>
        <p:grpSpPr bwMode="auto">
          <a:xfrm>
            <a:off x="1028700" y="3938588"/>
            <a:ext cx="522288" cy="534987"/>
            <a:chOff x="680" y="2916"/>
            <a:chExt cx="329" cy="337"/>
          </a:xfrm>
        </p:grpSpPr>
        <p:sp>
          <p:nvSpPr>
            <p:cNvPr id="105483" name="Freeform 11"/>
            <p:cNvSpPr>
              <a:spLocks/>
            </p:cNvSpPr>
            <p:nvPr/>
          </p:nvSpPr>
          <p:spPr bwMode="auto">
            <a:xfrm>
              <a:off x="680" y="2916"/>
              <a:ext cx="329" cy="295"/>
            </a:xfrm>
            <a:custGeom>
              <a:avLst/>
              <a:gdLst>
                <a:gd name="T0" fmla="*/ 93 w 329"/>
                <a:gd name="T1" fmla="*/ 14 h 295"/>
                <a:gd name="T2" fmla="*/ 156 w 329"/>
                <a:gd name="T3" fmla="*/ 16 h 295"/>
                <a:gd name="T4" fmla="*/ 224 w 329"/>
                <a:gd name="T5" fmla="*/ 0 h 295"/>
                <a:gd name="T6" fmla="*/ 305 w 329"/>
                <a:gd name="T7" fmla="*/ 0 h 295"/>
                <a:gd name="T8" fmla="*/ 215 w 329"/>
                <a:gd name="T9" fmla="*/ 84 h 295"/>
                <a:gd name="T10" fmla="*/ 239 w 329"/>
                <a:gd name="T11" fmla="*/ 89 h 295"/>
                <a:gd name="T12" fmla="*/ 263 w 329"/>
                <a:gd name="T13" fmla="*/ 99 h 295"/>
                <a:gd name="T14" fmla="*/ 285 w 329"/>
                <a:gd name="T15" fmla="*/ 111 h 295"/>
                <a:gd name="T16" fmla="*/ 302 w 329"/>
                <a:gd name="T17" fmla="*/ 126 h 295"/>
                <a:gd name="T18" fmla="*/ 316 w 329"/>
                <a:gd name="T19" fmla="*/ 144 h 295"/>
                <a:gd name="T20" fmla="*/ 325 w 329"/>
                <a:gd name="T21" fmla="*/ 165 h 295"/>
                <a:gd name="T22" fmla="*/ 328 w 329"/>
                <a:gd name="T23" fmla="*/ 187 h 295"/>
                <a:gd name="T24" fmla="*/ 324 w 329"/>
                <a:gd name="T25" fmla="*/ 210 h 295"/>
                <a:gd name="T26" fmla="*/ 317 w 329"/>
                <a:gd name="T27" fmla="*/ 228 h 295"/>
                <a:gd name="T28" fmla="*/ 303 w 329"/>
                <a:gd name="T29" fmla="*/ 247 h 295"/>
                <a:gd name="T30" fmla="*/ 280 w 329"/>
                <a:gd name="T31" fmla="*/ 267 h 295"/>
                <a:gd name="T32" fmla="*/ 257 w 329"/>
                <a:gd name="T33" fmla="*/ 279 h 295"/>
                <a:gd name="T34" fmla="*/ 236 w 329"/>
                <a:gd name="T35" fmla="*/ 287 h 295"/>
                <a:gd name="T36" fmla="*/ 215 w 329"/>
                <a:gd name="T37" fmla="*/ 292 h 295"/>
                <a:gd name="T38" fmla="*/ 189 w 329"/>
                <a:gd name="T39" fmla="*/ 294 h 295"/>
                <a:gd name="T40" fmla="*/ 122 w 329"/>
                <a:gd name="T41" fmla="*/ 293 h 295"/>
                <a:gd name="T42" fmla="*/ 90 w 329"/>
                <a:gd name="T43" fmla="*/ 287 h 295"/>
                <a:gd name="T44" fmla="*/ 56 w 329"/>
                <a:gd name="T45" fmla="*/ 272 h 295"/>
                <a:gd name="T46" fmla="*/ 30 w 329"/>
                <a:gd name="T47" fmla="*/ 253 h 295"/>
                <a:gd name="T48" fmla="*/ 13 w 329"/>
                <a:gd name="T49" fmla="*/ 232 h 295"/>
                <a:gd name="T50" fmla="*/ 4 w 329"/>
                <a:gd name="T51" fmla="*/ 210 h 295"/>
                <a:gd name="T52" fmla="*/ 0 w 329"/>
                <a:gd name="T53" fmla="*/ 191 h 295"/>
                <a:gd name="T54" fmla="*/ 3 w 329"/>
                <a:gd name="T55" fmla="*/ 169 h 295"/>
                <a:gd name="T56" fmla="*/ 14 w 329"/>
                <a:gd name="T57" fmla="*/ 141 h 295"/>
                <a:gd name="T58" fmla="*/ 35 w 329"/>
                <a:gd name="T59" fmla="*/ 118 h 295"/>
                <a:gd name="T60" fmla="*/ 63 w 329"/>
                <a:gd name="T61" fmla="*/ 99 h 295"/>
                <a:gd name="T62" fmla="*/ 102 w 329"/>
                <a:gd name="T63" fmla="*/ 86 h 295"/>
                <a:gd name="T64" fmla="*/ 40 w 329"/>
                <a:gd name="T65" fmla="*/ 4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9" h="295">
                  <a:moveTo>
                    <a:pt x="40" y="4"/>
                  </a:moveTo>
                  <a:lnTo>
                    <a:pt x="93" y="14"/>
                  </a:lnTo>
                  <a:lnTo>
                    <a:pt x="92" y="0"/>
                  </a:lnTo>
                  <a:lnTo>
                    <a:pt x="156" y="16"/>
                  </a:lnTo>
                  <a:lnTo>
                    <a:pt x="156" y="0"/>
                  </a:lnTo>
                  <a:lnTo>
                    <a:pt x="224" y="0"/>
                  </a:lnTo>
                  <a:lnTo>
                    <a:pt x="223" y="15"/>
                  </a:lnTo>
                  <a:lnTo>
                    <a:pt x="305" y="0"/>
                  </a:lnTo>
                  <a:lnTo>
                    <a:pt x="205" y="83"/>
                  </a:lnTo>
                  <a:lnTo>
                    <a:pt x="215" y="84"/>
                  </a:lnTo>
                  <a:lnTo>
                    <a:pt x="226" y="86"/>
                  </a:lnTo>
                  <a:lnTo>
                    <a:pt x="239" y="89"/>
                  </a:lnTo>
                  <a:lnTo>
                    <a:pt x="250" y="93"/>
                  </a:lnTo>
                  <a:lnTo>
                    <a:pt x="263" y="99"/>
                  </a:lnTo>
                  <a:lnTo>
                    <a:pt x="274" y="104"/>
                  </a:lnTo>
                  <a:lnTo>
                    <a:pt x="285" y="111"/>
                  </a:lnTo>
                  <a:lnTo>
                    <a:pt x="294" y="119"/>
                  </a:lnTo>
                  <a:lnTo>
                    <a:pt x="302" y="126"/>
                  </a:lnTo>
                  <a:lnTo>
                    <a:pt x="309" y="135"/>
                  </a:lnTo>
                  <a:lnTo>
                    <a:pt x="316" y="144"/>
                  </a:lnTo>
                  <a:lnTo>
                    <a:pt x="321" y="155"/>
                  </a:lnTo>
                  <a:lnTo>
                    <a:pt x="325" y="165"/>
                  </a:lnTo>
                  <a:lnTo>
                    <a:pt x="327" y="174"/>
                  </a:lnTo>
                  <a:lnTo>
                    <a:pt x="328" y="187"/>
                  </a:lnTo>
                  <a:lnTo>
                    <a:pt x="327" y="200"/>
                  </a:lnTo>
                  <a:lnTo>
                    <a:pt x="324" y="210"/>
                  </a:lnTo>
                  <a:lnTo>
                    <a:pt x="321" y="220"/>
                  </a:lnTo>
                  <a:lnTo>
                    <a:pt x="317" y="228"/>
                  </a:lnTo>
                  <a:lnTo>
                    <a:pt x="311" y="237"/>
                  </a:lnTo>
                  <a:lnTo>
                    <a:pt x="303" y="247"/>
                  </a:lnTo>
                  <a:lnTo>
                    <a:pt x="292" y="258"/>
                  </a:lnTo>
                  <a:lnTo>
                    <a:pt x="280" y="267"/>
                  </a:lnTo>
                  <a:lnTo>
                    <a:pt x="268" y="274"/>
                  </a:lnTo>
                  <a:lnTo>
                    <a:pt x="257" y="279"/>
                  </a:lnTo>
                  <a:lnTo>
                    <a:pt x="246" y="284"/>
                  </a:lnTo>
                  <a:lnTo>
                    <a:pt x="236" y="287"/>
                  </a:lnTo>
                  <a:lnTo>
                    <a:pt x="224" y="290"/>
                  </a:lnTo>
                  <a:lnTo>
                    <a:pt x="215" y="292"/>
                  </a:lnTo>
                  <a:lnTo>
                    <a:pt x="201" y="293"/>
                  </a:lnTo>
                  <a:lnTo>
                    <a:pt x="189" y="294"/>
                  </a:lnTo>
                  <a:lnTo>
                    <a:pt x="133" y="294"/>
                  </a:lnTo>
                  <a:lnTo>
                    <a:pt x="122" y="293"/>
                  </a:lnTo>
                  <a:lnTo>
                    <a:pt x="108" y="291"/>
                  </a:lnTo>
                  <a:lnTo>
                    <a:pt x="90" y="287"/>
                  </a:lnTo>
                  <a:lnTo>
                    <a:pt x="73" y="280"/>
                  </a:lnTo>
                  <a:lnTo>
                    <a:pt x="56" y="272"/>
                  </a:lnTo>
                  <a:lnTo>
                    <a:pt x="41" y="262"/>
                  </a:lnTo>
                  <a:lnTo>
                    <a:pt x="30" y="253"/>
                  </a:lnTo>
                  <a:lnTo>
                    <a:pt x="21" y="244"/>
                  </a:lnTo>
                  <a:lnTo>
                    <a:pt x="13" y="232"/>
                  </a:lnTo>
                  <a:lnTo>
                    <a:pt x="7" y="219"/>
                  </a:lnTo>
                  <a:lnTo>
                    <a:pt x="4" y="210"/>
                  </a:lnTo>
                  <a:lnTo>
                    <a:pt x="1" y="201"/>
                  </a:lnTo>
                  <a:lnTo>
                    <a:pt x="0" y="191"/>
                  </a:lnTo>
                  <a:lnTo>
                    <a:pt x="1" y="183"/>
                  </a:lnTo>
                  <a:lnTo>
                    <a:pt x="3" y="169"/>
                  </a:lnTo>
                  <a:lnTo>
                    <a:pt x="7" y="156"/>
                  </a:lnTo>
                  <a:lnTo>
                    <a:pt x="14" y="141"/>
                  </a:lnTo>
                  <a:lnTo>
                    <a:pt x="24" y="129"/>
                  </a:lnTo>
                  <a:lnTo>
                    <a:pt x="35" y="118"/>
                  </a:lnTo>
                  <a:lnTo>
                    <a:pt x="49" y="107"/>
                  </a:lnTo>
                  <a:lnTo>
                    <a:pt x="63" y="99"/>
                  </a:lnTo>
                  <a:lnTo>
                    <a:pt x="82" y="91"/>
                  </a:lnTo>
                  <a:lnTo>
                    <a:pt x="102" y="86"/>
                  </a:lnTo>
                  <a:lnTo>
                    <a:pt x="115" y="83"/>
                  </a:lnTo>
                  <a:lnTo>
                    <a:pt x="40" y="4"/>
                  </a:lnTo>
                </a:path>
              </a:pathLst>
            </a:custGeom>
            <a:solidFill>
              <a:srgbClr val="D49FFF"/>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5484" name="Rectangle 12"/>
            <p:cNvSpPr>
              <a:spLocks noChangeArrowheads="1"/>
            </p:cNvSpPr>
            <p:nvPr/>
          </p:nvSpPr>
          <p:spPr bwMode="auto">
            <a:xfrm>
              <a:off x="731" y="2967"/>
              <a:ext cx="253" cy="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zh-CN" sz="2400" b="1">
                  <a:latin typeface="Arial" charset="0"/>
                  <a:ea typeface="宋体" pitchFamily="2" charset="-122"/>
                </a:rPr>
                <a:t>C</a:t>
              </a:r>
            </a:p>
          </p:txBody>
        </p:sp>
      </p:grpSp>
      <p:grpSp>
        <p:nvGrpSpPr>
          <p:cNvPr id="105485" name="Group 13"/>
          <p:cNvGrpSpPr>
            <a:grpSpLocks/>
          </p:cNvGrpSpPr>
          <p:nvPr/>
        </p:nvGrpSpPr>
        <p:grpSpPr bwMode="auto">
          <a:xfrm>
            <a:off x="1028700" y="4662488"/>
            <a:ext cx="522288" cy="534987"/>
            <a:chOff x="680" y="3372"/>
            <a:chExt cx="329" cy="337"/>
          </a:xfrm>
        </p:grpSpPr>
        <p:sp>
          <p:nvSpPr>
            <p:cNvPr id="105486" name="Freeform 14"/>
            <p:cNvSpPr>
              <a:spLocks/>
            </p:cNvSpPr>
            <p:nvPr/>
          </p:nvSpPr>
          <p:spPr bwMode="auto">
            <a:xfrm>
              <a:off x="680" y="3372"/>
              <a:ext cx="329" cy="295"/>
            </a:xfrm>
            <a:custGeom>
              <a:avLst/>
              <a:gdLst>
                <a:gd name="T0" fmla="*/ 93 w 329"/>
                <a:gd name="T1" fmla="*/ 14 h 295"/>
                <a:gd name="T2" fmla="*/ 156 w 329"/>
                <a:gd name="T3" fmla="*/ 16 h 295"/>
                <a:gd name="T4" fmla="*/ 224 w 329"/>
                <a:gd name="T5" fmla="*/ 0 h 295"/>
                <a:gd name="T6" fmla="*/ 305 w 329"/>
                <a:gd name="T7" fmla="*/ 0 h 295"/>
                <a:gd name="T8" fmla="*/ 215 w 329"/>
                <a:gd name="T9" fmla="*/ 84 h 295"/>
                <a:gd name="T10" fmla="*/ 239 w 329"/>
                <a:gd name="T11" fmla="*/ 89 h 295"/>
                <a:gd name="T12" fmla="*/ 263 w 329"/>
                <a:gd name="T13" fmla="*/ 99 h 295"/>
                <a:gd name="T14" fmla="*/ 285 w 329"/>
                <a:gd name="T15" fmla="*/ 111 h 295"/>
                <a:gd name="T16" fmla="*/ 302 w 329"/>
                <a:gd name="T17" fmla="*/ 126 h 295"/>
                <a:gd name="T18" fmla="*/ 316 w 329"/>
                <a:gd name="T19" fmla="*/ 144 h 295"/>
                <a:gd name="T20" fmla="*/ 325 w 329"/>
                <a:gd name="T21" fmla="*/ 165 h 295"/>
                <a:gd name="T22" fmla="*/ 328 w 329"/>
                <a:gd name="T23" fmla="*/ 187 h 295"/>
                <a:gd name="T24" fmla="*/ 324 w 329"/>
                <a:gd name="T25" fmla="*/ 210 h 295"/>
                <a:gd name="T26" fmla="*/ 317 w 329"/>
                <a:gd name="T27" fmla="*/ 228 h 295"/>
                <a:gd name="T28" fmla="*/ 303 w 329"/>
                <a:gd name="T29" fmla="*/ 247 h 295"/>
                <a:gd name="T30" fmla="*/ 280 w 329"/>
                <a:gd name="T31" fmla="*/ 267 h 295"/>
                <a:gd name="T32" fmla="*/ 257 w 329"/>
                <a:gd name="T33" fmla="*/ 279 h 295"/>
                <a:gd name="T34" fmla="*/ 236 w 329"/>
                <a:gd name="T35" fmla="*/ 287 h 295"/>
                <a:gd name="T36" fmla="*/ 215 w 329"/>
                <a:gd name="T37" fmla="*/ 292 h 295"/>
                <a:gd name="T38" fmla="*/ 189 w 329"/>
                <a:gd name="T39" fmla="*/ 294 h 295"/>
                <a:gd name="T40" fmla="*/ 122 w 329"/>
                <a:gd name="T41" fmla="*/ 293 h 295"/>
                <a:gd name="T42" fmla="*/ 90 w 329"/>
                <a:gd name="T43" fmla="*/ 287 h 295"/>
                <a:gd name="T44" fmla="*/ 56 w 329"/>
                <a:gd name="T45" fmla="*/ 272 h 295"/>
                <a:gd name="T46" fmla="*/ 30 w 329"/>
                <a:gd name="T47" fmla="*/ 253 h 295"/>
                <a:gd name="T48" fmla="*/ 13 w 329"/>
                <a:gd name="T49" fmla="*/ 232 h 295"/>
                <a:gd name="T50" fmla="*/ 4 w 329"/>
                <a:gd name="T51" fmla="*/ 210 h 295"/>
                <a:gd name="T52" fmla="*/ 0 w 329"/>
                <a:gd name="T53" fmla="*/ 191 h 295"/>
                <a:gd name="T54" fmla="*/ 3 w 329"/>
                <a:gd name="T55" fmla="*/ 169 h 295"/>
                <a:gd name="T56" fmla="*/ 14 w 329"/>
                <a:gd name="T57" fmla="*/ 141 h 295"/>
                <a:gd name="T58" fmla="*/ 35 w 329"/>
                <a:gd name="T59" fmla="*/ 118 h 295"/>
                <a:gd name="T60" fmla="*/ 63 w 329"/>
                <a:gd name="T61" fmla="*/ 99 h 295"/>
                <a:gd name="T62" fmla="*/ 102 w 329"/>
                <a:gd name="T63" fmla="*/ 86 h 295"/>
                <a:gd name="T64" fmla="*/ 40 w 329"/>
                <a:gd name="T65" fmla="*/ 4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9" h="295">
                  <a:moveTo>
                    <a:pt x="40" y="4"/>
                  </a:moveTo>
                  <a:lnTo>
                    <a:pt x="93" y="14"/>
                  </a:lnTo>
                  <a:lnTo>
                    <a:pt x="92" y="0"/>
                  </a:lnTo>
                  <a:lnTo>
                    <a:pt x="156" y="16"/>
                  </a:lnTo>
                  <a:lnTo>
                    <a:pt x="156" y="0"/>
                  </a:lnTo>
                  <a:lnTo>
                    <a:pt x="224" y="0"/>
                  </a:lnTo>
                  <a:lnTo>
                    <a:pt x="223" y="15"/>
                  </a:lnTo>
                  <a:lnTo>
                    <a:pt x="305" y="0"/>
                  </a:lnTo>
                  <a:lnTo>
                    <a:pt x="205" y="83"/>
                  </a:lnTo>
                  <a:lnTo>
                    <a:pt x="215" y="84"/>
                  </a:lnTo>
                  <a:lnTo>
                    <a:pt x="226" y="86"/>
                  </a:lnTo>
                  <a:lnTo>
                    <a:pt x="239" y="89"/>
                  </a:lnTo>
                  <a:lnTo>
                    <a:pt x="250" y="93"/>
                  </a:lnTo>
                  <a:lnTo>
                    <a:pt x="263" y="99"/>
                  </a:lnTo>
                  <a:lnTo>
                    <a:pt x="274" y="104"/>
                  </a:lnTo>
                  <a:lnTo>
                    <a:pt x="285" y="111"/>
                  </a:lnTo>
                  <a:lnTo>
                    <a:pt x="294" y="119"/>
                  </a:lnTo>
                  <a:lnTo>
                    <a:pt x="302" y="126"/>
                  </a:lnTo>
                  <a:lnTo>
                    <a:pt x="309" y="135"/>
                  </a:lnTo>
                  <a:lnTo>
                    <a:pt x="316" y="144"/>
                  </a:lnTo>
                  <a:lnTo>
                    <a:pt x="321" y="155"/>
                  </a:lnTo>
                  <a:lnTo>
                    <a:pt x="325" y="165"/>
                  </a:lnTo>
                  <a:lnTo>
                    <a:pt x="327" y="174"/>
                  </a:lnTo>
                  <a:lnTo>
                    <a:pt x="328" y="187"/>
                  </a:lnTo>
                  <a:lnTo>
                    <a:pt x="327" y="200"/>
                  </a:lnTo>
                  <a:lnTo>
                    <a:pt x="324" y="210"/>
                  </a:lnTo>
                  <a:lnTo>
                    <a:pt x="321" y="220"/>
                  </a:lnTo>
                  <a:lnTo>
                    <a:pt x="317" y="228"/>
                  </a:lnTo>
                  <a:lnTo>
                    <a:pt x="311" y="237"/>
                  </a:lnTo>
                  <a:lnTo>
                    <a:pt x="303" y="247"/>
                  </a:lnTo>
                  <a:lnTo>
                    <a:pt x="292" y="258"/>
                  </a:lnTo>
                  <a:lnTo>
                    <a:pt x="280" y="267"/>
                  </a:lnTo>
                  <a:lnTo>
                    <a:pt x="268" y="274"/>
                  </a:lnTo>
                  <a:lnTo>
                    <a:pt x="257" y="279"/>
                  </a:lnTo>
                  <a:lnTo>
                    <a:pt x="246" y="284"/>
                  </a:lnTo>
                  <a:lnTo>
                    <a:pt x="236" y="287"/>
                  </a:lnTo>
                  <a:lnTo>
                    <a:pt x="224" y="290"/>
                  </a:lnTo>
                  <a:lnTo>
                    <a:pt x="215" y="292"/>
                  </a:lnTo>
                  <a:lnTo>
                    <a:pt x="201" y="293"/>
                  </a:lnTo>
                  <a:lnTo>
                    <a:pt x="189" y="294"/>
                  </a:lnTo>
                  <a:lnTo>
                    <a:pt x="133" y="294"/>
                  </a:lnTo>
                  <a:lnTo>
                    <a:pt x="122" y="293"/>
                  </a:lnTo>
                  <a:lnTo>
                    <a:pt x="108" y="291"/>
                  </a:lnTo>
                  <a:lnTo>
                    <a:pt x="90" y="287"/>
                  </a:lnTo>
                  <a:lnTo>
                    <a:pt x="73" y="280"/>
                  </a:lnTo>
                  <a:lnTo>
                    <a:pt x="56" y="272"/>
                  </a:lnTo>
                  <a:lnTo>
                    <a:pt x="41" y="262"/>
                  </a:lnTo>
                  <a:lnTo>
                    <a:pt x="30" y="253"/>
                  </a:lnTo>
                  <a:lnTo>
                    <a:pt x="21" y="244"/>
                  </a:lnTo>
                  <a:lnTo>
                    <a:pt x="13" y="232"/>
                  </a:lnTo>
                  <a:lnTo>
                    <a:pt x="7" y="219"/>
                  </a:lnTo>
                  <a:lnTo>
                    <a:pt x="4" y="210"/>
                  </a:lnTo>
                  <a:lnTo>
                    <a:pt x="1" y="201"/>
                  </a:lnTo>
                  <a:lnTo>
                    <a:pt x="0" y="191"/>
                  </a:lnTo>
                  <a:lnTo>
                    <a:pt x="1" y="183"/>
                  </a:lnTo>
                  <a:lnTo>
                    <a:pt x="3" y="169"/>
                  </a:lnTo>
                  <a:lnTo>
                    <a:pt x="7" y="156"/>
                  </a:lnTo>
                  <a:lnTo>
                    <a:pt x="14" y="141"/>
                  </a:lnTo>
                  <a:lnTo>
                    <a:pt x="24" y="129"/>
                  </a:lnTo>
                  <a:lnTo>
                    <a:pt x="35" y="118"/>
                  </a:lnTo>
                  <a:lnTo>
                    <a:pt x="49" y="107"/>
                  </a:lnTo>
                  <a:lnTo>
                    <a:pt x="63" y="99"/>
                  </a:lnTo>
                  <a:lnTo>
                    <a:pt x="82" y="91"/>
                  </a:lnTo>
                  <a:lnTo>
                    <a:pt x="102" y="86"/>
                  </a:lnTo>
                  <a:lnTo>
                    <a:pt x="115" y="83"/>
                  </a:lnTo>
                  <a:lnTo>
                    <a:pt x="40" y="4"/>
                  </a:lnTo>
                </a:path>
              </a:pathLst>
            </a:custGeom>
            <a:solidFill>
              <a:srgbClr val="D49FFF"/>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5487" name="Rectangle 15"/>
            <p:cNvSpPr>
              <a:spLocks noChangeArrowheads="1"/>
            </p:cNvSpPr>
            <p:nvPr/>
          </p:nvSpPr>
          <p:spPr bwMode="auto">
            <a:xfrm>
              <a:off x="731" y="3423"/>
              <a:ext cx="253" cy="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zh-CN" sz="2400" b="1">
                  <a:latin typeface="Arial" charset="0"/>
                  <a:ea typeface="宋体" pitchFamily="2" charset="-122"/>
                </a:rPr>
                <a:t>D</a:t>
              </a:r>
            </a:p>
          </p:txBody>
        </p:sp>
      </p:grpSp>
      <p:sp>
        <p:nvSpPr>
          <p:cNvPr id="105488" name="Rectangle 16"/>
          <p:cNvSpPr>
            <a:spLocks noChangeArrowheads="1"/>
          </p:cNvSpPr>
          <p:nvPr/>
        </p:nvSpPr>
        <p:spPr bwMode="auto">
          <a:xfrm>
            <a:off x="1350963" y="742950"/>
            <a:ext cx="892175" cy="4540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2400" b="1">
                <a:latin typeface="Arial" charset="0"/>
                <a:ea typeface="宋体" pitchFamily="2" charset="-122"/>
              </a:rPr>
              <a:t>6 </a:t>
            </a:r>
            <a:r>
              <a:rPr lang="en-US" altLang="zh-CN" sz="2400" b="1">
                <a:latin typeface="Arial" charset="0"/>
                <a:ea typeface="宋体" pitchFamily="2" charset="-122"/>
              </a:rPr>
              <a:t>PM</a:t>
            </a:r>
          </a:p>
        </p:txBody>
      </p:sp>
      <p:sp>
        <p:nvSpPr>
          <p:cNvPr id="105489" name="Line 17"/>
          <p:cNvSpPr>
            <a:spLocks noChangeShapeType="1"/>
          </p:cNvSpPr>
          <p:nvPr/>
        </p:nvSpPr>
        <p:spPr bwMode="auto">
          <a:xfrm>
            <a:off x="1714500" y="1328738"/>
            <a:ext cx="63246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490" name="Line 18"/>
          <p:cNvSpPr>
            <a:spLocks noChangeShapeType="1"/>
          </p:cNvSpPr>
          <p:nvPr/>
        </p:nvSpPr>
        <p:spPr bwMode="auto">
          <a:xfrm>
            <a:off x="1708150" y="1195388"/>
            <a:ext cx="0" cy="3048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491" name="Rectangle 19"/>
          <p:cNvSpPr>
            <a:spLocks noChangeArrowheads="1"/>
          </p:cNvSpPr>
          <p:nvPr/>
        </p:nvSpPr>
        <p:spPr bwMode="auto">
          <a:xfrm>
            <a:off x="2582863" y="755650"/>
            <a:ext cx="350837" cy="4540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2400" b="1">
                <a:latin typeface="Arial" charset="0"/>
                <a:ea typeface="宋体" pitchFamily="2" charset="-122"/>
              </a:rPr>
              <a:t>7</a:t>
            </a:r>
          </a:p>
        </p:txBody>
      </p:sp>
      <p:sp>
        <p:nvSpPr>
          <p:cNvPr id="105492" name="Rectangle 20"/>
          <p:cNvSpPr>
            <a:spLocks noChangeArrowheads="1"/>
          </p:cNvSpPr>
          <p:nvPr/>
        </p:nvSpPr>
        <p:spPr bwMode="auto">
          <a:xfrm>
            <a:off x="3649663" y="755650"/>
            <a:ext cx="350837" cy="4540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2400" b="1">
                <a:latin typeface="Arial" charset="0"/>
                <a:ea typeface="宋体" pitchFamily="2" charset="-122"/>
              </a:rPr>
              <a:t>8</a:t>
            </a:r>
          </a:p>
        </p:txBody>
      </p:sp>
      <p:sp>
        <p:nvSpPr>
          <p:cNvPr id="105493" name="Rectangle 21"/>
          <p:cNvSpPr>
            <a:spLocks noChangeArrowheads="1"/>
          </p:cNvSpPr>
          <p:nvPr/>
        </p:nvSpPr>
        <p:spPr bwMode="auto">
          <a:xfrm>
            <a:off x="4665663" y="755650"/>
            <a:ext cx="350837" cy="4540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2400" b="1">
                <a:latin typeface="Arial" charset="0"/>
                <a:ea typeface="宋体" pitchFamily="2" charset="-122"/>
              </a:rPr>
              <a:t>9</a:t>
            </a:r>
          </a:p>
        </p:txBody>
      </p:sp>
      <p:sp>
        <p:nvSpPr>
          <p:cNvPr id="105494" name="Rectangle 22"/>
          <p:cNvSpPr>
            <a:spLocks noChangeArrowheads="1"/>
          </p:cNvSpPr>
          <p:nvPr/>
        </p:nvSpPr>
        <p:spPr bwMode="auto">
          <a:xfrm>
            <a:off x="5605463" y="768350"/>
            <a:ext cx="520700" cy="4540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2400" b="1">
                <a:latin typeface="Arial" charset="0"/>
                <a:ea typeface="宋体" pitchFamily="2" charset="-122"/>
              </a:rPr>
              <a:t>10</a:t>
            </a:r>
          </a:p>
        </p:txBody>
      </p:sp>
      <p:sp>
        <p:nvSpPr>
          <p:cNvPr id="105495" name="Rectangle 23"/>
          <p:cNvSpPr>
            <a:spLocks noChangeArrowheads="1"/>
          </p:cNvSpPr>
          <p:nvPr/>
        </p:nvSpPr>
        <p:spPr bwMode="auto">
          <a:xfrm>
            <a:off x="6697663" y="755650"/>
            <a:ext cx="520700" cy="4540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2400" b="1">
                <a:latin typeface="Arial" charset="0"/>
                <a:ea typeface="宋体" pitchFamily="2" charset="-122"/>
              </a:rPr>
              <a:t>11</a:t>
            </a:r>
          </a:p>
        </p:txBody>
      </p:sp>
      <p:sp>
        <p:nvSpPr>
          <p:cNvPr id="105496" name="Rectangle 24"/>
          <p:cNvSpPr>
            <a:spLocks noChangeArrowheads="1"/>
          </p:cNvSpPr>
          <p:nvPr/>
        </p:nvSpPr>
        <p:spPr bwMode="auto">
          <a:xfrm>
            <a:off x="7372350" y="742950"/>
            <a:ext cx="1447800" cy="4540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zh-CN" sz="2400" b="1">
                <a:latin typeface="Arial" charset="0"/>
                <a:ea typeface="宋体" pitchFamily="2" charset="-122"/>
              </a:rPr>
              <a:t>Midnight</a:t>
            </a:r>
          </a:p>
        </p:txBody>
      </p:sp>
      <p:grpSp>
        <p:nvGrpSpPr>
          <p:cNvPr id="105497" name="Group 25"/>
          <p:cNvGrpSpPr>
            <a:grpSpLocks/>
          </p:cNvGrpSpPr>
          <p:nvPr/>
        </p:nvGrpSpPr>
        <p:grpSpPr bwMode="auto">
          <a:xfrm>
            <a:off x="1752600" y="2236788"/>
            <a:ext cx="3490913" cy="2933700"/>
            <a:chOff x="1136" y="1844"/>
            <a:chExt cx="2199" cy="1848"/>
          </a:xfrm>
        </p:grpSpPr>
        <p:grpSp>
          <p:nvGrpSpPr>
            <p:cNvPr id="105498" name="Group 26"/>
            <p:cNvGrpSpPr>
              <a:grpSpLocks/>
            </p:cNvGrpSpPr>
            <p:nvPr/>
          </p:nvGrpSpPr>
          <p:grpSpPr bwMode="auto">
            <a:xfrm>
              <a:off x="1136" y="1844"/>
              <a:ext cx="967" cy="448"/>
              <a:chOff x="1136" y="1844"/>
              <a:chExt cx="967" cy="448"/>
            </a:xfrm>
          </p:grpSpPr>
          <p:grpSp>
            <p:nvGrpSpPr>
              <p:cNvPr id="105499" name="Group 27"/>
              <p:cNvGrpSpPr>
                <a:grpSpLocks/>
              </p:cNvGrpSpPr>
              <p:nvPr/>
            </p:nvGrpSpPr>
            <p:grpSpPr bwMode="auto">
              <a:xfrm>
                <a:off x="1136" y="1844"/>
                <a:ext cx="305" cy="448"/>
                <a:chOff x="1136" y="1844"/>
                <a:chExt cx="305" cy="448"/>
              </a:xfrm>
            </p:grpSpPr>
            <p:grpSp>
              <p:nvGrpSpPr>
                <p:cNvPr id="105500" name="Group 28"/>
                <p:cNvGrpSpPr>
                  <a:grpSpLocks/>
                </p:cNvGrpSpPr>
                <p:nvPr/>
              </p:nvGrpSpPr>
              <p:grpSpPr bwMode="auto">
                <a:xfrm>
                  <a:off x="1136" y="1844"/>
                  <a:ext cx="305" cy="448"/>
                  <a:chOff x="1136" y="1844"/>
                  <a:chExt cx="305" cy="448"/>
                </a:xfrm>
              </p:grpSpPr>
              <p:sp>
                <p:nvSpPr>
                  <p:cNvPr id="105501" name="AutoShape 29"/>
                  <p:cNvSpPr>
                    <a:spLocks noChangeArrowheads="1"/>
                  </p:cNvSpPr>
                  <p:nvPr/>
                </p:nvSpPr>
                <p:spPr bwMode="auto">
                  <a:xfrm>
                    <a:off x="1136" y="1915"/>
                    <a:ext cx="305" cy="377"/>
                  </a:xfrm>
                  <a:prstGeom prst="cube">
                    <a:avLst>
                      <a:gd name="adj" fmla="val 24995"/>
                    </a:avLst>
                  </a:prstGeom>
                  <a:solidFill>
                    <a:srgbClr val="F6BF6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502" name="AutoShape 30"/>
                  <p:cNvSpPr>
                    <a:spLocks noChangeArrowheads="1"/>
                  </p:cNvSpPr>
                  <p:nvPr/>
                </p:nvSpPr>
                <p:spPr bwMode="auto">
                  <a:xfrm>
                    <a:off x="1206" y="1844"/>
                    <a:ext cx="235" cy="78"/>
                  </a:xfrm>
                  <a:prstGeom prst="cube">
                    <a:avLst>
                      <a:gd name="adj" fmla="val 24995"/>
                    </a:avLst>
                  </a:prstGeom>
                  <a:solidFill>
                    <a:srgbClr val="F6BF6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05503" name="AutoShape 31"/>
                <p:cNvSpPr>
                  <a:spLocks noChangeArrowheads="1"/>
                </p:cNvSpPr>
                <p:nvPr/>
              </p:nvSpPr>
              <p:spPr bwMode="auto">
                <a:xfrm>
                  <a:off x="1198" y="1948"/>
                  <a:ext cx="158" cy="27"/>
                </a:xfrm>
                <a:prstGeom prst="parallelogram">
                  <a:avLst>
                    <a:gd name="adj" fmla="val 146269"/>
                  </a:avLst>
                </a:prstGeom>
                <a:solidFill>
                  <a:srgbClr val="F6BF69"/>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5504" name="Group 32"/>
              <p:cNvGrpSpPr>
                <a:grpSpLocks/>
              </p:cNvGrpSpPr>
              <p:nvPr/>
            </p:nvGrpSpPr>
            <p:grpSpPr bwMode="auto">
              <a:xfrm>
                <a:off x="1437" y="1844"/>
                <a:ext cx="378" cy="448"/>
                <a:chOff x="1437" y="1844"/>
                <a:chExt cx="378" cy="448"/>
              </a:xfrm>
            </p:grpSpPr>
            <p:grpSp>
              <p:nvGrpSpPr>
                <p:cNvPr id="105505" name="Group 33"/>
                <p:cNvGrpSpPr>
                  <a:grpSpLocks/>
                </p:cNvGrpSpPr>
                <p:nvPr/>
              </p:nvGrpSpPr>
              <p:grpSpPr bwMode="auto">
                <a:xfrm>
                  <a:off x="1437" y="1844"/>
                  <a:ext cx="378" cy="448"/>
                  <a:chOff x="1437" y="1844"/>
                  <a:chExt cx="378" cy="448"/>
                </a:xfrm>
              </p:grpSpPr>
              <p:sp>
                <p:nvSpPr>
                  <p:cNvPr id="105506" name="AutoShape 34"/>
                  <p:cNvSpPr>
                    <a:spLocks noChangeArrowheads="1"/>
                  </p:cNvSpPr>
                  <p:nvPr/>
                </p:nvSpPr>
                <p:spPr bwMode="auto">
                  <a:xfrm>
                    <a:off x="1437" y="1915"/>
                    <a:ext cx="378" cy="377"/>
                  </a:xfrm>
                  <a:prstGeom prst="cube">
                    <a:avLst>
                      <a:gd name="adj" fmla="val 24995"/>
                    </a:avLst>
                  </a:prstGeom>
                  <a:solidFill>
                    <a:srgbClr val="A2C1FE"/>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507" name="AutoShape 35"/>
                  <p:cNvSpPr>
                    <a:spLocks noChangeArrowheads="1"/>
                  </p:cNvSpPr>
                  <p:nvPr/>
                </p:nvSpPr>
                <p:spPr bwMode="auto">
                  <a:xfrm>
                    <a:off x="1523" y="1844"/>
                    <a:ext cx="292" cy="78"/>
                  </a:xfrm>
                  <a:prstGeom prst="cube">
                    <a:avLst>
                      <a:gd name="adj" fmla="val 24995"/>
                    </a:avLst>
                  </a:prstGeom>
                  <a:solidFill>
                    <a:srgbClr val="A2C1FE"/>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05508" name="Oval 36"/>
                <p:cNvSpPr>
                  <a:spLocks noChangeArrowheads="1"/>
                </p:cNvSpPr>
                <p:nvPr/>
              </p:nvSpPr>
              <p:spPr bwMode="auto">
                <a:xfrm>
                  <a:off x="1552" y="1880"/>
                  <a:ext cx="49" cy="27"/>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509" name="AutoShape 37"/>
                <p:cNvSpPr>
                  <a:spLocks noChangeArrowheads="1"/>
                </p:cNvSpPr>
                <p:nvPr/>
              </p:nvSpPr>
              <p:spPr bwMode="auto">
                <a:xfrm>
                  <a:off x="1484" y="2090"/>
                  <a:ext cx="198" cy="84"/>
                </a:xfrm>
                <a:prstGeom prst="octagon">
                  <a:avLst>
                    <a:gd name="adj" fmla="val 29282"/>
                  </a:avLst>
                </a:prstGeom>
                <a:solidFill>
                  <a:srgbClr val="A2C1FE"/>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05510" name="Freeform 38"/>
              <p:cNvSpPr>
                <a:spLocks/>
              </p:cNvSpPr>
              <p:nvPr/>
            </p:nvSpPr>
            <p:spPr bwMode="auto">
              <a:xfrm>
                <a:off x="2001" y="2073"/>
                <a:ext cx="86" cy="192"/>
              </a:xfrm>
              <a:custGeom>
                <a:avLst/>
                <a:gdLst>
                  <a:gd name="T0" fmla="*/ 62 w 86"/>
                  <a:gd name="T1" fmla="*/ 0 h 192"/>
                  <a:gd name="T2" fmla="*/ 85 w 86"/>
                  <a:gd name="T3" fmla="*/ 0 h 192"/>
                  <a:gd name="T4" fmla="*/ 23 w 86"/>
                  <a:gd name="T5" fmla="*/ 191 h 192"/>
                  <a:gd name="T6" fmla="*/ 0 w 86"/>
                  <a:gd name="T7" fmla="*/ 191 h 192"/>
                  <a:gd name="T8" fmla="*/ 62 w 86"/>
                  <a:gd name="T9" fmla="*/ 0 h 192"/>
                </a:gdLst>
                <a:ahLst/>
                <a:cxnLst>
                  <a:cxn ang="0">
                    <a:pos x="T0" y="T1"/>
                  </a:cxn>
                  <a:cxn ang="0">
                    <a:pos x="T2" y="T3"/>
                  </a:cxn>
                  <a:cxn ang="0">
                    <a:pos x="T4" y="T5"/>
                  </a:cxn>
                  <a:cxn ang="0">
                    <a:pos x="T6" y="T7"/>
                  </a:cxn>
                  <a:cxn ang="0">
                    <a:pos x="T8" y="T9"/>
                  </a:cxn>
                </a:cxnLst>
                <a:rect l="0" t="0" r="r" b="b"/>
                <a:pathLst>
                  <a:path w="86" h="192">
                    <a:moveTo>
                      <a:pt x="62" y="0"/>
                    </a:moveTo>
                    <a:lnTo>
                      <a:pt x="85" y="0"/>
                    </a:lnTo>
                    <a:lnTo>
                      <a:pt x="23" y="191"/>
                    </a:lnTo>
                    <a:lnTo>
                      <a:pt x="0" y="191"/>
                    </a:lnTo>
                    <a:lnTo>
                      <a:pt x="62" y="0"/>
                    </a:lnTo>
                  </a:path>
                </a:pathLst>
              </a:custGeom>
              <a:solidFill>
                <a:srgbClr val="FC0128"/>
              </a:solidFill>
              <a:ln>
                <a:noFill/>
              </a:ln>
              <a:effectLst/>
              <a:extLst>
                <a:ext uri="{91240B29-F687-4F45-9708-019B960494DF}">
                  <a14:hiddenLine xmlns:a14="http://schemas.microsoft.com/office/drawing/2010/main" w="12700" cap="rnd">
                    <a:pattFill prst="narHorz">
                      <a:fgClr>
                        <a:schemeClr val="tx1"/>
                      </a:fgClr>
                      <a:bgClr>
                        <a:schemeClr val="bg1"/>
                      </a:bgClr>
                    </a:pattFill>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5511" name="Rectangle 39"/>
              <p:cNvSpPr>
                <a:spLocks noChangeArrowheads="1"/>
              </p:cNvSpPr>
              <p:nvPr/>
            </p:nvSpPr>
            <p:spPr bwMode="auto">
              <a:xfrm>
                <a:off x="1997" y="2073"/>
                <a:ext cx="106" cy="16"/>
              </a:xfrm>
              <a:prstGeom prst="rect">
                <a:avLst/>
              </a:prstGeom>
              <a:solidFill>
                <a:srgbClr val="FC0128"/>
              </a:solidFill>
              <a:ln>
                <a:noFill/>
              </a:ln>
              <a:effectLst/>
              <a:extLs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512" name="Rectangle 40"/>
              <p:cNvSpPr>
                <a:spLocks noChangeArrowheads="1"/>
              </p:cNvSpPr>
              <p:nvPr/>
            </p:nvSpPr>
            <p:spPr bwMode="auto">
              <a:xfrm>
                <a:off x="2004" y="2154"/>
                <a:ext cx="82" cy="16"/>
              </a:xfrm>
              <a:prstGeom prst="rect">
                <a:avLst/>
              </a:prstGeom>
              <a:solidFill>
                <a:srgbClr val="FC0128"/>
              </a:solidFill>
              <a:ln>
                <a:noFill/>
              </a:ln>
              <a:effectLst/>
              <a:extLs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513" name="Rectangle 41"/>
              <p:cNvSpPr>
                <a:spLocks noChangeArrowheads="1"/>
              </p:cNvSpPr>
              <p:nvPr/>
            </p:nvSpPr>
            <p:spPr bwMode="auto">
              <a:xfrm>
                <a:off x="1821" y="2154"/>
                <a:ext cx="103" cy="11"/>
              </a:xfrm>
              <a:prstGeom prst="rect">
                <a:avLst/>
              </a:prstGeom>
              <a:solidFill>
                <a:srgbClr val="FC0128"/>
              </a:solidFill>
              <a:ln>
                <a:noFill/>
              </a:ln>
              <a:effectLst/>
              <a:extLs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05514" name="Group 42"/>
              <p:cNvGrpSpPr>
                <a:grpSpLocks/>
              </p:cNvGrpSpPr>
              <p:nvPr/>
            </p:nvGrpSpPr>
            <p:grpSpPr bwMode="auto">
              <a:xfrm>
                <a:off x="1819" y="1901"/>
                <a:ext cx="194" cy="364"/>
                <a:chOff x="1819" y="1901"/>
                <a:chExt cx="194" cy="364"/>
              </a:xfrm>
            </p:grpSpPr>
            <p:sp>
              <p:nvSpPr>
                <p:cNvPr id="105515" name="Oval 43"/>
                <p:cNvSpPr>
                  <a:spLocks noChangeArrowheads="1"/>
                </p:cNvSpPr>
                <p:nvPr/>
              </p:nvSpPr>
              <p:spPr bwMode="auto">
                <a:xfrm>
                  <a:off x="1895" y="1901"/>
                  <a:ext cx="48" cy="48"/>
                </a:xfrm>
                <a:prstGeom prst="ellipse">
                  <a:avLst/>
                </a:prstGeom>
                <a:solidFill>
                  <a:srgbClr val="FC0128"/>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516" name="Freeform 44"/>
                <p:cNvSpPr>
                  <a:spLocks/>
                </p:cNvSpPr>
                <p:nvPr/>
              </p:nvSpPr>
              <p:spPr bwMode="auto">
                <a:xfrm>
                  <a:off x="1819" y="1969"/>
                  <a:ext cx="194" cy="296"/>
                </a:xfrm>
                <a:custGeom>
                  <a:avLst/>
                  <a:gdLst>
                    <a:gd name="T0" fmla="*/ 2 w 194"/>
                    <a:gd name="T1" fmla="*/ 137 h 296"/>
                    <a:gd name="T2" fmla="*/ 1 w 194"/>
                    <a:gd name="T3" fmla="*/ 140 h 296"/>
                    <a:gd name="T4" fmla="*/ 0 w 194"/>
                    <a:gd name="T5" fmla="*/ 145 h 296"/>
                    <a:gd name="T6" fmla="*/ 0 w 194"/>
                    <a:gd name="T7" fmla="*/ 150 h 296"/>
                    <a:gd name="T8" fmla="*/ 2 w 194"/>
                    <a:gd name="T9" fmla="*/ 155 h 296"/>
                    <a:gd name="T10" fmla="*/ 4 w 194"/>
                    <a:gd name="T11" fmla="*/ 159 h 296"/>
                    <a:gd name="T12" fmla="*/ 8 w 194"/>
                    <a:gd name="T13" fmla="*/ 163 h 296"/>
                    <a:gd name="T14" fmla="*/ 12 w 194"/>
                    <a:gd name="T15" fmla="*/ 165 h 296"/>
                    <a:gd name="T16" fmla="*/ 16 w 194"/>
                    <a:gd name="T17" fmla="*/ 166 h 296"/>
                    <a:gd name="T18" fmla="*/ 21 w 194"/>
                    <a:gd name="T19" fmla="*/ 166 h 296"/>
                    <a:gd name="T20" fmla="*/ 126 w 194"/>
                    <a:gd name="T21" fmla="*/ 295 h 296"/>
                    <a:gd name="T22" fmla="*/ 159 w 194"/>
                    <a:gd name="T23" fmla="*/ 142 h 296"/>
                    <a:gd name="T24" fmla="*/ 159 w 194"/>
                    <a:gd name="T25" fmla="*/ 138 h 296"/>
                    <a:gd name="T26" fmla="*/ 157 w 194"/>
                    <a:gd name="T27" fmla="*/ 136 h 296"/>
                    <a:gd name="T28" fmla="*/ 154 w 194"/>
                    <a:gd name="T29" fmla="*/ 133 h 296"/>
                    <a:gd name="T30" fmla="*/ 152 w 194"/>
                    <a:gd name="T31" fmla="*/ 131 h 296"/>
                    <a:gd name="T32" fmla="*/ 148 w 194"/>
                    <a:gd name="T33" fmla="*/ 130 h 296"/>
                    <a:gd name="T34" fmla="*/ 144 w 194"/>
                    <a:gd name="T35" fmla="*/ 129 h 296"/>
                    <a:gd name="T36" fmla="*/ 140 w 194"/>
                    <a:gd name="T37" fmla="*/ 129 h 296"/>
                    <a:gd name="T38" fmla="*/ 137 w 194"/>
                    <a:gd name="T39" fmla="*/ 129 h 296"/>
                    <a:gd name="T40" fmla="*/ 93 w 194"/>
                    <a:gd name="T41" fmla="*/ 75 h 296"/>
                    <a:gd name="T42" fmla="*/ 179 w 194"/>
                    <a:gd name="T43" fmla="*/ 93 h 296"/>
                    <a:gd name="T44" fmla="*/ 183 w 194"/>
                    <a:gd name="T45" fmla="*/ 92 h 296"/>
                    <a:gd name="T46" fmla="*/ 185 w 194"/>
                    <a:gd name="T47" fmla="*/ 91 h 296"/>
                    <a:gd name="T48" fmla="*/ 189 w 194"/>
                    <a:gd name="T49" fmla="*/ 89 h 296"/>
                    <a:gd name="T50" fmla="*/ 191 w 194"/>
                    <a:gd name="T51" fmla="*/ 86 h 296"/>
                    <a:gd name="T52" fmla="*/ 192 w 194"/>
                    <a:gd name="T53" fmla="*/ 83 h 296"/>
                    <a:gd name="T54" fmla="*/ 193 w 194"/>
                    <a:gd name="T55" fmla="*/ 78 h 296"/>
                    <a:gd name="T56" fmla="*/ 192 w 194"/>
                    <a:gd name="T57" fmla="*/ 74 h 296"/>
                    <a:gd name="T58" fmla="*/ 190 w 194"/>
                    <a:gd name="T59" fmla="*/ 70 h 296"/>
                    <a:gd name="T60" fmla="*/ 188 w 194"/>
                    <a:gd name="T61" fmla="*/ 68 h 296"/>
                    <a:gd name="T62" fmla="*/ 184 w 194"/>
                    <a:gd name="T63" fmla="*/ 65 h 296"/>
                    <a:gd name="T64" fmla="*/ 181 w 194"/>
                    <a:gd name="T65" fmla="*/ 64 h 296"/>
                    <a:gd name="T66" fmla="*/ 122 w 194"/>
                    <a:gd name="T67" fmla="*/ 64 h 296"/>
                    <a:gd name="T68" fmla="*/ 112 w 194"/>
                    <a:gd name="T69" fmla="*/ 42 h 296"/>
                    <a:gd name="T70" fmla="*/ 113 w 194"/>
                    <a:gd name="T71" fmla="*/ 37 h 296"/>
                    <a:gd name="T72" fmla="*/ 114 w 194"/>
                    <a:gd name="T73" fmla="*/ 30 h 296"/>
                    <a:gd name="T74" fmla="*/ 114 w 194"/>
                    <a:gd name="T75" fmla="*/ 24 h 296"/>
                    <a:gd name="T76" fmla="*/ 112 w 194"/>
                    <a:gd name="T77" fmla="*/ 19 h 296"/>
                    <a:gd name="T78" fmla="*/ 110 w 194"/>
                    <a:gd name="T79" fmla="*/ 15 h 296"/>
                    <a:gd name="T80" fmla="*/ 107 w 194"/>
                    <a:gd name="T81" fmla="*/ 10 h 296"/>
                    <a:gd name="T82" fmla="*/ 103 w 194"/>
                    <a:gd name="T83" fmla="*/ 7 h 296"/>
                    <a:gd name="T84" fmla="*/ 98 w 194"/>
                    <a:gd name="T85" fmla="*/ 3 h 296"/>
                    <a:gd name="T86" fmla="*/ 93 w 194"/>
                    <a:gd name="T87" fmla="*/ 1 h 296"/>
                    <a:gd name="T88" fmla="*/ 87 w 194"/>
                    <a:gd name="T89" fmla="*/ 0 h 296"/>
                    <a:gd name="T90" fmla="*/ 81 w 194"/>
                    <a:gd name="T91" fmla="*/ 0 h 296"/>
                    <a:gd name="T92" fmla="*/ 75 w 194"/>
                    <a:gd name="T93" fmla="*/ 1 h 296"/>
                    <a:gd name="T94" fmla="*/ 69 w 194"/>
                    <a:gd name="T95" fmla="*/ 3 h 296"/>
                    <a:gd name="T96" fmla="*/ 63 w 194"/>
                    <a:gd name="T97" fmla="*/ 6 h 296"/>
                    <a:gd name="T98" fmla="*/ 59 w 194"/>
                    <a:gd name="T99" fmla="*/ 11 h 296"/>
                    <a:gd name="T100" fmla="*/ 55 w 194"/>
                    <a:gd name="T101" fmla="*/ 17 h 296"/>
                    <a:gd name="T102" fmla="*/ 53 w 194"/>
                    <a:gd name="T103" fmla="*/ 23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94" h="296">
                      <a:moveTo>
                        <a:pt x="53" y="23"/>
                      </a:moveTo>
                      <a:lnTo>
                        <a:pt x="2" y="137"/>
                      </a:lnTo>
                      <a:lnTo>
                        <a:pt x="1" y="138"/>
                      </a:lnTo>
                      <a:lnTo>
                        <a:pt x="1" y="140"/>
                      </a:lnTo>
                      <a:lnTo>
                        <a:pt x="0" y="142"/>
                      </a:lnTo>
                      <a:lnTo>
                        <a:pt x="0" y="145"/>
                      </a:lnTo>
                      <a:lnTo>
                        <a:pt x="0" y="147"/>
                      </a:lnTo>
                      <a:lnTo>
                        <a:pt x="0" y="150"/>
                      </a:lnTo>
                      <a:lnTo>
                        <a:pt x="1" y="152"/>
                      </a:lnTo>
                      <a:lnTo>
                        <a:pt x="2" y="155"/>
                      </a:lnTo>
                      <a:lnTo>
                        <a:pt x="3" y="157"/>
                      </a:lnTo>
                      <a:lnTo>
                        <a:pt x="4" y="159"/>
                      </a:lnTo>
                      <a:lnTo>
                        <a:pt x="6" y="161"/>
                      </a:lnTo>
                      <a:lnTo>
                        <a:pt x="8" y="163"/>
                      </a:lnTo>
                      <a:lnTo>
                        <a:pt x="10" y="164"/>
                      </a:lnTo>
                      <a:lnTo>
                        <a:pt x="12" y="165"/>
                      </a:lnTo>
                      <a:lnTo>
                        <a:pt x="14" y="165"/>
                      </a:lnTo>
                      <a:lnTo>
                        <a:pt x="16" y="166"/>
                      </a:lnTo>
                      <a:lnTo>
                        <a:pt x="18" y="166"/>
                      </a:lnTo>
                      <a:lnTo>
                        <a:pt x="21" y="166"/>
                      </a:lnTo>
                      <a:lnTo>
                        <a:pt x="126" y="166"/>
                      </a:lnTo>
                      <a:lnTo>
                        <a:pt x="126" y="295"/>
                      </a:lnTo>
                      <a:lnTo>
                        <a:pt x="159" y="295"/>
                      </a:lnTo>
                      <a:lnTo>
                        <a:pt x="159" y="142"/>
                      </a:lnTo>
                      <a:lnTo>
                        <a:pt x="159" y="140"/>
                      </a:lnTo>
                      <a:lnTo>
                        <a:pt x="159" y="138"/>
                      </a:lnTo>
                      <a:lnTo>
                        <a:pt x="158" y="137"/>
                      </a:lnTo>
                      <a:lnTo>
                        <a:pt x="157" y="136"/>
                      </a:lnTo>
                      <a:lnTo>
                        <a:pt x="156" y="135"/>
                      </a:lnTo>
                      <a:lnTo>
                        <a:pt x="154" y="133"/>
                      </a:lnTo>
                      <a:lnTo>
                        <a:pt x="153" y="132"/>
                      </a:lnTo>
                      <a:lnTo>
                        <a:pt x="152" y="131"/>
                      </a:lnTo>
                      <a:lnTo>
                        <a:pt x="150" y="131"/>
                      </a:lnTo>
                      <a:lnTo>
                        <a:pt x="148" y="130"/>
                      </a:lnTo>
                      <a:lnTo>
                        <a:pt x="146" y="130"/>
                      </a:lnTo>
                      <a:lnTo>
                        <a:pt x="144" y="129"/>
                      </a:lnTo>
                      <a:lnTo>
                        <a:pt x="142" y="129"/>
                      </a:lnTo>
                      <a:lnTo>
                        <a:pt x="140" y="129"/>
                      </a:lnTo>
                      <a:lnTo>
                        <a:pt x="139" y="129"/>
                      </a:lnTo>
                      <a:lnTo>
                        <a:pt x="137" y="129"/>
                      </a:lnTo>
                      <a:lnTo>
                        <a:pt x="76" y="125"/>
                      </a:lnTo>
                      <a:lnTo>
                        <a:pt x="93" y="75"/>
                      </a:lnTo>
                      <a:lnTo>
                        <a:pt x="105" y="93"/>
                      </a:lnTo>
                      <a:lnTo>
                        <a:pt x="179" y="93"/>
                      </a:lnTo>
                      <a:lnTo>
                        <a:pt x="181" y="92"/>
                      </a:lnTo>
                      <a:lnTo>
                        <a:pt x="183" y="92"/>
                      </a:lnTo>
                      <a:lnTo>
                        <a:pt x="184" y="91"/>
                      </a:lnTo>
                      <a:lnTo>
                        <a:pt x="185" y="91"/>
                      </a:lnTo>
                      <a:lnTo>
                        <a:pt x="187" y="90"/>
                      </a:lnTo>
                      <a:lnTo>
                        <a:pt x="189" y="89"/>
                      </a:lnTo>
                      <a:lnTo>
                        <a:pt x="190" y="87"/>
                      </a:lnTo>
                      <a:lnTo>
                        <a:pt x="191" y="86"/>
                      </a:lnTo>
                      <a:lnTo>
                        <a:pt x="192" y="84"/>
                      </a:lnTo>
                      <a:lnTo>
                        <a:pt x="192" y="83"/>
                      </a:lnTo>
                      <a:lnTo>
                        <a:pt x="193" y="81"/>
                      </a:lnTo>
                      <a:lnTo>
                        <a:pt x="193" y="78"/>
                      </a:lnTo>
                      <a:lnTo>
                        <a:pt x="193" y="76"/>
                      </a:lnTo>
                      <a:lnTo>
                        <a:pt x="192" y="74"/>
                      </a:lnTo>
                      <a:lnTo>
                        <a:pt x="191" y="72"/>
                      </a:lnTo>
                      <a:lnTo>
                        <a:pt x="190" y="70"/>
                      </a:lnTo>
                      <a:lnTo>
                        <a:pt x="189" y="69"/>
                      </a:lnTo>
                      <a:lnTo>
                        <a:pt x="188" y="68"/>
                      </a:lnTo>
                      <a:lnTo>
                        <a:pt x="186" y="66"/>
                      </a:lnTo>
                      <a:lnTo>
                        <a:pt x="184" y="65"/>
                      </a:lnTo>
                      <a:lnTo>
                        <a:pt x="184" y="64"/>
                      </a:lnTo>
                      <a:lnTo>
                        <a:pt x="181" y="64"/>
                      </a:lnTo>
                      <a:lnTo>
                        <a:pt x="179" y="64"/>
                      </a:lnTo>
                      <a:lnTo>
                        <a:pt x="122" y="64"/>
                      </a:lnTo>
                      <a:lnTo>
                        <a:pt x="110" y="44"/>
                      </a:lnTo>
                      <a:lnTo>
                        <a:pt x="112" y="42"/>
                      </a:lnTo>
                      <a:lnTo>
                        <a:pt x="113" y="39"/>
                      </a:lnTo>
                      <a:lnTo>
                        <a:pt x="113" y="37"/>
                      </a:lnTo>
                      <a:lnTo>
                        <a:pt x="114" y="34"/>
                      </a:lnTo>
                      <a:lnTo>
                        <a:pt x="114" y="30"/>
                      </a:lnTo>
                      <a:lnTo>
                        <a:pt x="114" y="28"/>
                      </a:lnTo>
                      <a:lnTo>
                        <a:pt x="114" y="24"/>
                      </a:lnTo>
                      <a:lnTo>
                        <a:pt x="113" y="22"/>
                      </a:lnTo>
                      <a:lnTo>
                        <a:pt x="112" y="19"/>
                      </a:lnTo>
                      <a:lnTo>
                        <a:pt x="111" y="17"/>
                      </a:lnTo>
                      <a:lnTo>
                        <a:pt x="110" y="15"/>
                      </a:lnTo>
                      <a:lnTo>
                        <a:pt x="109" y="13"/>
                      </a:lnTo>
                      <a:lnTo>
                        <a:pt x="107" y="10"/>
                      </a:lnTo>
                      <a:lnTo>
                        <a:pt x="105" y="9"/>
                      </a:lnTo>
                      <a:lnTo>
                        <a:pt x="103" y="7"/>
                      </a:lnTo>
                      <a:lnTo>
                        <a:pt x="101" y="5"/>
                      </a:lnTo>
                      <a:lnTo>
                        <a:pt x="98" y="3"/>
                      </a:lnTo>
                      <a:lnTo>
                        <a:pt x="96" y="3"/>
                      </a:lnTo>
                      <a:lnTo>
                        <a:pt x="93" y="1"/>
                      </a:lnTo>
                      <a:lnTo>
                        <a:pt x="90" y="1"/>
                      </a:lnTo>
                      <a:lnTo>
                        <a:pt x="87" y="0"/>
                      </a:lnTo>
                      <a:lnTo>
                        <a:pt x="84" y="0"/>
                      </a:lnTo>
                      <a:lnTo>
                        <a:pt x="81" y="0"/>
                      </a:lnTo>
                      <a:lnTo>
                        <a:pt x="78" y="0"/>
                      </a:lnTo>
                      <a:lnTo>
                        <a:pt x="75" y="1"/>
                      </a:lnTo>
                      <a:lnTo>
                        <a:pt x="72" y="2"/>
                      </a:lnTo>
                      <a:lnTo>
                        <a:pt x="69" y="3"/>
                      </a:lnTo>
                      <a:lnTo>
                        <a:pt x="66" y="4"/>
                      </a:lnTo>
                      <a:lnTo>
                        <a:pt x="63" y="6"/>
                      </a:lnTo>
                      <a:lnTo>
                        <a:pt x="61" y="9"/>
                      </a:lnTo>
                      <a:lnTo>
                        <a:pt x="59" y="11"/>
                      </a:lnTo>
                      <a:lnTo>
                        <a:pt x="57" y="13"/>
                      </a:lnTo>
                      <a:lnTo>
                        <a:pt x="55" y="17"/>
                      </a:lnTo>
                      <a:lnTo>
                        <a:pt x="53" y="19"/>
                      </a:lnTo>
                      <a:lnTo>
                        <a:pt x="53" y="23"/>
                      </a:lnTo>
                    </a:path>
                  </a:pathLst>
                </a:custGeom>
                <a:solidFill>
                  <a:srgbClr val="FC0128"/>
                </a:solidFill>
                <a:ln>
                  <a:noFill/>
                </a:ln>
                <a:effectLst/>
                <a:extLst>
                  <a:ext uri="{91240B29-F687-4F45-9708-019B960494DF}">
                    <a14:hiddenLine xmlns:a14="http://schemas.microsoft.com/office/drawing/2010/main" w="127000" cap="rnd">
                      <a:pattFill prst="narHorz">
                        <a:fgClr>
                          <a:schemeClr val="tx1"/>
                        </a:fgClr>
                        <a:bgClr>
                          <a:schemeClr val="bg1"/>
                        </a:bgClr>
                      </a:pattFill>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nvGrpSpPr>
            <p:cNvPr id="105517" name="Group 45"/>
            <p:cNvGrpSpPr>
              <a:grpSpLocks/>
            </p:cNvGrpSpPr>
            <p:nvPr/>
          </p:nvGrpSpPr>
          <p:grpSpPr bwMode="auto">
            <a:xfrm>
              <a:off x="1536" y="2308"/>
              <a:ext cx="967" cy="448"/>
              <a:chOff x="1536" y="2308"/>
              <a:chExt cx="967" cy="448"/>
            </a:xfrm>
          </p:grpSpPr>
          <p:grpSp>
            <p:nvGrpSpPr>
              <p:cNvPr id="105518" name="Group 46"/>
              <p:cNvGrpSpPr>
                <a:grpSpLocks/>
              </p:cNvGrpSpPr>
              <p:nvPr/>
            </p:nvGrpSpPr>
            <p:grpSpPr bwMode="auto">
              <a:xfrm>
                <a:off x="1536" y="2308"/>
                <a:ext cx="305" cy="448"/>
                <a:chOff x="1536" y="2308"/>
                <a:chExt cx="305" cy="448"/>
              </a:xfrm>
            </p:grpSpPr>
            <p:grpSp>
              <p:nvGrpSpPr>
                <p:cNvPr id="105519" name="Group 47"/>
                <p:cNvGrpSpPr>
                  <a:grpSpLocks/>
                </p:cNvGrpSpPr>
                <p:nvPr/>
              </p:nvGrpSpPr>
              <p:grpSpPr bwMode="auto">
                <a:xfrm>
                  <a:off x="1536" y="2308"/>
                  <a:ext cx="305" cy="448"/>
                  <a:chOff x="1536" y="2308"/>
                  <a:chExt cx="305" cy="448"/>
                </a:xfrm>
              </p:grpSpPr>
              <p:sp>
                <p:nvSpPr>
                  <p:cNvPr id="105520" name="AutoShape 48"/>
                  <p:cNvSpPr>
                    <a:spLocks noChangeArrowheads="1"/>
                  </p:cNvSpPr>
                  <p:nvPr/>
                </p:nvSpPr>
                <p:spPr bwMode="auto">
                  <a:xfrm>
                    <a:off x="1536" y="2379"/>
                    <a:ext cx="305" cy="377"/>
                  </a:xfrm>
                  <a:prstGeom prst="cube">
                    <a:avLst>
                      <a:gd name="adj" fmla="val 24995"/>
                    </a:avLst>
                  </a:prstGeom>
                  <a:solidFill>
                    <a:srgbClr val="F6BF6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521" name="AutoShape 49"/>
                  <p:cNvSpPr>
                    <a:spLocks noChangeArrowheads="1"/>
                  </p:cNvSpPr>
                  <p:nvPr/>
                </p:nvSpPr>
                <p:spPr bwMode="auto">
                  <a:xfrm>
                    <a:off x="1606" y="2308"/>
                    <a:ext cx="235" cy="78"/>
                  </a:xfrm>
                  <a:prstGeom prst="cube">
                    <a:avLst>
                      <a:gd name="adj" fmla="val 24995"/>
                    </a:avLst>
                  </a:prstGeom>
                  <a:solidFill>
                    <a:srgbClr val="F6BF6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05522" name="AutoShape 50"/>
                <p:cNvSpPr>
                  <a:spLocks noChangeArrowheads="1"/>
                </p:cNvSpPr>
                <p:nvPr/>
              </p:nvSpPr>
              <p:spPr bwMode="auto">
                <a:xfrm>
                  <a:off x="1598" y="2412"/>
                  <a:ext cx="158" cy="27"/>
                </a:xfrm>
                <a:prstGeom prst="parallelogram">
                  <a:avLst>
                    <a:gd name="adj" fmla="val 146269"/>
                  </a:avLst>
                </a:prstGeom>
                <a:solidFill>
                  <a:srgbClr val="F6BF69"/>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5523" name="Group 51"/>
              <p:cNvGrpSpPr>
                <a:grpSpLocks/>
              </p:cNvGrpSpPr>
              <p:nvPr/>
            </p:nvGrpSpPr>
            <p:grpSpPr bwMode="auto">
              <a:xfrm>
                <a:off x="1837" y="2308"/>
                <a:ext cx="378" cy="448"/>
                <a:chOff x="1837" y="2308"/>
                <a:chExt cx="378" cy="448"/>
              </a:xfrm>
            </p:grpSpPr>
            <p:grpSp>
              <p:nvGrpSpPr>
                <p:cNvPr id="105524" name="Group 52"/>
                <p:cNvGrpSpPr>
                  <a:grpSpLocks/>
                </p:cNvGrpSpPr>
                <p:nvPr/>
              </p:nvGrpSpPr>
              <p:grpSpPr bwMode="auto">
                <a:xfrm>
                  <a:off x="1837" y="2308"/>
                  <a:ext cx="378" cy="448"/>
                  <a:chOff x="1837" y="2308"/>
                  <a:chExt cx="378" cy="448"/>
                </a:xfrm>
              </p:grpSpPr>
              <p:sp>
                <p:nvSpPr>
                  <p:cNvPr id="105525" name="AutoShape 53"/>
                  <p:cNvSpPr>
                    <a:spLocks noChangeArrowheads="1"/>
                  </p:cNvSpPr>
                  <p:nvPr/>
                </p:nvSpPr>
                <p:spPr bwMode="auto">
                  <a:xfrm>
                    <a:off x="1837" y="2379"/>
                    <a:ext cx="378" cy="377"/>
                  </a:xfrm>
                  <a:prstGeom prst="cube">
                    <a:avLst>
                      <a:gd name="adj" fmla="val 24995"/>
                    </a:avLst>
                  </a:prstGeom>
                  <a:solidFill>
                    <a:srgbClr val="A2C1FE"/>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526" name="AutoShape 54"/>
                  <p:cNvSpPr>
                    <a:spLocks noChangeArrowheads="1"/>
                  </p:cNvSpPr>
                  <p:nvPr/>
                </p:nvSpPr>
                <p:spPr bwMode="auto">
                  <a:xfrm>
                    <a:off x="1923" y="2308"/>
                    <a:ext cx="292" cy="78"/>
                  </a:xfrm>
                  <a:prstGeom prst="cube">
                    <a:avLst>
                      <a:gd name="adj" fmla="val 24995"/>
                    </a:avLst>
                  </a:prstGeom>
                  <a:solidFill>
                    <a:srgbClr val="A2C1FE"/>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05527" name="Oval 55"/>
                <p:cNvSpPr>
                  <a:spLocks noChangeArrowheads="1"/>
                </p:cNvSpPr>
                <p:nvPr/>
              </p:nvSpPr>
              <p:spPr bwMode="auto">
                <a:xfrm>
                  <a:off x="1952" y="2344"/>
                  <a:ext cx="49" cy="27"/>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528" name="AutoShape 56"/>
                <p:cNvSpPr>
                  <a:spLocks noChangeArrowheads="1"/>
                </p:cNvSpPr>
                <p:nvPr/>
              </p:nvSpPr>
              <p:spPr bwMode="auto">
                <a:xfrm>
                  <a:off x="1884" y="2554"/>
                  <a:ext cx="198" cy="84"/>
                </a:xfrm>
                <a:prstGeom prst="octagon">
                  <a:avLst>
                    <a:gd name="adj" fmla="val 29282"/>
                  </a:avLst>
                </a:prstGeom>
                <a:solidFill>
                  <a:srgbClr val="A2C1FE"/>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05529" name="Freeform 57"/>
              <p:cNvSpPr>
                <a:spLocks/>
              </p:cNvSpPr>
              <p:nvPr/>
            </p:nvSpPr>
            <p:spPr bwMode="auto">
              <a:xfrm>
                <a:off x="2401" y="2537"/>
                <a:ext cx="86" cy="192"/>
              </a:xfrm>
              <a:custGeom>
                <a:avLst/>
                <a:gdLst>
                  <a:gd name="T0" fmla="*/ 62 w 86"/>
                  <a:gd name="T1" fmla="*/ 0 h 192"/>
                  <a:gd name="T2" fmla="*/ 85 w 86"/>
                  <a:gd name="T3" fmla="*/ 0 h 192"/>
                  <a:gd name="T4" fmla="*/ 23 w 86"/>
                  <a:gd name="T5" fmla="*/ 191 h 192"/>
                  <a:gd name="T6" fmla="*/ 0 w 86"/>
                  <a:gd name="T7" fmla="*/ 191 h 192"/>
                  <a:gd name="T8" fmla="*/ 62 w 86"/>
                  <a:gd name="T9" fmla="*/ 0 h 192"/>
                </a:gdLst>
                <a:ahLst/>
                <a:cxnLst>
                  <a:cxn ang="0">
                    <a:pos x="T0" y="T1"/>
                  </a:cxn>
                  <a:cxn ang="0">
                    <a:pos x="T2" y="T3"/>
                  </a:cxn>
                  <a:cxn ang="0">
                    <a:pos x="T4" y="T5"/>
                  </a:cxn>
                  <a:cxn ang="0">
                    <a:pos x="T6" y="T7"/>
                  </a:cxn>
                  <a:cxn ang="0">
                    <a:pos x="T8" y="T9"/>
                  </a:cxn>
                </a:cxnLst>
                <a:rect l="0" t="0" r="r" b="b"/>
                <a:pathLst>
                  <a:path w="86" h="192">
                    <a:moveTo>
                      <a:pt x="62" y="0"/>
                    </a:moveTo>
                    <a:lnTo>
                      <a:pt x="85" y="0"/>
                    </a:lnTo>
                    <a:lnTo>
                      <a:pt x="23" y="191"/>
                    </a:lnTo>
                    <a:lnTo>
                      <a:pt x="0" y="191"/>
                    </a:lnTo>
                    <a:lnTo>
                      <a:pt x="62" y="0"/>
                    </a:lnTo>
                  </a:path>
                </a:pathLst>
              </a:custGeom>
              <a:solidFill>
                <a:srgbClr val="FC0128"/>
              </a:solidFill>
              <a:ln>
                <a:noFill/>
              </a:ln>
              <a:effectLst/>
              <a:extLst>
                <a:ext uri="{91240B29-F687-4F45-9708-019B960494DF}">
                  <a14:hiddenLine xmlns:a14="http://schemas.microsoft.com/office/drawing/2010/main" w="12700" cap="rnd">
                    <a:pattFill prst="narHorz">
                      <a:fgClr>
                        <a:schemeClr val="tx1"/>
                      </a:fgClr>
                      <a:bgClr>
                        <a:schemeClr val="bg1"/>
                      </a:bgClr>
                    </a:pattFill>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5530" name="Rectangle 58"/>
              <p:cNvSpPr>
                <a:spLocks noChangeArrowheads="1"/>
              </p:cNvSpPr>
              <p:nvPr/>
            </p:nvSpPr>
            <p:spPr bwMode="auto">
              <a:xfrm>
                <a:off x="2397" y="2537"/>
                <a:ext cx="106" cy="16"/>
              </a:xfrm>
              <a:prstGeom prst="rect">
                <a:avLst/>
              </a:prstGeom>
              <a:solidFill>
                <a:srgbClr val="FC0128"/>
              </a:solidFill>
              <a:ln>
                <a:noFill/>
              </a:ln>
              <a:effectLst/>
              <a:extLs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531" name="Rectangle 59"/>
              <p:cNvSpPr>
                <a:spLocks noChangeArrowheads="1"/>
              </p:cNvSpPr>
              <p:nvPr/>
            </p:nvSpPr>
            <p:spPr bwMode="auto">
              <a:xfrm>
                <a:off x="2404" y="2618"/>
                <a:ext cx="82" cy="16"/>
              </a:xfrm>
              <a:prstGeom prst="rect">
                <a:avLst/>
              </a:prstGeom>
              <a:solidFill>
                <a:srgbClr val="FC0128"/>
              </a:solidFill>
              <a:ln>
                <a:noFill/>
              </a:ln>
              <a:effectLst/>
              <a:extLs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532" name="Rectangle 60"/>
              <p:cNvSpPr>
                <a:spLocks noChangeArrowheads="1"/>
              </p:cNvSpPr>
              <p:nvPr/>
            </p:nvSpPr>
            <p:spPr bwMode="auto">
              <a:xfrm>
                <a:off x="2221" y="2618"/>
                <a:ext cx="103" cy="11"/>
              </a:xfrm>
              <a:prstGeom prst="rect">
                <a:avLst/>
              </a:prstGeom>
              <a:solidFill>
                <a:srgbClr val="FC0128"/>
              </a:solidFill>
              <a:ln>
                <a:noFill/>
              </a:ln>
              <a:effectLst/>
              <a:extLs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05533" name="Group 61"/>
              <p:cNvGrpSpPr>
                <a:grpSpLocks/>
              </p:cNvGrpSpPr>
              <p:nvPr/>
            </p:nvGrpSpPr>
            <p:grpSpPr bwMode="auto">
              <a:xfrm>
                <a:off x="2219" y="2365"/>
                <a:ext cx="194" cy="364"/>
                <a:chOff x="2219" y="2365"/>
                <a:chExt cx="194" cy="364"/>
              </a:xfrm>
            </p:grpSpPr>
            <p:sp>
              <p:nvSpPr>
                <p:cNvPr id="105534" name="Oval 62"/>
                <p:cNvSpPr>
                  <a:spLocks noChangeArrowheads="1"/>
                </p:cNvSpPr>
                <p:nvPr/>
              </p:nvSpPr>
              <p:spPr bwMode="auto">
                <a:xfrm>
                  <a:off x="2295" y="2365"/>
                  <a:ext cx="48" cy="48"/>
                </a:xfrm>
                <a:prstGeom prst="ellipse">
                  <a:avLst/>
                </a:prstGeom>
                <a:solidFill>
                  <a:srgbClr val="FC0128"/>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535" name="Freeform 63"/>
                <p:cNvSpPr>
                  <a:spLocks/>
                </p:cNvSpPr>
                <p:nvPr/>
              </p:nvSpPr>
              <p:spPr bwMode="auto">
                <a:xfrm>
                  <a:off x="2219" y="2433"/>
                  <a:ext cx="194" cy="296"/>
                </a:xfrm>
                <a:custGeom>
                  <a:avLst/>
                  <a:gdLst>
                    <a:gd name="T0" fmla="*/ 2 w 194"/>
                    <a:gd name="T1" fmla="*/ 137 h 296"/>
                    <a:gd name="T2" fmla="*/ 1 w 194"/>
                    <a:gd name="T3" fmla="*/ 140 h 296"/>
                    <a:gd name="T4" fmla="*/ 0 w 194"/>
                    <a:gd name="T5" fmla="*/ 145 h 296"/>
                    <a:gd name="T6" fmla="*/ 0 w 194"/>
                    <a:gd name="T7" fmla="*/ 150 h 296"/>
                    <a:gd name="T8" fmla="*/ 2 w 194"/>
                    <a:gd name="T9" fmla="*/ 155 h 296"/>
                    <a:gd name="T10" fmla="*/ 4 w 194"/>
                    <a:gd name="T11" fmla="*/ 159 h 296"/>
                    <a:gd name="T12" fmla="*/ 8 w 194"/>
                    <a:gd name="T13" fmla="*/ 163 h 296"/>
                    <a:gd name="T14" fmla="*/ 12 w 194"/>
                    <a:gd name="T15" fmla="*/ 165 h 296"/>
                    <a:gd name="T16" fmla="*/ 16 w 194"/>
                    <a:gd name="T17" fmla="*/ 166 h 296"/>
                    <a:gd name="T18" fmla="*/ 21 w 194"/>
                    <a:gd name="T19" fmla="*/ 166 h 296"/>
                    <a:gd name="T20" fmla="*/ 126 w 194"/>
                    <a:gd name="T21" fmla="*/ 295 h 296"/>
                    <a:gd name="T22" fmla="*/ 159 w 194"/>
                    <a:gd name="T23" fmla="*/ 142 h 296"/>
                    <a:gd name="T24" fmla="*/ 159 w 194"/>
                    <a:gd name="T25" fmla="*/ 138 h 296"/>
                    <a:gd name="T26" fmla="*/ 157 w 194"/>
                    <a:gd name="T27" fmla="*/ 136 h 296"/>
                    <a:gd name="T28" fmla="*/ 154 w 194"/>
                    <a:gd name="T29" fmla="*/ 133 h 296"/>
                    <a:gd name="T30" fmla="*/ 152 w 194"/>
                    <a:gd name="T31" fmla="*/ 131 h 296"/>
                    <a:gd name="T32" fmla="*/ 148 w 194"/>
                    <a:gd name="T33" fmla="*/ 130 h 296"/>
                    <a:gd name="T34" fmla="*/ 144 w 194"/>
                    <a:gd name="T35" fmla="*/ 129 h 296"/>
                    <a:gd name="T36" fmla="*/ 140 w 194"/>
                    <a:gd name="T37" fmla="*/ 129 h 296"/>
                    <a:gd name="T38" fmla="*/ 137 w 194"/>
                    <a:gd name="T39" fmla="*/ 129 h 296"/>
                    <a:gd name="T40" fmla="*/ 93 w 194"/>
                    <a:gd name="T41" fmla="*/ 75 h 296"/>
                    <a:gd name="T42" fmla="*/ 179 w 194"/>
                    <a:gd name="T43" fmla="*/ 93 h 296"/>
                    <a:gd name="T44" fmla="*/ 183 w 194"/>
                    <a:gd name="T45" fmla="*/ 92 h 296"/>
                    <a:gd name="T46" fmla="*/ 185 w 194"/>
                    <a:gd name="T47" fmla="*/ 91 h 296"/>
                    <a:gd name="T48" fmla="*/ 189 w 194"/>
                    <a:gd name="T49" fmla="*/ 89 h 296"/>
                    <a:gd name="T50" fmla="*/ 191 w 194"/>
                    <a:gd name="T51" fmla="*/ 86 h 296"/>
                    <a:gd name="T52" fmla="*/ 192 w 194"/>
                    <a:gd name="T53" fmla="*/ 83 h 296"/>
                    <a:gd name="T54" fmla="*/ 193 w 194"/>
                    <a:gd name="T55" fmla="*/ 78 h 296"/>
                    <a:gd name="T56" fmla="*/ 192 w 194"/>
                    <a:gd name="T57" fmla="*/ 74 h 296"/>
                    <a:gd name="T58" fmla="*/ 190 w 194"/>
                    <a:gd name="T59" fmla="*/ 70 h 296"/>
                    <a:gd name="T60" fmla="*/ 188 w 194"/>
                    <a:gd name="T61" fmla="*/ 68 h 296"/>
                    <a:gd name="T62" fmla="*/ 184 w 194"/>
                    <a:gd name="T63" fmla="*/ 65 h 296"/>
                    <a:gd name="T64" fmla="*/ 181 w 194"/>
                    <a:gd name="T65" fmla="*/ 64 h 296"/>
                    <a:gd name="T66" fmla="*/ 122 w 194"/>
                    <a:gd name="T67" fmla="*/ 64 h 296"/>
                    <a:gd name="T68" fmla="*/ 112 w 194"/>
                    <a:gd name="T69" fmla="*/ 42 h 296"/>
                    <a:gd name="T70" fmla="*/ 113 w 194"/>
                    <a:gd name="T71" fmla="*/ 37 h 296"/>
                    <a:gd name="T72" fmla="*/ 114 w 194"/>
                    <a:gd name="T73" fmla="*/ 30 h 296"/>
                    <a:gd name="T74" fmla="*/ 114 w 194"/>
                    <a:gd name="T75" fmla="*/ 24 h 296"/>
                    <a:gd name="T76" fmla="*/ 112 w 194"/>
                    <a:gd name="T77" fmla="*/ 19 h 296"/>
                    <a:gd name="T78" fmla="*/ 110 w 194"/>
                    <a:gd name="T79" fmla="*/ 15 h 296"/>
                    <a:gd name="T80" fmla="*/ 107 w 194"/>
                    <a:gd name="T81" fmla="*/ 10 h 296"/>
                    <a:gd name="T82" fmla="*/ 103 w 194"/>
                    <a:gd name="T83" fmla="*/ 7 h 296"/>
                    <a:gd name="T84" fmla="*/ 98 w 194"/>
                    <a:gd name="T85" fmla="*/ 3 h 296"/>
                    <a:gd name="T86" fmla="*/ 93 w 194"/>
                    <a:gd name="T87" fmla="*/ 1 h 296"/>
                    <a:gd name="T88" fmla="*/ 87 w 194"/>
                    <a:gd name="T89" fmla="*/ 0 h 296"/>
                    <a:gd name="T90" fmla="*/ 81 w 194"/>
                    <a:gd name="T91" fmla="*/ 0 h 296"/>
                    <a:gd name="T92" fmla="*/ 75 w 194"/>
                    <a:gd name="T93" fmla="*/ 1 h 296"/>
                    <a:gd name="T94" fmla="*/ 69 w 194"/>
                    <a:gd name="T95" fmla="*/ 3 h 296"/>
                    <a:gd name="T96" fmla="*/ 63 w 194"/>
                    <a:gd name="T97" fmla="*/ 6 h 296"/>
                    <a:gd name="T98" fmla="*/ 59 w 194"/>
                    <a:gd name="T99" fmla="*/ 11 h 296"/>
                    <a:gd name="T100" fmla="*/ 55 w 194"/>
                    <a:gd name="T101" fmla="*/ 17 h 296"/>
                    <a:gd name="T102" fmla="*/ 53 w 194"/>
                    <a:gd name="T103" fmla="*/ 23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94" h="296">
                      <a:moveTo>
                        <a:pt x="53" y="23"/>
                      </a:moveTo>
                      <a:lnTo>
                        <a:pt x="2" y="137"/>
                      </a:lnTo>
                      <a:lnTo>
                        <a:pt x="1" y="138"/>
                      </a:lnTo>
                      <a:lnTo>
                        <a:pt x="1" y="140"/>
                      </a:lnTo>
                      <a:lnTo>
                        <a:pt x="0" y="142"/>
                      </a:lnTo>
                      <a:lnTo>
                        <a:pt x="0" y="145"/>
                      </a:lnTo>
                      <a:lnTo>
                        <a:pt x="0" y="147"/>
                      </a:lnTo>
                      <a:lnTo>
                        <a:pt x="0" y="150"/>
                      </a:lnTo>
                      <a:lnTo>
                        <a:pt x="1" y="152"/>
                      </a:lnTo>
                      <a:lnTo>
                        <a:pt x="2" y="155"/>
                      </a:lnTo>
                      <a:lnTo>
                        <a:pt x="3" y="157"/>
                      </a:lnTo>
                      <a:lnTo>
                        <a:pt x="4" y="159"/>
                      </a:lnTo>
                      <a:lnTo>
                        <a:pt x="6" y="161"/>
                      </a:lnTo>
                      <a:lnTo>
                        <a:pt x="8" y="163"/>
                      </a:lnTo>
                      <a:lnTo>
                        <a:pt x="10" y="164"/>
                      </a:lnTo>
                      <a:lnTo>
                        <a:pt x="12" y="165"/>
                      </a:lnTo>
                      <a:lnTo>
                        <a:pt x="14" y="165"/>
                      </a:lnTo>
                      <a:lnTo>
                        <a:pt x="16" y="166"/>
                      </a:lnTo>
                      <a:lnTo>
                        <a:pt x="18" y="166"/>
                      </a:lnTo>
                      <a:lnTo>
                        <a:pt x="21" y="166"/>
                      </a:lnTo>
                      <a:lnTo>
                        <a:pt x="126" y="166"/>
                      </a:lnTo>
                      <a:lnTo>
                        <a:pt x="126" y="295"/>
                      </a:lnTo>
                      <a:lnTo>
                        <a:pt x="159" y="295"/>
                      </a:lnTo>
                      <a:lnTo>
                        <a:pt x="159" y="142"/>
                      </a:lnTo>
                      <a:lnTo>
                        <a:pt x="159" y="140"/>
                      </a:lnTo>
                      <a:lnTo>
                        <a:pt x="159" y="138"/>
                      </a:lnTo>
                      <a:lnTo>
                        <a:pt x="158" y="137"/>
                      </a:lnTo>
                      <a:lnTo>
                        <a:pt x="157" y="136"/>
                      </a:lnTo>
                      <a:lnTo>
                        <a:pt x="156" y="135"/>
                      </a:lnTo>
                      <a:lnTo>
                        <a:pt x="154" y="133"/>
                      </a:lnTo>
                      <a:lnTo>
                        <a:pt x="153" y="132"/>
                      </a:lnTo>
                      <a:lnTo>
                        <a:pt x="152" y="131"/>
                      </a:lnTo>
                      <a:lnTo>
                        <a:pt x="150" y="131"/>
                      </a:lnTo>
                      <a:lnTo>
                        <a:pt x="148" y="130"/>
                      </a:lnTo>
                      <a:lnTo>
                        <a:pt x="146" y="130"/>
                      </a:lnTo>
                      <a:lnTo>
                        <a:pt x="144" y="129"/>
                      </a:lnTo>
                      <a:lnTo>
                        <a:pt x="142" y="129"/>
                      </a:lnTo>
                      <a:lnTo>
                        <a:pt x="140" y="129"/>
                      </a:lnTo>
                      <a:lnTo>
                        <a:pt x="139" y="129"/>
                      </a:lnTo>
                      <a:lnTo>
                        <a:pt x="137" y="129"/>
                      </a:lnTo>
                      <a:lnTo>
                        <a:pt x="76" y="125"/>
                      </a:lnTo>
                      <a:lnTo>
                        <a:pt x="93" y="75"/>
                      </a:lnTo>
                      <a:lnTo>
                        <a:pt x="105" y="93"/>
                      </a:lnTo>
                      <a:lnTo>
                        <a:pt x="179" y="93"/>
                      </a:lnTo>
                      <a:lnTo>
                        <a:pt x="181" y="92"/>
                      </a:lnTo>
                      <a:lnTo>
                        <a:pt x="183" y="92"/>
                      </a:lnTo>
                      <a:lnTo>
                        <a:pt x="184" y="91"/>
                      </a:lnTo>
                      <a:lnTo>
                        <a:pt x="185" y="91"/>
                      </a:lnTo>
                      <a:lnTo>
                        <a:pt x="187" y="90"/>
                      </a:lnTo>
                      <a:lnTo>
                        <a:pt x="189" y="89"/>
                      </a:lnTo>
                      <a:lnTo>
                        <a:pt x="190" y="87"/>
                      </a:lnTo>
                      <a:lnTo>
                        <a:pt x="191" y="86"/>
                      </a:lnTo>
                      <a:lnTo>
                        <a:pt x="192" y="84"/>
                      </a:lnTo>
                      <a:lnTo>
                        <a:pt x="192" y="83"/>
                      </a:lnTo>
                      <a:lnTo>
                        <a:pt x="193" y="81"/>
                      </a:lnTo>
                      <a:lnTo>
                        <a:pt x="193" y="78"/>
                      </a:lnTo>
                      <a:lnTo>
                        <a:pt x="193" y="76"/>
                      </a:lnTo>
                      <a:lnTo>
                        <a:pt x="192" y="74"/>
                      </a:lnTo>
                      <a:lnTo>
                        <a:pt x="191" y="72"/>
                      </a:lnTo>
                      <a:lnTo>
                        <a:pt x="190" y="70"/>
                      </a:lnTo>
                      <a:lnTo>
                        <a:pt x="189" y="69"/>
                      </a:lnTo>
                      <a:lnTo>
                        <a:pt x="188" y="68"/>
                      </a:lnTo>
                      <a:lnTo>
                        <a:pt x="186" y="66"/>
                      </a:lnTo>
                      <a:lnTo>
                        <a:pt x="184" y="65"/>
                      </a:lnTo>
                      <a:lnTo>
                        <a:pt x="184" y="64"/>
                      </a:lnTo>
                      <a:lnTo>
                        <a:pt x="181" y="64"/>
                      </a:lnTo>
                      <a:lnTo>
                        <a:pt x="179" y="64"/>
                      </a:lnTo>
                      <a:lnTo>
                        <a:pt x="122" y="64"/>
                      </a:lnTo>
                      <a:lnTo>
                        <a:pt x="110" y="44"/>
                      </a:lnTo>
                      <a:lnTo>
                        <a:pt x="112" y="42"/>
                      </a:lnTo>
                      <a:lnTo>
                        <a:pt x="113" y="39"/>
                      </a:lnTo>
                      <a:lnTo>
                        <a:pt x="113" y="37"/>
                      </a:lnTo>
                      <a:lnTo>
                        <a:pt x="114" y="34"/>
                      </a:lnTo>
                      <a:lnTo>
                        <a:pt x="114" y="30"/>
                      </a:lnTo>
                      <a:lnTo>
                        <a:pt x="114" y="28"/>
                      </a:lnTo>
                      <a:lnTo>
                        <a:pt x="114" y="24"/>
                      </a:lnTo>
                      <a:lnTo>
                        <a:pt x="113" y="22"/>
                      </a:lnTo>
                      <a:lnTo>
                        <a:pt x="112" y="19"/>
                      </a:lnTo>
                      <a:lnTo>
                        <a:pt x="111" y="17"/>
                      </a:lnTo>
                      <a:lnTo>
                        <a:pt x="110" y="15"/>
                      </a:lnTo>
                      <a:lnTo>
                        <a:pt x="109" y="13"/>
                      </a:lnTo>
                      <a:lnTo>
                        <a:pt x="107" y="10"/>
                      </a:lnTo>
                      <a:lnTo>
                        <a:pt x="105" y="9"/>
                      </a:lnTo>
                      <a:lnTo>
                        <a:pt x="103" y="7"/>
                      </a:lnTo>
                      <a:lnTo>
                        <a:pt x="101" y="5"/>
                      </a:lnTo>
                      <a:lnTo>
                        <a:pt x="98" y="3"/>
                      </a:lnTo>
                      <a:lnTo>
                        <a:pt x="96" y="3"/>
                      </a:lnTo>
                      <a:lnTo>
                        <a:pt x="93" y="1"/>
                      </a:lnTo>
                      <a:lnTo>
                        <a:pt x="90" y="1"/>
                      </a:lnTo>
                      <a:lnTo>
                        <a:pt x="87" y="0"/>
                      </a:lnTo>
                      <a:lnTo>
                        <a:pt x="84" y="0"/>
                      </a:lnTo>
                      <a:lnTo>
                        <a:pt x="81" y="0"/>
                      </a:lnTo>
                      <a:lnTo>
                        <a:pt x="78" y="0"/>
                      </a:lnTo>
                      <a:lnTo>
                        <a:pt x="75" y="1"/>
                      </a:lnTo>
                      <a:lnTo>
                        <a:pt x="72" y="2"/>
                      </a:lnTo>
                      <a:lnTo>
                        <a:pt x="69" y="3"/>
                      </a:lnTo>
                      <a:lnTo>
                        <a:pt x="66" y="4"/>
                      </a:lnTo>
                      <a:lnTo>
                        <a:pt x="63" y="6"/>
                      </a:lnTo>
                      <a:lnTo>
                        <a:pt x="61" y="9"/>
                      </a:lnTo>
                      <a:lnTo>
                        <a:pt x="59" y="11"/>
                      </a:lnTo>
                      <a:lnTo>
                        <a:pt x="57" y="13"/>
                      </a:lnTo>
                      <a:lnTo>
                        <a:pt x="55" y="17"/>
                      </a:lnTo>
                      <a:lnTo>
                        <a:pt x="53" y="19"/>
                      </a:lnTo>
                      <a:lnTo>
                        <a:pt x="53" y="23"/>
                      </a:lnTo>
                    </a:path>
                  </a:pathLst>
                </a:custGeom>
                <a:solidFill>
                  <a:srgbClr val="FC0128"/>
                </a:solidFill>
                <a:ln>
                  <a:noFill/>
                </a:ln>
                <a:effectLst/>
                <a:extLst>
                  <a:ext uri="{91240B29-F687-4F45-9708-019B960494DF}">
                    <a14:hiddenLine xmlns:a14="http://schemas.microsoft.com/office/drawing/2010/main" w="127000" cap="rnd">
                      <a:pattFill prst="narHorz">
                        <a:fgClr>
                          <a:schemeClr val="tx1"/>
                        </a:fgClr>
                        <a:bgClr>
                          <a:schemeClr val="bg1"/>
                        </a:bgClr>
                      </a:pattFill>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nvGrpSpPr>
            <p:cNvPr id="105536" name="Group 64"/>
            <p:cNvGrpSpPr>
              <a:grpSpLocks/>
            </p:cNvGrpSpPr>
            <p:nvPr/>
          </p:nvGrpSpPr>
          <p:grpSpPr bwMode="auto">
            <a:xfrm>
              <a:off x="1952" y="2796"/>
              <a:ext cx="967" cy="448"/>
              <a:chOff x="1952" y="2796"/>
              <a:chExt cx="967" cy="448"/>
            </a:xfrm>
          </p:grpSpPr>
          <p:grpSp>
            <p:nvGrpSpPr>
              <p:cNvPr id="105537" name="Group 65"/>
              <p:cNvGrpSpPr>
                <a:grpSpLocks/>
              </p:cNvGrpSpPr>
              <p:nvPr/>
            </p:nvGrpSpPr>
            <p:grpSpPr bwMode="auto">
              <a:xfrm>
                <a:off x="1952" y="2796"/>
                <a:ext cx="305" cy="448"/>
                <a:chOff x="1952" y="2796"/>
                <a:chExt cx="305" cy="448"/>
              </a:xfrm>
            </p:grpSpPr>
            <p:grpSp>
              <p:nvGrpSpPr>
                <p:cNvPr id="105538" name="Group 66"/>
                <p:cNvGrpSpPr>
                  <a:grpSpLocks/>
                </p:cNvGrpSpPr>
                <p:nvPr/>
              </p:nvGrpSpPr>
              <p:grpSpPr bwMode="auto">
                <a:xfrm>
                  <a:off x="1952" y="2796"/>
                  <a:ext cx="305" cy="448"/>
                  <a:chOff x="1952" y="2796"/>
                  <a:chExt cx="305" cy="448"/>
                </a:xfrm>
              </p:grpSpPr>
              <p:sp>
                <p:nvSpPr>
                  <p:cNvPr id="105539" name="AutoShape 67"/>
                  <p:cNvSpPr>
                    <a:spLocks noChangeArrowheads="1"/>
                  </p:cNvSpPr>
                  <p:nvPr/>
                </p:nvSpPr>
                <p:spPr bwMode="auto">
                  <a:xfrm>
                    <a:off x="1952" y="2867"/>
                    <a:ext cx="305" cy="377"/>
                  </a:xfrm>
                  <a:prstGeom prst="cube">
                    <a:avLst>
                      <a:gd name="adj" fmla="val 24995"/>
                    </a:avLst>
                  </a:prstGeom>
                  <a:solidFill>
                    <a:srgbClr val="F6BF6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540" name="AutoShape 68"/>
                  <p:cNvSpPr>
                    <a:spLocks noChangeArrowheads="1"/>
                  </p:cNvSpPr>
                  <p:nvPr/>
                </p:nvSpPr>
                <p:spPr bwMode="auto">
                  <a:xfrm>
                    <a:off x="2022" y="2796"/>
                    <a:ext cx="235" cy="78"/>
                  </a:xfrm>
                  <a:prstGeom prst="cube">
                    <a:avLst>
                      <a:gd name="adj" fmla="val 24995"/>
                    </a:avLst>
                  </a:prstGeom>
                  <a:solidFill>
                    <a:srgbClr val="F6BF6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05541" name="AutoShape 69"/>
                <p:cNvSpPr>
                  <a:spLocks noChangeArrowheads="1"/>
                </p:cNvSpPr>
                <p:nvPr/>
              </p:nvSpPr>
              <p:spPr bwMode="auto">
                <a:xfrm>
                  <a:off x="2014" y="2900"/>
                  <a:ext cx="158" cy="27"/>
                </a:xfrm>
                <a:prstGeom prst="parallelogram">
                  <a:avLst>
                    <a:gd name="adj" fmla="val 146269"/>
                  </a:avLst>
                </a:prstGeom>
                <a:solidFill>
                  <a:srgbClr val="F6BF69"/>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5542" name="Group 70"/>
              <p:cNvGrpSpPr>
                <a:grpSpLocks/>
              </p:cNvGrpSpPr>
              <p:nvPr/>
            </p:nvGrpSpPr>
            <p:grpSpPr bwMode="auto">
              <a:xfrm>
                <a:off x="2253" y="2796"/>
                <a:ext cx="378" cy="448"/>
                <a:chOff x="2253" y="2796"/>
                <a:chExt cx="378" cy="448"/>
              </a:xfrm>
            </p:grpSpPr>
            <p:grpSp>
              <p:nvGrpSpPr>
                <p:cNvPr id="105543" name="Group 71"/>
                <p:cNvGrpSpPr>
                  <a:grpSpLocks/>
                </p:cNvGrpSpPr>
                <p:nvPr/>
              </p:nvGrpSpPr>
              <p:grpSpPr bwMode="auto">
                <a:xfrm>
                  <a:off x="2253" y="2796"/>
                  <a:ext cx="378" cy="448"/>
                  <a:chOff x="2253" y="2796"/>
                  <a:chExt cx="378" cy="448"/>
                </a:xfrm>
              </p:grpSpPr>
              <p:sp>
                <p:nvSpPr>
                  <p:cNvPr id="105544" name="AutoShape 72"/>
                  <p:cNvSpPr>
                    <a:spLocks noChangeArrowheads="1"/>
                  </p:cNvSpPr>
                  <p:nvPr/>
                </p:nvSpPr>
                <p:spPr bwMode="auto">
                  <a:xfrm>
                    <a:off x="2253" y="2867"/>
                    <a:ext cx="378" cy="377"/>
                  </a:xfrm>
                  <a:prstGeom prst="cube">
                    <a:avLst>
                      <a:gd name="adj" fmla="val 24995"/>
                    </a:avLst>
                  </a:prstGeom>
                  <a:solidFill>
                    <a:srgbClr val="A2C1FE"/>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545" name="AutoShape 73"/>
                  <p:cNvSpPr>
                    <a:spLocks noChangeArrowheads="1"/>
                  </p:cNvSpPr>
                  <p:nvPr/>
                </p:nvSpPr>
                <p:spPr bwMode="auto">
                  <a:xfrm>
                    <a:off x="2339" y="2796"/>
                    <a:ext cx="292" cy="78"/>
                  </a:xfrm>
                  <a:prstGeom prst="cube">
                    <a:avLst>
                      <a:gd name="adj" fmla="val 24995"/>
                    </a:avLst>
                  </a:prstGeom>
                  <a:solidFill>
                    <a:srgbClr val="A2C1FE"/>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05546" name="Oval 74"/>
                <p:cNvSpPr>
                  <a:spLocks noChangeArrowheads="1"/>
                </p:cNvSpPr>
                <p:nvPr/>
              </p:nvSpPr>
              <p:spPr bwMode="auto">
                <a:xfrm>
                  <a:off x="2368" y="2832"/>
                  <a:ext cx="49" cy="27"/>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547" name="AutoShape 75"/>
                <p:cNvSpPr>
                  <a:spLocks noChangeArrowheads="1"/>
                </p:cNvSpPr>
                <p:nvPr/>
              </p:nvSpPr>
              <p:spPr bwMode="auto">
                <a:xfrm>
                  <a:off x="2300" y="3042"/>
                  <a:ext cx="198" cy="84"/>
                </a:xfrm>
                <a:prstGeom prst="octagon">
                  <a:avLst>
                    <a:gd name="adj" fmla="val 29282"/>
                  </a:avLst>
                </a:prstGeom>
                <a:solidFill>
                  <a:srgbClr val="A2C1FE"/>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05548" name="Freeform 76"/>
              <p:cNvSpPr>
                <a:spLocks/>
              </p:cNvSpPr>
              <p:nvPr/>
            </p:nvSpPr>
            <p:spPr bwMode="auto">
              <a:xfrm>
                <a:off x="2817" y="3025"/>
                <a:ext cx="86" cy="192"/>
              </a:xfrm>
              <a:custGeom>
                <a:avLst/>
                <a:gdLst>
                  <a:gd name="T0" fmla="*/ 62 w 86"/>
                  <a:gd name="T1" fmla="*/ 0 h 192"/>
                  <a:gd name="T2" fmla="*/ 85 w 86"/>
                  <a:gd name="T3" fmla="*/ 0 h 192"/>
                  <a:gd name="T4" fmla="*/ 23 w 86"/>
                  <a:gd name="T5" fmla="*/ 191 h 192"/>
                  <a:gd name="T6" fmla="*/ 0 w 86"/>
                  <a:gd name="T7" fmla="*/ 191 h 192"/>
                  <a:gd name="T8" fmla="*/ 62 w 86"/>
                  <a:gd name="T9" fmla="*/ 0 h 192"/>
                </a:gdLst>
                <a:ahLst/>
                <a:cxnLst>
                  <a:cxn ang="0">
                    <a:pos x="T0" y="T1"/>
                  </a:cxn>
                  <a:cxn ang="0">
                    <a:pos x="T2" y="T3"/>
                  </a:cxn>
                  <a:cxn ang="0">
                    <a:pos x="T4" y="T5"/>
                  </a:cxn>
                  <a:cxn ang="0">
                    <a:pos x="T6" y="T7"/>
                  </a:cxn>
                  <a:cxn ang="0">
                    <a:pos x="T8" y="T9"/>
                  </a:cxn>
                </a:cxnLst>
                <a:rect l="0" t="0" r="r" b="b"/>
                <a:pathLst>
                  <a:path w="86" h="192">
                    <a:moveTo>
                      <a:pt x="62" y="0"/>
                    </a:moveTo>
                    <a:lnTo>
                      <a:pt x="85" y="0"/>
                    </a:lnTo>
                    <a:lnTo>
                      <a:pt x="23" y="191"/>
                    </a:lnTo>
                    <a:lnTo>
                      <a:pt x="0" y="191"/>
                    </a:lnTo>
                    <a:lnTo>
                      <a:pt x="62" y="0"/>
                    </a:lnTo>
                  </a:path>
                </a:pathLst>
              </a:custGeom>
              <a:solidFill>
                <a:srgbClr val="FC0128"/>
              </a:solidFill>
              <a:ln>
                <a:noFill/>
              </a:ln>
              <a:effectLst/>
              <a:extLst>
                <a:ext uri="{91240B29-F687-4F45-9708-019B960494DF}">
                  <a14:hiddenLine xmlns:a14="http://schemas.microsoft.com/office/drawing/2010/main" w="12700" cap="rnd">
                    <a:pattFill prst="narHorz">
                      <a:fgClr>
                        <a:schemeClr val="tx1"/>
                      </a:fgClr>
                      <a:bgClr>
                        <a:schemeClr val="bg1"/>
                      </a:bgClr>
                    </a:pattFill>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5549" name="Rectangle 77"/>
              <p:cNvSpPr>
                <a:spLocks noChangeArrowheads="1"/>
              </p:cNvSpPr>
              <p:nvPr/>
            </p:nvSpPr>
            <p:spPr bwMode="auto">
              <a:xfrm>
                <a:off x="2813" y="3025"/>
                <a:ext cx="106" cy="16"/>
              </a:xfrm>
              <a:prstGeom prst="rect">
                <a:avLst/>
              </a:prstGeom>
              <a:solidFill>
                <a:srgbClr val="FC0128"/>
              </a:solidFill>
              <a:ln>
                <a:noFill/>
              </a:ln>
              <a:effectLst/>
              <a:extLs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550" name="Rectangle 78"/>
              <p:cNvSpPr>
                <a:spLocks noChangeArrowheads="1"/>
              </p:cNvSpPr>
              <p:nvPr/>
            </p:nvSpPr>
            <p:spPr bwMode="auto">
              <a:xfrm>
                <a:off x="2820" y="3106"/>
                <a:ext cx="82" cy="16"/>
              </a:xfrm>
              <a:prstGeom prst="rect">
                <a:avLst/>
              </a:prstGeom>
              <a:solidFill>
                <a:srgbClr val="FC0128"/>
              </a:solidFill>
              <a:ln>
                <a:noFill/>
              </a:ln>
              <a:effectLst/>
              <a:extLs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551" name="Rectangle 79"/>
              <p:cNvSpPr>
                <a:spLocks noChangeArrowheads="1"/>
              </p:cNvSpPr>
              <p:nvPr/>
            </p:nvSpPr>
            <p:spPr bwMode="auto">
              <a:xfrm>
                <a:off x="2637" y="3106"/>
                <a:ext cx="103" cy="11"/>
              </a:xfrm>
              <a:prstGeom prst="rect">
                <a:avLst/>
              </a:prstGeom>
              <a:solidFill>
                <a:srgbClr val="FC0128"/>
              </a:solidFill>
              <a:ln>
                <a:noFill/>
              </a:ln>
              <a:effectLst/>
              <a:extLs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05552" name="Group 80"/>
              <p:cNvGrpSpPr>
                <a:grpSpLocks/>
              </p:cNvGrpSpPr>
              <p:nvPr/>
            </p:nvGrpSpPr>
            <p:grpSpPr bwMode="auto">
              <a:xfrm>
                <a:off x="2635" y="2853"/>
                <a:ext cx="194" cy="364"/>
                <a:chOff x="2635" y="2853"/>
                <a:chExt cx="194" cy="364"/>
              </a:xfrm>
            </p:grpSpPr>
            <p:sp>
              <p:nvSpPr>
                <p:cNvPr id="105553" name="Oval 81"/>
                <p:cNvSpPr>
                  <a:spLocks noChangeArrowheads="1"/>
                </p:cNvSpPr>
                <p:nvPr/>
              </p:nvSpPr>
              <p:spPr bwMode="auto">
                <a:xfrm>
                  <a:off x="2711" y="2853"/>
                  <a:ext cx="48" cy="48"/>
                </a:xfrm>
                <a:prstGeom prst="ellipse">
                  <a:avLst/>
                </a:prstGeom>
                <a:solidFill>
                  <a:srgbClr val="FC0128"/>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554" name="Freeform 82"/>
                <p:cNvSpPr>
                  <a:spLocks/>
                </p:cNvSpPr>
                <p:nvPr/>
              </p:nvSpPr>
              <p:spPr bwMode="auto">
                <a:xfrm>
                  <a:off x="2635" y="2921"/>
                  <a:ext cx="194" cy="296"/>
                </a:xfrm>
                <a:custGeom>
                  <a:avLst/>
                  <a:gdLst>
                    <a:gd name="T0" fmla="*/ 2 w 194"/>
                    <a:gd name="T1" fmla="*/ 137 h 296"/>
                    <a:gd name="T2" fmla="*/ 1 w 194"/>
                    <a:gd name="T3" fmla="*/ 140 h 296"/>
                    <a:gd name="T4" fmla="*/ 0 w 194"/>
                    <a:gd name="T5" fmla="*/ 145 h 296"/>
                    <a:gd name="T6" fmla="*/ 0 w 194"/>
                    <a:gd name="T7" fmla="*/ 150 h 296"/>
                    <a:gd name="T8" fmla="*/ 2 w 194"/>
                    <a:gd name="T9" fmla="*/ 155 h 296"/>
                    <a:gd name="T10" fmla="*/ 4 w 194"/>
                    <a:gd name="T11" fmla="*/ 159 h 296"/>
                    <a:gd name="T12" fmla="*/ 8 w 194"/>
                    <a:gd name="T13" fmla="*/ 163 h 296"/>
                    <a:gd name="T14" fmla="*/ 12 w 194"/>
                    <a:gd name="T15" fmla="*/ 165 h 296"/>
                    <a:gd name="T16" fmla="*/ 16 w 194"/>
                    <a:gd name="T17" fmla="*/ 166 h 296"/>
                    <a:gd name="T18" fmla="*/ 21 w 194"/>
                    <a:gd name="T19" fmla="*/ 166 h 296"/>
                    <a:gd name="T20" fmla="*/ 126 w 194"/>
                    <a:gd name="T21" fmla="*/ 295 h 296"/>
                    <a:gd name="T22" fmla="*/ 159 w 194"/>
                    <a:gd name="T23" fmla="*/ 142 h 296"/>
                    <a:gd name="T24" fmla="*/ 159 w 194"/>
                    <a:gd name="T25" fmla="*/ 138 h 296"/>
                    <a:gd name="T26" fmla="*/ 157 w 194"/>
                    <a:gd name="T27" fmla="*/ 136 h 296"/>
                    <a:gd name="T28" fmla="*/ 154 w 194"/>
                    <a:gd name="T29" fmla="*/ 133 h 296"/>
                    <a:gd name="T30" fmla="*/ 152 w 194"/>
                    <a:gd name="T31" fmla="*/ 131 h 296"/>
                    <a:gd name="T32" fmla="*/ 148 w 194"/>
                    <a:gd name="T33" fmla="*/ 130 h 296"/>
                    <a:gd name="T34" fmla="*/ 144 w 194"/>
                    <a:gd name="T35" fmla="*/ 129 h 296"/>
                    <a:gd name="T36" fmla="*/ 140 w 194"/>
                    <a:gd name="T37" fmla="*/ 129 h 296"/>
                    <a:gd name="T38" fmla="*/ 137 w 194"/>
                    <a:gd name="T39" fmla="*/ 129 h 296"/>
                    <a:gd name="T40" fmla="*/ 93 w 194"/>
                    <a:gd name="T41" fmla="*/ 75 h 296"/>
                    <a:gd name="T42" fmla="*/ 179 w 194"/>
                    <a:gd name="T43" fmla="*/ 93 h 296"/>
                    <a:gd name="T44" fmla="*/ 183 w 194"/>
                    <a:gd name="T45" fmla="*/ 92 h 296"/>
                    <a:gd name="T46" fmla="*/ 185 w 194"/>
                    <a:gd name="T47" fmla="*/ 91 h 296"/>
                    <a:gd name="T48" fmla="*/ 189 w 194"/>
                    <a:gd name="T49" fmla="*/ 89 h 296"/>
                    <a:gd name="T50" fmla="*/ 191 w 194"/>
                    <a:gd name="T51" fmla="*/ 86 h 296"/>
                    <a:gd name="T52" fmla="*/ 192 w 194"/>
                    <a:gd name="T53" fmla="*/ 83 h 296"/>
                    <a:gd name="T54" fmla="*/ 193 w 194"/>
                    <a:gd name="T55" fmla="*/ 78 h 296"/>
                    <a:gd name="T56" fmla="*/ 192 w 194"/>
                    <a:gd name="T57" fmla="*/ 74 h 296"/>
                    <a:gd name="T58" fmla="*/ 190 w 194"/>
                    <a:gd name="T59" fmla="*/ 70 h 296"/>
                    <a:gd name="T60" fmla="*/ 188 w 194"/>
                    <a:gd name="T61" fmla="*/ 68 h 296"/>
                    <a:gd name="T62" fmla="*/ 184 w 194"/>
                    <a:gd name="T63" fmla="*/ 65 h 296"/>
                    <a:gd name="T64" fmla="*/ 181 w 194"/>
                    <a:gd name="T65" fmla="*/ 64 h 296"/>
                    <a:gd name="T66" fmla="*/ 122 w 194"/>
                    <a:gd name="T67" fmla="*/ 64 h 296"/>
                    <a:gd name="T68" fmla="*/ 112 w 194"/>
                    <a:gd name="T69" fmla="*/ 42 h 296"/>
                    <a:gd name="T70" fmla="*/ 113 w 194"/>
                    <a:gd name="T71" fmla="*/ 37 h 296"/>
                    <a:gd name="T72" fmla="*/ 114 w 194"/>
                    <a:gd name="T73" fmla="*/ 30 h 296"/>
                    <a:gd name="T74" fmla="*/ 114 w 194"/>
                    <a:gd name="T75" fmla="*/ 24 h 296"/>
                    <a:gd name="T76" fmla="*/ 112 w 194"/>
                    <a:gd name="T77" fmla="*/ 19 h 296"/>
                    <a:gd name="T78" fmla="*/ 110 w 194"/>
                    <a:gd name="T79" fmla="*/ 15 h 296"/>
                    <a:gd name="T80" fmla="*/ 107 w 194"/>
                    <a:gd name="T81" fmla="*/ 10 h 296"/>
                    <a:gd name="T82" fmla="*/ 103 w 194"/>
                    <a:gd name="T83" fmla="*/ 7 h 296"/>
                    <a:gd name="T84" fmla="*/ 98 w 194"/>
                    <a:gd name="T85" fmla="*/ 3 h 296"/>
                    <a:gd name="T86" fmla="*/ 93 w 194"/>
                    <a:gd name="T87" fmla="*/ 1 h 296"/>
                    <a:gd name="T88" fmla="*/ 87 w 194"/>
                    <a:gd name="T89" fmla="*/ 0 h 296"/>
                    <a:gd name="T90" fmla="*/ 81 w 194"/>
                    <a:gd name="T91" fmla="*/ 0 h 296"/>
                    <a:gd name="T92" fmla="*/ 75 w 194"/>
                    <a:gd name="T93" fmla="*/ 1 h 296"/>
                    <a:gd name="T94" fmla="*/ 69 w 194"/>
                    <a:gd name="T95" fmla="*/ 3 h 296"/>
                    <a:gd name="T96" fmla="*/ 63 w 194"/>
                    <a:gd name="T97" fmla="*/ 6 h 296"/>
                    <a:gd name="T98" fmla="*/ 59 w 194"/>
                    <a:gd name="T99" fmla="*/ 11 h 296"/>
                    <a:gd name="T100" fmla="*/ 55 w 194"/>
                    <a:gd name="T101" fmla="*/ 17 h 296"/>
                    <a:gd name="T102" fmla="*/ 53 w 194"/>
                    <a:gd name="T103" fmla="*/ 23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94" h="296">
                      <a:moveTo>
                        <a:pt x="53" y="23"/>
                      </a:moveTo>
                      <a:lnTo>
                        <a:pt x="2" y="137"/>
                      </a:lnTo>
                      <a:lnTo>
                        <a:pt x="1" y="138"/>
                      </a:lnTo>
                      <a:lnTo>
                        <a:pt x="1" y="140"/>
                      </a:lnTo>
                      <a:lnTo>
                        <a:pt x="0" y="142"/>
                      </a:lnTo>
                      <a:lnTo>
                        <a:pt x="0" y="145"/>
                      </a:lnTo>
                      <a:lnTo>
                        <a:pt x="0" y="147"/>
                      </a:lnTo>
                      <a:lnTo>
                        <a:pt x="0" y="150"/>
                      </a:lnTo>
                      <a:lnTo>
                        <a:pt x="1" y="152"/>
                      </a:lnTo>
                      <a:lnTo>
                        <a:pt x="2" y="155"/>
                      </a:lnTo>
                      <a:lnTo>
                        <a:pt x="3" y="157"/>
                      </a:lnTo>
                      <a:lnTo>
                        <a:pt x="4" y="159"/>
                      </a:lnTo>
                      <a:lnTo>
                        <a:pt x="6" y="161"/>
                      </a:lnTo>
                      <a:lnTo>
                        <a:pt x="8" y="163"/>
                      </a:lnTo>
                      <a:lnTo>
                        <a:pt x="10" y="164"/>
                      </a:lnTo>
                      <a:lnTo>
                        <a:pt x="12" y="165"/>
                      </a:lnTo>
                      <a:lnTo>
                        <a:pt x="14" y="165"/>
                      </a:lnTo>
                      <a:lnTo>
                        <a:pt x="16" y="166"/>
                      </a:lnTo>
                      <a:lnTo>
                        <a:pt x="18" y="166"/>
                      </a:lnTo>
                      <a:lnTo>
                        <a:pt x="21" y="166"/>
                      </a:lnTo>
                      <a:lnTo>
                        <a:pt x="126" y="166"/>
                      </a:lnTo>
                      <a:lnTo>
                        <a:pt x="126" y="295"/>
                      </a:lnTo>
                      <a:lnTo>
                        <a:pt x="159" y="295"/>
                      </a:lnTo>
                      <a:lnTo>
                        <a:pt x="159" y="142"/>
                      </a:lnTo>
                      <a:lnTo>
                        <a:pt x="159" y="140"/>
                      </a:lnTo>
                      <a:lnTo>
                        <a:pt x="159" y="138"/>
                      </a:lnTo>
                      <a:lnTo>
                        <a:pt x="158" y="137"/>
                      </a:lnTo>
                      <a:lnTo>
                        <a:pt x="157" y="136"/>
                      </a:lnTo>
                      <a:lnTo>
                        <a:pt x="156" y="135"/>
                      </a:lnTo>
                      <a:lnTo>
                        <a:pt x="154" y="133"/>
                      </a:lnTo>
                      <a:lnTo>
                        <a:pt x="153" y="132"/>
                      </a:lnTo>
                      <a:lnTo>
                        <a:pt x="152" y="131"/>
                      </a:lnTo>
                      <a:lnTo>
                        <a:pt x="150" y="131"/>
                      </a:lnTo>
                      <a:lnTo>
                        <a:pt x="148" y="130"/>
                      </a:lnTo>
                      <a:lnTo>
                        <a:pt x="146" y="130"/>
                      </a:lnTo>
                      <a:lnTo>
                        <a:pt x="144" y="129"/>
                      </a:lnTo>
                      <a:lnTo>
                        <a:pt x="142" y="129"/>
                      </a:lnTo>
                      <a:lnTo>
                        <a:pt x="140" y="129"/>
                      </a:lnTo>
                      <a:lnTo>
                        <a:pt x="139" y="129"/>
                      </a:lnTo>
                      <a:lnTo>
                        <a:pt x="137" y="129"/>
                      </a:lnTo>
                      <a:lnTo>
                        <a:pt x="76" y="125"/>
                      </a:lnTo>
                      <a:lnTo>
                        <a:pt x="93" y="75"/>
                      </a:lnTo>
                      <a:lnTo>
                        <a:pt x="105" y="93"/>
                      </a:lnTo>
                      <a:lnTo>
                        <a:pt x="179" y="93"/>
                      </a:lnTo>
                      <a:lnTo>
                        <a:pt x="181" y="92"/>
                      </a:lnTo>
                      <a:lnTo>
                        <a:pt x="183" y="92"/>
                      </a:lnTo>
                      <a:lnTo>
                        <a:pt x="184" y="91"/>
                      </a:lnTo>
                      <a:lnTo>
                        <a:pt x="185" y="91"/>
                      </a:lnTo>
                      <a:lnTo>
                        <a:pt x="187" y="90"/>
                      </a:lnTo>
                      <a:lnTo>
                        <a:pt x="189" y="89"/>
                      </a:lnTo>
                      <a:lnTo>
                        <a:pt x="190" y="87"/>
                      </a:lnTo>
                      <a:lnTo>
                        <a:pt x="191" y="86"/>
                      </a:lnTo>
                      <a:lnTo>
                        <a:pt x="192" y="84"/>
                      </a:lnTo>
                      <a:lnTo>
                        <a:pt x="192" y="83"/>
                      </a:lnTo>
                      <a:lnTo>
                        <a:pt x="193" y="81"/>
                      </a:lnTo>
                      <a:lnTo>
                        <a:pt x="193" y="78"/>
                      </a:lnTo>
                      <a:lnTo>
                        <a:pt x="193" y="76"/>
                      </a:lnTo>
                      <a:lnTo>
                        <a:pt x="192" y="74"/>
                      </a:lnTo>
                      <a:lnTo>
                        <a:pt x="191" y="72"/>
                      </a:lnTo>
                      <a:lnTo>
                        <a:pt x="190" y="70"/>
                      </a:lnTo>
                      <a:lnTo>
                        <a:pt x="189" y="69"/>
                      </a:lnTo>
                      <a:lnTo>
                        <a:pt x="188" y="68"/>
                      </a:lnTo>
                      <a:lnTo>
                        <a:pt x="186" y="66"/>
                      </a:lnTo>
                      <a:lnTo>
                        <a:pt x="184" y="65"/>
                      </a:lnTo>
                      <a:lnTo>
                        <a:pt x="184" y="64"/>
                      </a:lnTo>
                      <a:lnTo>
                        <a:pt x="181" y="64"/>
                      </a:lnTo>
                      <a:lnTo>
                        <a:pt x="179" y="64"/>
                      </a:lnTo>
                      <a:lnTo>
                        <a:pt x="122" y="64"/>
                      </a:lnTo>
                      <a:lnTo>
                        <a:pt x="110" y="44"/>
                      </a:lnTo>
                      <a:lnTo>
                        <a:pt x="112" y="42"/>
                      </a:lnTo>
                      <a:lnTo>
                        <a:pt x="113" y="39"/>
                      </a:lnTo>
                      <a:lnTo>
                        <a:pt x="113" y="37"/>
                      </a:lnTo>
                      <a:lnTo>
                        <a:pt x="114" y="34"/>
                      </a:lnTo>
                      <a:lnTo>
                        <a:pt x="114" y="30"/>
                      </a:lnTo>
                      <a:lnTo>
                        <a:pt x="114" y="28"/>
                      </a:lnTo>
                      <a:lnTo>
                        <a:pt x="114" y="24"/>
                      </a:lnTo>
                      <a:lnTo>
                        <a:pt x="113" y="22"/>
                      </a:lnTo>
                      <a:lnTo>
                        <a:pt x="112" y="19"/>
                      </a:lnTo>
                      <a:lnTo>
                        <a:pt x="111" y="17"/>
                      </a:lnTo>
                      <a:lnTo>
                        <a:pt x="110" y="15"/>
                      </a:lnTo>
                      <a:lnTo>
                        <a:pt x="109" y="13"/>
                      </a:lnTo>
                      <a:lnTo>
                        <a:pt x="107" y="10"/>
                      </a:lnTo>
                      <a:lnTo>
                        <a:pt x="105" y="9"/>
                      </a:lnTo>
                      <a:lnTo>
                        <a:pt x="103" y="7"/>
                      </a:lnTo>
                      <a:lnTo>
                        <a:pt x="101" y="5"/>
                      </a:lnTo>
                      <a:lnTo>
                        <a:pt x="98" y="3"/>
                      </a:lnTo>
                      <a:lnTo>
                        <a:pt x="96" y="3"/>
                      </a:lnTo>
                      <a:lnTo>
                        <a:pt x="93" y="1"/>
                      </a:lnTo>
                      <a:lnTo>
                        <a:pt x="90" y="1"/>
                      </a:lnTo>
                      <a:lnTo>
                        <a:pt x="87" y="0"/>
                      </a:lnTo>
                      <a:lnTo>
                        <a:pt x="84" y="0"/>
                      </a:lnTo>
                      <a:lnTo>
                        <a:pt x="81" y="0"/>
                      </a:lnTo>
                      <a:lnTo>
                        <a:pt x="78" y="0"/>
                      </a:lnTo>
                      <a:lnTo>
                        <a:pt x="75" y="1"/>
                      </a:lnTo>
                      <a:lnTo>
                        <a:pt x="72" y="2"/>
                      </a:lnTo>
                      <a:lnTo>
                        <a:pt x="69" y="3"/>
                      </a:lnTo>
                      <a:lnTo>
                        <a:pt x="66" y="4"/>
                      </a:lnTo>
                      <a:lnTo>
                        <a:pt x="63" y="6"/>
                      </a:lnTo>
                      <a:lnTo>
                        <a:pt x="61" y="9"/>
                      </a:lnTo>
                      <a:lnTo>
                        <a:pt x="59" y="11"/>
                      </a:lnTo>
                      <a:lnTo>
                        <a:pt x="57" y="13"/>
                      </a:lnTo>
                      <a:lnTo>
                        <a:pt x="55" y="17"/>
                      </a:lnTo>
                      <a:lnTo>
                        <a:pt x="53" y="19"/>
                      </a:lnTo>
                      <a:lnTo>
                        <a:pt x="53" y="23"/>
                      </a:lnTo>
                    </a:path>
                  </a:pathLst>
                </a:custGeom>
                <a:solidFill>
                  <a:srgbClr val="FC0128"/>
                </a:solidFill>
                <a:ln>
                  <a:noFill/>
                </a:ln>
                <a:effectLst/>
                <a:extLst>
                  <a:ext uri="{91240B29-F687-4F45-9708-019B960494DF}">
                    <a14:hiddenLine xmlns:a14="http://schemas.microsoft.com/office/drawing/2010/main" w="127000" cap="rnd">
                      <a:pattFill prst="narHorz">
                        <a:fgClr>
                          <a:schemeClr val="tx1"/>
                        </a:fgClr>
                        <a:bgClr>
                          <a:schemeClr val="bg1"/>
                        </a:bgClr>
                      </a:pattFill>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nvGrpSpPr>
            <p:cNvPr id="105555" name="Group 83"/>
            <p:cNvGrpSpPr>
              <a:grpSpLocks/>
            </p:cNvGrpSpPr>
            <p:nvPr/>
          </p:nvGrpSpPr>
          <p:grpSpPr bwMode="auto">
            <a:xfrm>
              <a:off x="2368" y="3244"/>
              <a:ext cx="967" cy="448"/>
              <a:chOff x="2368" y="3244"/>
              <a:chExt cx="967" cy="448"/>
            </a:xfrm>
          </p:grpSpPr>
          <p:grpSp>
            <p:nvGrpSpPr>
              <p:cNvPr id="105556" name="Group 84"/>
              <p:cNvGrpSpPr>
                <a:grpSpLocks/>
              </p:cNvGrpSpPr>
              <p:nvPr/>
            </p:nvGrpSpPr>
            <p:grpSpPr bwMode="auto">
              <a:xfrm>
                <a:off x="2368" y="3244"/>
                <a:ext cx="305" cy="448"/>
                <a:chOff x="2368" y="3244"/>
                <a:chExt cx="305" cy="448"/>
              </a:xfrm>
            </p:grpSpPr>
            <p:grpSp>
              <p:nvGrpSpPr>
                <p:cNvPr id="105557" name="Group 85"/>
                <p:cNvGrpSpPr>
                  <a:grpSpLocks/>
                </p:cNvGrpSpPr>
                <p:nvPr/>
              </p:nvGrpSpPr>
              <p:grpSpPr bwMode="auto">
                <a:xfrm>
                  <a:off x="2368" y="3244"/>
                  <a:ext cx="305" cy="448"/>
                  <a:chOff x="2368" y="3244"/>
                  <a:chExt cx="305" cy="448"/>
                </a:xfrm>
              </p:grpSpPr>
              <p:sp>
                <p:nvSpPr>
                  <p:cNvPr id="105558" name="AutoShape 86"/>
                  <p:cNvSpPr>
                    <a:spLocks noChangeArrowheads="1"/>
                  </p:cNvSpPr>
                  <p:nvPr/>
                </p:nvSpPr>
                <p:spPr bwMode="auto">
                  <a:xfrm>
                    <a:off x="2368" y="3315"/>
                    <a:ext cx="305" cy="377"/>
                  </a:xfrm>
                  <a:prstGeom prst="cube">
                    <a:avLst>
                      <a:gd name="adj" fmla="val 24995"/>
                    </a:avLst>
                  </a:prstGeom>
                  <a:solidFill>
                    <a:srgbClr val="F6BF6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559" name="AutoShape 87"/>
                  <p:cNvSpPr>
                    <a:spLocks noChangeArrowheads="1"/>
                  </p:cNvSpPr>
                  <p:nvPr/>
                </p:nvSpPr>
                <p:spPr bwMode="auto">
                  <a:xfrm>
                    <a:off x="2438" y="3244"/>
                    <a:ext cx="235" cy="78"/>
                  </a:xfrm>
                  <a:prstGeom prst="cube">
                    <a:avLst>
                      <a:gd name="adj" fmla="val 24995"/>
                    </a:avLst>
                  </a:prstGeom>
                  <a:solidFill>
                    <a:srgbClr val="F6BF6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05560" name="AutoShape 88"/>
                <p:cNvSpPr>
                  <a:spLocks noChangeArrowheads="1"/>
                </p:cNvSpPr>
                <p:nvPr/>
              </p:nvSpPr>
              <p:spPr bwMode="auto">
                <a:xfrm>
                  <a:off x="2430" y="3348"/>
                  <a:ext cx="158" cy="27"/>
                </a:xfrm>
                <a:prstGeom prst="parallelogram">
                  <a:avLst>
                    <a:gd name="adj" fmla="val 146269"/>
                  </a:avLst>
                </a:prstGeom>
                <a:solidFill>
                  <a:srgbClr val="F6BF69"/>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5561" name="Group 89"/>
              <p:cNvGrpSpPr>
                <a:grpSpLocks/>
              </p:cNvGrpSpPr>
              <p:nvPr/>
            </p:nvGrpSpPr>
            <p:grpSpPr bwMode="auto">
              <a:xfrm>
                <a:off x="2669" y="3244"/>
                <a:ext cx="378" cy="448"/>
                <a:chOff x="2669" y="3244"/>
                <a:chExt cx="378" cy="448"/>
              </a:xfrm>
            </p:grpSpPr>
            <p:grpSp>
              <p:nvGrpSpPr>
                <p:cNvPr id="105562" name="Group 90"/>
                <p:cNvGrpSpPr>
                  <a:grpSpLocks/>
                </p:cNvGrpSpPr>
                <p:nvPr/>
              </p:nvGrpSpPr>
              <p:grpSpPr bwMode="auto">
                <a:xfrm>
                  <a:off x="2669" y="3244"/>
                  <a:ext cx="378" cy="448"/>
                  <a:chOff x="2669" y="3244"/>
                  <a:chExt cx="378" cy="448"/>
                </a:xfrm>
              </p:grpSpPr>
              <p:sp>
                <p:nvSpPr>
                  <p:cNvPr id="105563" name="AutoShape 91"/>
                  <p:cNvSpPr>
                    <a:spLocks noChangeArrowheads="1"/>
                  </p:cNvSpPr>
                  <p:nvPr/>
                </p:nvSpPr>
                <p:spPr bwMode="auto">
                  <a:xfrm>
                    <a:off x="2669" y="3315"/>
                    <a:ext cx="378" cy="377"/>
                  </a:xfrm>
                  <a:prstGeom prst="cube">
                    <a:avLst>
                      <a:gd name="adj" fmla="val 24995"/>
                    </a:avLst>
                  </a:prstGeom>
                  <a:solidFill>
                    <a:srgbClr val="A2C1FE"/>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564" name="AutoShape 92"/>
                  <p:cNvSpPr>
                    <a:spLocks noChangeArrowheads="1"/>
                  </p:cNvSpPr>
                  <p:nvPr/>
                </p:nvSpPr>
                <p:spPr bwMode="auto">
                  <a:xfrm>
                    <a:off x="2755" y="3244"/>
                    <a:ext cx="292" cy="78"/>
                  </a:xfrm>
                  <a:prstGeom prst="cube">
                    <a:avLst>
                      <a:gd name="adj" fmla="val 24995"/>
                    </a:avLst>
                  </a:prstGeom>
                  <a:solidFill>
                    <a:srgbClr val="A2C1FE"/>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05565" name="Oval 93"/>
                <p:cNvSpPr>
                  <a:spLocks noChangeArrowheads="1"/>
                </p:cNvSpPr>
                <p:nvPr/>
              </p:nvSpPr>
              <p:spPr bwMode="auto">
                <a:xfrm>
                  <a:off x="2784" y="3280"/>
                  <a:ext cx="49" cy="27"/>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566" name="AutoShape 94"/>
                <p:cNvSpPr>
                  <a:spLocks noChangeArrowheads="1"/>
                </p:cNvSpPr>
                <p:nvPr/>
              </p:nvSpPr>
              <p:spPr bwMode="auto">
                <a:xfrm>
                  <a:off x="2716" y="3490"/>
                  <a:ext cx="198" cy="84"/>
                </a:xfrm>
                <a:prstGeom prst="octagon">
                  <a:avLst>
                    <a:gd name="adj" fmla="val 29282"/>
                  </a:avLst>
                </a:prstGeom>
                <a:solidFill>
                  <a:srgbClr val="A2C1FE"/>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05567" name="Freeform 95"/>
              <p:cNvSpPr>
                <a:spLocks/>
              </p:cNvSpPr>
              <p:nvPr/>
            </p:nvSpPr>
            <p:spPr bwMode="auto">
              <a:xfrm>
                <a:off x="3233" y="3473"/>
                <a:ext cx="86" cy="192"/>
              </a:xfrm>
              <a:custGeom>
                <a:avLst/>
                <a:gdLst>
                  <a:gd name="T0" fmla="*/ 62 w 86"/>
                  <a:gd name="T1" fmla="*/ 0 h 192"/>
                  <a:gd name="T2" fmla="*/ 85 w 86"/>
                  <a:gd name="T3" fmla="*/ 0 h 192"/>
                  <a:gd name="T4" fmla="*/ 23 w 86"/>
                  <a:gd name="T5" fmla="*/ 191 h 192"/>
                  <a:gd name="T6" fmla="*/ 0 w 86"/>
                  <a:gd name="T7" fmla="*/ 191 h 192"/>
                  <a:gd name="T8" fmla="*/ 62 w 86"/>
                  <a:gd name="T9" fmla="*/ 0 h 192"/>
                </a:gdLst>
                <a:ahLst/>
                <a:cxnLst>
                  <a:cxn ang="0">
                    <a:pos x="T0" y="T1"/>
                  </a:cxn>
                  <a:cxn ang="0">
                    <a:pos x="T2" y="T3"/>
                  </a:cxn>
                  <a:cxn ang="0">
                    <a:pos x="T4" y="T5"/>
                  </a:cxn>
                  <a:cxn ang="0">
                    <a:pos x="T6" y="T7"/>
                  </a:cxn>
                  <a:cxn ang="0">
                    <a:pos x="T8" y="T9"/>
                  </a:cxn>
                </a:cxnLst>
                <a:rect l="0" t="0" r="r" b="b"/>
                <a:pathLst>
                  <a:path w="86" h="192">
                    <a:moveTo>
                      <a:pt x="62" y="0"/>
                    </a:moveTo>
                    <a:lnTo>
                      <a:pt x="85" y="0"/>
                    </a:lnTo>
                    <a:lnTo>
                      <a:pt x="23" y="191"/>
                    </a:lnTo>
                    <a:lnTo>
                      <a:pt x="0" y="191"/>
                    </a:lnTo>
                    <a:lnTo>
                      <a:pt x="62" y="0"/>
                    </a:lnTo>
                  </a:path>
                </a:pathLst>
              </a:custGeom>
              <a:solidFill>
                <a:srgbClr val="FC0128"/>
              </a:solidFill>
              <a:ln>
                <a:noFill/>
              </a:ln>
              <a:effectLst/>
              <a:extLst>
                <a:ext uri="{91240B29-F687-4F45-9708-019B960494DF}">
                  <a14:hiddenLine xmlns:a14="http://schemas.microsoft.com/office/drawing/2010/main" w="12700" cap="rnd">
                    <a:pattFill prst="narHorz">
                      <a:fgClr>
                        <a:schemeClr val="tx1"/>
                      </a:fgClr>
                      <a:bgClr>
                        <a:schemeClr val="bg1"/>
                      </a:bgClr>
                    </a:pattFill>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5568" name="Rectangle 96"/>
              <p:cNvSpPr>
                <a:spLocks noChangeArrowheads="1"/>
              </p:cNvSpPr>
              <p:nvPr/>
            </p:nvSpPr>
            <p:spPr bwMode="auto">
              <a:xfrm>
                <a:off x="3229" y="3473"/>
                <a:ext cx="106" cy="16"/>
              </a:xfrm>
              <a:prstGeom prst="rect">
                <a:avLst/>
              </a:prstGeom>
              <a:solidFill>
                <a:srgbClr val="FC0128"/>
              </a:solidFill>
              <a:ln>
                <a:noFill/>
              </a:ln>
              <a:effectLst/>
              <a:extLs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569" name="Rectangle 97"/>
              <p:cNvSpPr>
                <a:spLocks noChangeArrowheads="1"/>
              </p:cNvSpPr>
              <p:nvPr/>
            </p:nvSpPr>
            <p:spPr bwMode="auto">
              <a:xfrm>
                <a:off x="3236" y="3554"/>
                <a:ext cx="82" cy="16"/>
              </a:xfrm>
              <a:prstGeom prst="rect">
                <a:avLst/>
              </a:prstGeom>
              <a:solidFill>
                <a:srgbClr val="FC0128"/>
              </a:solidFill>
              <a:ln>
                <a:noFill/>
              </a:ln>
              <a:effectLst/>
              <a:extLs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570" name="Rectangle 98"/>
              <p:cNvSpPr>
                <a:spLocks noChangeArrowheads="1"/>
              </p:cNvSpPr>
              <p:nvPr/>
            </p:nvSpPr>
            <p:spPr bwMode="auto">
              <a:xfrm>
                <a:off x="3053" y="3554"/>
                <a:ext cx="103" cy="11"/>
              </a:xfrm>
              <a:prstGeom prst="rect">
                <a:avLst/>
              </a:prstGeom>
              <a:solidFill>
                <a:srgbClr val="FC0128"/>
              </a:solidFill>
              <a:ln>
                <a:noFill/>
              </a:ln>
              <a:effectLst/>
              <a:extLs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05571" name="Group 99"/>
              <p:cNvGrpSpPr>
                <a:grpSpLocks/>
              </p:cNvGrpSpPr>
              <p:nvPr/>
            </p:nvGrpSpPr>
            <p:grpSpPr bwMode="auto">
              <a:xfrm>
                <a:off x="3051" y="3301"/>
                <a:ext cx="194" cy="364"/>
                <a:chOff x="3051" y="3301"/>
                <a:chExt cx="194" cy="364"/>
              </a:xfrm>
            </p:grpSpPr>
            <p:sp>
              <p:nvSpPr>
                <p:cNvPr id="105572" name="Oval 100"/>
                <p:cNvSpPr>
                  <a:spLocks noChangeArrowheads="1"/>
                </p:cNvSpPr>
                <p:nvPr/>
              </p:nvSpPr>
              <p:spPr bwMode="auto">
                <a:xfrm>
                  <a:off x="3127" y="3301"/>
                  <a:ext cx="48" cy="48"/>
                </a:xfrm>
                <a:prstGeom prst="ellipse">
                  <a:avLst/>
                </a:prstGeom>
                <a:solidFill>
                  <a:srgbClr val="FC0128"/>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573" name="Freeform 101"/>
                <p:cNvSpPr>
                  <a:spLocks/>
                </p:cNvSpPr>
                <p:nvPr/>
              </p:nvSpPr>
              <p:spPr bwMode="auto">
                <a:xfrm>
                  <a:off x="3051" y="3369"/>
                  <a:ext cx="194" cy="296"/>
                </a:xfrm>
                <a:custGeom>
                  <a:avLst/>
                  <a:gdLst>
                    <a:gd name="T0" fmla="*/ 2 w 194"/>
                    <a:gd name="T1" fmla="*/ 137 h 296"/>
                    <a:gd name="T2" fmla="*/ 1 w 194"/>
                    <a:gd name="T3" fmla="*/ 140 h 296"/>
                    <a:gd name="T4" fmla="*/ 0 w 194"/>
                    <a:gd name="T5" fmla="*/ 145 h 296"/>
                    <a:gd name="T6" fmla="*/ 0 w 194"/>
                    <a:gd name="T7" fmla="*/ 150 h 296"/>
                    <a:gd name="T8" fmla="*/ 2 w 194"/>
                    <a:gd name="T9" fmla="*/ 155 h 296"/>
                    <a:gd name="T10" fmla="*/ 4 w 194"/>
                    <a:gd name="T11" fmla="*/ 159 h 296"/>
                    <a:gd name="T12" fmla="*/ 8 w 194"/>
                    <a:gd name="T13" fmla="*/ 163 h 296"/>
                    <a:gd name="T14" fmla="*/ 12 w 194"/>
                    <a:gd name="T15" fmla="*/ 165 h 296"/>
                    <a:gd name="T16" fmla="*/ 16 w 194"/>
                    <a:gd name="T17" fmla="*/ 166 h 296"/>
                    <a:gd name="T18" fmla="*/ 21 w 194"/>
                    <a:gd name="T19" fmla="*/ 166 h 296"/>
                    <a:gd name="T20" fmla="*/ 126 w 194"/>
                    <a:gd name="T21" fmla="*/ 295 h 296"/>
                    <a:gd name="T22" fmla="*/ 159 w 194"/>
                    <a:gd name="T23" fmla="*/ 142 h 296"/>
                    <a:gd name="T24" fmla="*/ 159 w 194"/>
                    <a:gd name="T25" fmla="*/ 138 h 296"/>
                    <a:gd name="T26" fmla="*/ 157 w 194"/>
                    <a:gd name="T27" fmla="*/ 136 h 296"/>
                    <a:gd name="T28" fmla="*/ 154 w 194"/>
                    <a:gd name="T29" fmla="*/ 133 h 296"/>
                    <a:gd name="T30" fmla="*/ 152 w 194"/>
                    <a:gd name="T31" fmla="*/ 131 h 296"/>
                    <a:gd name="T32" fmla="*/ 148 w 194"/>
                    <a:gd name="T33" fmla="*/ 130 h 296"/>
                    <a:gd name="T34" fmla="*/ 144 w 194"/>
                    <a:gd name="T35" fmla="*/ 129 h 296"/>
                    <a:gd name="T36" fmla="*/ 140 w 194"/>
                    <a:gd name="T37" fmla="*/ 129 h 296"/>
                    <a:gd name="T38" fmla="*/ 137 w 194"/>
                    <a:gd name="T39" fmla="*/ 129 h 296"/>
                    <a:gd name="T40" fmla="*/ 93 w 194"/>
                    <a:gd name="T41" fmla="*/ 75 h 296"/>
                    <a:gd name="T42" fmla="*/ 179 w 194"/>
                    <a:gd name="T43" fmla="*/ 93 h 296"/>
                    <a:gd name="T44" fmla="*/ 183 w 194"/>
                    <a:gd name="T45" fmla="*/ 92 h 296"/>
                    <a:gd name="T46" fmla="*/ 185 w 194"/>
                    <a:gd name="T47" fmla="*/ 91 h 296"/>
                    <a:gd name="T48" fmla="*/ 189 w 194"/>
                    <a:gd name="T49" fmla="*/ 89 h 296"/>
                    <a:gd name="T50" fmla="*/ 191 w 194"/>
                    <a:gd name="T51" fmla="*/ 86 h 296"/>
                    <a:gd name="T52" fmla="*/ 192 w 194"/>
                    <a:gd name="T53" fmla="*/ 83 h 296"/>
                    <a:gd name="T54" fmla="*/ 193 w 194"/>
                    <a:gd name="T55" fmla="*/ 78 h 296"/>
                    <a:gd name="T56" fmla="*/ 192 w 194"/>
                    <a:gd name="T57" fmla="*/ 74 h 296"/>
                    <a:gd name="T58" fmla="*/ 190 w 194"/>
                    <a:gd name="T59" fmla="*/ 70 h 296"/>
                    <a:gd name="T60" fmla="*/ 188 w 194"/>
                    <a:gd name="T61" fmla="*/ 68 h 296"/>
                    <a:gd name="T62" fmla="*/ 184 w 194"/>
                    <a:gd name="T63" fmla="*/ 65 h 296"/>
                    <a:gd name="T64" fmla="*/ 181 w 194"/>
                    <a:gd name="T65" fmla="*/ 64 h 296"/>
                    <a:gd name="T66" fmla="*/ 122 w 194"/>
                    <a:gd name="T67" fmla="*/ 64 h 296"/>
                    <a:gd name="T68" fmla="*/ 112 w 194"/>
                    <a:gd name="T69" fmla="*/ 42 h 296"/>
                    <a:gd name="T70" fmla="*/ 113 w 194"/>
                    <a:gd name="T71" fmla="*/ 37 h 296"/>
                    <a:gd name="T72" fmla="*/ 114 w 194"/>
                    <a:gd name="T73" fmla="*/ 30 h 296"/>
                    <a:gd name="T74" fmla="*/ 114 w 194"/>
                    <a:gd name="T75" fmla="*/ 24 h 296"/>
                    <a:gd name="T76" fmla="*/ 112 w 194"/>
                    <a:gd name="T77" fmla="*/ 19 h 296"/>
                    <a:gd name="T78" fmla="*/ 110 w 194"/>
                    <a:gd name="T79" fmla="*/ 15 h 296"/>
                    <a:gd name="T80" fmla="*/ 107 w 194"/>
                    <a:gd name="T81" fmla="*/ 10 h 296"/>
                    <a:gd name="T82" fmla="*/ 103 w 194"/>
                    <a:gd name="T83" fmla="*/ 7 h 296"/>
                    <a:gd name="T84" fmla="*/ 98 w 194"/>
                    <a:gd name="T85" fmla="*/ 3 h 296"/>
                    <a:gd name="T86" fmla="*/ 93 w 194"/>
                    <a:gd name="T87" fmla="*/ 1 h 296"/>
                    <a:gd name="T88" fmla="*/ 87 w 194"/>
                    <a:gd name="T89" fmla="*/ 0 h 296"/>
                    <a:gd name="T90" fmla="*/ 81 w 194"/>
                    <a:gd name="T91" fmla="*/ 0 h 296"/>
                    <a:gd name="T92" fmla="*/ 75 w 194"/>
                    <a:gd name="T93" fmla="*/ 1 h 296"/>
                    <a:gd name="T94" fmla="*/ 69 w 194"/>
                    <a:gd name="T95" fmla="*/ 3 h 296"/>
                    <a:gd name="T96" fmla="*/ 63 w 194"/>
                    <a:gd name="T97" fmla="*/ 6 h 296"/>
                    <a:gd name="T98" fmla="*/ 59 w 194"/>
                    <a:gd name="T99" fmla="*/ 11 h 296"/>
                    <a:gd name="T100" fmla="*/ 55 w 194"/>
                    <a:gd name="T101" fmla="*/ 17 h 296"/>
                    <a:gd name="T102" fmla="*/ 53 w 194"/>
                    <a:gd name="T103" fmla="*/ 23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94" h="296">
                      <a:moveTo>
                        <a:pt x="53" y="23"/>
                      </a:moveTo>
                      <a:lnTo>
                        <a:pt x="2" y="137"/>
                      </a:lnTo>
                      <a:lnTo>
                        <a:pt x="1" y="138"/>
                      </a:lnTo>
                      <a:lnTo>
                        <a:pt x="1" y="140"/>
                      </a:lnTo>
                      <a:lnTo>
                        <a:pt x="0" y="142"/>
                      </a:lnTo>
                      <a:lnTo>
                        <a:pt x="0" y="145"/>
                      </a:lnTo>
                      <a:lnTo>
                        <a:pt x="0" y="147"/>
                      </a:lnTo>
                      <a:lnTo>
                        <a:pt x="0" y="150"/>
                      </a:lnTo>
                      <a:lnTo>
                        <a:pt x="1" y="152"/>
                      </a:lnTo>
                      <a:lnTo>
                        <a:pt x="2" y="155"/>
                      </a:lnTo>
                      <a:lnTo>
                        <a:pt x="3" y="157"/>
                      </a:lnTo>
                      <a:lnTo>
                        <a:pt x="4" y="159"/>
                      </a:lnTo>
                      <a:lnTo>
                        <a:pt x="6" y="161"/>
                      </a:lnTo>
                      <a:lnTo>
                        <a:pt x="8" y="163"/>
                      </a:lnTo>
                      <a:lnTo>
                        <a:pt x="10" y="164"/>
                      </a:lnTo>
                      <a:lnTo>
                        <a:pt x="12" y="165"/>
                      </a:lnTo>
                      <a:lnTo>
                        <a:pt x="14" y="165"/>
                      </a:lnTo>
                      <a:lnTo>
                        <a:pt x="16" y="166"/>
                      </a:lnTo>
                      <a:lnTo>
                        <a:pt x="18" y="166"/>
                      </a:lnTo>
                      <a:lnTo>
                        <a:pt x="21" y="166"/>
                      </a:lnTo>
                      <a:lnTo>
                        <a:pt x="126" y="166"/>
                      </a:lnTo>
                      <a:lnTo>
                        <a:pt x="126" y="295"/>
                      </a:lnTo>
                      <a:lnTo>
                        <a:pt x="159" y="295"/>
                      </a:lnTo>
                      <a:lnTo>
                        <a:pt x="159" y="142"/>
                      </a:lnTo>
                      <a:lnTo>
                        <a:pt x="159" y="140"/>
                      </a:lnTo>
                      <a:lnTo>
                        <a:pt x="159" y="138"/>
                      </a:lnTo>
                      <a:lnTo>
                        <a:pt x="158" y="137"/>
                      </a:lnTo>
                      <a:lnTo>
                        <a:pt x="157" y="136"/>
                      </a:lnTo>
                      <a:lnTo>
                        <a:pt x="156" y="135"/>
                      </a:lnTo>
                      <a:lnTo>
                        <a:pt x="154" y="133"/>
                      </a:lnTo>
                      <a:lnTo>
                        <a:pt x="153" y="132"/>
                      </a:lnTo>
                      <a:lnTo>
                        <a:pt x="152" y="131"/>
                      </a:lnTo>
                      <a:lnTo>
                        <a:pt x="150" y="131"/>
                      </a:lnTo>
                      <a:lnTo>
                        <a:pt x="148" y="130"/>
                      </a:lnTo>
                      <a:lnTo>
                        <a:pt x="146" y="130"/>
                      </a:lnTo>
                      <a:lnTo>
                        <a:pt x="144" y="129"/>
                      </a:lnTo>
                      <a:lnTo>
                        <a:pt x="142" y="129"/>
                      </a:lnTo>
                      <a:lnTo>
                        <a:pt x="140" y="129"/>
                      </a:lnTo>
                      <a:lnTo>
                        <a:pt x="139" y="129"/>
                      </a:lnTo>
                      <a:lnTo>
                        <a:pt x="137" y="129"/>
                      </a:lnTo>
                      <a:lnTo>
                        <a:pt x="76" y="125"/>
                      </a:lnTo>
                      <a:lnTo>
                        <a:pt x="93" y="75"/>
                      </a:lnTo>
                      <a:lnTo>
                        <a:pt x="105" y="93"/>
                      </a:lnTo>
                      <a:lnTo>
                        <a:pt x="179" y="93"/>
                      </a:lnTo>
                      <a:lnTo>
                        <a:pt x="181" y="92"/>
                      </a:lnTo>
                      <a:lnTo>
                        <a:pt x="183" y="92"/>
                      </a:lnTo>
                      <a:lnTo>
                        <a:pt x="184" y="91"/>
                      </a:lnTo>
                      <a:lnTo>
                        <a:pt x="185" y="91"/>
                      </a:lnTo>
                      <a:lnTo>
                        <a:pt x="187" y="90"/>
                      </a:lnTo>
                      <a:lnTo>
                        <a:pt x="189" y="89"/>
                      </a:lnTo>
                      <a:lnTo>
                        <a:pt x="190" y="87"/>
                      </a:lnTo>
                      <a:lnTo>
                        <a:pt x="191" y="86"/>
                      </a:lnTo>
                      <a:lnTo>
                        <a:pt x="192" y="84"/>
                      </a:lnTo>
                      <a:lnTo>
                        <a:pt x="192" y="83"/>
                      </a:lnTo>
                      <a:lnTo>
                        <a:pt x="193" y="81"/>
                      </a:lnTo>
                      <a:lnTo>
                        <a:pt x="193" y="78"/>
                      </a:lnTo>
                      <a:lnTo>
                        <a:pt x="193" y="76"/>
                      </a:lnTo>
                      <a:lnTo>
                        <a:pt x="192" y="74"/>
                      </a:lnTo>
                      <a:lnTo>
                        <a:pt x="191" y="72"/>
                      </a:lnTo>
                      <a:lnTo>
                        <a:pt x="190" y="70"/>
                      </a:lnTo>
                      <a:lnTo>
                        <a:pt x="189" y="69"/>
                      </a:lnTo>
                      <a:lnTo>
                        <a:pt x="188" y="68"/>
                      </a:lnTo>
                      <a:lnTo>
                        <a:pt x="186" y="66"/>
                      </a:lnTo>
                      <a:lnTo>
                        <a:pt x="184" y="65"/>
                      </a:lnTo>
                      <a:lnTo>
                        <a:pt x="184" y="64"/>
                      </a:lnTo>
                      <a:lnTo>
                        <a:pt x="181" y="64"/>
                      </a:lnTo>
                      <a:lnTo>
                        <a:pt x="179" y="64"/>
                      </a:lnTo>
                      <a:lnTo>
                        <a:pt x="122" y="64"/>
                      </a:lnTo>
                      <a:lnTo>
                        <a:pt x="110" y="44"/>
                      </a:lnTo>
                      <a:lnTo>
                        <a:pt x="112" y="42"/>
                      </a:lnTo>
                      <a:lnTo>
                        <a:pt x="113" y="39"/>
                      </a:lnTo>
                      <a:lnTo>
                        <a:pt x="113" y="37"/>
                      </a:lnTo>
                      <a:lnTo>
                        <a:pt x="114" y="34"/>
                      </a:lnTo>
                      <a:lnTo>
                        <a:pt x="114" y="30"/>
                      </a:lnTo>
                      <a:lnTo>
                        <a:pt x="114" y="28"/>
                      </a:lnTo>
                      <a:lnTo>
                        <a:pt x="114" y="24"/>
                      </a:lnTo>
                      <a:lnTo>
                        <a:pt x="113" y="22"/>
                      </a:lnTo>
                      <a:lnTo>
                        <a:pt x="112" y="19"/>
                      </a:lnTo>
                      <a:lnTo>
                        <a:pt x="111" y="17"/>
                      </a:lnTo>
                      <a:lnTo>
                        <a:pt x="110" y="15"/>
                      </a:lnTo>
                      <a:lnTo>
                        <a:pt x="109" y="13"/>
                      </a:lnTo>
                      <a:lnTo>
                        <a:pt x="107" y="10"/>
                      </a:lnTo>
                      <a:lnTo>
                        <a:pt x="105" y="9"/>
                      </a:lnTo>
                      <a:lnTo>
                        <a:pt x="103" y="7"/>
                      </a:lnTo>
                      <a:lnTo>
                        <a:pt x="101" y="5"/>
                      </a:lnTo>
                      <a:lnTo>
                        <a:pt x="98" y="3"/>
                      </a:lnTo>
                      <a:lnTo>
                        <a:pt x="96" y="3"/>
                      </a:lnTo>
                      <a:lnTo>
                        <a:pt x="93" y="1"/>
                      </a:lnTo>
                      <a:lnTo>
                        <a:pt x="90" y="1"/>
                      </a:lnTo>
                      <a:lnTo>
                        <a:pt x="87" y="0"/>
                      </a:lnTo>
                      <a:lnTo>
                        <a:pt x="84" y="0"/>
                      </a:lnTo>
                      <a:lnTo>
                        <a:pt x="81" y="0"/>
                      </a:lnTo>
                      <a:lnTo>
                        <a:pt x="78" y="0"/>
                      </a:lnTo>
                      <a:lnTo>
                        <a:pt x="75" y="1"/>
                      </a:lnTo>
                      <a:lnTo>
                        <a:pt x="72" y="2"/>
                      </a:lnTo>
                      <a:lnTo>
                        <a:pt x="69" y="3"/>
                      </a:lnTo>
                      <a:lnTo>
                        <a:pt x="66" y="4"/>
                      </a:lnTo>
                      <a:lnTo>
                        <a:pt x="63" y="6"/>
                      </a:lnTo>
                      <a:lnTo>
                        <a:pt x="61" y="9"/>
                      </a:lnTo>
                      <a:lnTo>
                        <a:pt x="59" y="11"/>
                      </a:lnTo>
                      <a:lnTo>
                        <a:pt x="57" y="13"/>
                      </a:lnTo>
                      <a:lnTo>
                        <a:pt x="55" y="17"/>
                      </a:lnTo>
                      <a:lnTo>
                        <a:pt x="53" y="19"/>
                      </a:lnTo>
                      <a:lnTo>
                        <a:pt x="53" y="23"/>
                      </a:lnTo>
                    </a:path>
                  </a:pathLst>
                </a:custGeom>
                <a:solidFill>
                  <a:srgbClr val="FC0128"/>
                </a:solidFill>
                <a:ln>
                  <a:noFill/>
                </a:ln>
                <a:effectLst/>
                <a:extLst>
                  <a:ext uri="{91240B29-F687-4F45-9708-019B960494DF}">
                    <a14:hiddenLine xmlns:a14="http://schemas.microsoft.com/office/drawing/2010/main" w="127000" cap="rnd">
                      <a:pattFill prst="narHorz">
                        <a:fgClr>
                          <a:schemeClr val="tx1"/>
                        </a:fgClr>
                        <a:bgClr>
                          <a:schemeClr val="bg1"/>
                        </a:bgClr>
                      </a:pattFill>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sp>
        <p:nvSpPr>
          <p:cNvPr id="105574" name="Rectangle 102"/>
          <p:cNvSpPr>
            <a:spLocks noChangeArrowheads="1"/>
          </p:cNvSpPr>
          <p:nvPr/>
        </p:nvSpPr>
        <p:spPr bwMode="auto">
          <a:xfrm>
            <a:off x="385763" y="2220913"/>
            <a:ext cx="358775" cy="28352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zh-CN" sz="1800" i="1">
                <a:latin typeface="Arial" charset="0"/>
                <a:ea typeface="宋体" pitchFamily="2" charset="-122"/>
              </a:rPr>
              <a:t>T</a:t>
            </a:r>
          </a:p>
          <a:p>
            <a:pPr algn="ctr"/>
            <a:r>
              <a:rPr lang="en-US" altLang="zh-CN" sz="1800" i="1">
                <a:latin typeface="Arial" charset="0"/>
                <a:ea typeface="宋体" pitchFamily="2" charset="-122"/>
              </a:rPr>
              <a:t>a</a:t>
            </a:r>
          </a:p>
          <a:p>
            <a:pPr algn="ctr"/>
            <a:r>
              <a:rPr lang="en-US" altLang="zh-CN" sz="1800" i="1">
                <a:latin typeface="Arial" charset="0"/>
                <a:ea typeface="宋体" pitchFamily="2" charset="-122"/>
              </a:rPr>
              <a:t>s</a:t>
            </a:r>
          </a:p>
          <a:p>
            <a:pPr algn="ctr"/>
            <a:r>
              <a:rPr lang="en-US" altLang="zh-CN" sz="1800" i="1">
                <a:latin typeface="Arial" charset="0"/>
                <a:ea typeface="宋体" pitchFamily="2" charset="-122"/>
              </a:rPr>
              <a:t>k</a:t>
            </a:r>
          </a:p>
          <a:p>
            <a:pPr algn="ctr"/>
            <a:endParaRPr lang="en-US" altLang="zh-CN" sz="1800" i="1">
              <a:latin typeface="Arial" charset="0"/>
              <a:ea typeface="宋体" pitchFamily="2" charset="-122"/>
            </a:endParaRPr>
          </a:p>
          <a:p>
            <a:pPr algn="ctr"/>
            <a:r>
              <a:rPr lang="en-US" altLang="zh-CN" sz="1800" i="1">
                <a:latin typeface="Arial" charset="0"/>
                <a:ea typeface="宋体" pitchFamily="2" charset="-122"/>
              </a:rPr>
              <a:t>O</a:t>
            </a:r>
          </a:p>
          <a:p>
            <a:pPr algn="ctr"/>
            <a:r>
              <a:rPr lang="en-US" altLang="zh-CN" sz="1800" i="1">
                <a:latin typeface="Arial" charset="0"/>
                <a:ea typeface="宋体" pitchFamily="2" charset="-122"/>
              </a:rPr>
              <a:t>r</a:t>
            </a:r>
          </a:p>
          <a:p>
            <a:pPr algn="ctr"/>
            <a:r>
              <a:rPr lang="en-US" altLang="zh-CN" sz="1800" i="1">
                <a:latin typeface="Arial" charset="0"/>
                <a:ea typeface="宋体" pitchFamily="2" charset="-122"/>
              </a:rPr>
              <a:t>d</a:t>
            </a:r>
          </a:p>
          <a:p>
            <a:pPr algn="ctr"/>
            <a:r>
              <a:rPr lang="en-US" altLang="zh-CN" sz="1800" i="1">
                <a:latin typeface="Arial" charset="0"/>
                <a:ea typeface="宋体" pitchFamily="2" charset="-122"/>
              </a:rPr>
              <a:t>e</a:t>
            </a:r>
          </a:p>
          <a:p>
            <a:pPr algn="ctr"/>
            <a:r>
              <a:rPr lang="en-US" altLang="zh-CN" sz="1800" i="1">
                <a:latin typeface="Arial" charset="0"/>
                <a:ea typeface="宋体" pitchFamily="2" charset="-122"/>
              </a:rPr>
              <a:t>r</a:t>
            </a:r>
          </a:p>
        </p:txBody>
      </p:sp>
      <p:sp>
        <p:nvSpPr>
          <p:cNvPr id="105575" name="Line 103"/>
          <p:cNvSpPr>
            <a:spLocks noChangeShapeType="1"/>
          </p:cNvSpPr>
          <p:nvPr/>
        </p:nvSpPr>
        <p:spPr bwMode="auto">
          <a:xfrm>
            <a:off x="869950" y="2071688"/>
            <a:ext cx="0" cy="30353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576" name="Rectangle 104"/>
          <p:cNvSpPr>
            <a:spLocks noChangeArrowheads="1"/>
          </p:cNvSpPr>
          <p:nvPr/>
        </p:nvSpPr>
        <p:spPr bwMode="auto">
          <a:xfrm>
            <a:off x="4360863" y="1293813"/>
            <a:ext cx="688975" cy="3635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800" i="1">
                <a:latin typeface="Arial" charset="0"/>
                <a:ea typeface="宋体" pitchFamily="2" charset="-122"/>
              </a:rPr>
              <a:t>Time</a:t>
            </a:r>
          </a:p>
        </p:txBody>
      </p:sp>
      <p:grpSp>
        <p:nvGrpSpPr>
          <p:cNvPr id="105577" name="Group 105"/>
          <p:cNvGrpSpPr>
            <a:grpSpLocks/>
          </p:cNvGrpSpPr>
          <p:nvPr/>
        </p:nvGrpSpPr>
        <p:grpSpPr bwMode="auto">
          <a:xfrm>
            <a:off x="1712913" y="1665288"/>
            <a:ext cx="3568700" cy="636587"/>
            <a:chOff x="1111" y="1484"/>
            <a:chExt cx="2248" cy="401"/>
          </a:xfrm>
        </p:grpSpPr>
        <p:sp>
          <p:nvSpPr>
            <p:cNvPr id="105578" name="Rectangle 106"/>
            <p:cNvSpPr>
              <a:spLocks noChangeArrowheads="1"/>
            </p:cNvSpPr>
            <p:nvPr/>
          </p:nvSpPr>
          <p:spPr bwMode="auto">
            <a:xfrm>
              <a:off x="1111" y="1599"/>
              <a:ext cx="328" cy="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zh-CN" altLang="en-US" sz="2400" b="1">
                  <a:latin typeface="Arial" charset="0"/>
                  <a:ea typeface="宋体" pitchFamily="2" charset="-122"/>
                </a:rPr>
                <a:t>30</a:t>
              </a:r>
            </a:p>
          </p:txBody>
        </p:sp>
        <p:sp>
          <p:nvSpPr>
            <p:cNvPr id="105579" name="Line 107"/>
            <p:cNvSpPr>
              <a:spLocks noChangeShapeType="1"/>
            </p:cNvSpPr>
            <p:nvPr/>
          </p:nvSpPr>
          <p:spPr bwMode="auto">
            <a:xfrm>
              <a:off x="1124" y="1560"/>
              <a:ext cx="288" cy="0"/>
            </a:xfrm>
            <a:prstGeom prst="line">
              <a:avLst/>
            </a:prstGeom>
            <a:noFill/>
            <a:ln w="50800">
              <a:solidFill>
                <a:srgbClr val="F6BF6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580" name="Line 108"/>
            <p:cNvSpPr>
              <a:spLocks noChangeShapeType="1"/>
            </p:cNvSpPr>
            <p:nvPr/>
          </p:nvSpPr>
          <p:spPr bwMode="auto">
            <a:xfrm>
              <a:off x="1444" y="1484"/>
              <a:ext cx="0" cy="19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05581" name="Group 109"/>
            <p:cNvGrpSpPr>
              <a:grpSpLocks/>
            </p:cNvGrpSpPr>
            <p:nvPr/>
          </p:nvGrpSpPr>
          <p:grpSpPr bwMode="auto">
            <a:xfrm>
              <a:off x="1460" y="1484"/>
              <a:ext cx="384" cy="401"/>
              <a:chOff x="1460" y="1484"/>
              <a:chExt cx="384" cy="401"/>
            </a:xfrm>
          </p:grpSpPr>
          <p:sp>
            <p:nvSpPr>
              <p:cNvPr id="105582" name="Line 110"/>
              <p:cNvSpPr>
                <a:spLocks noChangeShapeType="1"/>
              </p:cNvSpPr>
              <p:nvPr/>
            </p:nvSpPr>
            <p:spPr bwMode="auto">
              <a:xfrm>
                <a:off x="1460" y="1592"/>
                <a:ext cx="360" cy="0"/>
              </a:xfrm>
              <a:prstGeom prst="line">
                <a:avLst/>
              </a:prstGeom>
              <a:noFill/>
              <a:ln w="50800">
                <a:solidFill>
                  <a:srgbClr val="A2C1F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583" name="Rectangle 111"/>
              <p:cNvSpPr>
                <a:spLocks noChangeArrowheads="1"/>
              </p:cNvSpPr>
              <p:nvPr/>
            </p:nvSpPr>
            <p:spPr bwMode="auto">
              <a:xfrm>
                <a:off x="1479" y="1599"/>
                <a:ext cx="328" cy="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zh-CN" altLang="en-US" sz="2400" b="1">
                    <a:latin typeface="Arial" charset="0"/>
                    <a:ea typeface="宋体" pitchFamily="2" charset="-122"/>
                  </a:rPr>
                  <a:t>40</a:t>
                </a:r>
              </a:p>
            </p:txBody>
          </p:sp>
          <p:sp>
            <p:nvSpPr>
              <p:cNvPr id="105584" name="Line 112"/>
              <p:cNvSpPr>
                <a:spLocks noChangeShapeType="1"/>
              </p:cNvSpPr>
              <p:nvPr/>
            </p:nvSpPr>
            <p:spPr bwMode="auto">
              <a:xfrm>
                <a:off x="1844" y="1484"/>
                <a:ext cx="0" cy="19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5585" name="Group 113"/>
            <p:cNvGrpSpPr>
              <a:grpSpLocks/>
            </p:cNvGrpSpPr>
            <p:nvPr/>
          </p:nvGrpSpPr>
          <p:grpSpPr bwMode="auto">
            <a:xfrm>
              <a:off x="1868" y="1484"/>
              <a:ext cx="384" cy="401"/>
              <a:chOff x="1868" y="1484"/>
              <a:chExt cx="384" cy="401"/>
            </a:xfrm>
          </p:grpSpPr>
          <p:sp>
            <p:nvSpPr>
              <p:cNvPr id="105586" name="Line 114"/>
              <p:cNvSpPr>
                <a:spLocks noChangeShapeType="1"/>
              </p:cNvSpPr>
              <p:nvPr/>
            </p:nvSpPr>
            <p:spPr bwMode="auto">
              <a:xfrm>
                <a:off x="1868" y="1592"/>
                <a:ext cx="360" cy="0"/>
              </a:xfrm>
              <a:prstGeom prst="line">
                <a:avLst/>
              </a:prstGeom>
              <a:noFill/>
              <a:ln w="50800">
                <a:solidFill>
                  <a:srgbClr val="A2C1F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587" name="Rectangle 115"/>
              <p:cNvSpPr>
                <a:spLocks noChangeArrowheads="1"/>
              </p:cNvSpPr>
              <p:nvPr/>
            </p:nvSpPr>
            <p:spPr bwMode="auto">
              <a:xfrm>
                <a:off x="1887" y="1599"/>
                <a:ext cx="328" cy="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zh-CN" altLang="en-US" sz="2400" b="1">
                    <a:latin typeface="Arial" charset="0"/>
                    <a:ea typeface="宋体" pitchFamily="2" charset="-122"/>
                  </a:rPr>
                  <a:t>40</a:t>
                </a:r>
              </a:p>
            </p:txBody>
          </p:sp>
          <p:sp>
            <p:nvSpPr>
              <p:cNvPr id="105588" name="Line 116"/>
              <p:cNvSpPr>
                <a:spLocks noChangeShapeType="1"/>
              </p:cNvSpPr>
              <p:nvPr/>
            </p:nvSpPr>
            <p:spPr bwMode="auto">
              <a:xfrm>
                <a:off x="2252" y="1484"/>
                <a:ext cx="0" cy="19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5589" name="Group 117"/>
            <p:cNvGrpSpPr>
              <a:grpSpLocks/>
            </p:cNvGrpSpPr>
            <p:nvPr/>
          </p:nvGrpSpPr>
          <p:grpSpPr bwMode="auto">
            <a:xfrm>
              <a:off x="2276" y="1484"/>
              <a:ext cx="384" cy="401"/>
              <a:chOff x="2276" y="1484"/>
              <a:chExt cx="384" cy="401"/>
            </a:xfrm>
          </p:grpSpPr>
          <p:sp>
            <p:nvSpPr>
              <p:cNvPr id="105590" name="Line 118"/>
              <p:cNvSpPr>
                <a:spLocks noChangeShapeType="1"/>
              </p:cNvSpPr>
              <p:nvPr/>
            </p:nvSpPr>
            <p:spPr bwMode="auto">
              <a:xfrm>
                <a:off x="2276" y="1592"/>
                <a:ext cx="360" cy="0"/>
              </a:xfrm>
              <a:prstGeom prst="line">
                <a:avLst/>
              </a:prstGeom>
              <a:noFill/>
              <a:ln w="50800">
                <a:solidFill>
                  <a:srgbClr val="A2C1F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591" name="Rectangle 119"/>
              <p:cNvSpPr>
                <a:spLocks noChangeArrowheads="1"/>
              </p:cNvSpPr>
              <p:nvPr/>
            </p:nvSpPr>
            <p:spPr bwMode="auto">
              <a:xfrm>
                <a:off x="2295" y="1599"/>
                <a:ext cx="328" cy="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zh-CN" altLang="en-US" sz="2400" b="1">
                    <a:latin typeface="Arial" charset="0"/>
                    <a:ea typeface="宋体" pitchFamily="2" charset="-122"/>
                  </a:rPr>
                  <a:t>40</a:t>
                </a:r>
              </a:p>
            </p:txBody>
          </p:sp>
          <p:sp>
            <p:nvSpPr>
              <p:cNvPr id="105592" name="Line 120"/>
              <p:cNvSpPr>
                <a:spLocks noChangeShapeType="1"/>
              </p:cNvSpPr>
              <p:nvPr/>
            </p:nvSpPr>
            <p:spPr bwMode="auto">
              <a:xfrm>
                <a:off x="2660" y="1484"/>
                <a:ext cx="0" cy="19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05593" name="Line 121"/>
            <p:cNvSpPr>
              <a:spLocks noChangeShapeType="1"/>
            </p:cNvSpPr>
            <p:nvPr/>
          </p:nvSpPr>
          <p:spPr bwMode="auto">
            <a:xfrm>
              <a:off x="2684" y="1592"/>
              <a:ext cx="360" cy="0"/>
            </a:xfrm>
            <a:prstGeom prst="line">
              <a:avLst/>
            </a:prstGeom>
            <a:noFill/>
            <a:ln w="50800">
              <a:solidFill>
                <a:srgbClr val="A2C1F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594" name="Line 122"/>
            <p:cNvSpPr>
              <a:spLocks noChangeShapeType="1"/>
            </p:cNvSpPr>
            <p:nvPr/>
          </p:nvSpPr>
          <p:spPr bwMode="auto">
            <a:xfrm>
              <a:off x="3084" y="1624"/>
              <a:ext cx="216" cy="0"/>
            </a:xfrm>
            <a:prstGeom prst="line">
              <a:avLst/>
            </a:prstGeom>
            <a:noFill/>
            <a:ln w="508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595" name="Rectangle 123"/>
            <p:cNvSpPr>
              <a:spLocks noChangeArrowheads="1"/>
            </p:cNvSpPr>
            <p:nvPr/>
          </p:nvSpPr>
          <p:spPr bwMode="auto">
            <a:xfrm>
              <a:off x="2703" y="1599"/>
              <a:ext cx="328" cy="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zh-CN" altLang="en-US" sz="2400" b="1">
                  <a:latin typeface="Arial" charset="0"/>
                  <a:ea typeface="宋体" pitchFamily="2" charset="-122"/>
                </a:rPr>
                <a:t>40</a:t>
              </a:r>
            </a:p>
          </p:txBody>
        </p:sp>
        <p:sp>
          <p:nvSpPr>
            <p:cNvPr id="105596" name="Rectangle 124"/>
            <p:cNvSpPr>
              <a:spLocks noChangeArrowheads="1"/>
            </p:cNvSpPr>
            <p:nvPr/>
          </p:nvSpPr>
          <p:spPr bwMode="auto">
            <a:xfrm>
              <a:off x="3031" y="1599"/>
              <a:ext cx="328" cy="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zh-CN" altLang="en-US" sz="2400" b="1">
                  <a:latin typeface="Arial" charset="0"/>
                  <a:ea typeface="宋体" pitchFamily="2" charset="-122"/>
                </a:rPr>
                <a:t>20</a:t>
              </a:r>
            </a:p>
          </p:txBody>
        </p:sp>
        <p:sp>
          <p:nvSpPr>
            <p:cNvPr id="105597" name="Line 125"/>
            <p:cNvSpPr>
              <a:spLocks noChangeShapeType="1"/>
            </p:cNvSpPr>
            <p:nvPr/>
          </p:nvSpPr>
          <p:spPr bwMode="auto">
            <a:xfrm>
              <a:off x="3068" y="1484"/>
              <a:ext cx="0" cy="19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598" name="Line 126"/>
            <p:cNvSpPr>
              <a:spLocks noChangeShapeType="1"/>
            </p:cNvSpPr>
            <p:nvPr/>
          </p:nvSpPr>
          <p:spPr bwMode="auto">
            <a:xfrm>
              <a:off x="3324" y="1484"/>
              <a:ext cx="0" cy="19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599" name="Line 127"/>
            <p:cNvSpPr>
              <a:spLocks noChangeShapeType="1"/>
            </p:cNvSpPr>
            <p:nvPr/>
          </p:nvSpPr>
          <p:spPr bwMode="auto">
            <a:xfrm>
              <a:off x="1532" y="1560"/>
              <a:ext cx="288" cy="0"/>
            </a:xfrm>
            <a:prstGeom prst="line">
              <a:avLst/>
            </a:prstGeom>
            <a:noFill/>
            <a:ln w="50800">
              <a:solidFill>
                <a:srgbClr val="F6BF6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600" name="Line 128"/>
            <p:cNvSpPr>
              <a:spLocks noChangeShapeType="1"/>
            </p:cNvSpPr>
            <p:nvPr/>
          </p:nvSpPr>
          <p:spPr bwMode="auto">
            <a:xfrm>
              <a:off x="1940" y="1560"/>
              <a:ext cx="288" cy="0"/>
            </a:xfrm>
            <a:prstGeom prst="line">
              <a:avLst/>
            </a:prstGeom>
            <a:noFill/>
            <a:ln w="50800">
              <a:solidFill>
                <a:srgbClr val="F6BF6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601" name="Line 129"/>
            <p:cNvSpPr>
              <a:spLocks noChangeShapeType="1"/>
            </p:cNvSpPr>
            <p:nvPr/>
          </p:nvSpPr>
          <p:spPr bwMode="auto">
            <a:xfrm>
              <a:off x="2348" y="1560"/>
              <a:ext cx="288" cy="0"/>
            </a:xfrm>
            <a:prstGeom prst="line">
              <a:avLst/>
            </a:prstGeom>
            <a:noFill/>
            <a:ln w="50800">
              <a:solidFill>
                <a:srgbClr val="F6BF6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602" name="Line 130"/>
            <p:cNvSpPr>
              <a:spLocks noChangeShapeType="1"/>
            </p:cNvSpPr>
            <p:nvPr/>
          </p:nvSpPr>
          <p:spPr bwMode="auto">
            <a:xfrm>
              <a:off x="1868" y="1624"/>
              <a:ext cx="216" cy="0"/>
            </a:xfrm>
            <a:prstGeom prst="line">
              <a:avLst/>
            </a:prstGeom>
            <a:noFill/>
            <a:ln w="508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603" name="Line 131"/>
            <p:cNvSpPr>
              <a:spLocks noChangeShapeType="1"/>
            </p:cNvSpPr>
            <p:nvPr/>
          </p:nvSpPr>
          <p:spPr bwMode="auto">
            <a:xfrm>
              <a:off x="2276" y="1624"/>
              <a:ext cx="216" cy="0"/>
            </a:xfrm>
            <a:prstGeom prst="line">
              <a:avLst/>
            </a:prstGeom>
            <a:noFill/>
            <a:ln w="508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604" name="Line 132"/>
            <p:cNvSpPr>
              <a:spLocks noChangeShapeType="1"/>
            </p:cNvSpPr>
            <p:nvPr/>
          </p:nvSpPr>
          <p:spPr bwMode="auto">
            <a:xfrm>
              <a:off x="2684" y="1624"/>
              <a:ext cx="216" cy="0"/>
            </a:xfrm>
            <a:prstGeom prst="line">
              <a:avLst/>
            </a:prstGeom>
            <a:noFill/>
            <a:ln w="508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05606" name="Text Box 134"/>
          <p:cNvSpPr txBox="1">
            <a:spLocks noChangeArrowheads="1"/>
          </p:cNvSpPr>
          <p:nvPr/>
        </p:nvSpPr>
        <p:spPr bwMode="auto">
          <a:xfrm>
            <a:off x="5307240" y="3007180"/>
            <a:ext cx="3700462" cy="2371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5000"/>
              </a:lnSpc>
              <a:spcBef>
                <a:spcPct val="20000"/>
              </a:spcBef>
            </a:pPr>
            <a:r>
              <a:rPr lang="zh-CN" altLang="en-US" sz="1800" b="1" dirty="0">
                <a:latin typeface="Arial" charset="0"/>
                <a:ea typeface="宋体" pitchFamily="2" charset="-122"/>
                <a:cs typeface="Arial" charset="0"/>
              </a:rPr>
              <a:t>只需</a:t>
            </a:r>
            <a:r>
              <a:rPr lang="en-US" altLang="zh-CN" sz="1800" b="1" dirty="0">
                <a:latin typeface="Arial" charset="0"/>
                <a:ea typeface="宋体" pitchFamily="2" charset="-122"/>
                <a:cs typeface="Arial" charset="0"/>
              </a:rPr>
              <a:t>30+4x40+20=210</a:t>
            </a:r>
            <a:r>
              <a:rPr lang="zh-CN" altLang="en-US" sz="1800" b="1" dirty="0">
                <a:latin typeface="Arial" charset="0"/>
                <a:ea typeface="宋体" pitchFamily="2" charset="-122"/>
                <a:cs typeface="Arial" charset="0"/>
              </a:rPr>
              <a:t>分</a:t>
            </a:r>
            <a:r>
              <a:rPr lang="en-US" altLang="zh-CN" sz="1800" b="1" dirty="0">
                <a:latin typeface="Arial" charset="0"/>
                <a:ea typeface="宋体" pitchFamily="2" charset="-122"/>
                <a:cs typeface="Arial" charset="0"/>
              </a:rPr>
              <a:t> (3.5</a:t>
            </a:r>
            <a:r>
              <a:rPr lang="zh-CN" altLang="en-US" sz="1800" b="1" dirty="0">
                <a:latin typeface="Arial" charset="0"/>
                <a:ea typeface="宋体" pitchFamily="2" charset="-122"/>
                <a:cs typeface="Arial" charset="0"/>
              </a:rPr>
              <a:t>小时</a:t>
            </a:r>
            <a:r>
              <a:rPr lang="en-US" altLang="zh-CN" sz="1800" b="1" dirty="0">
                <a:latin typeface="Arial" charset="0"/>
                <a:ea typeface="宋体" pitchFamily="2" charset="-122"/>
                <a:cs typeface="Arial" charset="0"/>
              </a:rPr>
              <a:t>)</a:t>
            </a:r>
          </a:p>
          <a:p>
            <a:pPr>
              <a:lnSpc>
                <a:spcPct val="125000"/>
              </a:lnSpc>
              <a:spcBef>
                <a:spcPct val="20000"/>
              </a:spcBef>
            </a:pPr>
            <a:r>
              <a:rPr lang="zh-CN" altLang="en-US" sz="1800" b="1" dirty="0">
                <a:solidFill>
                  <a:srgbClr val="000000"/>
                </a:solidFill>
                <a:latin typeface="Arial" charset="0"/>
                <a:ea typeface="宋体" pitchFamily="2" charset="-122"/>
                <a:cs typeface="Arial" charset="0"/>
              </a:rPr>
              <a:t>如果有</a:t>
            </a:r>
            <a:r>
              <a:rPr lang="en-US" altLang="zh-CN" sz="1800" b="1" dirty="0">
                <a:solidFill>
                  <a:srgbClr val="000000"/>
                </a:solidFill>
                <a:latin typeface="Arial" charset="0"/>
                <a:ea typeface="宋体" pitchFamily="2" charset="-122"/>
                <a:cs typeface="Arial" charset="0"/>
              </a:rPr>
              <a:t>N</a:t>
            </a:r>
            <a:r>
              <a:rPr lang="zh-CN" altLang="en-US" sz="1800" b="1" dirty="0">
                <a:solidFill>
                  <a:srgbClr val="000000"/>
                </a:solidFill>
                <a:latin typeface="Arial" charset="0"/>
                <a:ea typeface="宋体" pitchFamily="2" charset="-122"/>
                <a:cs typeface="Arial" charset="0"/>
              </a:rPr>
              <a:t>批衣服呢？</a:t>
            </a:r>
          </a:p>
          <a:p>
            <a:pPr>
              <a:lnSpc>
                <a:spcPct val="125000"/>
              </a:lnSpc>
              <a:spcBef>
                <a:spcPct val="20000"/>
              </a:spcBef>
            </a:pPr>
            <a:r>
              <a:rPr lang="zh-CN" altLang="en-US" sz="1800" b="1" dirty="0">
                <a:solidFill>
                  <a:srgbClr val="000000"/>
                </a:solidFill>
                <a:latin typeface="Arial" charset="0"/>
                <a:ea typeface="宋体" pitchFamily="2" charset="-122"/>
                <a:cs typeface="Arial" charset="0"/>
              </a:rPr>
              <a:t>所花时间为：</a:t>
            </a:r>
            <a:r>
              <a:rPr lang="en-US" altLang="zh-CN" sz="1800" b="1" dirty="0">
                <a:solidFill>
                  <a:srgbClr val="000000"/>
                </a:solidFill>
                <a:latin typeface="Arial" charset="0"/>
                <a:ea typeface="宋体" pitchFamily="2" charset="-122"/>
                <a:cs typeface="Arial" charset="0"/>
              </a:rPr>
              <a:t>30+Nx</a:t>
            </a:r>
            <a:r>
              <a:rPr lang="en-US" altLang="zh-CN" sz="1800" b="1" dirty="0">
                <a:solidFill>
                  <a:srgbClr val="FF0000"/>
                </a:solidFill>
                <a:latin typeface="Arial" charset="0"/>
                <a:ea typeface="宋体" pitchFamily="2" charset="-122"/>
                <a:cs typeface="Arial" charset="0"/>
              </a:rPr>
              <a:t>40</a:t>
            </a:r>
            <a:r>
              <a:rPr lang="en-US" altLang="zh-CN" sz="1800" b="1" dirty="0">
                <a:solidFill>
                  <a:srgbClr val="000000"/>
                </a:solidFill>
                <a:latin typeface="Arial" charset="0"/>
                <a:ea typeface="宋体" pitchFamily="2" charset="-122"/>
                <a:cs typeface="Arial" charset="0"/>
              </a:rPr>
              <a:t>+20</a:t>
            </a:r>
            <a:r>
              <a:rPr lang="zh-CN" altLang="en-US" sz="1800" b="1" dirty="0">
                <a:solidFill>
                  <a:srgbClr val="000000"/>
                </a:solidFill>
                <a:latin typeface="Arial" charset="0"/>
                <a:ea typeface="宋体" pitchFamily="2" charset="-122"/>
                <a:cs typeface="Arial" charset="0"/>
              </a:rPr>
              <a:t>分钟</a:t>
            </a:r>
          </a:p>
          <a:p>
            <a:pPr>
              <a:lnSpc>
                <a:spcPct val="125000"/>
              </a:lnSpc>
              <a:spcBef>
                <a:spcPct val="20000"/>
              </a:spcBef>
            </a:pPr>
            <a:r>
              <a:rPr lang="zh-CN" altLang="en-US" sz="1800" b="1" dirty="0">
                <a:solidFill>
                  <a:srgbClr val="000000"/>
                </a:solidFill>
                <a:latin typeface="Arial" charset="0"/>
                <a:ea typeface="宋体" pitchFamily="2" charset="-122"/>
                <a:cs typeface="Arial" charset="0"/>
              </a:rPr>
              <a:t>假定每一步时间均衡，则比串行方式提高约</a:t>
            </a:r>
            <a:r>
              <a:rPr lang="en-US" altLang="zh-CN" sz="1800" b="1" dirty="0">
                <a:solidFill>
                  <a:srgbClr val="000000"/>
                </a:solidFill>
                <a:latin typeface="Arial" charset="0"/>
                <a:ea typeface="宋体" pitchFamily="2" charset="-122"/>
                <a:cs typeface="Arial" charset="0"/>
              </a:rPr>
              <a:t>3</a:t>
            </a:r>
            <a:r>
              <a:rPr lang="zh-CN" altLang="en-US" sz="1800" b="1" dirty="0">
                <a:solidFill>
                  <a:srgbClr val="000000"/>
                </a:solidFill>
                <a:latin typeface="Arial" charset="0"/>
                <a:ea typeface="宋体" pitchFamily="2" charset="-122"/>
                <a:cs typeface="Arial" charset="0"/>
              </a:rPr>
              <a:t>倍！</a:t>
            </a:r>
          </a:p>
          <a:p>
            <a:pPr>
              <a:lnSpc>
                <a:spcPct val="125000"/>
              </a:lnSpc>
              <a:spcBef>
                <a:spcPct val="20000"/>
              </a:spcBef>
            </a:pPr>
            <a:endParaRPr lang="en-US" altLang="zh-CN" sz="1800" b="1" dirty="0">
              <a:solidFill>
                <a:schemeClr val="accent2"/>
              </a:solidFill>
              <a:latin typeface="Arial" charset="0"/>
              <a:ea typeface="宋体" pitchFamily="2" charset="-122"/>
              <a:cs typeface="Arial" charset="0"/>
            </a:endParaRPr>
          </a:p>
        </p:txBody>
      </p:sp>
      <p:sp>
        <p:nvSpPr>
          <p:cNvPr id="105607" name="Text Box 135"/>
          <p:cNvSpPr txBox="1">
            <a:spLocks noChangeArrowheads="1"/>
          </p:cNvSpPr>
          <p:nvPr/>
        </p:nvSpPr>
        <p:spPr bwMode="auto">
          <a:xfrm>
            <a:off x="784224" y="5556250"/>
            <a:ext cx="688412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b="1" dirty="0">
                <a:ea typeface="宋体" pitchFamily="2" charset="-122"/>
              </a:rPr>
              <a:t>流水方式下，所花时间主要与最长阶段时间有关！</a:t>
            </a:r>
            <a:endParaRPr lang="en-US" altLang="zh-CN" b="1" dirty="0">
              <a:ea typeface="宋体" pitchFamily="2" charset="-122"/>
            </a:endParaRPr>
          </a:p>
        </p:txBody>
      </p:sp>
      <p:sp>
        <p:nvSpPr>
          <p:cNvPr id="2" name="圆角矩形 1"/>
          <p:cNvSpPr/>
          <p:nvPr/>
        </p:nvSpPr>
        <p:spPr bwMode="auto">
          <a:xfrm>
            <a:off x="2196307" y="1573803"/>
            <a:ext cx="680244" cy="2270125"/>
          </a:xfrm>
          <a:prstGeom prst="roundRect">
            <a:avLst/>
          </a:prstGeom>
          <a:noFill/>
          <a:ln w="28575" cap="flat" cmpd="sng" algn="ctr">
            <a:solidFill>
              <a:srgbClr val="C0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600" b="0" i="0" u="none" strike="noStrike" cap="none" normalizeH="0" baseline="0" smtClean="0">
              <a:ln>
                <a:noFill/>
              </a:ln>
              <a:solidFill>
                <a:schemeClr val="tx1"/>
              </a:solidFill>
              <a:effectLst/>
              <a:latin typeface="Tahoma" pitchFamily="34" charset="0"/>
              <a:ea typeface="黑体" pitchFamily="2" charset="-122"/>
            </a:endParaRPr>
          </a:p>
        </p:txBody>
      </p:sp>
      <p:sp>
        <p:nvSpPr>
          <p:cNvPr id="136" name="圆角矩形 135"/>
          <p:cNvSpPr/>
          <p:nvPr/>
        </p:nvSpPr>
        <p:spPr bwMode="auto">
          <a:xfrm>
            <a:off x="2910681" y="1896293"/>
            <a:ext cx="615157" cy="2675708"/>
          </a:xfrm>
          <a:prstGeom prst="roundRect">
            <a:avLst/>
          </a:prstGeom>
          <a:noFill/>
          <a:ln w="28575" cap="flat" cmpd="sng" algn="ctr">
            <a:solidFill>
              <a:schemeClr val="tx2">
                <a:lumMod val="60000"/>
                <a:lumOff val="40000"/>
              </a:schemeClr>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600" b="0" i="0" u="none" strike="noStrike" cap="none" normalizeH="0" baseline="0" smtClean="0">
              <a:ln>
                <a:noFill/>
              </a:ln>
              <a:solidFill>
                <a:schemeClr val="tx1"/>
              </a:solidFill>
              <a:effectLst/>
              <a:latin typeface="Tahoma" pitchFamily="34" charset="0"/>
              <a:ea typeface="黑体" pitchFamily="2" charset="-122"/>
            </a:endParaRPr>
          </a:p>
        </p:txBody>
      </p:sp>
      <p:sp>
        <p:nvSpPr>
          <p:cNvPr id="137" name="圆角矩形 136"/>
          <p:cNvSpPr/>
          <p:nvPr/>
        </p:nvSpPr>
        <p:spPr bwMode="auto">
          <a:xfrm>
            <a:off x="3561852" y="2688409"/>
            <a:ext cx="615157" cy="2675708"/>
          </a:xfrm>
          <a:prstGeom prst="roundRect">
            <a:avLst/>
          </a:prstGeom>
          <a:noFill/>
          <a:ln w="28575" cap="flat" cmpd="sng" algn="ctr">
            <a:solidFill>
              <a:schemeClr val="tx2">
                <a:lumMod val="60000"/>
                <a:lumOff val="40000"/>
              </a:schemeClr>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600" b="0" i="0" u="none" strike="noStrike" cap="none" normalizeH="0" baseline="0" smtClean="0">
              <a:ln>
                <a:noFill/>
              </a:ln>
              <a:solidFill>
                <a:schemeClr val="tx1"/>
              </a:solidFill>
              <a:effectLst/>
              <a:latin typeface="Tahoma" pitchFamily="34" charset="0"/>
              <a:ea typeface="黑体" pitchFamily="2" charset="-122"/>
            </a:endParaRPr>
          </a:p>
        </p:txBody>
      </p:sp>
      <p:sp>
        <p:nvSpPr>
          <p:cNvPr id="138" name="圆角矩形 137"/>
          <p:cNvSpPr/>
          <p:nvPr/>
        </p:nvSpPr>
        <p:spPr bwMode="auto">
          <a:xfrm>
            <a:off x="4210729" y="3457372"/>
            <a:ext cx="615157" cy="2111578"/>
          </a:xfrm>
          <a:prstGeom prst="roundRect">
            <a:avLst/>
          </a:prstGeom>
          <a:noFill/>
          <a:ln w="28575" cap="flat" cmpd="sng" algn="ctr">
            <a:solidFill>
              <a:srgbClr val="9933FF"/>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600" b="0" i="0" u="none" strike="noStrike" cap="none" normalizeH="0" baseline="0" smtClean="0">
              <a:ln>
                <a:noFill/>
              </a:ln>
              <a:solidFill>
                <a:schemeClr val="tx1"/>
              </a:solidFill>
              <a:effectLst/>
              <a:latin typeface="Tahoma" pitchFamily="34" charset="0"/>
              <a:ea typeface="黑体" pitchFamily="2" charset="-122"/>
            </a:endParaRPr>
          </a:p>
        </p:txBody>
      </p:sp>
    </p:spTree>
    <p:extLst>
      <p:ext uri="{BB962C8B-B14F-4D97-AF65-F5344CB8AC3E}">
        <p14:creationId xmlns:p14="http://schemas.microsoft.com/office/powerpoint/2010/main" val="583642659"/>
      </p:ext>
    </p:extLst>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5475">
                                            <p:txEl>
                                              <p:pRg st="0" end="0"/>
                                            </p:txEl>
                                          </p:spTgt>
                                        </p:tgtEl>
                                        <p:attrNameLst>
                                          <p:attrName>style.visibility</p:attrName>
                                        </p:attrNameLst>
                                      </p:cBhvr>
                                      <p:to>
                                        <p:strVal val="visible"/>
                                      </p:to>
                                    </p:set>
                                    <p:animEffect transition="in" filter="blinds(horizontal)">
                                      <p:cBhvr>
                                        <p:cTn id="7" dur="500"/>
                                        <p:tgtEl>
                                          <p:spTgt spid="1054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5606">
                                            <p:txEl>
                                              <p:pRg st="0" end="0"/>
                                            </p:txEl>
                                          </p:spTgt>
                                        </p:tgtEl>
                                        <p:attrNameLst>
                                          <p:attrName>style.visibility</p:attrName>
                                        </p:attrNameLst>
                                      </p:cBhvr>
                                      <p:to>
                                        <p:strVal val="visible"/>
                                      </p:to>
                                    </p:set>
                                    <p:animEffect transition="in" filter="blinds(horizontal)">
                                      <p:cBhvr>
                                        <p:cTn id="12" dur="500"/>
                                        <p:tgtEl>
                                          <p:spTgt spid="105606">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05606">
                                            <p:txEl>
                                              <p:pRg st="1" end="1"/>
                                            </p:txEl>
                                          </p:spTgt>
                                        </p:tgtEl>
                                        <p:attrNameLst>
                                          <p:attrName>style.visibility</p:attrName>
                                        </p:attrNameLst>
                                      </p:cBhvr>
                                      <p:to>
                                        <p:strVal val="visible"/>
                                      </p:to>
                                    </p:set>
                                    <p:animEffect transition="in" filter="blinds(horizontal)">
                                      <p:cBhvr>
                                        <p:cTn id="17" dur="500"/>
                                        <p:tgtEl>
                                          <p:spTgt spid="105606">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05606">
                                            <p:txEl>
                                              <p:pRg st="2" end="2"/>
                                            </p:txEl>
                                          </p:spTgt>
                                        </p:tgtEl>
                                        <p:attrNameLst>
                                          <p:attrName>style.visibility</p:attrName>
                                        </p:attrNameLst>
                                      </p:cBhvr>
                                      <p:to>
                                        <p:strVal val="visible"/>
                                      </p:to>
                                    </p:set>
                                    <p:animEffect transition="in" filter="blinds(horizontal)">
                                      <p:cBhvr>
                                        <p:cTn id="22" dur="500"/>
                                        <p:tgtEl>
                                          <p:spTgt spid="105606">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105606">
                                            <p:txEl>
                                              <p:pRg st="3" end="3"/>
                                            </p:txEl>
                                          </p:spTgt>
                                        </p:tgtEl>
                                        <p:attrNameLst>
                                          <p:attrName>style.visibility</p:attrName>
                                        </p:attrNameLst>
                                      </p:cBhvr>
                                      <p:to>
                                        <p:strVal val="visible"/>
                                      </p:to>
                                    </p:set>
                                    <p:animEffect transition="in" filter="blinds(horizontal)">
                                      <p:cBhvr>
                                        <p:cTn id="27" dur="500"/>
                                        <p:tgtEl>
                                          <p:spTgt spid="105606">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2"/>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136"/>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137"/>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138"/>
                                        </p:tgtEl>
                                        <p:attrNameLst>
                                          <p:attrName>style.visibility</p:attrName>
                                        </p:attrNameLst>
                                      </p:cBhvr>
                                      <p:to>
                                        <p:strVal val="visible"/>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105607">
                                            <p:txEl>
                                              <p:pRg st="0" end="0"/>
                                            </p:txEl>
                                          </p:spTgt>
                                        </p:tgtEl>
                                        <p:attrNameLst>
                                          <p:attrName>style.visibility</p:attrName>
                                        </p:attrNameLst>
                                      </p:cBhvr>
                                      <p:to>
                                        <p:strVal val="visible"/>
                                      </p:to>
                                    </p:set>
                                    <p:animEffect transition="in" filter="blinds(horizontal)">
                                      <p:cBhvr>
                                        <p:cTn id="42" dur="500"/>
                                        <p:tgtEl>
                                          <p:spTgt spid="10560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5" grpId="0" build="p"/>
      <p:bldP spid="2" grpId="0" animBg="1"/>
      <p:bldP spid="136" grpId="0" animBg="1"/>
      <p:bldP spid="137" grpId="0" animBg="1"/>
      <p:bldP spid="138"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en-US" altLang="zh-CN" smtClean="0">
                <a:latin typeface="黑体" pitchFamily="2" charset="-122"/>
              </a:rPr>
              <a:t>3.2 </a:t>
            </a:r>
            <a:r>
              <a:rPr lang="zh-CN" altLang="en-US" smtClean="0">
                <a:latin typeface="黑体" pitchFamily="2" charset="-122"/>
              </a:rPr>
              <a:t>流水线的性能指标</a:t>
            </a:r>
          </a:p>
        </p:txBody>
      </p:sp>
      <p:sp>
        <p:nvSpPr>
          <p:cNvPr id="84995" name="Rectangle 3" descr="Rectangle: Click to edit Master text styles&#10;Second level&#10;Third level&#10;Fourth level&#10;Fifth level"/>
          <p:cNvSpPr>
            <a:spLocks noGrp="1" noChangeArrowheads="1"/>
          </p:cNvSpPr>
          <p:nvPr>
            <p:ph idx="1"/>
          </p:nvPr>
        </p:nvSpPr>
        <p:spPr>
          <a:xfrm>
            <a:off x="685800" y="1844675"/>
            <a:ext cx="7772400" cy="4327525"/>
          </a:xfrm>
        </p:spPr>
        <p:txBody>
          <a:bodyPr/>
          <a:lstStyle/>
          <a:p>
            <a:pPr marL="457200" indent="-457200"/>
            <a:r>
              <a:rPr lang="zh-CN" altLang="en-US" dirty="0" smtClean="0"/>
              <a:t>瓶颈问题</a:t>
            </a:r>
          </a:p>
          <a:p>
            <a:pPr marL="1085850" lvl="1" indent="-457200"/>
            <a:r>
              <a:rPr lang="zh-CN" altLang="en-US" dirty="0" smtClean="0"/>
              <a:t>理想情况下，流水线在工作时，其中的任务是同步地</a:t>
            </a:r>
            <a:r>
              <a:rPr lang="zh-CN" altLang="en-US" b="1" dirty="0" smtClean="0">
                <a:solidFill>
                  <a:srgbClr val="FF0000"/>
                </a:solidFill>
              </a:rPr>
              <a:t>每一个时钟周期往前流动一段</a:t>
            </a:r>
            <a:r>
              <a:rPr lang="zh-CN" altLang="en-US" dirty="0" smtClean="0"/>
              <a:t>。</a:t>
            </a:r>
          </a:p>
          <a:p>
            <a:pPr marL="1085850" lvl="1" indent="-457200"/>
            <a:r>
              <a:rPr lang="zh-CN" altLang="en-US" dirty="0" smtClean="0"/>
              <a:t>当流水线各段不均匀时，</a:t>
            </a:r>
            <a:r>
              <a:rPr lang="zh-CN" altLang="en-US" dirty="0" smtClean="0">
                <a:solidFill>
                  <a:srgbClr val="D60093"/>
                </a:solidFill>
              </a:rPr>
              <a:t>机器的时钟周期取决于瓶颈段的延迟时间。</a:t>
            </a:r>
          </a:p>
          <a:p>
            <a:pPr marL="1085850" lvl="1" indent="-457200"/>
            <a:r>
              <a:rPr lang="zh-CN" altLang="en-US" dirty="0" smtClean="0"/>
              <a:t>在设计流水线时，要尽可能使各段时间相等。</a:t>
            </a:r>
          </a:p>
          <a:p>
            <a:pPr marL="457200" indent="-457200"/>
            <a:r>
              <a:rPr lang="zh-CN" altLang="en-US" dirty="0" smtClean="0"/>
              <a:t>流水线的额外开销</a:t>
            </a:r>
          </a:p>
          <a:p>
            <a:pPr lvl="3">
              <a:buClr>
                <a:schemeClr val="hlink"/>
              </a:buClr>
              <a:buSzPct val="60000"/>
              <a:buFont typeface="Wingdings" pitchFamily="2" charset="2"/>
              <a:buChar char="p"/>
            </a:pPr>
            <a:r>
              <a:rPr lang="zh-CN" altLang="en-US" dirty="0" smtClean="0">
                <a:solidFill>
                  <a:srgbClr val="000000"/>
                </a:solidFill>
                <a:ea typeface="宋体" charset="-122"/>
              </a:rPr>
              <a:t>流水寄存器延迟</a:t>
            </a:r>
          </a:p>
          <a:p>
            <a:pPr lvl="3">
              <a:buClr>
                <a:schemeClr val="hlink"/>
              </a:buClr>
              <a:buSzPct val="60000"/>
              <a:buFont typeface="Wingdings" pitchFamily="2" charset="2"/>
              <a:buChar char="p"/>
            </a:pPr>
            <a:r>
              <a:rPr lang="zh-CN" altLang="en-US" dirty="0" smtClean="0">
                <a:solidFill>
                  <a:srgbClr val="000000"/>
                </a:solidFill>
                <a:ea typeface="宋体" charset="-122"/>
              </a:rPr>
              <a:t>时钟偏移开销</a:t>
            </a:r>
          </a:p>
        </p:txBody>
      </p:sp>
      <p:sp>
        <p:nvSpPr>
          <p:cNvPr id="84996" name="Text Box 4"/>
          <p:cNvSpPr txBox="1">
            <a:spLocks noChangeArrowheads="1"/>
          </p:cNvSpPr>
          <p:nvPr/>
        </p:nvSpPr>
        <p:spPr bwMode="auto">
          <a:xfrm>
            <a:off x="684213" y="1196975"/>
            <a:ext cx="6840537" cy="488950"/>
          </a:xfrm>
          <a:prstGeom prst="rect">
            <a:avLst/>
          </a:prstGeom>
          <a:noFill/>
          <a:ln w="9525">
            <a:noFill/>
            <a:miter lim="800000"/>
            <a:headEnd/>
            <a:tailEnd/>
          </a:ln>
        </p:spPr>
        <p:txBody>
          <a:bodyPr>
            <a:spAutoFit/>
          </a:bodyPr>
          <a:lstStyle/>
          <a:p>
            <a:pPr>
              <a:spcBef>
                <a:spcPct val="50000"/>
              </a:spcBef>
            </a:pPr>
            <a:r>
              <a:rPr lang="en-US" altLang="zh-CN" sz="2600">
                <a:solidFill>
                  <a:srgbClr val="0000CC"/>
                </a:solidFill>
                <a:latin typeface="黑体" pitchFamily="2" charset="-122"/>
              </a:rPr>
              <a:t>3.2.5 </a:t>
            </a:r>
            <a:r>
              <a:rPr lang="zh-CN" altLang="en-US" sz="2600">
                <a:solidFill>
                  <a:srgbClr val="0000CC"/>
                </a:solidFill>
                <a:latin typeface="黑体" pitchFamily="2" charset="-122"/>
              </a:rPr>
              <a:t>流水线设计中的若干问题</a:t>
            </a:r>
          </a:p>
        </p:txBody>
      </p:sp>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en-US" altLang="zh-CN" smtClean="0">
                <a:latin typeface="黑体" pitchFamily="2" charset="-122"/>
              </a:rPr>
              <a:t>3.2 </a:t>
            </a:r>
            <a:r>
              <a:rPr lang="zh-CN" altLang="en-US" smtClean="0">
                <a:latin typeface="黑体" pitchFamily="2" charset="-122"/>
              </a:rPr>
              <a:t>流水线的性能指标</a:t>
            </a:r>
          </a:p>
        </p:txBody>
      </p:sp>
      <p:sp>
        <p:nvSpPr>
          <p:cNvPr id="86019" name="Rectangle 3" descr="Rectangle: Click to edit Master text styles&#10;Second level&#10;Third level&#10;Fourth level&#10;Fifth level"/>
          <p:cNvSpPr>
            <a:spLocks noGrp="1" noChangeArrowheads="1"/>
          </p:cNvSpPr>
          <p:nvPr>
            <p:ph idx="1"/>
          </p:nvPr>
        </p:nvSpPr>
        <p:spPr>
          <a:xfrm>
            <a:off x="467544" y="1340768"/>
            <a:ext cx="7918450" cy="3649662"/>
          </a:xfrm>
        </p:spPr>
        <p:txBody>
          <a:bodyPr/>
          <a:lstStyle/>
          <a:p>
            <a:pPr marL="1085850" lvl="1" indent="-457200">
              <a:lnSpc>
                <a:spcPct val="120000"/>
              </a:lnSpc>
            </a:pPr>
            <a:r>
              <a:rPr lang="zh-CN" altLang="en-US" dirty="0" smtClean="0"/>
              <a:t>流水寄存器需要建立时间和传输延迟</a:t>
            </a:r>
          </a:p>
          <a:p>
            <a:pPr lvl="2">
              <a:lnSpc>
                <a:spcPct val="120000"/>
              </a:lnSpc>
            </a:pPr>
            <a:r>
              <a:rPr lang="zh-CN" altLang="en-US" dirty="0" smtClean="0">
                <a:solidFill>
                  <a:srgbClr val="FF0000"/>
                </a:solidFill>
                <a:ea typeface="宋体" charset="-122"/>
              </a:rPr>
              <a:t>建立时间：</a:t>
            </a:r>
            <a:r>
              <a:rPr lang="zh-CN" altLang="en-US" dirty="0" smtClean="0">
                <a:ea typeface="宋体" charset="-122"/>
              </a:rPr>
              <a:t>在触发写操作的时钟信号到达之前，寄</a:t>
            </a:r>
          </a:p>
          <a:p>
            <a:pPr lvl="2">
              <a:lnSpc>
                <a:spcPct val="120000"/>
              </a:lnSpc>
              <a:buFont typeface="Wingdings" pitchFamily="2" charset="2"/>
              <a:buNone/>
            </a:pPr>
            <a:r>
              <a:rPr lang="zh-CN" altLang="en-US" dirty="0" smtClean="0">
                <a:ea typeface="宋体" charset="-122"/>
              </a:rPr>
              <a:t>      存器输入必须保持稳定的时间。</a:t>
            </a:r>
          </a:p>
          <a:p>
            <a:pPr lvl="2">
              <a:lnSpc>
                <a:spcPct val="120000"/>
              </a:lnSpc>
            </a:pPr>
            <a:r>
              <a:rPr lang="zh-CN" altLang="en-US" dirty="0" smtClean="0">
                <a:solidFill>
                  <a:srgbClr val="FF0000"/>
                </a:solidFill>
                <a:ea typeface="宋体" charset="-122"/>
              </a:rPr>
              <a:t>传输延迟：</a:t>
            </a:r>
            <a:r>
              <a:rPr lang="zh-CN" altLang="en-US" dirty="0" smtClean="0">
                <a:ea typeface="宋体" charset="-122"/>
              </a:rPr>
              <a:t>时钟信号到达后到寄存器输出可用的时</a:t>
            </a:r>
          </a:p>
          <a:p>
            <a:pPr lvl="2">
              <a:lnSpc>
                <a:spcPct val="120000"/>
              </a:lnSpc>
              <a:buFont typeface="Wingdings" pitchFamily="2" charset="2"/>
              <a:buNone/>
            </a:pPr>
            <a:r>
              <a:rPr lang="zh-CN" altLang="en-US" dirty="0" smtClean="0">
                <a:ea typeface="宋体" charset="-122"/>
              </a:rPr>
              <a:t>      间。</a:t>
            </a:r>
          </a:p>
          <a:p>
            <a:pPr marL="1085850" lvl="1" indent="-457200">
              <a:lnSpc>
                <a:spcPct val="120000"/>
              </a:lnSpc>
            </a:pPr>
            <a:r>
              <a:rPr lang="zh-CN" altLang="en-US" dirty="0" smtClean="0"/>
              <a:t>时钟偏移开销</a:t>
            </a:r>
          </a:p>
          <a:p>
            <a:pPr lvl="2">
              <a:lnSpc>
                <a:spcPct val="120000"/>
              </a:lnSpc>
            </a:pPr>
            <a:r>
              <a:rPr lang="zh-CN" altLang="en-US" dirty="0" smtClean="0">
                <a:ea typeface="宋体" charset="-122"/>
              </a:rPr>
              <a:t>流水线中，时钟到达各流水寄存器的最大差值时间。（时钟到达各流水寄存器的时间不是完全相同）</a:t>
            </a:r>
          </a:p>
        </p:txBody>
      </p:sp>
    </p:spTree>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en-US" altLang="zh-CN" smtClean="0">
                <a:latin typeface="黑体" pitchFamily="2" charset="-122"/>
              </a:rPr>
              <a:t>3.2 </a:t>
            </a:r>
            <a:r>
              <a:rPr lang="zh-CN" altLang="en-US" smtClean="0">
                <a:latin typeface="黑体" pitchFamily="2" charset="-122"/>
              </a:rPr>
              <a:t>流水线的性能指标</a:t>
            </a:r>
          </a:p>
        </p:txBody>
      </p:sp>
      <p:sp>
        <p:nvSpPr>
          <p:cNvPr id="87043" name="Rectangle 3" descr="Rectangle: Click to edit Master text styles&#10;Second level&#10;Third level&#10;Fourth level&#10;Fifth level"/>
          <p:cNvSpPr>
            <a:spLocks noGrp="1" noChangeArrowheads="1"/>
          </p:cNvSpPr>
          <p:nvPr>
            <p:ph idx="1"/>
          </p:nvPr>
        </p:nvSpPr>
        <p:spPr>
          <a:xfrm>
            <a:off x="357188" y="1219200"/>
            <a:ext cx="8501062" cy="4953000"/>
          </a:xfrm>
        </p:spPr>
        <p:txBody>
          <a:bodyPr/>
          <a:lstStyle/>
          <a:p>
            <a:pPr marL="1085850" lvl="1" indent="-457200">
              <a:lnSpc>
                <a:spcPct val="120000"/>
              </a:lnSpc>
            </a:pPr>
            <a:r>
              <a:rPr lang="zh-CN" altLang="en-US" sz="2800" b="1" dirty="0" smtClean="0">
                <a:solidFill>
                  <a:srgbClr val="FF0000"/>
                </a:solidFill>
              </a:rPr>
              <a:t>明确几个问题</a:t>
            </a:r>
          </a:p>
          <a:p>
            <a:pPr lvl="2">
              <a:lnSpc>
                <a:spcPct val="120000"/>
              </a:lnSpc>
            </a:pPr>
            <a:r>
              <a:rPr lang="zh-CN" altLang="en-US" dirty="0" smtClean="0">
                <a:ea typeface="宋体" charset="-122"/>
              </a:rPr>
              <a:t>流水线并不能减少（而且一般是增加）单条指令的执行时间，但却能提高吞吐率。</a:t>
            </a:r>
          </a:p>
          <a:p>
            <a:pPr lvl="2">
              <a:lnSpc>
                <a:spcPct val="120000"/>
              </a:lnSpc>
            </a:pPr>
            <a:r>
              <a:rPr lang="zh-CN" altLang="en-US" dirty="0" smtClean="0">
                <a:ea typeface="宋体" charset="-122"/>
              </a:rPr>
              <a:t>增加流水线的深度（段数）可以提高流水线的性能。</a:t>
            </a:r>
          </a:p>
          <a:p>
            <a:pPr lvl="2">
              <a:lnSpc>
                <a:spcPct val="120000"/>
              </a:lnSpc>
            </a:pPr>
            <a:r>
              <a:rPr lang="zh-CN" altLang="en-US" dirty="0" smtClean="0">
                <a:ea typeface="宋体" charset="-122"/>
              </a:rPr>
              <a:t>流水线的深度受限于流水线的额外开销。</a:t>
            </a:r>
          </a:p>
          <a:p>
            <a:pPr lvl="2">
              <a:lnSpc>
                <a:spcPct val="120000"/>
              </a:lnSpc>
            </a:pPr>
            <a:r>
              <a:rPr lang="zh-CN" altLang="en-US" dirty="0" smtClean="0">
                <a:ea typeface="宋体" charset="-122"/>
              </a:rPr>
              <a:t>当时钟周期小到与额外开销相同时，流水已没意义。因为这时在每一个时钟周期中已没有时间来做有用的工作。</a:t>
            </a:r>
          </a:p>
          <a:p>
            <a:pPr marL="457200" indent="-457200">
              <a:lnSpc>
                <a:spcPct val="120000"/>
              </a:lnSpc>
              <a:buFont typeface="Wingdings" pitchFamily="2" charset="2"/>
              <a:buAutoNum type="arabicPeriod" startAt="3"/>
            </a:pPr>
            <a:r>
              <a:rPr lang="zh-CN" altLang="en-US" dirty="0" smtClean="0"/>
              <a:t>冲突问题 </a:t>
            </a:r>
          </a:p>
          <a:p>
            <a:pPr marL="1085850" lvl="1" indent="-457200">
              <a:lnSpc>
                <a:spcPct val="120000"/>
              </a:lnSpc>
              <a:buFont typeface="Wingdings" pitchFamily="2" charset="2"/>
              <a:buNone/>
            </a:pPr>
            <a:r>
              <a:rPr lang="zh-CN" altLang="en-US" dirty="0" smtClean="0"/>
              <a:t>    流水线设计中要解决的</a:t>
            </a:r>
            <a:r>
              <a:rPr lang="zh-CN" altLang="en-US" dirty="0" smtClean="0">
                <a:solidFill>
                  <a:srgbClr val="D60093"/>
                </a:solidFill>
              </a:rPr>
              <a:t>重要问题之一 </a:t>
            </a:r>
          </a:p>
        </p:txBody>
      </p:sp>
    </p:spTree>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3" descr="Rectangle: Click to edit Master text styles&#10;Second level&#10;Third level&#10;Fourth level&#10;Fifth level"/>
          <p:cNvSpPr>
            <a:spLocks noGrp="1" noChangeArrowheads="1"/>
          </p:cNvSpPr>
          <p:nvPr>
            <p:ph idx="1"/>
          </p:nvPr>
        </p:nvSpPr>
        <p:spPr>
          <a:xfrm>
            <a:off x="0" y="1052736"/>
            <a:ext cx="8415338" cy="2879725"/>
          </a:xfrm>
        </p:spPr>
        <p:txBody>
          <a:bodyPr/>
          <a:lstStyle/>
          <a:p>
            <a:pPr marL="1085850" lvl="1" indent="-457200"/>
            <a:r>
              <a:rPr lang="zh-CN" altLang="en-US" dirty="0" smtClean="0"/>
              <a:t>在非线性流水线中，存在反馈回路，当一个任务在流水线中流过时，可能要多次经过某些段。 </a:t>
            </a:r>
          </a:p>
          <a:p>
            <a:pPr marL="1085850" lvl="1" indent="-457200"/>
            <a:r>
              <a:rPr lang="zh-CN" altLang="en-US" dirty="0" smtClean="0"/>
              <a:t>流水线调度要</a:t>
            </a:r>
            <a:r>
              <a:rPr lang="zh-CN" altLang="en-US" dirty="0" smtClean="0">
                <a:solidFill>
                  <a:srgbClr val="D60093"/>
                </a:solidFill>
              </a:rPr>
              <a:t>解决的问题：</a:t>
            </a:r>
          </a:p>
          <a:p>
            <a:pPr marL="1085850" lvl="1" indent="-457200">
              <a:buFont typeface="Wingdings" pitchFamily="2" charset="2"/>
              <a:buNone/>
            </a:pPr>
            <a:r>
              <a:rPr lang="zh-CN" altLang="en-US" dirty="0" smtClean="0"/>
              <a:t>           </a:t>
            </a:r>
            <a:r>
              <a:rPr lang="zh-CN" altLang="en-US" sz="2000" b="1" dirty="0" smtClean="0">
                <a:solidFill>
                  <a:srgbClr val="000000"/>
                </a:solidFill>
                <a:ea typeface="宋体" charset="-122"/>
              </a:rPr>
              <a:t>应按什么样的时间间隔向流水线输入新任务，才能既不发生功能段使用冲突，又能使流水线有较高的吞吐率和效率？</a:t>
            </a:r>
          </a:p>
        </p:txBody>
      </p:sp>
      <p:sp>
        <p:nvSpPr>
          <p:cNvPr id="90115" name="Text Box 4"/>
          <p:cNvSpPr txBox="1">
            <a:spLocks noChangeArrowheads="1"/>
          </p:cNvSpPr>
          <p:nvPr/>
        </p:nvSpPr>
        <p:spPr bwMode="auto">
          <a:xfrm>
            <a:off x="0" y="461616"/>
            <a:ext cx="9144000" cy="519112"/>
          </a:xfrm>
          <a:prstGeom prst="rect">
            <a:avLst/>
          </a:prstGeom>
          <a:noFill/>
          <a:ln w="9525">
            <a:noFill/>
            <a:miter lim="800000"/>
            <a:headEnd/>
            <a:tailEnd/>
          </a:ln>
        </p:spPr>
        <p:txBody>
          <a:bodyPr>
            <a:spAutoFit/>
          </a:bodyPr>
          <a:lstStyle/>
          <a:p>
            <a:pPr algn="ctr">
              <a:spcBef>
                <a:spcPct val="50000"/>
              </a:spcBef>
            </a:pPr>
            <a:r>
              <a:rPr lang="en-US" altLang="zh-CN" sz="2800" dirty="0">
                <a:solidFill>
                  <a:srgbClr val="FF0000"/>
                </a:solidFill>
                <a:latin typeface="黑体" pitchFamily="2" charset="-122"/>
              </a:rPr>
              <a:t>3.3 </a:t>
            </a:r>
            <a:r>
              <a:rPr lang="zh-CN" altLang="en-US" sz="2800" dirty="0">
                <a:solidFill>
                  <a:srgbClr val="FF0000"/>
                </a:solidFill>
                <a:latin typeface="黑体" pitchFamily="2" charset="-122"/>
              </a:rPr>
              <a:t>非线性流水线的调度</a:t>
            </a:r>
          </a:p>
        </p:txBody>
      </p:sp>
      <p:graphicFrame>
        <p:nvGraphicFramePr>
          <p:cNvPr id="123905" name="Object 1029"/>
          <p:cNvGraphicFramePr>
            <a:graphicFrameLocks noChangeAspect="1"/>
          </p:cNvGraphicFramePr>
          <p:nvPr/>
        </p:nvGraphicFramePr>
        <p:xfrm>
          <a:off x="1043608" y="3611786"/>
          <a:ext cx="6768752" cy="2841550"/>
        </p:xfrm>
        <a:graphic>
          <a:graphicData uri="http://schemas.openxmlformats.org/presentationml/2006/ole">
            <mc:AlternateContent xmlns:mc="http://schemas.openxmlformats.org/markup-compatibility/2006">
              <mc:Choice xmlns:v="urn:schemas-microsoft-com:vml" Requires="v">
                <p:oleObj spid="_x0000_s123989" name="Visio" r:id="rId3" imgW="7130432" imgH="3454558" progId="Visio.Drawing.11">
                  <p:embed/>
                </p:oleObj>
              </mc:Choice>
              <mc:Fallback>
                <p:oleObj name="Visio" r:id="rId3" imgW="7130432" imgH="3454558" progId="Visio.Drawing.11">
                  <p:embed/>
                  <p:pic>
                    <p:nvPicPr>
                      <p:cNvPr id="0" name="Object 102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3608" y="3611786"/>
                        <a:ext cx="6768752" cy="28415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en-US" altLang="zh-CN" dirty="0" smtClean="0">
                <a:latin typeface="黑体" pitchFamily="2" charset="-122"/>
              </a:rPr>
              <a:t>3.3 </a:t>
            </a:r>
            <a:r>
              <a:rPr lang="zh-CN" altLang="en-US" dirty="0" smtClean="0">
                <a:latin typeface="黑体" pitchFamily="2" charset="-122"/>
              </a:rPr>
              <a:t>非线性流水线的调度</a:t>
            </a:r>
          </a:p>
        </p:txBody>
      </p:sp>
      <p:sp>
        <p:nvSpPr>
          <p:cNvPr id="91139" name="Rectangle 3" descr="Rectangle: Click to edit Master text styles&#10;Second level&#10;Third level&#10;Fourth level&#10;Fifth level"/>
          <p:cNvSpPr>
            <a:spLocks noGrp="1" noChangeArrowheads="1"/>
          </p:cNvSpPr>
          <p:nvPr>
            <p:ph idx="1"/>
          </p:nvPr>
        </p:nvSpPr>
        <p:spPr>
          <a:xfrm>
            <a:off x="677587" y="2132856"/>
            <a:ext cx="7772400" cy="3895725"/>
          </a:xfrm>
        </p:spPr>
        <p:txBody>
          <a:bodyPr/>
          <a:lstStyle/>
          <a:p>
            <a:pPr marL="1085850" lvl="1" indent="-457200">
              <a:lnSpc>
                <a:spcPct val="100000"/>
              </a:lnSpc>
            </a:pPr>
            <a:r>
              <a:rPr lang="zh-CN" altLang="en-US" dirty="0" smtClean="0"/>
              <a:t>向一条非线性流水线的输入端连续输入两个任务之间的时间间隔称为非线性流水线的</a:t>
            </a:r>
            <a:r>
              <a:rPr lang="zh-CN" altLang="en-US" dirty="0" smtClean="0">
                <a:solidFill>
                  <a:srgbClr val="FF0000"/>
                </a:solidFill>
              </a:rPr>
              <a:t>启动距离</a:t>
            </a:r>
            <a:r>
              <a:rPr lang="zh-CN" altLang="en-US" dirty="0" smtClean="0"/>
              <a:t>。</a:t>
            </a:r>
          </a:p>
          <a:p>
            <a:pPr marL="1085850" lvl="1" indent="-457200">
              <a:lnSpc>
                <a:spcPct val="100000"/>
              </a:lnSpc>
            </a:pPr>
            <a:r>
              <a:rPr lang="zh-CN" altLang="en-US" dirty="0" smtClean="0"/>
              <a:t>会引起非线性流水线功能段使用冲突的启动距离则称为</a:t>
            </a:r>
            <a:r>
              <a:rPr lang="zh-CN" altLang="en-US" dirty="0" smtClean="0">
                <a:solidFill>
                  <a:srgbClr val="FF0000"/>
                </a:solidFill>
              </a:rPr>
              <a:t>禁用启动距离</a:t>
            </a:r>
            <a:r>
              <a:rPr lang="zh-CN" altLang="en-US" dirty="0" smtClean="0"/>
              <a:t>。</a:t>
            </a:r>
          </a:p>
          <a:p>
            <a:pPr marL="1085850" lvl="1" indent="-457200">
              <a:lnSpc>
                <a:spcPct val="100000"/>
              </a:lnSpc>
            </a:pPr>
            <a:r>
              <a:rPr lang="zh-CN" altLang="en-US" dirty="0" smtClean="0"/>
              <a:t>启动距离和禁用启动距离一般都用时钟周期数来表示，是一个正整数。</a:t>
            </a:r>
          </a:p>
          <a:p>
            <a:pPr marL="1085850" lvl="1" indent="-457200">
              <a:lnSpc>
                <a:spcPct val="100000"/>
              </a:lnSpc>
            </a:pPr>
            <a:r>
              <a:rPr lang="zh-CN" altLang="en-US" dirty="0" smtClean="0">
                <a:solidFill>
                  <a:srgbClr val="D60093"/>
                </a:solidFill>
              </a:rPr>
              <a:t>预约表 </a:t>
            </a:r>
          </a:p>
          <a:p>
            <a:pPr lvl="2">
              <a:lnSpc>
                <a:spcPct val="100000"/>
              </a:lnSpc>
            </a:pPr>
            <a:r>
              <a:rPr lang="zh-CN" altLang="en-US" dirty="0" smtClean="0">
                <a:ea typeface="宋体" charset="-122"/>
              </a:rPr>
              <a:t>横向（向右）：时间（一般用时钟周期表示）</a:t>
            </a:r>
          </a:p>
          <a:p>
            <a:pPr lvl="2">
              <a:lnSpc>
                <a:spcPct val="100000"/>
              </a:lnSpc>
            </a:pPr>
            <a:r>
              <a:rPr lang="zh-CN" altLang="en-US" dirty="0" smtClean="0">
                <a:ea typeface="宋体" charset="-122"/>
              </a:rPr>
              <a:t>纵向（向下）：流水线的段</a:t>
            </a:r>
          </a:p>
        </p:txBody>
      </p:sp>
      <p:sp>
        <p:nvSpPr>
          <p:cNvPr id="91140" name="Text Box 4"/>
          <p:cNvSpPr txBox="1">
            <a:spLocks noChangeArrowheads="1"/>
          </p:cNvSpPr>
          <p:nvPr/>
        </p:nvSpPr>
        <p:spPr bwMode="auto">
          <a:xfrm>
            <a:off x="684213" y="1484313"/>
            <a:ext cx="6840537" cy="488950"/>
          </a:xfrm>
          <a:prstGeom prst="rect">
            <a:avLst/>
          </a:prstGeom>
          <a:noFill/>
          <a:ln w="9525">
            <a:noFill/>
            <a:miter lim="800000"/>
            <a:headEnd/>
            <a:tailEnd/>
          </a:ln>
        </p:spPr>
        <p:txBody>
          <a:bodyPr>
            <a:spAutoFit/>
          </a:bodyPr>
          <a:lstStyle/>
          <a:p>
            <a:pPr>
              <a:spcBef>
                <a:spcPct val="50000"/>
              </a:spcBef>
            </a:pPr>
            <a:r>
              <a:rPr lang="en-US" altLang="zh-CN" sz="2600">
                <a:solidFill>
                  <a:srgbClr val="0000CC"/>
                </a:solidFill>
                <a:latin typeface="黑体" pitchFamily="2" charset="-122"/>
              </a:rPr>
              <a:t>3.3.1 </a:t>
            </a:r>
            <a:r>
              <a:rPr lang="zh-CN" altLang="en-US" sz="2600">
                <a:solidFill>
                  <a:srgbClr val="0000CC"/>
                </a:solidFill>
                <a:latin typeface="黑体" pitchFamily="2" charset="-122"/>
              </a:rPr>
              <a:t>单功能非线性流水线的最优调度</a:t>
            </a:r>
          </a:p>
        </p:txBody>
      </p:sp>
    </p:spTree>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62" name="Rectangle 5"/>
          <p:cNvSpPr>
            <a:spLocks noGrp="1" noChangeArrowheads="1"/>
          </p:cNvSpPr>
          <p:nvPr>
            <p:ph type="title"/>
          </p:nvPr>
        </p:nvSpPr>
        <p:spPr>
          <a:xfrm>
            <a:off x="5040312" y="247650"/>
            <a:ext cx="3951288" cy="381000"/>
          </a:xfrm>
        </p:spPr>
        <p:txBody>
          <a:bodyPr/>
          <a:lstStyle/>
          <a:p>
            <a:r>
              <a:rPr lang="en-US" altLang="zh-CN" dirty="0"/>
              <a:t>3.3 </a:t>
            </a:r>
            <a:r>
              <a:rPr lang="zh-CN" altLang="en-US" dirty="0"/>
              <a:t>非线性流水线的调度</a:t>
            </a:r>
            <a:endParaRPr lang="zh-CN" altLang="zh-CN" dirty="0" smtClean="0"/>
          </a:p>
        </p:txBody>
      </p:sp>
      <p:graphicFrame>
        <p:nvGraphicFramePr>
          <p:cNvPr id="92163" name="Object 4"/>
          <p:cNvGraphicFramePr>
            <a:graphicFrameLocks noGrp="1" noChangeAspect="1"/>
          </p:cNvGraphicFramePr>
          <p:nvPr>
            <p:ph idx="1"/>
          </p:nvPr>
        </p:nvGraphicFramePr>
        <p:xfrm>
          <a:off x="1042988" y="1412875"/>
          <a:ext cx="7345362" cy="2941638"/>
        </p:xfrm>
        <a:graphic>
          <a:graphicData uri="http://schemas.openxmlformats.org/presentationml/2006/ole">
            <mc:AlternateContent xmlns:mc="http://schemas.openxmlformats.org/markup-compatibility/2006">
              <mc:Choice xmlns:v="urn:schemas-microsoft-com:vml" Requires="v">
                <p:oleObj spid="_x0000_s92247" name="图片" r:id="rId3" imgW="3742944" imgH="1499616" progId="Word.Picture.8">
                  <p:embed/>
                </p:oleObj>
              </mc:Choice>
              <mc:Fallback>
                <p:oleObj name="图片" r:id="rId3" imgW="3742944" imgH="1499616" progId="Word.Picture.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2988" y="1412875"/>
                        <a:ext cx="7345362" cy="2941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2164" name="Text Box 7"/>
          <p:cNvSpPr txBox="1">
            <a:spLocks noChangeArrowheads="1"/>
          </p:cNvSpPr>
          <p:nvPr/>
        </p:nvSpPr>
        <p:spPr bwMode="auto">
          <a:xfrm>
            <a:off x="2771775" y="811213"/>
            <a:ext cx="4537075" cy="457200"/>
          </a:xfrm>
          <a:prstGeom prst="rect">
            <a:avLst/>
          </a:prstGeom>
          <a:noFill/>
          <a:ln w="9525">
            <a:noFill/>
            <a:miter lim="800000"/>
            <a:headEnd/>
            <a:tailEnd/>
          </a:ln>
        </p:spPr>
        <p:txBody>
          <a:bodyPr>
            <a:spAutoFit/>
          </a:bodyPr>
          <a:lstStyle/>
          <a:p>
            <a:pPr>
              <a:spcBef>
                <a:spcPct val="50000"/>
              </a:spcBef>
            </a:pPr>
            <a:r>
              <a:rPr lang="zh-CN" altLang="en-US" sz="2000" b="1">
                <a:latin typeface="Times New Roman" pitchFamily="18" charset="0"/>
                <a:ea typeface="宋体" charset="-122"/>
              </a:rPr>
              <a:t>例：一个</a:t>
            </a:r>
            <a:r>
              <a:rPr lang="en-US" altLang="zh-CN" sz="2000" b="1">
                <a:solidFill>
                  <a:srgbClr val="9933FF"/>
                </a:solidFill>
                <a:latin typeface="Times New Roman" pitchFamily="18" charset="0"/>
                <a:ea typeface="宋体" charset="-122"/>
              </a:rPr>
              <a:t>5</a:t>
            </a:r>
            <a:r>
              <a:rPr lang="zh-CN" altLang="en-US" sz="2000" b="1">
                <a:latin typeface="Times New Roman" pitchFamily="18" charset="0"/>
                <a:ea typeface="宋体" charset="-122"/>
              </a:rPr>
              <a:t>功能段非线性流水线预约表</a:t>
            </a:r>
            <a:r>
              <a:rPr lang="zh-CN" altLang="en-US"/>
              <a:t> </a:t>
            </a:r>
          </a:p>
        </p:txBody>
      </p:sp>
      <p:sp>
        <p:nvSpPr>
          <p:cNvPr id="92165" name="Rectangle 8" descr="Rectangle: Click to edit Master text styles&#10;Second level&#10;Third level&#10;Fourth level&#10;Fifth level"/>
          <p:cNvSpPr>
            <a:spLocks noChangeArrowheads="1"/>
          </p:cNvSpPr>
          <p:nvPr/>
        </p:nvSpPr>
        <p:spPr bwMode="auto">
          <a:xfrm>
            <a:off x="323850" y="4603750"/>
            <a:ext cx="7772400" cy="1778000"/>
          </a:xfrm>
          <a:prstGeom prst="rect">
            <a:avLst/>
          </a:prstGeom>
          <a:noFill/>
          <a:ln w="9525">
            <a:noFill/>
            <a:miter lim="800000"/>
            <a:headEnd/>
            <a:tailEnd/>
          </a:ln>
        </p:spPr>
        <p:txBody>
          <a:bodyPr/>
          <a:lstStyle/>
          <a:p>
            <a:pPr marL="1714500" lvl="2" indent="-457200">
              <a:lnSpc>
                <a:spcPct val="110000"/>
              </a:lnSpc>
              <a:spcBef>
                <a:spcPct val="20000"/>
              </a:spcBef>
              <a:buClr>
                <a:schemeClr val="hlink"/>
              </a:buClr>
              <a:buSzPct val="60000"/>
              <a:buFont typeface="Wingdings" pitchFamily="2" charset="2"/>
              <a:buChar char="q"/>
            </a:pPr>
            <a:r>
              <a:rPr lang="zh-CN" altLang="en-US" sz="2000" b="1">
                <a:solidFill>
                  <a:srgbClr val="000000"/>
                </a:solidFill>
                <a:latin typeface="Times New Roman" pitchFamily="18" charset="0"/>
                <a:ea typeface="宋体" charset="-122"/>
              </a:rPr>
              <a:t>如果在第</a:t>
            </a:r>
            <a:r>
              <a:rPr lang="en-US" altLang="zh-CN" sz="2000" b="1">
                <a:solidFill>
                  <a:srgbClr val="9933FF"/>
                </a:solidFill>
                <a:latin typeface="Times New Roman" pitchFamily="18" charset="0"/>
                <a:ea typeface="宋体" charset="-122"/>
              </a:rPr>
              <a:t>n</a:t>
            </a:r>
            <a:r>
              <a:rPr lang="zh-CN" altLang="en-US" sz="2000" b="1">
                <a:solidFill>
                  <a:srgbClr val="000000"/>
                </a:solidFill>
                <a:latin typeface="Times New Roman" pitchFamily="18" charset="0"/>
                <a:ea typeface="宋体" charset="-122"/>
              </a:rPr>
              <a:t>个时钟周期使用第</a:t>
            </a:r>
            <a:r>
              <a:rPr lang="en-US" altLang="zh-CN" sz="2000" b="1">
                <a:solidFill>
                  <a:srgbClr val="9933FF"/>
                </a:solidFill>
                <a:latin typeface="Times New Roman" pitchFamily="18" charset="0"/>
                <a:ea typeface="宋体" charset="-122"/>
              </a:rPr>
              <a:t>k</a:t>
            </a:r>
            <a:r>
              <a:rPr lang="zh-CN" altLang="en-US" sz="2000" b="1">
                <a:solidFill>
                  <a:srgbClr val="000000"/>
                </a:solidFill>
                <a:latin typeface="Times New Roman" pitchFamily="18" charset="0"/>
                <a:ea typeface="宋体" charset="-122"/>
              </a:rPr>
              <a:t>段，则在第</a:t>
            </a:r>
            <a:r>
              <a:rPr lang="en-US" altLang="zh-CN" sz="2000" b="1">
                <a:solidFill>
                  <a:srgbClr val="9933FF"/>
                </a:solidFill>
                <a:latin typeface="Times New Roman" pitchFamily="18" charset="0"/>
                <a:ea typeface="宋体" charset="-122"/>
              </a:rPr>
              <a:t>k</a:t>
            </a:r>
            <a:r>
              <a:rPr lang="zh-CN" altLang="en-US" sz="2000" b="1">
                <a:solidFill>
                  <a:srgbClr val="000000"/>
                </a:solidFill>
                <a:latin typeface="Times New Roman" pitchFamily="18" charset="0"/>
                <a:ea typeface="宋体" charset="-122"/>
              </a:rPr>
              <a:t>行和第</a:t>
            </a:r>
            <a:r>
              <a:rPr lang="en-US" altLang="zh-CN" sz="2000" b="1">
                <a:solidFill>
                  <a:srgbClr val="9933FF"/>
                </a:solidFill>
                <a:latin typeface="Times New Roman" pitchFamily="18" charset="0"/>
                <a:ea typeface="宋体" charset="-122"/>
              </a:rPr>
              <a:t>n</a:t>
            </a:r>
            <a:r>
              <a:rPr lang="zh-CN" altLang="en-US" sz="2000" b="1">
                <a:solidFill>
                  <a:srgbClr val="000000"/>
                </a:solidFill>
                <a:latin typeface="Times New Roman" pitchFamily="18" charset="0"/>
                <a:ea typeface="宋体" charset="-122"/>
              </a:rPr>
              <a:t>列的交叉处的格子里有一个</a:t>
            </a:r>
            <a:r>
              <a:rPr lang="zh-CN" altLang="en-US" sz="2000" b="1">
                <a:solidFill>
                  <a:srgbClr val="9933FF"/>
                </a:solidFill>
                <a:latin typeface="Times New Roman" pitchFamily="18" charset="0"/>
                <a:ea typeface="宋体" charset="-122"/>
              </a:rPr>
              <a:t>√</a:t>
            </a:r>
            <a:r>
              <a:rPr lang="zh-CN" altLang="en-US" sz="2000" b="1">
                <a:solidFill>
                  <a:srgbClr val="000000"/>
                </a:solidFill>
                <a:latin typeface="Times New Roman" pitchFamily="18" charset="0"/>
                <a:ea typeface="宋体" charset="-122"/>
              </a:rPr>
              <a:t>。</a:t>
            </a:r>
          </a:p>
          <a:p>
            <a:pPr marL="1714500" lvl="2" indent="-457200">
              <a:lnSpc>
                <a:spcPct val="110000"/>
              </a:lnSpc>
              <a:spcBef>
                <a:spcPct val="20000"/>
              </a:spcBef>
              <a:buClr>
                <a:schemeClr val="hlink"/>
              </a:buClr>
              <a:buSzPct val="60000"/>
              <a:buFont typeface="Wingdings" pitchFamily="2" charset="2"/>
              <a:buChar char="q"/>
            </a:pPr>
            <a:r>
              <a:rPr lang="zh-CN" altLang="en-US" sz="2000" b="1">
                <a:solidFill>
                  <a:srgbClr val="000000"/>
                </a:solidFill>
                <a:latin typeface="Times New Roman" pitchFamily="18" charset="0"/>
                <a:ea typeface="宋体" charset="-122"/>
              </a:rPr>
              <a:t>如果在第</a:t>
            </a:r>
            <a:r>
              <a:rPr lang="en-US" altLang="zh-CN" sz="2000" b="1">
                <a:solidFill>
                  <a:srgbClr val="9933FF"/>
                </a:solidFill>
                <a:latin typeface="Times New Roman" pitchFamily="18" charset="0"/>
                <a:ea typeface="宋体" charset="-122"/>
              </a:rPr>
              <a:t>k</a:t>
            </a:r>
            <a:r>
              <a:rPr lang="zh-CN" altLang="en-US" sz="2000" b="1">
                <a:solidFill>
                  <a:srgbClr val="000000"/>
                </a:solidFill>
                <a:latin typeface="Times New Roman" pitchFamily="18" charset="0"/>
                <a:ea typeface="宋体" charset="-122"/>
              </a:rPr>
              <a:t>行和第</a:t>
            </a:r>
            <a:r>
              <a:rPr lang="en-US" altLang="zh-CN" sz="2000" b="1">
                <a:solidFill>
                  <a:srgbClr val="9933FF"/>
                </a:solidFill>
                <a:latin typeface="Times New Roman" pitchFamily="18" charset="0"/>
                <a:ea typeface="宋体" charset="-122"/>
              </a:rPr>
              <a:t>n</a:t>
            </a:r>
            <a:r>
              <a:rPr lang="zh-CN" altLang="en-US" sz="2000" b="1">
                <a:solidFill>
                  <a:srgbClr val="000000"/>
                </a:solidFill>
                <a:latin typeface="Times New Roman" pitchFamily="18" charset="0"/>
                <a:ea typeface="宋体" charset="-122"/>
              </a:rPr>
              <a:t>列的交叉处的格子里有一个</a:t>
            </a:r>
            <a:r>
              <a:rPr lang="zh-CN" altLang="en-US" sz="2000" b="1">
                <a:solidFill>
                  <a:srgbClr val="9933FF"/>
                </a:solidFill>
                <a:latin typeface="Times New Roman" pitchFamily="18" charset="0"/>
                <a:ea typeface="宋体" charset="-122"/>
              </a:rPr>
              <a:t>√</a:t>
            </a:r>
            <a:r>
              <a:rPr lang="zh-CN" altLang="en-US" sz="2000" b="1">
                <a:solidFill>
                  <a:srgbClr val="000000"/>
                </a:solidFill>
                <a:latin typeface="Times New Roman" pitchFamily="18" charset="0"/>
                <a:ea typeface="宋体" charset="-122"/>
              </a:rPr>
              <a:t>，则表示在第</a:t>
            </a:r>
            <a:r>
              <a:rPr lang="en-US" altLang="zh-CN" sz="2000" b="1">
                <a:solidFill>
                  <a:srgbClr val="9933FF"/>
                </a:solidFill>
                <a:latin typeface="Times New Roman" pitchFamily="18" charset="0"/>
                <a:ea typeface="宋体" charset="-122"/>
              </a:rPr>
              <a:t>n</a:t>
            </a:r>
            <a:r>
              <a:rPr lang="zh-CN" altLang="en-US" sz="2000" b="1">
                <a:solidFill>
                  <a:srgbClr val="000000"/>
                </a:solidFill>
                <a:latin typeface="Times New Roman" pitchFamily="18" charset="0"/>
                <a:ea typeface="宋体" charset="-122"/>
              </a:rPr>
              <a:t>个时钟周期要使用第</a:t>
            </a:r>
            <a:r>
              <a:rPr lang="en-US" altLang="zh-CN" sz="2000" b="1">
                <a:solidFill>
                  <a:srgbClr val="9933FF"/>
                </a:solidFill>
                <a:latin typeface="Times New Roman" pitchFamily="18" charset="0"/>
                <a:ea typeface="宋体" charset="-122"/>
              </a:rPr>
              <a:t>k</a:t>
            </a:r>
            <a:r>
              <a:rPr lang="zh-CN" altLang="en-US" sz="2000" b="1">
                <a:solidFill>
                  <a:srgbClr val="000000"/>
                </a:solidFill>
                <a:latin typeface="Times New Roman" pitchFamily="18" charset="0"/>
                <a:ea typeface="宋体" charset="-122"/>
              </a:rPr>
              <a:t>段。</a:t>
            </a:r>
            <a:r>
              <a:rPr lang="zh-CN" altLang="en-US" sz="2000" b="1">
                <a:solidFill>
                  <a:srgbClr val="000000"/>
                </a:solidFill>
                <a:ea typeface="宋体" charset="-122"/>
              </a:rPr>
              <a:t> </a:t>
            </a:r>
          </a:p>
        </p:txBody>
      </p:sp>
      <p:sp>
        <p:nvSpPr>
          <p:cNvPr id="6" name="TextBox 5"/>
          <p:cNvSpPr txBox="1"/>
          <p:nvPr/>
        </p:nvSpPr>
        <p:spPr>
          <a:xfrm>
            <a:off x="0" y="0"/>
            <a:ext cx="2592288" cy="492443"/>
          </a:xfrm>
          <a:prstGeom prst="rect">
            <a:avLst/>
          </a:prstGeom>
          <a:noFill/>
        </p:spPr>
        <p:txBody>
          <a:bodyPr wrap="square" rtlCol="0">
            <a:spAutoFit/>
          </a:bodyPr>
          <a:lstStyle>
            <a:defPPr>
              <a:defRPr lang="zh-CN"/>
            </a:defPPr>
            <a:lvl1pPr algn="l" rtl="0" fontAlgn="base">
              <a:spcBef>
                <a:spcPct val="0"/>
              </a:spcBef>
              <a:spcAft>
                <a:spcPct val="0"/>
              </a:spcAft>
              <a:defRPr kumimoji="1" sz="2600" kern="1200">
                <a:solidFill>
                  <a:schemeClr val="tx1"/>
                </a:solidFill>
                <a:latin typeface="Tahoma" pitchFamily="34" charset="0"/>
                <a:ea typeface="宋体" pitchFamily="2" charset="-122"/>
                <a:cs typeface="+mn-cs"/>
              </a:defRPr>
            </a:lvl1pPr>
            <a:lvl2pPr marL="457200" algn="l" rtl="0" fontAlgn="base">
              <a:spcBef>
                <a:spcPct val="0"/>
              </a:spcBef>
              <a:spcAft>
                <a:spcPct val="0"/>
              </a:spcAft>
              <a:defRPr kumimoji="1" sz="2600" kern="1200">
                <a:solidFill>
                  <a:schemeClr val="tx1"/>
                </a:solidFill>
                <a:latin typeface="Tahoma" pitchFamily="34" charset="0"/>
                <a:ea typeface="宋体" pitchFamily="2" charset="-122"/>
                <a:cs typeface="+mn-cs"/>
              </a:defRPr>
            </a:lvl2pPr>
            <a:lvl3pPr marL="914400" algn="l" rtl="0" fontAlgn="base">
              <a:spcBef>
                <a:spcPct val="0"/>
              </a:spcBef>
              <a:spcAft>
                <a:spcPct val="0"/>
              </a:spcAft>
              <a:defRPr kumimoji="1" sz="2600" kern="1200">
                <a:solidFill>
                  <a:schemeClr val="tx1"/>
                </a:solidFill>
                <a:latin typeface="Tahoma" pitchFamily="34" charset="0"/>
                <a:ea typeface="宋体" pitchFamily="2" charset="-122"/>
                <a:cs typeface="+mn-cs"/>
              </a:defRPr>
            </a:lvl3pPr>
            <a:lvl4pPr marL="1371600" algn="l" rtl="0" fontAlgn="base">
              <a:spcBef>
                <a:spcPct val="0"/>
              </a:spcBef>
              <a:spcAft>
                <a:spcPct val="0"/>
              </a:spcAft>
              <a:defRPr kumimoji="1" sz="2600" kern="1200">
                <a:solidFill>
                  <a:schemeClr val="tx1"/>
                </a:solidFill>
                <a:latin typeface="Tahoma" pitchFamily="34" charset="0"/>
                <a:ea typeface="宋体" pitchFamily="2" charset="-122"/>
                <a:cs typeface="+mn-cs"/>
              </a:defRPr>
            </a:lvl4pPr>
            <a:lvl5pPr marL="1828800" algn="l" rtl="0" fontAlgn="base">
              <a:spcBef>
                <a:spcPct val="0"/>
              </a:spcBef>
              <a:spcAft>
                <a:spcPct val="0"/>
              </a:spcAft>
              <a:defRPr kumimoji="1" sz="2600" kern="1200">
                <a:solidFill>
                  <a:schemeClr val="tx1"/>
                </a:solidFill>
                <a:latin typeface="Tahoma" pitchFamily="34" charset="0"/>
                <a:ea typeface="宋体" pitchFamily="2" charset="-122"/>
                <a:cs typeface="+mn-cs"/>
              </a:defRPr>
            </a:lvl5pPr>
            <a:lvl6pPr marL="2286000" algn="l" defTabSz="914400" rtl="0" eaLnBrk="1" latinLnBrk="0" hangingPunct="1">
              <a:defRPr kumimoji="1" sz="2600" kern="1200">
                <a:solidFill>
                  <a:schemeClr val="tx1"/>
                </a:solidFill>
                <a:latin typeface="Tahoma" pitchFamily="34" charset="0"/>
                <a:ea typeface="宋体" pitchFamily="2" charset="-122"/>
                <a:cs typeface="+mn-cs"/>
              </a:defRPr>
            </a:lvl6pPr>
            <a:lvl7pPr marL="2743200" algn="l" defTabSz="914400" rtl="0" eaLnBrk="1" latinLnBrk="0" hangingPunct="1">
              <a:defRPr kumimoji="1" sz="2600" kern="1200">
                <a:solidFill>
                  <a:schemeClr val="tx1"/>
                </a:solidFill>
                <a:latin typeface="Tahoma" pitchFamily="34" charset="0"/>
                <a:ea typeface="宋体" pitchFamily="2" charset="-122"/>
                <a:cs typeface="+mn-cs"/>
              </a:defRPr>
            </a:lvl7pPr>
            <a:lvl8pPr marL="3200400" algn="l" defTabSz="914400" rtl="0" eaLnBrk="1" latinLnBrk="0" hangingPunct="1">
              <a:defRPr kumimoji="1" sz="2600" kern="1200">
                <a:solidFill>
                  <a:schemeClr val="tx1"/>
                </a:solidFill>
                <a:latin typeface="Tahoma" pitchFamily="34" charset="0"/>
                <a:ea typeface="宋体" pitchFamily="2" charset="-122"/>
                <a:cs typeface="+mn-cs"/>
              </a:defRPr>
            </a:lvl8pPr>
            <a:lvl9pPr marL="3657600" algn="l" defTabSz="914400" rtl="0" eaLnBrk="1" latinLnBrk="0" hangingPunct="1">
              <a:defRPr kumimoji="1" sz="2600" kern="1200">
                <a:solidFill>
                  <a:schemeClr val="tx1"/>
                </a:solidFill>
                <a:latin typeface="Tahoma" pitchFamily="34" charset="0"/>
                <a:ea typeface="宋体" pitchFamily="2" charset="-122"/>
                <a:cs typeface="+mn-cs"/>
              </a:defRPr>
            </a:lvl9pPr>
          </a:lstStyle>
          <a:p>
            <a:r>
              <a:rPr lang="zh-CN" altLang="en-US" b="1" dirty="0" smtClean="0">
                <a:solidFill>
                  <a:srgbClr val="7FA8F9"/>
                </a:solidFill>
                <a:latin typeface="华文行楷" pitchFamily="2" charset="-122"/>
                <a:ea typeface="华文行楷" pitchFamily="2" charset="-122"/>
              </a:rPr>
              <a:t>计算机系统结构</a:t>
            </a:r>
            <a:endParaRPr lang="zh-CN" altLang="en-US" b="1" dirty="0">
              <a:solidFill>
                <a:srgbClr val="7FA8F9"/>
              </a:solidFill>
              <a:latin typeface="华文行楷" pitchFamily="2" charset="-122"/>
              <a:ea typeface="华文行楷" pitchFamily="2" charset="-122"/>
            </a:endParaRPr>
          </a:p>
        </p:txBody>
      </p:sp>
      <p:pic>
        <p:nvPicPr>
          <p:cNvPr id="7" name="Picture 4" descr="图片1"/>
          <p:cNvPicPr>
            <a:picLocks noChangeAspect="1" noChangeArrowheads="1"/>
          </p:cNvPicPr>
          <p:nvPr/>
        </p:nvPicPr>
        <p:blipFill>
          <a:blip r:embed="rId5" cstate="print"/>
          <a:srcRect/>
          <a:stretch>
            <a:fillRect/>
          </a:stretch>
        </p:blipFill>
        <p:spPr bwMode="auto">
          <a:xfrm>
            <a:off x="2859437" y="60395"/>
            <a:ext cx="540567" cy="288032"/>
          </a:xfrm>
          <a:prstGeom prst="rect">
            <a:avLst/>
          </a:prstGeom>
          <a:noFill/>
          <a:ln w="9525">
            <a:noFill/>
            <a:miter lim="800000"/>
            <a:headEnd/>
            <a:tailEnd/>
          </a:ln>
        </p:spPr>
      </p:pic>
      <p:pic>
        <p:nvPicPr>
          <p:cNvPr id="8" name="Picture 5" descr="Modifiedxiaohui2"/>
          <p:cNvPicPr>
            <a:picLocks noChangeAspect="1" noChangeArrowheads="1"/>
          </p:cNvPicPr>
          <p:nvPr/>
        </p:nvPicPr>
        <p:blipFill>
          <a:blip r:embed="rId6" cstate="print"/>
          <a:srcRect/>
          <a:stretch>
            <a:fillRect/>
          </a:stretch>
        </p:blipFill>
        <p:spPr bwMode="auto">
          <a:xfrm>
            <a:off x="2448272" y="60395"/>
            <a:ext cx="411165" cy="289068"/>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en-US" altLang="zh-CN" smtClean="0">
                <a:latin typeface="黑体" pitchFamily="2" charset="-122"/>
              </a:rPr>
              <a:t>3.3 </a:t>
            </a:r>
            <a:r>
              <a:rPr lang="zh-CN" altLang="en-US" smtClean="0">
                <a:latin typeface="黑体" pitchFamily="2" charset="-122"/>
              </a:rPr>
              <a:t>非线性流水线的调度</a:t>
            </a:r>
          </a:p>
        </p:txBody>
      </p:sp>
      <p:sp>
        <p:nvSpPr>
          <p:cNvPr id="93187" name="Rectangle 3" descr="Rectangle: Click to edit Master text styles&#10;Second level&#10;Third level&#10;Fourth level&#10;Fifth level"/>
          <p:cNvSpPr>
            <a:spLocks noGrp="1" noChangeArrowheads="1"/>
          </p:cNvSpPr>
          <p:nvPr>
            <p:ph idx="1"/>
          </p:nvPr>
        </p:nvSpPr>
        <p:spPr>
          <a:xfrm>
            <a:off x="684213" y="549275"/>
            <a:ext cx="7775575" cy="5832475"/>
          </a:xfrm>
        </p:spPr>
        <p:txBody>
          <a:bodyPr/>
          <a:lstStyle/>
          <a:p>
            <a:pPr marL="457200" indent="-457200"/>
            <a:r>
              <a:rPr lang="zh-CN" altLang="en-US" smtClean="0">
                <a:latin typeface="Times New Roman" pitchFamily="18" charset="0"/>
              </a:rPr>
              <a:t>根据预约表写出禁止表</a:t>
            </a:r>
            <a:r>
              <a:rPr lang="en-US" altLang="zh-CN" smtClean="0">
                <a:latin typeface="Times New Roman" pitchFamily="18" charset="0"/>
              </a:rPr>
              <a:t>F</a:t>
            </a:r>
          </a:p>
          <a:p>
            <a:pPr marL="1085850" lvl="1" indent="-457200"/>
            <a:r>
              <a:rPr lang="zh-CN" altLang="en-US" smtClean="0">
                <a:solidFill>
                  <a:srgbClr val="FF0000"/>
                </a:solidFill>
                <a:latin typeface="Times New Roman" pitchFamily="18" charset="0"/>
              </a:rPr>
              <a:t>禁止表</a:t>
            </a:r>
            <a:r>
              <a:rPr lang="en-US" altLang="zh-CN" smtClean="0">
                <a:solidFill>
                  <a:srgbClr val="FF0000"/>
                </a:solidFill>
                <a:latin typeface="Times New Roman" pitchFamily="18" charset="0"/>
              </a:rPr>
              <a:t>F</a:t>
            </a:r>
            <a:r>
              <a:rPr lang="zh-CN" altLang="en-US" smtClean="0">
                <a:latin typeface="Times New Roman" pitchFamily="18" charset="0"/>
              </a:rPr>
              <a:t>：一个由禁用启动距离构成的集合。</a:t>
            </a:r>
            <a:r>
              <a:rPr lang="zh-CN" altLang="en-US" smtClean="0"/>
              <a:t> </a:t>
            </a:r>
          </a:p>
          <a:p>
            <a:pPr marL="1085850" lvl="1" indent="-457200"/>
            <a:r>
              <a:rPr lang="zh-CN" altLang="en-US" smtClean="0"/>
              <a:t>具体方法 </a:t>
            </a:r>
          </a:p>
          <a:p>
            <a:pPr lvl="2">
              <a:buFont typeface="Wingdings" pitchFamily="2" charset="2"/>
              <a:buNone/>
            </a:pPr>
            <a:r>
              <a:rPr lang="zh-CN" altLang="en-US" smtClean="0">
                <a:ea typeface="宋体" charset="-122"/>
              </a:rPr>
              <a:t>             对于预约表的每一行的任何一对</a:t>
            </a:r>
            <a:r>
              <a:rPr lang="zh-CN" altLang="en-US" smtClean="0">
                <a:solidFill>
                  <a:srgbClr val="9933FF"/>
                </a:solidFill>
                <a:ea typeface="宋体" charset="-122"/>
              </a:rPr>
              <a:t>√</a:t>
            </a:r>
            <a:r>
              <a:rPr lang="zh-CN" altLang="en-US" smtClean="0">
                <a:ea typeface="宋体" charset="-122"/>
              </a:rPr>
              <a:t>，用它们所在的列号相减（大的减小的），列出各种可能的差值，然后删除相同的，剩下的就是禁止表的元素。 </a:t>
            </a:r>
          </a:p>
          <a:p>
            <a:pPr marL="1085850" lvl="1" indent="-457200"/>
            <a:r>
              <a:rPr lang="zh-CN" altLang="en-US" smtClean="0">
                <a:latin typeface="Times New Roman" pitchFamily="18" charset="0"/>
              </a:rPr>
              <a:t>在上例中</a:t>
            </a:r>
          </a:p>
          <a:p>
            <a:pPr lvl="2"/>
            <a:r>
              <a:rPr lang="zh-CN" altLang="en-US" smtClean="0">
                <a:latin typeface="Times New Roman" pitchFamily="18" charset="0"/>
                <a:ea typeface="宋体" charset="-122"/>
              </a:rPr>
              <a:t>第一行的差值只有一个：</a:t>
            </a:r>
            <a:r>
              <a:rPr lang="en-US" altLang="zh-CN" smtClean="0">
                <a:solidFill>
                  <a:srgbClr val="9933FF"/>
                </a:solidFill>
                <a:latin typeface="Times New Roman" pitchFamily="18" charset="0"/>
                <a:ea typeface="宋体" charset="-122"/>
              </a:rPr>
              <a:t>8</a:t>
            </a:r>
            <a:r>
              <a:rPr lang="zh-CN" altLang="en-US" smtClean="0">
                <a:solidFill>
                  <a:srgbClr val="9933FF"/>
                </a:solidFill>
                <a:latin typeface="Times New Roman" pitchFamily="18" charset="0"/>
                <a:ea typeface="宋体" charset="-122"/>
              </a:rPr>
              <a:t>；</a:t>
            </a:r>
          </a:p>
          <a:p>
            <a:pPr lvl="2"/>
            <a:r>
              <a:rPr lang="zh-CN" altLang="en-US" smtClean="0">
                <a:latin typeface="Times New Roman" pitchFamily="18" charset="0"/>
                <a:ea typeface="宋体" charset="-122"/>
              </a:rPr>
              <a:t>第二行的差值有</a:t>
            </a:r>
            <a:r>
              <a:rPr lang="en-US" altLang="zh-CN" smtClean="0">
                <a:solidFill>
                  <a:srgbClr val="9933FF"/>
                </a:solidFill>
                <a:latin typeface="Times New Roman" pitchFamily="18" charset="0"/>
                <a:ea typeface="宋体" charset="-122"/>
              </a:rPr>
              <a:t>3</a:t>
            </a:r>
            <a:r>
              <a:rPr lang="zh-CN" altLang="en-US" smtClean="0">
                <a:latin typeface="Times New Roman" pitchFamily="18" charset="0"/>
                <a:ea typeface="宋体" charset="-122"/>
              </a:rPr>
              <a:t>个：</a:t>
            </a:r>
            <a:r>
              <a:rPr lang="en-US" altLang="zh-CN" smtClean="0">
                <a:solidFill>
                  <a:srgbClr val="9933FF"/>
                </a:solidFill>
                <a:latin typeface="Times New Roman" pitchFamily="18" charset="0"/>
                <a:ea typeface="宋体" charset="-122"/>
              </a:rPr>
              <a:t>1</a:t>
            </a:r>
            <a:r>
              <a:rPr lang="zh-CN" altLang="en-US" smtClean="0">
                <a:solidFill>
                  <a:srgbClr val="9933FF"/>
                </a:solidFill>
                <a:latin typeface="Times New Roman" pitchFamily="18" charset="0"/>
                <a:ea typeface="宋体" charset="-122"/>
              </a:rPr>
              <a:t>，</a:t>
            </a:r>
            <a:r>
              <a:rPr lang="en-US" altLang="zh-CN" smtClean="0">
                <a:solidFill>
                  <a:srgbClr val="9933FF"/>
                </a:solidFill>
                <a:latin typeface="Times New Roman" pitchFamily="18" charset="0"/>
                <a:ea typeface="宋体" charset="-122"/>
              </a:rPr>
              <a:t>5</a:t>
            </a:r>
            <a:r>
              <a:rPr lang="zh-CN" altLang="en-US" smtClean="0">
                <a:solidFill>
                  <a:srgbClr val="9933FF"/>
                </a:solidFill>
                <a:latin typeface="Times New Roman" pitchFamily="18" charset="0"/>
                <a:ea typeface="宋体" charset="-122"/>
              </a:rPr>
              <a:t>，</a:t>
            </a:r>
            <a:r>
              <a:rPr lang="en-US" altLang="zh-CN" smtClean="0">
                <a:solidFill>
                  <a:srgbClr val="9933FF"/>
                </a:solidFill>
                <a:latin typeface="Times New Roman" pitchFamily="18" charset="0"/>
                <a:ea typeface="宋体" charset="-122"/>
              </a:rPr>
              <a:t>6</a:t>
            </a:r>
            <a:r>
              <a:rPr lang="zh-CN" altLang="en-US" smtClean="0">
                <a:solidFill>
                  <a:srgbClr val="9933FF"/>
                </a:solidFill>
                <a:latin typeface="Times New Roman" pitchFamily="18" charset="0"/>
                <a:ea typeface="宋体" charset="-122"/>
              </a:rPr>
              <a:t>；</a:t>
            </a:r>
          </a:p>
          <a:p>
            <a:pPr lvl="2"/>
            <a:r>
              <a:rPr lang="zh-CN" altLang="en-US" smtClean="0">
                <a:latin typeface="Times New Roman" pitchFamily="18" charset="0"/>
                <a:ea typeface="宋体" charset="-122"/>
              </a:rPr>
              <a:t>第</a:t>
            </a:r>
            <a:r>
              <a:rPr lang="en-US" altLang="zh-CN" smtClean="0">
                <a:latin typeface="Times New Roman" pitchFamily="18" charset="0"/>
                <a:ea typeface="宋体" charset="-122"/>
              </a:rPr>
              <a:t>3</a:t>
            </a:r>
            <a:r>
              <a:rPr lang="zh-CN" altLang="en-US" smtClean="0">
                <a:latin typeface="Times New Roman" pitchFamily="18" charset="0"/>
                <a:ea typeface="宋体" charset="-122"/>
              </a:rPr>
              <a:t>行只有一个√，没有差值；</a:t>
            </a:r>
          </a:p>
          <a:p>
            <a:pPr lvl="2"/>
            <a:r>
              <a:rPr lang="zh-CN" altLang="en-US" smtClean="0">
                <a:latin typeface="Times New Roman" pitchFamily="18" charset="0"/>
                <a:ea typeface="宋体" charset="-122"/>
              </a:rPr>
              <a:t>第</a:t>
            </a:r>
            <a:r>
              <a:rPr lang="en-US" altLang="zh-CN" smtClean="0">
                <a:latin typeface="Times New Roman" pitchFamily="18" charset="0"/>
                <a:ea typeface="宋体" charset="-122"/>
              </a:rPr>
              <a:t>4</a:t>
            </a:r>
            <a:r>
              <a:rPr lang="zh-CN" altLang="en-US" smtClean="0">
                <a:latin typeface="Times New Roman" pitchFamily="18" charset="0"/>
                <a:ea typeface="宋体" charset="-122"/>
              </a:rPr>
              <a:t>和第</a:t>
            </a:r>
            <a:r>
              <a:rPr lang="en-US" altLang="zh-CN" smtClean="0">
                <a:latin typeface="Times New Roman" pitchFamily="18" charset="0"/>
                <a:ea typeface="宋体" charset="-122"/>
              </a:rPr>
              <a:t>5</a:t>
            </a:r>
            <a:r>
              <a:rPr lang="zh-CN" altLang="en-US" smtClean="0">
                <a:latin typeface="Times New Roman" pitchFamily="18" charset="0"/>
                <a:ea typeface="宋体" charset="-122"/>
              </a:rPr>
              <a:t>行的差值都只有一个：</a:t>
            </a:r>
            <a:r>
              <a:rPr lang="en-US" altLang="zh-CN" smtClean="0">
                <a:solidFill>
                  <a:srgbClr val="9933FF"/>
                </a:solidFill>
                <a:latin typeface="Times New Roman" pitchFamily="18" charset="0"/>
                <a:ea typeface="宋体" charset="-122"/>
              </a:rPr>
              <a:t>1</a:t>
            </a:r>
            <a:r>
              <a:rPr lang="zh-CN" altLang="en-US" smtClean="0">
                <a:latin typeface="Times New Roman" pitchFamily="18" charset="0"/>
                <a:ea typeface="宋体" charset="-122"/>
              </a:rPr>
              <a:t>；</a:t>
            </a:r>
          </a:p>
          <a:p>
            <a:pPr lvl="2">
              <a:buFont typeface="Wingdings" pitchFamily="2" charset="2"/>
              <a:buNone/>
            </a:pPr>
            <a:r>
              <a:rPr lang="zh-CN" altLang="en-US" smtClean="0">
                <a:latin typeface="Times New Roman" pitchFamily="18" charset="0"/>
                <a:ea typeface="宋体" charset="-122"/>
              </a:rPr>
              <a:t>       其禁止表是：</a:t>
            </a:r>
            <a:r>
              <a:rPr lang="en-US" altLang="zh-CN" smtClean="0">
                <a:solidFill>
                  <a:srgbClr val="9933FF"/>
                </a:solidFill>
                <a:latin typeface="Times New Roman" pitchFamily="18" charset="0"/>
                <a:ea typeface="宋体" charset="-122"/>
              </a:rPr>
              <a:t>F= { 1</a:t>
            </a:r>
            <a:r>
              <a:rPr lang="zh-CN" altLang="en-US" smtClean="0">
                <a:solidFill>
                  <a:srgbClr val="9933FF"/>
                </a:solidFill>
                <a:latin typeface="Times New Roman" pitchFamily="18" charset="0"/>
                <a:ea typeface="宋体" charset="-122"/>
              </a:rPr>
              <a:t>，</a:t>
            </a:r>
            <a:r>
              <a:rPr lang="en-US" altLang="zh-CN" smtClean="0">
                <a:solidFill>
                  <a:srgbClr val="9933FF"/>
                </a:solidFill>
                <a:latin typeface="Times New Roman" pitchFamily="18" charset="0"/>
                <a:ea typeface="宋体" charset="-122"/>
              </a:rPr>
              <a:t>5</a:t>
            </a:r>
            <a:r>
              <a:rPr lang="zh-CN" altLang="en-US" smtClean="0">
                <a:solidFill>
                  <a:srgbClr val="9933FF"/>
                </a:solidFill>
                <a:latin typeface="Times New Roman" pitchFamily="18" charset="0"/>
                <a:ea typeface="宋体" charset="-122"/>
              </a:rPr>
              <a:t>，</a:t>
            </a:r>
            <a:r>
              <a:rPr lang="en-US" altLang="zh-CN" smtClean="0">
                <a:solidFill>
                  <a:srgbClr val="9933FF"/>
                </a:solidFill>
                <a:latin typeface="Times New Roman" pitchFamily="18" charset="0"/>
                <a:ea typeface="宋体" charset="-122"/>
              </a:rPr>
              <a:t>6</a:t>
            </a:r>
            <a:r>
              <a:rPr lang="zh-CN" altLang="en-US" smtClean="0">
                <a:solidFill>
                  <a:srgbClr val="9933FF"/>
                </a:solidFill>
                <a:latin typeface="Times New Roman" pitchFamily="18" charset="0"/>
                <a:ea typeface="宋体" charset="-122"/>
              </a:rPr>
              <a:t>，</a:t>
            </a:r>
            <a:r>
              <a:rPr lang="en-US" altLang="zh-CN" smtClean="0">
                <a:solidFill>
                  <a:srgbClr val="9933FF"/>
                </a:solidFill>
                <a:latin typeface="Times New Roman" pitchFamily="18" charset="0"/>
                <a:ea typeface="宋体" charset="-122"/>
              </a:rPr>
              <a:t>8 }</a:t>
            </a:r>
            <a:endParaRPr lang="en-US" altLang="zh-CN" smtClean="0">
              <a:latin typeface="Times New Roman" pitchFamily="18" charset="0"/>
              <a:ea typeface="宋体" charset="-122"/>
            </a:endParaRPr>
          </a:p>
        </p:txBody>
      </p:sp>
    </p:spTree>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5"/>
          <p:cNvSpPr>
            <a:spLocks noGrp="1" noChangeArrowheads="1"/>
          </p:cNvSpPr>
          <p:nvPr>
            <p:ph type="title"/>
          </p:nvPr>
        </p:nvSpPr>
        <p:spPr/>
        <p:txBody>
          <a:bodyPr/>
          <a:lstStyle/>
          <a:p>
            <a:r>
              <a:rPr lang="en-US" altLang="zh-CN" smtClean="0">
                <a:latin typeface="黑体" pitchFamily="2" charset="-122"/>
              </a:rPr>
              <a:t>3.3 </a:t>
            </a:r>
            <a:r>
              <a:rPr lang="zh-CN" altLang="en-US" smtClean="0">
                <a:latin typeface="黑体" pitchFamily="2" charset="-122"/>
              </a:rPr>
              <a:t>非线性流水线的调度</a:t>
            </a:r>
          </a:p>
        </p:txBody>
      </p:sp>
      <p:sp>
        <p:nvSpPr>
          <p:cNvPr id="94211" name="Rectangle 3" descr="Rectangle: Click to edit Master text styles&#10;Second level&#10;Third level&#10;Fourth level&#10;Fifth level"/>
          <p:cNvSpPr>
            <a:spLocks noGrp="1" noChangeArrowheads="1"/>
          </p:cNvSpPr>
          <p:nvPr>
            <p:ph type="body" sz="half" idx="1"/>
          </p:nvPr>
        </p:nvSpPr>
        <p:spPr>
          <a:xfrm>
            <a:off x="611560" y="1052736"/>
            <a:ext cx="7773988" cy="4946650"/>
          </a:xfrm>
        </p:spPr>
        <p:txBody>
          <a:bodyPr/>
          <a:lstStyle/>
          <a:p>
            <a:pPr marL="457200" indent="-457200">
              <a:buFont typeface="Wingdings" pitchFamily="2" charset="2"/>
              <a:buAutoNum type="arabicPeriod" startAt="2"/>
            </a:pPr>
            <a:r>
              <a:rPr lang="zh-CN" altLang="en-US" dirty="0" smtClean="0">
                <a:latin typeface="Times New Roman" pitchFamily="18" charset="0"/>
              </a:rPr>
              <a:t>根据禁止表</a:t>
            </a:r>
            <a:r>
              <a:rPr lang="en-US" altLang="zh-CN" dirty="0" smtClean="0">
                <a:latin typeface="Times New Roman" pitchFamily="18" charset="0"/>
              </a:rPr>
              <a:t>F</a:t>
            </a:r>
            <a:r>
              <a:rPr lang="zh-CN" altLang="en-US" dirty="0" smtClean="0">
                <a:latin typeface="Times New Roman" pitchFamily="18" charset="0"/>
              </a:rPr>
              <a:t>写出初始冲突向量</a:t>
            </a:r>
            <a:r>
              <a:rPr lang="en-US" altLang="zh-CN" dirty="0" smtClean="0">
                <a:latin typeface="Times New Roman" pitchFamily="18" charset="0"/>
              </a:rPr>
              <a:t>C</a:t>
            </a:r>
            <a:r>
              <a:rPr lang="en-US" altLang="zh-CN" baseline="-25000" dirty="0" smtClean="0">
                <a:latin typeface="Times New Roman" pitchFamily="18" charset="0"/>
              </a:rPr>
              <a:t>0</a:t>
            </a:r>
          </a:p>
          <a:p>
            <a:pPr lvl="2">
              <a:buFont typeface="Wingdings" pitchFamily="2" charset="2"/>
              <a:buNone/>
            </a:pPr>
            <a:r>
              <a:rPr lang="zh-CN" altLang="en-US" dirty="0" smtClean="0">
                <a:ea typeface="宋体" charset="-122"/>
              </a:rPr>
              <a:t>（进行从一个集合到一个二进制位串的变换 ）</a:t>
            </a:r>
            <a:endParaRPr lang="zh-CN" altLang="en-US" baseline="-25000" dirty="0" smtClean="0">
              <a:latin typeface="Times New Roman" pitchFamily="18" charset="0"/>
              <a:ea typeface="宋体" charset="-122"/>
            </a:endParaRPr>
          </a:p>
          <a:p>
            <a:pPr marL="1085850" lvl="1" indent="-457200"/>
            <a:r>
              <a:rPr lang="zh-CN" altLang="en-US" dirty="0" smtClean="0">
                <a:solidFill>
                  <a:srgbClr val="FF0000"/>
                </a:solidFill>
                <a:latin typeface="Times New Roman" pitchFamily="18" charset="0"/>
              </a:rPr>
              <a:t>冲突向量</a:t>
            </a:r>
            <a:r>
              <a:rPr lang="en-US" altLang="zh-CN" dirty="0" smtClean="0">
                <a:solidFill>
                  <a:srgbClr val="FF0000"/>
                </a:solidFill>
                <a:latin typeface="Times New Roman" pitchFamily="18" charset="0"/>
              </a:rPr>
              <a:t>C</a:t>
            </a:r>
            <a:r>
              <a:rPr lang="zh-CN" altLang="en-US" dirty="0" smtClean="0">
                <a:latin typeface="Times New Roman" pitchFamily="18" charset="0"/>
              </a:rPr>
              <a:t>：一个</a:t>
            </a:r>
            <a:r>
              <a:rPr lang="en-US" altLang="zh-CN" dirty="0" smtClean="0">
                <a:solidFill>
                  <a:srgbClr val="9933FF"/>
                </a:solidFill>
                <a:latin typeface="Times New Roman" pitchFamily="18" charset="0"/>
              </a:rPr>
              <a:t>N</a:t>
            </a:r>
            <a:r>
              <a:rPr lang="zh-CN" altLang="en-US" dirty="0" smtClean="0">
                <a:latin typeface="Times New Roman" pitchFamily="18" charset="0"/>
              </a:rPr>
              <a:t>位的二进制位串。</a:t>
            </a:r>
          </a:p>
          <a:p>
            <a:pPr marL="1085850" lvl="1" indent="-457200"/>
            <a:r>
              <a:rPr lang="zh-CN" altLang="en-US" dirty="0" smtClean="0">
                <a:latin typeface="Times New Roman" pitchFamily="18" charset="0"/>
              </a:rPr>
              <a:t>设</a:t>
            </a:r>
            <a:r>
              <a:rPr lang="en-US" altLang="zh-CN" dirty="0" smtClean="0">
                <a:solidFill>
                  <a:srgbClr val="9933FF"/>
                </a:solidFill>
                <a:latin typeface="Times New Roman" pitchFamily="18" charset="0"/>
              </a:rPr>
              <a:t>C</a:t>
            </a:r>
            <a:r>
              <a:rPr lang="en-US" altLang="zh-CN" baseline="-25000" dirty="0" smtClean="0">
                <a:solidFill>
                  <a:srgbClr val="9933FF"/>
                </a:solidFill>
                <a:latin typeface="Times New Roman" pitchFamily="18" charset="0"/>
              </a:rPr>
              <a:t>0</a:t>
            </a:r>
            <a:r>
              <a:rPr lang="en-US" altLang="zh-CN" dirty="0" smtClean="0">
                <a:solidFill>
                  <a:srgbClr val="9933FF"/>
                </a:solidFill>
                <a:latin typeface="Times New Roman" pitchFamily="18" charset="0"/>
              </a:rPr>
              <a:t>=</a:t>
            </a:r>
            <a:r>
              <a:rPr lang="zh-CN" altLang="en-US" dirty="0" smtClean="0">
                <a:solidFill>
                  <a:srgbClr val="9933FF"/>
                </a:solidFill>
                <a:latin typeface="Times New Roman" pitchFamily="18" charset="0"/>
              </a:rPr>
              <a:t>（</a:t>
            </a:r>
            <a:r>
              <a:rPr lang="en-US" altLang="zh-CN" dirty="0" smtClean="0">
                <a:solidFill>
                  <a:srgbClr val="9933FF"/>
                </a:solidFill>
                <a:latin typeface="Times New Roman" pitchFamily="18" charset="0"/>
              </a:rPr>
              <a:t>c</a:t>
            </a:r>
            <a:r>
              <a:rPr lang="en-US" altLang="zh-CN" baseline="-25000" dirty="0" smtClean="0">
                <a:solidFill>
                  <a:srgbClr val="9933FF"/>
                </a:solidFill>
                <a:latin typeface="Times New Roman" pitchFamily="18" charset="0"/>
              </a:rPr>
              <a:t>N</a:t>
            </a:r>
            <a:r>
              <a:rPr lang="en-US" altLang="zh-CN" dirty="0" smtClean="0">
                <a:solidFill>
                  <a:srgbClr val="9933FF"/>
                </a:solidFill>
                <a:latin typeface="Times New Roman" pitchFamily="18" charset="0"/>
              </a:rPr>
              <a:t>c</a:t>
            </a:r>
            <a:r>
              <a:rPr lang="en-US" altLang="zh-CN" baseline="-25000" dirty="0" smtClean="0">
                <a:solidFill>
                  <a:srgbClr val="9933FF"/>
                </a:solidFill>
                <a:latin typeface="Times New Roman" pitchFamily="18" charset="0"/>
              </a:rPr>
              <a:t>N-1</a:t>
            </a:r>
            <a:r>
              <a:rPr lang="en-US" altLang="zh-CN" dirty="0" smtClean="0">
                <a:solidFill>
                  <a:srgbClr val="9933FF"/>
                </a:solidFill>
                <a:latin typeface="Times New Roman" pitchFamily="18" charset="0"/>
              </a:rPr>
              <a:t>…</a:t>
            </a:r>
            <a:r>
              <a:rPr lang="en-US" altLang="zh-CN" dirty="0" err="1" smtClean="0">
                <a:solidFill>
                  <a:srgbClr val="9933FF"/>
                </a:solidFill>
                <a:latin typeface="Times New Roman" pitchFamily="18" charset="0"/>
              </a:rPr>
              <a:t>c</a:t>
            </a:r>
            <a:r>
              <a:rPr lang="en-US" altLang="zh-CN" baseline="-25000" dirty="0" err="1" smtClean="0">
                <a:solidFill>
                  <a:srgbClr val="9933FF"/>
                </a:solidFill>
                <a:latin typeface="Times New Roman" pitchFamily="18" charset="0"/>
              </a:rPr>
              <a:t>i</a:t>
            </a:r>
            <a:r>
              <a:rPr lang="en-US" altLang="zh-CN" dirty="0" smtClean="0">
                <a:solidFill>
                  <a:srgbClr val="9933FF"/>
                </a:solidFill>
                <a:latin typeface="Times New Roman" pitchFamily="18" charset="0"/>
              </a:rPr>
              <a:t>…c</a:t>
            </a:r>
            <a:r>
              <a:rPr lang="en-US" altLang="zh-CN" baseline="-25000" dirty="0" smtClean="0">
                <a:solidFill>
                  <a:srgbClr val="9933FF"/>
                </a:solidFill>
                <a:latin typeface="Times New Roman" pitchFamily="18" charset="0"/>
              </a:rPr>
              <a:t>2</a:t>
            </a:r>
            <a:r>
              <a:rPr lang="en-US" altLang="zh-CN" dirty="0" smtClean="0">
                <a:solidFill>
                  <a:srgbClr val="9933FF"/>
                </a:solidFill>
                <a:latin typeface="Times New Roman" pitchFamily="18" charset="0"/>
              </a:rPr>
              <a:t>c</a:t>
            </a:r>
            <a:r>
              <a:rPr lang="en-US" altLang="zh-CN" baseline="-25000" dirty="0" smtClean="0">
                <a:solidFill>
                  <a:srgbClr val="9933FF"/>
                </a:solidFill>
                <a:latin typeface="Times New Roman" pitchFamily="18" charset="0"/>
              </a:rPr>
              <a:t>1</a:t>
            </a:r>
            <a:r>
              <a:rPr lang="zh-CN" altLang="en-US" dirty="0" smtClean="0">
                <a:solidFill>
                  <a:srgbClr val="9933FF"/>
                </a:solidFill>
                <a:latin typeface="Times New Roman" pitchFamily="18" charset="0"/>
              </a:rPr>
              <a:t>）</a:t>
            </a:r>
            <a:r>
              <a:rPr lang="zh-CN" altLang="en-US" dirty="0" smtClean="0">
                <a:latin typeface="Times New Roman" pitchFamily="18" charset="0"/>
              </a:rPr>
              <a:t>，则：</a:t>
            </a:r>
          </a:p>
          <a:p>
            <a:pPr marL="1085850" lvl="1" indent="-457200"/>
            <a:endParaRPr lang="zh-CN" altLang="en-US" dirty="0" smtClean="0">
              <a:latin typeface="Times New Roman" pitchFamily="18" charset="0"/>
            </a:endParaRPr>
          </a:p>
          <a:p>
            <a:pPr marL="1085850" lvl="1" indent="-457200"/>
            <a:endParaRPr lang="zh-CN" altLang="en-US" dirty="0" smtClean="0">
              <a:latin typeface="Times New Roman" pitchFamily="18" charset="0"/>
            </a:endParaRPr>
          </a:p>
          <a:p>
            <a:pPr lvl="2"/>
            <a:r>
              <a:rPr lang="en-US" altLang="zh-CN" dirty="0" err="1" smtClean="0">
                <a:solidFill>
                  <a:srgbClr val="D60093"/>
                </a:solidFill>
                <a:latin typeface="Times New Roman" pitchFamily="18" charset="0"/>
                <a:ea typeface="宋体" charset="-122"/>
              </a:rPr>
              <a:t>c</a:t>
            </a:r>
            <a:r>
              <a:rPr lang="en-US" altLang="zh-CN" baseline="-25000" dirty="0" err="1" smtClean="0">
                <a:solidFill>
                  <a:srgbClr val="D60093"/>
                </a:solidFill>
                <a:latin typeface="Times New Roman" pitchFamily="18" charset="0"/>
                <a:ea typeface="宋体" charset="-122"/>
              </a:rPr>
              <a:t>i</a:t>
            </a:r>
            <a:r>
              <a:rPr lang="en-US" altLang="zh-CN" dirty="0" smtClean="0">
                <a:solidFill>
                  <a:srgbClr val="D60093"/>
                </a:solidFill>
                <a:latin typeface="Times New Roman" pitchFamily="18" charset="0"/>
                <a:ea typeface="宋体" charset="-122"/>
              </a:rPr>
              <a:t>=0</a:t>
            </a:r>
            <a:r>
              <a:rPr lang="en-US" altLang="zh-CN" dirty="0" smtClean="0">
                <a:latin typeface="Times New Roman" pitchFamily="18" charset="0"/>
                <a:ea typeface="宋体" charset="-122"/>
              </a:rPr>
              <a:t> </a:t>
            </a:r>
            <a:r>
              <a:rPr lang="zh-CN" altLang="en-US" dirty="0" smtClean="0">
                <a:latin typeface="Times New Roman" pitchFamily="18" charset="0"/>
                <a:ea typeface="宋体" charset="-122"/>
              </a:rPr>
              <a:t>：允许间隔</a:t>
            </a:r>
            <a:r>
              <a:rPr lang="en-US" altLang="zh-CN" dirty="0" err="1" smtClean="0">
                <a:solidFill>
                  <a:srgbClr val="9933FF"/>
                </a:solidFill>
                <a:latin typeface="Times New Roman" pitchFamily="18" charset="0"/>
                <a:ea typeface="宋体" charset="-122"/>
              </a:rPr>
              <a:t>i</a:t>
            </a:r>
            <a:r>
              <a:rPr lang="zh-CN" altLang="en-US" dirty="0" smtClean="0">
                <a:latin typeface="Times New Roman" pitchFamily="18" charset="0"/>
                <a:ea typeface="宋体" charset="-122"/>
              </a:rPr>
              <a:t>个时钟周期后送入后续任务</a:t>
            </a:r>
          </a:p>
          <a:p>
            <a:pPr lvl="2"/>
            <a:r>
              <a:rPr lang="en-US" altLang="zh-CN" dirty="0" err="1" smtClean="0">
                <a:solidFill>
                  <a:srgbClr val="D60093"/>
                </a:solidFill>
                <a:latin typeface="Times New Roman" pitchFamily="18" charset="0"/>
                <a:ea typeface="宋体" charset="-122"/>
              </a:rPr>
              <a:t>c</a:t>
            </a:r>
            <a:r>
              <a:rPr lang="en-US" altLang="zh-CN" baseline="-25000" dirty="0" err="1" smtClean="0">
                <a:solidFill>
                  <a:srgbClr val="D60093"/>
                </a:solidFill>
                <a:latin typeface="Times New Roman" pitchFamily="18" charset="0"/>
                <a:ea typeface="宋体" charset="-122"/>
              </a:rPr>
              <a:t>i</a:t>
            </a:r>
            <a:r>
              <a:rPr lang="en-US" altLang="zh-CN" dirty="0" smtClean="0">
                <a:solidFill>
                  <a:srgbClr val="D60093"/>
                </a:solidFill>
                <a:latin typeface="Times New Roman" pitchFamily="18" charset="0"/>
                <a:ea typeface="宋体" charset="-122"/>
              </a:rPr>
              <a:t>=1 </a:t>
            </a:r>
            <a:r>
              <a:rPr lang="zh-CN" altLang="en-US" dirty="0" smtClean="0">
                <a:latin typeface="Times New Roman" pitchFamily="18" charset="0"/>
                <a:ea typeface="宋体" charset="-122"/>
              </a:rPr>
              <a:t>：不允许间隔</a:t>
            </a:r>
            <a:r>
              <a:rPr lang="en-US" altLang="zh-CN" dirty="0" err="1" smtClean="0">
                <a:solidFill>
                  <a:srgbClr val="9933FF"/>
                </a:solidFill>
                <a:latin typeface="Times New Roman" pitchFamily="18" charset="0"/>
                <a:ea typeface="宋体" charset="-122"/>
              </a:rPr>
              <a:t>i</a:t>
            </a:r>
            <a:r>
              <a:rPr lang="zh-CN" altLang="en-US" dirty="0" smtClean="0">
                <a:latin typeface="Times New Roman" pitchFamily="18" charset="0"/>
                <a:ea typeface="宋体" charset="-122"/>
              </a:rPr>
              <a:t>个时钟周期后送入后续任务 </a:t>
            </a:r>
          </a:p>
          <a:p>
            <a:pPr marL="1085850" lvl="1" indent="-457200"/>
            <a:r>
              <a:rPr lang="zh-CN" altLang="en-US" dirty="0" smtClean="0">
                <a:latin typeface="Times New Roman" pitchFamily="18" charset="0"/>
              </a:rPr>
              <a:t>对于上面的例子</a:t>
            </a:r>
          </a:p>
          <a:p>
            <a:pPr lvl="2">
              <a:buFont typeface="Wingdings" pitchFamily="2" charset="2"/>
              <a:buNone/>
            </a:pPr>
            <a:r>
              <a:rPr lang="zh-CN" altLang="en-US" dirty="0" smtClean="0">
                <a:latin typeface="Times New Roman" pitchFamily="18" charset="0"/>
                <a:ea typeface="宋体" charset="-122"/>
              </a:rPr>
              <a:t>                  </a:t>
            </a:r>
            <a:r>
              <a:rPr lang="en-US" altLang="zh-CN" dirty="0" smtClean="0">
                <a:latin typeface="Times New Roman" pitchFamily="18" charset="0"/>
                <a:ea typeface="宋体" charset="-122"/>
              </a:rPr>
              <a:t>F= { 1</a:t>
            </a:r>
            <a:r>
              <a:rPr lang="zh-CN" altLang="en-US" dirty="0" smtClean="0">
                <a:latin typeface="Times New Roman" pitchFamily="18" charset="0"/>
                <a:ea typeface="宋体" charset="-122"/>
              </a:rPr>
              <a:t>，</a:t>
            </a:r>
            <a:r>
              <a:rPr lang="en-US" altLang="zh-CN" dirty="0" smtClean="0">
                <a:latin typeface="Times New Roman" pitchFamily="18" charset="0"/>
                <a:ea typeface="宋体" charset="-122"/>
              </a:rPr>
              <a:t>5</a:t>
            </a:r>
            <a:r>
              <a:rPr lang="zh-CN" altLang="en-US" dirty="0" smtClean="0">
                <a:latin typeface="Times New Roman" pitchFamily="18" charset="0"/>
                <a:ea typeface="宋体" charset="-122"/>
              </a:rPr>
              <a:t>，</a:t>
            </a:r>
            <a:r>
              <a:rPr lang="en-US" altLang="zh-CN" dirty="0" smtClean="0">
                <a:latin typeface="Times New Roman" pitchFamily="18" charset="0"/>
                <a:ea typeface="宋体" charset="-122"/>
              </a:rPr>
              <a:t>6</a:t>
            </a:r>
            <a:r>
              <a:rPr lang="zh-CN" altLang="en-US" dirty="0" smtClean="0">
                <a:latin typeface="Times New Roman" pitchFamily="18" charset="0"/>
                <a:ea typeface="宋体" charset="-122"/>
              </a:rPr>
              <a:t>，</a:t>
            </a:r>
            <a:r>
              <a:rPr lang="en-US" altLang="zh-CN" dirty="0" smtClean="0">
                <a:latin typeface="Times New Roman" pitchFamily="18" charset="0"/>
                <a:ea typeface="宋体" charset="-122"/>
              </a:rPr>
              <a:t>8 }</a:t>
            </a:r>
          </a:p>
          <a:p>
            <a:pPr lvl="2">
              <a:buFont typeface="Wingdings" pitchFamily="2" charset="2"/>
              <a:buNone/>
            </a:pPr>
            <a:r>
              <a:rPr lang="en-US" altLang="zh-CN" dirty="0" smtClean="0">
                <a:latin typeface="Times New Roman" pitchFamily="18" charset="0"/>
                <a:ea typeface="宋体" charset="-122"/>
              </a:rPr>
              <a:t>                  </a:t>
            </a:r>
            <a:r>
              <a:rPr lang="en-US" altLang="zh-CN" dirty="0" smtClean="0">
                <a:solidFill>
                  <a:srgbClr val="9933FF"/>
                </a:solidFill>
                <a:latin typeface="Times New Roman" pitchFamily="18" charset="0"/>
                <a:ea typeface="宋体" charset="-122"/>
              </a:rPr>
              <a:t>C</a:t>
            </a:r>
            <a:r>
              <a:rPr lang="en-US" altLang="zh-CN" baseline="-25000" dirty="0" smtClean="0">
                <a:solidFill>
                  <a:srgbClr val="9933FF"/>
                </a:solidFill>
                <a:latin typeface="Times New Roman" pitchFamily="18" charset="0"/>
                <a:ea typeface="宋体" charset="-122"/>
              </a:rPr>
              <a:t>0</a:t>
            </a:r>
            <a:r>
              <a:rPr lang="en-US" altLang="zh-CN" dirty="0" smtClean="0">
                <a:solidFill>
                  <a:srgbClr val="9933FF"/>
                </a:solidFill>
                <a:latin typeface="Times New Roman" pitchFamily="18" charset="0"/>
                <a:ea typeface="宋体" charset="-122"/>
              </a:rPr>
              <a:t>=</a:t>
            </a:r>
            <a:r>
              <a:rPr lang="zh-CN" altLang="en-US" dirty="0" smtClean="0">
                <a:solidFill>
                  <a:srgbClr val="9933FF"/>
                </a:solidFill>
                <a:latin typeface="Times New Roman" pitchFamily="18" charset="0"/>
                <a:ea typeface="宋体" charset="-122"/>
              </a:rPr>
              <a:t>（</a:t>
            </a:r>
            <a:r>
              <a:rPr lang="en-US" altLang="zh-CN" dirty="0" smtClean="0">
                <a:solidFill>
                  <a:srgbClr val="9933FF"/>
                </a:solidFill>
                <a:latin typeface="Times New Roman" pitchFamily="18" charset="0"/>
                <a:ea typeface="宋体" charset="-122"/>
              </a:rPr>
              <a:t>10110001</a:t>
            </a:r>
            <a:r>
              <a:rPr lang="zh-CN" altLang="en-US" dirty="0" smtClean="0">
                <a:solidFill>
                  <a:srgbClr val="9933FF"/>
                </a:solidFill>
                <a:latin typeface="Times New Roman" pitchFamily="18" charset="0"/>
                <a:ea typeface="宋体" charset="-122"/>
              </a:rPr>
              <a:t>）</a:t>
            </a:r>
            <a:r>
              <a:rPr lang="zh-CN" altLang="en-US" dirty="0" smtClean="0">
                <a:latin typeface="Times New Roman" pitchFamily="18" charset="0"/>
                <a:ea typeface="宋体" charset="-122"/>
              </a:rPr>
              <a:t> </a:t>
            </a:r>
          </a:p>
        </p:txBody>
      </p:sp>
      <p:graphicFrame>
        <p:nvGraphicFramePr>
          <p:cNvPr id="94212" name="Object 4"/>
          <p:cNvGraphicFramePr>
            <a:graphicFrameLocks noGrp="1" noChangeAspect="1"/>
          </p:cNvGraphicFramePr>
          <p:nvPr>
            <p:ph sz="half" idx="2"/>
          </p:nvPr>
        </p:nvGraphicFramePr>
        <p:xfrm>
          <a:off x="3143250" y="3500438"/>
          <a:ext cx="2089150" cy="796925"/>
        </p:xfrm>
        <a:graphic>
          <a:graphicData uri="http://schemas.openxmlformats.org/presentationml/2006/ole">
            <mc:AlternateContent xmlns:mc="http://schemas.openxmlformats.org/markup-compatibility/2006">
              <mc:Choice xmlns:v="urn:schemas-microsoft-com:vml" Requires="v">
                <p:oleObj spid="_x0000_s94296" name="图片" r:id="rId3" imgW="726675" imgH="278559" progId="Word.Picture.8">
                  <p:embed/>
                </p:oleObj>
              </mc:Choice>
              <mc:Fallback>
                <p:oleObj name="图片" r:id="rId3" imgW="726675" imgH="278559" progId="Word.Picture.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3250" y="3500438"/>
                        <a:ext cx="2089150" cy="796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r>
              <a:rPr lang="en-US" altLang="zh-CN" smtClean="0">
                <a:latin typeface="黑体" pitchFamily="2" charset="-122"/>
              </a:rPr>
              <a:t>3.3 </a:t>
            </a:r>
            <a:r>
              <a:rPr lang="zh-CN" altLang="en-US" smtClean="0">
                <a:latin typeface="黑体" pitchFamily="2" charset="-122"/>
              </a:rPr>
              <a:t>非线性流水线的调度</a:t>
            </a:r>
          </a:p>
        </p:txBody>
      </p:sp>
      <p:sp>
        <p:nvSpPr>
          <p:cNvPr id="95235" name="Rectangle 3" descr="Rectangle: Click to edit Master text styles&#10;Second level&#10;Third level&#10;Fourth level&#10;Fifth level"/>
          <p:cNvSpPr>
            <a:spLocks noGrp="1" noChangeArrowheads="1"/>
          </p:cNvSpPr>
          <p:nvPr>
            <p:ph idx="1"/>
          </p:nvPr>
        </p:nvSpPr>
        <p:spPr>
          <a:xfrm>
            <a:off x="428625" y="1219200"/>
            <a:ext cx="8029575" cy="4953000"/>
          </a:xfrm>
        </p:spPr>
        <p:txBody>
          <a:bodyPr/>
          <a:lstStyle/>
          <a:p>
            <a:pPr marL="457200" indent="-457200">
              <a:buFont typeface="Wingdings" pitchFamily="2" charset="2"/>
              <a:buAutoNum type="arabicPeriod" startAt="3"/>
            </a:pPr>
            <a:r>
              <a:rPr lang="zh-CN" altLang="en-US" smtClean="0">
                <a:latin typeface="Times New Roman" pitchFamily="18" charset="0"/>
              </a:rPr>
              <a:t>根据初始冲突向量</a:t>
            </a:r>
            <a:r>
              <a:rPr lang="en-US" altLang="zh-CN" smtClean="0">
                <a:latin typeface="Times New Roman" pitchFamily="18" charset="0"/>
              </a:rPr>
              <a:t>C</a:t>
            </a:r>
            <a:r>
              <a:rPr lang="en-US" altLang="zh-CN" baseline="-25000" smtClean="0">
                <a:latin typeface="Times New Roman" pitchFamily="18" charset="0"/>
              </a:rPr>
              <a:t>0</a:t>
            </a:r>
            <a:r>
              <a:rPr lang="zh-CN" altLang="en-US" smtClean="0">
                <a:latin typeface="Times New Roman" pitchFamily="18" charset="0"/>
              </a:rPr>
              <a:t>画出状态转换图</a:t>
            </a:r>
          </a:p>
          <a:p>
            <a:pPr marL="1085850" lvl="1" indent="-457200"/>
            <a:r>
              <a:rPr lang="zh-CN" altLang="en-US" smtClean="0">
                <a:latin typeface="Times New Roman" pitchFamily="18" charset="0"/>
              </a:rPr>
              <a:t>当第一个任务流入流水线后，初始冲突向量</a:t>
            </a:r>
            <a:r>
              <a:rPr lang="en-US" altLang="zh-CN" smtClean="0">
                <a:latin typeface="Times New Roman" pitchFamily="18" charset="0"/>
              </a:rPr>
              <a:t>C</a:t>
            </a:r>
            <a:r>
              <a:rPr lang="en-US" altLang="zh-CN" baseline="-25000" smtClean="0">
                <a:latin typeface="Times New Roman" pitchFamily="18" charset="0"/>
              </a:rPr>
              <a:t>0</a:t>
            </a:r>
            <a:r>
              <a:rPr lang="zh-CN" altLang="en-US" smtClean="0">
                <a:latin typeface="Times New Roman" pitchFamily="18" charset="0"/>
              </a:rPr>
              <a:t>决定了下一个任务需间隔多少个时钟周期才可以流入。</a:t>
            </a:r>
          </a:p>
          <a:p>
            <a:pPr marL="1085850" lvl="1" indent="-457200"/>
            <a:r>
              <a:rPr lang="zh-CN" altLang="en-US" smtClean="0">
                <a:latin typeface="Times New Roman" pitchFamily="18" charset="0"/>
              </a:rPr>
              <a:t>在第二个任务流入后，</a:t>
            </a:r>
            <a:r>
              <a:rPr lang="zh-CN" altLang="en-US" smtClean="0">
                <a:solidFill>
                  <a:srgbClr val="339933"/>
                </a:solidFill>
                <a:latin typeface="Times New Roman" pitchFamily="18" charset="0"/>
              </a:rPr>
              <a:t>新的冲突向量是怎样的呢？ </a:t>
            </a:r>
          </a:p>
          <a:p>
            <a:pPr lvl="2"/>
            <a:r>
              <a:rPr lang="zh-CN" altLang="en-US" smtClean="0">
                <a:latin typeface="Times New Roman" pitchFamily="18" charset="0"/>
                <a:ea typeface="宋体" charset="-122"/>
              </a:rPr>
              <a:t>假设第二个任务是在与第一个任务间隔</a:t>
            </a:r>
            <a:r>
              <a:rPr lang="en-US" altLang="zh-CN" smtClean="0">
                <a:solidFill>
                  <a:srgbClr val="9933FF"/>
                </a:solidFill>
                <a:latin typeface="Times New Roman" pitchFamily="18" charset="0"/>
                <a:ea typeface="宋体" charset="-122"/>
              </a:rPr>
              <a:t>j</a:t>
            </a:r>
            <a:r>
              <a:rPr lang="zh-CN" altLang="en-US" smtClean="0">
                <a:latin typeface="Times New Roman" pitchFamily="18" charset="0"/>
                <a:ea typeface="宋体" charset="-122"/>
              </a:rPr>
              <a:t>个时钟周期流入，这时，由于第一个任务已经在流水线中前进了</a:t>
            </a:r>
            <a:r>
              <a:rPr lang="en-US" altLang="zh-CN" smtClean="0">
                <a:solidFill>
                  <a:srgbClr val="9933FF"/>
                </a:solidFill>
                <a:latin typeface="Times New Roman" pitchFamily="18" charset="0"/>
                <a:ea typeface="宋体" charset="-122"/>
              </a:rPr>
              <a:t>j</a:t>
            </a:r>
            <a:r>
              <a:rPr lang="zh-CN" altLang="en-US" smtClean="0">
                <a:latin typeface="Times New Roman" pitchFamily="18" charset="0"/>
                <a:ea typeface="宋体" charset="-122"/>
              </a:rPr>
              <a:t>个时钟周期，其相应的禁止表中各元素的值都应该减去</a:t>
            </a:r>
            <a:r>
              <a:rPr lang="en-US" altLang="zh-CN" smtClean="0">
                <a:solidFill>
                  <a:srgbClr val="9933FF"/>
                </a:solidFill>
                <a:latin typeface="Times New Roman" pitchFamily="18" charset="0"/>
                <a:ea typeface="宋体" charset="-122"/>
              </a:rPr>
              <a:t>j</a:t>
            </a:r>
            <a:r>
              <a:rPr lang="zh-CN" altLang="en-US" smtClean="0">
                <a:latin typeface="Times New Roman" pitchFamily="18" charset="0"/>
                <a:ea typeface="宋体" charset="-122"/>
              </a:rPr>
              <a:t>，并丢弃小于等于</a:t>
            </a:r>
            <a:r>
              <a:rPr lang="en-US" altLang="zh-CN" smtClean="0">
                <a:solidFill>
                  <a:srgbClr val="9933FF"/>
                </a:solidFill>
                <a:latin typeface="Times New Roman" pitchFamily="18" charset="0"/>
                <a:ea typeface="宋体" charset="-122"/>
              </a:rPr>
              <a:t>0</a:t>
            </a:r>
            <a:r>
              <a:rPr lang="zh-CN" altLang="en-US" smtClean="0">
                <a:latin typeface="Times New Roman" pitchFamily="18" charset="0"/>
                <a:ea typeface="宋体" charset="-122"/>
              </a:rPr>
              <a:t>的值。</a:t>
            </a:r>
          </a:p>
          <a:p>
            <a:pPr lvl="2"/>
            <a:r>
              <a:rPr lang="zh-CN" altLang="en-US" smtClean="0">
                <a:latin typeface="Times New Roman" pitchFamily="18" charset="0"/>
                <a:ea typeface="宋体" charset="-122"/>
              </a:rPr>
              <a:t>对冲突向量来说，就是</a:t>
            </a:r>
            <a:r>
              <a:rPr lang="zh-CN" altLang="en-US" smtClean="0">
                <a:solidFill>
                  <a:srgbClr val="D60093"/>
                </a:solidFill>
                <a:latin typeface="Times New Roman" pitchFamily="18" charset="0"/>
                <a:ea typeface="宋体" charset="-122"/>
              </a:rPr>
              <a:t>逻辑右移</a:t>
            </a:r>
            <a:r>
              <a:rPr lang="en-US" altLang="zh-CN" smtClean="0">
                <a:solidFill>
                  <a:srgbClr val="D60093"/>
                </a:solidFill>
                <a:latin typeface="Times New Roman" pitchFamily="18" charset="0"/>
                <a:ea typeface="宋体" charset="-122"/>
              </a:rPr>
              <a:t>j</a:t>
            </a:r>
            <a:r>
              <a:rPr lang="zh-CN" altLang="en-US" smtClean="0">
                <a:solidFill>
                  <a:srgbClr val="D60093"/>
                </a:solidFill>
                <a:latin typeface="Times New Roman" pitchFamily="18" charset="0"/>
                <a:ea typeface="宋体" charset="-122"/>
              </a:rPr>
              <a:t>位</a:t>
            </a:r>
            <a:r>
              <a:rPr lang="zh-CN" altLang="en-US" smtClean="0">
                <a:latin typeface="Times New Roman" pitchFamily="18" charset="0"/>
                <a:ea typeface="宋体" charset="-122"/>
              </a:rPr>
              <a:t>（左边补</a:t>
            </a:r>
            <a:r>
              <a:rPr lang="en-US" altLang="zh-CN" smtClean="0">
                <a:solidFill>
                  <a:srgbClr val="9933FF"/>
                </a:solidFill>
                <a:latin typeface="Times New Roman" pitchFamily="18" charset="0"/>
                <a:ea typeface="宋体" charset="-122"/>
              </a:rPr>
              <a:t>0</a:t>
            </a:r>
            <a:r>
              <a:rPr lang="zh-CN" altLang="en-US" smtClean="0">
                <a:latin typeface="Times New Roman" pitchFamily="18" charset="0"/>
                <a:ea typeface="宋体" charset="-122"/>
              </a:rPr>
              <a:t>）。</a:t>
            </a:r>
            <a:r>
              <a:rPr lang="zh-CN" altLang="en-US" smtClean="0">
                <a:ea typeface="宋体" charset="-122"/>
              </a:rPr>
              <a:t> </a:t>
            </a:r>
          </a:p>
        </p:txBody>
      </p:sp>
    </p:spTree>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r>
              <a:rPr lang="en-US" altLang="zh-CN" smtClean="0">
                <a:latin typeface="黑体" pitchFamily="2" charset="-122"/>
              </a:rPr>
              <a:t>3.3 </a:t>
            </a:r>
            <a:r>
              <a:rPr lang="zh-CN" altLang="en-US" smtClean="0">
                <a:latin typeface="黑体" pitchFamily="2" charset="-122"/>
              </a:rPr>
              <a:t>非线性流水线的调度</a:t>
            </a:r>
          </a:p>
        </p:txBody>
      </p:sp>
      <p:sp>
        <p:nvSpPr>
          <p:cNvPr id="96259" name="Rectangle 3" descr="Rectangle: Click to edit Master text styles&#10;Second level&#10;Third level&#10;Fourth level&#10;Fifth level"/>
          <p:cNvSpPr>
            <a:spLocks noGrp="1" noChangeArrowheads="1"/>
          </p:cNvSpPr>
          <p:nvPr>
            <p:ph idx="1"/>
          </p:nvPr>
        </p:nvSpPr>
        <p:spPr>
          <a:xfrm>
            <a:off x="285750" y="1071563"/>
            <a:ext cx="8643938" cy="5286375"/>
          </a:xfrm>
        </p:spPr>
        <p:txBody>
          <a:bodyPr/>
          <a:lstStyle/>
          <a:p>
            <a:pPr lvl="2"/>
            <a:r>
              <a:rPr lang="zh-CN" altLang="en-US" smtClean="0">
                <a:ea typeface="宋体" charset="-122"/>
              </a:rPr>
              <a:t>在冲突向量上，就是对它们的冲突向量进行</a:t>
            </a:r>
            <a:r>
              <a:rPr lang="zh-CN" altLang="en-US" smtClean="0">
                <a:solidFill>
                  <a:srgbClr val="D60093"/>
                </a:solidFill>
                <a:latin typeface="Times New Roman" pitchFamily="18" charset="0"/>
                <a:ea typeface="宋体" charset="-122"/>
              </a:rPr>
              <a:t>“</a:t>
            </a:r>
            <a:r>
              <a:rPr lang="zh-CN" altLang="en-US" smtClean="0">
                <a:solidFill>
                  <a:srgbClr val="D60093"/>
                </a:solidFill>
                <a:ea typeface="宋体" charset="-122"/>
              </a:rPr>
              <a:t>或</a:t>
            </a:r>
            <a:r>
              <a:rPr lang="zh-CN" altLang="en-US" smtClean="0">
                <a:solidFill>
                  <a:srgbClr val="D60093"/>
                </a:solidFill>
                <a:latin typeface="Times New Roman" pitchFamily="18" charset="0"/>
                <a:ea typeface="宋体" charset="-122"/>
              </a:rPr>
              <a:t>”</a:t>
            </a:r>
            <a:r>
              <a:rPr lang="zh-CN" altLang="en-US" smtClean="0">
                <a:solidFill>
                  <a:srgbClr val="D60093"/>
                </a:solidFill>
                <a:ea typeface="宋体" charset="-122"/>
              </a:rPr>
              <a:t>运算</a:t>
            </a:r>
            <a:r>
              <a:rPr lang="zh-CN" altLang="en-US" smtClean="0">
                <a:ea typeface="宋体" charset="-122"/>
              </a:rPr>
              <a:t>。 </a:t>
            </a:r>
          </a:p>
          <a:p>
            <a:pPr lvl="2">
              <a:buFont typeface="Wingdings" pitchFamily="2" charset="2"/>
              <a:buNone/>
            </a:pPr>
            <a:r>
              <a:rPr lang="zh-CN" altLang="en-US" smtClean="0">
                <a:solidFill>
                  <a:srgbClr val="9933FF"/>
                </a:solidFill>
                <a:latin typeface="Times New Roman" pitchFamily="18" charset="0"/>
                <a:ea typeface="宋体" charset="-122"/>
              </a:rPr>
              <a:t>                       </a:t>
            </a:r>
            <a:r>
              <a:rPr lang="en-US" altLang="zh-CN" smtClean="0">
                <a:solidFill>
                  <a:srgbClr val="9933FF"/>
                </a:solidFill>
                <a:latin typeface="Times New Roman" pitchFamily="18" charset="0"/>
                <a:ea typeface="宋体" charset="-122"/>
              </a:rPr>
              <a:t>SHR</a:t>
            </a:r>
            <a:r>
              <a:rPr lang="en-US" altLang="zh-CN" baseline="30000" smtClean="0">
                <a:solidFill>
                  <a:srgbClr val="9933FF"/>
                </a:solidFill>
                <a:latin typeface="Times New Roman" pitchFamily="18" charset="0"/>
                <a:ea typeface="宋体" charset="-122"/>
              </a:rPr>
              <a:t>(j)</a:t>
            </a:r>
            <a:r>
              <a:rPr lang="zh-CN" altLang="en-US" smtClean="0">
                <a:solidFill>
                  <a:srgbClr val="9933FF"/>
                </a:solidFill>
                <a:latin typeface="Times New Roman" pitchFamily="18" charset="0"/>
                <a:ea typeface="宋体" charset="-122"/>
              </a:rPr>
              <a:t>（</a:t>
            </a:r>
            <a:r>
              <a:rPr lang="en-US" altLang="zh-CN" smtClean="0">
                <a:solidFill>
                  <a:srgbClr val="9933FF"/>
                </a:solidFill>
                <a:latin typeface="Times New Roman" pitchFamily="18" charset="0"/>
                <a:ea typeface="宋体" charset="-122"/>
              </a:rPr>
              <a:t>C</a:t>
            </a:r>
            <a:r>
              <a:rPr lang="en-US" altLang="zh-CN" baseline="-25000" smtClean="0">
                <a:solidFill>
                  <a:srgbClr val="9933FF"/>
                </a:solidFill>
                <a:latin typeface="Times New Roman" pitchFamily="18" charset="0"/>
                <a:ea typeface="宋体" charset="-122"/>
              </a:rPr>
              <a:t>0</a:t>
            </a:r>
            <a:r>
              <a:rPr lang="zh-CN" altLang="en-US" smtClean="0">
                <a:solidFill>
                  <a:srgbClr val="9933FF"/>
                </a:solidFill>
                <a:latin typeface="Times New Roman" pitchFamily="18" charset="0"/>
                <a:ea typeface="宋体" charset="-122"/>
              </a:rPr>
              <a:t>）∨</a:t>
            </a:r>
            <a:r>
              <a:rPr lang="en-US" altLang="zh-CN" smtClean="0">
                <a:solidFill>
                  <a:srgbClr val="9933FF"/>
                </a:solidFill>
                <a:latin typeface="Times New Roman" pitchFamily="18" charset="0"/>
                <a:ea typeface="宋体" charset="-122"/>
              </a:rPr>
              <a:t>C</a:t>
            </a:r>
            <a:r>
              <a:rPr lang="en-US" altLang="zh-CN" baseline="-25000" smtClean="0">
                <a:solidFill>
                  <a:srgbClr val="9933FF"/>
                </a:solidFill>
                <a:latin typeface="Times New Roman" pitchFamily="18" charset="0"/>
                <a:ea typeface="宋体" charset="-122"/>
              </a:rPr>
              <a:t>0</a:t>
            </a:r>
          </a:p>
          <a:p>
            <a:pPr lvl="2">
              <a:buFont typeface="Wingdings" pitchFamily="2" charset="2"/>
              <a:buNone/>
            </a:pPr>
            <a:r>
              <a:rPr lang="en-US" altLang="zh-CN" smtClean="0">
                <a:latin typeface="Times New Roman" pitchFamily="18" charset="0"/>
                <a:ea typeface="宋体" charset="-122"/>
              </a:rPr>
              <a:t>                </a:t>
            </a:r>
            <a:r>
              <a:rPr lang="zh-CN" altLang="en-US" smtClean="0">
                <a:latin typeface="Times New Roman" pitchFamily="18" charset="0"/>
                <a:ea typeface="宋体" charset="-122"/>
              </a:rPr>
              <a:t>其中</a:t>
            </a:r>
            <a:r>
              <a:rPr lang="en-US" altLang="zh-CN" smtClean="0">
                <a:latin typeface="Times New Roman" pitchFamily="18" charset="0"/>
                <a:ea typeface="宋体" charset="-122"/>
              </a:rPr>
              <a:t>:</a:t>
            </a:r>
            <a:r>
              <a:rPr lang="en-US" altLang="zh-CN" smtClean="0">
                <a:solidFill>
                  <a:srgbClr val="9933FF"/>
                </a:solidFill>
                <a:latin typeface="Times New Roman" pitchFamily="18" charset="0"/>
                <a:ea typeface="宋体" charset="-122"/>
              </a:rPr>
              <a:t>SHR</a:t>
            </a:r>
            <a:r>
              <a:rPr lang="en-US" altLang="zh-CN" baseline="30000" smtClean="0">
                <a:solidFill>
                  <a:srgbClr val="9933FF"/>
                </a:solidFill>
                <a:latin typeface="Times New Roman" pitchFamily="18" charset="0"/>
                <a:ea typeface="宋体" charset="-122"/>
              </a:rPr>
              <a:t>(j)</a:t>
            </a:r>
            <a:r>
              <a:rPr lang="zh-CN" altLang="en-US" smtClean="0">
                <a:latin typeface="Times New Roman" pitchFamily="18" charset="0"/>
                <a:ea typeface="宋体" charset="-122"/>
              </a:rPr>
              <a:t>表示逻辑右移</a:t>
            </a:r>
            <a:r>
              <a:rPr lang="en-US" altLang="zh-CN" smtClean="0">
                <a:latin typeface="Times New Roman" pitchFamily="18" charset="0"/>
                <a:ea typeface="宋体" charset="-122"/>
              </a:rPr>
              <a:t>j</a:t>
            </a:r>
            <a:r>
              <a:rPr lang="zh-CN" altLang="en-US" smtClean="0">
                <a:latin typeface="Times New Roman" pitchFamily="18" charset="0"/>
                <a:ea typeface="宋体" charset="-122"/>
              </a:rPr>
              <a:t>位 </a:t>
            </a:r>
          </a:p>
          <a:p>
            <a:pPr marL="1085850" lvl="1" indent="-457200"/>
            <a:r>
              <a:rPr lang="zh-CN" altLang="en-US" smtClean="0"/>
              <a:t>推广到更一般的情况</a:t>
            </a:r>
          </a:p>
          <a:p>
            <a:pPr lvl="2">
              <a:buFont typeface="Wingdings" pitchFamily="2" charset="2"/>
              <a:buNone/>
            </a:pPr>
            <a:r>
              <a:rPr lang="zh-CN" altLang="en-US" smtClean="0">
                <a:latin typeface="Times New Roman" pitchFamily="18" charset="0"/>
                <a:ea typeface="宋体" charset="-122"/>
              </a:rPr>
              <a:t>假设</a:t>
            </a:r>
            <a:r>
              <a:rPr lang="en-US" altLang="zh-CN" smtClean="0">
                <a:latin typeface="Times New Roman" pitchFamily="18" charset="0"/>
                <a:ea typeface="宋体" charset="-122"/>
              </a:rPr>
              <a:t>: </a:t>
            </a:r>
            <a:r>
              <a:rPr lang="en-US" altLang="zh-CN" smtClean="0">
                <a:solidFill>
                  <a:srgbClr val="9933FF"/>
                </a:solidFill>
                <a:latin typeface="Times New Roman" pitchFamily="18" charset="0"/>
                <a:ea typeface="宋体" charset="-122"/>
              </a:rPr>
              <a:t>C</a:t>
            </a:r>
            <a:r>
              <a:rPr lang="en-US" altLang="zh-CN" baseline="-25000" smtClean="0">
                <a:solidFill>
                  <a:srgbClr val="9933FF"/>
                </a:solidFill>
                <a:latin typeface="Times New Roman" pitchFamily="18" charset="0"/>
                <a:ea typeface="宋体" charset="-122"/>
              </a:rPr>
              <a:t>k</a:t>
            </a:r>
            <a:r>
              <a:rPr lang="zh-CN" altLang="en-US" smtClean="0">
                <a:latin typeface="Times New Roman" pitchFamily="18" charset="0"/>
                <a:ea typeface="宋体" charset="-122"/>
              </a:rPr>
              <a:t>：当前的冲突向量</a:t>
            </a:r>
            <a:endParaRPr lang="zh-CN" altLang="en-US" smtClean="0">
              <a:solidFill>
                <a:srgbClr val="9933FF"/>
              </a:solidFill>
              <a:latin typeface="Times New Roman" pitchFamily="18" charset="0"/>
              <a:ea typeface="宋体" charset="-122"/>
            </a:endParaRPr>
          </a:p>
          <a:p>
            <a:pPr lvl="2">
              <a:buFont typeface="Wingdings" pitchFamily="2" charset="2"/>
              <a:buNone/>
            </a:pPr>
            <a:r>
              <a:rPr lang="zh-CN" altLang="en-US" smtClean="0">
                <a:solidFill>
                  <a:srgbClr val="9933FF"/>
                </a:solidFill>
                <a:latin typeface="Times New Roman" pitchFamily="18" charset="0"/>
                <a:ea typeface="宋体" charset="-122"/>
              </a:rPr>
              <a:t>            </a:t>
            </a:r>
            <a:r>
              <a:rPr lang="en-US" altLang="zh-CN" smtClean="0">
                <a:solidFill>
                  <a:srgbClr val="9933FF"/>
                </a:solidFill>
                <a:latin typeface="Times New Roman" pitchFamily="18" charset="0"/>
                <a:ea typeface="宋体" charset="-122"/>
              </a:rPr>
              <a:t>j</a:t>
            </a:r>
            <a:r>
              <a:rPr lang="en-US" altLang="zh-CN" smtClean="0">
                <a:latin typeface="Times New Roman" pitchFamily="18" charset="0"/>
                <a:ea typeface="宋体" charset="-122"/>
              </a:rPr>
              <a:t>: </a:t>
            </a:r>
            <a:r>
              <a:rPr lang="zh-CN" altLang="en-US" smtClean="0">
                <a:latin typeface="Times New Roman" pitchFamily="18" charset="0"/>
                <a:ea typeface="宋体" charset="-122"/>
              </a:rPr>
              <a:t>允许的时间间隔</a:t>
            </a:r>
          </a:p>
          <a:p>
            <a:pPr lvl="2">
              <a:buFont typeface="Wingdings" pitchFamily="2" charset="2"/>
              <a:buNone/>
            </a:pPr>
            <a:r>
              <a:rPr lang="zh-CN" altLang="en-US" smtClean="0">
                <a:latin typeface="Times New Roman" pitchFamily="18" charset="0"/>
                <a:ea typeface="宋体" charset="-122"/>
              </a:rPr>
              <a:t>则新的冲突向量为：</a:t>
            </a:r>
          </a:p>
          <a:p>
            <a:pPr lvl="2">
              <a:buFont typeface="Wingdings" pitchFamily="2" charset="2"/>
              <a:buNone/>
            </a:pPr>
            <a:r>
              <a:rPr lang="zh-CN" altLang="en-US" smtClean="0">
                <a:solidFill>
                  <a:srgbClr val="9933FF"/>
                </a:solidFill>
                <a:latin typeface="Times New Roman" pitchFamily="18" charset="0"/>
                <a:ea typeface="宋体" charset="-122"/>
              </a:rPr>
              <a:t>               </a:t>
            </a:r>
            <a:r>
              <a:rPr lang="en-US" altLang="zh-CN" smtClean="0">
                <a:solidFill>
                  <a:srgbClr val="9933FF"/>
                </a:solidFill>
                <a:latin typeface="Times New Roman" pitchFamily="18" charset="0"/>
                <a:ea typeface="宋体" charset="-122"/>
              </a:rPr>
              <a:t>SHR</a:t>
            </a:r>
            <a:r>
              <a:rPr lang="en-US" altLang="zh-CN" baseline="30000" smtClean="0">
                <a:solidFill>
                  <a:srgbClr val="9933FF"/>
                </a:solidFill>
                <a:latin typeface="Times New Roman" pitchFamily="18" charset="0"/>
                <a:ea typeface="宋体" charset="-122"/>
              </a:rPr>
              <a:t>(j)</a:t>
            </a:r>
            <a:r>
              <a:rPr lang="zh-CN" altLang="en-US" smtClean="0">
                <a:solidFill>
                  <a:srgbClr val="9933FF"/>
                </a:solidFill>
                <a:latin typeface="Times New Roman" pitchFamily="18" charset="0"/>
                <a:ea typeface="宋体" charset="-122"/>
              </a:rPr>
              <a:t>（</a:t>
            </a:r>
            <a:r>
              <a:rPr lang="en-US" altLang="zh-CN" smtClean="0">
                <a:solidFill>
                  <a:srgbClr val="9933FF"/>
                </a:solidFill>
                <a:latin typeface="Times New Roman" pitchFamily="18" charset="0"/>
                <a:ea typeface="宋体" charset="-122"/>
              </a:rPr>
              <a:t>C</a:t>
            </a:r>
            <a:r>
              <a:rPr lang="en-US" altLang="zh-CN" baseline="-25000" smtClean="0">
                <a:solidFill>
                  <a:srgbClr val="9933FF"/>
                </a:solidFill>
                <a:latin typeface="Times New Roman" pitchFamily="18" charset="0"/>
                <a:ea typeface="宋体" charset="-122"/>
              </a:rPr>
              <a:t>k</a:t>
            </a:r>
            <a:r>
              <a:rPr lang="zh-CN" altLang="en-US" smtClean="0">
                <a:solidFill>
                  <a:srgbClr val="9933FF"/>
                </a:solidFill>
                <a:latin typeface="Times New Roman" pitchFamily="18" charset="0"/>
                <a:ea typeface="宋体" charset="-122"/>
              </a:rPr>
              <a:t>）∨</a:t>
            </a:r>
            <a:r>
              <a:rPr lang="en-US" altLang="zh-CN" smtClean="0">
                <a:solidFill>
                  <a:srgbClr val="9933FF"/>
                </a:solidFill>
                <a:latin typeface="Times New Roman" pitchFamily="18" charset="0"/>
                <a:ea typeface="宋体" charset="-122"/>
              </a:rPr>
              <a:t>C</a:t>
            </a:r>
            <a:r>
              <a:rPr lang="en-US" altLang="zh-CN" baseline="-25000" smtClean="0">
                <a:solidFill>
                  <a:srgbClr val="9933FF"/>
                </a:solidFill>
                <a:latin typeface="Times New Roman" pitchFamily="18" charset="0"/>
                <a:ea typeface="宋体" charset="-122"/>
              </a:rPr>
              <a:t>0</a:t>
            </a:r>
          </a:p>
          <a:p>
            <a:pPr marL="1085850" lvl="1" indent="-457200"/>
            <a:r>
              <a:rPr lang="zh-CN" altLang="en-US" smtClean="0"/>
              <a:t>对于所有允许的时间间隔都按上述步骤求出其新的冲突向量，并且把新的冲突向量作为当前冲突向量，反复使用上述步骤，直到不再产生新的冲突向量为止。</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a:xfrm>
            <a:off x="800100" y="725984"/>
            <a:ext cx="5181600" cy="372603"/>
          </a:xfrm>
          <a:noFill/>
          <a:ln/>
        </p:spPr>
        <p:txBody>
          <a:bodyPr/>
          <a:lstStyle/>
          <a:p>
            <a:r>
              <a:rPr lang="zh-CN" altLang="en-US" dirty="0" smtClean="0">
                <a:latin typeface="Arial" panose="020B0604020202020204" pitchFamily="34" charset="0"/>
                <a:ea typeface="黑体" panose="02010609060101010101" pitchFamily="49" charset="-122"/>
              </a:rPr>
              <a:t>回忆：</a:t>
            </a:r>
            <a:r>
              <a:rPr lang="en-US" altLang="zh-CN" dirty="0">
                <a:latin typeface="Arial" panose="020B0604020202020204" pitchFamily="34" charset="0"/>
                <a:ea typeface="黑体" panose="02010609060101010101" pitchFamily="49" charset="-122"/>
              </a:rPr>
              <a:t>Load</a:t>
            </a:r>
            <a:r>
              <a:rPr lang="zh-CN" altLang="en-US" dirty="0">
                <a:latin typeface="Arial" panose="020B0604020202020204" pitchFamily="34" charset="0"/>
                <a:ea typeface="黑体" panose="02010609060101010101" pitchFamily="49" charset="-122"/>
              </a:rPr>
              <a:t>指令的</a:t>
            </a:r>
            <a:r>
              <a:rPr lang="en-US" altLang="zh-CN" dirty="0">
                <a:latin typeface="Arial" panose="020B0604020202020204" pitchFamily="34" charset="0"/>
                <a:ea typeface="黑体" panose="02010609060101010101" pitchFamily="49" charset="-122"/>
              </a:rPr>
              <a:t>5</a:t>
            </a:r>
            <a:r>
              <a:rPr lang="zh-CN" altLang="en-US" dirty="0">
                <a:latin typeface="Arial" panose="020B0604020202020204" pitchFamily="34" charset="0"/>
                <a:ea typeface="黑体" panose="02010609060101010101" pitchFamily="49" charset="-122"/>
              </a:rPr>
              <a:t>个阶段</a:t>
            </a:r>
            <a:endParaRPr lang="en-US" altLang="zh-CN" dirty="0">
              <a:latin typeface="Arial" panose="020B0604020202020204" pitchFamily="34" charset="0"/>
              <a:ea typeface="黑体" panose="02010609060101010101" pitchFamily="49" charset="-122"/>
            </a:endParaRPr>
          </a:p>
        </p:txBody>
      </p:sp>
      <p:sp>
        <p:nvSpPr>
          <p:cNvPr id="173059" name="Rectangle 3"/>
          <p:cNvSpPr>
            <a:spLocks noGrp="1" noChangeArrowheads="1"/>
          </p:cNvSpPr>
          <p:nvPr>
            <p:ph type="body" idx="1"/>
          </p:nvPr>
        </p:nvSpPr>
        <p:spPr>
          <a:xfrm>
            <a:off x="800099" y="2234109"/>
            <a:ext cx="7858125" cy="2451633"/>
          </a:xfrm>
          <a:noFill/>
          <a:ln/>
          <a:extLst>
            <a:ext uri="{91240B29-F687-4F45-9708-019B960494DF}">
              <a14:hiddenLine xmlns:a14="http://schemas.microsoft.com/office/drawing/2010/main" w="12700">
                <a:solidFill>
                  <a:schemeClr val="accent2"/>
                </a:solidFill>
                <a:miter lim="800000"/>
                <a:headEnd/>
                <a:tailEnd/>
              </a14:hiddenLine>
            </a:ext>
          </a:extLst>
        </p:spPr>
        <p:txBody>
          <a:bodyPr/>
          <a:lstStyle/>
          <a:p>
            <a:pPr>
              <a:lnSpc>
                <a:spcPct val="115000"/>
              </a:lnSpc>
              <a:spcBef>
                <a:spcPct val="20000"/>
              </a:spcBef>
              <a:spcAft>
                <a:spcPts val="1200"/>
              </a:spcAft>
              <a:buFont typeface="Wingdings" panose="05000000000000000000" pitchFamily="2" charset="2"/>
              <a:buChar char="Ø"/>
            </a:pPr>
            <a:r>
              <a:rPr lang="en-US" altLang="zh-CN" dirty="0" err="1">
                <a:latin typeface="Arial" panose="020B0604020202020204" pitchFamily="34" charset="0"/>
                <a:ea typeface="黑体" panose="02010609060101010101" pitchFamily="49" charset="-122"/>
              </a:rPr>
              <a:t>Ifetch</a:t>
            </a:r>
            <a:r>
              <a:rPr lang="en-US" altLang="zh-CN" dirty="0">
                <a:latin typeface="Arial" panose="020B0604020202020204" pitchFamily="34" charset="0"/>
                <a:ea typeface="黑体" panose="02010609060101010101" pitchFamily="49" charset="-122"/>
              </a:rPr>
              <a:t> </a:t>
            </a:r>
            <a:r>
              <a:rPr lang="en-US" altLang="zh-CN" dirty="0">
                <a:solidFill>
                  <a:schemeClr val="accent1"/>
                </a:solidFill>
                <a:latin typeface="Arial" panose="020B0604020202020204" pitchFamily="34" charset="0"/>
                <a:ea typeface="黑体" panose="02010609060101010101" pitchFamily="49" charset="-122"/>
              </a:rPr>
              <a:t>(</a:t>
            </a:r>
            <a:r>
              <a:rPr lang="zh-CN" altLang="en-US" dirty="0">
                <a:solidFill>
                  <a:schemeClr val="accent1"/>
                </a:solidFill>
                <a:latin typeface="Arial" panose="020B0604020202020204" pitchFamily="34" charset="0"/>
                <a:ea typeface="黑体" panose="02010609060101010101" pitchFamily="49" charset="-122"/>
              </a:rPr>
              <a:t>取指</a:t>
            </a:r>
            <a:r>
              <a:rPr lang="en-US" altLang="zh-CN" dirty="0">
                <a:solidFill>
                  <a:schemeClr val="accent1"/>
                </a:solidFill>
                <a:latin typeface="Arial" panose="020B0604020202020204" pitchFamily="34" charset="0"/>
                <a:ea typeface="黑体" panose="02010609060101010101" pitchFamily="49" charset="-122"/>
              </a:rPr>
              <a:t>)</a:t>
            </a:r>
            <a:r>
              <a:rPr lang="en-US" altLang="zh-CN" dirty="0">
                <a:latin typeface="Arial" panose="020B0604020202020204" pitchFamily="34" charset="0"/>
                <a:ea typeface="黑体" panose="02010609060101010101" pitchFamily="49" charset="-122"/>
              </a:rPr>
              <a:t> : </a:t>
            </a:r>
            <a:r>
              <a:rPr lang="zh-CN" altLang="en-US" dirty="0">
                <a:latin typeface="Arial" panose="020B0604020202020204" pitchFamily="34" charset="0"/>
                <a:ea typeface="黑体" panose="02010609060101010101" pitchFamily="49" charset="-122"/>
              </a:rPr>
              <a:t>从指令存储器取指令并计算</a:t>
            </a:r>
            <a:r>
              <a:rPr lang="en-US" altLang="zh-CN" dirty="0" smtClean="0">
                <a:latin typeface="Arial" panose="020B0604020202020204" pitchFamily="34" charset="0"/>
                <a:ea typeface="黑体" panose="02010609060101010101" pitchFamily="49" charset="-122"/>
              </a:rPr>
              <a:t>PC+4</a:t>
            </a:r>
            <a:endParaRPr lang="en-US" altLang="zh-CN" dirty="0" smtClean="0">
              <a:solidFill>
                <a:schemeClr val="accent2"/>
              </a:solidFill>
              <a:latin typeface="Arial" panose="020B0604020202020204" pitchFamily="34" charset="0"/>
              <a:ea typeface="黑体" panose="02010609060101010101" pitchFamily="49" charset="-122"/>
            </a:endParaRPr>
          </a:p>
          <a:p>
            <a:pPr>
              <a:lnSpc>
                <a:spcPct val="115000"/>
              </a:lnSpc>
              <a:spcBef>
                <a:spcPct val="20000"/>
              </a:spcBef>
              <a:spcAft>
                <a:spcPts val="1200"/>
              </a:spcAft>
              <a:buFont typeface="Wingdings" panose="05000000000000000000" pitchFamily="2" charset="2"/>
              <a:buChar char="Ø"/>
            </a:pPr>
            <a:r>
              <a:rPr lang="en-US" altLang="zh-CN" dirty="0" err="1" smtClean="0">
                <a:latin typeface="Arial" panose="020B0604020202020204" pitchFamily="34" charset="0"/>
                <a:ea typeface="黑体" panose="02010609060101010101" pitchFamily="49" charset="-122"/>
              </a:rPr>
              <a:t>Reg</a:t>
            </a:r>
            <a:r>
              <a:rPr lang="en-US" altLang="zh-CN" dirty="0" smtClean="0">
                <a:latin typeface="Arial" panose="020B0604020202020204" pitchFamily="34" charset="0"/>
                <a:ea typeface="黑体" panose="02010609060101010101" pitchFamily="49" charset="-122"/>
              </a:rPr>
              <a:t>/Dec </a:t>
            </a:r>
            <a:r>
              <a:rPr lang="en-US" altLang="zh-CN" dirty="0">
                <a:solidFill>
                  <a:schemeClr val="accent1"/>
                </a:solidFill>
                <a:latin typeface="Arial" panose="020B0604020202020204" pitchFamily="34" charset="0"/>
                <a:ea typeface="黑体" panose="02010609060101010101" pitchFamily="49" charset="-122"/>
              </a:rPr>
              <a:t>(</a:t>
            </a:r>
            <a:r>
              <a:rPr lang="zh-CN" altLang="en-US" dirty="0">
                <a:solidFill>
                  <a:schemeClr val="accent1"/>
                </a:solidFill>
                <a:latin typeface="Arial" panose="020B0604020202020204" pitchFamily="34" charset="0"/>
                <a:ea typeface="黑体" panose="02010609060101010101" pitchFamily="49" charset="-122"/>
              </a:rPr>
              <a:t>取数和译码</a:t>
            </a:r>
            <a:r>
              <a:rPr lang="en-US" altLang="zh-CN" dirty="0">
                <a:solidFill>
                  <a:schemeClr val="accent1"/>
                </a:solidFill>
                <a:latin typeface="Arial" panose="020B0604020202020204" pitchFamily="34" charset="0"/>
                <a:ea typeface="黑体" panose="02010609060101010101" pitchFamily="49" charset="-122"/>
              </a:rPr>
              <a:t>)</a:t>
            </a:r>
            <a:r>
              <a:rPr lang="en-US" altLang="zh-CN" dirty="0">
                <a:latin typeface="Arial" panose="020B0604020202020204" pitchFamily="34" charset="0"/>
                <a:ea typeface="黑体" panose="02010609060101010101" pitchFamily="49" charset="-122"/>
              </a:rPr>
              <a:t> : </a:t>
            </a:r>
            <a:r>
              <a:rPr lang="zh-CN" altLang="en-US" dirty="0">
                <a:latin typeface="Arial" panose="020B0604020202020204" pitchFamily="34" charset="0"/>
                <a:ea typeface="黑体" panose="02010609060101010101" pitchFamily="49" charset="-122"/>
              </a:rPr>
              <a:t>寄存器取数，同时对指令进行</a:t>
            </a:r>
            <a:r>
              <a:rPr lang="zh-CN" altLang="en-US" dirty="0" smtClean="0">
                <a:latin typeface="Arial" panose="020B0604020202020204" pitchFamily="34" charset="0"/>
                <a:ea typeface="黑体" panose="02010609060101010101" pitchFamily="49" charset="-122"/>
              </a:rPr>
              <a:t>译码</a:t>
            </a:r>
            <a:endParaRPr lang="zh-CN" altLang="en-US" dirty="0">
              <a:solidFill>
                <a:schemeClr val="accent2"/>
              </a:solidFill>
              <a:latin typeface="Arial" panose="020B0604020202020204" pitchFamily="34" charset="0"/>
              <a:ea typeface="黑体" panose="02010609060101010101" pitchFamily="49" charset="-122"/>
            </a:endParaRPr>
          </a:p>
          <a:p>
            <a:pPr>
              <a:lnSpc>
                <a:spcPct val="115000"/>
              </a:lnSpc>
              <a:spcBef>
                <a:spcPct val="20000"/>
              </a:spcBef>
              <a:spcAft>
                <a:spcPts val="1200"/>
              </a:spcAft>
              <a:buFont typeface="Wingdings" panose="05000000000000000000" pitchFamily="2" charset="2"/>
              <a:buChar char="Ø"/>
            </a:pPr>
            <a:r>
              <a:rPr lang="en-US" altLang="zh-CN" dirty="0" smtClean="0">
                <a:latin typeface="Arial" panose="020B0604020202020204" pitchFamily="34" charset="0"/>
                <a:ea typeface="黑体" panose="02010609060101010101" pitchFamily="49" charset="-122"/>
              </a:rPr>
              <a:t>Exec </a:t>
            </a:r>
            <a:r>
              <a:rPr lang="en-US" altLang="zh-CN" dirty="0">
                <a:solidFill>
                  <a:schemeClr val="accent1"/>
                </a:solidFill>
                <a:latin typeface="Arial" panose="020B0604020202020204" pitchFamily="34" charset="0"/>
                <a:ea typeface="黑体" panose="02010609060101010101" pitchFamily="49" charset="-122"/>
              </a:rPr>
              <a:t>(</a:t>
            </a:r>
            <a:r>
              <a:rPr lang="zh-CN" altLang="en-US" dirty="0">
                <a:solidFill>
                  <a:schemeClr val="accent1"/>
                </a:solidFill>
                <a:latin typeface="Arial" panose="020B0604020202020204" pitchFamily="34" charset="0"/>
                <a:ea typeface="黑体" panose="02010609060101010101" pitchFamily="49" charset="-122"/>
              </a:rPr>
              <a:t>执行</a:t>
            </a:r>
            <a:r>
              <a:rPr lang="en-US" altLang="zh-CN" dirty="0">
                <a:solidFill>
                  <a:schemeClr val="accent1"/>
                </a:solidFill>
                <a:latin typeface="Arial" panose="020B0604020202020204" pitchFamily="34" charset="0"/>
                <a:ea typeface="黑体" panose="02010609060101010101" pitchFamily="49" charset="-122"/>
              </a:rPr>
              <a:t>)</a:t>
            </a:r>
            <a:r>
              <a:rPr lang="en-US" altLang="zh-CN" dirty="0">
                <a:latin typeface="Arial" panose="020B0604020202020204" pitchFamily="34" charset="0"/>
                <a:ea typeface="黑体" panose="02010609060101010101" pitchFamily="49" charset="-122"/>
              </a:rPr>
              <a:t> : </a:t>
            </a:r>
            <a:r>
              <a:rPr lang="zh-CN" altLang="en-US" dirty="0">
                <a:latin typeface="Arial" panose="020B0604020202020204" pitchFamily="34" charset="0"/>
                <a:ea typeface="黑体" panose="02010609060101010101" pitchFamily="49" charset="-122"/>
              </a:rPr>
              <a:t>计算内存单元地址 </a:t>
            </a:r>
            <a:endParaRPr lang="zh-CN" altLang="en-US" dirty="0">
              <a:solidFill>
                <a:schemeClr val="accent2"/>
              </a:solidFill>
              <a:latin typeface="Arial" panose="020B0604020202020204" pitchFamily="34" charset="0"/>
              <a:ea typeface="黑体" panose="02010609060101010101" pitchFamily="49" charset="-122"/>
            </a:endParaRPr>
          </a:p>
          <a:p>
            <a:pPr>
              <a:lnSpc>
                <a:spcPct val="115000"/>
              </a:lnSpc>
              <a:spcBef>
                <a:spcPct val="20000"/>
              </a:spcBef>
              <a:spcAft>
                <a:spcPts val="1200"/>
              </a:spcAft>
              <a:buFont typeface="Wingdings" panose="05000000000000000000" pitchFamily="2" charset="2"/>
              <a:buChar char="Ø"/>
            </a:pPr>
            <a:r>
              <a:rPr lang="en-US" altLang="zh-CN" dirty="0" smtClean="0">
                <a:latin typeface="Arial" panose="020B0604020202020204" pitchFamily="34" charset="0"/>
                <a:ea typeface="黑体" panose="02010609060101010101" pitchFamily="49" charset="-122"/>
              </a:rPr>
              <a:t>Mem </a:t>
            </a:r>
            <a:r>
              <a:rPr lang="en-US" altLang="zh-CN" dirty="0">
                <a:solidFill>
                  <a:schemeClr val="accent1"/>
                </a:solidFill>
                <a:latin typeface="Arial" panose="020B0604020202020204" pitchFamily="34" charset="0"/>
                <a:ea typeface="黑体" panose="02010609060101010101" pitchFamily="49" charset="-122"/>
              </a:rPr>
              <a:t>(</a:t>
            </a:r>
            <a:r>
              <a:rPr lang="zh-CN" altLang="en-US" dirty="0">
                <a:solidFill>
                  <a:schemeClr val="accent1"/>
                </a:solidFill>
                <a:latin typeface="Arial" panose="020B0604020202020204" pitchFamily="34" charset="0"/>
                <a:ea typeface="黑体" panose="02010609060101010101" pitchFamily="49" charset="-122"/>
              </a:rPr>
              <a:t>读存储器</a:t>
            </a:r>
            <a:r>
              <a:rPr lang="en-US" altLang="zh-CN" dirty="0">
                <a:solidFill>
                  <a:schemeClr val="accent1"/>
                </a:solidFill>
                <a:latin typeface="Arial" panose="020B0604020202020204" pitchFamily="34" charset="0"/>
                <a:ea typeface="黑体" panose="02010609060101010101" pitchFamily="49" charset="-122"/>
              </a:rPr>
              <a:t>)</a:t>
            </a:r>
            <a:r>
              <a:rPr lang="en-US" altLang="zh-CN" dirty="0">
                <a:latin typeface="Arial" panose="020B0604020202020204" pitchFamily="34" charset="0"/>
                <a:ea typeface="黑体" panose="02010609060101010101" pitchFamily="49" charset="-122"/>
              </a:rPr>
              <a:t> : </a:t>
            </a:r>
            <a:r>
              <a:rPr lang="zh-CN" altLang="en-US" dirty="0">
                <a:latin typeface="Arial" panose="020B0604020202020204" pitchFamily="34" charset="0"/>
                <a:ea typeface="黑体" panose="02010609060101010101" pitchFamily="49" charset="-122"/>
              </a:rPr>
              <a:t>从数据存储器中读 </a:t>
            </a:r>
            <a:endParaRPr lang="zh-CN" altLang="en-US" dirty="0">
              <a:solidFill>
                <a:schemeClr val="accent2"/>
              </a:solidFill>
              <a:latin typeface="Arial" panose="020B0604020202020204" pitchFamily="34" charset="0"/>
              <a:ea typeface="黑体" panose="02010609060101010101" pitchFamily="49" charset="-122"/>
            </a:endParaRPr>
          </a:p>
          <a:p>
            <a:pPr>
              <a:lnSpc>
                <a:spcPct val="115000"/>
              </a:lnSpc>
              <a:spcBef>
                <a:spcPct val="20000"/>
              </a:spcBef>
              <a:spcAft>
                <a:spcPts val="1200"/>
              </a:spcAft>
              <a:buFont typeface="Wingdings" panose="05000000000000000000" pitchFamily="2" charset="2"/>
              <a:buChar char="Ø"/>
            </a:pPr>
            <a:r>
              <a:rPr lang="en-US" altLang="zh-CN" dirty="0" err="1" smtClean="0">
                <a:latin typeface="Arial" panose="020B0604020202020204" pitchFamily="34" charset="0"/>
                <a:ea typeface="黑体" panose="02010609060101010101" pitchFamily="49" charset="-122"/>
              </a:rPr>
              <a:t>Wr</a:t>
            </a:r>
            <a:r>
              <a:rPr lang="en-US" altLang="zh-CN" dirty="0">
                <a:solidFill>
                  <a:schemeClr val="accent1"/>
                </a:solidFill>
                <a:latin typeface="Arial" panose="020B0604020202020204" pitchFamily="34" charset="0"/>
                <a:ea typeface="黑体" panose="02010609060101010101" pitchFamily="49" charset="-122"/>
              </a:rPr>
              <a:t>(</a:t>
            </a:r>
            <a:r>
              <a:rPr lang="zh-CN" altLang="en-US" dirty="0">
                <a:solidFill>
                  <a:schemeClr val="accent1"/>
                </a:solidFill>
                <a:latin typeface="Arial" panose="020B0604020202020204" pitchFamily="34" charset="0"/>
                <a:ea typeface="黑体" panose="02010609060101010101" pitchFamily="49" charset="-122"/>
              </a:rPr>
              <a:t>写寄存器</a:t>
            </a:r>
            <a:r>
              <a:rPr lang="en-US" altLang="zh-CN" dirty="0">
                <a:solidFill>
                  <a:schemeClr val="accent1"/>
                </a:solidFill>
                <a:latin typeface="Arial" panose="020B0604020202020204" pitchFamily="34" charset="0"/>
                <a:ea typeface="黑体" panose="02010609060101010101" pitchFamily="49" charset="-122"/>
              </a:rPr>
              <a:t>)</a:t>
            </a:r>
            <a:r>
              <a:rPr lang="en-US" altLang="zh-CN" dirty="0">
                <a:latin typeface="Arial" panose="020B0604020202020204" pitchFamily="34" charset="0"/>
                <a:ea typeface="黑体" panose="02010609060101010101" pitchFamily="49" charset="-122"/>
              </a:rPr>
              <a:t>: </a:t>
            </a:r>
            <a:r>
              <a:rPr lang="zh-CN" altLang="en-US" dirty="0">
                <a:latin typeface="Arial" panose="020B0604020202020204" pitchFamily="34" charset="0"/>
                <a:ea typeface="黑体" panose="02010609060101010101" pitchFamily="49" charset="-122"/>
              </a:rPr>
              <a:t>将数据写到寄存器中 </a:t>
            </a:r>
            <a:endParaRPr lang="zh-CN" altLang="en-US" dirty="0">
              <a:solidFill>
                <a:schemeClr val="accent2"/>
              </a:solidFill>
              <a:latin typeface="Arial" panose="020B0604020202020204" pitchFamily="34" charset="0"/>
              <a:ea typeface="黑体" panose="02010609060101010101" pitchFamily="49" charset="-122"/>
            </a:endParaRPr>
          </a:p>
        </p:txBody>
      </p:sp>
      <p:grpSp>
        <p:nvGrpSpPr>
          <p:cNvPr id="173124" name="Group 68"/>
          <p:cNvGrpSpPr>
            <a:grpSpLocks/>
          </p:cNvGrpSpPr>
          <p:nvPr/>
        </p:nvGrpSpPr>
        <p:grpSpPr bwMode="auto">
          <a:xfrm>
            <a:off x="1563688" y="1319709"/>
            <a:ext cx="6524625" cy="765175"/>
            <a:chOff x="985" y="707"/>
            <a:chExt cx="4110" cy="482"/>
          </a:xfrm>
        </p:grpSpPr>
        <p:sp>
          <p:nvSpPr>
            <p:cNvPr id="173089" name="Line 33"/>
            <p:cNvSpPr>
              <a:spLocks noChangeShapeType="1"/>
            </p:cNvSpPr>
            <p:nvPr/>
          </p:nvSpPr>
          <p:spPr bwMode="auto">
            <a:xfrm flipV="1">
              <a:off x="985" y="708"/>
              <a:ext cx="0" cy="208"/>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kumimoji="0" lang="zh-CN" altLang="en-US" sz="1600" smtClean="0">
                <a:solidFill>
                  <a:srgbClr val="000000"/>
                </a:solidFill>
                <a:latin typeface="Times New Roman" pitchFamily="18" charset="0"/>
                <a:ea typeface="+mn-ea"/>
              </a:endParaRPr>
            </a:p>
          </p:txBody>
        </p:sp>
        <p:sp>
          <p:nvSpPr>
            <p:cNvPr id="173090" name="Line 34"/>
            <p:cNvSpPr>
              <a:spLocks noChangeShapeType="1"/>
            </p:cNvSpPr>
            <p:nvPr/>
          </p:nvSpPr>
          <p:spPr bwMode="auto">
            <a:xfrm flipV="1">
              <a:off x="1854" y="708"/>
              <a:ext cx="0" cy="208"/>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kumimoji="0" lang="zh-CN" altLang="en-US" sz="1600" smtClean="0">
                <a:solidFill>
                  <a:srgbClr val="000000"/>
                </a:solidFill>
                <a:latin typeface="Times New Roman" pitchFamily="18" charset="0"/>
                <a:ea typeface="+mn-ea"/>
              </a:endParaRPr>
            </a:p>
          </p:txBody>
        </p:sp>
        <p:sp>
          <p:nvSpPr>
            <p:cNvPr id="173091" name="Rectangle 35"/>
            <p:cNvSpPr>
              <a:spLocks noChangeArrowheads="1"/>
            </p:cNvSpPr>
            <p:nvPr/>
          </p:nvSpPr>
          <p:spPr bwMode="auto">
            <a:xfrm>
              <a:off x="1151" y="716"/>
              <a:ext cx="43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kumimoji="0" lang="zh-CN" altLang="en-US" sz="1600" b="1" smtClean="0">
                  <a:solidFill>
                    <a:srgbClr val="000000"/>
                  </a:solidFill>
                  <a:latin typeface="Times New Roman" pitchFamily="18" charset="0"/>
                  <a:ea typeface="宋体" pitchFamily="2" charset="-122"/>
                </a:rPr>
                <a:t>阶段</a:t>
              </a:r>
              <a:r>
                <a:rPr kumimoji="0" lang="en-US" altLang="zh-CN" sz="1600" b="1" smtClean="0">
                  <a:solidFill>
                    <a:srgbClr val="000000"/>
                  </a:solidFill>
                  <a:latin typeface="Times New Roman" pitchFamily="18" charset="0"/>
                  <a:ea typeface="宋体" pitchFamily="2" charset="-122"/>
                </a:rPr>
                <a:t>1</a:t>
              </a:r>
            </a:p>
          </p:txBody>
        </p:sp>
        <p:sp>
          <p:nvSpPr>
            <p:cNvPr id="173092" name="Rectangle 36"/>
            <p:cNvSpPr>
              <a:spLocks noChangeArrowheads="1"/>
            </p:cNvSpPr>
            <p:nvPr/>
          </p:nvSpPr>
          <p:spPr bwMode="auto">
            <a:xfrm>
              <a:off x="1844" y="716"/>
              <a:ext cx="468"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kumimoji="0" lang="zh-CN" altLang="en-US" sz="1600" b="1" smtClean="0">
                  <a:solidFill>
                    <a:srgbClr val="000000"/>
                  </a:solidFill>
                  <a:latin typeface="Times New Roman" pitchFamily="18" charset="0"/>
                  <a:ea typeface="宋体" pitchFamily="2" charset="-122"/>
                </a:rPr>
                <a:t>阶段 </a:t>
              </a:r>
              <a:r>
                <a:rPr kumimoji="0" lang="en-US" altLang="zh-CN" sz="1600" b="1" smtClean="0">
                  <a:solidFill>
                    <a:srgbClr val="000000"/>
                  </a:solidFill>
                  <a:latin typeface="Times New Roman" pitchFamily="18" charset="0"/>
                  <a:ea typeface="宋体" pitchFamily="2" charset="-122"/>
                </a:rPr>
                <a:t>2</a:t>
              </a:r>
            </a:p>
          </p:txBody>
        </p:sp>
        <p:sp>
          <p:nvSpPr>
            <p:cNvPr id="173093" name="Line 37"/>
            <p:cNvSpPr>
              <a:spLocks noChangeShapeType="1"/>
            </p:cNvSpPr>
            <p:nvPr/>
          </p:nvSpPr>
          <p:spPr bwMode="auto">
            <a:xfrm flipV="1">
              <a:off x="2427" y="708"/>
              <a:ext cx="0" cy="208"/>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kumimoji="0" lang="zh-CN" altLang="en-US" sz="1600" smtClean="0">
                <a:solidFill>
                  <a:srgbClr val="000000"/>
                </a:solidFill>
                <a:latin typeface="Times New Roman" pitchFamily="18" charset="0"/>
                <a:ea typeface="+mn-ea"/>
              </a:endParaRPr>
            </a:p>
          </p:txBody>
        </p:sp>
        <p:sp>
          <p:nvSpPr>
            <p:cNvPr id="173094" name="Line 38"/>
            <p:cNvSpPr>
              <a:spLocks noChangeShapeType="1"/>
            </p:cNvSpPr>
            <p:nvPr/>
          </p:nvSpPr>
          <p:spPr bwMode="auto">
            <a:xfrm flipV="1">
              <a:off x="3458" y="708"/>
              <a:ext cx="0" cy="208"/>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kumimoji="0" lang="zh-CN" altLang="en-US" sz="1600" smtClean="0">
                <a:solidFill>
                  <a:srgbClr val="000000"/>
                </a:solidFill>
                <a:latin typeface="Times New Roman" pitchFamily="18" charset="0"/>
                <a:ea typeface="+mn-ea"/>
              </a:endParaRPr>
            </a:p>
          </p:txBody>
        </p:sp>
        <p:sp>
          <p:nvSpPr>
            <p:cNvPr id="173095" name="Line 39"/>
            <p:cNvSpPr>
              <a:spLocks noChangeShapeType="1"/>
            </p:cNvSpPr>
            <p:nvPr/>
          </p:nvSpPr>
          <p:spPr bwMode="auto">
            <a:xfrm flipV="1">
              <a:off x="4471" y="708"/>
              <a:ext cx="0" cy="208"/>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kumimoji="0" lang="zh-CN" altLang="en-US" sz="1600" smtClean="0">
                <a:solidFill>
                  <a:srgbClr val="000000"/>
                </a:solidFill>
                <a:latin typeface="Times New Roman" pitchFamily="18" charset="0"/>
                <a:ea typeface="+mn-ea"/>
              </a:endParaRPr>
            </a:p>
          </p:txBody>
        </p:sp>
        <p:sp>
          <p:nvSpPr>
            <p:cNvPr id="173096" name="Line 40"/>
            <p:cNvSpPr>
              <a:spLocks noChangeShapeType="1"/>
            </p:cNvSpPr>
            <p:nvPr/>
          </p:nvSpPr>
          <p:spPr bwMode="auto">
            <a:xfrm flipV="1">
              <a:off x="5095" y="735"/>
              <a:ext cx="0" cy="208"/>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kumimoji="0" lang="zh-CN" altLang="en-US" sz="1600" smtClean="0">
                <a:solidFill>
                  <a:srgbClr val="000000"/>
                </a:solidFill>
                <a:latin typeface="Times New Roman" pitchFamily="18" charset="0"/>
                <a:ea typeface="+mn-ea"/>
              </a:endParaRPr>
            </a:p>
          </p:txBody>
        </p:sp>
        <p:sp>
          <p:nvSpPr>
            <p:cNvPr id="173097" name="Rectangle 41"/>
            <p:cNvSpPr>
              <a:spLocks noChangeArrowheads="1"/>
            </p:cNvSpPr>
            <p:nvPr/>
          </p:nvSpPr>
          <p:spPr bwMode="auto">
            <a:xfrm>
              <a:off x="2716" y="716"/>
              <a:ext cx="467"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kumimoji="0" lang="zh-CN" altLang="en-US" sz="1600" b="1" smtClean="0">
                  <a:solidFill>
                    <a:srgbClr val="000000"/>
                  </a:solidFill>
                  <a:latin typeface="Times New Roman" pitchFamily="18" charset="0"/>
                  <a:ea typeface="宋体" pitchFamily="2" charset="-122"/>
                </a:rPr>
                <a:t>阶段 </a:t>
              </a:r>
              <a:r>
                <a:rPr kumimoji="0" lang="en-US" altLang="zh-CN" sz="1600" b="1" smtClean="0">
                  <a:solidFill>
                    <a:srgbClr val="000000"/>
                  </a:solidFill>
                  <a:latin typeface="Times New Roman" pitchFamily="18" charset="0"/>
                  <a:ea typeface="宋体" pitchFamily="2" charset="-122"/>
                </a:rPr>
                <a:t>3</a:t>
              </a:r>
            </a:p>
          </p:txBody>
        </p:sp>
        <p:sp>
          <p:nvSpPr>
            <p:cNvPr id="173098" name="Rectangle 42"/>
            <p:cNvSpPr>
              <a:spLocks noChangeArrowheads="1"/>
            </p:cNvSpPr>
            <p:nvPr/>
          </p:nvSpPr>
          <p:spPr bwMode="auto">
            <a:xfrm>
              <a:off x="3685" y="707"/>
              <a:ext cx="468"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kumimoji="0" lang="zh-CN" altLang="en-US" sz="1600" b="1" smtClean="0">
                  <a:solidFill>
                    <a:srgbClr val="000000"/>
                  </a:solidFill>
                  <a:latin typeface="Times New Roman" pitchFamily="18" charset="0"/>
                  <a:ea typeface="宋体" pitchFamily="2" charset="-122"/>
                </a:rPr>
                <a:t>阶段 </a:t>
              </a:r>
              <a:r>
                <a:rPr kumimoji="0" lang="en-US" altLang="zh-CN" sz="1600" b="1" smtClean="0">
                  <a:solidFill>
                    <a:srgbClr val="000000"/>
                  </a:solidFill>
                  <a:latin typeface="Times New Roman" pitchFamily="18" charset="0"/>
                  <a:ea typeface="宋体" pitchFamily="2" charset="-122"/>
                </a:rPr>
                <a:t>4</a:t>
              </a:r>
            </a:p>
          </p:txBody>
        </p:sp>
        <p:sp>
          <p:nvSpPr>
            <p:cNvPr id="173099" name="Rectangle 43"/>
            <p:cNvSpPr>
              <a:spLocks noChangeArrowheads="1"/>
            </p:cNvSpPr>
            <p:nvPr/>
          </p:nvSpPr>
          <p:spPr bwMode="auto">
            <a:xfrm>
              <a:off x="4583" y="716"/>
              <a:ext cx="43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kumimoji="0" lang="zh-CN" altLang="en-US" sz="1600" b="1" smtClean="0">
                  <a:solidFill>
                    <a:srgbClr val="000000"/>
                  </a:solidFill>
                  <a:latin typeface="Times New Roman" pitchFamily="18" charset="0"/>
                  <a:ea typeface="宋体" pitchFamily="2" charset="-122"/>
                </a:rPr>
                <a:t>阶段</a:t>
              </a:r>
              <a:r>
                <a:rPr kumimoji="0" lang="en-US" altLang="zh-CN" sz="1600" b="1" smtClean="0">
                  <a:solidFill>
                    <a:srgbClr val="000000"/>
                  </a:solidFill>
                  <a:latin typeface="Times New Roman" pitchFamily="18" charset="0"/>
                  <a:ea typeface="宋体" pitchFamily="2" charset="-122"/>
                </a:rPr>
                <a:t>5</a:t>
              </a:r>
            </a:p>
          </p:txBody>
        </p:sp>
        <p:grpSp>
          <p:nvGrpSpPr>
            <p:cNvPr id="173101" name="Group 45"/>
            <p:cNvGrpSpPr>
              <a:grpSpLocks/>
            </p:cNvGrpSpPr>
            <p:nvPr/>
          </p:nvGrpSpPr>
          <p:grpSpPr bwMode="auto">
            <a:xfrm>
              <a:off x="989" y="979"/>
              <a:ext cx="866" cy="210"/>
              <a:chOff x="1256" y="1008"/>
              <a:chExt cx="512" cy="210"/>
            </a:xfrm>
          </p:grpSpPr>
          <p:sp>
            <p:nvSpPr>
              <p:cNvPr id="173102" name="Rectangle 46"/>
              <p:cNvSpPr>
                <a:spLocks noChangeArrowheads="1"/>
              </p:cNvSpPr>
              <p:nvPr/>
            </p:nvSpPr>
            <p:spPr bwMode="auto">
              <a:xfrm>
                <a:off x="1256" y="1016"/>
                <a:ext cx="512"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kumimoji="0" lang="zh-CN" altLang="en-US" sz="1600" smtClean="0">
                  <a:solidFill>
                    <a:srgbClr val="000000"/>
                  </a:solidFill>
                  <a:latin typeface="Times New Roman" pitchFamily="18" charset="0"/>
                  <a:ea typeface="+mn-ea"/>
                </a:endParaRPr>
              </a:p>
            </p:txBody>
          </p:sp>
          <p:sp>
            <p:nvSpPr>
              <p:cNvPr id="173103" name="Rectangle 47"/>
              <p:cNvSpPr>
                <a:spLocks noChangeArrowheads="1"/>
              </p:cNvSpPr>
              <p:nvPr/>
            </p:nvSpPr>
            <p:spPr bwMode="auto">
              <a:xfrm>
                <a:off x="1297" y="1008"/>
                <a:ext cx="257"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kumimoji="0" lang="en-US" altLang="zh-CN" sz="1600" b="1" smtClean="0">
                    <a:solidFill>
                      <a:srgbClr val="000000"/>
                    </a:solidFill>
                    <a:latin typeface="Times New Roman" pitchFamily="18" charset="0"/>
                    <a:ea typeface="宋体" pitchFamily="2" charset="-122"/>
                  </a:rPr>
                  <a:t>Ifetch</a:t>
                </a:r>
              </a:p>
            </p:txBody>
          </p:sp>
        </p:grpSp>
        <p:grpSp>
          <p:nvGrpSpPr>
            <p:cNvPr id="173104" name="Group 48"/>
            <p:cNvGrpSpPr>
              <a:grpSpLocks/>
            </p:cNvGrpSpPr>
            <p:nvPr/>
          </p:nvGrpSpPr>
          <p:grpSpPr bwMode="auto">
            <a:xfrm>
              <a:off x="1836" y="979"/>
              <a:ext cx="582" cy="210"/>
              <a:chOff x="1767" y="1008"/>
              <a:chExt cx="529" cy="210"/>
            </a:xfrm>
          </p:grpSpPr>
          <p:sp>
            <p:nvSpPr>
              <p:cNvPr id="173105" name="Rectangle 49"/>
              <p:cNvSpPr>
                <a:spLocks noChangeArrowheads="1"/>
              </p:cNvSpPr>
              <p:nvPr/>
            </p:nvSpPr>
            <p:spPr bwMode="auto">
              <a:xfrm>
                <a:off x="1784" y="1016"/>
                <a:ext cx="512"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kumimoji="0" lang="zh-CN" altLang="en-US" sz="1600" smtClean="0">
                  <a:solidFill>
                    <a:srgbClr val="000000"/>
                  </a:solidFill>
                  <a:latin typeface="Times New Roman" pitchFamily="18" charset="0"/>
                  <a:ea typeface="+mn-ea"/>
                </a:endParaRPr>
              </a:p>
            </p:txBody>
          </p:sp>
          <p:sp>
            <p:nvSpPr>
              <p:cNvPr id="173106" name="Rectangle 50"/>
              <p:cNvSpPr>
                <a:spLocks noChangeArrowheads="1"/>
              </p:cNvSpPr>
              <p:nvPr/>
            </p:nvSpPr>
            <p:spPr bwMode="auto">
              <a:xfrm>
                <a:off x="1767" y="1008"/>
                <a:ext cx="517"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kumimoji="0" lang="en-US" altLang="zh-CN" sz="1600" b="1" smtClean="0">
                    <a:solidFill>
                      <a:srgbClr val="000000"/>
                    </a:solidFill>
                    <a:latin typeface="Times New Roman" pitchFamily="18" charset="0"/>
                    <a:ea typeface="宋体" pitchFamily="2" charset="-122"/>
                  </a:rPr>
                  <a:t>Reg/Dec</a:t>
                </a:r>
              </a:p>
            </p:txBody>
          </p:sp>
        </p:grpSp>
        <p:sp>
          <p:nvSpPr>
            <p:cNvPr id="173108" name="Rectangle 52"/>
            <p:cNvSpPr>
              <a:spLocks noChangeArrowheads="1"/>
            </p:cNvSpPr>
            <p:nvPr/>
          </p:nvSpPr>
          <p:spPr bwMode="auto">
            <a:xfrm>
              <a:off x="2417" y="987"/>
              <a:ext cx="1047"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kumimoji="0" lang="zh-CN" altLang="en-US" sz="1600" smtClean="0">
                <a:solidFill>
                  <a:srgbClr val="000000"/>
                </a:solidFill>
                <a:latin typeface="Times New Roman" pitchFamily="18" charset="0"/>
                <a:ea typeface="+mn-ea"/>
              </a:endParaRPr>
            </a:p>
          </p:txBody>
        </p:sp>
        <p:sp>
          <p:nvSpPr>
            <p:cNvPr id="173109" name="Rectangle 53"/>
            <p:cNvSpPr>
              <a:spLocks noChangeArrowheads="1"/>
            </p:cNvSpPr>
            <p:nvPr/>
          </p:nvSpPr>
          <p:spPr bwMode="auto">
            <a:xfrm>
              <a:off x="2750" y="979"/>
              <a:ext cx="378"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kumimoji="0" lang="en-US" altLang="zh-CN" sz="1600" b="1" smtClean="0">
                  <a:solidFill>
                    <a:srgbClr val="000000"/>
                  </a:solidFill>
                  <a:latin typeface="Times New Roman" pitchFamily="18" charset="0"/>
                  <a:ea typeface="宋体" pitchFamily="2" charset="-122"/>
                </a:rPr>
                <a:t>Exec</a:t>
              </a:r>
            </a:p>
          </p:txBody>
        </p:sp>
        <p:sp>
          <p:nvSpPr>
            <p:cNvPr id="173111" name="Rectangle 55"/>
            <p:cNvSpPr>
              <a:spLocks noChangeArrowheads="1"/>
            </p:cNvSpPr>
            <p:nvPr/>
          </p:nvSpPr>
          <p:spPr bwMode="auto">
            <a:xfrm>
              <a:off x="3467" y="987"/>
              <a:ext cx="1012"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kumimoji="0" lang="zh-CN" altLang="en-US" sz="1600" smtClean="0">
                <a:solidFill>
                  <a:srgbClr val="000000"/>
                </a:solidFill>
                <a:latin typeface="Times New Roman" pitchFamily="18" charset="0"/>
                <a:ea typeface="+mn-ea"/>
              </a:endParaRPr>
            </a:p>
          </p:txBody>
        </p:sp>
        <p:sp>
          <p:nvSpPr>
            <p:cNvPr id="173112" name="Rectangle 56"/>
            <p:cNvSpPr>
              <a:spLocks noChangeArrowheads="1"/>
            </p:cNvSpPr>
            <p:nvPr/>
          </p:nvSpPr>
          <p:spPr bwMode="auto">
            <a:xfrm>
              <a:off x="3749" y="979"/>
              <a:ext cx="399"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kumimoji="0" lang="en-US" altLang="zh-CN" sz="1600" b="1" smtClean="0">
                  <a:solidFill>
                    <a:srgbClr val="000000"/>
                  </a:solidFill>
                  <a:latin typeface="Times New Roman" pitchFamily="18" charset="0"/>
                  <a:ea typeface="宋体" pitchFamily="2" charset="-122"/>
                </a:rPr>
                <a:t>Mem</a:t>
              </a:r>
            </a:p>
          </p:txBody>
        </p:sp>
        <p:sp>
          <p:nvSpPr>
            <p:cNvPr id="173114" name="Rectangle 58"/>
            <p:cNvSpPr>
              <a:spLocks noChangeArrowheads="1"/>
            </p:cNvSpPr>
            <p:nvPr/>
          </p:nvSpPr>
          <p:spPr bwMode="auto">
            <a:xfrm>
              <a:off x="4482" y="987"/>
              <a:ext cx="609"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kumimoji="0" lang="zh-CN" altLang="en-US" sz="1600" smtClean="0">
                <a:solidFill>
                  <a:srgbClr val="000000"/>
                </a:solidFill>
                <a:latin typeface="Times New Roman" pitchFamily="18" charset="0"/>
                <a:ea typeface="+mn-ea"/>
              </a:endParaRPr>
            </a:p>
          </p:txBody>
        </p:sp>
        <p:sp>
          <p:nvSpPr>
            <p:cNvPr id="173115" name="Rectangle 59"/>
            <p:cNvSpPr>
              <a:spLocks noChangeArrowheads="1"/>
            </p:cNvSpPr>
            <p:nvPr/>
          </p:nvSpPr>
          <p:spPr bwMode="auto">
            <a:xfrm>
              <a:off x="4648" y="979"/>
              <a:ext cx="35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r>
                <a:rPr kumimoji="0" lang="en-US" altLang="zh-CN" sz="1600" b="1" smtClean="0">
                  <a:solidFill>
                    <a:srgbClr val="000000"/>
                  </a:solidFill>
                  <a:latin typeface="Times New Roman" pitchFamily="18" charset="0"/>
                  <a:ea typeface="宋体" pitchFamily="2" charset="-122"/>
                </a:rPr>
                <a:t>Wr</a:t>
              </a:r>
            </a:p>
          </p:txBody>
        </p:sp>
      </p:grpSp>
      <p:sp>
        <p:nvSpPr>
          <p:cNvPr id="173125" name="Text Box 69"/>
          <p:cNvSpPr txBox="1">
            <a:spLocks noChangeArrowheads="1"/>
          </p:cNvSpPr>
          <p:nvPr/>
        </p:nvSpPr>
        <p:spPr bwMode="auto">
          <a:xfrm>
            <a:off x="790484" y="5042136"/>
            <a:ext cx="7525932"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spcBef>
                <a:spcPct val="50000"/>
              </a:spcBef>
            </a:pPr>
            <a:r>
              <a:rPr kumimoji="0" lang="zh-CN" altLang="en-US" sz="2000" b="1" dirty="0" smtClean="0">
                <a:solidFill>
                  <a:srgbClr val="0000FF"/>
                </a:solidFill>
                <a:latin typeface="微软雅黑" panose="020B0503020204020204" pitchFamily="34" charset="-122"/>
                <a:ea typeface="微软雅黑" panose="020B0503020204020204" pitchFamily="34" charset="-122"/>
              </a:rPr>
              <a:t>指令的执行过程是否和“洗衣”过程类似？是否可以采用类似方式来执行指令呢？如果可以，要怎么操作？</a:t>
            </a:r>
          </a:p>
        </p:txBody>
      </p:sp>
    </p:spTree>
    <p:extLst>
      <p:ext uri="{BB962C8B-B14F-4D97-AF65-F5344CB8AC3E}">
        <p14:creationId xmlns:p14="http://schemas.microsoft.com/office/powerpoint/2010/main" val="4077665207"/>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73125">
                                            <p:txEl>
                                              <p:pRg st="0" end="0"/>
                                            </p:txEl>
                                          </p:spTgt>
                                        </p:tgtEl>
                                        <p:attrNameLst>
                                          <p:attrName>style.visibility</p:attrName>
                                        </p:attrNameLst>
                                      </p:cBhvr>
                                      <p:to>
                                        <p:strVal val="visible"/>
                                      </p:to>
                                    </p:set>
                                    <p:animEffect transition="in" filter="blinds(horizontal)">
                                      <p:cBhvr>
                                        <p:cTn id="7" dur="500"/>
                                        <p:tgtEl>
                                          <p:spTgt spid="17312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r>
              <a:rPr lang="en-US" altLang="zh-CN" smtClean="0">
                <a:latin typeface="黑体" pitchFamily="2" charset="-122"/>
              </a:rPr>
              <a:t>3.3 </a:t>
            </a:r>
            <a:r>
              <a:rPr lang="zh-CN" altLang="en-US" smtClean="0">
                <a:latin typeface="黑体" pitchFamily="2" charset="-122"/>
              </a:rPr>
              <a:t>非线性流水线的调度</a:t>
            </a:r>
          </a:p>
        </p:txBody>
      </p:sp>
      <p:sp>
        <p:nvSpPr>
          <p:cNvPr id="97283" name="Rectangle 3" descr="Rectangle: Click to edit Master text styles&#10;Second level&#10;Third level&#10;Fourth level&#10;Fifth level"/>
          <p:cNvSpPr>
            <a:spLocks noGrp="1" noChangeArrowheads="1"/>
          </p:cNvSpPr>
          <p:nvPr>
            <p:ph idx="1"/>
          </p:nvPr>
        </p:nvSpPr>
        <p:spPr>
          <a:xfrm>
            <a:off x="251520" y="1340768"/>
            <a:ext cx="8429625" cy="3362325"/>
          </a:xfrm>
        </p:spPr>
        <p:txBody>
          <a:bodyPr/>
          <a:lstStyle/>
          <a:p>
            <a:pPr marL="1085850" lvl="1" indent="-457200"/>
            <a:r>
              <a:rPr lang="zh-CN" altLang="en-US" dirty="0" smtClean="0">
                <a:latin typeface="Times New Roman" pitchFamily="18" charset="0"/>
              </a:rPr>
              <a:t>从初始冲突向量</a:t>
            </a:r>
            <a:r>
              <a:rPr lang="en-US" altLang="zh-CN" dirty="0" smtClean="0">
                <a:latin typeface="Times New Roman" pitchFamily="18" charset="0"/>
              </a:rPr>
              <a:t>C</a:t>
            </a:r>
            <a:r>
              <a:rPr lang="en-US" altLang="zh-CN" baseline="-25000" dirty="0" smtClean="0">
                <a:latin typeface="Times New Roman" pitchFamily="18" charset="0"/>
              </a:rPr>
              <a:t>0</a:t>
            </a:r>
            <a:r>
              <a:rPr lang="zh-CN" altLang="en-US" dirty="0" smtClean="0">
                <a:latin typeface="Times New Roman" pitchFamily="18" charset="0"/>
              </a:rPr>
              <a:t>出发，反复应用上述步骤，可以求得所有的冲突向量以及产生这些向量所对应的时间间隔。由此可以画出用冲突向量表示的</a:t>
            </a:r>
            <a:r>
              <a:rPr lang="zh-CN" altLang="en-US" dirty="0" smtClean="0">
                <a:solidFill>
                  <a:srgbClr val="FF0000"/>
                </a:solidFill>
                <a:latin typeface="Times New Roman" pitchFamily="18" charset="0"/>
              </a:rPr>
              <a:t>流水线状态转移图</a:t>
            </a:r>
            <a:r>
              <a:rPr lang="zh-CN" altLang="en-US" dirty="0" smtClean="0">
                <a:latin typeface="Times New Roman" pitchFamily="18" charset="0"/>
              </a:rPr>
              <a:t>。</a:t>
            </a:r>
          </a:p>
          <a:p>
            <a:pPr lvl="2"/>
            <a:r>
              <a:rPr lang="zh-CN" altLang="en-US" dirty="0" smtClean="0">
                <a:solidFill>
                  <a:srgbClr val="339933"/>
                </a:solidFill>
                <a:latin typeface="Times New Roman" pitchFamily="18" charset="0"/>
                <a:ea typeface="宋体" charset="-122"/>
              </a:rPr>
              <a:t>有向弧</a:t>
            </a:r>
            <a:r>
              <a:rPr lang="zh-CN" altLang="en-US" dirty="0" smtClean="0">
                <a:latin typeface="Times New Roman" pitchFamily="18" charset="0"/>
                <a:ea typeface="宋体" charset="-122"/>
              </a:rPr>
              <a:t>：表示状态转移的方向</a:t>
            </a:r>
          </a:p>
          <a:p>
            <a:pPr lvl="2"/>
            <a:r>
              <a:rPr lang="zh-CN" altLang="en-US" dirty="0" smtClean="0">
                <a:solidFill>
                  <a:srgbClr val="339933"/>
                </a:solidFill>
                <a:latin typeface="Times New Roman" pitchFamily="18" charset="0"/>
                <a:ea typeface="宋体" charset="-122"/>
              </a:rPr>
              <a:t>弧上的数字</a:t>
            </a:r>
            <a:r>
              <a:rPr lang="zh-CN" altLang="en-US" dirty="0" smtClean="0">
                <a:latin typeface="Times New Roman" pitchFamily="18" charset="0"/>
                <a:ea typeface="宋体" charset="-122"/>
              </a:rPr>
              <a:t>：表示引入后续任务（从而产生新的冲突向量）所用的时间间隔（时钟周期数）</a:t>
            </a:r>
          </a:p>
        </p:txBody>
      </p:sp>
    </p:spTree>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r>
              <a:rPr lang="en-US" altLang="zh-CN" smtClean="0">
                <a:latin typeface="黑体" pitchFamily="2" charset="-122"/>
              </a:rPr>
              <a:t>3.3 </a:t>
            </a:r>
            <a:r>
              <a:rPr lang="zh-CN" altLang="en-US" smtClean="0">
                <a:latin typeface="黑体" pitchFamily="2" charset="-122"/>
              </a:rPr>
              <a:t>非线性流水线的调度</a:t>
            </a:r>
          </a:p>
        </p:txBody>
      </p:sp>
      <p:sp>
        <p:nvSpPr>
          <p:cNvPr id="98307" name="Rectangle 3" descr="Rectangle: Click to edit Master text styles&#10;Second level&#10;Third level&#10;Fourth level&#10;Fifth level"/>
          <p:cNvSpPr>
            <a:spLocks noGrp="1" noChangeArrowheads="1"/>
          </p:cNvSpPr>
          <p:nvPr>
            <p:ph idx="1"/>
          </p:nvPr>
        </p:nvSpPr>
        <p:spPr/>
        <p:txBody>
          <a:bodyPr/>
          <a:lstStyle/>
          <a:p>
            <a:pPr marL="457200" indent="-457200">
              <a:buFont typeface="Wingdings" pitchFamily="2" charset="2"/>
              <a:buNone/>
            </a:pPr>
            <a:r>
              <a:rPr lang="zh-CN" altLang="en-US" b="1" smtClean="0">
                <a:latin typeface="宋体" charset="-122"/>
                <a:ea typeface="宋体" charset="-122"/>
              </a:rPr>
              <a:t>对于上面的例子</a:t>
            </a:r>
          </a:p>
          <a:p>
            <a:pPr marL="457200" indent="-457200">
              <a:buFont typeface="Wingdings" pitchFamily="2" charset="2"/>
              <a:buNone/>
            </a:pPr>
            <a:r>
              <a:rPr lang="zh-CN" altLang="en-US" sz="2000" b="1" smtClean="0">
                <a:solidFill>
                  <a:srgbClr val="000000"/>
                </a:solidFill>
                <a:latin typeface="宋体" charset="-122"/>
                <a:ea typeface="宋体" charset="-122"/>
              </a:rPr>
              <a:t>（</a:t>
            </a:r>
            <a:r>
              <a:rPr lang="en-US" altLang="zh-CN" sz="2000" b="1" smtClean="0">
                <a:solidFill>
                  <a:srgbClr val="000000"/>
                </a:solidFill>
                <a:latin typeface="宋体" charset="-122"/>
                <a:ea typeface="宋体" charset="-122"/>
              </a:rPr>
              <a:t>1</a:t>
            </a:r>
            <a:r>
              <a:rPr lang="zh-CN" altLang="en-US" sz="2000" b="1" smtClean="0">
                <a:solidFill>
                  <a:srgbClr val="000000"/>
                </a:solidFill>
                <a:latin typeface="宋体" charset="-122"/>
                <a:ea typeface="宋体" charset="-122"/>
              </a:rPr>
              <a:t>） </a:t>
            </a:r>
            <a:r>
              <a:rPr lang="en-US" altLang="zh-CN" sz="2000" b="1" smtClean="0">
                <a:solidFill>
                  <a:srgbClr val="9933FF"/>
                </a:solidFill>
                <a:latin typeface="宋体" charset="-122"/>
                <a:ea typeface="宋体" charset="-122"/>
              </a:rPr>
              <a:t>C</a:t>
            </a:r>
            <a:r>
              <a:rPr lang="en-US" altLang="zh-CN" sz="2000" b="1" baseline="-25000" smtClean="0">
                <a:solidFill>
                  <a:srgbClr val="9933FF"/>
                </a:solidFill>
                <a:latin typeface="宋体" charset="-122"/>
                <a:ea typeface="宋体" charset="-122"/>
              </a:rPr>
              <a:t>0</a:t>
            </a:r>
            <a:r>
              <a:rPr lang="en-US" altLang="zh-CN" sz="2000" b="1" smtClean="0">
                <a:solidFill>
                  <a:srgbClr val="9933FF"/>
                </a:solidFill>
                <a:latin typeface="宋体" charset="-122"/>
                <a:ea typeface="宋体" charset="-122"/>
              </a:rPr>
              <a:t>=</a:t>
            </a:r>
            <a:r>
              <a:rPr lang="zh-CN" altLang="en-US" sz="2000" b="1" smtClean="0">
                <a:solidFill>
                  <a:srgbClr val="9933FF"/>
                </a:solidFill>
                <a:latin typeface="宋体" charset="-122"/>
                <a:ea typeface="宋体" charset="-122"/>
              </a:rPr>
              <a:t>（</a:t>
            </a:r>
            <a:r>
              <a:rPr lang="en-US" altLang="zh-CN" sz="2000" b="1" smtClean="0">
                <a:solidFill>
                  <a:srgbClr val="9933FF"/>
                </a:solidFill>
                <a:latin typeface="宋体" charset="-122"/>
                <a:ea typeface="宋体" charset="-122"/>
              </a:rPr>
              <a:t>10110001</a:t>
            </a:r>
            <a:r>
              <a:rPr lang="zh-CN" altLang="en-US" sz="2000" b="1" smtClean="0">
                <a:solidFill>
                  <a:srgbClr val="9933FF"/>
                </a:solidFill>
                <a:latin typeface="宋体" charset="-122"/>
                <a:ea typeface="宋体" charset="-122"/>
              </a:rPr>
              <a:t>）</a:t>
            </a:r>
          </a:p>
          <a:p>
            <a:pPr marL="457200" indent="-457200">
              <a:buFont typeface="Wingdings" pitchFamily="2" charset="2"/>
              <a:buNone/>
            </a:pPr>
            <a:r>
              <a:rPr lang="zh-CN" altLang="en-US" sz="2000" b="1" smtClean="0">
                <a:solidFill>
                  <a:srgbClr val="000000"/>
                </a:solidFill>
                <a:latin typeface="宋体" charset="-122"/>
                <a:ea typeface="宋体" charset="-122"/>
              </a:rPr>
              <a:t>      引入后续任务可用的时间间隔为：</a:t>
            </a:r>
            <a:r>
              <a:rPr lang="en-US" altLang="zh-CN" sz="2000" b="1" smtClean="0">
                <a:solidFill>
                  <a:srgbClr val="9933FF"/>
                </a:solidFill>
                <a:latin typeface="宋体" charset="-122"/>
                <a:ea typeface="宋体" charset="-122"/>
              </a:rPr>
              <a:t>2</a:t>
            </a:r>
            <a:r>
              <a:rPr lang="zh-CN" altLang="en-US" sz="2000" b="1" smtClean="0">
                <a:solidFill>
                  <a:srgbClr val="9933FF"/>
                </a:solidFill>
                <a:latin typeface="宋体" charset="-122"/>
                <a:ea typeface="宋体" charset="-122"/>
              </a:rPr>
              <a:t>、</a:t>
            </a:r>
            <a:r>
              <a:rPr lang="en-US" altLang="zh-CN" sz="2000" b="1" smtClean="0">
                <a:solidFill>
                  <a:srgbClr val="9933FF"/>
                </a:solidFill>
                <a:latin typeface="宋体" charset="-122"/>
                <a:ea typeface="宋体" charset="-122"/>
              </a:rPr>
              <a:t>3</a:t>
            </a:r>
            <a:r>
              <a:rPr lang="zh-CN" altLang="en-US" sz="2000" b="1" smtClean="0">
                <a:solidFill>
                  <a:srgbClr val="9933FF"/>
                </a:solidFill>
                <a:latin typeface="宋体" charset="-122"/>
                <a:ea typeface="宋体" charset="-122"/>
              </a:rPr>
              <a:t>、</a:t>
            </a:r>
            <a:r>
              <a:rPr lang="en-US" altLang="zh-CN" sz="2000" b="1" smtClean="0">
                <a:solidFill>
                  <a:srgbClr val="9933FF"/>
                </a:solidFill>
                <a:latin typeface="宋体" charset="-122"/>
                <a:ea typeface="宋体" charset="-122"/>
              </a:rPr>
              <a:t>4</a:t>
            </a:r>
            <a:r>
              <a:rPr lang="zh-CN" altLang="en-US" sz="2000" b="1" smtClean="0">
                <a:solidFill>
                  <a:srgbClr val="9933FF"/>
                </a:solidFill>
                <a:latin typeface="宋体" charset="-122"/>
                <a:ea typeface="宋体" charset="-122"/>
              </a:rPr>
              <a:t>、</a:t>
            </a:r>
            <a:r>
              <a:rPr lang="en-US" altLang="zh-CN" sz="2000" b="1" smtClean="0">
                <a:solidFill>
                  <a:srgbClr val="9933FF"/>
                </a:solidFill>
                <a:latin typeface="宋体" charset="-122"/>
                <a:ea typeface="宋体" charset="-122"/>
              </a:rPr>
              <a:t>7</a:t>
            </a:r>
            <a:r>
              <a:rPr lang="zh-CN" altLang="en-US" sz="2000" b="1" smtClean="0">
                <a:solidFill>
                  <a:srgbClr val="000000"/>
                </a:solidFill>
                <a:latin typeface="宋体" charset="-122"/>
                <a:ea typeface="宋体" charset="-122"/>
              </a:rPr>
              <a:t>个时钟周期</a:t>
            </a:r>
          </a:p>
          <a:p>
            <a:pPr marL="457200" indent="-457200">
              <a:buFont typeface="Wingdings" pitchFamily="2" charset="2"/>
              <a:buNone/>
            </a:pPr>
            <a:r>
              <a:rPr lang="zh-CN" altLang="en-US" sz="2000" b="1" smtClean="0">
                <a:solidFill>
                  <a:srgbClr val="000000"/>
                </a:solidFill>
                <a:latin typeface="宋体" charset="-122"/>
                <a:ea typeface="宋体" charset="-122"/>
              </a:rPr>
              <a:t>      如果采用</a:t>
            </a:r>
            <a:r>
              <a:rPr lang="en-US" altLang="zh-CN" sz="2000" b="1" smtClean="0">
                <a:solidFill>
                  <a:srgbClr val="9933FF"/>
                </a:solidFill>
                <a:latin typeface="宋体" charset="-122"/>
                <a:ea typeface="宋体" charset="-122"/>
              </a:rPr>
              <a:t>2</a:t>
            </a:r>
            <a:r>
              <a:rPr lang="zh-CN" altLang="en-US" sz="2000" b="1" smtClean="0">
                <a:solidFill>
                  <a:srgbClr val="000000"/>
                </a:solidFill>
                <a:latin typeface="宋体" charset="-122"/>
                <a:ea typeface="宋体" charset="-122"/>
              </a:rPr>
              <a:t>，则新的冲突向量为：</a:t>
            </a:r>
          </a:p>
          <a:p>
            <a:pPr marL="457200" indent="-457200">
              <a:buFont typeface="Wingdings" pitchFamily="2" charset="2"/>
              <a:buNone/>
            </a:pPr>
            <a:r>
              <a:rPr lang="zh-CN" altLang="en-US" sz="2000" b="1" smtClean="0">
                <a:solidFill>
                  <a:srgbClr val="000000"/>
                </a:solidFill>
                <a:latin typeface="宋体" charset="-122"/>
                <a:ea typeface="宋体" charset="-122"/>
              </a:rPr>
              <a:t>           </a:t>
            </a:r>
            <a:r>
              <a:rPr lang="zh-CN" altLang="en-US" sz="2000" b="1" smtClean="0">
                <a:latin typeface="宋体" charset="-122"/>
                <a:ea typeface="宋体" charset="-122"/>
              </a:rPr>
              <a:t>（</a:t>
            </a:r>
            <a:r>
              <a:rPr lang="en-US" altLang="zh-CN" sz="2000" b="1" smtClean="0">
                <a:latin typeface="宋体" charset="-122"/>
                <a:ea typeface="宋体" charset="-122"/>
              </a:rPr>
              <a:t>00101100</a:t>
            </a:r>
            <a:r>
              <a:rPr lang="zh-CN" altLang="en-US" sz="2000" b="1" smtClean="0">
                <a:latin typeface="宋体" charset="-122"/>
                <a:ea typeface="宋体" charset="-122"/>
              </a:rPr>
              <a:t>）∨（</a:t>
            </a:r>
            <a:r>
              <a:rPr lang="en-US" altLang="zh-CN" sz="2000" b="1" smtClean="0">
                <a:latin typeface="宋体" charset="-122"/>
                <a:ea typeface="宋体" charset="-122"/>
              </a:rPr>
              <a:t>10110001</a:t>
            </a:r>
            <a:r>
              <a:rPr lang="zh-CN" altLang="en-US" sz="2000" b="1" smtClean="0">
                <a:latin typeface="宋体" charset="-122"/>
                <a:ea typeface="宋体" charset="-122"/>
              </a:rPr>
              <a:t>）</a:t>
            </a:r>
            <a:r>
              <a:rPr lang="en-US" altLang="zh-CN" sz="2000" b="1" smtClean="0">
                <a:latin typeface="宋体" charset="-122"/>
                <a:ea typeface="宋体" charset="-122"/>
              </a:rPr>
              <a:t>= </a:t>
            </a:r>
            <a:r>
              <a:rPr lang="zh-CN" altLang="en-US" sz="2000" b="1" smtClean="0">
                <a:latin typeface="宋体" charset="-122"/>
                <a:ea typeface="宋体" charset="-122"/>
              </a:rPr>
              <a:t>（</a:t>
            </a:r>
            <a:r>
              <a:rPr lang="en-US" altLang="zh-CN" sz="2000" b="1" smtClean="0">
                <a:latin typeface="宋体" charset="-122"/>
                <a:ea typeface="宋体" charset="-122"/>
              </a:rPr>
              <a:t>10111101</a:t>
            </a:r>
            <a:r>
              <a:rPr lang="zh-CN" altLang="en-US" sz="2000" b="1" smtClean="0">
                <a:latin typeface="宋体" charset="-122"/>
                <a:ea typeface="宋体" charset="-122"/>
              </a:rPr>
              <a:t>）</a:t>
            </a:r>
          </a:p>
          <a:p>
            <a:pPr marL="457200" indent="-457200">
              <a:buFont typeface="Wingdings" pitchFamily="2" charset="2"/>
              <a:buNone/>
            </a:pPr>
            <a:r>
              <a:rPr lang="zh-CN" altLang="en-US" sz="2000" b="1" smtClean="0">
                <a:solidFill>
                  <a:srgbClr val="000000"/>
                </a:solidFill>
                <a:latin typeface="宋体" charset="-122"/>
                <a:ea typeface="宋体" charset="-122"/>
              </a:rPr>
              <a:t>      如果采用</a:t>
            </a:r>
            <a:r>
              <a:rPr lang="en-US" altLang="zh-CN" sz="2000" b="1" smtClean="0">
                <a:solidFill>
                  <a:srgbClr val="9933FF"/>
                </a:solidFill>
                <a:latin typeface="宋体" charset="-122"/>
                <a:ea typeface="宋体" charset="-122"/>
              </a:rPr>
              <a:t>3</a:t>
            </a:r>
            <a:r>
              <a:rPr lang="zh-CN" altLang="en-US" sz="2000" b="1" smtClean="0">
                <a:solidFill>
                  <a:srgbClr val="000000"/>
                </a:solidFill>
                <a:latin typeface="宋体" charset="-122"/>
                <a:ea typeface="宋体" charset="-122"/>
              </a:rPr>
              <a:t>，则新的冲突向量为：</a:t>
            </a:r>
          </a:p>
          <a:p>
            <a:pPr marL="457200" indent="-457200">
              <a:buFont typeface="Wingdings" pitchFamily="2" charset="2"/>
              <a:buNone/>
            </a:pPr>
            <a:r>
              <a:rPr lang="zh-CN" altLang="en-US" sz="2000" b="1" smtClean="0">
                <a:solidFill>
                  <a:srgbClr val="000000"/>
                </a:solidFill>
                <a:latin typeface="宋体" charset="-122"/>
                <a:ea typeface="宋体" charset="-122"/>
              </a:rPr>
              <a:t>           </a:t>
            </a:r>
            <a:r>
              <a:rPr lang="zh-CN" altLang="en-US" sz="2000" b="1" smtClean="0">
                <a:latin typeface="宋体" charset="-122"/>
                <a:ea typeface="宋体" charset="-122"/>
              </a:rPr>
              <a:t>（</a:t>
            </a:r>
            <a:r>
              <a:rPr lang="en-US" altLang="zh-CN" sz="2000" b="1" smtClean="0">
                <a:latin typeface="宋体" charset="-122"/>
                <a:ea typeface="宋体" charset="-122"/>
              </a:rPr>
              <a:t>00010110</a:t>
            </a:r>
            <a:r>
              <a:rPr lang="zh-CN" altLang="en-US" sz="2000" b="1" smtClean="0">
                <a:latin typeface="宋体" charset="-122"/>
                <a:ea typeface="宋体" charset="-122"/>
              </a:rPr>
              <a:t>）∨（</a:t>
            </a:r>
            <a:r>
              <a:rPr lang="en-US" altLang="zh-CN" sz="2000" b="1" smtClean="0">
                <a:latin typeface="宋体" charset="-122"/>
                <a:ea typeface="宋体" charset="-122"/>
              </a:rPr>
              <a:t>10110001</a:t>
            </a:r>
            <a:r>
              <a:rPr lang="zh-CN" altLang="en-US" sz="2000" b="1" smtClean="0">
                <a:latin typeface="宋体" charset="-122"/>
                <a:ea typeface="宋体" charset="-122"/>
              </a:rPr>
              <a:t>）</a:t>
            </a:r>
            <a:r>
              <a:rPr lang="en-US" altLang="zh-CN" sz="2000" b="1" smtClean="0">
                <a:latin typeface="宋体" charset="-122"/>
                <a:ea typeface="宋体" charset="-122"/>
              </a:rPr>
              <a:t>= </a:t>
            </a:r>
            <a:r>
              <a:rPr lang="zh-CN" altLang="en-US" sz="2000" b="1" smtClean="0">
                <a:latin typeface="宋体" charset="-122"/>
                <a:ea typeface="宋体" charset="-122"/>
              </a:rPr>
              <a:t>（</a:t>
            </a:r>
            <a:r>
              <a:rPr lang="en-US" altLang="zh-CN" sz="2000" b="1" smtClean="0">
                <a:latin typeface="宋体" charset="-122"/>
                <a:ea typeface="宋体" charset="-122"/>
              </a:rPr>
              <a:t>10110111</a:t>
            </a:r>
            <a:r>
              <a:rPr lang="zh-CN" altLang="en-US" sz="2000" b="1" smtClean="0">
                <a:latin typeface="宋体" charset="-122"/>
                <a:ea typeface="宋体" charset="-122"/>
              </a:rPr>
              <a:t>）</a:t>
            </a:r>
          </a:p>
          <a:p>
            <a:pPr marL="457200" indent="-457200">
              <a:buFont typeface="Wingdings" pitchFamily="2" charset="2"/>
              <a:buNone/>
            </a:pPr>
            <a:r>
              <a:rPr lang="zh-CN" altLang="en-US" sz="2000" b="1" smtClean="0">
                <a:solidFill>
                  <a:srgbClr val="000000"/>
                </a:solidFill>
                <a:latin typeface="宋体" charset="-122"/>
                <a:ea typeface="宋体" charset="-122"/>
              </a:rPr>
              <a:t>      如果采用</a:t>
            </a:r>
            <a:r>
              <a:rPr lang="en-US" altLang="zh-CN" sz="2000" b="1" smtClean="0">
                <a:solidFill>
                  <a:srgbClr val="9933FF"/>
                </a:solidFill>
                <a:latin typeface="宋体" charset="-122"/>
                <a:ea typeface="宋体" charset="-122"/>
              </a:rPr>
              <a:t>4</a:t>
            </a:r>
            <a:r>
              <a:rPr lang="zh-CN" altLang="en-US" sz="2000" b="1" smtClean="0">
                <a:solidFill>
                  <a:srgbClr val="000000"/>
                </a:solidFill>
                <a:latin typeface="宋体" charset="-122"/>
                <a:ea typeface="宋体" charset="-122"/>
              </a:rPr>
              <a:t>，则新的冲突向量为：</a:t>
            </a:r>
          </a:p>
          <a:p>
            <a:pPr marL="457200" indent="-457200">
              <a:buFont typeface="Wingdings" pitchFamily="2" charset="2"/>
              <a:buNone/>
            </a:pPr>
            <a:r>
              <a:rPr lang="zh-CN" altLang="en-US" sz="2000" b="1" smtClean="0">
                <a:solidFill>
                  <a:srgbClr val="000000"/>
                </a:solidFill>
                <a:latin typeface="宋体" charset="-122"/>
                <a:ea typeface="宋体" charset="-122"/>
              </a:rPr>
              <a:t>           </a:t>
            </a:r>
            <a:r>
              <a:rPr lang="zh-CN" altLang="en-US" sz="2000" b="1" smtClean="0">
                <a:latin typeface="宋体" charset="-122"/>
                <a:ea typeface="宋体" charset="-122"/>
              </a:rPr>
              <a:t>（</a:t>
            </a:r>
            <a:r>
              <a:rPr lang="en-US" altLang="zh-CN" sz="2000" b="1" smtClean="0">
                <a:latin typeface="宋体" charset="-122"/>
                <a:ea typeface="宋体" charset="-122"/>
              </a:rPr>
              <a:t>00001011</a:t>
            </a:r>
            <a:r>
              <a:rPr lang="zh-CN" altLang="en-US" sz="2000" b="1" smtClean="0">
                <a:latin typeface="宋体" charset="-122"/>
                <a:ea typeface="宋体" charset="-122"/>
              </a:rPr>
              <a:t>）∨（</a:t>
            </a:r>
            <a:r>
              <a:rPr lang="en-US" altLang="zh-CN" sz="2000" b="1" smtClean="0">
                <a:latin typeface="宋体" charset="-122"/>
                <a:ea typeface="宋体" charset="-122"/>
              </a:rPr>
              <a:t>10110001</a:t>
            </a:r>
            <a:r>
              <a:rPr lang="zh-CN" altLang="en-US" sz="2000" b="1" smtClean="0">
                <a:latin typeface="宋体" charset="-122"/>
                <a:ea typeface="宋体" charset="-122"/>
              </a:rPr>
              <a:t>）</a:t>
            </a:r>
            <a:r>
              <a:rPr lang="en-US" altLang="zh-CN" sz="2000" b="1" smtClean="0">
                <a:latin typeface="宋体" charset="-122"/>
                <a:ea typeface="宋体" charset="-122"/>
              </a:rPr>
              <a:t>= </a:t>
            </a:r>
            <a:r>
              <a:rPr lang="zh-CN" altLang="en-US" sz="2000" b="1" smtClean="0">
                <a:latin typeface="宋体" charset="-122"/>
                <a:ea typeface="宋体" charset="-122"/>
              </a:rPr>
              <a:t>（</a:t>
            </a:r>
            <a:r>
              <a:rPr lang="en-US" altLang="zh-CN" sz="2000" b="1" smtClean="0">
                <a:latin typeface="宋体" charset="-122"/>
                <a:ea typeface="宋体" charset="-122"/>
              </a:rPr>
              <a:t>10111011</a:t>
            </a:r>
            <a:r>
              <a:rPr lang="zh-CN" altLang="en-US" sz="2000" b="1" smtClean="0">
                <a:latin typeface="宋体" charset="-122"/>
                <a:ea typeface="宋体" charset="-122"/>
              </a:rPr>
              <a:t>）</a:t>
            </a:r>
          </a:p>
          <a:p>
            <a:pPr marL="457200" indent="-457200">
              <a:buFont typeface="Wingdings" pitchFamily="2" charset="2"/>
              <a:buNone/>
            </a:pPr>
            <a:r>
              <a:rPr lang="zh-CN" altLang="en-US" sz="2000" b="1" smtClean="0">
                <a:solidFill>
                  <a:srgbClr val="000000"/>
                </a:solidFill>
                <a:latin typeface="宋体" charset="-122"/>
                <a:ea typeface="宋体" charset="-122"/>
              </a:rPr>
              <a:t>      如果采用</a:t>
            </a:r>
            <a:r>
              <a:rPr lang="en-US" altLang="zh-CN" sz="2000" b="1" smtClean="0">
                <a:solidFill>
                  <a:srgbClr val="9933FF"/>
                </a:solidFill>
                <a:latin typeface="宋体" charset="-122"/>
                <a:ea typeface="宋体" charset="-122"/>
              </a:rPr>
              <a:t>7</a:t>
            </a:r>
            <a:r>
              <a:rPr lang="zh-CN" altLang="en-US" sz="2000" b="1" smtClean="0">
                <a:solidFill>
                  <a:srgbClr val="000000"/>
                </a:solidFill>
                <a:latin typeface="宋体" charset="-122"/>
                <a:ea typeface="宋体" charset="-122"/>
              </a:rPr>
              <a:t>，则新的冲突向量为：</a:t>
            </a:r>
          </a:p>
          <a:p>
            <a:pPr marL="457200" indent="-457200">
              <a:buFont typeface="Wingdings" pitchFamily="2" charset="2"/>
              <a:buNone/>
            </a:pPr>
            <a:r>
              <a:rPr lang="zh-CN" altLang="en-US" sz="2000" b="1" smtClean="0">
                <a:solidFill>
                  <a:srgbClr val="000000"/>
                </a:solidFill>
                <a:latin typeface="宋体" charset="-122"/>
                <a:ea typeface="宋体" charset="-122"/>
              </a:rPr>
              <a:t>           </a:t>
            </a:r>
            <a:r>
              <a:rPr lang="zh-CN" altLang="en-US" sz="2000" b="1" smtClean="0">
                <a:latin typeface="宋体" charset="-122"/>
                <a:ea typeface="宋体" charset="-122"/>
              </a:rPr>
              <a:t>（</a:t>
            </a:r>
            <a:r>
              <a:rPr lang="en-US" altLang="zh-CN" sz="2000" b="1" smtClean="0">
                <a:latin typeface="宋体" charset="-122"/>
                <a:ea typeface="宋体" charset="-122"/>
              </a:rPr>
              <a:t>00000001</a:t>
            </a:r>
            <a:r>
              <a:rPr lang="zh-CN" altLang="en-US" sz="2000" b="1" smtClean="0">
                <a:latin typeface="宋体" charset="-122"/>
                <a:ea typeface="宋体" charset="-122"/>
              </a:rPr>
              <a:t>）∨（</a:t>
            </a:r>
            <a:r>
              <a:rPr lang="en-US" altLang="zh-CN" sz="2000" b="1" smtClean="0">
                <a:latin typeface="宋体" charset="-122"/>
                <a:ea typeface="宋体" charset="-122"/>
              </a:rPr>
              <a:t>10110001</a:t>
            </a:r>
            <a:r>
              <a:rPr lang="zh-CN" altLang="en-US" sz="2000" b="1" smtClean="0">
                <a:latin typeface="宋体" charset="-122"/>
                <a:ea typeface="宋体" charset="-122"/>
              </a:rPr>
              <a:t>）</a:t>
            </a:r>
            <a:r>
              <a:rPr lang="en-US" altLang="zh-CN" sz="2000" b="1" smtClean="0">
                <a:latin typeface="宋体" charset="-122"/>
                <a:ea typeface="宋体" charset="-122"/>
              </a:rPr>
              <a:t>= </a:t>
            </a:r>
            <a:r>
              <a:rPr lang="zh-CN" altLang="en-US" sz="2000" b="1" smtClean="0">
                <a:latin typeface="宋体" charset="-122"/>
                <a:ea typeface="宋体" charset="-122"/>
              </a:rPr>
              <a:t>（</a:t>
            </a:r>
            <a:r>
              <a:rPr lang="en-US" altLang="zh-CN" sz="2000" b="1" smtClean="0">
                <a:latin typeface="宋体" charset="-122"/>
                <a:ea typeface="宋体" charset="-122"/>
              </a:rPr>
              <a:t>10110001</a:t>
            </a:r>
            <a:r>
              <a:rPr lang="zh-CN" altLang="en-US" sz="2000" b="1" smtClean="0">
                <a:latin typeface="宋体" charset="-122"/>
                <a:ea typeface="宋体" charset="-122"/>
              </a:rPr>
              <a:t>）</a:t>
            </a:r>
          </a:p>
        </p:txBody>
      </p:sp>
    </p:spTree>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9330" name="Rectangle 5"/>
          <p:cNvSpPr>
            <a:spLocks noGrp="1" noChangeArrowheads="1"/>
          </p:cNvSpPr>
          <p:nvPr>
            <p:ph type="title"/>
          </p:nvPr>
        </p:nvSpPr>
        <p:spPr/>
        <p:txBody>
          <a:bodyPr/>
          <a:lstStyle/>
          <a:p>
            <a:endParaRPr lang="zh-CN" altLang="zh-CN" smtClean="0"/>
          </a:p>
        </p:txBody>
      </p:sp>
      <p:sp>
        <p:nvSpPr>
          <p:cNvPr id="99331" name="Rectangle 3" descr="Rectangle: Click to edit Master text styles&#10;Second level&#10;Third level&#10;Fourth level&#10;Fifth level"/>
          <p:cNvSpPr>
            <a:spLocks noGrp="1" noChangeArrowheads="1"/>
          </p:cNvSpPr>
          <p:nvPr>
            <p:ph type="body" sz="half" idx="1"/>
          </p:nvPr>
        </p:nvSpPr>
        <p:spPr>
          <a:xfrm>
            <a:off x="684213" y="765175"/>
            <a:ext cx="7918450" cy="2354263"/>
          </a:xfrm>
        </p:spPr>
        <p:txBody>
          <a:bodyPr/>
          <a:lstStyle/>
          <a:p>
            <a:pPr>
              <a:buFont typeface="Wingdings" pitchFamily="2" charset="2"/>
              <a:buNone/>
            </a:pPr>
            <a:r>
              <a:rPr lang="zh-CN" altLang="en-US" sz="2000" b="1" dirty="0" smtClean="0">
                <a:solidFill>
                  <a:srgbClr val="000000"/>
                </a:solidFill>
                <a:latin typeface="宋体" charset="-122"/>
                <a:ea typeface="宋体" charset="-122"/>
              </a:rPr>
              <a:t>（</a:t>
            </a:r>
            <a:r>
              <a:rPr lang="en-US" altLang="zh-CN" sz="2000" b="1" dirty="0" smtClean="0">
                <a:solidFill>
                  <a:srgbClr val="000000"/>
                </a:solidFill>
                <a:latin typeface="宋体" charset="-122"/>
                <a:ea typeface="宋体" charset="-122"/>
              </a:rPr>
              <a:t>2</a:t>
            </a:r>
            <a:r>
              <a:rPr lang="zh-CN" altLang="en-US" sz="2000" b="1" dirty="0" smtClean="0">
                <a:solidFill>
                  <a:srgbClr val="000000"/>
                </a:solidFill>
                <a:latin typeface="宋体" charset="-122"/>
                <a:ea typeface="宋体" charset="-122"/>
              </a:rPr>
              <a:t>）对于新向量</a:t>
            </a:r>
            <a:r>
              <a:rPr lang="zh-CN" altLang="en-US" sz="2000" b="1" dirty="0" smtClean="0">
                <a:solidFill>
                  <a:srgbClr val="9933FF"/>
                </a:solidFill>
                <a:latin typeface="宋体" charset="-122"/>
                <a:ea typeface="宋体" charset="-122"/>
              </a:rPr>
              <a:t>（</a:t>
            </a:r>
            <a:r>
              <a:rPr lang="en-US" altLang="zh-CN" sz="2000" b="1" dirty="0" smtClean="0">
                <a:solidFill>
                  <a:srgbClr val="9933FF"/>
                </a:solidFill>
                <a:latin typeface="宋体" charset="-122"/>
                <a:ea typeface="宋体" charset="-122"/>
              </a:rPr>
              <a:t>10111101</a:t>
            </a:r>
            <a:r>
              <a:rPr lang="zh-CN" altLang="en-US" sz="2000" b="1" dirty="0" smtClean="0">
                <a:solidFill>
                  <a:srgbClr val="9933FF"/>
                </a:solidFill>
                <a:latin typeface="宋体" charset="-122"/>
                <a:ea typeface="宋体" charset="-122"/>
              </a:rPr>
              <a:t>）</a:t>
            </a:r>
            <a:r>
              <a:rPr lang="zh-CN" altLang="en-US" sz="2000" b="1" dirty="0" smtClean="0">
                <a:solidFill>
                  <a:srgbClr val="000000"/>
                </a:solidFill>
                <a:latin typeface="宋体" charset="-122"/>
                <a:ea typeface="宋体" charset="-122"/>
              </a:rPr>
              <a:t>，其可用的时间间隔为</a:t>
            </a:r>
            <a:r>
              <a:rPr lang="en-US" altLang="zh-CN" sz="2000" b="1" dirty="0" smtClean="0">
                <a:solidFill>
                  <a:srgbClr val="9933FF"/>
                </a:solidFill>
                <a:latin typeface="宋体" charset="-122"/>
                <a:ea typeface="宋体" charset="-122"/>
              </a:rPr>
              <a:t>2</a:t>
            </a:r>
            <a:r>
              <a:rPr lang="zh-CN" altLang="en-US" sz="2000" b="1" dirty="0" smtClean="0">
                <a:solidFill>
                  <a:srgbClr val="9933FF"/>
                </a:solidFill>
                <a:latin typeface="宋体" charset="-122"/>
                <a:ea typeface="宋体" charset="-122"/>
              </a:rPr>
              <a:t>个</a:t>
            </a:r>
            <a:r>
              <a:rPr lang="zh-CN" altLang="en-US" sz="2000" b="1" dirty="0" smtClean="0">
                <a:solidFill>
                  <a:srgbClr val="000000"/>
                </a:solidFill>
                <a:latin typeface="宋体" charset="-122"/>
                <a:ea typeface="宋体" charset="-122"/>
              </a:rPr>
              <a:t>和</a:t>
            </a:r>
            <a:r>
              <a:rPr lang="en-US" altLang="zh-CN" sz="2000" b="1" dirty="0" smtClean="0">
                <a:solidFill>
                  <a:srgbClr val="9933FF"/>
                </a:solidFill>
                <a:latin typeface="宋体" charset="-122"/>
                <a:ea typeface="宋体" charset="-122"/>
              </a:rPr>
              <a:t>7</a:t>
            </a:r>
            <a:r>
              <a:rPr lang="zh-CN" altLang="en-US" sz="2000" b="1" dirty="0" smtClean="0">
                <a:solidFill>
                  <a:srgbClr val="9933FF"/>
                </a:solidFill>
                <a:latin typeface="宋体" charset="-122"/>
                <a:ea typeface="宋体" charset="-122"/>
              </a:rPr>
              <a:t>个</a:t>
            </a:r>
            <a:r>
              <a:rPr lang="zh-CN" altLang="en-US" sz="2000" b="1" dirty="0" smtClean="0">
                <a:solidFill>
                  <a:srgbClr val="000000"/>
                </a:solidFill>
                <a:latin typeface="宋体" charset="-122"/>
                <a:ea typeface="宋体" charset="-122"/>
              </a:rPr>
              <a:t>时钟</a:t>
            </a:r>
          </a:p>
          <a:p>
            <a:pPr>
              <a:buFont typeface="Wingdings" pitchFamily="2" charset="2"/>
              <a:buNone/>
            </a:pPr>
            <a:r>
              <a:rPr lang="zh-CN" altLang="en-US" sz="2000" b="1" dirty="0" smtClean="0">
                <a:solidFill>
                  <a:srgbClr val="000000"/>
                </a:solidFill>
                <a:latin typeface="宋体" charset="-122"/>
                <a:ea typeface="宋体" charset="-122"/>
              </a:rPr>
              <a:t>     周期。用类似上面的方法，可以求出其后续的冲突向量分别为</a:t>
            </a:r>
          </a:p>
          <a:p>
            <a:pPr>
              <a:buFont typeface="Wingdings" pitchFamily="2" charset="2"/>
              <a:buNone/>
            </a:pPr>
            <a:r>
              <a:rPr lang="zh-CN" altLang="en-US" sz="2000" b="1" dirty="0" smtClean="0">
                <a:solidFill>
                  <a:srgbClr val="000000"/>
                </a:solidFill>
                <a:latin typeface="宋体" charset="-122"/>
                <a:ea typeface="宋体" charset="-122"/>
              </a:rPr>
              <a:t>     </a:t>
            </a:r>
            <a:r>
              <a:rPr lang="zh-CN" altLang="en-US" sz="2000" b="1" dirty="0" smtClean="0">
                <a:latin typeface="宋体" charset="-122"/>
                <a:ea typeface="宋体" charset="-122"/>
              </a:rPr>
              <a:t>（</a:t>
            </a:r>
            <a:r>
              <a:rPr lang="en-US" altLang="zh-CN" sz="2000" b="1" dirty="0" smtClean="0">
                <a:latin typeface="宋体" charset="-122"/>
                <a:ea typeface="宋体" charset="-122"/>
              </a:rPr>
              <a:t>10111111</a:t>
            </a:r>
            <a:r>
              <a:rPr lang="zh-CN" altLang="en-US" sz="2000" b="1" dirty="0" smtClean="0">
                <a:latin typeface="宋体" charset="-122"/>
                <a:ea typeface="宋体" charset="-122"/>
              </a:rPr>
              <a:t>）</a:t>
            </a:r>
            <a:r>
              <a:rPr lang="zh-CN" altLang="en-US" sz="2000" b="1" dirty="0" smtClean="0">
                <a:solidFill>
                  <a:srgbClr val="000000"/>
                </a:solidFill>
                <a:latin typeface="宋体" charset="-122"/>
                <a:ea typeface="宋体" charset="-122"/>
              </a:rPr>
              <a:t>。</a:t>
            </a:r>
          </a:p>
          <a:p>
            <a:pPr>
              <a:buFont typeface="Wingdings" pitchFamily="2" charset="2"/>
              <a:buNone/>
            </a:pPr>
            <a:r>
              <a:rPr lang="zh-CN" altLang="en-US" sz="2000" b="1" dirty="0" smtClean="0">
                <a:solidFill>
                  <a:srgbClr val="000000"/>
                </a:solidFill>
                <a:latin typeface="宋体" charset="-122"/>
                <a:ea typeface="宋体" charset="-122"/>
              </a:rPr>
              <a:t>（</a:t>
            </a:r>
            <a:r>
              <a:rPr lang="en-US" altLang="zh-CN" sz="2000" b="1" dirty="0" smtClean="0">
                <a:solidFill>
                  <a:srgbClr val="000000"/>
                </a:solidFill>
                <a:latin typeface="宋体" charset="-122"/>
                <a:ea typeface="宋体" charset="-122"/>
              </a:rPr>
              <a:t>3</a:t>
            </a:r>
            <a:r>
              <a:rPr lang="zh-CN" altLang="en-US" sz="2000" b="1" dirty="0" smtClean="0">
                <a:solidFill>
                  <a:srgbClr val="000000"/>
                </a:solidFill>
                <a:latin typeface="宋体" charset="-122"/>
                <a:ea typeface="宋体" charset="-122"/>
              </a:rPr>
              <a:t>）对于其他新向量，也照此处理。</a:t>
            </a:r>
          </a:p>
          <a:p>
            <a:pPr>
              <a:buFont typeface="Wingdings" pitchFamily="2" charset="2"/>
              <a:buNone/>
            </a:pPr>
            <a:r>
              <a:rPr lang="zh-CN" altLang="en-US" sz="2000" b="1" dirty="0" smtClean="0">
                <a:solidFill>
                  <a:srgbClr val="000000"/>
                </a:solidFill>
                <a:latin typeface="宋体" charset="-122"/>
                <a:ea typeface="宋体" charset="-122"/>
              </a:rPr>
              <a:t>（</a:t>
            </a:r>
            <a:r>
              <a:rPr lang="en-US" altLang="zh-CN" sz="2000" b="1" dirty="0" smtClean="0">
                <a:solidFill>
                  <a:srgbClr val="000000"/>
                </a:solidFill>
                <a:latin typeface="宋体" charset="-122"/>
                <a:ea typeface="宋体" charset="-122"/>
              </a:rPr>
              <a:t>4</a:t>
            </a:r>
            <a:r>
              <a:rPr lang="zh-CN" altLang="en-US" sz="2000" b="1" dirty="0" smtClean="0">
                <a:solidFill>
                  <a:srgbClr val="000000"/>
                </a:solidFill>
                <a:latin typeface="宋体" charset="-122"/>
                <a:ea typeface="宋体" charset="-122"/>
              </a:rPr>
              <a:t>）在此基础上，画出状态转移示意图。</a:t>
            </a:r>
          </a:p>
          <a:p>
            <a:endParaRPr lang="en-US" altLang="zh-CN" dirty="0" smtClean="0"/>
          </a:p>
        </p:txBody>
      </p:sp>
      <p:graphicFrame>
        <p:nvGraphicFramePr>
          <p:cNvPr id="99332" name="Object 4"/>
          <p:cNvGraphicFramePr>
            <a:graphicFrameLocks noGrp="1" noChangeAspect="1"/>
          </p:cNvGraphicFramePr>
          <p:nvPr>
            <p:ph sz="half" idx="2"/>
          </p:nvPr>
        </p:nvGraphicFramePr>
        <p:xfrm>
          <a:off x="2195513" y="3059261"/>
          <a:ext cx="4537075" cy="3394075"/>
        </p:xfrm>
        <a:graphic>
          <a:graphicData uri="http://schemas.openxmlformats.org/presentationml/2006/ole">
            <mc:AlternateContent xmlns:mc="http://schemas.openxmlformats.org/markup-compatibility/2006">
              <mc:Choice xmlns:v="urn:schemas-microsoft-com:vml" Requires="v">
                <p:oleObj spid="_x0000_s99416" name="图片" r:id="rId3" imgW="2078736" imgH="1557528" progId="Word.Picture.8">
                  <p:embed/>
                </p:oleObj>
              </mc:Choice>
              <mc:Fallback>
                <p:oleObj name="图片" r:id="rId3" imgW="2078736" imgH="1557528" progId="Word.Picture.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5513" y="3059261"/>
                        <a:ext cx="4537075" cy="3394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Box 5"/>
          <p:cNvSpPr txBox="1"/>
          <p:nvPr/>
        </p:nvSpPr>
        <p:spPr>
          <a:xfrm>
            <a:off x="0" y="0"/>
            <a:ext cx="2592288" cy="492443"/>
          </a:xfrm>
          <a:prstGeom prst="rect">
            <a:avLst/>
          </a:prstGeom>
          <a:noFill/>
        </p:spPr>
        <p:txBody>
          <a:bodyPr wrap="square" rtlCol="0">
            <a:spAutoFit/>
          </a:bodyPr>
          <a:lstStyle>
            <a:defPPr>
              <a:defRPr lang="zh-CN"/>
            </a:defPPr>
            <a:lvl1pPr algn="l" rtl="0" fontAlgn="base">
              <a:spcBef>
                <a:spcPct val="0"/>
              </a:spcBef>
              <a:spcAft>
                <a:spcPct val="0"/>
              </a:spcAft>
              <a:defRPr kumimoji="1" sz="2600" kern="1200">
                <a:solidFill>
                  <a:schemeClr val="tx1"/>
                </a:solidFill>
                <a:latin typeface="Tahoma" pitchFamily="34" charset="0"/>
                <a:ea typeface="宋体" pitchFamily="2" charset="-122"/>
                <a:cs typeface="+mn-cs"/>
              </a:defRPr>
            </a:lvl1pPr>
            <a:lvl2pPr marL="457200" algn="l" rtl="0" fontAlgn="base">
              <a:spcBef>
                <a:spcPct val="0"/>
              </a:spcBef>
              <a:spcAft>
                <a:spcPct val="0"/>
              </a:spcAft>
              <a:defRPr kumimoji="1" sz="2600" kern="1200">
                <a:solidFill>
                  <a:schemeClr val="tx1"/>
                </a:solidFill>
                <a:latin typeface="Tahoma" pitchFamily="34" charset="0"/>
                <a:ea typeface="宋体" pitchFamily="2" charset="-122"/>
                <a:cs typeface="+mn-cs"/>
              </a:defRPr>
            </a:lvl2pPr>
            <a:lvl3pPr marL="914400" algn="l" rtl="0" fontAlgn="base">
              <a:spcBef>
                <a:spcPct val="0"/>
              </a:spcBef>
              <a:spcAft>
                <a:spcPct val="0"/>
              </a:spcAft>
              <a:defRPr kumimoji="1" sz="2600" kern="1200">
                <a:solidFill>
                  <a:schemeClr val="tx1"/>
                </a:solidFill>
                <a:latin typeface="Tahoma" pitchFamily="34" charset="0"/>
                <a:ea typeface="宋体" pitchFamily="2" charset="-122"/>
                <a:cs typeface="+mn-cs"/>
              </a:defRPr>
            </a:lvl3pPr>
            <a:lvl4pPr marL="1371600" algn="l" rtl="0" fontAlgn="base">
              <a:spcBef>
                <a:spcPct val="0"/>
              </a:spcBef>
              <a:spcAft>
                <a:spcPct val="0"/>
              </a:spcAft>
              <a:defRPr kumimoji="1" sz="2600" kern="1200">
                <a:solidFill>
                  <a:schemeClr val="tx1"/>
                </a:solidFill>
                <a:latin typeface="Tahoma" pitchFamily="34" charset="0"/>
                <a:ea typeface="宋体" pitchFamily="2" charset="-122"/>
                <a:cs typeface="+mn-cs"/>
              </a:defRPr>
            </a:lvl4pPr>
            <a:lvl5pPr marL="1828800" algn="l" rtl="0" fontAlgn="base">
              <a:spcBef>
                <a:spcPct val="0"/>
              </a:spcBef>
              <a:spcAft>
                <a:spcPct val="0"/>
              </a:spcAft>
              <a:defRPr kumimoji="1" sz="2600" kern="1200">
                <a:solidFill>
                  <a:schemeClr val="tx1"/>
                </a:solidFill>
                <a:latin typeface="Tahoma" pitchFamily="34" charset="0"/>
                <a:ea typeface="宋体" pitchFamily="2" charset="-122"/>
                <a:cs typeface="+mn-cs"/>
              </a:defRPr>
            </a:lvl5pPr>
            <a:lvl6pPr marL="2286000" algn="l" defTabSz="914400" rtl="0" eaLnBrk="1" latinLnBrk="0" hangingPunct="1">
              <a:defRPr kumimoji="1" sz="2600" kern="1200">
                <a:solidFill>
                  <a:schemeClr val="tx1"/>
                </a:solidFill>
                <a:latin typeface="Tahoma" pitchFamily="34" charset="0"/>
                <a:ea typeface="宋体" pitchFamily="2" charset="-122"/>
                <a:cs typeface="+mn-cs"/>
              </a:defRPr>
            </a:lvl6pPr>
            <a:lvl7pPr marL="2743200" algn="l" defTabSz="914400" rtl="0" eaLnBrk="1" latinLnBrk="0" hangingPunct="1">
              <a:defRPr kumimoji="1" sz="2600" kern="1200">
                <a:solidFill>
                  <a:schemeClr val="tx1"/>
                </a:solidFill>
                <a:latin typeface="Tahoma" pitchFamily="34" charset="0"/>
                <a:ea typeface="宋体" pitchFamily="2" charset="-122"/>
                <a:cs typeface="+mn-cs"/>
              </a:defRPr>
            </a:lvl7pPr>
            <a:lvl8pPr marL="3200400" algn="l" defTabSz="914400" rtl="0" eaLnBrk="1" latinLnBrk="0" hangingPunct="1">
              <a:defRPr kumimoji="1" sz="2600" kern="1200">
                <a:solidFill>
                  <a:schemeClr val="tx1"/>
                </a:solidFill>
                <a:latin typeface="Tahoma" pitchFamily="34" charset="0"/>
                <a:ea typeface="宋体" pitchFamily="2" charset="-122"/>
                <a:cs typeface="+mn-cs"/>
              </a:defRPr>
            </a:lvl8pPr>
            <a:lvl9pPr marL="3657600" algn="l" defTabSz="914400" rtl="0" eaLnBrk="1" latinLnBrk="0" hangingPunct="1">
              <a:defRPr kumimoji="1" sz="2600" kern="1200">
                <a:solidFill>
                  <a:schemeClr val="tx1"/>
                </a:solidFill>
                <a:latin typeface="Tahoma" pitchFamily="34" charset="0"/>
                <a:ea typeface="宋体" pitchFamily="2" charset="-122"/>
                <a:cs typeface="+mn-cs"/>
              </a:defRPr>
            </a:lvl9pPr>
          </a:lstStyle>
          <a:p>
            <a:r>
              <a:rPr lang="zh-CN" altLang="en-US" b="1" dirty="0" smtClean="0">
                <a:solidFill>
                  <a:srgbClr val="7FA8F9"/>
                </a:solidFill>
                <a:latin typeface="华文行楷" pitchFamily="2" charset="-122"/>
                <a:ea typeface="华文行楷" pitchFamily="2" charset="-122"/>
              </a:rPr>
              <a:t>计算机系统结构</a:t>
            </a:r>
            <a:endParaRPr lang="zh-CN" altLang="en-US" b="1" dirty="0">
              <a:solidFill>
                <a:srgbClr val="7FA8F9"/>
              </a:solidFill>
              <a:latin typeface="华文行楷" pitchFamily="2" charset="-122"/>
              <a:ea typeface="华文行楷" pitchFamily="2" charset="-122"/>
            </a:endParaRPr>
          </a:p>
        </p:txBody>
      </p:sp>
      <p:pic>
        <p:nvPicPr>
          <p:cNvPr id="6" name="Picture 4" descr="图片1"/>
          <p:cNvPicPr>
            <a:picLocks noChangeAspect="1" noChangeArrowheads="1"/>
          </p:cNvPicPr>
          <p:nvPr/>
        </p:nvPicPr>
        <p:blipFill>
          <a:blip r:embed="rId5" cstate="print"/>
          <a:srcRect/>
          <a:stretch>
            <a:fillRect/>
          </a:stretch>
        </p:blipFill>
        <p:spPr bwMode="auto">
          <a:xfrm>
            <a:off x="2859437" y="60395"/>
            <a:ext cx="540567" cy="288032"/>
          </a:xfrm>
          <a:prstGeom prst="rect">
            <a:avLst/>
          </a:prstGeom>
          <a:noFill/>
          <a:ln w="9525">
            <a:noFill/>
            <a:miter lim="800000"/>
            <a:headEnd/>
            <a:tailEnd/>
          </a:ln>
        </p:spPr>
      </p:pic>
      <p:pic>
        <p:nvPicPr>
          <p:cNvPr id="7" name="Picture 5" descr="Modifiedxiaohui2"/>
          <p:cNvPicPr>
            <a:picLocks noChangeAspect="1" noChangeArrowheads="1"/>
          </p:cNvPicPr>
          <p:nvPr/>
        </p:nvPicPr>
        <p:blipFill>
          <a:blip r:embed="rId6" cstate="print"/>
          <a:srcRect/>
          <a:stretch>
            <a:fillRect/>
          </a:stretch>
        </p:blipFill>
        <p:spPr bwMode="auto">
          <a:xfrm>
            <a:off x="2448272" y="60395"/>
            <a:ext cx="411165" cy="289068"/>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en-US" altLang="zh-CN" smtClean="0">
                <a:latin typeface="黑体" pitchFamily="2" charset="-122"/>
              </a:rPr>
              <a:t>3.3 </a:t>
            </a:r>
            <a:r>
              <a:rPr lang="zh-CN" altLang="en-US" smtClean="0">
                <a:latin typeface="黑体" pitchFamily="2" charset="-122"/>
              </a:rPr>
              <a:t>非线性流水线的调度</a:t>
            </a:r>
          </a:p>
        </p:txBody>
      </p:sp>
      <p:sp>
        <p:nvSpPr>
          <p:cNvPr id="100355" name="Rectangle 3" descr="Rectangle: Click to edit Master text styles&#10;Second level&#10;Third level&#10;Fourth level&#10;Fifth level"/>
          <p:cNvSpPr>
            <a:spLocks noGrp="1" noChangeArrowheads="1"/>
          </p:cNvSpPr>
          <p:nvPr>
            <p:ph idx="1"/>
          </p:nvPr>
        </p:nvSpPr>
        <p:spPr/>
        <p:txBody>
          <a:bodyPr/>
          <a:lstStyle/>
          <a:p>
            <a:pPr marL="457200" indent="-457200">
              <a:buFont typeface="Wingdings" pitchFamily="2" charset="2"/>
              <a:buAutoNum type="arabicPeriod" startAt="4"/>
            </a:pPr>
            <a:r>
              <a:rPr lang="zh-CN" altLang="en-US" smtClean="0"/>
              <a:t>根据状态转换图写出最优调度方案 </a:t>
            </a:r>
          </a:p>
          <a:p>
            <a:pPr marL="1085850" lvl="1" indent="-457200"/>
            <a:r>
              <a:rPr lang="zh-CN" altLang="en-US" smtClean="0"/>
              <a:t>根据流水线状态图，由初始状态出发，任何一个闭合回路即为一种调度方案。 </a:t>
            </a:r>
          </a:p>
          <a:p>
            <a:pPr marL="1085850" lvl="1" indent="-457200"/>
            <a:r>
              <a:rPr lang="zh-CN" altLang="en-US" smtClean="0"/>
              <a:t>列出所有可能的调度方案，计算出每种方案的平均时间间隔，从中找出其最小者即为最优调度方案。 </a:t>
            </a:r>
          </a:p>
          <a:p>
            <a:pPr marL="1085850" lvl="1" indent="-457200"/>
            <a:r>
              <a:rPr lang="zh-CN" altLang="en-US" smtClean="0"/>
              <a:t>上例中，各种调度方案及其平均间隔时间。 </a:t>
            </a:r>
          </a:p>
          <a:p>
            <a:pPr lvl="2"/>
            <a:r>
              <a:rPr lang="zh-CN" altLang="en-US" smtClean="0">
                <a:solidFill>
                  <a:srgbClr val="D60093"/>
                </a:solidFill>
                <a:latin typeface="Times New Roman" pitchFamily="18" charset="0"/>
                <a:ea typeface="宋体" charset="-122"/>
              </a:rPr>
              <a:t>最佳方案：</a:t>
            </a:r>
            <a:r>
              <a:rPr lang="zh-CN" altLang="en-US" smtClean="0">
                <a:solidFill>
                  <a:srgbClr val="9933FF"/>
                </a:solidFill>
                <a:latin typeface="Times New Roman" pitchFamily="18" charset="0"/>
                <a:ea typeface="宋体" charset="-122"/>
              </a:rPr>
              <a:t>（</a:t>
            </a:r>
            <a:r>
              <a:rPr lang="en-US" altLang="zh-CN" smtClean="0">
                <a:solidFill>
                  <a:srgbClr val="9933FF"/>
                </a:solidFill>
                <a:latin typeface="Times New Roman" pitchFamily="18" charset="0"/>
                <a:ea typeface="宋体" charset="-122"/>
              </a:rPr>
              <a:t>3</a:t>
            </a:r>
            <a:r>
              <a:rPr lang="zh-CN" altLang="en-US" smtClean="0">
                <a:solidFill>
                  <a:srgbClr val="9933FF"/>
                </a:solidFill>
                <a:latin typeface="Times New Roman" pitchFamily="18" charset="0"/>
                <a:ea typeface="宋体" charset="-122"/>
              </a:rPr>
              <a:t>，</a:t>
            </a:r>
            <a:r>
              <a:rPr lang="en-US" altLang="zh-CN" smtClean="0">
                <a:solidFill>
                  <a:srgbClr val="9933FF"/>
                </a:solidFill>
                <a:latin typeface="Times New Roman" pitchFamily="18" charset="0"/>
                <a:ea typeface="宋体" charset="-122"/>
              </a:rPr>
              <a:t>4</a:t>
            </a:r>
            <a:r>
              <a:rPr lang="zh-CN" altLang="en-US" smtClean="0">
                <a:solidFill>
                  <a:srgbClr val="9933FF"/>
                </a:solidFill>
                <a:latin typeface="Times New Roman" pitchFamily="18" charset="0"/>
                <a:ea typeface="宋体" charset="-122"/>
              </a:rPr>
              <a:t>）</a:t>
            </a:r>
            <a:endParaRPr lang="zh-CN" altLang="en-US" smtClean="0">
              <a:latin typeface="Times New Roman" pitchFamily="18" charset="0"/>
              <a:ea typeface="宋体" charset="-122"/>
            </a:endParaRPr>
          </a:p>
          <a:p>
            <a:pPr lvl="2">
              <a:buFont typeface="Wingdings" pitchFamily="2" charset="2"/>
              <a:buNone/>
            </a:pPr>
            <a:r>
              <a:rPr lang="zh-CN" altLang="en-US" smtClean="0">
                <a:latin typeface="Times New Roman" pitchFamily="18" charset="0"/>
                <a:ea typeface="宋体" charset="-122"/>
              </a:rPr>
              <a:t>       平均间隔时间：</a:t>
            </a:r>
            <a:r>
              <a:rPr lang="en-US" altLang="zh-CN" smtClean="0">
                <a:solidFill>
                  <a:srgbClr val="9933FF"/>
                </a:solidFill>
                <a:latin typeface="Times New Roman" pitchFamily="18" charset="0"/>
                <a:ea typeface="宋体" charset="-122"/>
              </a:rPr>
              <a:t>3.5</a:t>
            </a:r>
            <a:r>
              <a:rPr lang="zh-CN" altLang="en-US" smtClean="0">
                <a:latin typeface="Times New Roman" pitchFamily="18" charset="0"/>
                <a:ea typeface="宋体" charset="-122"/>
              </a:rPr>
              <a:t>个时钟周期（吞吐率最高） </a:t>
            </a:r>
          </a:p>
        </p:txBody>
      </p:sp>
    </p:spTree>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44"/>
          <p:cNvSpPr>
            <a:spLocks noGrp="1" noChangeArrowheads="1"/>
          </p:cNvSpPr>
          <p:nvPr>
            <p:ph type="title"/>
          </p:nvPr>
        </p:nvSpPr>
        <p:spPr/>
        <p:txBody>
          <a:bodyPr/>
          <a:lstStyle/>
          <a:p>
            <a:r>
              <a:rPr lang="en-US" altLang="zh-CN" smtClean="0">
                <a:latin typeface="黑体" pitchFamily="2" charset="-122"/>
              </a:rPr>
              <a:t>3.3 </a:t>
            </a:r>
            <a:r>
              <a:rPr lang="zh-CN" altLang="en-US" smtClean="0">
                <a:latin typeface="黑体" pitchFamily="2" charset="-122"/>
              </a:rPr>
              <a:t>非线性流水线的调度</a:t>
            </a:r>
          </a:p>
        </p:txBody>
      </p:sp>
      <p:graphicFrame>
        <p:nvGraphicFramePr>
          <p:cNvPr id="998453" name="Group 53"/>
          <p:cNvGraphicFramePr>
            <a:graphicFrameLocks noGrp="1"/>
          </p:cNvGraphicFramePr>
          <p:nvPr>
            <p:ph type="tbl" idx="1"/>
          </p:nvPr>
        </p:nvGraphicFramePr>
        <p:xfrm>
          <a:off x="2051050" y="1582738"/>
          <a:ext cx="4752975" cy="4366850"/>
        </p:xfrm>
        <a:graphic>
          <a:graphicData uri="http://schemas.openxmlformats.org/drawingml/2006/table">
            <a:tbl>
              <a:tblPr/>
              <a:tblGrid>
                <a:gridCol w="2447925">
                  <a:extLst>
                    <a:ext uri="{9D8B030D-6E8A-4147-A177-3AD203B41FA5}">
                      <a16:colId xmlns:a16="http://schemas.microsoft.com/office/drawing/2014/main" val="20000"/>
                    </a:ext>
                  </a:extLst>
                </a:gridCol>
                <a:gridCol w="2305050">
                  <a:extLst>
                    <a:ext uri="{9D8B030D-6E8A-4147-A177-3AD203B41FA5}">
                      <a16:colId xmlns:a16="http://schemas.microsoft.com/office/drawing/2014/main" val="20001"/>
                    </a:ext>
                  </a:extLst>
                </a:gridCol>
              </a:tblGrid>
              <a:tr h="768082">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zh-CN" altLang="en-US" sz="2400" b="0" i="0" u="none" strike="noStrike" cap="none" normalizeH="0" baseline="0" smtClean="0">
                          <a:ln>
                            <a:noFill/>
                          </a:ln>
                          <a:solidFill>
                            <a:srgbClr val="E24C05"/>
                          </a:solidFill>
                          <a:effectLst/>
                          <a:latin typeface="Tahoma" pitchFamily="34" charset="0"/>
                          <a:ea typeface="黑体" pitchFamily="2" charset="-122"/>
                        </a:rPr>
                        <a:t>调度策略</a:t>
                      </a:r>
                      <a:r>
                        <a:rPr kumimoji="1" lang="zh-CN" altLang="en-US" sz="2000" b="0" i="0" u="none" strike="noStrike" cap="none" normalizeH="0" baseline="0" smtClean="0">
                          <a:ln>
                            <a:noFill/>
                          </a:ln>
                          <a:solidFill>
                            <a:srgbClr val="E24C05"/>
                          </a:solidFill>
                          <a:effectLst/>
                          <a:latin typeface="Tahoma" pitchFamily="34" charset="0"/>
                          <a:ea typeface="黑体" pitchFamily="2" charset="-122"/>
                        </a:rPr>
                        <a:t> </a:t>
                      </a:r>
                    </a:p>
                  </a:txBody>
                  <a:tcPr marL="90000" marR="90000" marT="46784" marB="46784"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zh-CN" altLang="en-US" sz="2400" b="0" i="0" u="none" strike="noStrike" cap="none" normalizeH="0" baseline="0" smtClean="0">
                          <a:ln>
                            <a:noFill/>
                          </a:ln>
                          <a:solidFill>
                            <a:srgbClr val="E24C05"/>
                          </a:solidFill>
                          <a:effectLst/>
                          <a:latin typeface="Tahoma" pitchFamily="34" charset="0"/>
                          <a:ea typeface="黑体" pitchFamily="2" charset="-122"/>
                        </a:rPr>
                        <a:t>平均延迟拍数</a:t>
                      </a:r>
                      <a:r>
                        <a:rPr kumimoji="1" lang="zh-CN" altLang="en-US" sz="2000" b="0" i="0" u="none" strike="noStrike" cap="none" normalizeH="0" baseline="0" smtClean="0">
                          <a:ln>
                            <a:noFill/>
                          </a:ln>
                          <a:solidFill>
                            <a:srgbClr val="E24C05"/>
                          </a:solidFill>
                          <a:effectLst/>
                          <a:latin typeface="Tahoma" pitchFamily="34" charset="0"/>
                          <a:ea typeface="黑体" pitchFamily="2" charset="-122"/>
                        </a:rPr>
                        <a:t> </a:t>
                      </a:r>
                    </a:p>
                  </a:txBody>
                  <a:tcPr marL="90000" marR="90000" marT="46784" marB="46784"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597543">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Times New Roman" pitchFamily="18" charset="0"/>
                          <a:ea typeface="黑体" pitchFamily="2" charset="-122"/>
                        </a:rPr>
                        <a:t>(2,7)</a:t>
                      </a:r>
                    </a:p>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Times New Roman" pitchFamily="18" charset="0"/>
                          <a:ea typeface="黑体" pitchFamily="2" charset="-122"/>
                        </a:rPr>
                        <a:t>(2,2,7)</a:t>
                      </a:r>
                    </a:p>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Times New Roman" pitchFamily="18" charset="0"/>
                          <a:ea typeface="黑体" pitchFamily="2" charset="-122"/>
                        </a:rPr>
                        <a:t>(3,7)</a:t>
                      </a:r>
                    </a:p>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rgbClr val="D60093"/>
                          </a:solidFill>
                          <a:effectLst/>
                          <a:latin typeface="Times New Roman" pitchFamily="18" charset="0"/>
                          <a:ea typeface="黑体" pitchFamily="2" charset="-122"/>
                        </a:rPr>
                        <a:t>(3,4)</a:t>
                      </a:r>
                    </a:p>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Times New Roman" pitchFamily="18" charset="0"/>
                          <a:ea typeface="黑体" pitchFamily="2" charset="-122"/>
                        </a:rPr>
                        <a:t>(3,4,3,7)</a:t>
                      </a:r>
                    </a:p>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Times New Roman" pitchFamily="18" charset="0"/>
                          <a:ea typeface="黑体" pitchFamily="2" charset="-122"/>
                        </a:rPr>
                        <a:t>(3,4,7)</a:t>
                      </a:r>
                    </a:p>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Times New Roman" pitchFamily="18" charset="0"/>
                          <a:ea typeface="黑体" pitchFamily="2" charset="-122"/>
                        </a:rPr>
                        <a:t>(4,3,7)</a:t>
                      </a:r>
                    </a:p>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Times New Roman" pitchFamily="18" charset="0"/>
                          <a:ea typeface="黑体" pitchFamily="2" charset="-122"/>
                        </a:rPr>
                        <a:t>(4,7)</a:t>
                      </a:r>
                    </a:p>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zh-CN" altLang="en-US" sz="2000" b="1" i="0" u="none" strike="noStrike" cap="none" normalizeH="0" baseline="0" smtClean="0">
                          <a:ln>
                            <a:noFill/>
                          </a:ln>
                          <a:solidFill>
                            <a:schemeClr val="tx1"/>
                          </a:solidFill>
                          <a:effectLst/>
                          <a:latin typeface="Times New Roman" pitchFamily="18" charset="0"/>
                          <a:ea typeface="黑体" pitchFamily="2" charset="-122"/>
                        </a:rPr>
                        <a:t>（</a:t>
                      </a:r>
                      <a:r>
                        <a:rPr kumimoji="1" lang="en-US" altLang="zh-CN" sz="2000" b="1" i="0" u="none" strike="noStrike" cap="none" normalizeH="0" baseline="0" smtClean="0">
                          <a:ln>
                            <a:noFill/>
                          </a:ln>
                          <a:solidFill>
                            <a:schemeClr val="tx1"/>
                          </a:solidFill>
                          <a:effectLst/>
                          <a:latin typeface="Times New Roman" pitchFamily="18" charset="0"/>
                          <a:ea typeface="黑体" pitchFamily="2" charset="-122"/>
                        </a:rPr>
                        <a:t>7</a:t>
                      </a:r>
                      <a:r>
                        <a:rPr kumimoji="1" lang="zh-CN" altLang="en-US" sz="2000" b="1" i="0" u="none" strike="noStrike" cap="none" normalizeH="0" baseline="0" smtClean="0">
                          <a:ln>
                            <a:noFill/>
                          </a:ln>
                          <a:solidFill>
                            <a:schemeClr val="tx1"/>
                          </a:solidFill>
                          <a:effectLst/>
                          <a:latin typeface="Times New Roman" pitchFamily="18" charset="0"/>
                          <a:ea typeface="黑体" pitchFamily="2" charset="-122"/>
                        </a:rPr>
                        <a:t>） </a:t>
                      </a:r>
                    </a:p>
                  </a:txBody>
                  <a:tcPr marL="90000" marR="90000" marT="46784" marB="46784"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dirty="0" smtClean="0">
                          <a:ln>
                            <a:noFill/>
                          </a:ln>
                          <a:solidFill>
                            <a:schemeClr val="tx1"/>
                          </a:solidFill>
                          <a:effectLst/>
                          <a:latin typeface="Times New Roman" pitchFamily="18" charset="0"/>
                          <a:ea typeface="黑体" pitchFamily="2" charset="-122"/>
                        </a:rPr>
                        <a:t>4.5</a:t>
                      </a:r>
                    </a:p>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dirty="0" smtClean="0">
                          <a:ln>
                            <a:noFill/>
                          </a:ln>
                          <a:solidFill>
                            <a:schemeClr val="tx1"/>
                          </a:solidFill>
                          <a:effectLst/>
                          <a:latin typeface="Times New Roman" pitchFamily="18" charset="0"/>
                          <a:ea typeface="黑体" pitchFamily="2" charset="-122"/>
                        </a:rPr>
                        <a:t>3.67</a:t>
                      </a:r>
                    </a:p>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dirty="0" smtClean="0">
                          <a:ln>
                            <a:noFill/>
                          </a:ln>
                          <a:solidFill>
                            <a:schemeClr val="tx1"/>
                          </a:solidFill>
                          <a:effectLst/>
                          <a:latin typeface="Times New Roman" pitchFamily="18" charset="0"/>
                          <a:ea typeface="黑体" pitchFamily="2" charset="-122"/>
                        </a:rPr>
                        <a:t>5</a:t>
                      </a:r>
                    </a:p>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dirty="0" smtClean="0">
                          <a:ln>
                            <a:noFill/>
                          </a:ln>
                          <a:solidFill>
                            <a:srgbClr val="D60093"/>
                          </a:solidFill>
                          <a:effectLst/>
                          <a:latin typeface="Times New Roman" pitchFamily="18" charset="0"/>
                          <a:ea typeface="黑体" pitchFamily="2" charset="-122"/>
                        </a:rPr>
                        <a:t>3.5</a:t>
                      </a:r>
                    </a:p>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dirty="0" smtClean="0">
                          <a:ln>
                            <a:noFill/>
                          </a:ln>
                          <a:solidFill>
                            <a:schemeClr val="tx1"/>
                          </a:solidFill>
                          <a:effectLst/>
                          <a:latin typeface="Times New Roman" pitchFamily="18" charset="0"/>
                          <a:ea typeface="黑体" pitchFamily="2" charset="-122"/>
                        </a:rPr>
                        <a:t>4.25</a:t>
                      </a:r>
                    </a:p>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dirty="0" smtClean="0">
                          <a:ln>
                            <a:noFill/>
                          </a:ln>
                          <a:solidFill>
                            <a:schemeClr val="tx1"/>
                          </a:solidFill>
                          <a:effectLst/>
                          <a:latin typeface="Times New Roman" pitchFamily="18" charset="0"/>
                          <a:ea typeface="黑体" pitchFamily="2" charset="-122"/>
                        </a:rPr>
                        <a:t>4.67</a:t>
                      </a:r>
                    </a:p>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dirty="0" smtClean="0">
                          <a:ln>
                            <a:noFill/>
                          </a:ln>
                          <a:solidFill>
                            <a:schemeClr val="tx1"/>
                          </a:solidFill>
                          <a:effectLst/>
                          <a:latin typeface="Times New Roman" pitchFamily="18" charset="0"/>
                          <a:ea typeface="黑体" pitchFamily="2" charset="-122"/>
                        </a:rPr>
                        <a:t>4.67</a:t>
                      </a:r>
                    </a:p>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dirty="0" smtClean="0">
                          <a:ln>
                            <a:noFill/>
                          </a:ln>
                          <a:solidFill>
                            <a:schemeClr val="tx1"/>
                          </a:solidFill>
                          <a:effectLst/>
                          <a:latin typeface="Times New Roman" pitchFamily="18" charset="0"/>
                          <a:ea typeface="黑体" pitchFamily="2" charset="-122"/>
                        </a:rPr>
                        <a:t>5.5</a:t>
                      </a:r>
                    </a:p>
                    <a:p>
                      <a:pPr marL="0" marR="0" lvl="0" indent="0" algn="ctr" defTabSz="914400" rtl="0" eaLnBrk="1" fontAlgn="base" latinLnBrk="0" hangingPunct="1">
                        <a:lnSpc>
                          <a:spcPct val="11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dirty="0" smtClean="0">
                          <a:ln>
                            <a:noFill/>
                          </a:ln>
                          <a:solidFill>
                            <a:schemeClr val="tx1"/>
                          </a:solidFill>
                          <a:effectLst/>
                          <a:latin typeface="Times New Roman" pitchFamily="18" charset="0"/>
                          <a:ea typeface="黑体" pitchFamily="2" charset="-122"/>
                        </a:rPr>
                        <a:t>7 </a:t>
                      </a:r>
                    </a:p>
                  </a:txBody>
                  <a:tcPr marL="90000" marR="90000" marT="46784" marB="46784"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101390" name="Text Box 47"/>
          <p:cNvSpPr txBox="1">
            <a:spLocks noChangeArrowheads="1"/>
          </p:cNvSpPr>
          <p:nvPr/>
        </p:nvSpPr>
        <p:spPr bwMode="auto">
          <a:xfrm>
            <a:off x="2628900" y="1125538"/>
            <a:ext cx="3887788" cy="457200"/>
          </a:xfrm>
          <a:prstGeom prst="rect">
            <a:avLst/>
          </a:prstGeom>
          <a:noFill/>
          <a:ln w="9525">
            <a:noFill/>
            <a:miter lim="800000"/>
            <a:headEnd/>
            <a:tailEnd/>
          </a:ln>
        </p:spPr>
        <p:txBody>
          <a:bodyPr>
            <a:spAutoFit/>
          </a:bodyPr>
          <a:lstStyle/>
          <a:p>
            <a:pPr>
              <a:spcBef>
                <a:spcPct val="50000"/>
              </a:spcBef>
            </a:pPr>
            <a:r>
              <a:rPr lang="zh-CN" altLang="en-US" sz="2000" b="1">
                <a:solidFill>
                  <a:srgbClr val="000000"/>
                </a:solidFill>
                <a:ea typeface="宋体" charset="-122"/>
              </a:rPr>
              <a:t>各种调度策略及平均延迟拍数</a:t>
            </a:r>
            <a:r>
              <a:rPr lang="zh-CN" altLang="en-US"/>
              <a:t> </a:t>
            </a:r>
          </a:p>
        </p:txBody>
      </p:sp>
      <p:sp>
        <p:nvSpPr>
          <p:cNvPr id="101391" name="TextBox 1"/>
          <p:cNvSpPr txBox="1">
            <a:spLocks noChangeArrowheads="1"/>
          </p:cNvSpPr>
          <p:nvPr/>
        </p:nvSpPr>
        <p:spPr bwMode="auto">
          <a:xfrm>
            <a:off x="6227763" y="6007100"/>
            <a:ext cx="1584325" cy="460375"/>
          </a:xfrm>
          <a:prstGeom prst="rect">
            <a:avLst/>
          </a:prstGeom>
          <a:noFill/>
          <a:ln w="9525">
            <a:noFill/>
            <a:miter lim="800000"/>
            <a:headEnd/>
            <a:tailEnd/>
          </a:ln>
        </p:spPr>
        <p:txBody>
          <a:bodyPr>
            <a:spAutoFit/>
          </a:bodyPr>
          <a:lstStyle/>
          <a:p>
            <a:r>
              <a:rPr lang="zh-CN" altLang="en-US" dirty="0">
                <a:hlinkClick r:id="rId2" action="ppaction://hlinksldjump"/>
              </a:rPr>
              <a:t>关于算法</a:t>
            </a:r>
            <a:endParaRPr lang="zh-CN" altLang="en-US" dirty="0"/>
          </a:p>
        </p:txBody>
      </p:sp>
    </p:spTree>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43608" y="1340768"/>
            <a:ext cx="7344816" cy="4093428"/>
          </a:xfrm>
          <a:prstGeom prst="rect">
            <a:avLst/>
          </a:prstGeom>
          <a:noFill/>
        </p:spPr>
        <p:txBody>
          <a:bodyPr wrap="square" rtlCol="0">
            <a:spAutoFit/>
          </a:bodyPr>
          <a:lstStyle/>
          <a:p>
            <a:pPr algn="ctr"/>
            <a:r>
              <a:rPr lang="zh-CN" altLang="en-US" sz="4400" dirty="0" smtClean="0">
                <a:solidFill>
                  <a:srgbClr val="FF0000"/>
                </a:solidFill>
              </a:rPr>
              <a:t>本章作业</a:t>
            </a:r>
            <a:endParaRPr lang="en-US" altLang="zh-CN" sz="4400" dirty="0" smtClean="0">
              <a:solidFill>
                <a:srgbClr val="FF0000"/>
              </a:solidFill>
            </a:endParaRPr>
          </a:p>
          <a:p>
            <a:pPr>
              <a:lnSpc>
                <a:spcPct val="150000"/>
              </a:lnSpc>
            </a:pPr>
            <a:r>
              <a:rPr lang="en-US" altLang="zh-CN" sz="3600" dirty="0" smtClean="0"/>
              <a:t>3.8</a:t>
            </a:r>
            <a:endParaRPr lang="zh-CN" altLang="en-US" sz="3600" dirty="0" smtClean="0"/>
          </a:p>
          <a:p>
            <a:pPr>
              <a:lnSpc>
                <a:spcPct val="150000"/>
              </a:lnSpc>
            </a:pPr>
            <a:r>
              <a:rPr lang="en-US" altLang="zh-CN" sz="3600" dirty="0" smtClean="0"/>
              <a:t>3.10</a:t>
            </a:r>
            <a:endParaRPr lang="zh-CN" altLang="en-US" sz="3600" dirty="0" smtClean="0"/>
          </a:p>
          <a:p>
            <a:pPr>
              <a:lnSpc>
                <a:spcPct val="150000"/>
              </a:lnSpc>
            </a:pPr>
            <a:r>
              <a:rPr lang="en-US" altLang="zh-CN" sz="3600" dirty="0" smtClean="0"/>
              <a:t>3.11(</a:t>
            </a:r>
            <a:r>
              <a:rPr lang="zh-CN" altLang="en-US" sz="3600" dirty="0" smtClean="0"/>
              <a:t>加“在图</a:t>
            </a:r>
            <a:r>
              <a:rPr lang="en-US" altLang="zh-CN" sz="3600" dirty="0" smtClean="0"/>
              <a:t>3.33</a:t>
            </a:r>
            <a:r>
              <a:rPr lang="zh-CN" altLang="en-US" sz="3600" dirty="0" smtClean="0"/>
              <a:t>所示</a:t>
            </a:r>
            <a:r>
              <a:rPr lang="en-US" altLang="zh-CN" sz="3600" dirty="0" smtClean="0"/>
              <a:t>…</a:t>
            </a:r>
            <a:r>
              <a:rPr lang="zh-CN" altLang="en-US" sz="3600" dirty="0" smtClean="0"/>
              <a:t>”</a:t>
            </a:r>
            <a:r>
              <a:rPr lang="en-US" altLang="zh-CN" sz="3600" dirty="0" smtClean="0"/>
              <a:t>)</a:t>
            </a:r>
          </a:p>
          <a:p>
            <a:pPr algn="ctr">
              <a:lnSpc>
                <a:spcPct val="150000"/>
              </a:lnSpc>
            </a:pPr>
            <a:r>
              <a:rPr lang="zh-CN" altLang="en-US" sz="3600" b="1" dirty="0" smtClean="0">
                <a:solidFill>
                  <a:srgbClr val="0000FF"/>
                </a:solidFill>
              </a:rPr>
              <a:t>下周</a:t>
            </a:r>
            <a:r>
              <a:rPr lang="en-US" altLang="zh-CN" sz="3600" b="1" dirty="0" smtClean="0">
                <a:solidFill>
                  <a:srgbClr val="0000FF"/>
                </a:solidFill>
              </a:rPr>
              <a:t>5</a:t>
            </a:r>
            <a:r>
              <a:rPr lang="zh-CN" altLang="en-US" sz="3600" b="1" dirty="0" smtClean="0">
                <a:solidFill>
                  <a:srgbClr val="0000FF"/>
                </a:solidFill>
              </a:rPr>
              <a:t>交作业</a:t>
            </a:r>
            <a:endParaRPr lang="zh-CN" altLang="en-US" sz="4400" b="1" dirty="0">
              <a:solidFill>
                <a:srgbClr val="0000FF"/>
              </a:solidFill>
            </a:endParaRPr>
          </a:p>
        </p:txBody>
      </p:sp>
    </p:spTree>
    <p:extLst>
      <p:ext uri="{BB962C8B-B14F-4D97-AF65-F5344CB8AC3E}">
        <p14:creationId xmlns:p14="http://schemas.microsoft.com/office/powerpoint/2010/main" val="2244933357"/>
      </p:ext>
    </p:extLst>
  </p:cSld>
  <p:clrMapOvr>
    <a:masterClrMapping/>
  </p:clrMapOv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3" descr="Rectangle: Click to edit Master text styles&#10;Second level&#10;Third level&#10;Fourth level&#10;Fifth level"/>
          <p:cNvSpPr>
            <a:spLocks noGrp="1" noChangeArrowheads="1"/>
          </p:cNvSpPr>
          <p:nvPr>
            <p:ph idx="1"/>
          </p:nvPr>
        </p:nvSpPr>
        <p:spPr>
          <a:xfrm>
            <a:off x="685800" y="1847850"/>
            <a:ext cx="7772400" cy="3838575"/>
          </a:xfrm>
        </p:spPr>
        <p:txBody>
          <a:bodyPr/>
          <a:lstStyle/>
          <a:p>
            <a:pPr marL="1085850" lvl="1" indent="-457200"/>
            <a:r>
              <a:rPr lang="zh-CN" altLang="en-US" smtClean="0">
                <a:latin typeface="黑体" pitchFamily="2" charset="-122"/>
              </a:rPr>
              <a:t>介绍一条经典的</a:t>
            </a:r>
            <a:r>
              <a:rPr lang="en-US" altLang="zh-CN" smtClean="0">
                <a:solidFill>
                  <a:srgbClr val="D60093"/>
                </a:solidFill>
                <a:latin typeface="黑体" pitchFamily="2" charset="-122"/>
              </a:rPr>
              <a:t>5</a:t>
            </a:r>
            <a:r>
              <a:rPr lang="zh-CN" altLang="en-US" smtClean="0">
                <a:solidFill>
                  <a:srgbClr val="D60093"/>
                </a:solidFill>
                <a:latin typeface="黑体" pitchFamily="2" charset="-122"/>
              </a:rPr>
              <a:t>段</a:t>
            </a:r>
            <a:r>
              <a:rPr lang="en-US" altLang="zh-CN" smtClean="0">
                <a:solidFill>
                  <a:srgbClr val="D60093"/>
                </a:solidFill>
                <a:latin typeface="黑体" pitchFamily="2" charset="-122"/>
              </a:rPr>
              <a:t>RISC</a:t>
            </a:r>
            <a:r>
              <a:rPr lang="zh-CN" altLang="en-US" smtClean="0">
                <a:solidFill>
                  <a:srgbClr val="D60093"/>
                </a:solidFill>
                <a:latin typeface="黑体" pitchFamily="2" charset="-122"/>
              </a:rPr>
              <a:t>流水线</a:t>
            </a:r>
            <a:r>
              <a:rPr lang="zh-CN" altLang="en-US" smtClean="0">
                <a:latin typeface="黑体" pitchFamily="2" charset="-122"/>
              </a:rPr>
              <a:t> </a:t>
            </a:r>
          </a:p>
          <a:p>
            <a:pPr marL="1085850" lvl="1" indent="-457200"/>
            <a:r>
              <a:rPr lang="zh-CN" altLang="en-US" smtClean="0">
                <a:latin typeface="黑体" pitchFamily="2" charset="-122"/>
              </a:rPr>
              <a:t>首先讨论在</a:t>
            </a:r>
            <a:r>
              <a:rPr lang="zh-CN" altLang="en-US" b="1" smtClean="0">
                <a:solidFill>
                  <a:srgbClr val="FF0000"/>
                </a:solidFill>
                <a:latin typeface="黑体" pitchFamily="2" charset="-122"/>
              </a:rPr>
              <a:t>非流水</a:t>
            </a:r>
            <a:r>
              <a:rPr lang="zh-CN" altLang="en-US" smtClean="0">
                <a:latin typeface="黑体" pitchFamily="2" charset="-122"/>
              </a:rPr>
              <a:t>情况下是如何实现的</a:t>
            </a:r>
          </a:p>
          <a:p>
            <a:pPr marL="457200" indent="-457200"/>
            <a:r>
              <a:rPr lang="zh-CN" altLang="en-US" smtClean="0"/>
              <a:t>一条指令的执行过程分为以下</a:t>
            </a:r>
            <a:r>
              <a:rPr lang="en-US" altLang="zh-CN" smtClean="0">
                <a:solidFill>
                  <a:srgbClr val="D60093"/>
                </a:solidFill>
                <a:latin typeface="黑体" pitchFamily="2" charset="-122"/>
              </a:rPr>
              <a:t>5</a:t>
            </a:r>
            <a:r>
              <a:rPr lang="zh-CN" altLang="en-US" smtClean="0">
                <a:solidFill>
                  <a:srgbClr val="D60093"/>
                </a:solidFill>
              </a:rPr>
              <a:t>个周期：</a:t>
            </a:r>
          </a:p>
          <a:p>
            <a:pPr marL="1085850" lvl="1" indent="-457200"/>
            <a:r>
              <a:rPr lang="zh-CN" altLang="en-US" smtClean="0">
                <a:latin typeface="黑体" pitchFamily="2" charset="-122"/>
              </a:rPr>
              <a:t>取指令周期</a:t>
            </a:r>
            <a:r>
              <a:rPr lang="zh-CN" altLang="en-US" smtClean="0">
                <a:solidFill>
                  <a:srgbClr val="D60093"/>
                </a:solidFill>
                <a:latin typeface="黑体" pitchFamily="2" charset="-122"/>
              </a:rPr>
              <a:t>（</a:t>
            </a:r>
            <a:r>
              <a:rPr lang="en-US" altLang="zh-CN" smtClean="0">
                <a:solidFill>
                  <a:srgbClr val="D60093"/>
                </a:solidFill>
                <a:latin typeface="黑体" pitchFamily="2" charset="-122"/>
              </a:rPr>
              <a:t>IF</a:t>
            </a:r>
            <a:r>
              <a:rPr lang="zh-CN" altLang="en-US" smtClean="0">
                <a:solidFill>
                  <a:srgbClr val="D60093"/>
                </a:solidFill>
                <a:latin typeface="黑体" pitchFamily="2" charset="-122"/>
              </a:rPr>
              <a:t>）</a:t>
            </a:r>
          </a:p>
          <a:p>
            <a:pPr lvl="2"/>
            <a:r>
              <a:rPr lang="zh-CN" altLang="en-US" smtClean="0">
                <a:latin typeface="Times New Roman" pitchFamily="18" charset="0"/>
                <a:ea typeface="宋体" charset="-122"/>
              </a:rPr>
              <a:t>以程序计数器</a:t>
            </a:r>
            <a:r>
              <a:rPr lang="en-US" altLang="zh-CN" smtClean="0">
                <a:solidFill>
                  <a:srgbClr val="9933FF"/>
                </a:solidFill>
                <a:latin typeface="Times New Roman" pitchFamily="18" charset="0"/>
                <a:ea typeface="宋体" charset="-122"/>
              </a:rPr>
              <a:t>PC</a:t>
            </a:r>
            <a:r>
              <a:rPr lang="zh-CN" altLang="en-US" smtClean="0">
                <a:latin typeface="Times New Roman" pitchFamily="18" charset="0"/>
                <a:ea typeface="宋体" charset="-122"/>
              </a:rPr>
              <a:t>中的内容作为地址，从存储器中取出指令并放入指令寄存器</a:t>
            </a:r>
            <a:r>
              <a:rPr lang="en-US" altLang="zh-CN" smtClean="0">
                <a:solidFill>
                  <a:srgbClr val="9933FF"/>
                </a:solidFill>
                <a:latin typeface="Times New Roman" pitchFamily="18" charset="0"/>
                <a:ea typeface="宋体" charset="-122"/>
              </a:rPr>
              <a:t>IR</a:t>
            </a:r>
            <a:r>
              <a:rPr lang="zh-CN" altLang="en-US" smtClean="0">
                <a:latin typeface="Times New Roman" pitchFamily="18" charset="0"/>
                <a:ea typeface="宋体" charset="-122"/>
              </a:rPr>
              <a:t>；</a:t>
            </a:r>
          </a:p>
          <a:p>
            <a:pPr lvl="2"/>
            <a:r>
              <a:rPr lang="zh-CN" altLang="en-US" smtClean="0">
                <a:latin typeface="Times New Roman" pitchFamily="18" charset="0"/>
                <a:ea typeface="宋体" charset="-122"/>
              </a:rPr>
              <a:t>同时</a:t>
            </a:r>
            <a:r>
              <a:rPr lang="en-US" altLang="zh-CN" smtClean="0">
                <a:solidFill>
                  <a:srgbClr val="9933FF"/>
                </a:solidFill>
                <a:latin typeface="Times New Roman" pitchFamily="18" charset="0"/>
                <a:ea typeface="宋体" charset="-122"/>
              </a:rPr>
              <a:t>PC</a:t>
            </a:r>
            <a:r>
              <a:rPr lang="zh-CN" altLang="en-US" smtClean="0">
                <a:latin typeface="Times New Roman" pitchFamily="18" charset="0"/>
                <a:ea typeface="宋体" charset="-122"/>
              </a:rPr>
              <a:t>值加</a:t>
            </a:r>
            <a:r>
              <a:rPr lang="en-US" altLang="zh-CN" smtClean="0">
                <a:solidFill>
                  <a:srgbClr val="9933FF"/>
                </a:solidFill>
                <a:latin typeface="Times New Roman" pitchFamily="18" charset="0"/>
                <a:ea typeface="宋体" charset="-122"/>
              </a:rPr>
              <a:t>4</a:t>
            </a:r>
            <a:r>
              <a:rPr lang="zh-CN" altLang="en-US" smtClean="0">
                <a:latin typeface="Times New Roman" pitchFamily="18" charset="0"/>
                <a:ea typeface="宋体" charset="-122"/>
              </a:rPr>
              <a:t>（假设每条指令占</a:t>
            </a:r>
            <a:r>
              <a:rPr lang="en-US" altLang="zh-CN" smtClean="0">
                <a:solidFill>
                  <a:srgbClr val="9933FF"/>
                </a:solidFill>
                <a:latin typeface="Times New Roman" pitchFamily="18" charset="0"/>
                <a:ea typeface="宋体" charset="-122"/>
              </a:rPr>
              <a:t>4</a:t>
            </a:r>
            <a:r>
              <a:rPr lang="zh-CN" altLang="en-US" smtClean="0">
                <a:latin typeface="Times New Roman" pitchFamily="18" charset="0"/>
                <a:ea typeface="宋体" charset="-122"/>
              </a:rPr>
              <a:t>个字节），指向顺序的下一条指令。</a:t>
            </a:r>
            <a:r>
              <a:rPr lang="zh-CN" altLang="en-US" smtClean="0">
                <a:latin typeface="宋体" charset="-122"/>
                <a:ea typeface="宋体" charset="-122"/>
              </a:rPr>
              <a:t>　　</a:t>
            </a:r>
          </a:p>
        </p:txBody>
      </p:sp>
      <p:sp>
        <p:nvSpPr>
          <p:cNvPr id="102403" name="Text Box 4"/>
          <p:cNvSpPr txBox="1">
            <a:spLocks noChangeArrowheads="1"/>
          </p:cNvSpPr>
          <p:nvPr/>
        </p:nvSpPr>
        <p:spPr bwMode="auto">
          <a:xfrm>
            <a:off x="0" y="357188"/>
            <a:ext cx="9144000" cy="519112"/>
          </a:xfrm>
          <a:prstGeom prst="rect">
            <a:avLst/>
          </a:prstGeom>
          <a:noFill/>
          <a:ln w="9525">
            <a:noFill/>
            <a:miter lim="800000"/>
            <a:headEnd/>
            <a:tailEnd/>
          </a:ln>
        </p:spPr>
        <p:txBody>
          <a:bodyPr>
            <a:spAutoFit/>
          </a:bodyPr>
          <a:lstStyle/>
          <a:p>
            <a:pPr algn="ctr">
              <a:spcBef>
                <a:spcPct val="50000"/>
              </a:spcBef>
            </a:pPr>
            <a:r>
              <a:rPr lang="en-US" altLang="zh-CN" sz="2800">
                <a:solidFill>
                  <a:srgbClr val="FF0000"/>
                </a:solidFill>
                <a:latin typeface="黑体" pitchFamily="2" charset="-122"/>
              </a:rPr>
              <a:t>3.4 </a:t>
            </a:r>
            <a:r>
              <a:rPr lang="zh-CN" altLang="en-US" sz="2800">
                <a:solidFill>
                  <a:srgbClr val="FF0000"/>
                </a:solidFill>
                <a:latin typeface="黑体" pitchFamily="2" charset="-122"/>
              </a:rPr>
              <a:t>流水线的相关与冲突</a:t>
            </a:r>
          </a:p>
        </p:txBody>
      </p:sp>
      <p:sp>
        <p:nvSpPr>
          <p:cNvPr id="102404" name="Text Box 6"/>
          <p:cNvSpPr txBox="1">
            <a:spLocks noChangeArrowheads="1"/>
          </p:cNvSpPr>
          <p:nvPr/>
        </p:nvSpPr>
        <p:spPr bwMode="auto">
          <a:xfrm>
            <a:off x="684213" y="1285875"/>
            <a:ext cx="6840537" cy="488950"/>
          </a:xfrm>
          <a:prstGeom prst="rect">
            <a:avLst/>
          </a:prstGeom>
          <a:noFill/>
          <a:ln w="9525">
            <a:noFill/>
            <a:miter lim="800000"/>
            <a:headEnd/>
            <a:tailEnd/>
          </a:ln>
        </p:spPr>
        <p:txBody>
          <a:bodyPr>
            <a:spAutoFit/>
          </a:bodyPr>
          <a:lstStyle/>
          <a:p>
            <a:pPr>
              <a:spcBef>
                <a:spcPct val="50000"/>
              </a:spcBef>
            </a:pPr>
            <a:r>
              <a:rPr lang="en-US" altLang="zh-CN" sz="2600">
                <a:solidFill>
                  <a:srgbClr val="0000CC"/>
                </a:solidFill>
                <a:latin typeface="黑体" pitchFamily="2" charset="-122"/>
              </a:rPr>
              <a:t>3.4.1 </a:t>
            </a:r>
            <a:r>
              <a:rPr lang="zh-CN" altLang="en-US" sz="2600">
                <a:solidFill>
                  <a:srgbClr val="0000CC"/>
                </a:solidFill>
                <a:latin typeface="黑体" pitchFamily="2" charset="-122"/>
              </a:rPr>
              <a:t>一条经典的</a:t>
            </a:r>
            <a:r>
              <a:rPr lang="en-US" altLang="zh-CN" sz="2600">
                <a:solidFill>
                  <a:srgbClr val="0000CC"/>
                </a:solidFill>
                <a:latin typeface="黑体" pitchFamily="2" charset="-122"/>
              </a:rPr>
              <a:t>5</a:t>
            </a:r>
            <a:r>
              <a:rPr lang="zh-CN" altLang="en-US" sz="2600">
                <a:solidFill>
                  <a:srgbClr val="0000CC"/>
                </a:solidFill>
                <a:latin typeface="黑体" pitchFamily="2" charset="-122"/>
              </a:rPr>
              <a:t>段流水线</a:t>
            </a:r>
          </a:p>
        </p:txBody>
      </p:sp>
    </p:spTree>
  </p:cSld>
  <p:clrMapOvr>
    <a:masterClrMapping/>
  </p:clrMapOv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r>
              <a:rPr lang="en-US" altLang="zh-CN" smtClean="0">
                <a:latin typeface="黑体" pitchFamily="2" charset="-122"/>
              </a:rPr>
              <a:t>3.4 </a:t>
            </a:r>
            <a:r>
              <a:rPr lang="zh-CN" altLang="en-US" smtClean="0">
                <a:latin typeface="黑体" pitchFamily="2" charset="-122"/>
              </a:rPr>
              <a:t>流水线的相关与冲突</a:t>
            </a:r>
          </a:p>
        </p:txBody>
      </p:sp>
      <p:sp>
        <p:nvSpPr>
          <p:cNvPr id="103427" name="Rectangle 3" descr="Rectangle: Click to edit Master text styles&#10;Second level&#10;Third level&#10;Fourth level&#10;Fifth level"/>
          <p:cNvSpPr>
            <a:spLocks noGrp="1" noChangeArrowheads="1"/>
          </p:cNvSpPr>
          <p:nvPr>
            <p:ph idx="1"/>
          </p:nvPr>
        </p:nvSpPr>
        <p:spPr>
          <a:xfrm>
            <a:off x="685800" y="1500188"/>
            <a:ext cx="7772400" cy="4376737"/>
          </a:xfrm>
        </p:spPr>
        <p:txBody>
          <a:bodyPr/>
          <a:lstStyle/>
          <a:p>
            <a:pPr marL="1085850" lvl="1" indent="-457200">
              <a:lnSpc>
                <a:spcPct val="120000"/>
              </a:lnSpc>
            </a:pPr>
            <a:r>
              <a:rPr lang="zh-CN" altLang="en-US" smtClean="0">
                <a:latin typeface="黑体" pitchFamily="2" charset="-122"/>
              </a:rPr>
              <a:t>指令译码</a:t>
            </a:r>
            <a:r>
              <a:rPr lang="en-US" altLang="zh-CN" smtClean="0">
                <a:latin typeface="黑体" pitchFamily="2" charset="-122"/>
              </a:rPr>
              <a:t>/</a:t>
            </a:r>
            <a:r>
              <a:rPr lang="zh-CN" altLang="en-US" smtClean="0">
                <a:latin typeface="黑体" pitchFamily="2" charset="-122"/>
              </a:rPr>
              <a:t>读寄存器周期</a:t>
            </a:r>
            <a:r>
              <a:rPr lang="zh-CN" altLang="en-US" smtClean="0">
                <a:solidFill>
                  <a:srgbClr val="D60093"/>
                </a:solidFill>
                <a:latin typeface="黑体" pitchFamily="2" charset="-122"/>
              </a:rPr>
              <a:t>（</a:t>
            </a:r>
            <a:r>
              <a:rPr lang="en-US" altLang="zh-CN" smtClean="0">
                <a:solidFill>
                  <a:srgbClr val="D60093"/>
                </a:solidFill>
                <a:latin typeface="黑体" pitchFamily="2" charset="-122"/>
              </a:rPr>
              <a:t>ID</a:t>
            </a:r>
            <a:r>
              <a:rPr lang="zh-CN" altLang="en-US" smtClean="0">
                <a:solidFill>
                  <a:srgbClr val="D60093"/>
                </a:solidFill>
                <a:latin typeface="黑体" pitchFamily="2" charset="-122"/>
              </a:rPr>
              <a:t>）</a:t>
            </a:r>
          </a:p>
          <a:p>
            <a:pPr lvl="2">
              <a:lnSpc>
                <a:spcPct val="120000"/>
              </a:lnSpc>
              <a:buFont typeface="Wingdings" pitchFamily="2" charset="2"/>
              <a:buNone/>
            </a:pPr>
            <a:r>
              <a:rPr lang="zh-CN" altLang="en-US" smtClean="0">
                <a:latin typeface="Times New Roman" pitchFamily="18" charset="0"/>
                <a:ea typeface="宋体" charset="-122"/>
              </a:rPr>
              <a:t>               对指令进行译码，并用</a:t>
            </a:r>
            <a:r>
              <a:rPr lang="en-US" altLang="zh-CN" smtClean="0">
                <a:solidFill>
                  <a:srgbClr val="9933FF"/>
                </a:solidFill>
                <a:latin typeface="Times New Roman" pitchFamily="18" charset="0"/>
                <a:ea typeface="宋体" charset="-122"/>
              </a:rPr>
              <a:t>IR</a:t>
            </a:r>
            <a:r>
              <a:rPr lang="zh-CN" altLang="en-US" smtClean="0">
                <a:latin typeface="Times New Roman" pitchFamily="18" charset="0"/>
                <a:ea typeface="宋体" charset="-122"/>
              </a:rPr>
              <a:t>中的寄存器地址去访问通用寄存器组，读出所需的操作数。</a:t>
            </a:r>
            <a:r>
              <a:rPr lang="zh-CN" altLang="en-US" smtClean="0">
                <a:ea typeface="宋体" charset="-122"/>
              </a:rPr>
              <a:t> </a:t>
            </a:r>
            <a:endParaRPr lang="zh-CN" altLang="en-US" smtClean="0">
              <a:latin typeface="宋体" charset="-122"/>
              <a:ea typeface="宋体" charset="-122"/>
            </a:endParaRPr>
          </a:p>
          <a:p>
            <a:pPr marL="1085850" lvl="1" indent="-457200">
              <a:lnSpc>
                <a:spcPct val="120000"/>
              </a:lnSpc>
            </a:pPr>
            <a:r>
              <a:rPr lang="zh-CN" altLang="en-US" smtClean="0">
                <a:latin typeface="黑体" pitchFamily="2" charset="-122"/>
              </a:rPr>
              <a:t>执行</a:t>
            </a:r>
            <a:r>
              <a:rPr lang="en-US" altLang="zh-CN" smtClean="0">
                <a:latin typeface="黑体" pitchFamily="2" charset="-122"/>
              </a:rPr>
              <a:t>/</a:t>
            </a:r>
            <a:r>
              <a:rPr lang="zh-CN" altLang="en-US" smtClean="0">
                <a:latin typeface="黑体" pitchFamily="2" charset="-122"/>
              </a:rPr>
              <a:t>有效地址计算周期</a:t>
            </a:r>
            <a:r>
              <a:rPr lang="zh-CN" altLang="en-US" smtClean="0">
                <a:solidFill>
                  <a:srgbClr val="D60093"/>
                </a:solidFill>
                <a:latin typeface="黑体" pitchFamily="2" charset="-122"/>
              </a:rPr>
              <a:t>（</a:t>
            </a:r>
            <a:r>
              <a:rPr lang="en-US" altLang="zh-CN" smtClean="0">
                <a:solidFill>
                  <a:srgbClr val="D60093"/>
                </a:solidFill>
                <a:latin typeface="黑体" pitchFamily="2" charset="-122"/>
              </a:rPr>
              <a:t>EX</a:t>
            </a:r>
            <a:r>
              <a:rPr lang="zh-CN" altLang="en-US" smtClean="0">
                <a:solidFill>
                  <a:srgbClr val="D60093"/>
                </a:solidFill>
                <a:latin typeface="黑体" pitchFamily="2" charset="-122"/>
              </a:rPr>
              <a:t>）</a:t>
            </a:r>
          </a:p>
          <a:p>
            <a:pPr marL="1085850" lvl="1" indent="-457200">
              <a:lnSpc>
                <a:spcPct val="120000"/>
              </a:lnSpc>
              <a:buFont typeface="Wingdings" pitchFamily="2" charset="2"/>
              <a:buNone/>
            </a:pPr>
            <a:r>
              <a:rPr lang="zh-CN" altLang="en-US" smtClean="0">
                <a:solidFill>
                  <a:srgbClr val="0000CC"/>
                </a:solidFill>
                <a:latin typeface="黑体" pitchFamily="2" charset="-122"/>
              </a:rPr>
              <a:t>   不同指令所进行的操作不同：</a:t>
            </a:r>
          </a:p>
          <a:p>
            <a:pPr lvl="2">
              <a:lnSpc>
                <a:spcPct val="120000"/>
              </a:lnSpc>
            </a:pPr>
            <a:r>
              <a:rPr lang="en-US" altLang="zh-CN" smtClean="0">
                <a:solidFill>
                  <a:srgbClr val="D60093"/>
                </a:solidFill>
                <a:latin typeface="Times New Roman" pitchFamily="18" charset="0"/>
                <a:ea typeface="宋体" charset="-122"/>
              </a:rPr>
              <a:t>load</a:t>
            </a:r>
            <a:r>
              <a:rPr lang="zh-CN" altLang="en-US" smtClean="0">
                <a:solidFill>
                  <a:srgbClr val="D60093"/>
                </a:solidFill>
                <a:latin typeface="Times New Roman" pitchFamily="18" charset="0"/>
                <a:ea typeface="宋体" charset="-122"/>
              </a:rPr>
              <a:t>和</a:t>
            </a:r>
            <a:r>
              <a:rPr lang="en-US" altLang="zh-CN" smtClean="0">
                <a:solidFill>
                  <a:srgbClr val="D60093"/>
                </a:solidFill>
                <a:latin typeface="Times New Roman" pitchFamily="18" charset="0"/>
                <a:ea typeface="宋体" charset="-122"/>
              </a:rPr>
              <a:t>store</a:t>
            </a:r>
            <a:r>
              <a:rPr lang="zh-CN" altLang="en-US" smtClean="0">
                <a:solidFill>
                  <a:srgbClr val="D60093"/>
                </a:solidFill>
                <a:latin typeface="Times New Roman" pitchFamily="18" charset="0"/>
                <a:ea typeface="宋体" charset="-122"/>
              </a:rPr>
              <a:t>指令</a:t>
            </a:r>
            <a:r>
              <a:rPr lang="zh-CN" altLang="en-US" smtClean="0">
                <a:latin typeface="Times New Roman" pitchFamily="18" charset="0"/>
                <a:ea typeface="宋体" charset="-122"/>
              </a:rPr>
              <a:t>：</a:t>
            </a:r>
            <a:r>
              <a:rPr lang="en-US" altLang="zh-CN" smtClean="0">
                <a:solidFill>
                  <a:srgbClr val="9933FF"/>
                </a:solidFill>
                <a:latin typeface="Times New Roman" pitchFamily="18" charset="0"/>
                <a:ea typeface="宋体" charset="-122"/>
              </a:rPr>
              <a:t>ALU</a:t>
            </a:r>
            <a:r>
              <a:rPr lang="zh-CN" altLang="en-US" smtClean="0">
                <a:latin typeface="Times New Roman" pitchFamily="18" charset="0"/>
                <a:ea typeface="宋体" charset="-122"/>
              </a:rPr>
              <a:t>把指令中所指定的寄存器的内容与偏移量相加，形成访存有效地址。</a:t>
            </a:r>
          </a:p>
          <a:p>
            <a:pPr lvl="2">
              <a:lnSpc>
                <a:spcPct val="120000"/>
              </a:lnSpc>
            </a:pPr>
            <a:r>
              <a:rPr lang="zh-CN" altLang="en-US" smtClean="0">
                <a:solidFill>
                  <a:srgbClr val="D60093"/>
                </a:solidFill>
                <a:latin typeface="Times New Roman" pitchFamily="18" charset="0"/>
                <a:ea typeface="宋体" charset="-122"/>
              </a:rPr>
              <a:t>寄存器－寄存器</a:t>
            </a:r>
            <a:r>
              <a:rPr lang="en-US" altLang="zh-CN" smtClean="0">
                <a:solidFill>
                  <a:srgbClr val="D60093"/>
                </a:solidFill>
                <a:latin typeface="Times New Roman" pitchFamily="18" charset="0"/>
                <a:ea typeface="宋体" charset="-122"/>
              </a:rPr>
              <a:t>ALU</a:t>
            </a:r>
            <a:r>
              <a:rPr lang="zh-CN" altLang="en-US" smtClean="0">
                <a:solidFill>
                  <a:srgbClr val="D60093"/>
                </a:solidFill>
                <a:latin typeface="Times New Roman" pitchFamily="18" charset="0"/>
                <a:ea typeface="宋体" charset="-122"/>
              </a:rPr>
              <a:t>指令</a:t>
            </a:r>
            <a:r>
              <a:rPr lang="zh-CN" altLang="en-US" smtClean="0">
                <a:latin typeface="Times New Roman" pitchFamily="18" charset="0"/>
                <a:ea typeface="宋体" charset="-122"/>
              </a:rPr>
              <a:t>：</a:t>
            </a:r>
            <a:r>
              <a:rPr lang="en-US" altLang="zh-CN" smtClean="0">
                <a:solidFill>
                  <a:srgbClr val="9933FF"/>
                </a:solidFill>
                <a:latin typeface="Times New Roman" pitchFamily="18" charset="0"/>
                <a:ea typeface="宋体" charset="-122"/>
              </a:rPr>
              <a:t>ALU</a:t>
            </a:r>
            <a:r>
              <a:rPr lang="zh-CN" altLang="en-US" smtClean="0">
                <a:latin typeface="Times New Roman" pitchFamily="18" charset="0"/>
                <a:ea typeface="宋体" charset="-122"/>
              </a:rPr>
              <a:t>按照操作码指定的操作对从通用寄存器组中读出的数据进行运算。</a:t>
            </a:r>
          </a:p>
        </p:txBody>
      </p:sp>
    </p:spTree>
  </p:cSld>
  <p:clrMapOvr>
    <a:masterClrMapping/>
  </p:clrMapOv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r>
              <a:rPr lang="en-US" altLang="zh-CN" smtClean="0">
                <a:latin typeface="黑体" pitchFamily="2" charset="-122"/>
              </a:rPr>
              <a:t>3.4 </a:t>
            </a:r>
            <a:r>
              <a:rPr lang="zh-CN" altLang="en-US" smtClean="0">
                <a:latin typeface="黑体" pitchFamily="2" charset="-122"/>
              </a:rPr>
              <a:t>流水线的相关与冲突</a:t>
            </a:r>
          </a:p>
        </p:txBody>
      </p:sp>
      <p:sp>
        <p:nvSpPr>
          <p:cNvPr id="104451" name="Rectangle 3" descr="Rectangle: Click to edit Master text styles&#10;Second level&#10;Third level&#10;Fourth level&#10;Fifth level"/>
          <p:cNvSpPr>
            <a:spLocks noGrp="1" noChangeArrowheads="1"/>
          </p:cNvSpPr>
          <p:nvPr>
            <p:ph idx="1"/>
          </p:nvPr>
        </p:nvSpPr>
        <p:spPr>
          <a:xfrm>
            <a:off x="611188" y="1435100"/>
            <a:ext cx="8228012" cy="4154488"/>
          </a:xfrm>
        </p:spPr>
        <p:txBody>
          <a:bodyPr/>
          <a:lstStyle/>
          <a:p>
            <a:pPr lvl="2"/>
            <a:r>
              <a:rPr lang="zh-CN" altLang="en-US" dirty="0" smtClean="0">
                <a:solidFill>
                  <a:srgbClr val="D60093"/>
                </a:solidFill>
                <a:latin typeface="Times New Roman" pitchFamily="18" charset="0"/>
                <a:ea typeface="宋体" charset="-122"/>
              </a:rPr>
              <a:t>寄存器－立即数</a:t>
            </a:r>
            <a:r>
              <a:rPr lang="en-US" altLang="zh-CN" dirty="0" smtClean="0">
                <a:solidFill>
                  <a:srgbClr val="D60093"/>
                </a:solidFill>
                <a:latin typeface="Times New Roman" pitchFamily="18" charset="0"/>
                <a:ea typeface="宋体" charset="-122"/>
              </a:rPr>
              <a:t>ALU</a:t>
            </a:r>
            <a:r>
              <a:rPr lang="zh-CN" altLang="en-US" dirty="0" smtClean="0">
                <a:solidFill>
                  <a:srgbClr val="D60093"/>
                </a:solidFill>
                <a:latin typeface="Times New Roman" pitchFamily="18" charset="0"/>
                <a:ea typeface="宋体" charset="-122"/>
              </a:rPr>
              <a:t>指令</a:t>
            </a:r>
            <a:r>
              <a:rPr lang="zh-CN" altLang="en-US" dirty="0" smtClean="0">
                <a:latin typeface="Times New Roman" pitchFamily="18" charset="0"/>
                <a:ea typeface="宋体" charset="-122"/>
              </a:rPr>
              <a:t>：</a:t>
            </a:r>
            <a:r>
              <a:rPr lang="en-US" altLang="zh-CN" dirty="0" smtClean="0">
                <a:solidFill>
                  <a:srgbClr val="9933FF"/>
                </a:solidFill>
                <a:latin typeface="Times New Roman" pitchFamily="18" charset="0"/>
                <a:ea typeface="宋体" charset="-122"/>
              </a:rPr>
              <a:t>ALU</a:t>
            </a:r>
            <a:r>
              <a:rPr lang="zh-CN" altLang="en-US" dirty="0" smtClean="0">
                <a:latin typeface="Times New Roman" pitchFamily="18" charset="0"/>
                <a:ea typeface="宋体" charset="-122"/>
              </a:rPr>
              <a:t>按照操作码指定的操作对从通用寄存器组中读出的操作数和指令中给出的立即数进行运算。</a:t>
            </a:r>
          </a:p>
          <a:p>
            <a:pPr lvl="2"/>
            <a:r>
              <a:rPr lang="zh-CN" altLang="en-US" dirty="0" smtClean="0">
                <a:solidFill>
                  <a:srgbClr val="D60093"/>
                </a:solidFill>
                <a:latin typeface="Times New Roman" pitchFamily="18" charset="0"/>
                <a:ea typeface="宋体" charset="-122"/>
              </a:rPr>
              <a:t>分支指令</a:t>
            </a:r>
            <a:r>
              <a:rPr lang="zh-CN" altLang="en-US" dirty="0" smtClean="0">
                <a:latin typeface="Times New Roman" pitchFamily="18" charset="0"/>
                <a:ea typeface="宋体" charset="-122"/>
              </a:rPr>
              <a:t>：</a:t>
            </a:r>
            <a:r>
              <a:rPr lang="en-US" altLang="zh-CN" dirty="0" smtClean="0">
                <a:solidFill>
                  <a:srgbClr val="9933FF"/>
                </a:solidFill>
                <a:latin typeface="Times New Roman" pitchFamily="18" charset="0"/>
                <a:ea typeface="宋体" charset="-122"/>
              </a:rPr>
              <a:t>ALU</a:t>
            </a:r>
            <a:r>
              <a:rPr lang="zh-CN" altLang="en-US" dirty="0" smtClean="0">
                <a:latin typeface="Times New Roman" pitchFamily="18" charset="0"/>
                <a:ea typeface="宋体" charset="-122"/>
              </a:rPr>
              <a:t>把指令中给出的偏移量与</a:t>
            </a:r>
            <a:r>
              <a:rPr lang="en-US" altLang="zh-CN" dirty="0">
                <a:solidFill>
                  <a:srgbClr val="9933FF"/>
                </a:solidFill>
                <a:latin typeface="Times New Roman" pitchFamily="18" charset="0"/>
                <a:ea typeface="宋体" charset="-122"/>
              </a:rPr>
              <a:t>PC</a:t>
            </a:r>
            <a:r>
              <a:rPr lang="zh-CN" altLang="en-US" dirty="0" smtClean="0">
                <a:latin typeface="Times New Roman" pitchFamily="18" charset="0"/>
                <a:ea typeface="宋体" charset="-122"/>
              </a:rPr>
              <a:t>值相加，形成转移目标的地址。同时，对在前一个周期读出的操作数进行判断，确定分支是否成功。</a:t>
            </a:r>
            <a:endParaRPr lang="zh-CN" altLang="en-US" b="0" dirty="0" smtClean="0">
              <a:latin typeface="Times New Roman" pitchFamily="18" charset="0"/>
              <a:ea typeface="宋体" charset="-122"/>
            </a:endParaRPr>
          </a:p>
          <a:p>
            <a:pPr marL="1085850" lvl="1" indent="-457200"/>
            <a:r>
              <a:rPr lang="zh-CN" altLang="en-US" dirty="0" smtClean="0">
                <a:latin typeface="黑体" pitchFamily="2" charset="-122"/>
              </a:rPr>
              <a:t>存储器访问／分支完成周期</a:t>
            </a:r>
            <a:r>
              <a:rPr lang="zh-CN" altLang="en-US" dirty="0" smtClean="0">
                <a:solidFill>
                  <a:srgbClr val="D60093"/>
                </a:solidFill>
                <a:latin typeface="黑体" pitchFamily="2" charset="-122"/>
              </a:rPr>
              <a:t>（</a:t>
            </a:r>
            <a:r>
              <a:rPr lang="en-US" altLang="zh-CN" dirty="0" smtClean="0">
                <a:solidFill>
                  <a:srgbClr val="D60093"/>
                </a:solidFill>
                <a:latin typeface="黑体" pitchFamily="2" charset="-122"/>
              </a:rPr>
              <a:t>MEM</a:t>
            </a:r>
            <a:r>
              <a:rPr lang="zh-CN" altLang="en-US" dirty="0" smtClean="0">
                <a:solidFill>
                  <a:srgbClr val="D60093"/>
                </a:solidFill>
                <a:latin typeface="黑体" pitchFamily="2" charset="-122"/>
              </a:rPr>
              <a:t>）</a:t>
            </a:r>
          </a:p>
          <a:p>
            <a:pPr marL="1085850" lvl="1" indent="-457200">
              <a:buFont typeface="Wingdings" pitchFamily="2" charset="2"/>
              <a:buNone/>
            </a:pPr>
            <a:r>
              <a:rPr lang="zh-CN" altLang="en-US" dirty="0" smtClean="0">
                <a:solidFill>
                  <a:srgbClr val="0000CC"/>
                </a:solidFill>
                <a:latin typeface="黑体" pitchFamily="2" charset="-122"/>
              </a:rPr>
              <a:t>   该周期处理的指令只有</a:t>
            </a:r>
            <a:r>
              <a:rPr lang="en-US" altLang="zh-CN" dirty="0" smtClean="0">
                <a:solidFill>
                  <a:srgbClr val="D60093"/>
                </a:solidFill>
                <a:latin typeface="黑体" pitchFamily="2" charset="-122"/>
              </a:rPr>
              <a:t>load</a:t>
            </a:r>
            <a:r>
              <a:rPr lang="zh-CN" altLang="en-US" dirty="0" smtClean="0">
                <a:solidFill>
                  <a:srgbClr val="D60093"/>
                </a:solidFill>
                <a:latin typeface="黑体" pitchFamily="2" charset="-122"/>
              </a:rPr>
              <a:t>、</a:t>
            </a:r>
            <a:r>
              <a:rPr lang="en-US" altLang="zh-CN" dirty="0" smtClean="0">
                <a:solidFill>
                  <a:srgbClr val="D60093"/>
                </a:solidFill>
                <a:latin typeface="黑体" pitchFamily="2" charset="-122"/>
              </a:rPr>
              <a:t>store</a:t>
            </a:r>
            <a:r>
              <a:rPr lang="zh-CN" altLang="en-US" dirty="0">
                <a:solidFill>
                  <a:srgbClr val="0000CC"/>
                </a:solidFill>
                <a:latin typeface="黑体" pitchFamily="2" charset="-122"/>
              </a:rPr>
              <a:t>和</a:t>
            </a:r>
            <a:r>
              <a:rPr lang="zh-CN" altLang="en-US" dirty="0" smtClean="0">
                <a:solidFill>
                  <a:srgbClr val="D60093"/>
                </a:solidFill>
                <a:latin typeface="黑体" pitchFamily="2" charset="-122"/>
              </a:rPr>
              <a:t>分支指令。</a:t>
            </a:r>
          </a:p>
          <a:p>
            <a:pPr marL="1085850" lvl="1" indent="-457200">
              <a:buFont typeface="Wingdings" pitchFamily="2" charset="2"/>
              <a:buNone/>
            </a:pPr>
            <a:r>
              <a:rPr lang="zh-CN" altLang="en-US" dirty="0" smtClean="0">
                <a:solidFill>
                  <a:srgbClr val="0000CC"/>
                </a:solidFill>
              </a:rPr>
              <a:t>     其它类型的指令在此周期不做任何操作。</a:t>
            </a:r>
          </a:p>
        </p:txBody>
      </p:sp>
    </p:spTree>
  </p:cSld>
  <p:clrMapOvr>
    <a:masterClrMapping/>
  </p:clrMapOv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r>
              <a:rPr lang="en-US" altLang="zh-CN" smtClean="0">
                <a:latin typeface="黑体" pitchFamily="2" charset="-122"/>
              </a:rPr>
              <a:t>3.4 </a:t>
            </a:r>
            <a:r>
              <a:rPr lang="zh-CN" altLang="en-US" smtClean="0">
                <a:latin typeface="黑体" pitchFamily="2" charset="-122"/>
              </a:rPr>
              <a:t>流水线的相关与冲突</a:t>
            </a:r>
          </a:p>
        </p:txBody>
      </p:sp>
      <p:sp>
        <p:nvSpPr>
          <p:cNvPr id="105475" name="Rectangle 3" descr="Rectangle: Click to edit Master text styles&#10;Second level&#10;Third level&#10;Fourth level&#10;Fifth level"/>
          <p:cNvSpPr>
            <a:spLocks noGrp="1" noChangeArrowheads="1"/>
          </p:cNvSpPr>
          <p:nvPr>
            <p:ph idx="1"/>
          </p:nvPr>
        </p:nvSpPr>
        <p:spPr>
          <a:xfrm>
            <a:off x="395288" y="1652588"/>
            <a:ext cx="7772400" cy="3986212"/>
          </a:xfrm>
        </p:spPr>
        <p:txBody>
          <a:bodyPr/>
          <a:lstStyle/>
          <a:p>
            <a:pPr lvl="2"/>
            <a:r>
              <a:rPr lang="en-US" altLang="zh-CN" dirty="0" smtClean="0">
                <a:solidFill>
                  <a:srgbClr val="0000FF"/>
                </a:solidFill>
                <a:latin typeface="宋体" charset="-122"/>
                <a:ea typeface="宋体" charset="-122"/>
              </a:rPr>
              <a:t>load</a:t>
            </a:r>
            <a:r>
              <a:rPr lang="zh-CN" altLang="en-US" dirty="0" smtClean="0">
                <a:latin typeface="宋体" charset="-122"/>
                <a:ea typeface="宋体" charset="-122"/>
              </a:rPr>
              <a:t>和</a:t>
            </a:r>
            <a:r>
              <a:rPr lang="en-US" altLang="zh-CN" dirty="0" smtClean="0">
                <a:solidFill>
                  <a:srgbClr val="0000FF"/>
                </a:solidFill>
                <a:latin typeface="宋体" charset="-122"/>
                <a:ea typeface="宋体" charset="-122"/>
              </a:rPr>
              <a:t>store</a:t>
            </a:r>
            <a:r>
              <a:rPr lang="zh-CN" altLang="en-US" dirty="0" smtClean="0">
                <a:latin typeface="宋体" charset="-122"/>
                <a:ea typeface="宋体" charset="-122"/>
              </a:rPr>
              <a:t>指令</a:t>
            </a:r>
          </a:p>
          <a:p>
            <a:pPr lvl="2">
              <a:buFont typeface="Wingdings" pitchFamily="2" charset="2"/>
              <a:buNone/>
            </a:pPr>
            <a:r>
              <a:rPr lang="en-US" altLang="zh-CN" dirty="0" smtClean="0">
                <a:solidFill>
                  <a:srgbClr val="D60093"/>
                </a:solidFill>
                <a:latin typeface="宋体" charset="-122"/>
                <a:ea typeface="宋体" charset="-122"/>
              </a:rPr>
              <a:t>load</a:t>
            </a:r>
            <a:r>
              <a:rPr lang="zh-CN" altLang="en-US" dirty="0" smtClean="0">
                <a:solidFill>
                  <a:srgbClr val="D60093"/>
                </a:solidFill>
                <a:latin typeface="宋体" charset="-122"/>
                <a:ea typeface="宋体" charset="-122"/>
              </a:rPr>
              <a:t>指令：</a:t>
            </a:r>
            <a:r>
              <a:rPr lang="zh-CN" altLang="en-US" dirty="0" smtClean="0">
                <a:latin typeface="宋体" charset="-122"/>
                <a:ea typeface="宋体" charset="-122"/>
              </a:rPr>
              <a:t>用上一个周期计算出的有效地址从存储器中</a:t>
            </a:r>
          </a:p>
          <a:p>
            <a:pPr lvl="2">
              <a:buFont typeface="Wingdings" pitchFamily="2" charset="2"/>
              <a:buNone/>
            </a:pPr>
            <a:r>
              <a:rPr lang="zh-CN" altLang="en-US" dirty="0" smtClean="0">
                <a:latin typeface="宋体" charset="-122"/>
                <a:ea typeface="宋体" charset="-122"/>
              </a:rPr>
              <a:t>          读出相应的数据；</a:t>
            </a:r>
          </a:p>
          <a:p>
            <a:pPr lvl="2">
              <a:buFont typeface="Wingdings" pitchFamily="2" charset="2"/>
              <a:buNone/>
            </a:pPr>
            <a:r>
              <a:rPr lang="en-US" altLang="zh-CN" dirty="0" smtClean="0">
                <a:solidFill>
                  <a:srgbClr val="D60093"/>
                </a:solidFill>
                <a:latin typeface="宋体" charset="-122"/>
                <a:ea typeface="宋体" charset="-122"/>
              </a:rPr>
              <a:t>store</a:t>
            </a:r>
            <a:r>
              <a:rPr lang="zh-CN" altLang="en-US" dirty="0" smtClean="0">
                <a:solidFill>
                  <a:srgbClr val="D60093"/>
                </a:solidFill>
                <a:latin typeface="宋体" charset="-122"/>
                <a:ea typeface="宋体" charset="-122"/>
              </a:rPr>
              <a:t>指令：</a:t>
            </a:r>
            <a:r>
              <a:rPr lang="zh-CN" altLang="en-US" dirty="0" smtClean="0">
                <a:latin typeface="宋体" charset="-122"/>
                <a:ea typeface="宋体" charset="-122"/>
              </a:rPr>
              <a:t>把指定的数据写入这个有效地址所指出的存</a:t>
            </a:r>
          </a:p>
          <a:p>
            <a:pPr lvl="2">
              <a:buFont typeface="Wingdings" pitchFamily="2" charset="2"/>
              <a:buNone/>
            </a:pPr>
            <a:r>
              <a:rPr lang="zh-CN" altLang="en-US" dirty="0" smtClean="0">
                <a:latin typeface="宋体" charset="-122"/>
                <a:ea typeface="宋体" charset="-122"/>
              </a:rPr>
              <a:t>          储器单元。（</a:t>
            </a:r>
            <a:r>
              <a:rPr lang="zh-CN" altLang="en-US" dirty="0" smtClean="0">
                <a:solidFill>
                  <a:srgbClr val="FF0000"/>
                </a:solidFill>
                <a:latin typeface="黑体" panose="02010609060101010101" pitchFamily="49" charset="-122"/>
                <a:ea typeface="黑体" panose="02010609060101010101" pitchFamily="49" charset="-122"/>
              </a:rPr>
              <a:t>完成</a:t>
            </a:r>
            <a:r>
              <a:rPr lang="zh-CN" altLang="en-US" dirty="0" smtClean="0">
                <a:latin typeface="宋体" charset="-122"/>
                <a:ea typeface="宋体" charset="-122"/>
              </a:rPr>
              <a:t>）</a:t>
            </a:r>
          </a:p>
          <a:p>
            <a:pPr lvl="2"/>
            <a:r>
              <a:rPr lang="zh-CN" altLang="en-US" dirty="0" smtClean="0">
                <a:solidFill>
                  <a:srgbClr val="0000FF"/>
                </a:solidFill>
                <a:latin typeface="宋体" charset="-122"/>
                <a:ea typeface="宋体" charset="-122"/>
              </a:rPr>
              <a:t>分支指令</a:t>
            </a:r>
          </a:p>
          <a:p>
            <a:pPr lvl="2">
              <a:buFont typeface="Wingdings" pitchFamily="2" charset="2"/>
              <a:buNone/>
            </a:pPr>
            <a:r>
              <a:rPr lang="zh-CN" altLang="en-US" dirty="0" smtClean="0">
                <a:latin typeface="宋体" charset="-122"/>
                <a:ea typeface="宋体" charset="-122"/>
              </a:rPr>
              <a:t>       分支“成功”，就把转移目标地址送入</a:t>
            </a:r>
            <a:r>
              <a:rPr lang="en-US" altLang="zh-CN" dirty="0" smtClean="0">
                <a:solidFill>
                  <a:srgbClr val="9933FF"/>
                </a:solidFill>
                <a:latin typeface="宋体" charset="-122"/>
                <a:ea typeface="宋体" charset="-122"/>
              </a:rPr>
              <a:t>PC</a:t>
            </a:r>
            <a:r>
              <a:rPr lang="zh-CN" altLang="en-US" dirty="0" smtClean="0">
                <a:latin typeface="宋体" charset="-122"/>
                <a:ea typeface="宋体" charset="-122"/>
              </a:rPr>
              <a:t>。</a:t>
            </a:r>
          </a:p>
          <a:p>
            <a:pPr lvl="2">
              <a:buNone/>
            </a:pPr>
            <a:r>
              <a:rPr lang="zh-CN" altLang="en-US" dirty="0" smtClean="0">
                <a:latin typeface="宋体" charset="-122"/>
                <a:ea typeface="宋体" charset="-122"/>
              </a:rPr>
              <a:t>       分支指令执行完成</a:t>
            </a:r>
            <a:r>
              <a:rPr lang="zh-CN" altLang="en-US" dirty="0">
                <a:latin typeface="宋体" charset="-122"/>
                <a:ea typeface="宋体" charset="-122"/>
              </a:rPr>
              <a:t>。（</a:t>
            </a:r>
            <a:r>
              <a:rPr lang="zh-CN" altLang="en-US" dirty="0">
                <a:solidFill>
                  <a:srgbClr val="FF0000"/>
                </a:solidFill>
                <a:latin typeface="黑体" panose="02010609060101010101" pitchFamily="49" charset="-122"/>
                <a:ea typeface="黑体" panose="02010609060101010101" pitchFamily="49" charset="-122"/>
              </a:rPr>
              <a:t>完成</a:t>
            </a:r>
            <a:r>
              <a:rPr lang="zh-CN" altLang="en-US" dirty="0" smtClean="0">
                <a:latin typeface="宋体" charset="-122"/>
                <a:ea typeface="宋体" charset="-122"/>
              </a:rPr>
              <a:t>）</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altLang="zh-CN" smtClean="0">
                <a:latin typeface="黑体" pitchFamily="2" charset="-122"/>
              </a:rPr>
              <a:t>3.1 </a:t>
            </a:r>
            <a:r>
              <a:rPr lang="zh-CN" altLang="en-US" smtClean="0">
                <a:latin typeface="黑体" pitchFamily="2" charset="-122"/>
              </a:rPr>
              <a:t>流水线的基本概念</a:t>
            </a:r>
          </a:p>
        </p:txBody>
      </p:sp>
      <p:sp>
        <p:nvSpPr>
          <p:cNvPr id="34819" name="Rectangle 3" descr="Rectangle: Click to edit Master text styles&#10;Second level&#10;Third level&#10;Fourth level&#10;Fifth level"/>
          <p:cNvSpPr>
            <a:spLocks noGrp="1" noChangeArrowheads="1"/>
          </p:cNvSpPr>
          <p:nvPr>
            <p:ph idx="1"/>
          </p:nvPr>
        </p:nvSpPr>
        <p:spPr/>
        <p:txBody>
          <a:bodyPr/>
          <a:lstStyle/>
          <a:p>
            <a:pPr marL="457200" indent="-457200">
              <a:buFont typeface="Wingdings" pitchFamily="2" charset="2"/>
              <a:buAutoNum type="arabicPeriod" startAt="2"/>
            </a:pPr>
            <a:r>
              <a:rPr lang="zh-CN" altLang="en-US" dirty="0" smtClean="0">
                <a:solidFill>
                  <a:srgbClr val="FF0000"/>
                </a:solidFill>
              </a:rPr>
              <a:t>流水线技术</a:t>
            </a:r>
          </a:p>
          <a:p>
            <a:pPr marL="1085850" lvl="1" indent="-457200"/>
            <a:r>
              <a:rPr lang="zh-CN" altLang="en-US" dirty="0" smtClean="0"/>
              <a:t>把一个重复的过程分解为若干个子过程，每个子过程由专门的功能部件来实现。</a:t>
            </a:r>
          </a:p>
          <a:p>
            <a:pPr marL="1085850" lvl="1" indent="-457200"/>
            <a:r>
              <a:rPr lang="zh-CN" altLang="en-US" dirty="0" smtClean="0"/>
              <a:t>把多个处理过程在时间上错开，依次通过各功能段，这样，每个子过程就可以与其它的子过程并行进行。</a:t>
            </a:r>
          </a:p>
          <a:p>
            <a:pPr marL="457200" indent="-457200">
              <a:buFont typeface="Wingdings" pitchFamily="2" charset="2"/>
              <a:buAutoNum type="arabicPeriod" startAt="2"/>
            </a:pPr>
            <a:r>
              <a:rPr lang="zh-CN" altLang="en-US" dirty="0" smtClean="0">
                <a:solidFill>
                  <a:schemeClr val="tx1"/>
                </a:solidFill>
              </a:rPr>
              <a:t>流水线中的每个子过程及其功能部件称为</a:t>
            </a:r>
            <a:r>
              <a:rPr lang="zh-CN" altLang="en-US" dirty="0" smtClean="0">
                <a:solidFill>
                  <a:srgbClr val="FF0000"/>
                </a:solidFill>
              </a:rPr>
              <a:t>流水线的级或段</a:t>
            </a:r>
            <a:r>
              <a:rPr lang="zh-CN" altLang="en-US" dirty="0" smtClean="0">
                <a:solidFill>
                  <a:schemeClr val="tx1"/>
                </a:solidFill>
              </a:rPr>
              <a:t>，段与段相互连接形成流水线。流水线的段数称为</a:t>
            </a:r>
            <a:r>
              <a:rPr lang="zh-CN" altLang="en-US" dirty="0" smtClean="0">
                <a:solidFill>
                  <a:srgbClr val="FF0000"/>
                </a:solidFill>
              </a:rPr>
              <a:t>流水线的深度。</a:t>
            </a:r>
          </a:p>
        </p:txBody>
      </p:sp>
    </p:spTree>
  </p:cSld>
  <p:clrMapOvr>
    <a:masterClrMapping/>
  </p:clrMapOv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r>
              <a:rPr lang="en-US" altLang="zh-CN" smtClean="0">
                <a:latin typeface="黑体" pitchFamily="2" charset="-122"/>
              </a:rPr>
              <a:t>3.4 </a:t>
            </a:r>
            <a:r>
              <a:rPr lang="zh-CN" altLang="en-US" smtClean="0">
                <a:latin typeface="黑体" pitchFamily="2" charset="-122"/>
              </a:rPr>
              <a:t>流水线的相关与冲突</a:t>
            </a:r>
          </a:p>
        </p:txBody>
      </p:sp>
      <p:sp>
        <p:nvSpPr>
          <p:cNvPr id="106499" name="Rectangle 3" descr="Rectangle: Click to edit Master text styles&#10;Second level&#10;Third level&#10;Fourth level&#10;Fifth level"/>
          <p:cNvSpPr>
            <a:spLocks noGrp="1" noChangeArrowheads="1"/>
          </p:cNvSpPr>
          <p:nvPr>
            <p:ph idx="1"/>
          </p:nvPr>
        </p:nvSpPr>
        <p:spPr>
          <a:xfrm>
            <a:off x="685800" y="1371600"/>
            <a:ext cx="7772400" cy="4953000"/>
          </a:xfrm>
        </p:spPr>
        <p:txBody>
          <a:bodyPr/>
          <a:lstStyle/>
          <a:p>
            <a:pPr marL="1085850" lvl="1" indent="-457200"/>
            <a:r>
              <a:rPr lang="zh-CN" altLang="en-US" dirty="0" smtClean="0">
                <a:latin typeface="黑体" pitchFamily="2" charset="-122"/>
              </a:rPr>
              <a:t>写回周期</a:t>
            </a:r>
            <a:r>
              <a:rPr lang="zh-CN" altLang="en-US" dirty="0" smtClean="0">
                <a:solidFill>
                  <a:srgbClr val="D60093"/>
                </a:solidFill>
                <a:latin typeface="黑体" pitchFamily="2" charset="-122"/>
              </a:rPr>
              <a:t>（</a:t>
            </a:r>
            <a:r>
              <a:rPr lang="en-US" altLang="zh-CN" dirty="0" smtClean="0">
                <a:solidFill>
                  <a:srgbClr val="D60093"/>
                </a:solidFill>
                <a:latin typeface="黑体" pitchFamily="2" charset="-122"/>
              </a:rPr>
              <a:t>WB</a:t>
            </a:r>
            <a:r>
              <a:rPr lang="zh-CN" altLang="en-US" dirty="0" smtClean="0">
                <a:solidFill>
                  <a:srgbClr val="D60093"/>
                </a:solidFill>
                <a:latin typeface="黑体" pitchFamily="2" charset="-122"/>
              </a:rPr>
              <a:t>）</a:t>
            </a:r>
          </a:p>
          <a:p>
            <a:pPr marL="1085850" lvl="1" indent="-457200">
              <a:buFont typeface="Wingdings" pitchFamily="2" charset="2"/>
              <a:buNone/>
            </a:pPr>
            <a:r>
              <a:rPr lang="zh-CN" altLang="en-US" dirty="0" smtClean="0">
                <a:latin typeface="黑体" pitchFamily="2" charset="-122"/>
              </a:rPr>
              <a:t>       </a:t>
            </a:r>
            <a:r>
              <a:rPr lang="en-US" altLang="zh-CN" dirty="0" smtClean="0">
                <a:solidFill>
                  <a:srgbClr val="9933FF"/>
                </a:solidFill>
                <a:latin typeface="黑体" pitchFamily="2" charset="-122"/>
              </a:rPr>
              <a:t>ALU</a:t>
            </a:r>
            <a:r>
              <a:rPr lang="zh-CN" altLang="en-US" dirty="0" smtClean="0">
                <a:latin typeface="黑体" pitchFamily="2" charset="-122"/>
              </a:rPr>
              <a:t>运算指令和</a:t>
            </a:r>
            <a:r>
              <a:rPr lang="en-US" altLang="zh-CN" dirty="0" smtClean="0">
                <a:solidFill>
                  <a:srgbClr val="9933FF"/>
                </a:solidFill>
                <a:latin typeface="黑体" pitchFamily="2" charset="-122"/>
              </a:rPr>
              <a:t>load</a:t>
            </a:r>
            <a:r>
              <a:rPr lang="zh-CN" altLang="en-US" dirty="0" smtClean="0">
                <a:latin typeface="黑体" pitchFamily="2" charset="-122"/>
              </a:rPr>
              <a:t>指令在这个周期把结果数据写入通用寄存器组。</a:t>
            </a:r>
          </a:p>
          <a:p>
            <a:pPr lvl="2">
              <a:buFont typeface="Wingdings" pitchFamily="2" charset="2"/>
              <a:buNone/>
            </a:pPr>
            <a:r>
              <a:rPr lang="zh-CN" altLang="en-US" dirty="0" smtClean="0">
                <a:solidFill>
                  <a:srgbClr val="9933FF"/>
                </a:solidFill>
                <a:latin typeface="黑体" pitchFamily="2" charset="-122"/>
                <a:ea typeface="宋体" charset="-122"/>
              </a:rPr>
              <a:t>   </a:t>
            </a:r>
            <a:r>
              <a:rPr lang="en-US" altLang="zh-CN" dirty="0" smtClean="0">
                <a:solidFill>
                  <a:srgbClr val="D60093"/>
                </a:solidFill>
                <a:latin typeface="宋体" charset="-122"/>
                <a:ea typeface="宋体" charset="-122"/>
              </a:rPr>
              <a:t>ALU</a:t>
            </a:r>
            <a:r>
              <a:rPr lang="zh-CN" altLang="en-US" dirty="0" smtClean="0">
                <a:solidFill>
                  <a:srgbClr val="D60093"/>
                </a:solidFill>
                <a:latin typeface="宋体" charset="-122"/>
                <a:ea typeface="宋体" charset="-122"/>
              </a:rPr>
              <a:t>运算指令：</a:t>
            </a:r>
            <a:r>
              <a:rPr lang="zh-CN" altLang="en-US" dirty="0" smtClean="0">
                <a:latin typeface="宋体" charset="-122"/>
                <a:ea typeface="宋体" charset="-122"/>
              </a:rPr>
              <a:t>结果数据来自</a:t>
            </a:r>
            <a:r>
              <a:rPr lang="en-US" altLang="zh-CN" dirty="0" smtClean="0">
                <a:solidFill>
                  <a:srgbClr val="9933FF"/>
                </a:solidFill>
                <a:latin typeface="宋体" charset="-122"/>
                <a:ea typeface="宋体" charset="-122"/>
              </a:rPr>
              <a:t>ALU</a:t>
            </a:r>
            <a:r>
              <a:rPr lang="zh-CN" altLang="en-US" dirty="0" smtClean="0">
                <a:latin typeface="宋体" charset="-122"/>
                <a:ea typeface="宋体" charset="-122"/>
              </a:rPr>
              <a:t>。</a:t>
            </a:r>
          </a:p>
          <a:p>
            <a:pPr lvl="2">
              <a:buFont typeface="Wingdings" pitchFamily="2" charset="2"/>
              <a:buNone/>
            </a:pPr>
            <a:r>
              <a:rPr lang="zh-CN" altLang="en-US" dirty="0" smtClean="0">
                <a:solidFill>
                  <a:srgbClr val="9933FF"/>
                </a:solidFill>
                <a:latin typeface="宋体" charset="-122"/>
                <a:ea typeface="宋体" charset="-122"/>
              </a:rPr>
              <a:t>   </a:t>
            </a:r>
            <a:r>
              <a:rPr lang="en-US" altLang="zh-CN" dirty="0" smtClean="0">
                <a:solidFill>
                  <a:srgbClr val="D60093"/>
                </a:solidFill>
                <a:latin typeface="宋体" charset="-122"/>
                <a:ea typeface="宋体" charset="-122"/>
              </a:rPr>
              <a:t>load</a:t>
            </a:r>
            <a:r>
              <a:rPr lang="zh-CN" altLang="en-US" dirty="0" smtClean="0">
                <a:solidFill>
                  <a:srgbClr val="D60093"/>
                </a:solidFill>
                <a:latin typeface="宋体" charset="-122"/>
                <a:ea typeface="宋体" charset="-122"/>
              </a:rPr>
              <a:t>指令：</a:t>
            </a:r>
            <a:r>
              <a:rPr lang="zh-CN" altLang="en-US" dirty="0" smtClean="0">
                <a:latin typeface="宋体" charset="-122"/>
                <a:ea typeface="宋体" charset="-122"/>
              </a:rPr>
              <a:t>结果数据来自存储器。</a:t>
            </a:r>
          </a:p>
          <a:p>
            <a:pPr marL="457200" indent="-457200">
              <a:buFont typeface="Wingdings" pitchFamily="2" charset="2"/>
              <a:buNone/>
            </a:pPr>
            <a:r>
              <a:rPr lang="zh-CN" altLang="en-US" dirty="0" smtClean="0"/>
              <a:t>           </a:t>
            </a:r>
            <a:r>
              <a:rPr lang="zh-CN" altLang="en-US" b="1" dirty="0" smtClean="0">
                <a:solidFill>
                  <a:srgbClr val="FF0000"/>
                </a:solidFill>
              </a:rPr>
              <a:t>在这个实现方案中</a:t>
            </a:r>
            <a:r>
              <a:rPr lang="zh-CN" altLang="en-US" dirty="0" smtClean="0"/>
              <a:t>：</a:t>
            </a:r>
          </a:p>
          <a:p>
            <a:pPr lvl="2">
              <a:buFont typeface="Wingdings" pitchFamily="2" charset="2"/>
              <a:buChar char="p"/>
            </a:pPr>
            <a:r>
              <a:rPr lang="zh-CN" altLang="en-US" dirty="0" smtClean="0">
                <a:latin typeface="宋体" charset="-122"/>
                <a:ea typeface="宋体" charset="-122"/>
              </a:rPr>
              <a:t>分支指令需要</a:t>
            </a:r>
            <a:r>
              <a:rPr lang="en-US" altLang="zh-CN" dirty="0" smtClean="0">
                <a:solidFill>
                  <a:srgbClr val="9933FF"/>
                </a:solidFill>
                <a:latin typeface="宋体" charset="-122"/>
                <a:ea typeface="宋体" charset="-122"/>
              </a:rPr>
              <a:t>4</a:t>
            </a:r>
            <a:r>
              <a:rPr lang="zh-CN" altLang="en-US" dirty="0" smtClean="0">
                <a:solidFill>
                  <a:srgbClr val="080808"/>
                </a:solidFill>
                <a:latin typeface="宋体" charset="-122"/>
                <a:ea typeface="宋体" charset="-122"/>
              </a:rPr>
              <a:t>个时钟</a:t>
            </a:r>
            <a:r>
              <a:rPr lang="zh-CN" altLang="en-US" dirty="0" smtClean="0">
                <a:latin typeface="宋体" charset="-122"/>
                <a:ea typeface="宋体" charset="-122"/>
              </a:rPr>
              <a:t>周期；</a:t>
            </a:r>
          </a:p>
          <a:p>
            <a:pPr lvl="2">
              <a:buFont typeface="Wingdings" pitchFamily="2" charset="2"/>
              <a:buChar char="p"/>
            </a:pPr>
            <a:r>
              <a:rPr lang="en-US" altLang="zh-CN" dirty="0" smtClean="0">
                <a:solidFill>
                  <a:srgbClr val="9933FF"/>
                </a:solidFill>
                <a:latin typeface="宋体" charset="-122"/>
                <a:ea typeface="宋体" charset="-122"/>
              </a:rPr>
              <a:t>store</a:t>
            </a:r>
            <a:r>
              <a:rPr lang="zh-CN" altLang="en-US" dirty="0" smtClean="0">
                <a:latin typeface="宋体" charset="-122"/>
                <a:ea typeface="宋体" charset="-122"/>
              </a:rPr>
              <a:t>指令需要</a:t>
            </a:r>
            <a:r>
              <a:rPr lang="en-US" altLang="zh-CN" dirty="0" smtClean="0">
                <a:solidFill>
                  <a:srgbClr val="9933FF"/>
                </a:solidFill>
                <a:latin typeface="宋体" charset="-122"/>
                <a:ea typeface="宋体" charset="-122"/>
              </a:rPr>
              <a:t>4</a:t>
            </a:r>
            <a:r>
              <a:rPr lang="zh-CN" altLang="en-US" dirty="0" smtClean="0">
                <a:solidFill>
                  <a:srgbClr val="080808"/>
                </a:solidFill>
                <a:latin typeface="宋体" charset="-122"/>
                <a:ea typeface="宋体" charset="-122"/>
              </a:rPr>
              <a:t>个</a:t>
            </a:r>
            <a:r>
              <a:rPr lang="zh-CN" altLang="en-US" dirty="0" smtClean="0">
                <a:latin typeface="宋体" charset="-122"/>
                <a:ea typeface="宋体" charset="-122"/>
              </a:rPr>
              <a:t>周期；</a:t>
            </a:r>
          </a:p>
          <a:p>
            <a:pPr lvl="2">
              <a:buFont typeface="Wingdings" pitchFamily="2" charset="2"/>
              <a:buChar char="p"/>
            </a:pPr>
            <a:r>
              <a:rPr lang="zh-CN" altLang="en-US" dirty="0" smtClean="0">
                <a:latin typeface="宋体" charset="-122"/>
                <a:ea typeface="宋体" charset="-122"/>
              </a:rPr>
              <a:t>其它指令需要</a:t>
            </a:r>
            <a:r>
              <a:rPr lang="en-US" altLang="zh-CN" dirty="0" smtClean="0">
                <a:solidFill>
                  <a:srgbClr val="9933FF"/>
                </a:solidFill>
                <a:latin typeface="宋体" charset="-122"/>
                <a:ea typeface="宋体" charset="-122"/>
              </a:rPr>
              <a:t>5</a:t>
            </a:r>
            <a:r>
              <a:rPr lang="zh-CN" altLang="en-US" dirty="0" smtClean="0">
                <a:solidFill>
                  <a:srgbClr val="080808"/>
                </a:solidFill>
                <a:latin typeface="宋体" charset="-122"/>
                <a:ea typeface="宋体" charset="-122"/>
              </a:rPr>
              <a:t>个</a:t>
            </a:r>
            <a:r>
              <a:rPr lang="zh-CN" altLang="en-US" dirty="0" smtClean="0">
                <a:latin typeface="宋体" charset="-122"/>
                <a:ea typeface="宋体" charset="-122"/>
              </a:rPr>
              <a:t>周期才能完成。</a:t>
            </a:r>
          </a:p>
        </p:txBody>
      </p:sp>
    </p:spTree>
  </p:cSld>
  <p:clrMapOvr>
    <a:masterClrMapping/>
  </p:clrMapOv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9"/>
          <p:cNvSpPr>
            <a:spLocks noChangeArrowheads="1"/>
          </p:cNvSpPr>
          <p:nvPr/>
        </p:nvSpPr>
        <p:spPr bwMode="auto">
          <a:xfrm>
            <a:off x="251520" y="1036638"/>
            <a:ext cx="8568630" cy="1657350"/>
          </a:xfrm>
          <a:prstGeom prst="rect">
            <a:avLst/>
          </a:prstGeom>
          <a:solidFill>
            <a:schemeClr val="bg1"/>
          </a:solidFill>
          <a:ln w="9525">
            <a:noFill/>
            <a:miter lim="800000"/>
            <a:headEnd/>
            <a:tailEnd/>
          </a:ln>
        </p:spPr>
        <p:txBody>
          <a:bodyPr wrap="none" anchor="ctr"/>
          <a:lstStyle/>
          <a:p>
            <a:endParaRPr lang="zh-CN" altLang="en-US"/>
          </a:p>
        </p:txBody>
      </p:sp>
      <p:sp>
        <p:nvSpPr>
          <p:cNvPr id="107523" name="Rectangle 3" descr="Rectangle: Click to edit Master text styles&#10;Second level&#10;Third level&#10;Fourth level&#10;Fifth level"/>
          <p:cNvSpPr>
            <a:spLocks noGrp="1" noChangeArrowheads="1"/>
          </p:cNvSpPr>
          <p:nvPr>
            <p:ph type="body" sz="half" idx="1"/>
          </p:nvPr>
        </p:nvSpPr>
        <p:spPr>
          <a:xfrm>
            <a:off x="541858" y="787648"/>
            <a:ext cx="7702550" cy="3073400"/>
          </a:xfrm>
        </p:spPr>
        <p:txBody>
          <a:bodyPr/>
          <a:lstStyle/>
          <a:p>
            <a:pPr marL="457200" indent="-457200">
              <a:lnSpc>
                <a:spcPct val="120000"/>
              </a:lnSpc>
              <a:buFont typeface="Wingdings" pitchFamily="2" charset="2"/>
              <a:buAutoNum type="arabicPeriod" startAt="2"/>
            </a:pPr>
            <a:r>
              <a:rPr lang="zh-CN" altLang="en-US" dirty="0" smtClean="0"/>
              <a:t>将上述实现方案修改为流水线实现</a:t>
            </a:r>
          </a:p>
          <a:p>
            <a:pPr marL="1085850" lvl="1" indent="-457200">
              <a:lnSpc>
                <a:spcPct val="120000"/>
              </a:lnSpc>
            </a:pPr>
            <a:r>
              <a:rPr lang="zh-CN" altLang="en-US" dirty="0" smtClean="0"/>
              <a:t>一条经典的</a:t>
            </a:r>
            <a:r>
              <a:rPr lang="en-US" altLang="zh-CN" dirty="0" smtClean="0">
                <a:solidFill>
                  <a:srgbClr val="9933FF"/>
                </a:solidFill>
                <a:latin typeface="黑体" pitchFamily="2" charset="-122"/>
              </a:rPr>
              <a:t>5</a:t>
            </a:r>
            <a:r>
              <a:rPr lang="zh-CN" altLang="en-US" dirty="0" smtClean="0">
                <a:solidFill>
                  <a:srgbClr val="9933FF"/>
                </a:solidFill>
              </a:rPr>
              <a:t>段</a:t>
            </a:r>
            <a:r>
              <a:rPr lang="zh-CN" altLang="en-US" dirty="0" smtClean="0"/>
              <a:t>流水线</a:t>
            </a:r>
            <a:r>
              <a:rPr lang="zh-CN" altLang="en-US" sz="2000" dirty="0" smtClean="0"/>
              <a:t> </a:t>
            </a:r>
          </a:p>
          <a:p>
            <a:pPr lvl="2">
              <a:lnSpc>
                <a:spcPct val="120000"/>
              </a:lnSpc>
            </a:pPr>
            <a:r>
              <a:rPr lang="zh-CN" altLang="en-US" dirty="0" smtClean="0">
                <a:latin typeface="宋体" charset="-122"/>
                <a:ea typeface="宋体" charset="-122"/>
              </a:rPr>
              <a:t>每一个周期作为一个流水段；</a:t>
            </a:r>
          </a:p>
          <a:p>
            <a:pPr lvl="2">
              <a:lnSpc>
                <a:spcPct val="120000"/>
              </a:lnSpc>
            </a:pPr>
            <a:r>
              <a:rPr lang="zh-CN" altLang="en-US" dirty="0" smtClean="0">
                <a:latin typeface="宋体" charset="-122"/>
                <a:ea typeface="宋体" charset="-122"/>
              </a:rPr>
              <a:t>在各段之间加上锁存器（流水寄存器）。 </a:t>
            </a:r>
          </a:p>
        </p:txBody>
      </p:sp>
      <p:sp>
        <p:nvSpPr>
          <p:cNvPr id="107524" name="Rectangle 16"/>
          <p:cNvSpPr>
            <a:spLocks noChangeArrowheads="1"/>
          </p:cNvSpPr>
          <p:nvPr/>
        </p:nvSpPr>
        <p:spPr bwMode="auto">
          <a:xfrm>
            <a:off x="533400" y="2819400"/>
            <a:ext cx="8077200" cy="3657600"/>
          </a:xfrm>
          <a:prstGeom prst="rect">
            <a:avLst/>
          </a:prstGeom>
          <a:solidFill>
            <a:srgbClr val="F7EFCB"/>
          </a:solidFill>
          <a:ln w="9525">
            <a:noFill/>
            <a:miter lim="800000"/>
            <a:headEnd/>
            <a:tailEnd/>
          </a:ln>
        </p:spPr>
        <p:txBody>
          <a:bodyPr wrap="none" anchor="ctr"/>
          <a:lstStyle/>
          <a:p>
            <a:endParaRPr lang="zh-CN" altLang="en-US"/>
          </a:p>
        </p:txBody>
      </p:sp>
      <p:graphicFrame>
        <p:nvGraphicFramePr>
          <p:cNvPr id="107525" name="Object 17"/>
          <p:cNvGraphicFramePr>
            <a:graphicFrameLocks noChangeAspect="1"/>
          </p:cNvGraphicFramePr>
          <p:nvPr/>
        </p:nvGraphicFramePr>
        <p:xfrm>
          <a:off x="755650" y="3200400"/>
          <a:ext cx="7777163" cy="3046413"/>
        </p:xfrm>
        <a:graphic>
          <a:graphicData uri="http://schemas.openxmlformats.org/presentationml/2006/ole">
            <mc:AlternateContent xmlns:mc="http://schemas.openxmlformats.org/markup-compatibility/2006">
              <mc:Choice xmlns:v="urn:schemas-microsoft-com:vml" Requires="v">
                <p:oleObj spid="_x0000_s107609" name="图片" r:id="rId4" imgW="3422904" imgH="1341120" progId="Word.Picture.8">
                  <p:embed/>
                </p:oleObj>
              </mc:Choice>
              <mc:Fallback>
                <p:oleObj name="图片" r:id="rId4" imgW="3422904" imgH="1341120" progId="Word.Picture.8">
                  <p:embed/>
                  <p:pic>
                    <p:nvPicPr>
                      <p:cNvPr id="0" name="Object 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5650" y="3200400"/>
                        <a:ext cx="7777163" cy="3046413"/>
                      </a:xfrm>
                      <a:prstGeom prst="rect">
                        <a:avLst/>
                      </a:prstGeom>
                      <a:noFill/>
                      <a:extLst>
                        <a:ext uri="{909E8E84-426E-40DD-AFC4-6F175D3DCCD1}">
                          <a14:hiddenFill xmlns:a14="http://schemas.microsoft.com/office/drawing/2010/main">
                            <a:solidFill>
                              <a:srgbClr val="F3E7B3"/>
                            </a:solidFill>
                          </a14:hiddenFill>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r>
              <a:rPr lang="en-US" altLang="zh-CN" smtClean="0"/>
              <a:t>  </a:t>
            </a:r>
          </a:p>
        </p:txBody>
      </p:sp>
      <p:sp>
        <p:nvSpPr>
          <p:cNvPr id="108547" name="Rectangle 3" descr="Rectangle: Click to edit Master text styles&#10;Second level&#10;Third level&#10;Fourth level&#10;Fifth level"/>
          <p:cNvSpPr>
            <a:spLocks noGrp="1" noChangeArrowheads="1"/>
          </p:cNvSpPr>
          <p:nvPr>
            <p:ph idx="1"/>
          </p:nvPr>
        </p:nvSpPr>
        <p:spPr>
          <a:xfrm>
            <a:off x="685800" y="1124744"/>
            <a:ext cx="7772400" cy="5199856"/>
          </a:xfrm>
        </p:spPr>
        <p:txBody>
          <a:bodyPr/>
          <a:lstStyle/>
          <a:p>
            <a:pPr marL="457200" indent="-457200">
              <a:buFont typeface="Wingdings" pitchFamily="2" charset="2"/>
              <a:buAutoNum type="arabicPeriod" startAt="3"/>
            </a:pPr>
            <a:r>
              <a:rPr lang="zh-CN" altLang="en-US" dirty="0" smtClean="0"/>
              <a:t>采用流水线方式实现时，应解决好以下几个问题：</a:t>
            </a:r>
          </a:p>
          <a:p>
            <a:pPr marL="1085850" lvl="1" indent="-457200"/>
            <a:r>
              <a:rPr lang="zh-CN" altLang="en-US" dirty="0" smtClean="0"/>
              <a:t>要保证不会在同一时钟周期要求同一个功能段做</a:t>
            </a:r>
          </a:p>
          <a:p>
            <a:pPr marL="1085850" lvl="1" indent="-457200">
              <a:buFont typeface="Wingdings" pitchFamily="2" charset="2"/>
              <a:buNone/>
            </a:pPr>
            <a:r>
              <a:rPr lang="zh-CN" altLang="en-US" dirty="0" smtClean="0"/>
              <a:t>    两件不同的工作。</a:t>
            </a:r>
          </a:p>
          <a:p>
            <a:pPr lvl="2">
              <a:buFont typeface="Wingdings" pitchFamily="2" charset="2"/>
              <a:buNone/>
            </a:pPr>
            <a:r>
              <a:rPr lang="zh-CN" altLang="en-US" dirty="0" smtClean="0">
                <a:latin typeface="宋体" charset="-122"/>
                <a:ea typeface="宋体" charset="-122"/>
              </a:rPr>
              <a:t>例如：不能要求</a:t>
            </a:r>
            <a:r>
              <a:rPr lang="en-US" altLang="zh-CN" dirty="0" smtClean="0">
                <a:latin typeface="宋体" charset="-122"/>
                <a:ea typeface="宋体" charset="-122"/>
              </a:rPr>
              <a:t>ALU</a:t>
            </a:r>
            <a:r>
              <a:rPr lang="zh-CN" altLang="en-US" dirty="0" smtClean="0">
                <a:latin typeface="宋体" charset="-122"/>
                <a:ea typeface="宋体" charset="-122"/>
              </a:rPr>
              <a:t>同时做有效地址计算和算术运算。</a:t>
            </a:r>
          </a:p>
          <a:p>
            <a:pPr marL="1085850" lvl="1" indent="-457200"/>
            <a:r>
              <a:rPr lang="zh-CN" altLang="en-US" dirty="0" smtClean="0">
                <a:latin typeface="黑体" pitchFamily="2" charset="-122"/>
              </a:rPr>
              <a:t>避免</a:t>
            </a:r>
            <a:r>
              <a:rPr lang="en-US" altLang="zh-CN" dirty="0" smtClean="0">
                <a:solidFill>
                  <a:srgbClr val="9933FF"/>
                </a:solidFill>
                <a:latin typeface="黑体" pitchFamily="2" charset="-122"/>
              </a:rPr>
              <a:t>IF</a:t>
            </a:r>
            <a:r>
              <a:rPr lang="zh-CN" altLang="en-US" dirty="0" smtClean="0">
                <a:latin typeface="黑体" pitchFamily="2" charset="-122"/>
              </a:rPr>
              <a:t>段的访存（取指令）与</a:t>
            </a:r>
            <a:r>
              <a:rPr lang="en-US" altLang="zh-CN" dirty="0" smtClean="0">
                <a:solidFill>
                  <a:srgbClr val="9933FF"/>
                </a:solidFill>
                <a:latin typeface="黑体" pitchFamily="2" charset="-122"/>
              </a:rPr>
              <a:t>MEM</a:t>
            </a:r>
            <a:r>
              <a:rPr lang="zh-CN" altLang="en-US" dirty="0" smtClean="0">
                <a:latin typeface="黑体" pitchFamily="2" charset="-122"/>
              </a:rPr>
              <a:t>段的访存（读</a:t>
            </a:r>
            <a:r>
              <a:rPr lang="en-US" altLang="zh-CN" dirty="0" smtClean="0">
                <a:latin typeface="黑体" pitchFamily="2" charset="-122"/>
              </a:rPr>
              <a:t>/</a:t>
            </a:r>
            <a:r>
              <a:rPr lang="zh-CN" altLang="en-US" dirty="0" smtClean="0">
                <a:latin typeface="黑体" pitchFamily="2" charset="-122"/>
              </a:rPr>
              <a:t>写数据）发生冲突。</a:t>
            </a:r>
          </a:p>
          <a:p>
            <a:pPr lvl="2"/>
            <a:r>
              <a:rPr lang="zh-CN" altLang="en-US" dirty="0" smtClean="0">
                <a:latin typeface="宋体" charset="-122"/>
                <a:ea typeface="宋体" charset="-122"/>
              </a:rPr>
              <a:t>可以采用分离的指令存储器和数据存储器；</a:t>
            </a:r>
          </a:p>
          <a:p>
            <a:pPr lvl="2"/>
            <a:r>
              <a:rPr lang="zh-CN" altLang="en-US" dirty="0" smtClean="0">
                <a:latin typeface="宋体" charset="-122"/>
                <a:ea typeface="宋体" charset="-122"/>
              </a:rPr>
              <a:t>一般采用分离的指令</a:t>
            </a:r>
            <a:r>
              <a:rPr lang="en-US" altLang="zh-CN" dirty="0" smtClean="0">
                <a:solidFill>
                  <a:srgbClr val="9933FF"/>
                </a:solidFill>
                <a:latin typeface="宋体" charset="-122"/>
                <a:ea typeface="宋体" charset="-122"/>
              </a:rPr>
              <a:t>Cache</a:t>
            </a:r>
            <a:r>
              <a:rPr lang="zh-CN" altLang="en-US" dirty="0" smtClean="0">
                <a:latin typeface="宋体" charset="-122"/>
                <a:ea typeface="宋体" charset="-122"/>
              </a:rPr>
              <a:t>和数据</a:t>
            </a:r>
            <a:r>
              <a:rPr lang="en-US" altLang="zh-CN" dirty="0" smtClean="0">
                <a:solidFill>
                  <a:srgbClr val="9933FF"/>
                </a:solidFill>
                <a:latin typeface="宋体" charset="-122"/>
                <a:ea typeface="宋体" charset="-122"/>
              </a:rPr>
              <a:t>Cache</a:t>
            </a:r>
            <a:r>
              <a:rPr lang="zh-CN" altLang="en-US" dirty="0" smtClean="0">
                <a:latin typeface="宋体" charset="-122"/>
                <a:ea typeface="宋体" charset="-122"/>
              </a:rPr>
              <a:t>。</a:t>
            </a:r>
          </a:p>
          <a:p>
            <a:pPr marL="1085850" lvl="1" indent="-457200"/>
            <a:r>
              <a:rPr lang="en-US" altLang="zh-CN" dirty="0" smtClean="0">
                <a:solidFill>
                  <a:srgbClr val="9933FF"/>
                </a:solidFill>
                <a:latin typeface="黑体" pitchFamily="2" charset="-122"/>
              </a:rPr>
              <a:t>ID</a:t>
            </a:r>
            <a:r>
              <a:rPr lang="zh-CN" altLang="en-US" dirty="0" smtClean="0">
                <a:latin typeface="黑体" pitchFamily="2" charset="-122"/>
              </a:rPr>
              <a:t>段和</a:t>
            </a:r>
            <a:r>
              <a:rPr lang="en-US" altLang="zh-CN" dirty="0" smtClean="0">
                <a:solidFill>
                  <a:srgbClr val="9933FF"/>
                </a:solidFill>
                <a:latin typeface="黑体" pitchFamily="2" charset="-122"/>
              </a:rPr>
              <a:t>WB</a:t>
            </a:r>
            <a:r>
              <a:rPr lang="zh-CN" altLang="en-US" dirty="0" smtClean="0">
                <a:latin typeface="黑体" pitchFamily="2" charset="-122"/>
              </a:rPr>
              <a:t>段都要访问同一寄存器文件。</a:t>
            </a:r>
          </a:p>
          <a:p>
            <a:pPr lvl="2">
              <a:buFont typeface="Wingdings" pitchFamily="2" charset="2"/>
              <a:buNone/>
            </a:pPr>
            <a:r>
              <a:rPr lang="zh-CN" altLang="en-US" dirty="0" smtClean="0">
                <a:solidFill>
                  <a:srgbClr val="D60093"/>
                </a:solidFill>
                <a:latin typeface="宋体" charset="-122"/>
                <a:ea typeface="宋体" charset="-122"/>
              </a:rPr>
              <a:t>     </a:t>
            </a:r>
            <a:r>
              <a:rPr lang="en-US" altLang="zh-CN" dirty="0" smtClean="0">
                <a:solidFill>
                  <a:srgbClr val="D60093"/>
                </a:solidFill>
                <a:latin typeface="宋体" charset="-122"/>
                <a:ea typeface="宋体" charset="-122"/>
              </a:rPr>
              <a:t>ID</a:t>
            </a:r>
            <a:r>
              <a:rPr lang="zh-CN" altLang="en-US" dirty="0" smtClean="0">
                <a:solidFill>
                  <a:srgbClr val="D60093"/>
                </a:solidFill>
                <a:latin typeface="宋体" charset="-122"/>
                <a:ea typeface="宋体" charset="-122"/>
              </a:rPr>
              <a:t>段：读　　　</a:t>
            </a:r>
            <a:r>
              <a:rPr lang="en-US" altLang="zh-CN" dirty="0" smtClean="0">
                <a:solidFill>
                  <a:srgbClr val="D60093"/>
                </a:solidFill>
                <a:latin typeface="宋体" charset="-122"/>
                <a:ea typeface="宋体" charset="-122"/>
              </a:rPr>
              <a:t>WB</a:t>
            </a:r>
            <a:r>
              <a:rPr lang="zh-CN" altLang="en-US" dirty="0" smtClean="0">
                <a:solidFill>
                  <a:srgbClr val="D60093"/>
                </a:solidFill>
                <a:latin typeface="宋体" charset="-122"/>
                <a:ea typeface="宋体" charset="-122"/>
              </a:rPr>
              <a:t>段：写</a:t>
            </a:r>
          </a:p>
        </p:txBody>
      </p:sp>
      <p:sp>
        <p:nvSpPr>
          <p:cNvPr id="108548" name="Rectangle 4"/>
          <p:cNvSpPr>
            <a:spLocks noChangeArrowheads="1"/>
          </p:cNvSpPr>
          <p:nvPr/>
        </p:nvSpPr>
        <p:spPr bwMode="auto">
          <a:xfrm>
            <a:off x="3851275" y="333375"/>
            <a:ext cx="5105400" cy="381000"/>
          </a:xfrm>
          <a:prstGeom prst="rect">
            <a:avLst/>
          </a:prstGeom>
          <a:noFill/>
          <a:ln w="9525">
            <a:noFill/>
            <a:miter lim="800000"/>
            <a:headEnd/>
            <a:tailEnd/>
          </a:ln>
        </p:spPr>
        <p:txBody>
          <a:bodyPr anchor="b"/>
          <a:lstStyle/>
          <a:p>
            <a:pPr algn="ctr"/>
            <a:r>
              <a:rPr lang="en-US" altLang="zh-CN" sz="2000">
                <a:solidFill>
                  <a:srgbClr val="4F56AD"/>
                </a:solidFill>
                <a:latin typeface="黑体" pitchFamily="2" charset="-122"/>
              </a:rPr>
              <a:t>3.4 </a:t>
            </a:r>
            <a:r>
              <a:rPr lang="zh-CN" altLang="en-US" sz="2000">
                <a:solidFill>
                  <a:srgbClr val="4F56AD"/>
                </a:solidFill>
                <a:latin typeface="黑体" pitchFamily="2" charset="-122"/>
              </a:rPr>
              <a:t>流水线的相关与冲突</a:t>
            </a:r>
          </a:p>
        </p:txBody>
      </p:sp>
    </p:spTree>
  </p:cSld>
  <p:clrMapOvr>
    <a:masterClrMapping/>
  </p:clrMapOvr>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r>
              <a:rPr lang="en-US" altLang="zh-CN" smtClean="0">
                <a:latin typeface="黑体" pitchFamily="2" charset="-122"/>
              </a:rPr>
              <a:t>3.4 </a:t>
            </a:r>
            <a:r>
              <a:rPr lang="zh-CN" altLang="en-US" smtClean="0">
                <a:latin typeface="黑体" pitchFamily="2" charset="-122"/>
              </a:rPr>
              <a:t>流水线的相关与冲突</a:t>
            </a:r>
          </a:p>
        </p:txBody>
      </p:sp>
      <p:sp>
        <p:nvSpPr>
          <p:cNvPr id="109571" name="Rectangle 3" descr="Rectangle: Click to edit Master text styles&#10;Second level&#10;Third level&#10;Fourth level&#10;Fifth level"/>
          <p:cNvSpPr>
            <a:spLocks noGrp="1" noChangeArrowheads="1"/>
          </p:cNvSpPr>
          <p:nvPr>
            <p:ph idx="1"/>
          </p:nvPr>
        </p:nvSpPr>
        <p:spPr>
          <a:xfrm>
            <a:off x="685800" y="1219200"/>
            <a:ext cx="7696200" cy="4953000"/>
          </a:xfrm>
        </p:spPr>
        <p:txBody>
          <a:bodyPr/>
          <a:lstStyle/>
          <a:p>
            <a:pPr lvl="2">
              <a:lnSpc>
                <a:spcPct val="100000"/>
              </a:lnSpc>
              <a:buFont typeface="Wingdings" pitchFamily="2" charset="2"/>
              <a:buNone/>
            </a:pPr>
            <a:r>
              <a:rPr lang="zh-CN" altLang="en-US" dirty="0" smtClean="0">
                <a:solidFill>
                  <a:srgbClr val="E24C05"/>
                </a:solidFill>
                <a:ea typeface="宋体" charset="-122"/>
              </a:rPr>
              <a:t>如何解决对同一寄存器的访问冲突？</a:t>
            </a:r>
          </a:p>
          <a:p>
            <a:pPr lvl="2">
              <a:buFont typeface="Wingdings" pitchFamily="2" charset="2"/>
              <a:buNone/>
            </a:pPr>
            <a:r>
              <a:rPr lang="zh-CN" altLang="en-US" dirty="0" smtClean="0">
                <a:ea typeface="宋体" charset="-122"/>
              </a:rPr>
              <a:t>      把写操作安排在时钟周期的前半拍完成，把读操作安排在后半拍完成</a:t>
            </a:r>
          </a:p>
          <a:p>
            <a:pPr lvl="1">
              <a:lnSpc>
                <a:spcPct val="100000"/>
              </a:lnSpc>
            </a:pPr>
            <a:r>
              <a:rPr lang="zh-CN" altLang="en-US" dirty="0" smtClean="0">
                <a:latin typeface="黑体" pitchFamily="2" charset="-122"/>
              </a:rPr>
              <a:t>考虑</a:t>
            </a:r>
            <a:r>
              <a:rPr lang="en-US" altLang="zh-CN" dirty="0" smtClean="0">
                <a:solidFill>
                  <a:srgbClr val="9933FF"/>
                </a:solidFill>
                <a:latin typeface="黑体" pitchFamily="2" charset="-122"/>
              </a:rPr>
              <a:t>PC</a:t>
            </a:r>
            <a:r>
              <a:rPr lang="zh-CN" altLang="en-US" dirty="0" smtClean="0">
                <a:latin typeface="黑体" pitchFamily="2" charset="-122"/>
              </a:rPr>
              <a:t>的问题</a:t>
            </a:r>
          </a:p>
          <a:p>
            <a:pPr lvl="2"/>
            <a:r>
              <a:rPr lang="zh-CN" altLang="en-US" dirty="0" smtClean="0">
                <a:latin typeface="宋体" charset="-122"/>
                <a:ea typeface="宋体" charset="-122"/>
              </a:rPr>
              <a:t>流水线为了能够每个时钟周期启动一条新的指令，就必须在每个时钟周期进行</a:t>
            </a:r>
            <a:r>
              <a:rPr lang="en-US" altLang="zh-CN" dirty="0" smtClean="0">
                <a:solidFill>
                  <a:srgbClr val="9933FF"/>
                </a:solidFill>
                <a:latin typeface="宋体" charset="-122"/>
                <a:ea typeface="宋体" charset="-122"/>
              </a:rPr>
              <a:t>PC</a:t>
            </a:r>
            <a:r>
              <a:rPr lang="zh-CN" altLang="en-US" dirty="0" smtClean="0">
                <a:latin typeface="宋体" charset="-122"/>
                <a:ea typeface="宋体" charset="-122"/>
              </a:rPr>
              <a:t>值的加</a:t>
            </a:r>
            <a:r>
              <a:rPr lang="en-US" altLang="zh-CN" dirty="0" smtClean="0">
                <a:solidFill>
                  <a:srgbClr val="9933FF"/>
                </a:solidFill>
                <a:latin typeface="宋体" charset="-122"/>
                <a:ea typeface="宋体" charset="-122"/>
              </a:rPr>
              <a:t>4</a:t>
            </a:r>
            <a:r>
              <a:rPr lang="zh-CN" altLang="en-US" dirty="0" smtClean="0">
                <a:latin typeface="宋体" charset="-122"/>
                <a:ea typeface="宋体" charset="-122"/>
              </a:rPr>
              <a:t>操作，并保留新的</a:t>
            </a:r>
            <a:r>
              <a:rPr lang="en-US" altLang="zh-CN" dirty="0" smtClean="0">
                <a:solidFill>
                  <a:srgbClr val="9933FF"/>
                </a:solidFill>
                <a:latin typeface="宋体" charset="-122"/>
                <a:ea typeface="宋体" charset="-122"/>
              </a:rPr>
              <a:t>PC</a:t>
            </a:r>
            <a:r>
              <a:rPr lang="zh-CN" altLang="en-US" dirty="0" smtClean="0">
                <a:latin typeface="宋体" charset="-122"/>
                <a:ea typeface="宋体" charset="-122"/>
              </a:rPr>
              <a:t>值。这种操作</a:t>
            </a:r>
            <a:r>
              <a:rPr lang="zh-CN" altLang="en-US" dirty="0" smtClean="0">
                <a:solidFill>
                  <a:srgbClr val="D60093"/>
                </a:solidFill>
                <a:latin typeface="宋体" charset="-122"/>
                <a:ea typeface="宋体" charset="-122"/>
              </a:rPr>
              <a:t>必须在</a:t>
            </a:r>
            <a:r>
              <a:rPr lang="en-US" altLang="zh-CN" dirty="0" smtClean="0">
                <a:solidFill>
                  <a:srgbClr val="D60093"/>
                </a:solidFill>
                <a:latin typeface="宋体" charset="-122"/>
                <a:ea typeface="宋体" charset="-122"/>
              </a:rPr>
              <a:t>IF</a:t>
            </a:r>
            <a:r>
              <a:rPr lang="zh-CN" altLang="en-US" dirty="0" smtClean="0">
                <a:solidFill>
                  <a:srgbClr val="D60093"/>
                </a:solidFill>
                <a:latin typeface="宋体" charset="-122"/>
                <a:ea typeface="宋体" charset="-122"/>
              </a:rPr>
              <a:t>段完成，</a:t>
            </a:r>
            <a:r>
              <a:rPr lang="zh-CN" altLang="en-US" dirty="0" smtClean="0">
                <a:latin typeface="宋体" charset="-122"/>
                <a:ea typeface="宋体" charset="-122"/>
              </a:rPr>
              <a:t>以便为取下一条指令做好准备。</a:t>
            </a:r>
          </a:p>
          <a:p>
            <a:pPr lvl="2">
              <a:lnSpc>
                <a:spcPct val="100000"/>
              </a:lnSpc>
              <a:buFont typeface="Wingdings" pitchFamily="2" charset="2"/>
              <a:buNone/>
            </a:pPr>
            <a:r>
              <a:rPr lang="zh-CN" altLang="en-US" dirty="0" smtClean="0">
                <a:ea typeface="宋体" charset="-122"/>
              </a:rPr>
              <a:t>           </a:t>
            </a:r>
            <a:r>
              <a:rPr lang="zh-CN" altLang="en-US" dirty="0" smtClean="0">
                <a:solidFill>
                  <a:srgbClr val="0000CC"/>
                </a:solidFill>
                <a:ea typeface="宋体" charset="-122"/>
              </a:rPr>
              <a:t>（需设置一个专门的加法器）</a:t>
            </a:r>
          </a:p>
          <a:p>
            <a:pPr lvl="2"/>
            <a:r>
              <a:rPr lang="zh-CN" altLang="en-US" dirty="0" smtClean="0">
                <a:latin typeface="宋体" charset="-122"/>
                <a:ea typeface="宋体" charset="-122"/>
              </a:rPr>
              <a:t>但分支指令也可能改变</a:t>
            </a:r>
            <a:r>
              <a:rPr lang="en-US" altLang="zh-CN" dirty="0">
                <a:solidFill>
                  <a:srgbClr val="9933FF"/>
                </a:solidFill>
                <a:latin typeface="宋体" charset="-122"/>
                <a:ea typeface="宋体" charset="-122"/>
              </a:rPr>
              <a:t>PC</a:t>
            </a:r>
            <a:r>
              <a:rPr lang="zh-CN" altLang="en-US" dirty="0" smtClean="0">
                <a:latin typeface="宋体" charset="-122"/>
                <a:ea typeface="宋体" charset="-122"/>
              </a:rPr>
              <a:t>的值，而且是在</a:t>
            </a:r>
            <a:r>
              <a:rPr lang="en-US" altLang="zh-CN" dirty="0" smtClean="0">
                <a:solidFill>
                  <a:srgbClr val="9933FF"/>
                </a:solidFill>
                <a:latin typeface="宋体" charset="-122"/>
                <a:ea typeface="宋体" charset="-122"/>
              </a:rPr>
              <a:t>MEM</a:t>
            </a:r>
            <a:r>
              <a:rPr lang="zh-CN" altLang="en-US" dirty="0" smtClean="0">
                <a:solidFill>
                  <a:srgbClr val="9933FF"/>
                </a:solidFill>
                <a:latin typeface="宋体" charset="-122"/>
                <a:ea typeface="宋体" charset="-122"/>
              </a:rPr>
              <a:t>段</a:t>
            </a:r>
            <a:r>
              <a:rPr lang="zh-CN" altLang="en-US" dirty="0" smtClean="0">
                <a:latin typeface="宋体" charset="-122"/>
                <a:ea typeface="宋体" charset="-122"/>
              </a:rPr>
              <a:t>进行，这会导致冲突。</a:t>
            </a:r>
          </a:p>
          <a:p>
            <a:pPr lvl="2">
              <a:lnSpc>
                <a:spcPct val="100000"/>
              </a:lnSpc>
              <a:buFont typeface="Wingdings" pitchFamily="2" charset="2"/>
              <a:buNone/>
            </a:pPr>
            <a:r>
              <a:rPr lang="zh-CN" altLang="en-US" dirty="0" smtClean="0">
                <a:solidFill>
                  <a:srgbClr val="D60093"/>
                </a:solidFill>
                <a:latin typeface="宋体" charset="-122"/>
                <a:ea typeface="宋体" charset="-122"/>
              </a:rPr>
              <a:t>请考虑一下，如何处理分支指令？</a:t>
            </a:r>
          </a:p>
        </p:txBody>
      </p:sp>
    </p:spTree>
  </p:cSld>
  <p:clrMapOvr>
    <a:masterClrMapping/>
  </p:clrMapOvr>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0594" name="Picture 2" descr="arch24"/>
          <p:cNvPicPr>
            <a:picLocks noChangeAspect="1" noChangeArrowheads="1"/>
          </p:cNvPicPr>
          <p:nvPr/>
        </p:nvPicPr>
        <p:blipFill>
          <a:blip r:embed="rId2" cstate="print"/>
          <a:srcRect/>
          <a:stretch>
            <a:fillRect/>
          </a:stretch>
        </p:blipFill>
        <p:spPr bwMode="auto">
          <a:xfrm>
            <a:off x="253220" y="1719262"/>
            <a:ext cx="8266893" cy="4158010"/>
          </a:xfrm>
          <a:prstGeom prst="rect">
            <a:avLst/>
          </a:prstGeom>
          <a:noFill/>
          <a:ln w="9525">
            <a:noFill/>
            <a:miter lim="800000"/>
            <a:headEnd/>
            <a:tailEnd/>
          </a:ln>
        </p:spPr>
      </p:pic>
      <p:sp>
        <p:nvSpPr>
          <p:cNvPr id="110595" name="Rectangle 3"/>
          <p:cNvSpPr>
            <a:spLocks noChangeArrowheads="1"/>
          </p:cNvSpPr>
          <p:nvPr/>
        </p:nvSpPr>
        <p:spPr bwMode="auto">
          <a:xfrm>
            <a:off x="755650" y="1719263"/>
            <a:ext cx="7848600" cy="1079500"/>
          </a:xfrm>
          <a:prstGeom prst="rect">
            <a:avLst/>
          </a:prstGeom>
          <a:solidFill>
            <a:schemeClr val="bg1"/>
          </a:solidFill>
          <a:ln w="9525">
            <a:noFill/>
            <a:miter lim="800000"/>
            <a:headEnd/>
            <a:tailEnd/>
          </a:ln>
        </p:spPr>
        <p:txBody>
          <a:bodyPr wrap="none" anchor="ctr"/>
          <a:lstStyle/>
          <a:p>
            <a:endParaRPr lang="zh-CN" altLang="en-US"/>
          </a:p>
        </p:txBody>
      </p:sp>
      <p:sp>
        <p:nvSpPr>
          <p:cNvPr id="110596" name="Rectangle 4"/>
          <p:cNvSpPr>
            <a:spLocks noGrp="1" noChangeArrowheads="1"/>
          </p:cNvSpPr>
          <p:nvPr>
            <p:ph type="title"/>
          </p:nvPr>
        </p:nvSpPr>
        <p:spPr/>
        <p:txBody>
          <a:bodyPr/>
          <a:lstStyle/>
          <a:p>
            <a:r>
              <a:rPr lang="en-US" altLang="zh-CN" smtClean="0">
                <a:latin typeface="黑体" pitchFamily="2" charset="-122"/>
              </a:rPr>
              <a:t>3.4 </a:t>
            </a:r>
            <a:r>
              <a:rPr lang="zh-CN" altLang="en-US" smtClean="0">
                <a:latin typeface="黑体" pitchFamily="2" charset="-122"/>
              </a:rPr>
              <a:t>流水线的相关与冲突</a:t>
            </a:r>
          </a:p>
        </p:txBody>
      </p:sp>
      <p:sp>
        <p:nvSpPr>
          <p:cNvPr id="110597" name="Rectangle 5" descr="Rectangle: Click to edit Master text styles&#10;Second level&#10;Third level&#10;Fourth level&#10;Fifth level"/>
          <p:cNvSpPr>
            <a:spLocks noGrp="1" noChangeArrowheads="1"/>
          </p:cNvSpPr>
          <p:nvPr>
            <p:ph idx="1"/>
          </p:nvPr>
        </p:nvSpPr>
        <p:spPr>
          <a:xfrm>
            <a:off x="684213" y="1700213"/>
            <a:ext cx="7772400" cy="2952750"/>
          </a:xfrm>
        </p:spPr>
        <p:txBody>
          <a:bodyPr/>
          <a:lstStyle/>
          <a:p>
            <a:pPr marL="457200" indent="-457200">
              <a:buFont typeface="Wingdings" pitchFamily="2" charset="2"/>
              <a:buAutoNum type="arabicPeriod" startAt="4"/>
            </a:pPr>
            <a:r>
              <a:rPr lang="en-US" altLang="zh-CN" dirty="0" smtClean="0">
                <a:solidFill>
                  <a:srgbClr val="9933FF"/>
                </a:solidFill>
                <a:latin typeface="黑体" pitchFamily="2" charset="-122"/>
              </a:rPr>
              <a:t>5</a:t>
            </a:r>
            <a:r>
              <a:rPr lang="zh-CN" altLang="en-US" dirty="0" smtClean="0">
                <a:latin typeface="黑体" pitchFamily="2" charset="-122"/>
              </a:rPr>
              <a:t>段流水线的两种描述方式</a:t>
            </a:r>
          </a:p>
          <a:p>
            <a:pPr lvl="2"/>
            <a:r>
              <a:rPr lang="zh-CN" altLang="en-US" b="0" dirty="0">
                <a:solidFill>
                  <a:srgbClr val="0000FF"/>
                </a:solidFill>
                <a:latin typeface="黑体" panose="02010609060101010101" pitchFamily="49" charset="-122"/>
                <a:ea typeface="黑体" panose="02010609060101010101" pitchFamily="49" charset="-122"/>
              </a:rPr>
              <a:t>第一种描述</a:t>
            </a:r>
            <a:r>
              <a:rPr lang="zh-CN" altLang="en-US" b="0" dirty="0">
                <a:latin typeface="黑体" panose="02010609060101010101" pitchFamily="49" charset="-122"/>
                <a:ea typeface="黑体" panose="02010609060101010101" pitchFamily="49" charset="-122"/>
              </a:rPr>
              <a:t>（</a:t>
            </a:r>
            <a:r>
              <a:rPr lang="zh-CN" altLang="en-US" b="0" dirty="0" smtClean="0">
                <a:latin typeface="黑体" panose="02010609060101010101" pitchFamily="49" charset="-122"/>
                <a:ea typeface="黑体" panose="02010609060101010101" pitchFamily="49" charset="-122"/>
              </a:rPr>
              <a:t>类似于时空图）</a:t>
            </a:r>
            <a:r>
              <a:rPr lang="zh-CN" altLang="en-US" b="0" dirty="0" smtClean="0">
                <a:ea typeface="宋体" charset="-122"/>
              </a:rPr>
              <a:t/>
            </a:r>
            <a:br>
              <a:rPr lang="zh-CN" altLang="en-US" b="0" dirty="0" smtClean="0">
                <a:ea typeface="宋体" charset="-122"/>
              </a:rPr>
            </a:br>
            <a:endParaRPr lang="zh-CN" altLang="en-US" b="0" dirty="0" smtClean="0">
              <a:ea typeface="宋体" charset="-122"/>
            </a:endParaRPr>
          </a:p>
        </p:txBody>
      </p:sp>
    </p:spTree>
  </p:cSld>
  <p:clrMapOvr>
    <a:masterClrMapping/>
  </p:clrMapOvr>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1618" name="Rectangle 2" descr="Rectangle: Click to edit Master text styles&#10;Second level&#10;Third level&#10;Fourth level&#10;Fifth level"/>
          <p:cNvSpPr>
            <a:spLocks noGrp="1" noChangeArrowheads="1"/>
          </p:cNvSpPr>
          <p:nvPr>
            <p:ph idx="1"/>
          </p:nvPr>
        </p:nvSpPr>
        <p:spPr>
          <a:xfrm>
            <a:off x="685800" y="571500"/>
            <a:ext cx="7772400" cy="769938"/>
          </a:xfrm>
        </p:spPr>
        <p:txBody>
          <a:bodyPr/>
          <a:lstStyle/>
          <a:p>
            <a:pPr lvl="1"/>
            <a:r>
              <a:rPr lang="zh-CN" altLang="en-US" dirty="0">
                <a:solidFill>
                  <a:srgbClr val="0000FF"/>
                </a:solidFill>
              </a:rPr>
              <a:t>第二种描述</a:t>
            </a:r>
            <a:r>
              <a:rPr lang="zh-CN" altLang="en-US" dirty="0"/>
              <a:t>（</a:t>
            </a:r>
            <a:r>
              <a:rPr lang="zh-CN" altLang="en-US" dirty="0" smtClean="0"/>
              <a:t>按时间错开的数据通路序列）</a:t>
            </a:r>
          </a:p>
        </p:txBody>
      </p:sp>
      <p:pic>
        <p:nvPicPr>
          <p:cNvPr id="111619" name="Picture 3" descr="arch25"/>
          <p:cNvPicPr>
            <a:picLocks noChangeAspect="1" noChangeArrowheads="1"/>
          </p:cNvPicPr>
          <p:nvPr/>
        </p:nvPicPr>
        <p:blipFill>
          <a:blip r:embed="rId2" cstate="print"/>
          <a:srcRect/>
          <a:stretch>
            <a:fillRect/>
          </a:stretch>
        </p:blipFill>
        <p:spPr bwMode="auto">
          <a:xfrm>
            <a:off x="900113" y="1052513"/>
            <a:ext cx="7620000" cy="5359400"/>
          </a:xfrm>
          <a:prstGeom prst="rect">
            <a:avLst/>
          </a:prstGeom>
          <a:noFill/>
          <a:ln w="9525">
            <a:noFill/>
            <a:miter lim="800000"/>
            <a:headEnd/>
            <a:tailEnd/>
          </a:ln>
        </p:spPr>
      </p:pic>
      <p:sp>
        <p:nvSpPr>
          <p:cNvPr id="111620" name="Rectangle 4"/>
          <p:cNvSpPr>
            <a:spLocks noChangeArrowheads="1"/>
          </p:cNvSpPr>
          <p:nvPr/>
        </p:nvSpPr>
        <p:spPr bwMode="auto">
          <a:xfrm>
            <a:off x="2613025" y="2924175"/>
            <a:ext cx="73025" cy="360363"/>
          </a:xfrm>
          <a:prstGeom prst="rect">
            <a:avLst/>
          </a:prstGeom>
          <a:solidFill>
            <a:srgbClr val="A5F9FD"/>
          </a:solidFill>
          <a:ln w="9525">
            <a:solidFill>
              <a:schemeClr val="tx1"/>
            </a:solidFill>
            <a:miter lim="800000"/>
            <a:headEnd/>
            <a:tailEnd/>
          </a:ln>
        </p:spPr>
        <p:txBody>
          <a:bodyPr wrap="none" anchor="ctr"/>
          <a:lstStyle/>
          <a:p>
            <a:endParaRPr lang="zh-CN" altLang="en-US"/>
          </a:p>
        </p:txBody>
      </p:sp>
      <p:sp>
        <p:nvSpPr>
          <p:cNvPr id="111621" name="Rectangle 5"/>
          <p:cNvSpPr>
            <a:spLocks noChangeArrowheads="1"/>
          </p:cNvSpPr>
          <p:nvPr/>
        </p:nvSpPr>
        <p:spPr bwMode="auto">
          <a:xfrm>
            <a:off x="3346450" y="2924175"/>
            <a:ext cx="73025" cy="360363"/>
          </a:xfrm>
          <a:prstGeom prst="rect">
            <a:avLst/>
          </a:prstGeom>
          <a:solidFill>
            <a:srgbClr val="A5F9FD"/>
          </a:solidFill>
          <a:ln w="9525">
            <a:solidFill>
              <a:schemeClr val="tx1"/>
            </a:solidFill>
            <a:miter lim="800000"/>
            <a:headEnd/>
            <a:tailEnd/>
          </a:ln>
        </p:spPr>
        <p:txBody>
          <a:bodyPr wrap="none" anchor="ctr"/>
          <a:lstStyle/>
          <a:p>
            <a:endParaRPr lang="zh-CN" altLang="en-US"/>
          </a:p>
        </p:txBody>
      </p:sp>
      <p:sp>
        <p:nvSpPr>
          <p:cNvPr id="111622" name="Rectangle 6"/>
          <p:cNvSpPr>
            <a:spLocks noChangeArrowheads="1"/>
          </p:cNvSpPr>
          <p:nvPr/>
        </p:nvSpPr>
        <p:spPr bwMode="auto">
          <a:xfrm>
            <a:off x="4052888" y="2924175"/>
            <a:ext cx="73025" cy="360363"/>
          </a:xfrm>
          <a:prstGeom prst="rect">
            <a:avLst/>
          </a:prstGeom>
          <a:solidFill>
            <a:srgbClr val="A5F9FD"/>
          </a:solidFill>
          <a:ln w="9525">
            <a:solidFill>
              <a:schemeClr val="tx1"/>
            </a:solidFill>
            <a:miter lim="800000"/>
            <a:headEnd/>
            <a:tailEnd/>
          </a:ln>
        </p:spPr>
        <p:txBody>
          <a:bodyPr wrap="none" anchor="ctr"/>
          <a:lstStyle/>
          <a:p>
            <a:endParaRPr lang="zh-CN" altLang="en-US"/>
          </a:p>
        </p:txBody>
      </p:sp>
      <p:sp>
        <p:nvSpPr>
          <p:cNvPr id="111623" name="Rectangle 7"/>
          <p:cNvSpPr>
            <a:spLocks noChangeArrowheads="1"/>
          </p:cNvSpPr>
          <p:nvPr/>
        </p:nvSpPr>
        <p:spPr bwMode="auto">
          <a:xfrm>
            <a:off x="4786313" y="2924175"/>
            <a:ext cx="73025" cy="360363"/>
          </a:xfrm>
          <a:prstGeom prst="rect">
            <a:avLst/>
          </a:prstGeom>
          <a:solidFill>
            <a:srgbClr val="A5F9FD"/>
          </a:solidFill>
          <a:ln w="9525">
            <a:solidFill>
              <a:schemeClr val="tx1"/>
            </a:solidFill>
            <a:miter lim="800000"/>
            <a:headEnd/>
            <a:tailEnd/>
          </a:ln>
        </p:spPr>
        <p:txBody>
          <a:bodyPr wrap="none" anchor="ctr"/>
          <a:lstStyle/>
          <a:p>
            <a:endParaRPr lang="zh-CN" altLang="en-US"/>
          </a:p>
        </p:txBody>
      </p:sp>
      <p:sp>
        <p:nvSpPr>
          <p:cNvPr id="111624" name="Rectangle 8"/>
          <p:cNvSpPr>
            <a:spLocks noChangeArrowheads="1"/>
          </p:cNvSpPr>
          <p:nvPr/>
        </p:nvSpPr>
        <p:spPr bwMode="auto">
          <a:xfrm>
            <a:off x="3333750" y="3602038"/>
            <a:ext cx="73025" cy="360362"/>
          </a:xfrm>
          <a:prstGeom prst="rect">
            <a:avLst/>
          </a:prstGeom>
          <a:solidFill>
            <a:srgbClr val="A5F9FD"/>
          </a:solidFill>
          <a:ln w="9525">
            <a:solidFill>
              <a:schemeClr val="tx1"/>
            </a:solidFill>
            <a:miter lim="800000"/>
            <a:headEnd/>
            <a:tailEnd/>
          </a:ln>
        </p:spPr>
        <p:txBody>
          <a:bodyPr wrap="none" anchor="ctr"/>
          <a:lstStyle/>
          <a:p>
            <a:endParaRPr lang="zh-CN" altLang="en-US"/>
          </a:p>
        </p:txBody>
      </p:sp>
      <p:sp>
        <p:nvSpPr>
          <p:cNvPr id="111625" name="Rectangle 9"/>
          <p:cNvSpPr>
            <a:spLocks noChangeArrowheads="1"/>
          </p:cNvSpPr>
          <p:nvPr/>
        </p:nvSpPr>
        <p:spPr bwMode="auto">
          <a:xfrm>
            <a:off x="4038600" y="3602038"/>
            <a:ext cx="73025" cy="360362"/>
          </a:xfrm>
          <a:prstGeom prst="rect">
            <a:avLst/>
          </a:prstGeom>
          <a:solidFill>
            <a:srgbClr val="A5F9FD"/>
          </a:solidFill>
          <a:ln w="9525">
            <a:solidFill>
              <a:schemeClr val="tx1"/>
            </a:solidFill>
            <a:miter lim="800000"/>
            <a:headEnd/>
            <a:tailEnd/>
          </a:ln>
        </p:spPr>
        <p:txBody>
          <a:bodyPr wrap="none" anchor="ctr"/>
          <a:lstStyle/>
          <a:p>
            <a:endParaRPr lang="zh-CN" altLang="en-US"/>
          </a:p>
        </p:txBody>
      </p:sp>
      <p:sp>
        <p:nvSpPr>
          <p:cNvPr id="111626" name="Rectangle 10"/>
          <p:cNvSpPr>
            <a:spLocks noChangeArrowheads="1"/>
          </p:cNvSpPr>
          <p:nvPr/>
        </p:nvSpPr>
        <p:spPr bwMode="auto">
          <a:xfrm>
            <a:off x="4773613" y="3602038"/>
            <a:ext cx="73025" cy="360362"/>
          </a:xfrm>
          <a:prstGeom prst="rect">
            <a:avLst/>
          </a:prstGeom>
          <a:solidFill>
            <a:srgbClr val="A5F9FD"/>
          </a:solidFill>
          <a:ln w="9525">
            <a:solidFill>
              <a:schemeClr val="tx1"/>
            </a:solidFill>
            <a:miter lim="800000"/>
            <a:headEnd/>
            <a:tailEnd/>
          </a:ln>
        </p:spPr>
        <p:txBody>
          <a:bodyPr wrap="none" anchor="ctr"/>
          <a:lstStyle/>
          <a:p>
            <a:endParaRPr lang="zh-CN" altLang="en-US"/>
          </a:p>
        </p:txBody>
      </p:sp>
      <p:sp>
        <p:nvSpPr>
          <p:cNvPr id="111627" name="Rectangle 11"/>
          <p:cNvSpPr>
            <a:spLocks noChangeArrowheads="1"/>
          </p:cNvSpPr>
          <p:nvPr/>
        </p:nvSpPr>
        <p:spPr bwMode="auto">
          <a:xfrm>
            <a:off x="5507038" y="3602038"/>
            <a:ext cx="73025" cy="360362"/>
          </a:xfrm>
          <a:prstGeom prst="rect">
            <a:avLst/>
          </a:prstGeom>
          <a:solidFill>
            <a:srgbClr val="A5F9FD"/>
          </a:solidFill>
          <a:ln w="9525">
            <a:solidFill>
              <a:schemeClr val="tx1"/>
            </a:solidFill>
            <a:miter lim="800000"/>
            <a:headEnd/>
            <a:tailEnd/>
          </a:ln>
        </p:spPr>
        <p:txBody>
          <a:bodyPr wrap="none" anchor="ctr"/>
          <a:lstStyle/>
          <a:p>
            <a:endParaRPr lang="zh-CN" altLang="en-US"/>
          </a:p>
        </p:txBody>
      </p:sp>
      <p:sp>
        <p:nvSpPr>
          <p:cNvPr id="111628" name="Rectangle 12"/>
          <p:cNvSpPr>
            <a:spLocks noChangeArrowheads="1"/>
          </p:cNvSpPr>
          <p:nvPr/>
        </p:nvSpPr>
        <p:spPr bwMode="auto">
          <a:xfrm>
            <a:off x="4038600" y="4292600"/>
            <a:ext cx="73025" cy="360363"/>
          </a:xfrm>
          <a:prstGeom prst="rect">
            <a:avLst/>
          </a:prstGeom>
          <a:solidFill>
            <a:srgbClr val="A5F9FD"/>
          </a:solidFill>
          <a:ln w="9525">
            <a:solidFill>
              <a:schemeClr val="tx1"/>
            </a:solidFill>
            <a:miter lim="800000"/>
            <a:headEnd/>
            <a:tailEnd/>
          </a:ln>
        </p:spPr>
        <p:txBody>
          <a:bodyPr wrap="none" anchor="ctr"/>
          <a:lstStyle/>
          <a:p>
            <a:endParaRPr lang="zh-CN" altLang="en-US"/>
          </a:p>
        </p:txBody>
      </p:sp>
      <p:sp>
        <p:nvSpPr>
          <p:cNvPr id="111629" name="Rectangle 13"/>
          <p:cNvSpPr>
            <a:spLocks noChangeArrowheads="1"/>
          </p:cNvSpPr>
          <p:nvPr/>
        </p:nvSpPr>
        <p:spPr bwMode="auto">
          <a:xfrm>
            <a:off x="4772025" y="4292600"/>
            <a:ext cx="73025" cy="360363"/>
          </a:xfrm>
          <a:prstGeom prst="rect">
            <a:avLst/>
          </a:prstGeom>
          <a:solidFill>
            <a:srgbClr val="A5F9FD"/>
          </a:solidFill>
          <a:ln w="9525">
            <a:solidFill>
              <a:schemeClr val="tx1"/>
            </a:solidFill>
            <a:miter lim="800000"/>
            <a:headEnd/>
            <a:tailEnd/>
          </a:ln>
        </p:spPr>
        <p:txBody>
          <a:bodyPr wrap="none" anchor="ctr"/>
          <a:lstStyle/>
          <a:p>
            <a:endParaRPr lang="zh-CN" altLang="en-US"/>
          </a:p>
        </p:txBody>
      </p:sp>
      <p:sp>
        <p:nvSpPr>
          <p:cNvPr id="111630" name="Rectangle 14"/>
          <p:cNvSpPr>
            <a:spLocks noChangeArrowheads="1"/>
          </p:cNvSpPr>
          <p:nvPr/>
        </p:nvSpPr>
        <p:spPr bwMode="auto">
          <a:xfrm>
            <a:off x="5507038" y="4292600"/>
            <a:ext cx="73025" cy="360363"/>
          </a:xfrm>
          <a:prstGeom prst="rect">
            <a:avLst/>
          </a:prstGeom>
          <a:solidFill>
            <a:srgbClr val="A5F9FD"/>
          </a:solidFill>
          <a:ln w="9525">
            <a:solidFill>
              <a:schemeClr val="tx1"/>
            </a:solidFill>
            <a:miter lim="800000"/>
            <a:headEnd/>
            <a:tailEnd/>
          </a:ln>
        </p:spPr>
        <p:txBody>
          <a:bodyPr wrap="none" anchor="ctr"/>
          <a:lstStyle/>
          <a:p>
            <a:endParaRPr lang="zh-CN" altLang="en-US"/>
          </a:p>
        </p:txBody>
      </p:sp>
      <p:sp>
        <p:nvSpPr>
          <p:cNvPr id="111631" name="Rectangle 15"/>
          <p:cNvSpPr>
            <a:spLocks noChangeArrowheads="1"/>
          </p:cNvSpPr>
          <p:nvPr/>
        </p:nvSpPr>
        <p:spPr bwMode="auto">
          <a:xfrm>
            <a:off x="6226175" y="4292600"/>
            <a:ext cx="73025" cy="360363"/>
          </a:xfrm>
          <a:prstGeom prst="rect">
            <a:avLst/>
          </a:prstGeom>
          <a:solidFill>
            <a:srgbClr val="A5F9FD"/>
          </a:solidFill>
          <a:ln w="9525">
            <a:solidFill>
              <a:schemeClr val="tx1"/>
            </a:solidFill>
            <a:miter lim="800000"/>
            <a:headEnd/>
            <a:tailEnd/>
          </a:ln>
        </p:spPr>
        <p:txBody>
          <a:bodyPr wrap="none" anchor="ctr"/>
          <a:lstStyle/>
          <a:p>
            <a:endParaRPr lang="zh-CN" altLang="en-US"/>
          </a:p>
        </p:txBody>
      </p:sp>
      <p:sp>
        <p:nvSpPr>
          <p:cNvPr id="111632" name="Rectangle 16"/>
          <p:cNvSpPr>
            <a:spLocks noChangeArrowheads="1"/>
          </p:cNvSpPr>
          <p:nvPr/>
        </p:nvSpPr>
        <p:spPr bwMode="auto">
          <a:xfrm>
            <a:off x="4773613" y="4941888"/>
            <a:ext cx="73025" cy="360362"/>
          </a:xfrm>
          <a:prstGeom prst="rect">
            <a:avLst/>
          </a:prstGeom>
          <a:solidFill>
            <a:srgbClr val="A5F9FD"/>
          </a:solidFill>
          <a:ln w="9525">
            <a:solidFill>
              <a:schemeClr val="tx1"/>
            </a:solidFill>
            <a:miter lim="800000"/>
            <a:headEnd/>
            <a:tailEnd/>
          </a:ln>
        </p:spPr>
        <p:txBody>
          <a:bodyPr wrap="none" anchor="ctr"/>
          <a:lstStyle/>
          <a:p>
            <a:endParaRPr lang="zh-CN" altLang="en-US"/>
          </a:p>
        </p:txBody>
      </p:sp>
      <p:sp>
        <p:nvSpPr>
          <p:cNvPr id="111633" name="Rectangle 17"/>
          <p:cNvSpPr>
            <a:spLocks noChangeArrowheads="1"/>
          </p:cNvSpPr>
          <p:nvPr/>
        </p:nvSpPr>
        <p:spPr bwMode="auto">
          <a:xfrm>
            <a:off x="5478463" y="4941888"/>
            <a:ext cx="73025" cy="360362"/>
          </a:xfrm>
          <a:prstGeom prst="rect">
            <a:avLst/>
          </a:prstGeom>
          <a:solidFill>
            <a:srgbClr val="A5F9FD"/>
          </a:solidFill>
          <a:ln w="9525">
            <a:solidFill>
              <a:schemeClr val="tx1"/>
            </a:solidFill>
            <a:miter lim="800000"/>
            <a:headEnd/>
            <a:tailEnd/>
          </a:ln>
        </p:spPr>
        <p:txBody>
          <a:bodyPr wrap="none" anchor="ctr"/>
          <a:lstStyle/>
          <a:p>
            <a:endParaRPr lang="zh-CN" altLang="en-US"/>
          </a:p>
        </p:txBody>
      </p:sp>
      <p:sp>
        <p:nvSpPr>
          <p:cNvPr id="111634" name="Rectangle 18"/>
          <p:cNvSpPr>
            <a:spLocks noChangeArrowheads="1"/>
          </p:cNvSpPr>
          <p:nvPr/>
        </p:nvSpPr>
        <p:spPr bwMode="auto">
          <a:xfrm>
            <a:off x="6213475" y="4941888"/>
            <a:ext cx="73025" cy="360362"/>
          </a:xfrm>
          <a:prstGeom prst="rect">
            <a:avLst/>
          </a:prstGeom>
          <a:solidFill>
            <a:srgbClr val="A5F9FD"/>
          </a:solidFill>
          <a:ln w="9525">
            <a:solidFill>
              <a:schemeClr val="tx1"/>
            </a:solidFill>
            <a:miter lim="800000"/>
            <a:headEnd/>
            <a:tailEnd/>
          </a:ln>
        </p:spPr>
        <p:txBody>
          <a:bodyPr wrap="none" anchor="ctr"/>
          <a:lstStyle/>
          <a:p>
            <a:endParaRPr lang="zh-CN" altLang="en-US"/>
          </a:p>
        </p:txBody>
      </p:sp>
      <p:sp>
        <p:nvSpPr>
          <p:cNvPr id="111635" name="Rectangle 19"/>
          <p:cNvSpPr>
            <a:spLocks noChangeArrowheads="1"/>
          </p:cNvSpPr>
          <p:nvPr/>
        </p:nvSpPr>
        <p:spPr bwMode="auto">
          <a:xfrm>
            <a:off x="6946900" y="4941888"/>
            <a:ext cx="73025" cy="360362"/>
          </a:xfrm>
          <a:prstGeom prst="rect">
            <a:avLst/>
          </a:prstGeom>
          <a:solidFill>
            <a:srgbClr val="A5F9FD"/>
          </a:solidFill>
          <a:ln w="9525">
            <a:solidFill>
              <a:schemeClr val="tx1"/>
            </a:solidFill>
            <a:miter lim="800000"/>
            <a:headEnd/>
            <a:tailEnd/>
          </a:ln>
        </p:spPr>
        <p:txBody>
          <a:bodyPr wrap="none" anchor="ctr"/>
          <a:lstStyle/>
          <a:p>
            <a:endParaRPr lang="zh-CN" altLang="en-US"/>
          </a:p>
        </p:txBody>
      </p:sp>
      <p:sp>
        <p:nvSpPr>
          <p:cNvPr id="111636" name="Rectangle 20"/>
          <p:cNvSpPr>
            <a:spLocks noChangeArrowheads="1"/>
          </p:cNvSpPr>
          <p:nvPr/>
        </p:nvSpPr>
        <p:spPr bwMode="auto">
          <a:xfrm>
            <a:off x="5494338" y="5661025"/>
            <a:ext cx="73025" cy="360363"/>
          </a:xfrm>
          <a:prstGeom prst="rect">
            <a:avLst/>
          </a:prstGeom>
          <a:solidFill>
            <a:srgbClr val="A5F9FD"/>
          </a:solidFill>
          <a:ln w="9525">
            <a:solidFill>
              <a:schemeClr val="tx1"/>
            </a:solidFill>
            <a:miter lim="800000"/>
            <a:headEnd/>
            <a:tailEnd/>
          </a:ln>
        </p:spPr>
        <p:txBody>
          <a:bodyPr wrap="none" anchor="ctr"/>
          <a:lstStyle/>
          <a:p>
            <a:endParaRPr lang="zh-CN" altLang="en-US"/>
          </a:p>
        </p:txBody>
      </p:sp>
      <p:sp>
        <p:nvSpPr>
          <p:cNvPr id="111637" name="Rectangle 21"/>
          <p:cNvSpPr>
            <a:spLocks noChangeArrowheads="1"/>
          </p:cNvSpPr>
          <p:nvPr/>
        </p:nvSpPr>
        <p:spPr bwMode="auto">
          <a:xfrm>
            <a:off x="6199188" y="5661025"/>
            <a:ext cx="73025" cy="360363"/>
          </a:xfrm>
          <a:prstGeom prst="rect">
            <a:avLst/>
          </a:prstGeom>
          <a:solidFill>
            <a:srgbClr val="A5F9FD"/>
          </a:solidFill>
          <a:ln w="9525">
            <a:solidFill>
              <a:schemeClr val="tx1"/>
            </a:solidFill>
            <a:miter lim="800000"/>
            <a:headEnd/>
            <a:tailEnd/>
          </a:ln>
        </p:spPr>
        <p:txBody>
          <a:bodyPr wrap="none" anchor="ctr"/>
          <a:lstStyle/>
          <a:p>
            <a:endParaRPr lang="zh-CN" altLang="en-US"/>
          </a:p>
        </p:txBody>
      </p:sp>
      <p:sp>
        <p:nvSpPr>
          <p:cNvPr id="111638" name="Rectangle 22"/>
          <p:cNvSpPr>
            <a:spLocks noChangeArrowheads="1"/>
          </p:cNvSpPr>
          <p:nvPr/>
        </p:nvSpPr>
        <p:spPr bwMode="auto">
          <a:xfrm>
            <a:off x="6948488" y="5661025"/>
            <a:ext cx="73025" cy="360363"/>
          </a:xfrm>
          <a:prstGeom prst="rect">
            <a:avLst/>
          </a:prstGeom>
          <a:solidFill>
            <a:srgbClr val="A5F9FD"/>
          </a:solidFill>
          <a:ln w="9525">
            <a:solidFill>
              <a:schemeClr val="tx1"/>
            </a:solidFill>
            <a:miter lim="800000"/>
            <a:headEnd/>
            <a:tailEnd/>
          </a:ln>
        </p:spPr>
        <p:txBody>
          <a:bodyPr wrap="none" anchor="ctr"/>
          <a:lstStyle/>
          <a:p>
            <a:endParaRPr lang="zh-CN" altLang="en-US"/>
          </a:p>
        </p:txBody>
      </p:sp>
      <p:sp>
        <p:nvSpPr>
          <p:cNvPr id="111639" name="Rectangle 23"/>
          <p:cNvSpPr>
            <a:spLocks noChangeArrowheads="1"/>
          </p:cNvSpPr>
          <p:nvPr/>
        </p:nvSpPr>
        <p:spPr bwMode="auto">
          <a:xfrm>
            <a:off x="7667625" y="5661025"/>
            <a:ext cx="73025" cy="360363"/>
          </a:xfrm>
          <a:prstGeom prst="rect">
            <a:avLst/>
          </a:prstGeom>
          <a:solidFill>
            <a:srgbClr val="A5F9FD"/>
          </a:solidFill>
          <a:ln w="9525">
            <a:solidFill>
              <a:schemeClr val="tx1"/>
            </a:solidFill>
            <a:miter lim="800000"/>
            <a:headEnd/>
            <a:tailEnd/>
          </a:ln>
        </p:spPr>
        <p:txBody>
          <a:bodyPr wrap="none" anchor="ctr"/>
          <a:lstStyle/>
          <a:p>
            <a:endParaRPr lang="zh-CN" altLang="en-US"/>
          </a:p>
        </p:txBody>
      </p:sp>
      <p:sp>
        <p:nvSpPr>
          <p:cNvPr id="24" name="TextBox 5"/>
          <p:cNvSpPr txBox="1"/>
          <p:nvPr/>
        </p:nvSpPr>
        <p:spPr>
          <a:xfrm>
            <a:off x="0" y="0"/>
            <a:ext cx="2592288" cy="492443"/>
          </a:xfrm>
          <a:prstGeom prst="rect">
            <a:avLst/>
          </a:prstGeom>
          <a:noFill/>
        </p:spPr>
        <p:txBody>
          <a:bodyPr wrap="square" rtlCol="0">
            <a:spAutoFit/>
          </a:bodyPr>
          <a:lstStyle>
            <a:defPPr>
              <a:defRPr lang="zh-CN"/>
            </a:defPPr>
            <a:lvl1pPr algn="l" rtl="0" fontAlgn="base">
              <a:spcBef>
                <a:spcPct val="0"/>
              </a:spcBef>
              <a:spcAft>
                <a:spcPct val="0"/>
              </a:spcAft>
              <a:defRPr kumimoji="1" sz="2600" kern="1200">
                <a:solidFill>
                  <a:schemeClr val="tx1"/>
                </a:solidFill>
                <a:latin typeface="Tahoma" pitchFamily="34" charset="0"/>
                <a:ea typeface="宋体" pitchFamily="2" charset="-122"/>
                <a:cs typeface="+mn-cs"/>
              </a:defRPr>
            </a:lvl1pPr>
            <a:lvl2pPr marL="457200" algn="l" rtl="0" fontAlgn="base">
              <a:spcBef>
                <a:spcPct val="0"/>
              </a:spcBef>
              <a:spcAft>
                <a:spcPct val="0"/>
              </a:spcAft>
              <a:defRPr kumimoji="1" sz="2600" kern="1200">
                <a:solidFill>
                  <a:schemeClr val="tx1"/>
                </a:solidFill>
                <a:latin typeface="Tahoma" pitchFamily="34" charset="0"/>
                <a:ea typeface="宋体" pitchFamily="2" charset="-122"/>
                <a:cs typeface="+mn-cs"/>
              </a:defRPr>
            </a:lvl2pPr>
            <a:lvl3pPr marL="914400" algn="l" rtl="0" fontAlgn="base">
              <a:spcBef>
                <a:spcPct val="0"/>
              </a:spcBef>
              <a:spcAft>
                <a:spcPct val="0"/>
              </a:spcAft>
              <a:defRPr kumimoji="1" sz="2600" kern="1200">
                <a:solidFill>
                  <a:schemeClr val="tx1"/>
                </a:solidFill>
                <a:latin typeface="Tahoma" pitchFamily="34" charset="0"/>
                <a:ea typeface="宋体" pitchFamily="2" charset="-122"/>
                <a:cs typeface="+mn-cs"/>
              </a:defRPr>
            </a:lvl3pPr>
            <a:lvl4pPr marL="1371600" algn="l" rtl="0" fontAlgn="base">
              <a:spcBef>
                <a:spcPct val="0"/>
              </a:spcBef>
              <a:spcAft>
                <a:spcPct val="0"/>
              </a:spcAft>
              <a:defRPr kumimoji="1" sz="2600" kern="1200">
                <a:solidFill>
                  <a:schemeClr val="tx1"/>
                </a:solidFill>
                <a:latin typeface="Tahoma" pitchFamily="34" charset="0"/>
                <a:ea typeface="宋体" pitchFamily="2" charset="-122"/>
                <a:cs typeface="+mn-cs"/>
              </a:defRPr>
            </a:lvl4pPr>
            <a:lvl5pPr marL="1828800" algn="l" rtl="0" fontAlgn="base">
              <a:spcBef>
                <a:spcPct val="0"/>
              </a:spcBef>
              <a:spcAft>
                <a:spcPct val="0"/>
              </a:spcAft>
              <a:defRPr kumimoji="1" sz="2600" kern="1200">
                <a:solidFill>
                  <a:schemeClr val="tx1"/>
                </a:solidFill>
                <a:latin typeface="Tahoma" pitchFamily="34" charset="0"/>
                <a:ea typeface="宋体" pitchFamily="2" charset="-122"/>
                <a:cs typeface="+mn-cs"/>
              </a:defRPr>
            </a:lvl5pPr>
            <a:lvl6pPr marL="2286000" algn="l" defTabSz="914400" rtl="0" eaLnBrk="1" latinLnBrk="0" hangingPunct="1">
              <a:defRPr kumimoji="1" sz="2600" kern="1200">
                <a:solidFill>
                  <a:schemeClr val="tx1"/>
                </a:solidFill>
                <a:latin typeface="Tahoma" pitchFamily="34" charset="0"/>
                <a:ea typeface="宋体" pitchFamily="2" charset="-122"/>
                <a:cs typeface="+mn-cs"/>
              </a:defRPr>
            </a:lvl6pPr>
            <a:lvl7pPr marL="2743200" algn="l" defTabSz="914400" rtl="0" eaLnBrk="1" latinLnBrk="0" hangingPunct="1">
              <a:defRPr kumimoji="1" sz="2600" kern="1200">
                <a:solidFill>
                  <a:schemeClr val="tx1"/>
                </a:solidFill>
                <a:latin typeface="Tahoma" pitchFamily="34" charset="0"/>
                <a:ea typeface="宋体" pitchFamily="2" charset="-122"/>
                <a:cs typeface="+mn-cs"/>
              </a:defRPr>
            </a:lvl7pPr>
            <a:lvl8pPr marL="3200400" algn="l" defTabSz="914400" rtl="0" eaLnBrk="1" latinLnBrk="0" hangingPunct="1">
              <a:defRPr kumimoji="1" sz="2600" kern="1200">
                <a:solidFill>
                  <a:schemeClr val="tx1"/>
                </a:solidFill>
                <a:latin typeface="Tahoma" pitchFamily="34" charset="0"/>
                <a:ea typeface="宋体" pitchFamily="2" charset="-122"/>
                <a:cs typeface="+mn-cs"/>
              </a:defRPr>
            </a:lvl8pPr>
            <a:lvl9pPr marL="3657600" algn="l" defTabSz="914400" rtl="0" eaLnBrk="1" latinLnBrk="0" hangingPunct="1">
              <a:defRPr kumimoji="1" sz="2600" kern="1200">
                <a:solidFill>
                  <a:schemeClr val="tx1"/>
                </a:solidFill>
                <a:latin typeface="Tahoma" pitchFamily="34" charset="0"/>
                <a:ea typeface="宋体" pitchFamily="2" charset="-122"/>
                <a:cs typeface="+mn-cs"/>
              </a:defRPr>
            </a:lvl9pPr>
          </a:lstStyle>
          <a:p>
            <a:r>
              <a:rPr lang="zh-CN" altLang="en-US" b="1" dirty="0" smtClean="0">
                <a:solidFill>
                  <a:srgbClr val="7FA8F9"/>
                </a:solidFill>
                <a:latin typeface="华文行楷" pitchFamily="2" charset="-122"/>
                <a:ea typeface="华文行楷" pitchFamily="2" charset="-122"/>
              </a:rPr>
              <a:t>计算机系统结构</a:t>
            </a:r>
            <a:endParaRPr lang="zh-CN" altLang="en-US" b="1" dirty="0">
              <a:solidFill>
                <a:srgbClr val="7FA8F9"/>
              </a:solidFill>
              <a:latin typeface="华文行楷" pitchFamily="2" charset="-122"/>
              <a:ea typeface="华文行楷" pitchFamily="2" charset="-122"/>
            </a:endParaRPr>
          </a:p>
        </p:txBody>
      </p:sp>
      <p:pic>
        <p:nvPicPr>
          <p:cNvPr id="25" name="Picture 4" descr="图片1"/>
          <p:cNvPicPr>
            <a:picLocks noChangeAspect="1" noChangeArrowheads="1"/>
          </p:cNvPicPr>
          <p:nvPr/>
        </p:nvPicPr>
        <p:blipFill>
          <a:blip r:embed="rId3" cstate="print"/>
          <a:srcRect/>
          <a:stretch>
            <a:fillRect/>
          </a:stretch>
        </p:blipFill>
        <p:spPr bwMode="auto">
          <a:xfrm>
            <a:off x="2859437" y="60395"/>
            <a:ext cx="540567" cy="288032"/>
          </a:xfrm>
          <a:prstGeom prst="rect">
            <a:avLst/>
          </a:prstGeom>
          <a:noFill/>
          <a:ln w="9525">
            <a:noFill/>
            <a:miter lim="800000"/>
            <a:headEnd/>
            <a:tailEnd/>
          </a:ln>
        </p:spPr>
      </p:pic>
      <p:pic>
        <p:nvPicPr>
          <p:cNvPr id="26" name="Picture 5" descr="Modifiedxiaohui2"/>
          <p:cNvPicPr>
            <a:picLocks noChangeAspect="1" noChangeArrowheads="1"/>
          </p:cNvPicPr>
          <p:nvPr/>
        </p:nvPicPr>
        <p:blipFill>
          <a:blip r:embed="rId4" cstate="print"/>
          <a:srcRect/>
          <a:stretch>
            <a:fillRect/>
          </a:stretch>
        </p:blipFill>
        <p:spPr bwMode="auto">
          <a:xfrm>
            <a:off x="2448272" y="60395"/>
            <a:ext cx="411165" cy="289068"/>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r>
              <a:rPr lang="en-US" altLang="zh-CN" smtClean="0">
                <a:latin typeface="黑体" pitchFamily="2" charset="-122"/>
              </a:rPr>
              <a:t>3.4 </a:t>
            </a:r>
            <a:r>
              <a:rPr lang="zh-CN" altLang="en-US" smtClean="0">
                <a:latin typeface="黑体" pitchFamily="2" charset="-122"/>
              </a:rPr>
              <a:t>流水线的相关与冲突</a:t>
            </a:r>
          </a:p>
        </p:txBody>
      </p:sp>
      <p:sp>
        <p:nvSpPr>
          <p:cNvPr id="112643" name="Rectangle 3" descr="Rectangle: Click to edit Master text styles&#10;Second level&#10;Third level&#10;Fourth level&#10;Fifth level"/>
          <p:cNvSpPr>
            <a:spLocks noGrp="1" noChangeArrowheads="1"/>
          </p:cNvSpPr>
          <p:nvPr>
            <p:ph idx="1"/>
          </p:nvPr>
        </p:nvSpPr>
        <p:spPr>
          <a:xfrm>
            <a:off x="685800" y="2416175"/>
            <a:ext cx="7772400" cy="3679825"/>
          </a:xfrm>
        </p:spPr>
        <p:txBody>
          <a:bodyPr/>
          <a:lstStyle/>
          <a:p>
            <a:pPr marL="1085850" lvl="1" indent="-457200"/>
            <a:r>
              <a:rPr lang="zh-CN" altLang="en-US" smtClean="0">
                <a:solidFill>
                  <a:srgbClr val="FF0000"/>
                </a:solidFill>
              </a:rPr>
              <a:t>相关：</a:t>
            </a:r>
            <a:r>
              <a:rPr lang="zh-CN" altLang="en-US" smtClean="0"/>
              <a:t>两条指令之间存在某种依赖关系。</a:t>
            </a:r>
          </a:p>
          <a:p>
            <a:pPr lvl="2">
              <a:buFont typeface="Wingdings" pitchFamily="2" charset="2"/>
              <a:buNone/>
            </a:pPr>
            <a:r>
              <a:rPr lang="zh-CN" altLang="en-US" smtClean="0">
                <a:ea typeface="宋体" charset="-122"/>
              </a:rPr>
              <a:t>       如果两条指令相关，则它们就有可能不能在流</a:t>
            </a:r>
          </a:p>
          <a:p>
            <a:pPr lvl="2">
              <a:buFont typeface="Wingdings" pitchFamily="2" charset="2"/>
              <a:buNone/>
            </a:pPr>
            <a:r>
              <a:rPr lang="zh-CN" altLang="en-US" smtClean="0">
                <a:ea typeface="宋体" charset="-122"/>
              </a:rPr>
              <a:t>水线中重叠执行或者只能部分重叠执行。</a:t>
            </a:r>
          </a:p>
          <a:p>
            <a:pPr marL="1085850" lvl="1" indent="-457200"/>
            <a:r>
              <a:rPr lang="zh-CN" altLang="en-US" smtClean="0">
                <a:latin typeface="黑体" pitchFamily="2" charset="-122"/>
              </a:rPr>
              <a:t>相关有</a:t>
            </a:r>
            <a:r>
              <a:rPr lang="en-US" altLang="zh-CN" smtClean="0">
                <a:solidFill>
                  <a:srgbClr val="9933FF"/>
                </a:solidFill>
                <a:latin typeface="黑体" pitchFamily="2" charset="-122"/>
              </a:rPr>
              <a:t>3</a:t>
            </a:r>
            <a:r>
              <a:rPr lang="zh-CN" altLang="en-US" smtClean="0">
                <a:latin typeface="黑体" pitchFamily="2" charset="-122"/>
              </a:rPr>
              <a:t>种类型</a:t>
            </a:r>
          </a:p>
          <a:p>
            <a:pPr lvl="2"/>
            <a:r>
              <a:rPr lang="zh-CN" altLang="en-US" smtClean="0">
                <a:latin typeface="黑体" pitchFamily="2" charset="-122"/>
                <a:ea typeface="宋体" charset="-122"/>
              </a:rPr>
              <a:t>数据相关（也称真数据相关）</a:t>
            </a:r>
          </a:p>
          <a:p>
            <a:pPr lvl="2"/>
            <a:r>
              <a:rPr lang="zh-CN" altLang="en-US" smtClean="0">
                <a:latin typeface="黑体" pitchFamily="2" charset="-122"/>
                <a:ea typeface="宋体" charset="-122"/>
              </a:rPr>
              <a:t>名相关</a:t>
            </a:r>
          </a:p>
          <a:p>
            <a:pPr lvl="2"/>
            <a:r>
              <a:rPr lang="zh-CN" altLang="en-US" smtClean="0">
                <a:latin typeface="黑体" pitchFamily="2" charset="-122"/>
                <a:ea typeface="宋体" charset="-122"/>
              </a:rPr>
              <a:t>控制相关</a:t>
            </a:r>
          </a:p>
        </p:txBody>
      </p:sp>
      <p:sp>
        <p:nvSpPr>
          <p:cNvPr id="112644" name="Text Box 4"/>
          <p:cNvSpPr txBox="1">
            <a:spLocks noChangeArrowheads="1"/>
          </p:cNvSpPr>
          <p:nvPr/>
        </p:nvSpPr>
        <p:spPr bwMode="auto">
          <a:xfrm>
            <a:off x="684213" y="1336675"/>
            <a:ext cx="6840537" cy="488950"/>
          </a:xfrm>
          <a:prstGeom prst="rect">
            <a:avLst/>
          </a:prstGeom>
          <a:noFill/>
          <a:ln w="9525">
            <a:noFill/>
            <a:miter lim="800000"/>
            <a:headEnd/>
            <a:tailEnd/>
          </a:ln>
        </p:spPr>
        <p:txBody>
          <a:bodyPr>
            <a:spAutoFit/>
          </a:bodyPr>
          <a:lstStyle/>
          <a:p>
            <a:pPr>
              <a:spcBef>
                <a:spcPct val="50000"/>
              </a:spcBef>
            </a:pPr>
            <a:r>
              <a:rPr lang="en-US" altLang="zh-CN" sz="2600">
                <a:solidFill>
                  <a:srgbClr val="0000CC"/>
                </a:solidFill>
                <a:latin typeface="黑体" pitchFamily="2" charset="-122"/>
              </a:rPr>
              <a:t>3.4.2 </a:t>
            </a:r>
            <a:r>
              <a:rPr lang="zh-CN" altLang="en-US" sz="2600">
                <a:solidFill>
                  <a:srgbClr val="0000CC"/>
                </a:solidFill>
                <a:latin typeface="黑体" pitchFamily="2" charset="-122"/>
              </a:rPr>
              <a:t>相关与流水线冲突</a:t>
            </a:r>
          </a:p>
        </p:txBody>
      </p:sp>
      <p:sp>
        <p:nvSpPr>
          <p:cNvPr id="112645" name="Text Box 5"/>
          <p:cNvSpPr txBox="1">
            <a:spLocks noChangeArrowheads="1"/>
          </p:cNvSpPr>
          <p:nvPr/>
        </p:nvSpPr>
        <p:spPr bwMode="auto">
          <a:xfrm>
            <a:off x="684213" y="1855788"/>
            <a:ext cx="6840537" cy="457200"/>
          </a:xfrm>
          <a:prstGeom prst="rect">
            <a:avLst/>
          </a:prstGeom>
          <a:noFill/>
          <a:ln w="9525">
            <a:noFill/>
            <a:miter lim="800000"/>
            <a:headEnd/>
            <a:tailEnd/>
          </a:ln>
        </p:spPr>
        <p:txBody>
          <a:bodyPr>
            <a:spAutoFit/>
          </a:bodyPr>
          <a:lstStyle/>
          <a:p>
            <a:pPr>
              <a:spcBef>
                <a:spcPct val="50000"/>
              </a:spcBef>
            </a:pPr>
            <a:r>
              <a:rPr lang="en-US" altLang="zh-CN">
                <a:solidFill>
                  <a:srgbClr val="006600"/>
                </a:solidFill>
                <a:latin typeface="黑体" pitchFamily="2" charset="-122"/>
              </a:rPr>
              <a:t>3.4.2.1 </a:t>
            </a:r>
            <a:r>
              <a:rPr lang="zh-CN" altLang="en-US">
                <a:solidFill>
                  <a:srgbClr val="006600"/>
                </a:solidFill>
                <a:latin typeface="黑体" pitchFamily="2" charset="-122"/>
              </a:rPr>
              <a:t>相关</a:t>
            </a:r>
          </a:p>
        </p:txBody>
      </p:sp>
    </p:spTree>
  </p:cSld>
  <p:clrMapOvr>
    <a:masterClrMapping/>
  </p:clrMapOvr>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r>
              <a:rPr lang="en-US" altLang="zh-CN" smtClean="0">
                <a:latin typeface="黑体" pitchFamily="2" charset="-122"/>
              </a:rPr>
              <a:t>3.4 </a:t>
            </a:r>
            <a:r>
              <a:rPr lang="zh-CN" altLang="en-US" smtClean="0">
                <a:latin typeface="黑体" pitchFamily="2" charset="-122"/>
              </a:rPr>
              <a:t>流水线的相关与冲突</a:t>
            </a:r>
          </a:p>
        </p:txBody>
      </p:sp>
      <p:sp>
        <p:nvSpPr>
          <p:cNvPr id="113667" name="Rectangle 3" descr="Rectangle: Click to edit Master text styles&#10;Second level&#10;Third level&#10;Fourth level&#10;Fifth level"/>
          <p:cNvSpPr>
            <a:spLocks noGrp="1" noChangeArrowheads="1"/>
          </p:cNvSpPr>
          <p:nvPr>
            <p:ph idx="1"/>
          </p:nvPr>
        </p:nvSpPr>
        <p:spPr/>
        <p:txBody>
          <a:bodyPr/>
          <a:lstStyle/>
          <a:p>
            <a:pPr marL="457200" indent="-457200"/>
            <a:r>
              <a:rPr lang="zh-CN" altLang="en-US" smtClean="0"/>
              <a:t>数据相关 </a:t>
            </a:r>
          </a:p>
          <a:p>
            <a:pPr marL="1085850" lvl="1" indent="-457200"/>
            <a:r>
              <a:rPr lang="zh-CN" altLang="en-US" smtClean="0">
                <a:latin typeface="黑体" pitchFamily="2" charset="-122"/>
              </a:rPr>
              <a:t>对于两条指令</a:t>
            </a:r>
            <a:r>
              <a:rPr lang="en-US" altLang="zh-CN" smtClean="0">
                <a:solidFill>
                  <a:srgbClr val="9933FF"/>
                </a:solidFill>
                <a:latin typeface="黑体" pitchFamily="2" charset="-122"/>
              </a:rPr>
              <a:t>i</a:t>
            </a:r>
            <a:r>
              <a:rPr lang="zh-CN" altLang="en-US" smtClean="0">
                <a:latin typeface="黑体" pitchFamily="2" charset="-122"/>
              </a:rPr>
              <a:t>（在前，下同）和</a:t>
            </a:r>
            <a:r>
              <a:rPr lang="en-US" altLang="zh-CN" smtClean="0">
                <a:solidFill>
                  <a:srgbClr val="9933FF"/>
                </a:solidFill>
                <a:latin typeface="黑体" pitchFamily="2" charset="-122"/>
              </a:rPr>
              <a:t>j</a:t>
            </a:r>
            <a:r>
              <a:rPr lang="zh-CN" altLang="en-US" smtClean="0">
                <a:latin typeface="黑体" pitchFamily="2" charset="-122"/>
              </a:rPr>
              <a:t>（在后，下同），如果下述条件之一成立，则称</a:t>
            </a:r>
            <a:r>
              <a:rPr lang="zh-CN" altLang="en-US" smtClean="0">
                <a:solidFill>
                  <a:srgbClr val="9933FF"/>
                </a:solidFill>
                <a:latin typeface="黑体" pitchFamily="2" charset="-122"/>
              </a:rPr>
              <a:t>指令</a:t>
            </a:r>
            <a:r>
              <a:rPr lang="en-US" altLang="zh-CN" smtClean="0">
                <a:solidFill>
                  <a:srgbClr val="9933FF"/>
                </a:solidFill>
                <a:latin typeface="黑体" pitchFamily="2" charset="-122"/>
              </a:rPr>
              <a:t>j</a:t>
            </a:r>
            <a:r>
              <a:rPr lang="zh-CN" altLang="en-US" smtClean="0">
                <a:latin typeface="黑体" pitchFamily="2" charset="-122"/>
              </a:rPr>
              <a:t>与</a:t>
            </a:r>
            <a:r>
              <a:rPr lang="zh-CN" altLang="en-US" smtClean="0">
                <a:solidFill>
                  <a:srgbClr val="9933FF"/>
                </a:solidFill>
                <a:latin typeface="黑体" pitchFamily="2" charset="-122"/>
              </a:rPr>
              <a:t>指令</a:t>
            </a:r>
            <a:r>
              <a:rPr lang="en-US" altLang="zh-CN" smtClean="0">
                <a:solidFill>
                  <a:srgbClr val="9933FF"/>
                </a:solidFill>
                <a:latin typeface="黑体" pitchFamily="2" charset="-122"/>
              </a:rPr>
              <a:t>i</a:t>
            </a:r>
            <a:r>
              <a:rPr lang="zh-CN" altLang="en-US" smtClean="0">
                <a:solidFill>
                  <a:srgbClr val="FF0000"/>
                </a:solidFill>
                <a:latin typeface="黑体" pitchFamily="2" charset="-122"/>
              </a:rPr>
              <a:t>数据相关。</a:t>
            </a:r>
            <a:r>
              <a:rPr lang="zh-CN" altLang="en-US" smtClean="0">
                <a:latin typeface="黑体" pitchFamily="2" charset="-122"/>
              </a:rPr>
              <a:t> </a:t>
            </a:r>
          </a:p>
          <a:p>
            <a:pPr lvl="2"/>
            <a:r>
              <a:rPr lang="zh-CN" altLang="en-US" smtClean="0">
                <a:latin typeface="宋体" charset="-122"/>
                <a:ea typeface="宋体" charset="-122"/>
              </a:rPr>
              <a:t>指令</a:t>
            </a:r>
            <a:r>
              <a:rPr lang="en-US" altLang="zh-CN" smtClean="0">
                <a:solidFill>
                  <a:srgbClr val="9933FF"/>
                </a:solidFill>
                <a:latin typeface="宋体" charset="-122"/>
                <a:ea typeface="宋体" charset="-122"/>
              </a:rPr>
              <a:t>j</a:t>
            </a:r>
            <a:r>
              <a:rPr lang="zh-CN" altLang="en-US" smtClean="0">
                <a:latin typeface="宋体" charset="-122"/>
                <a:ea typeface="宋体" charset="-122"/>
              </a:rPr>
              <a:t>使用指令</a:t>
            </a:r>
            <a:r>
              <a:rPr lang="en-US" altLang="zh-CN" smtClean="0">
                <a:solidFill>
                  <a:srgbClr val="9933FF"/>
                </a:solidFill>
                <a:latin typeface="宋体" charset="-122"/>
                <a:ea typeface="宋体" charset="-122"/>
              </a:rPr>
              <a:t>i</a:t>
            </a:r>
            <a:r>
              <a:rPr lang="zh-CN" altLang="en-US" smtClean="0">
                <a:latin typeface="宋体" charset="-122"/>
                <a:ea typeface="宋体" charset="-122"/>
              </a:rPr>
              <a:t>产生的结果；</a:t>
            </a:r>
          </a:p>
          <a:p>
            <a:pPr lvl="2"/>
            <a:r>
              <a:rPr lang="zh-CN" altLang="en-US" smtClean="0">
                <a:latin typeface="宋体" charset="-122"/>
                <a:ea typeface="宋体" charset="-122"/>
              </a:rPr>
              <a:t>指令</a:t>
            </a:r>
            <a:r>
              <a:rPr lang="en-US" altLang="zh-CN" smtClean="0">
                <a:solidFill>
                  <a:srgbClr val="9933FF"/>
                </a:solidFill>
                <a:latin typeface="宋体" charset="-122"/>
                <a:ea typeface="宋体" charset="-122"/>
              </a:rPr>
              <a:t>j</a:t>
            </a:r>
            <a:r>
              <a:rPr lang="zh-CN" altLang="en-US" smtClean="0">
                <a:latin typeface="宋体" charset="-122"/>
                <a:ea typeface="宋体" charset="-122"/>
              </a:rPr>
              <a:t>与指令</a:t>
            </a:r>
            <a:r>
              <a:rPr lang="en-US" altLang="zh-CN" smtClean="0">
                <a:solidFill>
                  <a:srgbClr val="9933FF"/>
                </a:solidFill>
                <a:latin typeface="宋体" charset="-122"/>
                <a:ea typeface="宋体" charset="-122"/>
              </a:rPr>
              <a:t>k</a:t>
            </a:r>
            <a:r>
              <a:rPr lang="zh-CN" altLang="en-US" smtClean="0">
                <a:latin typeface="宋体" charset="-122"/>
                <a:ea typeface="宋体" charset="-122"/>
              </a:rPr>
              <a:t>数据相关，而指令</a:t>
            </a:r>
            <a:r>
              <a:rPr lang="en-US" altLang="zh-CN" smtClean="0">
                <a:solidFill>
                  <a:srgbClr val="9933FF"/>
                </a:solidFill>
                <a:latin typeface="宋体" charset="-122"/>
                <a:ea typeface="宋体" charset="-122"/>
              </a:rPr>
              <a:t>k</a:t>
            </a:r>
            <a:r>
              <a:rPr lang="zh-CN" altLang="en-US" smtClean="0">
                <a:latin typeface="宋体" charset="-122"/>
                <a:ea typeface="宋体" charset="-122"/>
              </a:rPr>
              <a:t>又与指令</a:t>
            </a:r>
            <a:r>
              <a:rPr lang="en-US" altLang="zh-CN" smtClean="0">
                <a:solidFill>
                  <a:srgbClr val="9933FF"/>
                </a:solidFill>
                <a:latin typeface="宋体" charset="-122"/>
                <a:ea typeface="宋体" charset="-122"/>
              </a:rPr>
              <a:t>i</a:t>
            </a:r>
            <a:r>
              <a:rPr lang="zh-CN" altLang="en-US" smtClean="0">
                <a:latin typeface="宋体" charset="-122"/>
                <a:ea typeface="宋体" charset="-122"/>
              </a:rPr>
              <a:t>数据相关。</a:t>
            </a:r>
          </a:p>
          <a:p>
            <a:pPr marL="1085850" lvl="1" indent="-457200"/>
            <a:r>
              <a:rPr lang="zh-CN" altLang="en-US" smtClean="0"/>
              <a:t>数据相关具有</a:t>
            </a:r>
            <a:r>
              <a:rPr lang="zh-CN" altLang="en-US" smtClean="0">
                <a:solidFill>
                  <a:srgbClr val="D60093"/>
                </a:solidFill>
              </a:rPr>
              <a:t>传递性。</a:t>
            </a:r>
          </a:p>
          <a:p>
            <a:pPr marL="457200" indent="-457200">
              <a:lnSpc>
                <a:spcPct val="170000"/>
              </a:lnSpc>
              <a:buFont typeface="Wingdings" pitchFamily="2" charset="2"/>
              <a:buNone/>
            </a:pPr>
            <a:r>
              <a:rPr lang="zh-CN" altLang="en-US" smtClean="0"/>
              <a:t>           数据相关反映了数据的流动关系，即如何从其产</a:t>
            </a:r>
          </a:p>
          <a:p>
            <a:pPr marL="457200" indent="-457200">
              <a:buFont typeface="Wingdings" pitchFamily="2" charset="2"/>
              <a:buNone/>
            </a:pPr>
            <a:r>
              <a:rPr lang="zh-CN" altLang="en-US" smtClean="0"/>
              <a:t>    生者流动到其消费者。 </a:t>
            </a:r>
          </a:p>
        </p:txBody>
      </p:sp>
    </p:spTree>
  </p:cSld>
  <p:clrMapOvr>
    <a:masterClrMapping/>
  </p:clrMapOvr>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r>
              <a:rPr lang="en-US" altLang="zh-CN" smtClean="0">
                <a:latin typeface="黑体" pitchFamily="2" charset="-122"/>
              </a:rPr>
              <a:t>3.4 </a:t>
            </a:r>
            <a:r>
              <a:rPr lang="zh-CN" altLang="en-US" smtClean="0">
                <a:latin typeface="黑体" pitchFamily="2" charset="-122"/>
              </a:rPr>
              <a:t>流水线的相关与冲突</a:t>
            </a:r>
          </a:p>
        </p:txBody>
      </p:sp>
      <p:sp>
        <p:nvSpPr>
          <p:cNvPr id="114691" name="Rectangle 3" descr="Rectangle: Click to edit Master text styles&#10;Second level&#10;Third level&#10;Fourth level&#10;Fifth level"/>
          <p:cNvSpPr>
            <a:spLocks noGrp="1" noChangeArrowheads="1"/>
          </p:cNvSpPr>
          <p:nvPr>
            <p:ph idx="1"/>
          </p:nvPr>
        </p:nvSpPr>
        <p:spPr>
          <a:xfrm>
            <a:off x="685800" y="1219200"/>
            <a:ext cx="7772400" cy="625475"/>
          </a:xfrm>
        </p:spPr>
        <p:txBody>
          <a:bodyPr/>
          <a:lstStyle/>
          <a:p>
            <a:pPr marL="457200" indent="-457200">
              <a:buFont typeface="Wingdings" pitchFamily="2" charset="2"/>
              <a:buNone/>
            </a:pPr>
            <a:r>
              <a:rPr lang="en-US" altLang="zh-CN" dirty="0" smtClean="0"/>
              <a:t>  </a:t>
            </a:r>
            <a:r>
              <a:rPr lang="zh-CN" altLang="en-US" b="1" dirty="0" smtClean="0">
                <a:ea typeface="宋体" charset="-122"/>
              </a:rPr>
              <a:t>例如：</a:t>
            </a:r>
            <a:r>
              <a:rPr lang="zh-CN" altLang="en-US" b="1" dirty="0" smtClean="0">
                <a:solidFill>
                  <a:schemeClr val="tx1"/>
                </a:solidFill>
                <a:ea typeface="宋体" charset="-122"/>
              </a:rPr>
              <a:t>下面这一段代码存在数据相关</a:t>
            </a:r>
          </a:p>
        </p:txBody>
      </p:sp>
      <p:sp>
        <p:nvSpPr>
          <p:cNvPr id="114692" name="Text Box 4"/>
          <p:cNvSpPr txBox="1">
            <a:spLocks noChangeArrowheads="1"/>
          </p:cNvSpPr>
          <p:nvPr/>
        </p:nvSpPr>
        <p:spPr bwMode="auto">
          <a:xfrm>
            <a:off x="755650" y="1844675"/>
            <a:ext cx="8137525" cy="3706813"/>
          </a:xfrm>
          <a:prstGeom prst="rect">
            <a:avLst/>
          </a:prstGeom>
          <a:noFill/>
          <a:ln w="9525">
            <a:noFill/>
            <a:miter lim="800000"/>
            <a:headEnd/>
            <a:tailEnd/>
          </a:ln>
        </p:spPr>
        <p:txBody>
          <a:bodyPr>
            <a:spAutoFit/>
          </a:bodyPr>
          <a:lstStyle/>
          <a:p>
            <a:pPr>
              <a:lnSpc>
                <a:spcPct val="150000"/>
              </a:lnSpc>
            </a:pPr>
            <a:r>
              <a:rPr lang="en-US" altLang="zh-CN" b="1" dirty="0">
                <a:solidFill>
                  <a:srgbClr val="000000"/>
                </a:solidFill>
                <a:latin typeface="宋体" charset="-122"/>
                <a:ea typeface="宋体" charset="-122"/>
              </a:rPr>
              <a:t>Loop</a:t>
            </a:r>
            <a:r>
              <a:rPr lang="zh-CN" altLang="en-US" b="1" dirty="0">
                <a:solidFill>
                  <a:srgbClr val="000000"/>
                </a:solidFill>
                <a:latin typeface="宋体" charset="-122"/>
                <a:ea typeface="宋体" charset="-122"/>
              </a:rPr>
              <a:t>： </a:t>
            </a:r>
            <a:r>
              <a:rPr lang="en-US" altLang="zh-CN" b="1" dirty="0">
                <a:solidFill>
                  <a:srgbClr val="000000"/>
                </a:solidFill>
                <a:latin typeface="宋体" charset="-122"/>
                <a:ea typeface="宋体" charset="-122"/>
              </a:rPr>
              <a:t>L.D     </a:t>
            </a:r>
            <a:r>
              <a:rPr lang="en-US" altLang="zh-CN" b="1" dirty="0">
                <a:solidFill>
                  <a:srgbClr val="D60093"/>
                </a:solidFill>
                <a:latin typeface="宋体" charset="-122"/>
                <a:ea typeface="宋体" charset="-122"/>
              </a:rPr>
              <a:t>F0</a:t>
            </a:r>
            <a:r>
              <a:rPr lang="zh-CN" altLang="en-US" b="1" dirty="0">
                <a:solidFill>
                  <a:srgbClr val="000000"/>
                </a:solidFill>
                <a:latin typeface="宋体" charset="-122"/>
                <a:ea typeface="宋体" charset="-122"/>
              </a:rPr>
              <a:t>，</a:t>
            </a:r>
            <a:r>
              <a:rPr lang="en-US" altLang="zh-CN" b="1" dirty="0">
                <a:solidFill>
                  <a:srgbClr val="000000"/>
                </a:solidFill>
                <a:latin typeface="宋体" charset="-122"/>
                <a:ea typeface="宋体" charset="-122"/>
              </a:rPr>
              <a:t>0</a:t>
            </a:r>
            <a:r>
              <a:rPr lang="zh-CN" altLang="en-US" b="1" dirty="0">
                <a:solidFill>
                  <a:srgbClr val="000000"/>
                </a:solidFill>
                <a:latin typeface="宋体" charset="-122"/>
                <a:ea typeface="宋体" charset="-122"/>
              </a:rPr>
              <a:t>（</a:t>
            </a:r>
            <a:r>
              <a:rPr lang="en-US" altLang="zh-CN" b="1" dirty="0">
                <a:solidFill>
                  <a:srgbClr val="000000"/>
                </a:solidFill>
                <a:latin typeface="宋体" charset="-122"/>
                <a:ea typeface="宋体" charset="-122"/>
              </a:rPr>
              <a:t>R1</a:t>
            </a:r>
            <a:r>
              <a:rPr lang="zh-CN" altLang="en-US" b="1" dirty="0">
                <a:solidFill>
                  <a:srgbClr val="000000"/>
                </a:solidFill>
                <a:latin typeface="宋体" charset="-122"/>
                <a:ea typeface="宋体" charset="-122"/>
              </a:rPr>
              <a:t>）	</a:t>
            </a:r>
            <a:r>
              <a:rPr lang="en-US" altLang="zh-CN" b="1" dirty="0">
                <a:solidFill>
                  <a:srgbClr val="0000CC"/>
                </a:solidFill>
                <a:latin typeface="宋体" charset="-122"/>
                <a:ea typeface="宋体" charset="-122"/>
              </a:rPr>
              <a:t>// F0</a:t>
            </a:r>
            <a:r>
              <a:rPr lang="zh-CN" altLang="en-US" b="1" dirty="0">
                <a:solidFill>
                  <a:srgbClr val="0000CC"/>
                </a:solidFill>
                <a:latin typeface="宋体" charset="-122"/>
                <a:ea typeface="宋体" charset="-122"/>
              </a:rPr>
              <a:t>为数组元素</a:t>
            </a:r>
          </a:p>
          <a:p>
            <a:pPr>
              <a:lnSpc>
                <a:spcPct val="150000"/>
              </a:lnSpc>
            </a:pPr>
            <a:r>
              <a:rPr lang="zh-CN" altLang="en-US" b="1" dirty="0">
                <a:solidFill>
                  <a:srgbClr val="000000"/>
                </a:solidFill>
                <a:latin typeface="宋体" charset="-122"/>
                <a:ea typeface="宋体" charset="-122"/>
              </a:rPr>
              <a:t>       </a:t>
            </a:r>
          </a:p>
          <a:p>
            <a:pPr>
              <a:lnSpc>
                <a:spcPct val="80000"/>
              </a:lnSpc>
            </a:pPr>
            <a:r>
              <a:rPr lang="zh-CN" altLang="en-US" b="1" dirty="0">
                <a:solidFill>
                  <a:srgbClr val="000000"/>
                </a:solidFill>
                <a:latin typeface="宋体" charset="-122"/>
                <a:ea typeface="宋体" charset="-122"/>
              </a:rPr>
              <a:t>       </a:t>
            </a:r>
            <a:r>
              <a:rPr lang="en-US" altLang="zh-CN" b="1" dirty="0">
                <a:solidFill>
                  <a:srgbClr val="000000"/>
                </a:solidFill>
                <a:latin typeface="宋体" charset="-122"/>
                <a:ea typeface="宋体" charset="-122"/>
              </a:rPr>
              <a:t>ADD.D   </a:t>
            </a:r>
            <a:r>
              <a:rPr lang="en-US" altLang="zh-CN" b="1" dirty="0">
                <a:solidFill>
                  <a:srgbClr val="008000"/>
                </a:solidFill>
                <a:latin typeface="宋体" charset="-122"/>
                <a:ea typeface="宋体" charset="-122"/>
              </a:rPr>
              <a:t>F4</a:t>
            </a:r>
            <a:r>
              <a:rPr lang="zh-CN" altLang="en-US" b="1" dirty="0">
                <a:solidFill>
                  <a:srgbClr val="000000"/>
                </a:solidFill>
                <a:latin typeface="宋体" charset="-122"/>
                <a:ea typeface="宋体" charset="-122"/>
              </a:rPr>
              <a:t>，</a:t>
            </a:r>
            <a:r>
              <a:rPr lang="en-US" altLang="zh-CN" b="1" dirty="0">
                <a:solidFill>
                  <a:srgbClr val="D60093"/>
                </a:solidFill>
                <a:latin typeface="宋体" charset="-122"/>
                <a:ea typeface="宋体" charset="-122"/>
              </a:rPr>
              <a:t>F0</a:t>
            </a:r>
            <a:r>
              <a:rPr lang="zh-CN" altLang="en-US" b="1" dirty="0">
                <a:solidFill>
                  <a:srgbClr val="000000"/>
                </a:solidFill>
                <a:latin typeface="宋体" charset="-122"/>
                <a:ea typeface="宋体" charset="-122"/>
              </a:rPr>
              <a:t>，</a:t>
            </a:r>
            <a:r>
              <a:rPr lang="en-US" altLang="zh-CN" b="1" dirty="0">
                <a:solidFill>
                  <a:srgbClr val="000000"/>
                </a:solidFill>
                <a:latin typeface="宋体" charset="-122"/>
                <a:ea typeface="宋体" charset="-122"/>
              </a:rPr>
              <a:t>F2	</a:t>
            </a:r>
            <a:r>
              <a:rPr lang="en-US" altLang="zh-CN" b="1" dirty="0">
                <a:solidFill>
                  <a:srgbClr val="0000CC"/>
                </a:solidFill>
                <a:latin typeface="宋体" charset="-122"/>
                <a:ea typeface="宋体" charset="-122"/>
              </a:rPr>
              <a:t>// </a:t>
            </a:r>
            <a:r>
              <a:rPr lang="zh-CN" altLang="en-US" b="1" dirty="0">
                <a:solidFill>
                  <a:srgbClr val="0000CC"/>
                </a:solidFill>
                <a:latin typeface="宋体" charset="-122"/>
                <a:ea typeface="宋体" charset="-122"/>
              </a:rPr>
              <a:t>加上</a:t>
            </a:r>
            <a:r>
              <a:rPr lang="en-US" altLang="zh-CN" b="1" dirty="0">
                <a:solidFill>
                  <a:srgbClr val="0000CC"/>
                </a:solidFill>
                <a:latin typeface="宋体" charset="-122"/>
                <a:ea typeface="宋体" charset="-122"/>
              </a:rPr>
              <a:t>F2</a:t>
            </a:r>
            <a:r>
              <a:rPr lang="zh-CN" altLang="en-US" b="1" dirty="0">
                <a:solidFill>
                  <a:srgbClr val="0000CC"/>
                </a:solidFill>
                <a:latin typeface="宋体" charset="-122"/>
                <a:ea typeface="宋体" charset="-122"/>
              </a:rPr>
              <a:t>中的值</a:t>
            </a:r>
          </a:p>
          <a:p>
            <a:pPr>
              <a:lnSpc>
                <a:spcPct val="270000"/>
              </a:lnSpc>
            </a:pPr>
            <a:r>
              <a:rPr lang="zh-CN" altLang="en-US" b="1" dirty="0">
                <a:solidFill>
                  <a:srgbClr val="000000"/>
                </a:solidFill>
                <a:latin typeface="宋体" charset="-122"/>
                <a:ea typeface="宋体" charset="-122"/>
              </a:rPr>
              <a:t>       </a:t>
            </a:r>
            <a:r>
              <a:rPr lang="en-US" altLang="zh-CN" b="1" dirty="0">
                <a:solidFill>
                  <a:srgbClr val="000000"/>
                </a:solidFill>
                <a:latin typeface="宋体" charset="-122"/>
                <a:ea typeface="宋体" charset="-122"/>
              </a:rPr>
              <a:t>S.D     </a:t>
            </a:r>
            <a:r>
              <a:rPr lang="en-US" altLang="zh-CN" b="1" dirty="0">
                <a:solidFill>
                  <a:srgbClr val="008000"/>
                </a:solidFill>
                <a:latin typeface="宋体" charset="-122"/>
                <a:ea typeface="宋体" charset="-122"/>
              </a:rPr>
              <a:t>F4</a:t>
            </a:r>
            <a:r>
              <a:rPr lang="zh-CN" altLang="en-US" b="1" dirty="0">
                <a:solidFill>
                  <a:srgbClr val="000000"/>
                </a:solidFill>
                <a:latin typeface="宋体" charset="-122"/>
                <a:ea typeface="宋体" charset="-122"/>
              </a:rPr>
              <a:t>，</a:t>
            </a:r>
            <a:r>
              <a:rPr lang="en-US" altLang="zh-CN" b="1" dirty="0">
                <a:solidFill>
                  <a:srgbClr val="000000"/>
                </a:solidFill>
                <a:latin typeface="宋体" charset="-122"/>
                <a:ea typeface="宋体" charset="-122"/>
              </a:rPr>
              <a:t>0</a:t>
            </a:r>
            <a:r>
              <a:rPr lang="zh-CN" altLang="en-US" b="1" dirty="0">
                <a:solidFill>
                  <a:srgbClr val="000000"/>
                </a:solidFill>
                <a:latin typeface="宋体" charset="-122"/>
                <a:ea typeface="宋体" charset="-122"/>
              </a:rPr>
              <a:t>（</a:t>
            </a:r>
            <a:r>
              <a:rPr lang="en-US" altLang="zh-CN" b="1" dirty="0">
                <a:solidFill>
                  <a:srgbClr val="000000"/>
                </a:solidFill>
                <a:latin typeface="宋体" charset="-122"/>
                <a:ea typeface="宋体" charset="-122"/>
              </a:rPr>
              <a:t>R1</a:t>
            </a:r>
            <a:r>
              <a:rPr lang="zh-CN" altLang="en-US" b="1" dirty="0">
                <a:solidFill>
                  <a:srgbClr val="000000"/>
                </a:solidFill>
                <a:latin typeface="宋体" charset="-122"/>
                <a:ea typeface="宋体" charset="-122"/>
              </a:rPr>
              <a:t>）	</a:t>
            </a:r>
            <a:r>
              <a:rPr lang="en-US" altLang="zh-CN" b="1" dirty="0">
                <a:solidFill>
                  <a:srgbClr val="0000CC"/>
                </a:solidFill>
                <a:latin typeface="宋体" charset="-122"/>
                <a:ea typeface="宋体" charset="-122"/>
              </a:rPr>
              <a:t>// </a:t>
            </a:r>
            <a:r>
              <a:rPr lang="zh-CN" altLang="en-US" b="1" dirty="0">
                <a:solidFill>
                  <a:srgbClr val="0000CC"/>
                </a:solidFill>
                <a:latin typeface="宋体" charset="-122"/>
                <a:ea typeface="宋体" charset="-122"/>
              </a:rPr>
              <a:t>保存结果</a:t>
            </a:r>
          </a:p>
          <a:p>
            <a:pPr>
              <a:lnSpc>
                <a:spcPct val="110000"/>
              </a:lnSpc>
            </a:pPr>
            <a:r>
              <a:rPr lang="zh-CN" altLang="en-US" b="1" dirty="0">
                <a:solidFill>
                  <a:srgbClr val="000000"/>
                </a:solidFill>
                <a:latin typeface="宋体" charset="-122"/>
                <a:ea typeface="宋体" charset="-122"/>
              </a:rPr>
              <a:t>       </a:t>
            </a:r>
            <a:r>
              <a:rPr lang="en-US" altLang="zh-CN" b="1" dirty="0">
                <a:solidFill>
                  <a:srgbClr val="000000"/>
                </a:solidFill>
                <a:latin typeface="宋体" charset="-122"/>
                <a:ea typeface="宋体" charset="-122"/>
              </a:rPr>
              <a:t>DADDIU  </a:t>
            </a:r>
            <a:r>
              <a:rPr lang="en-US" altLang="zh-CN" b="1" dirty="0">
                <a:solidFill>
                  <a:srgbClr val="9933FF"/>
                </a:solidFill>
                <a:latin typeface="宋体" charset="-122"/>
                <a:ea typeface="宋体" charset="-122"/>
              </a:rPr>
              <a:t>R1</a:t>
            </a:r>
            <a:r>
              <a:rPr lang="zh-CN" altLang="en-US" b="1" dirty="0">
                <a:solidFill>
                  <a:srgbClr val="000000"/>
                </a:solidFill>
                <a:latin typeface="宋体" charset="-122"/>
                <a:ea typeface="宋体" charset="-122"/>
              </a:rPr>
              <a:t>，</a:t>
            </a:r>
            <a:r>
              <a:rPr lang="en-US" altLang="zh-CN" b="1" dirty="0">
                <a:solidFill>
                  <a:srgbClr val="000000"/>
                </a:solidFill>
                <a:latin typeface="宋体" charset="-122"/>
                <a:ea typeface="宋体" charset="-122"/>
              </a:rPr>
              <a:t>R1</a:t>
            </a:r>
            <a:r>
              <a:rPr lang="zh-CN" altLang="en-US" b="1" dirty="0">
                <a:solidFill>
                  <a:srgbClr val="000000"/>
                </a:solidFill>
                <a:latin typeface="宋体" charset="-122"/>
                <a:ea typeface="宋体" charset="-122"/>
              </a:rPr>
              <a:t>，－</a:t>
            </a:r>
            <a:r>
              <a:rPr lang="en-US" altLang="zh-CN" b="1" dirty="0">
                <a:solidFill>
                  <a:srgbClr val="000000"/>
                </a:solidFill>
                <a:latin typeface="宋体" charset="-122"/>
                <a:ea typeface="宋体" charset="-122"/>
              </a:rPr>
              <a:t>8	</a:t>
            </a:r>
            <a:r>
              <a:rPr lang="en-US" altLang="zh-CN" b="1" dirty="0">
                <a:solidFill>
                  <a:srgbClr val="0000CC"/>
                </a:solidFill>
                <a:latin typeface="宋体" charset="-122"/>
                <a:ea typeface="宋体" charset="-122"/>
              </a:rPr>
              <a:t>// </a:t>
            </a:r>
            <a:r>
              <a:rPr lang="zh-CN" altLang="en-US" b="1" dirty="0">
                <a:solidFill>
                  <a:srgbClr val="0000CC"/>
                </a:solidFill>
                <a:latin typeface="宋体" charset="-122"/>
                <a:ea typeface="宋体" charset="-122"/>
              </a:rPr>
              <a:t>数组指针递减</a:t>
            </a:r>
            <a:r>
              <a:rPr lang="en-US" altLang="zh-CN" b="1" dirty="0">
                <a:solidFill>
                  <a:srgbClr val="0000CC"/>
                </a:solidFill>
                <a:latin typeface="宋体" charset="-122"/>
                <a:ea typeface="宋体" charset="-122"/>
              </a:rPr>
              <a:t>8</a:t>
            </a:r>
            <a:r>
              <a:rPr lang="zh-CN" altLang="en-US" b="1" dirty="0">
                <a:solidFill>
                  <a:srgbClr val="0000CC"/>
                </a:solidFill>
                <a:latin typeface="宋体" charset="-122"/>
                <a:ea typeface="宋体" charset="-122"/>
              </a:rPr>
              <a:t>个字节</a:t>
            </a:r>
          </a:p>
          <a:p>
            <a:pPr>
              <a:lnSpc>
                <a:spcPct val="230000"/>
              </a:lnSpc>
            </a:pPr>
            <a:r>
              <a:rPr lang="zh-CN" altLang="en-US" b="1" dirty="0">
                <a:solidFill>
                  <a:srgbClr val="000000"/>
                </a:solidFill>
                <a:latin typeface="宋体" charset="-122"/>
                <a:ea typeface="宋体" charset="-122"/>
              </a:rPr>
              <a:t>       </a:t>
            </a:r>
            <a:r>
              <a:rPr lang="en-US" altLang="zh-CN" b="1" dirty="0">
                <a:solidFill>
                  <a:srgbClr val="000000"/>
                </a:solidFill>
                <a:latin typeface="宋体" charset="-122"/>
                <a:ea typeface="宋体" charset="-122"/>
              </a:rPr>
              <a:t>BNE     </a:t>
            </a:r>
            <a:r>
              <a:rPr lang="en-US" altLang="zh-CN" b="1" dirty="0">
                <a:solidFill>
                  <a:srgbClr val="9933FF"/>
                </a:solidFill>
                <a:latin typeface="宋体" charset="-122"/>
                <a:ea typeface="宋体" charset="-122"/>
              </a:rPr>
              <a:t>R1</a:t>
            </a:r>
            <a:r>
              <a:rPr lang="zh-CN" altLang="en-US" b="1" dirty="0">
                <a:solidFill>
                  <a:srgbClr val="000000"/>
                </a:solidFill>
                <a:latin typeface="宋体" charset="-122"/>
                <a:ea typeface="宋体" charset="-122"/>
              </a:rPr>
              <a:t>，</a:t>
            </a:r>
            <a:r>
              <a:rPr lang="en-US" altLang="zh-CN" b="1" dirty="0">
                <a:solidFill>
                  <a:srgbClr val="000000"/>
                </a:solidFill>
                <a:latin typeface="宋体" charset="-122"/>
                <a:ea typeface="宋体" charset="-122"/>
              </a:rPr>
              <a:t>R2</a:t>
            </a:r>
            <a:r>
              <a:rPr lang="zh-CN" altLang="en-US" b="1" dirty="0">
                <a:solidFill>
                  <a:srgbClr val="000000"/>
                </a:solidFill>
                <a:latin typeface="宋体" charset="-122"/>
                <a:ea typeface="宋体" charset="-122"/>
              </a:rPr>
              <a:t>，</a:t>
            </a:r>
            <a:r>
              <a:rPr lang="en-US" altLang="zh-CN" b="1" dirty="0">
                <a:solidFill>
                  <a:srgbClr val="000000"/>
                </a:solidFill>
                <a:latin typeface="宋体" charset="-122"/>
                <a:ea typeface="宋体" charset="-122"/>
              </a:rPr>
              <a:t>Loop	</a:t>
            </a:r>
            <a:r>
              <a:rPr lang="en-US" altLang="zh-CN" b="1" dirty="0">
                <a:solidFill>
                  <a:srgbClr val="0000CC"/>
                </a:solidFill>
                <a:latin typeface="宋体" charset="-122"/>
                <a:ea typeface="宋体" charset="-122"/>
              </a:rPr>
              <a:t>// </a:t>
            </a:r>
            <a:r>
              <a:rPr lang="zh-CN" altLang="en-US" b="1" dirty="0">
                <a:solidFill>
                  <a:srgbClr val="0000CC"/>
                </a:solidFill>
                <a:latin typeface="宋体" charset="-122"/>
                <a:ea typeface="宋体" charset="-122"/>
              </a:rPr>
              <a:t>如果</a:t>
            </a:r>
            <a:r>
              <a:rPr lang="en-US" altLang="zh-CN" b="1" dirty="0">
                <a:solidFill>
                  <a:srgbClr val="0000CC"/>
                </a:solidFill>
                <a:latin typeface="宋体" charset="-122"/>
                <a:ea typeface="宋体" charset="-122"/>
              </a:rPr>
              <a:t>R1≠R2</a:t>
            </a:r>
            <a:r>
              <a:rPr lang="zh-CN" altLang="en-US" b="1" dirty="0">
                <a:solidFill>
                  <a:srgbClr val="0000CC"/>
                </a:solidFill>
                <a:latin typeface="宋体" charset="-122"/>
                <a:ea typeface="宋体" charset="-122"/>
              </a:rPr>
              <a:t>，则分支</a:t>
            </a:r>
            <a:r>
              <a:rPr lang="zh-CN" altLang="en-US" b="1" dirty="0">
                <a:solidFill>
                  <a:srgbClr val="000000"/>
                </a:solidFill>
                <a:latin typeface="宋体" charset="-122"/>
                <a:ea typeface="宋体" charset="-122"/>
              </a:rPr>
              <a:t> </a:t>
            </a:r>
          </a:p>
        </p:txBody>
      </p:sp>
      <p:sp>
        <p:nvSpPr>
          <p:cNvPr id="114693" name="Line 5"/>
          <p:cNvSpPr>
            <a:spLocks noChangeShapeType="1"/>
          </p:cNvSpPr>
          <p:nvPr/>
        </p:nvSpPr>
        <p:spPr bwMode="auto">
          <a:xfrm>
            <a:off x="3276600" y="2420938"/>
            <a:ext cx="647700" cy="504825"/>
          </a:xfrm>
          <a:prstGeom prst="line">
            <a:avLst/>
          </a:prstGeom>
          <a:noFill/>
          <a:ln w="12700">
            <a:solidFill>
              <a:srgbClr val="D60093"/>
            </a:solidFill>
            <a:round/>
            <a:headEnd/>
            <a:tailEnd type="triangle" w="med" len="med"/>
          </a:ln>
        </p:spPr>
        <p:txBody>
          <a:bodyPr wrap="none"/>
          <a:lstStyle/>
          <a:p>
            <a:endParaRPr lang="zh-CN" altLang="en-US"/>
          </a:p>
        </p:txBody>
      </p:sp>
      <p:sp>
        <p:nvSpPr>
          <p:cNvPr id="114694" name="Line 6"/>
          <p:cNvSpPr>
            <a:spLocks noChangeShapeType="1"/>
          </p:cNvSpPr>
          <p:nvPr/>
        </p:nvSpPr>
        <p:spPr bwMode="auto">
          <a:xfrm>
            <a:off x="3348038" y="3284538"/>
            <a:ext cx="0" cy="576262"/>
          </a:xfrm>
          <a:prstGeom prst="line">
            <a:avLst/>
          </a:prstGeom>
          <a:noFill/>
          <a:ln w="9525">
            <a:solidFill>
              <a:srgbClr val="008000"/>
            </a:solidFill>
            <a:round/>
            <a:headEnd/>
            <a:tailEnd type="triangle" w="med" len="med"/>
          </a:ln>
        </p:spPr>
        <p:txBody>
          <a:bodyPr wrap="none"/>
          <a:lstStyle/>
          <a:p>
            <a:endParaRPr lang="zh-CN" altLang="en-US"/>
          </a:p>
        </p:txBody>
      </p:sp>
      <p:sp>
        <p:nvSpPr>
          <p:cNvPr id="114695" name="Line 7"/>
          <p:cNvSpPr>
            <a:spLocks noChangeShapeType="1"/>
          </p:cNvSpPr>
          <p:nvPr/>
        </p:nvSpPr>
        <p:spPr bwMode="auto">
          <a:xfrm>
            <a:off x="3319463" y="4652963"/>
            <a:ext cx="0" cy="503237"/>
          </a:xfrm>
          <a:prstGeom prst="line">
            <a:avLst/>
          </a:prstGeom>
          <a:noFill/>
          <a:ln w="9525">
            <a:solidFill>
              <a:srgbClr val="9933FF"/>
            </a:solidFill>
            <a:round/>
            <a:headEnd/>
            <a:tailEnd type="triangle" w="med" len="med"/>
          </a:ln>
        </p:spPr>
        <p:txBody>
          <a:bodyPr wrap="none"/>
          <a:lstStyle/>
          <a:p>
            <a:endParaRPr lang="zh-CN" altLang="en-US"/>
          </a:p>
        </p:txBody>
      </p:sp>
    </p:spTree>
  </p:cSld>
  <p:clrMapOvr>
    <a:masterClrMapping/>
  </p:clrMapOvr>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r>
              <a:rPr lang="en-US" altLang="zh-CN" smtClean="0">
                <a:latin typeface="黑体" pitchFamily="2" charset="-122"/>
              </a:rPr>
              <a:t>3.4 </a:t>
            </a:r>
            <a:r>
              <a:rPr lang="zh-CN" altLang="en-US" smtClean="0">
                <a:latin typeface="黑体" pitchFamily="2" charset="-122"/>
              </a:rPr>
              <a:t>流水线的相关与冲突</a:t>
            </a:r>
          </a:p>
        </p:txBody>
      </p:sp>
      <p:sp>
        <p:nvSpPr>
          <p:cNvPr id="115715" name="Rectangle 3" descr="Rectangle: Click to edit Master text styles&#10;Second level&#10;Third level&#10;Fourth level&#10;Fifth level"/>
          <p:cNvSpPr>
            <a:spLocks noGrp="1" noChangeArrowheads="1"/>
          </p:cNvSpPr>
          <p:nvPr>
            <p:ph idx="1"/>
          </p:nvPr>
        </p:nvSpPr>
        <p:spPr/>
        <p:txBody>
          <a:bodyPr/>
          <a:lstStyle/>
          <a:p>
            <a:pPr marL="1085850" lvl="1" indent="-457200">
              <a:buNone/>
            </a:pPr>
            <a:r>
              <a:rPr lang="zh-CN" altLang="en-US" sz="2800" dirty="0" smtClean="0">
                <a:solidFill>
                  <a:srgbClr val="C00000"/>
                </a:solidFill>
              </a:rPr>
              <a:t>数据相关识别</a:t>
            </a:r>
            <a:r>
              <a:rPr lang="zh-CN" altLang="en-US" dirty="0" smtClean="0"/>
              <a:t>：</a:t>
            </a:r>
            <a:endParaRPr lang="en-US" altLang="zh-CN" dirty="0" smtClean="0"/>
          </a:p>
          <a:p>
            <a:pPr marL="1085850" lvl="1" indent="-457200"/>
            <a:r>
              <a:rPr lang="zh-CN" altLang="en-US" dirty="0" smtClean="0"/>
              <a:t>当数据的流动是经过寄存器时，相关的检测比较</a:t>
            </a:r>
          </a:p>
          <a:p>
            <a:pPr marL="1085850" lvl="1" indent="-457200">
              <a:buFont typeface="Wingdings" pitchFamily="2" charset="2"/>
              <a:buNone/>
            </a:pPr>
            <a:r>
              <a:rPr lang="zh-CN" altLang="en-US" dirty="0" smtClean="0"/>
              <a:t>     直观和容易。</a:t>
            </a:r>
          </a:p>
          <a:p>
            <a:pPr marL="1085850" lvl="1" indent="-457200"/>
            <a:r>
              <a:rPr lang="zh-CN" altLang="en-US" dirty="0" smtClean="0"/>
              <a:t>当数据的流动是经过存储器时，检测比较复杂。</a:t>
            </a:r>
          </a:p>
          <a:p>
            <a:pPr lvl="2"/>
            <a:r>
              <a:rPr lang="zh-CN" altLang="en-US" dirty="0" smtClean="0">
                <a:ea typeface="宋体" charset="-122"/>
              </a:rPr>
              <a:t>相同形式的地址其有效地址未必相同；</a:t>
            </a:r>
          </a:p>
          <a:p>
            <a:pPr lvl="2"/>
            <a:r>
              <a:rPr lang="zh-CN" altLang="en-US" dirty="0" smtClean="0">
                <a:ea typeface="宋体" charset="-122"/>
              </a:rPr>
              <a:t>形式不同的地址其有效地址却可能相同。</a:t>
            </a: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5"/>
          <p:cNvSpPr>
            <a:spLocks noGrp="1" noChangeArrowheads="1"/>
          </p:cNvSpPr>
          <p:nvPr>
            <p:ph type="title"/>
          </p:nvPr>
        </p:nvSpPr>
        <p:spPr/>
        <p:txBody>
          <a:bodyPr/>
          <a:lstStyle/>
          <a:p>
            <a:r>
              <a:rPr lang="en-US" altLang="zh-CN" smtClean="0">
                <a:latin typeface="黑体" pitchFamily="2" charset="-122"/>
              </a:rPr>
              <a:t>3.1 </a:t>
            </a:r>
            <a:r>
              <a:rPr lang="zh-CN" altLang="en-US" smtClean="0">
                <a:latin typeface="黑体" pitchFamily="2" charset="-122"/>
              </a:rPr>
              <a:t>流水线的基本概念</a:t>
            </a:r>
          </a:p>
        </p:txBody>
      </p:sp>
      <p:sp>
        <p:nvSpPr>
          <p:cNvPr id="35843" name="Rectangle 3" descr="Rectangle: Click to edit Master text styles&#10;Second level&#10;Third level&#10;Fourth level&#10;Fifth level"/>
          <p:cNvSpPr>
            <a:spLocks noGrp="1" noChangeArrowheads="1"/>
          </p:cNvSpPr>
          <p:nvPr>
            <p:ph type="body" sz="half" idx="1"/>
          </p:nvPr>
        </p:nvSpPr>
        <p:spPr>
          <a:xfrm>
            <a:off x="685800" y="1219200"/>
            <a:ext cx="7631113" cy="3289300"/>
          </a:xfrm>
        </p:spPr>
        <p:txBody>
          <a:bodyPr/>
          <a:lstStyle/>
          <a:p>
            <a:pPr>
              <a:buFont typeface="Wingdings" pitchFamily="2" charset="2"/>
              <a:buNone/>
              <a:tabLst>
                <a:tab pos="1023938" algn="l"/>
              </a:tabLst>
            </a:pPr>
            <a:r>
              <a:rPr lang="en-US" altLang="zh-CN" dirty="0" smtClean="0">
                <a:solidFill>
                  <a:srgbClr val="FF0000"/>
                </a:solidFill>
              </a:rPr>
              <a:t>4.  </a:t>
            </a:r>
            <a:r>
              <a:rPr lang="zh-CN" altLang="en-US" dirty="0" smtClean="0">
                <a:solidFill>
                  <a:srgbClr val="FF0000"/>
                </a:solidFill>
              </a:rPr>
              <a:t>浮点加法流水线示例</a:t>
            </a:r>
          </a:p>
          <a:p>
            <a:pPr marL="1009650" lvl="1" indent="-381000">
              <a:tabLst>
                <a:tab pos="1023938" algn="l"/>
              </a:tabLst>
            </a:pPr>
            <a:r>
              <a:rPr lang="zh-CN" altLang="en-US" dirty="0" smtClean="0"/>
              <a:t>把流水线技术应用于运算的执行过程，就形成了</a:t>
            </a:r>
          </a:p>
          <a:p>
            <a:pPr marL="1009650" lvl="1" indent="-381000">
              <a:buFont typeface="Wingdings" pitchFamily="2" charset="2"/>
              <a:buNone/>
              <a:tabLst>
                <a:tab pos="1023938" algn="l"/>
              </a:tabLst>
            </a:pPr>
            <a:r>
              <a:rPr lang="zh-CN" altLang="en-US" dirty="0" smtClean="0">
                <a:solidFill>
                  <a:srgbClr val="FF0000"/>
                </a:solidFill>
              </a:rPr>
              <a:t>    运算操作流水线，</a:t>
            </a:r>
            <a:r>
              <a:rPr lang="zh-CN" altLang="en-US" dirty="0" smtClean="0"/>
              <a:t>也称为</a:t>
            </a:r>
            <a:r>
              <a:rPr lang="zh-CN" altLang="en-US" dirty="0" smtClean="0">
                <a:solidFill>
                  <a:srgbClr val="FF0000"/>
                </a:solidFill>
              </a:rPr>
              <a:t>部件级流水线。</a:t>
            </a:r>
          </a:p>
          <a:p>
            <a:pPr marL="1009650" lvl="1" indent="-381000">
              <a:tabLst>
                <a:tab pos="1023938" algn="l"/>
              </a:tabLst>
            </a:pPr>
            <a:r>
              <a:rPr lang="zh-CN" altLang="en-US" dirty="0" smtClean="0">
                <a:latin typeface="黑体" pitchFamily="2" charset="-122"/>
              </a:rPr>
              <a:t>把浮点加法的全过程分解为</a:t>
            </a:r>
            <a:r>
              <a:rPr lang="zh-CN" altLang="en-US" dirty="0" smtClean="0">
                <a:solidFill>
                  <a:srgbClr val="D60093"/>
                </a:solidFill>
                <a:latin typeface="黑体" pitchFamily="2" charset="-122"/>
              </a:rPr>
              <a:t>求阶差、对阶、尾数</a:t>
            </a:r>
          </a:p>
          <a:p>
            <a:pPr marL="1009650" lvl="1" indent="-381000">
              <a:buFont typeface="Wingdings" pitchFamily="2" charset="2"/>
              <a:buNone/>
              <a:tabLst>
                <a:tab pos="1023938" algn="l"/>
              </a:tabLst>
            </a:pPr>
            <a:r>
              <a:rPr lang="zh-CN" altLang="en-US" dirty="0" smtClean="0">
                <a:solidFill>
                  <a:srgbClr val="D60093"/>
                </a:solidFill>
                <a:latin typeface="黑体" pitchFamily="2" charset="-122"/>
              </a:rPr>
              <a:t>   相加、规格化</a:t>
            </a:r>
            <a:r>
              <a:rPr lang="zh-CN" altLang="en-US" dirty="0" smtClean="0">
                <a:latin typeface="黑体" pitchFamily="2" charset="-122"/>
              </a:rPr>
              <a:t>四个子过程。</a:t>
            </a:r>
          </a:p>
          <a:p>
            <a:pPr marL="1009650" lvl="1" indent="-381000">
              <a:buFont typeface="Wingdings" pitchFamily="2" charset="2"/>
              <a:buNone/>
              <a:tabLst>
                <a:tab pos="1023938" algn="l"/>
              </a:tabLst>
            </a:pPr>
            <a:r>
              <a:rPr lang="zh-CN" altLang="en-US" dirty="0" smtClean="0">
                <a:latin typeface="黑体" pitchFamily="2" charset="-122"/>
              </a:rPr>
              <a:t>   理想情况：</a:t>
            </a:r>
            <a:r>
              <a:rPr lang="zh-CN" altLang="en-US" dirty="0" smtClean="0">
                <a:solidFill>
                  <a:srgbClr val="D60093"/>
                </a:solidFill>
                <a:latin typeface="黑体" pitchFamily="2" charset="-122"/>
              </a:rPr>
              <a:t>速度提高</a:t>
            </a:r>
            <a:r>
              <a:rPr lang="en-US" altLang="zh-CN" dirty="0" smtClean="0">
                <a:solidFill>
                  <a:srgbClr val="D60093"/>
                </a:solidFill>
                <a:latin typeface="黑体" pitchFamily="2" charset="-122"/>
              </a:rPr>
              <a:t>3</a:t>
            </a:r>
            <a:r>
              <a:rPr lang="zh-CN" altLang="en-US" dirty="0" smtClean="0">
                <a:solidFill>
                  <a:srgbClr val="D60093"/>
                </a:solidFill>
                <a:latin typeface="黑体" pitchFamily="2" charset="-122"/>
              </a:rPr>
              <a:t>倍</a:t>
            </a:r>
          </a:p>
        </p:txBody>
      </p:sp>
      <p:graphicFrame>
        <p:nvGraphicFramePr>
          <p:cNvPr id="35844" name="Object 4"/>
          <p:cNvGraphicFramePr>
            <a:graphicFrameLocks noGrp="1" noChangeAspect="1"/>
          </p:cNvGraphicFramePr>
          <p:nvPr>
            <p:ph sz="half" idx="2"/>
          </p:nvPr>
        </p:nvGraphicFramePr>
        <p:xfrm>
          <a:off x="785813" y="4714875"/>
          <a:ext cx="7804150" cy="1090613"/>
        </p:xfrm>
        <a:graphic>
          <a:graphicData uri="http://schemas.openxmlformats.org/presentationml/2006/ole">
            <mc:AlternateContent xmlns:mc="http://schemas.openxmlformats.org/markup-compatibility/2006">
              <mc:Choice xmlns:v="urn:schemas-microsoft-com:vml" Requires="v">
                <p:oleObj spid="_x0000_s35930" name="图片" r:id="rId3" imgW="4225474" imgH="592299" progId="Word.Picture.8">
                  <p:embed/>
                </p:oleObj>
              </mc:Choice>
              <mc:Fallback>
                <p:oleObj name="图片" r:id="rId3" imgW="4225474" imgH="592299" progId="Word.Picture.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5813" y="4714875"/>
                        <a:ext cx="7804150" cy="1090613"/>
                      </a:xfrm>
                      <a:prstGeom prst="rect">
                        <a:avLst/>
                      </a:prstGeom>
                      <a:solidFill>
                        <a:srgbClr val="F0F0F0"/>
                      </a:solidFill>
                    </p:spPr>
                  </p:pic>
                </p:oleObj>
              </mc:Fallback>
            </mc:AlternateContent>
          </a:graphicData>
        </a:graphic>
      </p:graphicFrame>
    </p:spTree>
  </p:cSld>
  <p:clrMapOvr>
    <a:masterClrMapping/>
  </p:clrMapOvr>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r>
              <a:rPr lang="en-US" altLang="zh-CN" smtClean="0">
                <a:latin typeface="黑体" pitchFamily="2" charset="-122"/>
              </a:rPr>
              <a:t>3.4 </a:t>
            </a:r>
            <a:r>
              <a:rPr lang="zh-CN" altLang="en-US" smtClean="0">
                <a:latin typeface="黑体" pitchFamily="2" charset="-122"/>
              </a:rPr>
              <a:t>流水线的相关与冲突</a:t>
            </a:r>
          </a:p>
        </p:txBody>
      </p:sp>
      <p:sp>
        <p:nvSpPr>
          <p:cNvPr id="116739" name="Rectangle 3" descr="Rectangle: Click to edit Master text styles&#10;Second level&#10;Third level&#10;Fourth level&#10;Fifth level"/>
          <p:cNvSpPr>
            <a:spLocks noGrp="1" noChangeArrowheads="1"/>
          </p:cNvSpPr>
          <p:nvPr>
            <p:ph idx="1"/>
          </p:nvPr>
        </p:nvSpPr>
        <p:spPr>
          <a:xfrm>
            <a:off x="544016" y="2580456"/>
            <a:ext cx="7772400" cy="3656856"/>
          </a:xfrm>
        </p:spPr>
        <p:txBody>
          <a:bodyPr/>
          <a:lstStyle/>
          <a:p>
            <a:pPr marL="1085850" lvl="1" indent="-457200"/>
            <a:r>
              <a:rPr lang="zh-CN" altLang="en-US" dirty="0" smtClean="0">
                <a:solidFill>
                  <a:srgbClr val="9933FF"/>
                </a:solidFill>
              </a:rPr>
              <a:t>指令</a:t>
            </a:r>
            <a:r>
              <a:rPr lang="en-US" altLang="zh-CN" dirty="0" smtClean="0">
                <a:solidFill>
                  <a:srgbClr val="9933FF"/>
                </a:solidFill>
              </a:rPr>
              <a:t>j</a:t>
            </a:r>
            <a:r>
              <a:rPr lang="zh-CN" altLang="en-US" dirty="0" smtClean="0"/>
              <a:t>与</a:t>
            </a:r>
            <a:r>
              <a:rPr lang="zh-CN" altLang="en-US" dirty="0" smtClean="0">
                <a:solidFill>
                  <a:srgbClr val="9933FF"/>
                </a:solidFill>
              </a:rPr>
              <a:t>指令</a:t>
            </a:r>
            <a:r>
              <a:rPr lang="en-US" altLang="zh-CN" dirty="0" err="1" smtClean="0">
                <a:solidFill>
                  <a:srgbClr val="9933FF"/>
                </a:solidFill>
              </a:rPr>
              <a:t>i</a:t>
            </a:r>
            <a:r>
              <a:rPr lang="zh-CN" altLang="en-US" dirty="0" smtClean="0"/>
              <a:t>之间的名相关有两种：</a:t>
            </a:r>
          </a:p>
          <a:p>
            <a:pPr lvl="2"/>
            <a:r>
              <a:rPr lang="zh-CN" altLang="en-US" dirty="0" smtClean="0">
                <a:solidFill>
                  <a:srgbClr val="FF0000"/>
                </a:solidFill>
                <a:latin typeface="宋体" charset="-122"/>
                <a:ea typeface="宋体" charset="-122"/>
              </a:rPr>
              <a:t>反相关：</a:t>
            </a:r>
            <a:r>
              <a:rPr lang="zh-CN" altLang="en-US" dirty="0" smtClean="0">
                <a:latin typeface="宋体" charset="-122"/>
                <a:ea typeface="宋体" charset="-122"/>
              </a:rPr>
              <a:t>如果指令</a:t>
            </a:r>
            <a:r>
              <a:rPr lang="en-US" altLang="zh-CN" dirty="0" smtClean="0">
                <a:solidFill>
                  <a:srgbClr val="9933FF"/>
                </a:solidFill>
                <a:latin typeface="宋体" charset="-122"/>
                <a:ea typeface="宋体" charset="-122"/>
              </a:rPr>
              <a:t>j</a:t>
            </a:r>
            <a:r>
              <a:rPr lang="zh-CN" altLang="en-US" dirty="0" smtClean="0">
                <a:latin typeface="宋体" charset="-122"/>
                <a:ea typeface="宋体" charset="-122"/>
              </a:rPr>
              <a:t>写的名与指令</a:t>
            </a:r>
            <a:r>
              <a:rPr lang="en-US" altLang="zh-CN" dirty="0" err="1" smtClean="0">
                <a:solidFill>
                  <a:srgbClr val="9933FF"/>
                </a:solidFill>
                <a:latin typeface="宋体" charset="-122"/>
                <a:ea typeface="宋体" charset="-122"/>
              </a:rPr>
              <a:t>i</a:t>
            </a:r>
            <a:r>
              <a:rPr lang="zh-CN" altLang="en-US" dirty="0" smtClean="0">
                <a:latin typeface="宋体" charset="-122"/>
                <a:ea typeface="宋体" charset="-122"/>
              </a:rPr>
              <a:t>读的名相同，则</a:t>
            </a:r>
          </a:p>
          <a:p>
            <a:pPr lvl="2">
              <a:buFont typeface="Wingdings" pitchFamily="2" charset="2"/>
              <a:buNone/>
            </a:pPr>
            <a:r>
              <a:rPr lang="zh-CN" altLang="en-US" dirty="0" smtClean="0">
                <a:latin typeface="宋体" charset="-122"/>
                <a:ea typeface="宋体" charset="-122"/>
              </a:rPr>
              <a:t>    称指令</a:t>
            </a:r>
            <a:r>
              <a:rPr lang="en-US" altLang="zh-CN" dirty="0" err="1" smtClean="0">
                <a:latin typeface="宋体" charset="-122"/>
                <a:ea typeface="宋体" charset="-122"/>
              </a:rPr>
              <a:t>i</a:t>
            </a:r>
            <a:r>
              <a:rPr lang="zh-CN" altLang="en-US" dirty="0" smtClean="0">
                <a:latin typeface="宋体" charset="-122"/>
                <a:ea typeface="宋体" charset="-122"/>
              </a:rPr>
              <a:t>和</a:t>
            </a:r>
            <a:r>
              <a:rPr lang="en-US" altLang="zh-CN" dirty="0" smtClean="0">
                <a:latin typeface="宋体" charset="-122"/>
                <a:ea typeface="宋体" charset="-122"/>
              </a:rPr>
              <a:t>j</a:t>
            </a:r>
            <a:r>
              <a:rPr lang="zh-CN" altLang="en-US" dirty="0" smtClean="0">
                <a:latin typeface="宋体" charset="-122"/>
                <a:ea typeface="宋体" charset="-122"/>
              </a:rPr>
              <a:t>发生了反相关。</a:t>
            </a:r>
          </a:p>
          <a:p>
            <a:pPr marL="1085850" lvl="1" indent="-457200">
              <a:buClr>
                <a:srgbClr val="33CC33"/>
              </a:buClr>
              <a:buSzPct val="80000"/>
              <a:buFont typeface="Wingdings 2" pitchFamily="18" charset="2"/>
              <a:buNone/>
            </a:pPr>
            <a:r>
              <a:rPr lang="zh-CN" altLang="en-US" b="1" dirty="0" smtClean="0">
                <a:solidFill>
                  <a:srgbClr val="FF33CC"/>
                </a:solidFill>
                <a:latin typeface="宋体" charset="-122"/>
                <a:ea typeface="宋体" charset="-122"/>
              </a:rPr>
              <a:t>          </a:t>
            </a:r>
            <a:r>
              <a:rPr lang="zh-CN" altLang="en-US" b="1" dirty="0" smtClean="0">
                <a:solidFill>
                  <a:srgbClr val="D60093"/>
                </a:solidFill>
                <a:latin typeface="宋体" charset="-122"/>
                <a:ea typeface="宋体" charset="-122"/>
              </a:rPr>
              <a:t>指令</a:t>
            </a:r>
            <a:r>
              <a:rPr lang="en-US" altLang="zh-CN" b="1" dirty="0" smtClean="0">
                <a:solidFill>
                  <a:srgbClr val="D60093"/>
                </a:solidFill>
                <a:latin typeface="宋体" charset="-122"/>
                <a:ea typeface="宋体" charset="-122"/>
              </a:rPr>
              <a:t>j</a:t>
            </a:r>
            <a:r>
              <a:rPr lang="zh-CN" altLang="en-US" b="1" dirty="0" smtClean="0">
                <a:solidFill>
                  <a:srgbClr val="D60093"/>
                </a:solidFill>
                <a:latin typeface="宋体" charset="-122"/>
                <a:ea typeface="宋体" charset="-122"/>
              </a:rPr>
              <a:t>写的名＝指令</a:t>
            </a:r>
            <a:r>
              <a:rPr lang="en-US" altLang="zh-CN" b="1" dirty="0" err="1" smtClean="0">
                <a:solidFill>
                  <a:srgbClr val="D60093"/>
                </a:solidFill>
                <a:latin typeface="宋体" charset="-122"/>
                <a:ea typeface="宋体" charset="-122"/>
              </a:rPr>
              <a:t>i</a:t>
            </a:r>
            <a:r>
              <a:rPr lang="zh-CN" altLang="en-US" b="1" dirty="0" smtClean="0">
                <a:solidFill>
                  <a:srgbClr val="D60093"/>
                </a:solidFill>
                <a:latin typeface="宋体" charset="-122"/>
                <a:ea typeface="宋体" charset="-122"/>
              </a:rPr>
              <a:t>读的名</a:t>
            </a:r>
          </a:p>
          <a:p>
            <a:pPr lvl="2"/>
            <a:r>
              <a:rPr lang="zh-CN" altLang="en-US" dirty="0" smtClean="0">
                <a:solidFill>
                  <a:srgbClr val="FF0000"/>
                </a:solidFill>
                <a:latin typeface="宋体" charset="-122"/>
                <a:ea typeface="宋体" charset="-122"/>
              </a:rPr>
              <a:t>输出相关：</a:t>
            </a:r>
            <a:r>
              <a:rPr lang="zh-CN" altLang="en-US" dirty="0" smtClean="0">
                <a:latin typeface="宋体" charset="-122"/>
                <a:ea typeface="宋体" charset="-122"/>
              </a:rPr>
              <a:t>如果指令</a:t>
            </a:r>
            <a:r>
              <a:rPr lang="en-US" altLang="zh-CN" dirty="0" smtClean="0">
                <a:solidFill>
                  <a:srgbClr val="9933FF"/>
                </a:solidFill>
                <a:latin typeface="宋体" charset="-122"/>
                <a:ea typeface="宋体" charset="-122"/>
              </a:rPr>
              <a:t>j</a:t>
            </a:r>
            <a:r>
              <a:rPr lang="zh-CN" altLang="en-US" dirty="0" smtClean="0">
                <a:latin typeface="宋体" charset="-122"/>
                <a:ea typeface="宋体" charset="-122"/>
              </a:rPr>
              <a:t>和指令</a:t>
            </a:r>
            <a:r>
              <a:rPr lang="en-US" altLang="zh-CN" dirty="0" err="1" smtClean="0">
                <a:solidFill>
                  <a:srgbClr val="9933FF"/>
                </a:solidFill>
                <a:latin typeface="宋体" charset="-122"/>
                <a:ea typeface="宋体" charset="-122"/>
              </a:rPr>
              <a:t>i</a:t>
            </a:r>
            <a:r>
              <a:rPr lang="zh-CN" altLang="en-US" dirty="0" smtClean="0">
                <a:latin typeface="宋体" charset="-122"/>
                <a:ea typeface="宋体" charset="-122"/>
              </a:rPr>
              <a:t>写相同的名，则称指</a:t>
            </a:r>
          </a:p>
          <a:p>
            <a:pPr lvl="2">
              <a:buFont typeface="Wingdings" pitchFamily="2" charset="2"/>
              <a:buNone/>
            </a:pPr>
            <a:r>
              <a:rPr lang="zh-CN" altLang="en-US" dirty="0" smtClean="0">
                <a:latin typeface="宋体" charset="-122"/>
                <a:ea typeface="宋体" charset="-122"/>
              </a:rPr>
              <a:t>    令</a:t>
            </a:r>
            <a:r>
              <a:rPr lang="en-US" altLang="zh-CN" dirty="0" err="1" smtClean="0">
                <a:latin typeface="宋体" charset="-122"/>
                <a:ea typeface="宋体" charset="-122"/>
              </a:rPr>
              <a:t>i</a:t>
            </a:r>
            <a:r>
              <a:rPr lang="zh-CN" altLang="en-US" dirty="0" smtClean="0">
                <a:latin typeface="宋体" charset="-122"/>
                <a:ea typeface="宋体" charset="-122"/>
              </a:rPr>
              <a:t>和</a:t>
            </a:r>
            <a:r>
              <a:rPr lang="en-US" altLang="zh-CN" dirty="0" smtClean="0">
                <a:latin typeface="宋体" charset="-122"/>
                <a:ea typeface="宋体" charset="-122"/>
              </a:rPr>
              <a:t>j</a:t>
            </a:r>
            <a:r>
              <a:rPr lang="zh-CN" altLang="en-US" dirty="0" smtClean="0">
                <a:latin typeface="宋体" charset="-122"/>
                <a:ea typeface="宋体" charset="-122"/>
              </a:rPr>
              <a:t>发生了输出相关。</a:t>
            </a:r>
          </a:p>
          <a:p>
            <a:pPr marL="1085850" lvl="1" indent="-457200">
              <a:buClr>
                <a:srgbClr val="33CC33"/>
              </a:buClr>
              <a:buSzPct val="80000"/>
              <a:buFont typeface="Wingdings 2" pitchFamily="18" charset="2"/>
              <a:buNone/>
            </a:pPr>
            <a:r>
              <a:rPr lang="zh-CN" altLang="en-US" b="1" dirty="0" smtClean="0">
                <a:solidFill>
                  <a:schemeClr val="hlink"/>
                </a:solidFill>
                <a:latin typeface="宋体" charset="-122"/>
                <a:ea typeface="宋体" charset="-122"/>
              </a:rPr>
              <a:t>          </a:t>
            </a:r>
            <a:r>
              <a:rPr lang="zh-CN" altLang="en-US" b="1" dirty="0" smtClean="0">
                <a:solidFill>
                  <a:srgbClr val="D60093"/>
                </a:solidFill>
                <a:latin typeface="宋体" charset="-122"/>
                <a:ea typeface="宋体" charset="-122"/>
              </a:rPr>
              <a:t>指令</a:t>
            </a:r>
            <a:r>
              <a:rPr lang="en-US" altLang="zh-CN" b="1" dirty="0" smtClean="0">
                <a:solidFill>
                  <a:srgbClr val="D60093"/>
                </a:solidFill>
                <a:latin typeface="宋体" charset="-122"/>
                <a:ea typeface="宋体" charset="-122"/>
              </a:rPr>
              <a:t>j</a:t>
            </a:r>
            <a:r>
              <a:rPr lang="zh-CN" altLang="en-US" b="1" dirty="0" smtClean="0">
                <a:solidFill>
                  <a:srgbClr val="D60093"/>
                </a:solidFill>
                <a:latin typeface="宋体" charset="-122"/>
                <a:ea typeface="宋体" charset="-122"/>
              </a:rPr>
              <a:t>写的名＝指令</a:t>
            </a:r>
            <a:r>
              <a:rPr lang="en-US" altLang="zh-CN" b="1" dirty="0" err="1" smtClean="0">
                <a:solidFill>
                  <a:srgbClr val="D60093"/>
                </a:solidFill>
                <a:latin typeface="宋体" charset="-122"/>
                <a:ea typeface="宋体" charset="-122"/>
              </a:rPr>
              <a:t>i</a:t>
            </a:r>
            <a:r>
              <a:rPr lang="zh-CN" altLang="en-US" b="1" dirty="0" smtClean="0">
                <a:solidFill>
                  <a:srgbClr val="D60093"/>
                </a:solidFill>
                <a:latin typeface="宋体" charset="-122"/>
                <a:ea typeface="宋体" charset="-122"/>
              </a:rPr>
              <a:t>写的名</a:t>
            </a:r>
          </a:p>
        </p:txBody>
      </p:sp>
      <p:sp>
        <p:nvSpPr>
          <p:cNvPr id="4" name="Rectangle 3" descr="Rectangle: Click to edit Master text styles&#10;Second level&#10;Third level&#10;Fourth level&#10;Fifth level"/>
          <p:cNvSpPr txBox="1">
            <a:spLocks noChangeArrowheads="1"/>
          </p:cNvSpPr>
          <p:nvPr/>
        </p:nvSpPr>
        <p:spPr bwMode="auto">
          <a:xfrm>
            <a:off x="539552" y="548680"/>
            <a:ext cx="7772400" cy="22322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457200" marR="0" lvl="0" indent="-457200" algn="l" defTabSz="914400" rtl="0" eaLnBrk="0" fontAlgn="base" latinLnBrk="0" hangingPunct="0">
              <a:lnSpc>
                <a:spcPct val="130000"/>
              </a:lnSpc>
              <a:spcBef>
                <a:spcPct val="20000"/>
              </a:spcBef>
              <a:spcAft>
                <a:spcPct val="0"/>
              </a:spcAft>
              <a:buClr>
                <a:schemeClr val="tx1"/>
              </a:buClr>
              <a:buSzTx/>
              <a:buFont typeface="Wingdings" pitchFamily="2" charset="2"/>
              <a:buAutoNum type="arabicPeriod" startAt="2"/>
              <a:tabLst/>
              <a:defRPr/>
            </a:pPr>
            <a:r>
              <a:rPr kumimoji="1" lang="zh-CN" altLang="en-US" sz="2400" b="0" i="0" u="none" strike="noStrike" kern="0" cap="none" spc="0" normalizeH="0" baseline="0" noProof="0" dirty="0" smtClean="0">
                <a:ln>
                  <a:noFill/>
                </a:ln>
                <a:solidFill>
                  <a:srgbClr val="E24C05"/>
                </a:solidFill>
                <a:effectLst/>
                <a:uLnTx/>
                <a:uFillTx/>
                <a:latin typeface="+mn-lt"/>
                <a:ea typeface="+mn-ea"/>
                <a:cs typeface="+mn-cs"/>
              </a:rPr>
              <a:t>名相关</a:t>
            </a:r>
          </a:p>
          <a:p>
            <a:pPr marL="1085850" marR="0" lvl="1" indent="-457200" algn="l" defTabSz="914400" rtl="0" eaLnBrk="0" fontAlgn="base" latinLnBrk="0" hangingPunct="0">
              <a:lnSpc>
                <a:spcPct val="130000"/>
              </a:lnSpc>
              <a:spcBef>
                <a:spcPct val="20000"/>
              </a:spcBef>
              <a:spcAft>
                <a:spcPct val="0"/>
              </a:spcAft>
              <a:buClr>
                <a:schemeClr val="tx1"/>
              </a:buClr>
              <a:buSzPct val="90000"/>
              <a:buFont typeface="Wingdings" pitchFamily="2" charset="2"/>
              <a:buChar char="Ø"/>
              <a:tabLst/>
              <a:defRPr/>
            </a:pPr>
            <a:r>
              <a:rPr kumimoji="1" lang="zh-CN" altLang="en-US" sz="2400" b="0" i="0" u="none" strike="noStrike" kern="0" cap="none" spc="0" normalizeH="0" baseline="0" noProof="0" dirty="0" smtClean="0">
                <a:ln>
                  <a:noFill/>
                </a:ln>
                <a:solidFill>
                  <a:srgbClr val="FF0000"/>
                </a:solidFill>
                <a:effectLst/>
                <a:uLnTx/>
                <a:uFillTx/>
                <a:latin typeface="+mn-lt"/>
                <a:ea typeface="+mn-ea"/>
              </a:rPr>
              <a:t>名：</a:t>
            </a:r>
            <a:r>
              <a:rPr kumimoji="1" lang="zh-CN" altLang="en-US" sz="2400" b="0" i="0" u="none" strike="noStrike" kern="0" cap="none" spc="0" normalizeH="0" baseline="0" noProof="0" dirty="0" smtClean="0">
                <a:ln>
                  <a:noFill/>
                </a:ln>
                <a:solidFill>
                  <a:schemeClr val="tx1"/>
                </a:solidFill>
                <a:effectLst/>
                <a:uLnTx/>
                <a:uFillTx/>
                <a:latin typeface="+mn-lt"/>
                <a:ea typeface="+mn-ea"/>
              </a:rPr>
              <a:t>指令所访问的寄存器或存储器单元的名称。</a:t>
            </a:r>
          </a:p>
          <a:p>
            <a:pPr marL="1085850" marR="0" lvl="1" indent="-457200" algn="l" defTabSz="914400" rtl="0" eaLnBrk="0" fontAlgn="base" latinLnBrk="0" hangingPunct="0">
              <a:lnSpc>
                <a:spcPct val="130000"/>
              </a:lnSpc>
              <a:spcBef>
                <a:spcPct val="20000"/>
              </a:spcBef>
              <a:spcAft>
                <a:spcPct val="0"/>
              </a:spcAft>
              <a:buClr>
                <a:schemeClr val="tx1"/>
              </a:buClr>
              <a:buSzPct val="90000"/>
              <a:buFont typeface="Wingdings" pitchFamily="2" charset="2"/>
              <a:buChar char="Ø"/>
              <a:tabLst/>
              <a:defRPr/>
            </a:pPr>
            <a:r>
              <a:rPr kumimoji="1" lang="zh-CN" altLang="en-US" sz="2400" b="0" i="0" u="none" strike="noStrike" kern="0" cap="none" spc="0" normalizeH="0" baseline="0" noProof="0" dirty="0" smtClean="0">
                <a:ln>
                  <a:noFill/>
                </a:ln>
                <a:solidFill>
                  <a:schemeClr val="tx1"/>
                </a:solidFill>
                <a:effectLst/>
                <a:uLnTx/>
                <a:uFillTx/>
                <a:latin typeface="+mn-lt"/>
                <a:ea typeface="+mn-ea"/>
              </a:rPr>
              <a:t>如果两条指令使用相同的名，但是它们之间并没有数据流动，则称这两条指令存在</a:t>
            </a:r>
            <a:r>
              <a:rPr kumimoji="1" lang="zh-CN" altLang="en-US" sz="2400" b="0" i="0" u="none" strike="noStrike" kern="0" cap="none" spc="0" normalizeH="0" baseline="0" noProof="0" dirty="0" smtClean="0">
                <a:ln>
                  <a:noFill/>
                </a:ln>
                <a:solidFill>
                  <a:srgbClr val="FF0000"/>
                </a:solidFill>
                <a:effectLst/>
                <a:uLnTx/>
                <a:uFillTx/>
                <a:latin typeface="+mn-lt"/>
                <a:ea typeface="+mn-ea"/>
              </a:rPr>
              <a:t>名相关。</a:t>
            </a:r>
          </a:p>
        </p:txBody>
      </p:sp>
    </p:spTree>
  </p:cSld>
  <p:clrMapOvr>
    <a:masterClrMapping/>
  </p:clrMapOvr>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p:txBody>
          <a:bodyPr/>
          <a:lstStyle/>
          <a:p>
            <a:r>
              <a:rPr lang="en-US" altLang="zh-CN" smtClean="0">
                <a:latin typeface="黑体" pitchFamily="2" charset="-122"/>
              </a:rPr>
              <a:t>3.4 </a:t>
            </a:r>
            <a:r>
              <a:rPr lang="zh-CN" altLang="en-US" smtClean="0">
                <a:latin typeface="黑体" pitchFamily="2" charset="-122"/>
              </a:rPr>
              <a:t>流水线的相关与冲突</a:t>
            </a:r>
          </a:p>
        </p:txBody>
      </p:sp>
      <p:sp>
        <p:nvSpPr>
          <p:cNvPr id="117763" name="Rectangle 3" descr="Rectangle: Click to edit Master text styles&#10;Second level&#10;Third level&#10;Fourth level&#10;Fifth level"/>
          <p:cNvSpPr>
            <a:spLocks noGrp="1" noChangeArrowheads="1"/>
          </p:cNvSpPr>
          <p:nvPr>
            <p:ph idx="1"/>
          </p:nvPr>
        </p:nvSpPr>
        <p:spPr>
          <a:xfrm>
            <a:off x="395288" y="1652588"/>
            <a:ext cx="8134350" cy="4367212"/>
          </a:xfrm>
        </p:spPr>
        <p:txBody>
          <a:bodyPr/>
          <a:lstStyle/>
          <a:p>
            <a:pPr marL="1085850" lvl="1" indent="-457200">
              <a:lnSpc>
                <a:spcPct val="140000"/>
              </a:lnSpc>
              <a:buSzPct val="80000"/>
            </a:pPr>
            <a:r>
              <a:rPr lang="zh-CN" altLang="en-US" dirty="0" smtClean="0"/>
              <a:t>名相关的两条指令之间并没有数据的传送。</a:t>
            </a:r>
          </a:p>
          <a:p>
            <a:pPr marL="1085850" lvl="1" indent="-457200">
              <a:lnSpc>
                <a:spcPct val="140000"/>
              </a:lnSpc>
              <a:buSzPct val="80000"/>
            </a:pPr>
            <a:r>
              <a:rPr lang="zh-CN" altLang="en-US" dirty="0" smtClean="0"/>
              <a:t>如果一条指令中的名改变了，并不影响另外一条指令的执行。</a:t>
            </a:r>
          </a:p>
          <a:p>
            <a:pPr marL="1085850" lvl="1" indent="-457200">
              <a:lnSpc>
                <a:spcPct val="140000"/>
              </a:lnSpc>
            </a:pPr>
            <a:r>
              <a:rPr lang="zh-CN" altLang="en-US" dirty="0" smtClean="0"/>
              <a:t>换名技术</a:t>
            </a:r>
          </a:p>
          <a:p>
            <a:pPr lvl="2">
              <a:lnSpc>
                <a:spcPct val="140000"/>
              </a:lnSpc>
            </a:pPr>
            <a:r>
              <a:rPr lang="zh-CN" altLang="en-US" dirty="0" smtClean="0">
                <a:solidFill>
                  <a:srgbClr val="FF0000"/>
                </a:solidFill>
                <a:ea typeface="宋体" charset="-122"/>
              </a:rPr>
              <a:t>换名技术：</a:t>
            </a:r>
            <a:r>
              <a:rPr lang="zh-CN" altLang="en-US" dirty="0" smtClean="0">
                <a:ea typeface="宋体" charset="-122"/>
              </a:rPr>
              <a:t>通过改变指令中操作数的名来消除名相关。</a:t>
            </a:r>
          </a:p>
          <a:p>
            <a:pPr lvl="2">
              <a:lnSpc>
                <a:spcPct val="140000"/>
              </a:lnSpc>
            </a:pPr>
            <a:r>
              <a:rPr lang="zh-CN" altLang="en-US" dirty="0" smtClean="0">
                <a:ea typeface="宋体" charset="-122"/>
              </a:rPr>
              <a:t>对于寄存器操作数进行换名称为</a:t>
            </a:r>
            <a:r>
              <a:rPr lang="zh-CN" altLang="en-US" dirty="0" smtClean="0">
                <a:solidFill>
                  <a:srgbClr val="FF0000"/>
                </a:solidFill>
                <a:ea typeface="宋体" charset="-122"/>
              </a:rPr>
              <a:t>寄存器换名。</a:t>
            </a:r>
          </a:p>
          <a:p>
            <a:pPr lvl="2">
              <a:lnSpc>
                <a:spcPct val="140000"/>
              </a:lnSpc>
              <a:buFont typeface="Wingdings" pitchFamily="2" charset="2"/>
              <a:buNone/>
            </a:pPr>
            <a:r>
              <a:rPr lang="zh-CN" altLang="en-US" dirty="0" smtClean="0">
                <a:solidFill>
                  <a:srgbClr val="008000"/>
                </a:solidFill>
                <a:ea typeface="宋体" charset="-122"/>
              </a:rPr>
              <a:t>既可以用编译器静态实现，也可以用硬件动态完成。</a:t>
            </a:r>
          </a:p>
        </p:txBody>
      </p:sp>
      <p:sp>
        <p:nvSpPr>
          <p:cNvPr id="4" name="TextBox 3"/>
          <p:cNvSpPr txBox="1"/>
          <p:nvPr/>
        </p:nvSpPr>
        <p:spPr>
          <a:xfrm>
            <a:off x="755576" y="1124744"/>
            <a:ext cx="2698175" cy="523220"/>
          </a:xfrm>
          <a:prstGeom prst="rect">
            <a:avLst/>
          </a:prstGeom>
          <a:noFill/>
        </p:spPr>
        <p:txBody>
          <a:bodyPr wrap="none" rtlCol="0">
            <a:spAutoFit/>
          </a:bodyPr>
          <a:lstStyle/>
          <a:p>
            <a:r>
              <a:rPr lang="zh-CN" altLang="en-US" sz="2800" dirty="0" smtClean="0">
                <a:solidFill>
                  <a:srgbClr val="C00000"/>
                </a:solidFill>
              </a:rPr>
              <a:t>名相关的特点：</a:t>
            </a:r>
            <a:endParaRPr lang="zh-CN" altLang="en-US" sz="2800" dirty="0">
              <a:solidFill>
                <a:srgbClr val="C00000"/>
              </a:solidFill>
            </a:endParaRPr>
          </a:p>
        </p:txBody>
      </p:sp>
    </p:spTree>
  </p:cSld>
  <p:clrMapOvr>
    <a:masterClrMapping/>
  </p:clrMapOvr>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r>
              <a:rPr lang="en-US" altLang="zh-CN" smtClean="0">
                <a:latin typeface="黑体" pitchFamily="2" charset="-122"/>
              </a:rPr>
              <a:t>3.4 </a:t>
            </a:r>
            <a:r>
              <a:rPr lang="zh-CN" altLang="en-US" smtClean="0">
                <a:latin typeface="黑体" pitchFamily="2" charset="-122"/>
              </a:rPr>
              <a:t>流水线的相关与冲突</a:t>
            </a:r>
          </a:p>
        </p:txBody>
      </p:sp>
      <p:sp>
        <p:nvSpPr>
          <p:cNvPr id="118787" name="Rectangle 3" descr="Rectangle: Click to edit Master text styles&#10;Second level&#10;Third level&#10;Fourth level&#10;Fifth level"/>
          <p:cNvSpPr>
            <a:spLocks noGrp="1" noChangeArrowheads="1"/>
          </p:cNvSpPr>
          <p:nvPr>
            <p:ph idx="1"/>
          </p:nvPr>
        </p:nvSpPr>
        <p:spPr>
          <a:xfrm>
            <a:off x="1404938" y="564232"/>
            <a:ext cx="6480175" cy="3311542"/>
          </a:xfrm>
        </p:spPr>
        <p:txBody>
          <a:bodyPr/>
          <a:lstStyle/>
          <a:p>
            <a:pPr marL="457200" indent="-457200">
              <a:buFont typeface="Wingdings" pitchFamily="2" charset="2"/>
              <a:buNone/>
            </a:pPr>
            <a:r>
              <a:rPr lang="zh-CN" altLang="en-US" b="1" dirty="0" smtClean="0">
                <a:latin typeface="宋体" charset="-122"/>
                <a:ea typeface="宋体" charset="-122"/>
              </a:rPr>
              <a:t>例如：</a:t>
            </a:r>
            <a:r>
              <a:rPr lang="zh-CN" altLang="en-US" b="1" dirty="0" smtClean="0">
                <a:solidFill>
                  <a:schemeClr val="tx1"/>
                </a:solidFill>
                <a:latin typeface="宋体" charset="-122"/>
                <a:ea typeface="宋体" charset="-122"/>
              </a:rPr>
              <a:t>考虑下述代码：</a:t>
            </a:r>
            <a:r>
              <a:rPr lang="zh-CN" altLang="en-US" b="1" dirty="0" smtClean="0">
                <a:solidFill>
                  <a:srgbClr val="000000"/>
                </a:solidFill>
                <a:latin typeface="宋体" charset="-122"/>
                <a:ea typeface="宋体" charset="-122"/>
              </a:rPr>
              <a:t> </a:t>
            </a:r>
          </a:p>
          <a:p>
            <a:pPr marL="457200" indent="-457200">
              <a:buFont typeface="Wingdings" pitchFamily="2" charset="2"/>
              <a:buNone/>
            </a:pPr>
            <a:r>
              <a:rPr lang="zh-CN" altLang="en-US" b="1" dirty="0" smtClean="0">
                <a:solidFill>
                  <a:srgbClr val="000000"/>
                </a:solidFill>
                <a:latin typeface="宋体" charset="-122"/>
                <a:ea typeface="宋体" charset="-122"/>
              </a:rPr>
              <a:t>        ① </a:t>
            </a:r>
            <a:r>
              <a:rPr lang="en-US" altLang="zh-CN" b="1" dirty="0" smtClean="0">
                <a:solidFill>
                  <a:srgbClr val="000000"/>
                </a:solidFill>
                <a:latin typeface="宋体" charset="-122"/>
                <a:ea typeface="宋体" charset="-122"/>
              </a:rPr>
              <a:t>DIV.D	F2</a:t>
            </a:r>
            <a:r>
              <a:rPr lang="zh-CN" altLang="en-US" b="1" dirty="0" smtClean="0">
                <a:solidFill>
                  <a:srgbClr val="000000"/>
                </a:solidFill>
                <a:latin typeface="宋体" charset="-122"/>
                <a:ea typeface="宋体" charset="-122"/>
              </a:rPr>
              <a:t>，</a:t>
            </a:r>
            <a:r>
              <a:rPr lang="en-US" altLang="zh-CN" b="1" dirty="0" smtClean="0">
                <a:solidFill>
                  <a:srgbClr val="FF33CC"/>
                </a:solidFill>
                <a:latin typeface="宋体" charset="-122"/>
                <a:ea typeface="宋体" charset="-122"/>
              </a:rPr>
              <a:t>F8</a:t>
            </a:r>
            <a:r>
              <a:rPr lang="zh-CN" altLang="en-US" b="1" dirty="0" smtClean="0">
                <a:solidFill>
                  <a:srgbClr val="000000"/>
                </a:solidFill>
                <a:latin typeface="宋体" charset="-122"/>
                <a:ea typeface="宋体" charset="-122"/>
              </a:rPr>
              <a:t>，</a:t>
            </a:r>
            <a:r>
              <a:rPr lang="en-US" altLang="zh-CN" b="1" dirty="0" smtClean="0">
                <a:solidFill>
                  <a:srgbClr val="000000"/>
                </a:solidFill>
                <a:latin typeface="宋体" charset="-122"/>
                <a:ea typeface="宋体" charset="-122"/>
              </a:rPr>
              <a:t>F4</a:t>
            </a:r>
          </a:p>
          <a:p>
            <a:pPr marL="457200" indent="-457200">
              <a:buFont typeface="Wingdings" pitchFamily="2" charset="2"/>
              <a:buNone/>
            </a:pPr>
            <a:r>
              <a:rPr lang="en-US" altLang="zh-CN" b="1" dirty="0" smtClean="0">
                <a:solidFill>
                  <a:srgbClr val="000000"/>
                </a:solidFill>
                <a:latin typeface="宋体" charset="-122"/>
                <a:ea typeface="宋体" charset="-122"/>
              </a:rPr>
              <a:t>        </a:t>
            </a:r>
            <a:r>
              <a:rPr lang="zh-CN" altLang="en-US" b="1" dirty="0" smtClean="0">
                <a:solidFill>
                  <a:srgbClr val="000000"/>
                </a:solidFill>
                <a:latin typeface="宋体" charset="-122"/>
                <a:ea typeface="宋体" charset="-122"/>
              </a:rPr>
              <a:t>② </a:t>
            </a:r>
            <a:r>
              <a:rPr lang="en-US" altLang="zh-CN" b="1" dirty="0" smtClean="0">
                <a:solidFill>
                  <a:srgbClr val="000000"/>
                </a:solidFill>
                <a:latin typeface="宋体" charset="-122"/>
                <a:ea typeface="宋体" charset="-122"/>
              </a:rPr>
              <a:t>ADD.D	</a:t>
            </a:r>
            <a:r>
              <a:rPr lang="en-US" altLang="zh-CN" b="1" dirty="0" smtClean="0">
                <a:solidFill>
                  <a:srgbClr val="FF33CC"/>
                </a:solidFill>
                <a:latin typeface="宋体" charset="-122"/>
                <a:ea typeface="宋体" charset="-122"/>
              </a:rPr>
              <a:t>F8</a:t>
            </a:r>
            <a:r>
              <a:rPr lang="zh-CN" altLang="en-US" b="1" dirty="0" smtClean="0">
                <a:solidFill>
                  <a:srgbClr val="FF33CC"/>
                </a:solidFill>
                <a:latin typeface="宋体" charset="-122"/>
                <a:ea typeface="宋体" charset="-122"/>
              </a:rPr>
              <a:t>，</a:t>
            </a:r>
            <a:r>
              <a:rPr lang="en-US" altLang="zh-CN" b="1" dirty="0" smtClean="0">
                <a:solidFill>
                  <a:srgbClr val="000000"/>
                </a:solidFill>
                <a:latin typeface="宋体" charset="-122"/>
                <a:ea typeface="宋体" charset="-122"/>
              </a:rPr>
              <a:t>F0</a:t>
            </a:r>
            <a:r>
              <a:rPr lang="zh-CN" altLang="en-US" b="1" dirty="0" smtClean="0">
                <a:solidFill>
                  <a:srgbClr val="000000"/>
                </a:solidFill>
                <a:latin typeface="宋体" charset="-122"/>
                <a:ea typeface="宋体" charset="-122"/>
              </a:rPr>
              <a:t>，</a:t>
            </a:r>
            <a:r>
              <a:rPr lang="en-US" altLang="zh-CN" b="1" dirty="0" smtClean="0">
                <a:solidFill>
                  <a:srgbClr val="000000"/>
                </a:solidFill>
                <a:latin typeface="宋体" charset="-122"/>
                <a:ea typeface="宋体" charset="-122"/>
              </a:rPr>
              <a:t>F12</a:t>
            </a:r>
          </a:p>
          <a:p>
            <a:pPr marL="457200" indent="-457200">
              <a:buFont typeface="Wingdings" pitchFamily="2" charset="2"/>
              <a:buNone/>
            </a:pPr>
            <a:r>
              <a:rPr lang="en-US" altLang="zh-CN" b="1" dirty="0" smtClean="0">
                <a:solidFill>
                  <a:srgbClr val="000000"/>
                </a:solidFill>
                <a:latin typeface="宋体" charset="-122"/>
                <a:ea typeface="宋体" charset="-122"/>
              </a:rPr>
              <a:t>        </a:t>
            </a:r>
            <a:r>
              <a:rPr lang="zh-CN" altLang="en-US" b="1" dirty="0" smtClean="0">
                <a:solidFill>
                  <a:srgbClr val="000000"/>
                </a:solidFill>
                <a:latin typeface="宋体" charset="-122"/>
                <a:ea typeface="宋体" charset="-122"/>
              </a:rPr>
              <a:t>③ </a:t>
            </a:r>
            <a:r>
              <a:rPr lang="en-US" altLang="zh-CN" b="1" dirty="0" smtClean="0">
                <a:solidFill>
                  <a:srgbClr val="000000"/>
                </a:solidFill>
                <a:latin typeface="宋体" charset="-122"/>
                <a:ea typeface="宋体" charset="-122"/>
              </a:rPr>
              <a:t>SUB.D	F10</a:t>
            </a:r>
            <a:r>
              <a:rPr lang="zh-CN" altLang="en-US" b="1" dirty="0" smtClean="0">
                <a:solidFill>
                  <a:srgbClr val="000000"/>
                </a:solidFill>
                <a:latin typeface="宋体" charset="-122"/>
                <a:ea typeface="宋体" charset="-122"/>
              </a:rPr>
              <a:t>，</a:t>
            </a:r>
            <a:r>
              <a:rPr lang="en-US" altLang="zh-CN" b="1" dirty="0" smtClean="0">
                <a:solidFill>
                  <a:srgbClr val="FF33CC"/>
                </a:solidFill>
                <a:latin typeface="宋体" charset="-122"/>
                <a:ea typeface="宋体" charset="-122"/>
              </a:rPr>
              <a:t>F8</a:t>
            </a:r>
            <a:r>
              <a:rPr lang="zh-CN" altLang="en-US" b="1" dirty="0" smtClean="0">
                <a:solidFill>
                  <a:srgbClr val="000000"/>
                </a:solidFill>
                <a:latin typeface="宋体" charset="-122"/>
                <a:ea typeface="宋体" charset="-122"/>
              </a:rPr>
              <a:t>，</a:t>
            </a:r>
            <a:r>
              <a:rPr lang="en-US" altLang="zh-CN" b="1" dirty="0" smtClean="0">
                <a:solidFill>
                  <a:srgbClr val="000000"/>
                </a:solidFill>
                <a:latin typeface="宋体" charset="-122"/>
                <a:ea typeface="宋体" charset="-122"/>
              </a:rPr>
              <a:t>F14</a:t>
            </a:r>
          </a:p>
          <a:p>
            <a:pPr marL="457200" indent="-457200">
              <a:buNone/>
            </a:pPr>
            <a:r>
              <a:rPr lang="en-US" altLang="zh-CN" b="1" dirty="0" smtClean="0">
                <a:solidFill>
                  <a:srgbClr val="339933"/>
                </a:solidFill>
                <a:latin typeface="宋体" charset="-122"/>
                <a:ea typeface="宋体" charset="-122"/>
              </a:rPr>
              <a:t>   </a:t>
            </a:r>
            <a:r>
              <a:rPr lang="zh-CN" altLang="en-US" b="1" dirty="0" smtClean="0">
                <a:solidFill>
                  <a:srgbClr val="FF0000"/>
                </a:solidFill>
                <a:latin typeface="黑体" panose="02010609060101010101" pitchFamily="49" charset="-122"/>
                <a:ea typeface="黑体" panose="02010609060101010101" pitchFamily="49" charset="-122"/>
              </a:rPr>
              <a:t>①和</a:t>
            </a:r>
            <a:r>
              <a:rPr lang="zh-CN" altLang="en-US" b="1" dirty="0">
                <a:solidFill>
                  <a:srgbClr val="FF0000"/>
                </a:solidFill>
                <a:latin typeface="黑体" panose="02010609060101010101" pitchFamily="49" charset="-122"/>
                <a:ea typeface="黑体" panose="02010609060101010101" pitchFamily="49" charset="-122"/>
              </a:rPr>
              <a:t>②</a:t>
            </a:r>
            <a:r>
              <a:rPr lang="zh-CN" altLang="en-US" b="1" dirty="0" smtClean="0">
                <a:solidFill>
                  <a:srgbClr val="FF0000"/>
                </a:solidFill>
                <a:latin typeface="黑体" panose="02010609060101010101" pitchFamily="49" charset="-122"/>
                <a:ea typeface="黑体" panose="02010609060101010101" pitchFamily="49" charset="-122"/>
              </a:rPr>
              <a:t>是否存在相关？</a:t>
            </a:r>
            <a:endParaRPr lang="en-US" altLang="zh-CN" b="1" dirty="0" smtClean="0">
              <a:solidFill>
                <a:srgbClr val="FF0000"/>
              </a:solidFill>
              <a:latin typeface="黑体" panose="02010609060101010101" pitchFamily="49" charset="-122"/>
              <a:ea typeface="黑体" panose="02010609060101010101" pitchFamily="49" charset="-122"/>
            </a:endParaRPr>
          </a:p>
          <a:p>
            <a:pPr marL="457200" indent="-457200">
              <a:buNone/>
            </a:pPr>
            <a:r>
              <a:rPr lang="en-US" altLang="zh-CN" b="1" dirty="0" smtClean="0">
                <a:solidFill>
                  <a:srgbClr val="FF0000"/>
                </a:solidFill>
                <a:latin typeface="黑体" panose="02010609060101010101" pitchFamily="49" charset="-122"/>
                <a:ea typeface="黑体" panose="02010609060101010101" pitchFamily="49" charset="-122"/>
              </a:rPr>
              <a:t>   </a:t>
            </a:r>
            <a:r>
              <a:rPr lang="zh-CN" altLang="en-US" b="1" dirty="0" smtClean="0">
                <a:solidFill>
                  <a:srgbClr val="FF0000"/>
                </a:solidFill>
                <a:latin typeface="黑体" panose="02010609060101010101" pitchFamily="49" charset="-122"/>
                <a:ea typeface="黑体" panose="02010609060101010101" pitchFamily="49" charset="-122"/>
              </a:rPr>
              <a:t>②与③之间呢？</a:t>
            </a:r>
          </a:p>
        </p:txBody>
      </p:sp>
      <p:sp>
        <p:nvSpPr>
          <p:cNvPr id="4" name="Rectangle 3" descr="Rectangle: Click to edit Master text styles&#10;Second level&#10;Third level&#10;Fourth level&#10;Fifth level"/>
          <p:cNvSpPr txBox="1">
            <a:spLocks noChangeArrowheads="1"/>
          </p:cNvSpPr>
          <p:nvPr/>
        </p:nvSpPr>
        <p:spPr bwMode="auto">
          <a:xfrm>
            <a:off x="1404938" y="4005064"/>
            <a:ext cx="6336704" cy="24482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449263" indent="-449263" algn="l" rtl="0" eaLnBrk="0" fontAlgn="base" hangingPunct="0">
              <a:lnSpc>
                <a:spcPct val="130000"/>
              </a:lnSpc>
              <a:spcBef>
                <a:spcPct val="20000"/>
              </a:spcBef>
              <a:spcAft>
                <a:spcPct val="0"/>
              </a:spcAft>
              <a:buClr>
                <a:schemeClr val="tx1"/>
              </a:buClr>
              <a:buFont typeface="Wingdings" pitchFamily="2" charset="2"/>
              <a:buAutoNum type="arabicPeriod"/>
              <a:defRPr kumimoji="1" sz="2400">
                <a:solidFill>
                  <a:srgbClr val="E24C05"/>
                </a:solidFill>
                <a:latin typeface="+mn-lt"/>
                <a:ea typeface="+mn-ea"/>
                <a:cs typeface="+mn-cs"/>
              </a:defRPr>
            </a:lvl1pPr>
            <a:lvl2pPr marL="900113" indent="-271463" algn="l" rtl="0" eaLnBrk="0" fontAlgn="base" hangingPunct="0">
              <a:lnSpc>
                <a:spcPct val="130000"/>
              </a:lnSpc>
              <a:spcBef>
                <a:spcPct val="20000"/>
              </a:spcBef>
              <a:spcAft>
                <a:spcPct val="0"/>
              </a:spcAft>
              <a:buClr>
                <a:schemeClr val="tx1"/>
              </a:buClr>
              <a:buSzPct val="90000"/>
              <a:buFont typeface="Wingdings" pitchFamily="2" charset="2"/>
              <a:buChar char="Ø"/>
              <a:defRPr kumimoji="1" sz="2400">
                <a:solidFill>
                  <a:schemeClr val="tx1"/>
                </a:solidFill>
                <a:latin typeface="+mn-lt"/>
                <a:ea typeface="+mn-ea"/>
              </a:defRPr>
            </a:lvl2pPr>
            <a:lvl3pPr marL="1714500" indent="-457200" algn="l" rtl="0" eaLnBrk="0" fontAlgn="base" hangingPunct="0">
              <a:lnSpc>
                <a:spcPct val="130000"/>
              </a:lnSpc>
              <a:spcBef>
                <a:spcPct val="20000"/>
              </a:spcBef>
              <a:spcAft>
                <a:spcPct val="0"/>
              </a:spcAft>
              <a:buClr>
                <a:schemeClr val="hlink"/>
              </a:buClr>
              <a:buSzPct val="60000"/>
              <a:buFont typeface="Wingdings" pitchFamily="2" charset="2"/>
              <a:buChar char="q"/>
              <a:defRPr kumimoji="1" sz="2000" b="1">
                <a:solidFill>
                  <a:srgbClr val="000000"/>
                </a:solidFill>
                <a:latin typeface="+mn-lt"/>
                <a:ea typeface="宋体" pitchFamily="2" charset="-122"/>
              </a:defRPr>
            </a:lvl3pPr>
            <a:lvl4pPr marL="2274888" indent="-381000" algn="l" rtl="0" eaLnBrk="0" fontAlgn="base" hangingPunct="0">
              <a:lnSpc>
                <a:spcPct val="110000"/>
              </a:lnSpc>
              <a:spcBef>
                <a:spcPct val="20000"/>
              </a:spcBef>
              <a:spcAft>
                <a:spcPct val="0"/>
              </a:spcAft>
              <a:buClr>
                <a:schemeClr val="tx1"/>
              </a:buClr>
              <a:buSzPct val="65000"/>
              <a:buFont typeface="Wingdings" pitchFamily="2" charset="2"/>
              <a:buChar char="n"/>
              <a:defRPr kumimoji="1" sz="2000" b="1">
                <a:solidFill>
                  <a:schemeClr val="tx1"/>
                </a:solidFill>
                <a:latin typeface="+mn-lt"/>
                <a:ea typeface="宋体" pitchFamily="2" charset="-122"/>
              </a:defRPr>
            </a:lvl4pPr>
            <a:lvl5pPr marL="2835275" indent="-381000" algn="l" rtl="0" eaLnBrk="0" fontAlgn="base" hangingPunct="0">
              <a:lnSpc>
                <a:spcPct val="110000"/>
              </a:lnSpc>
              <a:spcBef>
                <a:spcPct val="20000"/>
              </a:spcBef>
              <a:spcAft>
                <a:spcPct val="0"/>
              </a:spcAft>
              <a:buClr>
                <a:schemeClr val="hlink"/>
              </a:buClr>
              <a:buSzPct val="60000"/>
              <a:buFont typeface="Wingdings" pitchFamily="2" charset="2"/>
              <a:buChar char="n"/>
              <a:defRPr kumimoji="1" b="1">
                <a:solidFill>
                  <a:schemeClr val="tx1"/>
                </a:solidFill>
                <a:latin typeface="+mn-lt"/>
                <a:ea typeface="宋体" pitchFamily="2" charset="-122"/>
              </a:defRPr>
            </a:lvl5pPr>
            <a:lvl6pPr marL="3292475" indent="-381000" algn="l" rtl="0" fontAlgn="base">
              <a:lnSpc>
                <a:spcPct val="110000"/>
              </a:lnSpc>
              <a:spcBef>
                <a:spcPct val="20000"/>
              </a:spcBef>
              <a:spcAft>
                <a:spcPct val="0"/>
              </a:spcAft>
              <a:buClr>
                <a:schemeClr val="hlink"/>
              </a:buClr>
              <a:buSzPct val="60000"/>
              <a:buFont typeface="Wingdings" pitchFamily="2" charset="2"/>
              <a:buChar char="n"/>
              <a:defRPr kumimoji="1" b="1">
                <a:solidFill>
                  <a:schemeClr val="tx1"/>
                </a:solidFill>
                <a:latin typeface="+mn-lt"/>
                <a:ea typeface="宋体" pitchFamily="2" charset="-122"/>
              </a:defRPr>
            </a:lvl6pPr>
            <a:lvl7pPr marL="3749675" indent="-381000" algn="l" rtl="0" fontAlgn="base">
              <a:lnSpc>
                <a:spcPct val="110000"/>
              </a:lnSpc>
              <a:spcBef>
                <a:spcPct val="20000"/>
              </a:spcBef>
              <a:spcAft>
                <a:spcPct val="0"/>
              </a:spcAft>
              <a:buClr>
                <a:schemeClr val="hlink"/>
              </a:buClr>
              <a:buSzPct val="60000"/>
              <a:buFont typeface="Wingdings" pitchFamily="2" charset="2"/>
              <a:buChar char="n"/>
              <a:defRPr kumimoji="1" b="1">
                <a:solidFill>
                  <a:schemeClr val="tx1"/>
                </a:solidFill>
                <a:latin typeface="+mn-lt"/>
                <a:ea typeface="宋体" pitchFamily="2" charset="-122"/>
              </a:defRPr>
            </a:lvl7pPr>
            <a:lvl8pPr marL="4206875" indent="-381000" algn="l" rtl="0" fontAlgn="base">
              <a:lnSpc>
                <a:spcPct val="110000"/>
              </a:lnSpc>
              <a:spcBef>
                <a:spcPct val="20000"/>
              </a:spcBef>
              <a:spcAft>
                <a:spcPct val="0"/>
              </a:spcAft>
              <a:buClr>
                <a:schemeClr val="hlink"/>
              </a:buClr>
              <a:buSzPct val="60000"/>
              <a:buFont typeface="Wingdings" pitchFamily="2" charset="2"/>
              <a:buChar char="n"/>
              <a:defRPr kumimoji="1" b="1">
                <a:solidFill>
                  <a:schemeClr val="tx1"/>
                </a:solidFill>
                <a:latin typeface="+mn-lt"/>
                <a:ea typeface="宋体" pitchFamily="2" charset="-122"/>
              </a:defRPr>
            </a:lvl8pPr>
            <a:lvl9pPr marL="4664075" indent="-381000" algn="l" rtl="0" fontAlgn="base">
              <a:lnSpc>
                <a:spcPct val="110000"/>
              </a:lnSpc>
              <a:spcBef>
                <a:spcPct val="20000"/>
              </a:spcBef>
              <a:spcAft>
                <a:spcPct val="0"/>
              </a:spcAft>
              <a:buClr>
                <a:schemeClr val="hlink"/>
              </a:buClr>
              <a:buSzPct val="60000"/>
              <a:buFont typeface="Wingdings" pitchFamily="2" charset="2"/>
              <a:buChar char="n"/>
              <a:defRPr kumimoji="1" b="1">
                <a:solidFill>
                  <a:schemeClr val="tx1"/>
                </a:solidFill>
                <a:latin typeface="+mn-lt"/>
                <a:ea typeface="宋体" pitchFamily="2" charset="-122"/>
              </a:defRPr>
            </a:lvl9pPr>
          </a:lstStyle>
          <a:p>
            <a:pPr marL="457200" indent="-457200">
              <a:buFont typeface="Wingdings" pitchFamily="2" charset="2"/>
              <a:buNone/>
            </a:pPr>
            <a:r>
              <a:rPr lang="zh-CN" altLang="en-US" b="1" kern="0" dirty="0" smtClean="0">
                <a:solidFill>
                  <a:srgbClr val="000000"/>
                </a:solidFill>
                <a:latin typeface="宋体" charset="-122"/>
                <a:ea typeface="宋体" charset="-122"/>
              </a:rPr>
              <a:t>进行寄存器换名（</a:t>
            </a:r>
            <a:r>
              <a:rPr lang="en-US" altLang="zh-CN" b="1" kern="0" dirty="0" smtClean="0">
                <a:solidFill>
                  <a:srgbClr val="9933FF"/>
                </a:solidFill>
                <a:latin typeface="宋体" charset="-122"/>
                <a:ea typeface="宋体" charset="-122"/>
              </a:rPr>
              <a:t>F8</a:t>
            </a:r>
            <a:r>
              <a:rPr lang="zh-CN" altLang="en-US" b="1" kern="0" dirty="0" smtClean="0">
                <a:solidFill>
                  <a:srgbClr val="000000"/>
                </a:solidFill>
                <a:latin typeface="宋体" charset="-122"/>
                <a:ea typeface="宋体" charset="-122"/>
              </a:rPr>
              <a:t>换成</a:t>
            </a:r>
            <a:r>
              <a:rPr lang="en-US" altLang="zh-CN" b="1" kern="0" dirty="0" smtClean="0">
                <a:solidFill>
                  <a:srgbClr val="9933FF"/>
                </a:solidFill>
                <a:latin typeface="宋体" charset="-122"/>
                <a:ea typeface="宋体" charset="-122"/>
              </a:rPr>
              <a:t>S</a:t>
            </a:r>
            <a:r>
              <a:rPr lang="zh-CN" altLang="en-US" b="1" kern="0" dirty="0" smtClean="0">
                <a:solidFill>
                  <a:srgbClr val="000000"/>
                </a:solidFill>
                <a:latin typeface="宋体" charset="-122"/>
                <a:ea typeface="宋体" charset="-122"/>
              </a:rPr>
              <a:t>）后，变成：</a:t>
            </a:r>
          </a:p>
          <a:p>
            <a:pPr marL="457200" indent="-457200">
              <a:buFont typeface="Wingdings" pitchFamily="2" charset="2"/>
              <a:buNone/>
            </a:pPr>
            <a:r>
              <a:rPr lang="zh-CN" altLang="en-US" b="1" kern="0" dirty="0" smtClean="0">
                <a:solidFill>
                  <a:srgbClr val="000000"/>
                </a:solidFill>
                <a:latin typeface="宋体" charset="-122"/>
                <a:ea typeface="宋体" charset="-122"/>
              </a:rPr>
              <a:t>       </a:t>
            </a:r>
            <a:r>
              <a:rPr lang="en-US" altLang="zh-CN" b="1" kern="0" dirty="0" smtClean="0">
                <a:solidFill>
                  <a:srgbClr val="000000"/>
                </a:solidFill>
                <a:latin typeface="宋体" charset="-122"/>
                <a:ea typeface="宋体" charset="-122"/>
              </a:rPr>
              <a:t>DIV.D	F2</a:t>
            </a:r>
            <a:r>
              <a:rPr lang="zh-CN" altLang="en-US" b="1" kern="0" dirty="0" smtClean="0">
                <a:solidFill>
                  <a:srgbClr val="000000"/>
                </a:solidFill>
                <a:latin typeface="宋体" charset="-122"/>
                <a:ea typeface="宋体" charset="-122"/>
              </a:rPr>
              <a:t>，</a:t>
            </a:r>
            <a:r>
              <a:rPr lang="en-US" altLang="zh-CN" b="1" kern="0" dirty="0" smtClean="0">
                <a:solidFill>
                  <a:srgbClr val="FF33CC"/>
                </a:solidFill>
                <a:latin typeface="宋体" charset="-122"/>
                <a:ea typeface="宋体" charset="-122"/>
              </a:rPr>
              <a:t>F8</a:t>
            </a:r>
            <a:r>
              <a:rPr lang="zh-CN" altLang="en-US" b="1" kern="0" dirty="0" smtClean="0">
                <a:solidFill>
                  <a:srgbClr val="000000"/>
                </a:solidFill>
                <a:latin typeface="宋体" charset="-122"/>
                <a:ea typeface="宋体" charset="-122"/>
              </a:rPr>
              <a:t>，</a:t>
            </a:r>
            <a:r>
              <a:rPr lang="en-US" altLang="zh-CN" b="1" kern="0" dirty="0" smtClean="0">
                <a:solidFill>
                  <a:srgbClr val="000000"/>
                </a:solidFill>
                <a:latin typeface="宋体" charset="-122"/>
                <a:ea typeface="宋体" charset="-122"/>
              </a:rPr>
              <a:t>F4</a:t>
            </a:r>
          </a:p>
          <a:p>
            <a:pPr marL="457200" indent="-457200">
              <a:buFont typeface="Wingdings" pitchFamily="2" charset="2"/>
              <a:buNone/>
            </a:pPr>
            <a:r>
              <a:rPr lang="en-US" altLang="zh-CN" b="1" kern="0" dirty="0" smtClean="0">
                <a:solidFill>
                  <a:srgbClr val="000000"/>
                </a:solidFill>
                <a:latin typeface="宋体" charset="-122"/>
                <a:ea typeface="宋体" charset="-122"/>
              </a:rPr>
              <a:t>       ADD.D	</a:t>
            </a:r>
            <a:r>
              <a:rPr lang="en-US" altLang="zh-CN" b="1" kern="0" dirty="0" smtClean="0">
                <a:solidFill>
                  <a:srgbClr val="FF33CC"/>
                </a:solidFill>
                <a:latin typeface="宋体" charset="-122"/>
                <a:ea typeface="宋体" charset="-122"/>
              </a:rPr>
              <a:t>S</a:t>
            </a:r>
            <a:r>
              <a:rPr lang="zh-CN" altLang="en-US" kern="0" dirty="0" smtClean="0">
                <a:solidFill>
                  <a:srgbClr val="000000"/>
                </a:solidFill>
                <a:latin typeface="宋体" charset="-122"/>
                <a:ea typeface="宋体" charset="-122"/>
              </a:rPr>
              <a:t>，</a:t>
            </a:r>
            <a:r>
              <a:rPr lang="en-US" altLang="zh-CN" b="1" kern="0" dirty="0" smtClean="0">
                <a:solidFill>
                  <a:srgbClr val="000000"/>
                </a:solidFill>
                <a:latin typeface="宋体" charset="-122"/>
                <a:ea typeface="宋体" charset="-122"/>
              </a:rPr>
              <a:t>F0</a:t>
            </a:r>
            <a:r>
              <a:rPr lang="zh-CN" altLang="en-US" b="1" kern="0" dirty="0" smtClean="0">
                <a:solidFill>
                  <a:srgbClr val="000000"/>
                </a:solidFill>
                <a:latin typeface="宋体" charset="-122"/>
                <a:ea typeface="宋体" charset="-122"/>
              </a:rPr>
              <a:t>，</a:t>
            </a:r>
            <a:r>
              <a:rPr lang="en-US" altLang="zh-CN" b="1" kern="0" dirty="0" smtClean="0">
                <a:solidFill>
                  <a:srgbClr val="000000"/>
                </a:solidFill>
                <a:latin typeface="宋体" charset="-122"/>
                <a:ea typeface="宋体" charset="-122"/>
              </a:rPr>
              <a:t>F12</a:t>
            </a:r>
          </a:p>
          <a:p>
            <a:pPr marL="457200" indent="-457200">
              <a:buFont typeface="Wingdings" pitchFamily="2" charset="2"/>
              <a:buNone/>
            </a:pPr>
            <a:r>
              <a:rPr lang="en-US" altLang="zh-CN" b="1" kern="0" dirty="0" smtClean="0">
                <a:solidFill>
                  <a:srgbClr val="000000"/>
                </a:solidFill>
                <a:latin typeface="宋体" charset="-122"/>
                <a:ea typeface="宋体" charset="-122"/>
              </a:rPr>
              <a:t>       SUB.D	F10</a:t>
            </a:r>
            <a:r>
              <a:rPr lang="zh-CN" altLang="en-US" b="1" kern="0" dirty="0" smtClean="0">
                <a:solidFill>
                  <a:srgbClr val="000000"/>
                </a:solidFill>
                <a:latin typeface="宋体" charset="-122"/>
                <a:ea typeface="宋体" charset="-122"/>
              </a:rPr>
              <a:t>，</a:t>
            </a:r>
            <a:r>
              <a:rPr lang="en-US" altLang="zh-CN" b="1" kern="0" dirty="0" smtClean="0">
                <a:solidFill>
                  <a:srgbClr val="FF33CC"/>
                </a:solidFill>
                <a:latin typeface="宋体" charset="-122"/>
                <a:ea typeface="宋体" charset="-122"/>
              </a:rPr>
              <a:t>S</a:t>
            </a:r>
            <a:r>
              <a:rPr lang="zh-CN" altLang="en-US" b="1" kern="0" dirty="0" smtClean="0">
                <a:solidFill>
                  <a:srgbClr val="000000"/>
                </a:solidFill>
                <a:latin typeface="宋体" charset="-122"/>
                <a:ea typeface="宋体" charset="-122"/>
              </a:rPr>
              <a:t>，</a:t>
            </a:r>
            <a:r>
              <a:rPr lang="en-US" altLang="zh-CN" b="1" kern="0" dirty="0" smtClean="0">
                <a:solidFill>
                  <a:srgbClr val="000000"/>
                </a:solidFill>
                <a:latin typeface="宋体" charset="-122"/>
                <a:ea typeface="宋体" charset="-122"/>
              </a:rPr>
              <a:t>F14 </a:t>
            </a:r>
          </a:p>
        </p:txBody>
      </p:sp>
    </p:spTree>
    <p:extLst>
      <p:ext uri="{BB962C8B-B14F-4D97-AF65-F5344CB8AC3E}">
        <p14:creationId xmlns:p14="http://schemas.microsoft.com/office/powerpoint/2010/main" val="246946129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r>
              <a:rPr lang="en-US" altLang="zh-CN" smtClean="0">
                <a:latin typeface="黑体" pitchFamily="2" charset="-122"/>
              </a:rPr>
              <a:t>3.4 </a:t>
            </a:r>
            <a:r>
              <a:rPr lang="zh-CN" altLang="en-US" smtClean="0">
                <a:latin typeface="黑体" pitchFamily="2" charset="-122"/>
              </a:rPr>
              <a:t>流水线的相关与冲突</a:t>
            </a:r>
          </a:p>
        </p:txBody>
      </p:sp>
      <p:sp>
        <p:nvSpPr>
          <p:cNvPr id="119811" name="Rectangle 3" descr="Rectangle: Click to edit Master text styles&#10;Second level&#10;Third level&#10;Fourth level&#10;Fifth level"/>
          <p:cNvSpPr>
            <a:spLocks noGrp="1" noChangeArrowheads="1"/>
          </p:cNvSpPr>
          <p:nvPr>
            <p:ph idx="1"/>
          </p:nvPr>
        </p:nvSpPr>
        <p:spPr>
          <a:xfrm>
            <a:off x="685800" y="1052513"/>
            <a:ext cx="7772400" cy="2857500"/>
          </a:xfrm>
        </p:spPr>
        <p:txBody>
          <a:bodyPr/>
          <a:lstStyle/>
          <a:p>
            <a:pPr marL="457200" indent="-457200">
              <a:buFont typeface="Wingdings" pitchFamily="2" charset="2"/>
              <a:buAutoNum type="arabicPeriod" startAt="3"/>
            </a:pPr>
            <a:r>
              <a:rPr lang="zh-CN" altLang="en-US" smtClean="0"/>
              <a:t>控制相关 </a:t>
            </a:r>
          </a:p>
          <a:p>
            <a:pPr marL="1085850" lvl="1" indent="-457200"/>
            <a:r>
              <a:rPr lang="zh-CN" altLang="en-US" smtClean="0">
                <a:solidFill>
                  <a:srgbClr val="FF0000"/>
                </a:solidFill>
              </a:rPr>
              <a:t>控制相关</a:t>
            </a:r>
            <a:r>
              <a:rPr lang="zh-CN" altLang="en-US" smtClean="0"/>
              <a:t>是指由分支指令引起的相关。</a:t>
            </a:r>
          </a:p>
          <a:p>
            <a:pPr lvl="2"/>
            <a:r>
              <a:rPr lang="zh-CN" altLang="en-US" smtClean="0">
                <a:ea typeface="宋体" charset="-122"/>
              </a:rPr>
              <a:t>为了保证程序应有的执行顺序，必须严格按控制相</a:t>
            </a:r>
          </a:p>
          <a:p>
            <a:pPr lvl="2">
              <a:buFont typeface="Wingdings" pitchFamily="2" charset="2"/>
              <a:buNone/>
            </a:pPr>
            <a:r>
              <a:rPr lang="zh-CN" altLang="en-US" smtClean="0">
                <a:ea typeface="宋体" charset="-122"/>
              </a:rPr>
              <a:t>      关确定的顺序执行。</a:t>
            </a:r>
          </a:p>
          <a:p>
            <a:pPr marL="1085850" lvl="1" indent="-457200"/>
            <a:r>
              <a:rPr lang="zh-CN" altLang="en-US" smtClean="0"/>
              <a:t>典型的程序结构是</a:t>
            </a:r>
            <a:r>
              <a:rPr lang="zh-CN" altLang="en-US" smtClean="0">
                <a:solidFill>
                  <a:srgbClr val="9933FF"/>
                </a:solidFill>
                <a:latin typeface="Times New Roman" pitchFamily="18" charset="0"/>
              </a:rPr>
              <a:t>“</a:t>
            </a:r>
            <a:r>
              <a:rPr lang="en-US" altLang="zh-CN" smtClean="0">
                <a:solidFill>
                  <a:srgbClr val="9933FF"/>
                </a:solidFill>
                <a:latin typeface="黑体" pitchFamily="2" charset="-122"/>
              </a:rPr>
              <a:t>if-then</a:t>
            </a:r>
            <a:r>
              <a:rPr lang="en-US" altLang="zh-CN" smtClean="0">
                <a:solidFill>
                  <a:srgbClr val="9933FF"/>
                </a:solidFill>
                <a:latin typeface="Times New Roman" pitchFamily="18" charset="0"/>
              </a:rPr>
              <a:t>”</a:t>
            </a:r>
            <a:r>
              <a:rPr lang="zh-CN" altLang="en-US" smtClean="0">
                <a:latin typeface="黑体" pitchFamily="2" charset="-122"/>
              </a:rPr>
              <a:t>结构</a:t>
            </a:r>
            <a:r>
              <a:rPr lang="zh-CN" altLang="en-US" smtClean="0"/>
              <a:t>。</a:t>
            </a:r>
          </a:p>
          <a:p>
            <a:pPr marL="1085850" lvl="1" indent="-457200"/>
            <a:r>
              <a:rPr lang="zh-CN" altLang="en-US" smtClean="0"/>
              <a:t>请看一个示例：</a:t>
            </a:r>
          </a:p>
        </p:txBody>
      </p:sp>
      <p:sp>
        <p:nvSpPr>
          <p:cNvPr id="119812" name="Text Box 4"/>
          <p:cNvSpPr txBox="1">
            <a:spLocks noChangeArrowheads="1"/>
          </p:cNvSpPr>
          <p:nvPr/>
        </p:nvSpPr>
        <p:spPr bwMode="auto">
          <a:xfrm>
            <a:off x="4814888" y="3789363"/>
            <a:ext cx="2421408" cy="2677656"/>
          </a:xfrm>
          <a:prstGeom prst="rect">
            <a:avLst/>
          </a:prstGeom>
          <a:noFill/>
          <a:ln w="9525">
            <a:noFill/>
            <a:miter lim="800000"/>
            <a:headEnd/>
            <a:tailEnd/>
          </a:ln>
        </p:spPr>
        <p:txBody>
          <a:bodyPr wrap="square">
            <a:spAutoFit/>
          </a:bodyPr>
          <a:lstStyle/>
          <a:p>
            <a:r>
              <a:rPr lang="en-US" altLang="zh-CN" b="1" dirty="0">
                <a:solidFill>
                  <a:srgbClr val="008000"/>
                </a:solidFill>
                <a:latin typeface="宋体" charset="-122"/>
                <a:ea typeface="宋体" charset="-122"/>
              </a:rPr>
              <a:t>if p1 {</a:t>
            </a:r>
          </a:p>
          <a:p>
            <a:r>
              <a:rPr lang="en-US" altLang="zh-CN" b="1" dirty="0">
                <a:solidFill>
                  <a:srgbClr val="008000"/>
                </a:solidFill>
                <a:latin typeface="宋体" charset="-122"/>
                <a:ea typeface="宋体" charset="-122"/>
              </a:rPr>
              <a:t>	   S1</a:t>
            </a:r>
            <a:r>
              <a:rPr lang="zh-CN" altLang="en-US" b="1" dirty="0">
                <a:solidFill>
                  <a:srgbClr val="008000"/>
                </a:solidFill>
                <a:latin typeface="宋体" charset="-122"/>
                <a:ea typeface="宋体" charset="-122"/>
              </a:rPr>
              <a:t>；</a:t>
            </a:r>
          </a:p>
          <a:p>
            <a:r>
              <a:rPr lang="zh-CN" altLang="en-US" b="1" dirty="0">
                <a:solidFill>
                  <a:srgbClr val="008000"/>
                </a:solidFill>
                <a:latin typeface="宋体" charset="-122"/>
                <a:ea typeface="宋体" charset="-122"/>
              </a:rPr>
              <a:t>      </a:t>
            </a:r>
            <a:r>
              <a:rPr lang="en-US" altLang="zh-CN" b="1" dirty="0">
                <a:solidFill>
                  <a:srgbClr val="008000"/>
                </a:solidFill>
                <a:latin typeface="宋体" charset="-122"/>
                <a:ea typeface="宋体" charset="-122"/>
              </a:rPr>
              <a:t>}</a:t>
            </a:r>
            <a:r>
              <a:rPr lang="zh-CN" altLang="en-US" b="1" dirty="0">
                <a:solidFill>
                  <a:srgbClr val="008000"/>
                </a:solidFill>
                <a:latin typeface="宋体" charset="-122"/>
                <a:ea typeface="宋体" charset="-122"/>
              </a:rPr>
              <a:t>；</a:t>
            </a:r>
          </a:p>
          <a:p>
            <a:r>
              <a:rPr lang="en-US" altLang="zh-CN" b="1" dirty="0">
                <a:solidFill>
                  <a:srgbClr val="008000"/>
                </a:solidFill>
                <a:latin typeface="宋体" charset="-122"/>
                <a:ea typeface="宋体" charset="-122"/>
              </a:rPr>
              <a:t>S</a:t>
            </a:r>
            <a:r>
              <a:rPr lang="zh-CN" altLang="en-US" b="1" dirty="0">
                <a:solidFill>
                  <a:srgbClr val="008000"/>
                </a:solidFill>
                <a:latin typeface="宋体" charset="-122"/>
                <a:ea typeface="宋体" charset="-122"/>
              </a:rPr>
              <a:t>；</a:t>
            </a:r>
          </a:p>
          <a:p>
            <a:r>
              <a:rPr lang="en-US" altLang="zh-CN" b="1" dirty="0">
                <a:solidFill>
                  <a:srgbClr val="008000"/>
                </a:solidFill>
                <a:latin typeface="宋体" charset="-122"/>
                <a:ea typeface="宋体" charset="-122"/>
              </a:rPr>
              <a:t>if p2 {</a:t>
            </a:r>
          </a:p>
          <a:p>
            <a:r>
              <a:rPr lang="en-US" altLang="zh-CN" b="1" dirty="0">
                <a:solidFill>
                  <a:srgbClr val="008000"/>
                </a:solidFill>
                <a:latin typeface="宋体" charset="-122"/>
                <a:ea typeface="宋体" charset="-122"/>
              </a:rPr>
              <a:t>	   S2</a:t>
            </a:r>
            <a:r>
              <a:rPr lang="zh-CN" altLang="en-US" b="1" dirty="0">
                <a:solidFill>
                  <a:srgbClr val="008000"/>
                </a:solidFill>
                <a:latin typeface="宋体" charset="-122"/>
                <a:ea typeface="宋体" charset="-122"/>
              </a:rPr>
              <a:t>；</a:t>
            </a:r>
          </a:p>
          <a:p>
            <a:r>
              <a:rPr lang="zh-CN" altLang="en-US" b="1" dirty="0">
                <a:solidFill>
                  <a:srgbClr val="008000"/>
                </a:solidFill>
                <a:latin typeface="宋体" charset="-122"/>
                <a:ea typeface="宋体" charset="-122"/>
              </a:rPr>
              <a:t>      </a:t>
            </a:r>
            <a:r>
              <a:rPr lang="en-US" altLang="zh-CN" b="1" dirty="0">
                <a:solidFill>
                  <a:srgbClr val="008000"/>
                </a:solidFill>
                <a:latin typeface="宋体" charset="-122"/>
                <a:ea typeface="宋体" charset="-122"/>
              </a:rPr>
              <a:t>}</a:t>
            </a:r>
            <a:r>
              <a:rPr lang="zh-CN" altLang="en-US" b="1" dirty="0">
                <a:solidFill>
                  <a:srgbClr val="008000"/>
                </a:solidFill>
                <a:latin typeface="宋体" charset="-122"/>
                <a:ea typeface="宋体" charset="-122"/>
              </a:rPr>
              <a:t>；</a:t>
            </a:r>
          </a:p>
        </p:txBody>
      </p:sp>
    </p:spTree>
  </p:cSld>
  <p:clrMapOvr>
    <a:masterClrMapping/>
  </p:clrMapOvr>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r>
              <a:rPr lang="en-US" altLang="zh-CN" smtClean="0">
                <a:latin typeface="黑体" pitchFamily="2" charset="-122"/>
              </a:rPr>
              <a:t>3.4 </a:t>
            </a:r>
            <a:r>
              <a:rPr lang="zh-CN" altLang="en-US" smtClean="0">
                <a:latin typeface="黑体" pitchFamily="2" charset="-122"/>
              </a:rPr>
              <a:t>流水线的相关与冲突</a:t>
            </a:r>
          </a:p>
        </p:txBody>
      </p:sp>
      <p:sp>
        <p:nvSpPr>
          <p:cNvPr id="120835" name="Rectangle 3" descr="Rectangle: Click to edit Master text styles&#10;Second level&#10;Third level&#10;Fourth level&#10;Fifth level"/>
          <p:cNvSpPr>
            <a:spLocks noGrp="1" noChangeArrowheads="1"/>
          </p:cNvSpPr>
          <p:nvPr>
            <p:ph idx="1"/>
          </p:nvPr>
        </p:nvSpPr>
        <p:spPr>
          <a:xfrm>
            <a:off x="1048072" y="1435398"/>
            <a:ext cx="7772400" cy="3433762"/>
          </a:xfrm>
        </p:spPr>
        <p:txBody>
          <a:bodyPr/>
          <a:lstStyle/>
          <a:p>
            <a:pPr marL="1085850" lvl="1" indent="-457200"/>
            <a:r>
              <a:rPr lang="zh-CN" altLang="en-US" dirty="0" smtClean="0"/>
              <a:t>控制相关带来了以下</a:t>
            </a:r>
            <a:r>
              <a:rPr lang="zh-CN" altLang="en-US" dirty="0" smtClean="0">
                <a:solidFill>
                  <a:srgbClr val="FF33CC"/>
                </a:solidFill>
              </a:rPr>
              <a:t>两个限制：</a:t>
            </a:r>
          </a:p>
          <a:p>
            <a:pPr lvl="2"/>
            <a:r>
              <a:rPr lang="zh-CN" altLang="en-US" dirty="0" smtClean="0">
                <a:latin typeface="宋体" charset="-122"/>
                <a:ea typeface="宋体" charset="-122"/>
              </a:rPr>
              <a:t>与一条分支指令控制相关的指令不能被移到该分支</a:t>
            </a:r>
          </a:p>
          <a:p>
            <a:pPr lvl="2">
              <a:buFont typeface="Wingdings" pitchFamily="2" charset="2"/>
              <a:buNone/>
            </a:pPr>
            <a:r>
              <a:rPr lang="zh-CN" altLang="en-US" dirty="0" smtClean="0">
                <a:latin typeface="宋体" charset="-122"/>
                <a:ea typeface="宋体" charset="-122"/>
              </a:rPr>
              <a:t>    之前。否则这些指令就不受该分支控制了。</a:t>
            </a:r>
          </a:p>
          <a:p>
            <a:pPr lvl="2">
              <a:buFont typeface="Wingdings" pitchFamily="2" charset="2"/>
              <a:buNone/>
            </a:pPr>
            <a:r>
              <a:rPr lang="zh-CN" altLang="en-US" dirty="0" smtClean="0">
                <a:latin typeface="宋体" charset="-122"/>
                <a:ea typeface="宋体" charset="-122"/>
              </a:rPr>
              <a:t>    </a:t>
            </a:r>
            <a:r>
              <a:rPr lang="zh-CN" altLang="en-US" dirty="0" smtClean="0">
                <a:solidFill>
                  <a:schemeClr val="hlink"/>
                </a:solidFill>
                <a:latin typeface="宋体" charset="-122"/>
                <a:ea typeface="宋体" charset="-122"/>
              </a:rPr>
              <a:t>对于上述的例子，</a:t>
            </a:r>
            <a:r>
              <a:rPr lang="en-US" altLang="zh-CN" dirty="0" smtClean="0">
                <a:solidFill>
                  <a:srgbClr val="9933FF"/>
                </a:solidFill>
                <a:latin typeface="宋体" charset="-122"/>
                <a:ea typeface="宋体" charset="-122"/>
              </a:rPr>
              <a:t>then</a:t>
            </a:r>
            <a:r>
              <a:rPr lang="en-US" altLang="zh-CN" dirty="0" smtClean="0">
                <a:solidFill>
                  <a:schemeClr val="hlink"/>
                </a:solidFill>
                <a:latin typeface="宋体" charset="-122"/>
                <a:ea typeface="宋体" charset="-122"/>
              </a:rPr>
              <a:t> </a:t>
            </a:r>
            <a:r>
              <a:rPr lang="zh-CN" altLang="en-US" dirty="0" smtClean="0">
                <a:solidFill>
                  <a:schemeClr val="hlink"/>
                </a:solidFill>
                <a:latin typeface="宋体" charset="-122"/>
                <a:ea typeface="宋体" charset="-122"/>
              </a:rPr>
              <a:t>部分中的指令不能移到</a:t>
            </a:r>
            <a:r>
              <a:rPr lang="en-US" altLang="zh-CN" dirty="0" smtClean="0">
                <a:solidFill>
                  <a:srgbClr val="9933FF"/>
                </a:solidFill>
                <a:latin typeface="宋体" charset="-122"/>
                <a:ea typeface="宋体" charset="-122"/>
              </a:rPr>
              <a:t>if</a:t>
            </a:r>
            <a:r>
              <a:rPr lang="zh-CN" altLang="en-US" dirty="0" smtClean="0">
                <a:solidFill>
                  <a:schemeClr val="hlink"/>
                </a:solidFill>
                <a:latin typeface="宋体" charset="-122"/>
                <a:ea typeface="宋体" charset="-122"/>
              </a:rPr>
              <a:t>语</a:t>
            </a:r>
          </a:p>
          <a:p>
            <a:pPr lvl="2">
              <a:buFont typeface="Wingdings" pitchFamily="2" charset="2"/>
              <a:buNone/>
            </a:pPr>
            <a:r>
              <a:rPr lang="zh-CN" altLang="en-US" dirty="0" smtClean="0">
                <a:solidFill>
                  <a:schemeClr val="hlink"/>
                </a:solidFill>
                <a:latin typeface="宋体" charset="-122"/>
                <a:ea typeface="宋体" charset="-122"/>
              </a:rPr>
              <a:t>句之前。</a:t>
            </a:r>
            <a:r>
              <a:rPr lang="zh-CN" altLang="en-US" dirty="0" smtClean="0">
                <a:latin typeface="宋体" charset="-122"/>
                <a:ea typeface="宋体" charset="-122"/>
              </a:rPr>
              <a:t> </a:t>
            </a:r>
          </a:p>
          <a:p>
            <a:pPr lvl="2"/>
            <a:r>
              <a:rPr lang="zh-CN" altLang="en-US" dirty="0" smtClean="0">
                <a:latin typeface="宋体" charset="-122"/>
                <a:ea typeface="宋体" charset="-122"/>
              </a:rPr>
              <a:t>如果一条指令与某分支指令不存在控制相关，就不</a:t>
            </a:r>
          </a:p>
          <a:p>
            <a:pPr lvl="2">
              <a:buFont typeface="Wingdings" pitchFamily="2" charset="2"/>
              <a:buNone/>
            </a:pPr>
            <a:r>
              <a:rPr lang="zh-CN" altLang="en-US" dirty="0" smtClean="0">
                <a:latin typeface="宋体" charset="-122"/>
                <a:ea typeface="宋体" charset="-122"/>
              </a:rPr>
              <a:t>    能把该指令移到该分支之后。</a:t>
            </a:r>
          </a:p>
          <a:p>
            <a:pPr lvl="2">
              <a:buFont typeface="Wingdings" pitchFamily="2" charset="2"/>
              <a:buNone/>
            </a:pPr>
            <a:r>
              <a:rPr lang="zh-CN" altLang="en-US" dirty="0" smtClean="0">
                <a:solidFill>
                  <a:schemeClr val="hlink"/>
                </a:solidFill>
                <a:latin typeface="宋体" charset="-122"/>
                <a:ea typeface="宋体" charset="-122"/>
              </a:rPr>
              <a:t>对于上述的例子，不能把</a:t>
            </a:r>
            <a:r>
              <a:rPr lang="en-US" altLang="zh-CN" dirty="0" smtClean="0">
                <a:solidFill>
                  <a:srgbClr val="9933FF"/>
                </a:solidFill>
                <a:latin typeface="宋体" charset="-122"/>
                <a:ea typeface="宋体" charset="-122"/>
              </a:rPr>
              <a:t>S</a:t>
            </a:r>
            <a:r>
              <a:rPr lang="zh-CN" altLang="en-US" dirty="0" smtClean="0">
                <a:solidFill>
                  <a:schemeClr val="hlink"/>
                </a:solidFill>
                <a:latin typeface="宋体" charset="-122"/>
                <a:ea typeface="宋体" charset="-122"/>
              </a:rPr>
              <a:t>移到</a:t>
            </a:r>
            <a:r>
              <a:rPr lang="en-US" altLang="zh-CN" dirty="0" smtClean="0">
                <a:solidFill>
                  <a:srgbClr val="9933FF"/>
                </a:solidFill>
                <a:latin typeface="宋体" charset="-122"/>
                <a:ea typeface="宋体" charset="-122"/>
              </a:rPr>
              <a:t>if</a:t>
            </a:r>
            <a:r>
              <a:rPr lang="zh-CN" altLang="en-US" dirty="0" smtClean="0">
                <a:solidFill>
                  <a:schemeClr val="hlink"/>
                </a:solidFill>
                <a:latin typeface="宋体" charset="-122"/>
                <a:ea typeface="宋体" charset="-122"/>
              </a:rPr>
              <a:t>语句的</a:t>
            </a:r>
            <a:r>
              <a:rPr lang="en-US" altLang="zh-CN" dirty="0" smtClean="0">
                <a:solidFill>
                  <a:srgbClr val="9933FF"/>
                </a:solidFill>
                <a:latin typeface="宋体" charset="-122"/>
                <a:ea typeface="宋体" charset="-122"/>
              </a:rPr>
              <a:t>then</a:t>
            </a:r>
            <a:r>
              <a:rPr lang="en-US" altLang="zh-CN" dirty="0" smtClean="0">
                <a:solidFill>
                  <a:schemeClr val="hlink"/>
                </a:solidFill>
                <a:latin typeface="宋体" charset="-122"/>
                <a:ea typeface="宋体" charset="-122"/>
              </a:rPr>
              <a:t> </a:t>
            </a:r>
            <a:r>
              <a:rPr lang="zh-CN" altLang="en-US" dirty="0" smtClean="0">
                <a:solidFill>
                  <a:schemeClr val="hlink"/>
                </a:solidFill>
                <a:latin typeface="宋体" charset="-122"/>
                <a:ea typeface="宋体" charset="-122"/>
              </a:rPr>
              <a:t>部分中。</a:t>
            </a:r>
          </a:p>
        </p:txBody>
      </p:sp>
      <p:sp>
        <p:nvSpPr>
          <p:cNvPr id="4" name="Text Box 4"/>
          <p:cNvSpPr txBox="1">
            <a:spLocks noChangeArrowheads="1"/>
          </p:cNvSpPr>
          <p:nvPr/>
        </p:nvSpPr>
        <p:spPr bwMode="auto">
          <a:xfrm>
            <a:off x="179512" y="3717032"/>
            <a:ext cx="2241896" cy="2677656"/>
          </a:xfrm>
          <a:prstGeom prst="rect">
            <a:avLst/>
          </a:prstGeom>
          <a:noFill/>
          <a:ln w="9525">
            <a:noFill/>
            <a:miter lim="800000"/>
            <a:headEnd/>
            <a:tailEnd/>
          </a:ln>
        </p:spPr>
        <p:txBody>
          <a:bodyPr wrap="square">
            <a:spAutoFit/>
          </a:bodyPr>
          <a:lstStyle/>
          <a:p>
            <a:r>
              <a:rPr lang="en-US" altLang="zh-CN" b="1" dirty="0">
                <a:solidFill>
                  <a:srgbClr val="008000"/>
                </a:solidFill>
                <a:latin typeface="宋体" charset="-122"/>
                <a:ea typeface="宋体" charset="-122"/>
              </a:rPr>
              <a:t>if p1 {</a:t>
            </a:r>
          </a:p>
          <a:p>
            <a:r>
              <a:rPr lang="en-US" altLang="zh-CN" b="1" dirty="0">
                <a:solidFill>
                  <a:srgbClr val="008000"/>
                </a:solidFill>
                <a:latin typeface="宋体" charset="-122"/>
                <a:ea typeface="宋体" charset="-122"/>
              </a:rPr>
              <a:t>	   S1</a:t>
            </a:r>
            <a:r>
              <a:rPr lang="zh-CN" altLang="en-US" b="1" dirty="0">
                <a:solidFill>
                  <a:srgbClr val="008000"/>
                </a:solidFill>
                <a:latin typeface="宋体" charset="-122"/>
                <a:ea typeface="宋体" charset="-122"/>
              </a:rPr>
              <a:t>；</a:t>
            </a:r>
          </a:p>
          <a:p>
            <a:r>
              <a:rPr lang="zh-CN" altLang="en-US" b="1" dirty="0">
                <a:solidFill>
                  <a:srgbClr val="008000"/>
                </a:solidFill>
                <a:latin typeface="宋体" charset="-122"/>
                <a:ea typeface="宋体" charset="-122"/>
              </a:rPr>
              <a:t>      </a:t>
            </a:r>
            <a:r>
              <a:rPr lang="en-US" altLang="zh-CN" b="1" dirty="0">
                <a:solidFill>
                  <a:srgbClr val="008000"/>
                </a:solidFill>
                <a:latin typeface="宋体" charset="-122"/>
                <a:ea typeface="宋体" charset="-122"/>
              </a:rPr>
              <a:t>}</a:t>
            </a:r>
            <a:r>
              <a:rPr lang="zh-CN" altLang="en-US" b="1" dirty="0">
                <a:solidFill>
                  <a:srgbClr val="008000"/>
                </a:solidFill>
                <a:latin typeface="宋体" charset="-122"/>
                <a:ea typeface="宋体" charset="-122"/>
              </a:rPr>
              <a:t>；</a:t>
            </a:r>
          </a:p>
          <a:p>
            <a:r>
              <a:rPr lang="en-US" altLang="zh-CN" b="1" dirty="0">
                <a:solidFill>
                  <a:srgbClr val="008000"/>
                </a:solidFill>
                <a:latin typeface="宋体" charset="-122"/>
                <a:ea typeface="宋体" charset="-122"/>
              </a:rPr>
              <a:t>S</a:t>
            </a:r>
            <a:r>
              <a:rPr lang="zh-CN" altLang="en-US" b="1" dirty="0">
                <a:solidFill>
                  <a:srgbClr val="008000"/>
                </a:solidFill>
                <a:latin typeface="宋体" charset="-122"/>
                <a:ea typeface="宋体" charset="-122"/>
              </a:rPr>
              <a:t>；</a:t>
            </a:r>
          </a:p>
          <a:p>
            <a:r>
              <a:rPr lang="en-US" altLang="zh-CN" b="1" dirty="0">
                <a:solidFill>
                  <a:srgbClr val="008000"/>
                </a:solidFill>
                <a:latin typeface="宋体" charset="-122"/>
                <a:ea typeface="宋体" charset="-122"/>
              </a:rPr>
              <a:t>if p2 {</a:t>
            </a:r>
          </a:p>
          <a:p>
            <a:r>
              <a:rPr lang="en-US" altLang="zh-CN" b="1" dirty="0">
                <a:solidFill>
                  <a:srgbClr val="008000"/>
                </a:solidFill>
                <a:latin typeface="宋体" charset="-122"/>
                <a:ea typeface="宋体" charset="-122"/>
              </a:rPr>
              <a:t>	   S2</a:t>
            </a:r>
            <a:r>
              <a:rPr lang="zh-CN" altLang="en-US" b="1" dirty="0">
                <a:solidFill>
                  <a:srgbClr val="008000"/>
                </a:solidFill>
                <a:latin typeface="宋体" charset="-122"/>
                <a:ea typeface="宋体" charset="-122"/>
              </a:rPr>
              <a:t>；</a:t>
            </a:r>
          </a:p>
          <a:p>
            <a:r>
              <a:rPr lang="zh-CN" altLang="en-US" b="1" dirty="0">
                <a:solidFill>
                  <a:srgbClr val="008000"/>
                </a:solidFill>
                <a:latin typeface="宋体" charset="-122"/>
                <a:ea typeface="宋体" charset="-122"/>
              </a:rPr>
              <a:t>      </a:t>
            </a:r>
            <a:r>
              <a:rPr lang="en-US" altLang="zh-CN" b="1" dirty="0">
                <a:solidFill>
                  <a:srgbClr val="008000"/>
                </a:solidFill>
                <a:latin typeface="宋体" charset="-122"/>
                <a:ea typeface="宋体" charset="-122"/>
              </a:rPr>
              <a:t>}</a:t>
            </a:r>
            <a:r>
              <a:rPr lang="zh-CN" altLang="en-US" b="1" dirty="0">
                <a:solidFill>
                  <a:srgbClr val="008000"/>
                </a:solidFill>
                <a:latin typeface="宋体" charset="-122"/>
                <a:ea typeface="宋体" charset="-122"/>
              </a:rPr>
              <a:t>；</a:t>
            </a:r>
          </a:p>
        </p:txBody>
      </p:sp>
    </p:spTree>
  </p:cSld>
  <p:clrMapOvr>
    <a:masterClrMapping/>
  </p:clrMapOvr>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r>
              <a:rPr lang="en-US" altLang="zh-CN" smtClean="0">
                <a:latin typeface="黑体" pitchFamily="2" charset="-122"/>
              </a:rPr>
              <a:t>3.4 </a:t>
            </a:r>
            <a:r>
              <a:rPr lang="zh-CN" altLang="en-US" smtClean="0">
                <a:latin typeface="黑体" pitchFamily="2" charset="-122"/>
              </a:rPr>
              <a:t>流水线的相关与冲突</a:t>
            </a:r>
          </a:p>
        </p:txBody>
      </p:sp>
      <p:sp>
        <p:nvSpPr>
          <p:cNvPr id="121859" name="Rectangle 3" descr="Rectangle: Click to edit Master text styles&#10;Second level&#10;Third level&#10;Fourth level&#10;Fifth level"/>
          <p:cNvSpPr>
            <a:spLocks noGrp="1" noChangeArrowheads="1"/>
          </p:cNvSpPr>
          <p:nvPr>
            <p:ph idx="1"/>
          </p:nvPr>
        </p:nvSpPr>
        <p:spPr>
          <a:xfrm>
            <a:off x="685800" y="1628775"/>
            <a:ext cx="7772400" cy="4543425"/>
          </a:xfrm>
        </p:spPr>
        <p:txBody>
          <a:bodyPr/>
          <a:lstStyle/>
          <a:p>
            <a:pPr marL="457200" indent="-457200">
              <a:buFont typeface="Wingdings" pitchFamily="2" charset="2"/>
              <a:buNone/>
            </a:pPr>
            <a:r>
              <a:rPr lang="en-US" altLang="zh-CN" smtClean="0">
                <a:solidFill>
                  <a:srgbClr val="008000"/>
                </a:solidFill>
              </a:rPr>
              <a:t>       </a:t>
            </a:r>
            <a:r>
              <a:rPr lang="zh-CN" altLang="en-US" smtClean="0">
                <a:solidFill>
                  <a:srgbClr val="FF0000"/>
                </a:solidFill>
              </a:rPr>
              <a:t>流水线冲突</a:t>
            </a:r>
            <a:r>
              <a:rPr lang="zh-CN" altLang="en-US" smtClean="0">
                <a:solidFill>
                  <a:schemeClr val="tx1"/>
                </a:solidFill>
              </a:rPr>
              <a:t>是指对于具体的流水线来说，由于相关</a:t>
            </a:r>
          </a:p>
          <a:p>
            <a:pPr marL="457200" indent="-457200">
              <a:buFont typeface="Wingdings" pitchFamily="2" charset="2"/>
              <a:buNone/>
            </a:pPr>
            <a:r>
              <a:rPr lang="zh-CN" altLang="en-US" smtClean="0">
                <a:solidFill>
                  <a:schemeClr val="tx1"/>
                </a:solidFill>
              </a:rPr>
              <a:t>的存在，使得指令流中的下一条指令不能在指定的时钟</a:t>
            </a:r>
          </a:p>
          <a:p>
            <a:pPr marL="457200" indent="-457200">
              <a:buFont typeface="Wingdings" pitchFamily="2" charset="2"/>
              <a:buNone/>
            </a:pPr>
            <a:r>
              <a:rPr lang="zh-CN" altLang="en-US" smtClean="0">
                <a:solidFill>
                  <a:schemeClr val="tx1"/>
                </a:solidFill>
              </a:rPr>
              <a:t>周期执行。</a:t>
            </a:r>
          </a:p>
          <a:p>
            <a:pPr marL="457200" indent="-457200">
              <a:buFont typeface="Wingdings" pitchFamily="2" charset="2"/>
              <a:buNone/>
            </a:pPr>
            <a:r>
              <a:rPr lang="zh-CN" altLang="en-US" smtClean="0"/>
              <a:t>      流水线冲突有</a:t>
            </a:r>
            <a:r>
              <a:rPr lang="en-US" altLang="zh-CN" smtClean="0">
                <a:solidFill>
                  <a:srgbClr val="9933FF"/>
                </a:solidFill>
                <a:latin typeface="宋体" charset="-122"/>
                <a:ea typeface="宋体" charset="-122"/>
              </a:rPr>
              <a:t>3</a:t>
            </a:r>
            <a:r>
              <a:rPr lang="zh-CN" altLang="en-US" smtClean="0"/>
              <a:t>种类型：</a:t>
            </a:r>
          </a:p>
          <a:p>
            <a:pPr lvl="2"/>
            <a:r>
              <a:rPr lang="zh-CN" altLang="en-US" smtClean="0">
                <a:solidFill>
                  <a:srgbClr val="FF0000"/>
                </a:solidFill>
                <a:latin typeface="黑体" pitchFamily="2" charset="-122"/>
                <a:ea typeface="宋体" charset="-122"/>
              </a:rPr>
              <a:t>结构冲突：</a:t>
            </a:r>
            <a:r>
              <a:rPr lang="zh-CN" altLang="en-US" smtClean="0">
                <a:latin typeface="黑体" pitchFamily="2" charset="-122"/>
                <a:ea typeface="宋体" charset="-122"/>
              </a:rPr>
              <a:t>因硬件资源满足不了指令重叠执行的要</a:t>
            </a:r>
          </a:p>
          <a:p>
            <a:pPr lvl="2">
              <a:buFont typeface="Wingdings" pitchFamily="2" charset="2"/>
              <a:buNone/>
            </a:pPr>
            <a:r>
              <a:rPr lang="zh-CN" altLang="en-US" smtClean="0">
                <a:latin typeface="黑体" pitchFamily="2" charset="-122"/>
                <a:ea typeface="宋体" charset="-122"/>
              </a:rPr>
              <a:t>    求而发生的冲突。</a:t>
            </a:r>
          </a:p>
          <a:p>
            <a:pPr lvl="2"/>
            <a:r>
              <a:rPr lang="zh-CN" altLang="en-US" smtClean="0">
                <a:solidFill>
                  <a:srgbClr val="FF0000"/>
                </a:solidFill>
                <a:latin typeface="黑体" pitchFamily="2" charset="-122"/>
                <a:ea typeface="宋体" charset="-122"/>
              </a:rPr>
              <a:t>数据冲突：</a:t>
            </a:r>
            <a:r>
              <a:rPr lang="zh-CN" altLang="en-US" smtClean="0">
                <a:latin typeface="黑体" pitchFamily="2" charset="-122"/>
                <a:ea typeface="宋体" charset="-122"/>
              </a:rPr>
              <a:t>当指令在流水线中重叠执行时，因需要</a:t>
            </a:r>
          </a:p>
          <a:p>
            <a:pPr lvl="2">
              <a:buFont typeface="Wingdings" pitchFamily="2" charset="2"/>
              <a:buNone/>
            </a:pPr>
            <a:r>
              <a:rPr lang="zh-CN" altLang="en-US" smtClean="0">
                <a:latin typeface="黑体" pitchFamily="2" charset="-122"/>
                <a:ea typeface="宋体" charset="-122"/>
              </a:rPr>
              <a:t>    用到前面指令的执行结果而发生的冲突。</a:t>
            </a:r>
          </a:p>
          <a:p>
            <a:pPr lvl="2"/>
            <a:r>
              <a:rPr lang="zh-CN" altLang="en-US" smtClean="0">
                <a:solidFill>
                  <a:srgbClr val="FF0000"/>
                </a:solidFill>
                <a:latin typeface="黑体" pitchFamily="2" charset="-122"/>
                <a:ea typeface="宋体" charset="-122"/>
              </a:rPr>
              <a:t>控制冲突：</a:t>
            </a:r>
            <a:r>
              <a:rPr lang="zh-CN" altLang="en-US" smtClean="0">
                <a:latin typeface="宋体" charset="-122"/>
                <a:ea typeface="宋体" charset="-122"/>
              </a:rPr>
              <a:t>流水线遇到分支指令和其它会改变</a:t>
            </a:r>
            <a:r>
              <a:rPr lang="en-US" altLang="zh-CN" smtClean="0">
                <a:solidFill>
                  <a:srgbClr val="9933FF"/>
                </a:solidFill>
                <a:latin typeface="宋体" charset="-122"/>
                <a:ea typeface="宋体" charset="-122"/>
              </a:rPr>
              <a:t>PC</a:t>
            </a:r>
            <a:r>
              <a:rPr lang="zh-CN" altLang="en-US" smtClean="0">
                <a:latin typeface="宋体" charset="-122"/>
                <a:ea typeface="宋体" charset="-122"/>
              </a:rPr>
              <a:t>值</a:t>
            </a:r>
          </a:p>
          <a:p>
            <a:pPr lvl="2">
              <a:buFont typeface="Wingdings" pitchFamily="2" charset="2"/>
              <a:buNone/>
            </a:pPr>
            <a:r>
              <a:rPr lang="zh-CN" altLang="en-US" smtClean="0">
                <a:latin typeface="宋体" charset="-122"/>
                <a:ea typeface="宋体" charset="-122"/>
              </a:rPr>
              <a:t>    的指令所引起的冲突。</a:t>
            </a:r>
          </a:p>
        </p:txBody>
      </p:sp>
      <p:sp>
        <p:nvSpPr>
          <p:cNvPr id="121860" name="Text Box 4"/>
          <p:cNvSpPr txBox="1">
            <a:spLocks noChangeArrowheads="1"/>
          </p:cNvSpPr>
          <p:nvPr/>
        </p:nvSpPr>
        <p:spPr bwMode="auto">
          <a:xfrm>
            <a:off x="684213" y="1125538"/>
            <a:ext cx="6840537" cy="457200"/>
          </a:xfrm>
          <a:prstGeom prst="rect">
            <a:avLst/>
          </a:prstGeom>
          <a:noFill/>
          <a:ln w="9525">
            <a:noFill/>
            <a:miter lim="800000"/>
            <a:headEnd/>
            <a:tailEnd/>
          </a:ln>
        </p:spPr>
        <p:txBody>
          <a:bodyPr>
            <a:spAutoFit/>
          </a:bodyPr>
          <a:lstStyle/>
          <a:p>
            <a:pPr>
              <a:spcBef>
                <a:spcPct val="50000"/>
              </a:spcBef>
            </a:pPr>
            <a:r>
              <a:rPr lang="en-US" altLang="zh-CN">
                <a:solidFill>
                  <a:srgbClr val="006600"/>
                </a:solidFill>
                <a:latin typeface="黑体" pitchFamily="2" charset="-122"/>
              </a:rPr>
              <a:t>3.4.2.2 </a:t>
            </a:r>
            <a:r>
              <a:rPr lang="zh-CN" altLang="en-US">
                <a:solidFill>
                  <a:srgbClr val="006600"/>
                </a:solidFill>
                <a:latin typeface="黑体" pitchFamily="2" charset="-122"/>
              </a:rPr>
              <a:t>流水线冲突</a:t>
            </a:r>
          </a:p>
        </p:txBody>
      </p:sp>
    </p:spTree>
  </p:cSld>
  <p:clrMapOvr>
    <a:masterClrMapping/>
  </p:clrMapOvr>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r>
              <a:rPr lang="en-US" altLang="zh-CN" smtClean="0">
                <a:latin typeface="黑体" pitchFamily="2" charset="-122"/>
              </a:rPr>
              <a:t>3.4 </a:t>
            </a:r>
            <a:r>
              <a:rPr lang="zh-CN" altLang="en-US" smtClean="0">
                <a:latin typeface="黑体" pitchFamily="2" charset="-122"/>
              </a:rPr>
              <a:t>流水线的相关与冲突</a:t>
            </a:r>
          </a:p>
        </p:txBody>
      </p:sp>
      <p:sp>
        <p:nvSpPr>
          <p:cNvPr id="122883" name="Rectangle 3" descr="Rectangle: Click to edit Master text styles&#10;Second level&#10;Third level&#10;Fourth level&#10;Fifth level"/>
          <p:cNvSpPr>
            <a:spLocks noGrp="1" noChangeArrowheads="1"/>
          </p:cNvSpPr>
          <p:nvPr>
            <p:ph idx="1"/>
          </p:nvPr>
        </p:nvSpPr>
        <p:spPr>
          <a:xfrm>
            <a:off x="327992" y="1124744"/>
            <a:ext cx="7772400" cy="3938587"/>
          </a:xfrm>
        </p:spPr>
        <p:txBody>
          <a:bodyPr/>
          <a:lstStyle/>
          <a:p>
            <a:pPr marL="457200" indent="-457200">
              <a:buFont typeface="Wingdings" pitchFamily="2" charset="2"/>
              <a:buNone/>
            </a:pPr>
            <a:r>
              <a:rPr lang="zh-CN" altLang="en-US" dirty="0" smtClean="0"/>
              <a:t>带来的几个问题：</a:t>
            </a:r>
          </a:p>
          <a:p>
            <a:pPr marL="1085850" lvl="1" indent="-457200"/>
            <a:r>
              <a:rPr lang="zh-CN" altLang="en-US" dirty="0" smtClean="0"/>
              <a:t>导致错误的执行结果。</a:t>
            </a:r>
          </a:p>
          <a:p>
            <a:pPr marL="1085850" lvl="1" indent="-457200"/>
            <a:r>
              <a:rPr lang="zh-CN" altLang="en-US" dirty="0" smtClean="0"/>
              <a:t>流水线可能会出现停顿，</a:t>
            </a:r>
            <a:r>
              <a:rPr lang="en-US" altLang="zh-CN" dirty="0" smtClean="0"/>
              <a:t/>
            </a:r>
            <a:br>
              <a:rPr lang="en-US" altLang="zh-CN" dirty="0" smtClean="0"/>
            </a:br>
            <a:r>
              <a:rPr lang="zh-CN" altLang="en-US" dirty="0" smtClean="0"/>
              <a:t>从而降低流水线的效率</a:t>
            </a:r>
          </a:p>
          <a:p>
            <a:pPr marL="1085850" lvl="1" indent="-457200">
              <a:buFont typeface="Wingdings" pitchFamily="2" charset="2"/>
              <a:buNone/>
            </a:pPr>
            <a:r>
              <a:rPr lang="zh-CN" altLang="en-US" dirty="0" smtClean="0"/>
              <a:t>     和实际的加速比。</a:t>
            </a:r>
            <a:endParaRPr lang="en-US" altLang="zh-CN" dirty="0" smtClean="0"/>
          </a:p>
          <a:p>
            <a:pPr marL="1085850" lvl="1" indent="-457200">
              <a:buFont typeface="Wingdings" pitchFamily="2" charset="2"/>
              <a:buNone/>
            </a:pPr>
            <a:endParaRPr lang="zh-CN" altLang="en-US" dirty="0" smtClean="0"/>
          </a:p>
          <a:p>
            <a:pPr marL="1085850" lvl="1" indent="-457200"/>
            <a:r>
              <a:rPr lang="zh-CN" altLang="en-US" dirty="0" smtClean="0"/>
              <a:t>我们约定</a:t>
            </a:r>
            <a:r>
              <a:rPr lang="zh-CN" altLang="en-US" dirty="0" smtClean="0">
                <a:ea typeface="宋体" charset="-122"/>
              </a:rPr>
              <a:t>       </a:t>
            </a:r>
          </a:p>
        </p:txBody>
      </p:sp>
      <p:pic>
        <p:nvPicPr>
          <p:cNvPr id="2" name="图片 1"/>
          <p:cNvPicPr>
            <a:picLocks noChangeAspect="1"/>
          </p:cNvPicPr>
          <p:nvPr/>
        </p:nvPicPr>
        <p:blipFill>
          <a:blip r:embed="rId2"/>
          <a:stretch>
            <a:fillRect/>
          </a:stretch>
        </p:blipFill>
        <p:spPr>
          <a:xfrm>
            <a:off x="5220072" y="1124744"/>
            <a:ext cx="2880320" cy="1570268"/>
          </a:xfrm>
          <a:prstGeom prst="rect">
            <a:avLst/>
          </a:prstGeom>
        </p:spPr>
      </p:pic>
      <p:pic>
        <p:nvPicPr>
          <p:cNvPr id="3" name="图片 2"/>
          <p:cNvPicPr>
            <a:picLocks noChangeAspect="1"/>
          </p:cNvPicPr>
          <p:nvPr/>
        </p:nvPicPr>
        <p:blipFill>
          <a:blip r:embed="rId3"/>
          <a:stretch>
            <a:fillRect/>
          </a:stretch>
        </p:blipFill>
        <p:spPr>
          <a:xfrm>
            <a:off x="5220072" y="2780928"/>
            <a:ext cx="2880320" cy="1802790"/>
          </a:xfrm>
          <a:prstGeom prst="rect">
            <a:avLst/>
          </a:prstGeom>
        </p:spPr>
      </p:pic>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20072" y="4725144"/>
            <a:ext cx="2880320" cy="1918293"/>
          </a:xfrm>
          <a:prstGeom prst="rect">
            <a:avLst/>
          </a:prstGeom>
        </p:spPr>
      </p:pic>
      <p:sp>
        <p:nvSpPr>
          <p:cNvPr id="5" name="文本框 4"/>
          <p:cNvSpPr txBox="1"/>
          <p:nvPr/>
        </p:nvSpPr>
        <p:spPr>
          <a:xfrm>
            <a:off x="1331640" y="4945626"/>
            <a:ext cx="3888432" cy="1200329"/>
          </a:xfrm>
          <a:prstGeom prst="rect">
            <a:avLst/>
          </a:prstGeom>
          <a:noFill/>
        </p:spPr>
        <p:txBody>
          <a:bodyPr wrap="square" rtlCol="0">
            <a:spAutoFit/>
          </a:bodyPr>
          <a:lstStyle/>
          <a:p>
            <a:r>
              <a:rPr lang="zh-CN" altLang="en-US" sz="1800" dirty="0">
                <a:solidFill>
                  <a:srgbClr val="0000FF"/>
                </a:solidFill>
              </a:rPr>
              <a:t>当一条指令被暂停时，在该暂停指令之后流出的</a:t>
            </a:r>
            <a:r>
              <a:rPr lang="zh-CN" altLang="en-US" sz="1800" dirty="0" smtClean="0">
                <a:solidFill>
                  <a:srgbClr val="0000FF"/>
                </a:solidFill>
              </a:rPr>
              <a:t>所有</a:t>
            </a:r>
            <a:r>
              <a:rPr lang="zh-CN" altLang="en-US" sz="1800" dirty="0">
                <a:solidFill>
                  <a:srgbClr val="0000FF"/>
                </a:solidFill>
              </a:rPr>
              <a:t>指令都要被暂停，而在该暂停指令之前流出的指令</a:t>
            </a:r>
            <a:r>
              <a:rPr lang="zh-CN" altLang="en-US" sz="1800" dirty="0" smtClean="0">
                <a:solidFill>
                  <a:srgbClr val="0000FF"/>
                </a:solidFill>
              </a:rPr>
              <a:t>则继续</a:t>
            </a:r>
            <a:r>
              <a:rPr lang="zh-CN" altLang="en-US" sz="1800" dirty="0">
                <a:solidFill>
                  <a:srgbClr val="0000FF"/>
                </a:solidFill>
              </a:rPr>
              <a:t>进行（否则就永远无法消除冲突</a:t>
            </a:r>
            <a:r>
              <a:rPr lang="zh-CN" altLang="en-US" sz="1800" dirty="0" smtClean="0">
                <a:solidFill>
                  <a:srgbClr val="0000FF"/>
                </a:solidFill>
              </a:rPr>
              <a:t>）</a:t>
            </a:r>
            <a:endParaRPr lang="zh-CN" altLang="en-US" sz="1800" dirty="0">
              <a:solidFill>
                <a:srgbClr val="0000FF"/>
              </a:solidFill>
            </a:endParaRPr>
          </a:p>
        </p:txBody>
      </p:sp>
    </p:spTree>
  </p:cSld>
  <p:clrMapOvr>
    <a:masterClrMapping/>
  </p:clrMapOvr>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r>
              <a:rPr lang="en-US" altLang="zh-CN" smtClean="0">
                <a:latin typeface="黑体" pitchFamily="2" charset="-122"/>
              </a:rPr>
              <a:t>3.4 </a:t>
            </a:r>
            <a:r>
              <a:rPr lang="zh-CN" altLang="en-US" smtClean="0">
                <a:latin typeface="黑体" pitchFamily="2" charset="-122"/>
              </a:rPr>
              <a:t>流水线的相关与冲突</a:t>
            </a:r>
          </a:p>
        </p:txBody>
      </p:sp>
      <p:sp>
        <p:nvSpPr>
          <p:cNvPr id="123907" name="Rectangle 3" descr="Rectangle: Click to edit Master text styles&#10;Second level&#10;Third level&#10;Fourth level&#10;Fifth level"/>
          <p:cNvSpPr>
            <a:spLocks noGrp="1" noChangeArrowheads="1"/>
          </p:cNvSpPr>
          <p:nvPr>
            <p:ph idx="1"/>
          </p:nvPr>
        </p:nvSpPr>
        <p:spPr/>
        <p:txBody>
          <a:bodyPr/>
          <a:lstStyle/>
          <a:p>
            <a:pPr marL="457200" indent="-457200"/>
            <a:r>
              <a:rPr lang="zh-CN" altLang="sv-SE" dirty="0" smtClean="0"/>
              <a:t>结构冲突</a:t>
            </a:r>
          </a:p>
          <a:p>
            <a:pPr marL="1085850" lvl="1" indent="-457200"/>
            <a:r>
              <a:rPr lang="zh-CN" altLang="sv-SE" dirty="0" smtClean="0"/>
              <a:t>在流水线处理机中，为了能够使各种组合的指令</a:t>
            </a:r>
          </a:p>
          <a:p>
            <a:pPr marL="1085850" lvl="1" indent="-457200">
              <a:buFont typeface="Wingdings" pitchFamily="2" charset="2"/>
              <a:buNone/>
            </a:pPr>
            <a:r>
              <a:rPr lang="zh-CN" altLang="sv-SE" dirty="0" smtClean="0"/>
              <a:t>     都能顺利地重叠执行，需要</a:t>
            </a:r>
            <a:r>
              <a:rPr lang="zh-CN" altLang="sv-SE" b="1" dirty="0" smtClean="0">
                <a:solidFill>
                  <a:srgbClr val="0000FF"/>
                </a:solidFill>
              </a:rPr>
              <a:t>对功能部件进行流水</a:t>
            </a:r>
          </a:p>
          <a:p>
            <a:pPr marL="1085850" lvl="1" indent="-457200">
              <a:buFont typeface="Wingdings" pitchFamily="2" charset="2"/>
              <a:buNone/>
            </a:pPr>
            <a:r>
              <a:rPr lang="zh-CN" altLang="sv-SE" dirty="0" smtClean="0"/>
              <a:t>     或</a:t>
            </a:r>
            <a:r>
              <a:rPr lang="zh-CN" altLang="sv-SE" b="1" dirty="0" smtClean="0">
                <a:solidFill>
                  <a:srgbClr val="0000FF"/>
                </a:solidFill>
              </a:rPr>
              <a:t>重复设置资源</a:t>
            </a:r>
            <a:r>
              <a:rPr lang="zh-CN" altLang="sv-SE" dirty="0" smtClean="0"/>
              <a:t>。</a:t>
            </a:r>
          </a:p>
          <a:p>
            <a:pPr marL="1085850" lvl="1" indent="-457200"/>
            <a:r>
              <a:rPr lang="zh-CN" altLang="sv-SE" dirty="0" smtClean="0"/>
              <a:t>如果某种指令组合因为资源冲突而不能正常执</a:t>
            </a:r>
          </a:p>
          <a:p>
            <a:pPr marL="1085850" lvl="1" indent="-457200">
              <a:buFont typeface="Wingdings" pitchFamily="2" charset="2"/>
              <a:buNone/>
            </a:pPr>
            <a:r>
              <a:rPr lang="zh-CN" altLang="sv-SE" dirty="0" smtClean="0"/>
              <a:t>     行，则称该处理机有</a:t>
            </a:r>
            <a:r>
              <a:rPr lang="zh-CN" altLang="sv-SE" dirty="0" smtClean="0">
                <a:solidFill>
                  <a:srgbClr val="FF0000"/>
                </a:solidFill>
              </a:rPr>
              <a:t>结构冲突。</a:t>
            </a:r>
          </a:p>
          <a:p>
            <a:pPr marL="1085850" lvl="1" indent="-457200"/>
            <a:r>
              <a:rPr lang="zh-CN" altLang="en-US" dirty="0" smtClean="0"/>
              <a:t>常见的导致结构</a:t>
            </a:r>
            <a:r>
              <a:rPr lang="zh-CN" altLang="sv-SE" dirty="0" smtClean="0"/>
              <a:t>冲突</a:t>
            </a:r>
            <a:r>
              <a:rPr lang="zh-CN" altLang="en-US" dirty="0" smtClean="0"/>
              <a:t>的原因：</a:t>
            </a:r>
          </a:p>
          <a:p>
            <a:pPr lvl="2"/>
            <a:r>
              <a:rPr lang="zh-CN" altLang="sv-SE" dirty="0" smtClean="0">
                <a:ea typeface="宋体" charset="-122"/>
              </a:rPr>
              <a:t>功能部件不是完全流水</a:t>
            </a:r>
          </a:p>
          <a:p>
            <a:pPr lvl="2"/>
            <a:r>
              <a:rPr lang="zh-CN" altLang="sv-SE" dirty="0" smtClean="0">
                <a:ea typeface="宋体" charset="-122"/>
              </a:rPr>
              <a:t>资源份数不够</a:t>
            </a:r>
            <a:endParaRPr lang="zh-CN" altLang="en-US" dirty="0" smtClean="0">
              <a:ea typeface="宋体" charset="-122"/>
            </a:endParaRPr>
          </a:p>
        </p:txBody>
      </p:sp>
    </p:spTree>
  </p:cSld>
  <p:clrMapOvr>
    <a:masterClrMapping/>
  </p:clrMapOvr>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r>
              <a:rPr lang="en-US" altLang="zh-CN" smtClean="0">
                <a:latin typeface="黑体" pitchFamily="2" charset="-122"/>
              </a:rPr>
              <a:t>3.4 </a:t>
            </a:r>
            <a:r>
              <a:rPr lang="zh-CN" altLang="en-US" smtClean="0">
                <a:latin typeface="黑体" pitchFamily="2" charset="-122"/>
              </a:rPr>
              <a:t>流水线的相关与冲突</a:t>
            </a:r>
          </a:p>
        </p:txBody>
      </p:sp>
      <p:sp>
        <p:nvSpPr>
          <p:cNvPr id="124931" name="Rectangle 3" descr="Rectangle: Click to edit Master text styles&#10;Second level&#10;Third level&#10;Fourth level&#10;Fifth level"/>
          <p:cNvSpPr>
            <a:spLocks noGrp="1" noChangeArrowheads="1"/>
          </p:cNvSpPr>
          <p:nvPr>
            <p:ph idx="1"/>
          </p:nvPr>
        </p:nvSpPr>
        <p:spPr>
          <a:xfrm>
            <a:off x="685800" y="1435100"/>
            <a:ext cx="7772400" cy="4514850"/>
          </a:xfrm>
        </p:spPr>
        <p:txBody>
          <a:bodyPr/>
          <a:lstStyle/>
          <a:p>
            <a:pPr marL="1085850" lvl="1" indent="-457200"/>
            <a:r>
              <a:rPr lang="zh-CN" altLang="en-US" dirty="0" smtClean="0"/>
              <a:t>结构冲突举例：访存冲突</a:t>
            </a:r>
          </a:p>
          <a:p>
            <a:pPr marL="1085850" lvl="1" indent="-457200">
              <a:buFont typeface="Wingdings" pitchFamily="2" charset="2"/>
              <a:buNone/>
            </a:pPr>
            <a:r>
              <a:rPr lang="zh-CN" altLang="en-US" dirty="0" smtClean="0"/>
              <a:t>         </a:t>
            </a:r>
            <a:r>
              <a:rPr lang="zh-CN" altLang="en-US" dirty="0" smtClean="0">
                <a:solidFill>
                  <a:srgbClr val="E24C05"/>
                </a:solidFill>
              </a:rPr>
              <a:t>有些流水线处理机只有一个存储器，将数据</a:t>
            </a:r>
          </a:p>
          <a:p>
            <a:pPr marL="1085850" lvl="1" indent="-457200">
              <a:buFont typeface="Wingdings" pitchFamily="2" charset="2"/>
              <a:buNone/>
            </a:pPr>
            <a:r>
              <a:rPr lang="zh-CN" altLang="en-US" dirty="0" smtClean="0">
                <a:solidFill>
                  <a:srgbClr val="E24C05"/>
                </a:solidFill>
              </a:rPr>
              <a:t>和指令放在一起，访存指令会导致</a:t>
            </a:r>
            <a:r>
              <a:rPr lang="zh-CN" altLang="en-US" b="1" dirty="0" smtClean="0">
                <a:solidFill>
                  <a:srgbClr val="FF0000"/>
                </a:solidFill>
              </a:rPr>
              <a:t>访存冲突</a:t>
            </a:r>
            <a:r>
              <a:rPr lang="zh-CN" altLang="en-US" dirty="0" smtClean="0">
                <a:solidFill>
                  <a:srgbClr val="E24C05"/>
                </a:solidFill>
              </a:rPr>
              <a:t>。</a:t>
            </a:r>
            <a:endParaRPr lang="zh-CN" altLang="en-US" i="1" dirty="0" smtClean="0">
              <a:solidFill>
                <a:srgbClr val="FF0000"/>
              </a:solidFill>
            </a:endParaRPr>
          </a:p>
          <a:p>
            <a:pPr lvl="2"/>
            <a:r>
              <a:rPr lang="zh-CN" altLang="en-US" dirty="0" smtClean="0">
                <a:solidFill>
                  <a:srgbClr val="D60093"/>
                </a:solidFill>
                <a:ea typeface="宋体" charset="-122"/>
              </a:rPr>
              <a:t>解决办法</a:t>
            </a:r>
            <a:r>
              <a:rPr lang="en-US" altLang="zh-CN" dirty="0" smtClean="0">
                <a:solidFill>
                  <a:srgbClr val="D60093"/>
                </a:solidFill>
                <a:ea typeface="宋体" charset="-122"/>
              </a:rPr>
              <a:t>Ⅰ</a:t>
            </a:r>
            <a:r>
              <a:rPr lang="zh-CN" altLang="en-US" dirty="0" smtClean="0">
                <a:solidFill>
                  <a:srgbClr val="D60093"/>
                </a:solidFill>
                <a:ea typeface="宋体" charset="-122"/>
              </a:rPr>
              <a:t>：</a:t>
            </a:r>
            <a:r>
              <a:rPr lang="zh-CN" altLang="en-US" dirty="0" smtClean="0">
                <a:solidFill>
                  <a:srgbClr val="D60093"/>
                </a:solidFill>
                <a:ea typeface="宋体" charset="-122"/>
                <a:hlinkClick r:id="rId2" action="ppaction://hlinkfile"/>
              </a:rPr>
              <a:t>插入暂停周期</a:t>
            </a:r>
            <a:endParaRPr lang="zh-CN" altLang="en-US" dirty="0" smtClean="0">
              <a:solidFill>
                <a:srgbClr val="FFFF00"/>
              </a:solidFill>
              <a:ea typeface="宋体" charset="-122"/>
            </a:endParaRPr>
          </a:p>
          <a:p>
            <a:pPr lvl="2">
              <a:buFont typeface="Wingdings" pitchFamily="2" charset="2"/>
              <a:buNone/>
            </a:pPr>
            <a:r>
              <a:rPr lang="zh-CN" altLang="en-US" dirty="0" smtClean="0">
                <a:ea typeface="宋体" charset="-122"/>
              </a:rPr>
              <a:t>               （</a:t>
            </a:r>
            <a:r>
              <a:rPr lang="zh-CN" altLang="en-US" dirty="0" smtClean="0">
                <a:latin typeface="Times New Roman" pitchFamily="18" charset="0"/>
                <a:ea typeface="宋体" charset="-122"/>
              </a:rPr>
              <a:t>“</a:t>
            </a:r>
            <a:r>
              <a:rPr lang="zh-CN" altLang="en-US" dirty="0" smtClean="0">
                <a:ea typeface="宋体" charset="-122"/>
              </a:rPr>
              <a:t>流水线气泡</a:t>
            </a:r>
            <a:r>
              <a:rPr lang="zh-CN" altLang="en-US" dirty="0" smtClean="0">
                <a:latin typeface="Times New Roman" pitchFamily="18" charset="0"/>
                <a:ea typeface="宋体" charset="-122"/>
              </a:rPr>
              <a:t>”</a:t>
            </a:r>
            <a:r>
              <a:rPr lang="zh-CN" altLang="en-US" dirty="0" smtClean="0">
                <a:ea typeface="宋体" charset="-122"/>
              </a:rPr>
              <a:t>或</a:t>
            </a:r>
            <a:r>
              <a:rPr lang="zh-CN" altLang="en-US" dirty="0" smtClean="0">
                <a:latin typeface="Times New Roman" pitchFamily="18" charset="0"/>
                <a:ea typeface="宋体" charset="-122"/>
              </a:rPr>
              <a:t>“</a:t>
            </a:r>
            <a:r>
              <a:rPr lang="zh-CN" altLang="en-US" dirty="0" smtClean="0">
                <a:ea typeface="宋体" charset="-122"/>
              </a:rPr>
              <a:t>气泡</a:t>
            </a:r>
            <a:r>
              <a:rPr lang="zh-CN" altLang="en-US" dirty="0" smtClean="0">
                <a:latin typeface="Times New Roman" pitchFamily="18" charset="0"/>
                <a:ea typeface="宋体" charset="-122"/>
              </a:rPr>
              <a:t>”</a:t>
            </a:r>
            <a:r>
              <a:rPr lang="zh-CN" altLang="en-US" dirty="0" smtClean="0">
                <a:ea typeface="宋体" charset="-122"/>
              </a:rPr>
              <a:t>）</a:t>
            </a:r>
          </a:p>
          <a:p>
            <a:pPr lvl="2"/>
            <a:r>
              <a:rPr lang="zh-CN" altLang="en-US" dirty="0" smtClean="0">
                <a:solidFill>
                  <a:srgbClr val="D60093"/>
                </a:solidFill>
                <a:ea typeface="宋体" charset="-122"/>
              </a:rPr>
              <a:t>解决方法</a:t>
            </a:r>
            <a:r>
              <a:rPr lang="en-US" altLang="zh-CN" dirty="0" smtClean="0">
                <a:solidFill>
                  <a:srgbClr val="D60093"/>
                </a:solidFill>
                <a:ea typeface="宋体" charset="-122"/>
              </a:rPr>
              <a:t>Ⅱ</a:t>
            </a:r>
            <a:r>
              <a:rPr lang="zh-CN" altLang="en-US" dirty="0" smtClean="0">
                <a:solidFill>
                  <a:srgbClr val="D60093"/>
                </a:solidFill>
                <a:ea typeface="宋体" charset="-122"/>
              </a:rPr>
              <a:t>：</a:t>
            </a:r>
            <a:r>
              <a:rPr lang="zh-CN" altLang="en-US" dirty="0" smtClean="0">
                <a:ea typeface="宋体" charset="-122"/>
              </a:rPr>
              <a:t> </a:t>
            </a:r>
          </a:p>
          <a:p>
            <a:pPr lvl="2">
              <a:buFont typeface="Wingdings" pitchFamily="2" charset="2"/>
              <a:buNone/>
            </a:pPr>
            <a:r>
              <a:rPr lang="zh-CN" altLang="en-US" dirty="0" smtClean="0">
                <a:latin typeface="宋体" charset="-122"/>
                <a:ea typeface="宋体" charset="-122"/>
              </a:rPr>
              <a:t>        设置相互独立的指令存储器和数据存储器</a:t>
            </a:r>
          </a:p>
          <a:p>
            <a:pPr lvl="2">
              <a:buFont typeface="Wingdings" pitchFamily="2" charset="2"/>
              <a:buNone/>
            </a:pPr>
            <a:r>
              <a:rPr lang="zh-CN" altLang="en-US" dirty="0" smtClean="0">
                <a:latin typeface="宋体" charset="-122"/>
                <a:ea typeface="宋体" charset="-122"/>
              </a:rPr>
              <a:t>    或设置相互独立的指令</a:t>
            </a:r>
            <a:r>
              <a:rPr lang="en-US" altLang="zh-CN" dirty="0" smtClean="0">
                <a:solidFill>
                  <a:srgbClr val="9933FF"/>
                </a:solidFill>
                <a:latin typeface="宋体" charset="-122"/>
                <a:ea typeface="宋体" charset="-122"/>
              </a:rPr>
              <a:t>Cache</a:t>
            </a:r>
            <a:r>
              <a:rPr lang="zh-CN" altLang="en-US" dirty="0" smtClean="0">
                <a:latin typeface="宋体" charset="-122"/>
                <a:ea typeface="宋体" charset="-122"/>
              </a:rPr>
              <a:t>和数据</a:t>
            </a:r>
            <a:r>
              <a:rPr lang="en-US" altLang="zh-CN" dirty="0" smtClean="0">
                <a:solidFill>
                  <a:srgbClr val="9933FF"/>
                </a:solidFill>
                <a:latin typeface="宋体" charset="-122"/>
                <a:ea typeface="宋体" charset="-122"/>
              </a:rPr>
              <a:t>Cache</a:t>
            </a:r>
            <a:r>
              <a:rPr lang="zh-CN" altLang="en-US" dirty="0" smtClean="0">
                <a:solidFill>
                  <a:srgbClr val="9933FF"/>
                </a:solidFill>
                <a:latin typeface="宋体" charset="-122"/>
                <a:ea typeface="宋体" charset="-122"/>
              </a:rPr>
              <a:t>。</a:t>
            </a:r>
          </a:p>
          <a:p>
            <a:pPr marL="1085850" lvl="1" indent="-457200"/>
            <a:endParaRPr lang="en-US" altLang="zh-CN" sz="2000" dirty="0" smtClean="0">
              <a:latin typeface="宋体" charset="-122"/>
              <a:ea typeface="宋体" charset="-122"/>
            </a:endParaRPr>
          </a:p>
        </p:txBody>
      </p:sp>
    </p:spTree>
  </p:cSld>
  <p:clrMapOvr>
    <a:masterClrMapping/>
  </p:clrMapOvr>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5"/>
          <p:cNvSpPr>
            <a:spLocks noGrp="1" noChangeArrowheads="1"/>
          </p:cNvSpPr>
          <p:nvPr>
            <p:ph type="title"/>
          </p:nvPr>
        </p:nvSpPr>
        <p:spPr/>
        <p:txBody>
          <a:bodyPr/>
          <a:lstStyle/>
          <a:p>
            <a:r>
              <a:rPr lang="en-US" altLang="zh-CN" sz="1800" smtClean="0">
                <a:latin typeface="黑体" pitchFamily="2" charset="-122"/>
              </a:rPr>
              <a:t>3.4 </a:t>
            </a:r>
            <a:r>
              <a:rPr lang="zh-CN" altLang="en-US" sz="1800" smtClean="0">
                <a:latin typeface="黑体" pitchFamily="2" charset="-122"/>
              </a:rPr>
              <a:t>流水线的相关与冲突</a:t>
            </a:r>
          </a:p>
        </p:txBody>
      </p:sp>
      <p:graphicFrame>
        <p:nvGraphicFramePr>
          <p:cNvPr id="125955" name="Object 4"/>
          <p:cNvGraphicFramePr>
            <a:graphicFrameLocks noGrp="1" noChangeAspect="1"/>
          </p:cNvGraphicFramePr>
          <p:nvPr>
            <p:ph idx="1"/>
          </p:nvPr>
        </p:nvGraphicFramePr>
        <p:xfrm>
          <a:off x="611188" y="1268413"/>
          <a:ext cx="8207375" cy="4332287"/>
        </p:xfrm>
        <a:graphic>
          <a:graphicData uri="http://schemas.openxmlformats.org/presentationml/2006/ole">
            <mc:AlternateContent xmlns:mc="http://schemas.openxmlformats.org/markup-compatibility/2006">
              <mc:Choice xmlns:v="urn:schemas-microsoft-com:vml" Requires="v">
                <p:oleObj spid="_x0000_s126039" name="Picture2" r:id="rId3" imgW="6115812" imgH="3227832" progId="Word.Picture.8">
                  <p:embed/>
                </p:oleObj>
              </mc:Choice>
              <mc:Fallback>
                <p:oleObj name="Picture2" r:id="rId3" imgW="6115812" imgH="3227832" progId="Word.Picture.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1268413"/>
                        <a:ext cx="8207375" cy="43322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5956" name="Text Box 7"/>
          <p:cNvSpPr txBox="1">
            <a:spLocks noChangeArrowheads="1"/>
          </p:cNvSpPr>
          <p:nvPr/>
        </p:nvSpPr>
        <p:spPr bwMode="auto">
          <a:xfrm>
            <a:off x="2700338" y="5589588"/>
            <a:ext cx="5113337" cy="457200"/>
          </a:xfrm>
          <a:prstGeom prst="rect">
            <a:avLst/>
          </a:prstGeom>
          <a:noFill/>
          <a:ln w="9525">
            <a:noFill/>
            <a:miter lim="800000"/>
            <a:headEnd/>
            <a:tailEnd/>
          </a:ln>
        </p:spPr>
        <p:txBody>
          <a:bodyPr>
            <a:spAutoFit/>
          </a:bodyPr>
          <a:lstStyle/>
          <a:p>
            <a:pPr>
              <a:spcBef>
                <a:spcPct val="50000"/>
              </a:spcBef>
            </a:pPr>
            <a:r>
              <a:rPr lang="zh-CN" altLang="en-US" sz="2000" b="1">
                <a:solidFill>
                  <a:srgbClr val="080808"/>
                </a:solidFill>
                <a:ea typeface="宋体" charset="-122"/>
              </a:rPr>
              <a:t>由于访问同一个存储器而引起的结构冲突</a:t>
            </a:r>
            <a:r>
              <a:rPr lang="zh-CN" altLang="en-US"/>
              <a:t> </a:t>
            </a: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1_样板-白底">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4768F5"/>
      </a:hlink>
      <a:folHlink>
        <a:srgbClr val="5882F8"/>
      </a:folHlink>
    </a:clrScheme>
    <a:fontScheme name="样板-白底">
      <a:majorFont>
        <a:latin typeface="Tahoma"/>
        <a:ea typeface="黑体"/>
        <a:cs typeface=""/>
      </a:majorFont>
      <a:minorFont>
        <a:latin typeface="Tahoma"/>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600" b="0" i="0" u="none" strike="noStrike" cap="none" normalizeH="0" baseline="0" smtClean="0">
            <a:ln>
              <a:noFill/>
            </a:ln>
            <a:solidFill>
              <a:schemeClr val="tx1"/>
            </a:solidFill>
            <a:effectLst/>
            <a:latin typeface="Tahoma" pitchFamily="34" charset="0"/>
            <a:ea typeface="黑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600" b="0" i="0" u="none" strike="noStrike" cap="none" normalizeH="0" baseline="0" smtClean="0">
            <a:ln>
              <a:noFill/>
            </a:ln>
            <a:solidFill>
              <a:schemeClr val="tx1"/>
            </a:solidFill>
            <a:effectLst/>
            <a:latin typeface="Tahoma" pitchFamily="34" charset="0"/>
            <a:ea typeface="黑体" pitchFamily="2" charset="-122"/>
          </a:defRPr>
        </a:defPPr>
      </a:lstStyle>
    </a:lnDef>
  </a:objectDefaults>
  <a:extraClrSchemeLst>
    <a:extraClrScheme>
      <a:clrScheme name="样板-白底 1">
        <a:dk1>
          <a:srgbClr val="000000"/>
        </a:dk1>
        <a:lt1>
          <a:srgbClr val="FFFFFF"/>
        </a:lt1>
        <a:dk2>
          <a:srgbClr val="40458C"/>
        </a:dk2>
        <a:lt2>
          <a:srgbClr val="FFFFCC"/>
        </a:lt2>
        <a:accent1>
          <a:srgbClr val="8D8DB3"/>
        </a:accent1>
        <a:accent2>
          <a:srgbClr val="B2B2B2"/>
        </a:accent2>
        <a:accent3>
          <a:srgbClr val="AFB0C5"/>
        </a:accent3>
        <a:accent4>
          <a:srgbClr val="DADADA"/>
        </a:accent4>
        <a:accent5>
          <a:srgbClr val="C5C5D6"/>
        </a:accent5>
        <a:accent6>
          <a:srgbClr val="A1A1A1"/>
        </a:accent6>
        <a:hlink>
          <a:srgbClr val="6F89F7"/>
        </a:hlink>
        <a:folHlink>
          <a:srgbClr val="4F56AD"/>
        </a:folHlink>
      </a:clrScheme>
      <a:clrMap bg1="dk2" tx1="lt1" bg2="dk1" tx2="lt2" accent1="accent1" accent2="accent2" accent3="accent3" accent4="accent4" accent5="accent5" accent6="accent6" hlink="hlink" folHlink="folHlink"/>
    </a:extraClrScheme>
    <a:extraClrScheme>
      <a:clrScheme name="样板-白底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样板-白底 3">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4D4D4"/>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样板-白底 4">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4AF5D"/>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样板-白底 5">
        <a:dk1>
          <a:srgbClr val="000000"/>
        </a:dk1>
        <a:lt1>
          <a:srgbClr val="FFFFFF"/>
        </a:lt1>
        <a:dk2>
          <a:srgbClr val="003366"/>
        </a:dk2>
        <a:lt2>
          <a:srgbClr val="CCFFCC"/>
        </a:lt2>
        <a:accent1>
          <a:srgbClr val="006699"/>
        </a:accent1>
        <a:accent2>
          <a:srgbClr val="009999"/>
        </a:accent2>
        <a:accent3>
          <a:srgbClr val="AAADB8"/>
        </a:accent3>
        <a:accent4>
          <a:srgbClr val="DADADA"/>
        </a:accent4>
        <a:accent5>
          <a:srgbClr val="AAB8CA"/>
        </a:accent5>
        <a:accent6>
          <a:srgbClr val="008A8A"/>
        </a:accent6>
        <a:hlink>
          <a:srgbClr val="0099CC"/>
        </a:hlink>
        <a:folHlink>
          <a:srgbClr val="00458A"/>
        </a:folHlink>
      </a:clrScheme>
      <a:clrMap bg1="dk2" tx1="lt1" bg2="dk1" tx2="lt2" accent1="accent1" accent2="accent2" accent3="accent3" accent4="accent4" accent5="accent5" accent6="accent6" hlink="hlink" folHlink="folHlink"/>
    </a:extraClrScheme>
    <a:extraClrScheme>
      <a:clrScheme name="样板-白底 6">
        <a:dk1>
          <a:srgbClr val="000000"/>
        </a:dk1>
        <a:lt1>
          <a:srgbClr val="FFFFFF"/>
        </a:lt1>
        <a:dk2>
          <a:srgbClr val="004A48"/>
        </a:dk2>
        <a:lt2>
          <a:srgbClr val="33CCCC"/>
        </a:lt2>
        <a:accent1>
          <a:srgbClr val="006699"/>
        </a:accent1>
        <a:accent2>
          <a:srgbClr val="009999"/>
        </a:accent2>
        <a:accent3>
          <a:srgbClr val="AAB1B1"/>
        </a:accent3>
        <a:accent4>
          <a:srgbClr val="DADADA"/>
        </a:accent4>
        <a:accent5>
          <a:srgbClr val="AAB8CA"/>
        </a:accent5>
        <a:accent6>
          <a:srgbClr val="008A8A"/>
        </a:accent6>
        <a:hlink>
          <a:srgbClr val="00CC99"/>
        </a:hlink>
        <a:folHlink>
          <a:srgbClr val="006666"/>
        </a:folHlink>
      </a:clrScheme>
      <a:clrMap bg1="dk2" tx1="lt1" bg2="dk1" tx2="lt2" accent1="accent1" accent2="accent2" accent3="accent3" accent4="accent4" accent5="accent5" accent6="accent6" hlink="hlink" folHlink="folHlink"/>
    </a:extraClrScheme>
    <a:extraClrScheme>
      <a:clrScheme name="样板-白底 7">
        <a:dk1>
          <a:srgbClr val="000000"/>
        </a:dk1>
        <a:lt1>
          <a:srgbClr val="FFFFFF"/>
        </a:lt1>
        <a:dk2>
          <a:srgbClr val="333300"/>
        </a:dk2>
        <a:lt2>
          <a:srgbClr val="FFFFCC"/>
        </a:lt2>
        <a:accent1>
          <a:srgbClr val="CC9900"/>
        </a:accent1>
        <a:accent2>
          <a:srgbClr val="CC6600"/>
        </a:accent2>
        <a:accent3>
          <a:srgbClr val="ADADAA"/>
        </a:accent3>
        <a:accent4>
          <a:srgbClr val="DADADA"/>
        </a:accent4>
        <a:accent5>
          <a:srgbClr val="E2CAAA"/>
        </a:accent5>
        <a:accent6>
          <a:srgbClr val="B95C00"/>
        </a:accent6>
        <a:hlink>
          <a:srgbClr val="808000"/>
        </a:hlink>
        <a:folHlink>
          <a:srgbClr val="525000"/>
        </a:folHlink>
      </a:clrScheme>
      <a:clrMap bg1="dk2" tx1="lt1" bg2="dk1" tx2="lt2" accent1="accent1" accent2="accent2" accent3="accent3" accent4="accent4" accent5="accent5" accent6="accent6" hlink="hlink" folHlink="folHlink"/>
    </a:extraClrScheme>
    <a:extraClrScheme>
      <a:clrScheme name="样板-白底 8">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3"/>
        </a:accent5>
        <a:accent6>
          <a:srgbClr val="73B0B5"/>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计算机系统结构模板1">
  <a:themeElements>
    <a:clrScheme name="计算机系统结构模板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fontScheme name="计算机系统结构模板1">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200" b="1" i="0" u="none" strike="noStrike" cap="none" normalizeH="0" baseline="0" smtClean="0">
            <a:ln>
              <a:noFill/>
            </a:ln>
            <a:solidFill>
              <a:schemeClr val="tx1"/>
            </a:solidFill>
            <a:effectLst/>
            <a:latin typeface="宋体" pitchFamily="2" charset="-122"/>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200" b="1" i="0" u="none" strike="noStrike" cap="none" normalizeH="0" baseline="0" smtClean="0">
            <a:ln>
              <a:noFill/>
            </a:ln>
            <a:solidFill>
              <a:schemeClr val="tx1"/>
            </a:solidFill>
            <a:effectLst/>
            <a:latin typeface="宋体" pitchFamily="2" charset="-122"/>
            <a:ea typeface="宋体" pitchFamily="2" charset="-122"/>
          </a:defRPr>
        </a:defPPr>
      </a:lstStyle>
    </a:lnDef>
  </a:objectDefaults>
  <a:extraClrSchemeLst>
    <a:extraClrScheme>
      <a:clrScheme name="计算机系统结构模板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计算机系统结构模板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计算机系统结构模板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计算机系统结构模板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计算机系统结构模板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计算机系统结构模板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计算机系统结构模板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lecture1">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lecture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zh-CN" sz="16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zh-CN" sz="16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lecture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lecture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lecture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lecture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lecture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lecture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lecture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18771</TotalTime>
  <Words>10166</Words>
  <Application>Microsoft Office PowerPoint</Application>
  <PresentationFormat>全屏显示(4:3)</PresentationFormat>
  <Paragraphs>1555</Paragraphs>
  <Slides>156</Slides>
  <Notes>13</Notes>
  <HiddenSlides>0</HiddenSlides>
  <MMClips>0</MMClips>
  <ScaleCrop>false</ScaleCrop>
  <HeadingPairs>
    <vt:vector size="8" baseType="variant">
      <vt:variant>
        <vt:lpstr>已用的字体</vt:lpstr>
      </vt:variant>
      <vt:variant>
        <vt:i4>13</vt:i4>
      </vt:variant>
      <vt:variant>
        <vt:lpstr>主题</vt:lpstr>
      </vt:variant>
      <vt:variant>
        <vt:i4>3</vt:i4>
      </vt:variant>
      <vt:variant>
        <vt:lpstr>嵌入 OLE 服务器</vt:lpstr>
      </vt:variant>
      <vt:variant>
        <vt:i4>6</vt:i4>
      </vt:variant>
      <vt:variant>
        <vt:lpstr>幻灯片标题</vt:lpstr>
      </vt:variant>
      <vt:variant>
        <vt:i4>156</vt:i4>
      </vt:variant>
    </vt:vector>
  </HeadingPairs>
  <TitlesOfParts>
    <vt:vector size="178" baseType="lpstr">
      <vt:lpstr>黑体</vt:lpstr>
      <vt:lpstr>华文行楷</vt:lpstr>
      <vt:lpstr>楷体</vt:lpstr>
      <vt:lpstr>楷体_GB2312</vt:lpstr>
      <vt:lpstr>宋体</vt:lpstr>
      <vt:lpstr>微软雅黑</vt:lpstr>
      <vt:lpstr>微软雅黑 Light</vt:lpstr>
      <vt:lpstr>Arial</vt:lpstr>
      <vt:lpstr>Comic Sans MS</vt:lpstr>
      <vt:lpstr>Tahoma</vt:lpstr>
      <vt:lpstr>Times New Roman</vt:lpstr>
      <vt:lpstr>Wingdings</vt:lpstr>
      <vt:lpstr>Wingdings 2</vt:lpstr>
      <vt:lpstr>1_样板-白底</vt:lpstr>
      <vt:lpstr>计算机系统结构模板1</vt:lpstr>
      <vt:lpstr>lecture1</vt:lpstr>
      <vt:lpstr>图片</vt:lpstr>
      <vt:lpstr>Visio</vt:lpstr>
      <vt:lpstr>Picture2</vt:lpstr>
      <vt:lpstr>公式</vt:lpstr>
      <vt:lpstr>Equation</vt:lpstr>
      <vt:lpstr>Document</vt:lpstr>
      <vt:lpstr>PowerPoint 演示文稿</vt:lpstr>
      <vt:lpstr>第1章 内容回顾</vt:lpstr>
      <vt:lpstr>PowerPoint 演示文稿</vt:lpstr>
      <vt:lpstr>PowerPoint 演示文稿</vt:lpstr>
      <vt:lpstr>Sequential Laundry（串行方式）</vt:lpstr>
      <vt:lpstr>Pipelined Laundry: (Start work ASAP)</vt:lpstr>
      <vt:lpstr>回忆：Load指令的5个阶段</vt:lpstr>
      <vt:lpstr>3.1 流水线的基本概念</vt:lpstr>
      <vt:lpstr>3.1 流水线的基本概念</vt:lpstr>
      <vt:lpstr>PowerPoint 演示文稿</vt:lpstr>
      <vt:lpstr>3.1 流水线的基本概念</vt:lpstr>
      <vt:lpstr>3.1 流水线的基本概念</vt:lpstr>
      <vt:lpstr>3.1 流水线的基本概念</vt:lpstr>
      <vt:lpstr>PowerPoint 演示文稿</vt:lpstr>
      <vt:lpstr>3.1 流水线的基本概念</vt:lpstr>
      <vt:lpstr>PowerPoint 演示文稿</vt:lpstr>
      <vt:lpstr>3.1 流水线的基本概念</vt:lpstr>
      <vt:lpstr>PowerPoint 演示文稿</vt:lpstr>
      <vt:lpstr>3.1 流水线的基本概念</vt:lpstr>
      <vt:lpstr>3.2 流水线的基本概念</vt:lpstr>
      <vt:lpstr>PowerPoint 演示文稿</vt:lpstr>
      <vt:lpstr>3.1 流水线的基本概念</vt:lpstr>
      <vt:lpstr>3.1 流水线的基本概念</vt:lpstr>
      <vt:lpstr>3.1 流水线的基本概念</vt:lpstr>
      <vt:lpstr>PowerPoint 演示文稿</vt:lpstr>
      <vt:lpstr>3.2 流水线的性能指标</vt:lpstr>
      <vt:lpstr>3.2 流水线的性能指标</vt:lpstr>
      <vt:lpstr>3.2 流水线的性能指标</vt:lpstr>
      <vt:lpstr>3.2 流水线的性能指标</vt:lpstr>
      <vt:lpstr>3.2 流水线的性能指标</vt:lpstr>
      <vt:lpstr>PowerPoint 演示文稿</vt:lpstr>
      <vt:lpstr>3.2 流水线的性能指标</vt:lpstr>
      <vt:lpstr>3.2 流水线的性能指标</vt:lpstr>
      <vt:lpstr>3.2 流水线的性能指标</vt:lpstr>
      <vt:lpstr>3.2 流水线的性能指标</vt:lpstr>
      <vt:lpstr>3.2 流水线的性能指标</vt:lpstr>
      <vt:lpstr>3.2 流水线的性能指标</vt:lpstr>
      <vt:lpstr>3.2 流水线的性能指标</vt:lpstr>
      <vt:lpstr>3.2 流水线的性能指标</vt:lpstr>
      <vt:lpstr>3.2 流水线的性能指标</vt:lpstr>
      <vt:lpstr>3.2 流水线的性能指标</vt:lpstr>
      <vt:lpstr>3.2 流水线的性能指标</vt:lpstr>
      <vt:lpstr>3.2 流水线的性能指标</vt:lpstr>
      <vt:lpstr>3.2 流水线的性能指标</vt:lpstr>
      <vt:lpstr>例3.3</vt:lpstr>
      <vt:lpstr>例3.4</vt:lpstr>
      <vt:lpstr>3.2 流水线的性能指标</vt:lpstr>
      <vt:lpstr>3.2 流水线的性能指标</vt:lpstr>
      <vt:lpstr>PowerPoint 演示文稿</vt:lpstr>
      <vt:lpstr>3.2 流水线的性能指标</vt:lpstr>
      <vt:lpstr>3.2 流水线的性能指标</vt:lpstr>
      <vt:lpstr>3.2 流水线的性能指标</vt:lpstr>
      <vt:lpstr>3.2 流水线的性能指标</vt:lpstr>
      <vt:lpstr>PowerPoint 演示文稿</vt:lpstr>
      <vt:lpstr>PowerPoint 演示文稿</vt:lpstr>
      <vt:lpstr>PowerPoint 演示文稿</vt:lpstr>
      <vt:lpstr>3.2 流水线的性能指标</vt:lpstr>
      <vt:lpstr>3.2 流水线的性能指标</vt:lpstr>
      <vt:lpstr>3.2 流水线的性能指标</vt:lpstr>
      <vt:lpstr>3.2 流水线的性能指标</vt:lpstr>
      <vt:lpstr>3.2 流水线的性能指标</vt:lpstr>
      <vt:lpstr>3.2 流水线的性能指标</vt:lpstr>
      <vt:lpstr>PowerPoint 演示文稿</vt:lpstr>
      <vt:lpstr>3.3 非线性流水线的调度</vt:lpstr>
      <vt:lpstr>3.3 非线性流水线的调度</vt:lpstr>
      <vt:lpstr>3.3 非线性流水线的调度</vt:lpstr>
      <vt:lpstr>3.3 非线性流水线的调度</vt:lpstr>
      <vt:lpstr>3.3 非线性流水线的调度</vt:lpstr>
      <vt:lpstr>3.3 非线性流水线的调度</vt:lpstr>
      <vt:lpstr>3.3 非线性流水线的调度</vt:lpstr>
      <vt:lpstr>3.3 非线性流水线的调度</vt:lpstr>
      <vt:lpstr>PowerPoint 演示文稿</vt:lpstr>
      <vt:lpstr>3.3 非线性流水线的调度</vt:lpstr>
      <vt:lpstr>3.3 非线性流水线的调度</vt:lpstr>
      <vt:lpstr>PowerPoint 演示文稿</vt:lpstr>
      <vt:lpstr>PowerPoint 演示文稿</vt:lpstr>
      <vt:lpstr>3.4 流水线的相关与冲突</vt:lpstr>
      <vt:lpstr>3.4 流水线的相关与冲突</vt:lpstr>
      <vt:lpstr>3.4 流水线的相关与冲突</vt:lpstr>
      <vt:lpstr>3.4 流水线的相关与冲突</vt:lpstr>
      <vt:lpstr>PowerPoint 演示文稿</vt:lpstr>
      <vt:lpstr>  </vt:lpstr>
      <vt:lpstr>3.4 流水线的相关与冲突</vt:lpstr>
      <vt:lpstr>3.4 流水线的相关与冲突</vt:lpstr>
      <vt:lpstr>PowerPoint 演示文稿</vt:lpstr>
      <vt:lpstr>3.4 流水线的相关与冲突</vt:lpstr>
      <vt:lpstr>3.4 流水线的相关与冲突</vt:lpstr>
      <vt:lpstr>3.4 流水线的相关与冲突</vt:lpstr>
      <vt:lpstr>3.4 流水线的相关与冲突</vt:lpstr>
      <vt:lpstr>3.4 流水线的相关与冲突</vt:lpstr>
      <vt:lpstr>3.4 流水线的相关与冲突</vt:lpstr>
      <vt:lpstr>3.4 流水线的相关与冲突</vt:lpstr>
      <vt:lpstr>3.4 流水线的相关与冲突</vt:lpstr>
      <vt:lpstr>3.4 流水线的相关与冲突</vt:lpstr>
      <vt:lpstr>3.4 流水线的相关与冲突</vt:lpstr>
      <vt:lpstr>3.4 流水线的相关与冲突</vt:lpstr>
      <vt:lpstr>3.4 流水线的相关与冲突</vt:lpstr>
      <vt:lpstr>3.4 流水线的相关与冲突</vt:lpstr>
      <vt:lpstr>3.4 流水线的相关与冲突</vt:lpstr>
      <vt:lpstr>3.4 流水线的相关与冲突</vt:lpstr>
      <vt:lpstr>3.4 流水线的相关与冲突</vt:lpstr>
      <vt:lpstr>3.4 流水线的相关与冲突</vt:lpstr>
      <vt:lpstr>3.4 流水线的相关与冲突</vt:lpstr>
      <vt:lpstr>3.4 流水线的相关与冲突</vt:lpstr>
      <vt:lpstr>3.4 流水线的相关与冲突</vt:lpstr>
      <vt:lpstr>3.4 流水线的相关与冲突</vt:lpstr>
      <vt:lpstr>3.4 流水线的相关与冲突</vt:lpstr>
      <vt:lpstr>3.4 流水线的相关与冲突</vt:lpstr>
      <vt:lpstr>3.4 流水线的相关与冲突</vt:lpstr>
      <vt:lpstr>3.4 流水线的相关与冲突</vt:lpstr>
      <vt:lpstr>3.4 流水线的相关与冲突</vt:lpstr>
      <vt:lpstr>3.4 流水线的相关与冲突</vt:lpstr>
      <vt:lpstr>3.4 流水线的相关与冲突</vt:lpstr>
      <vt:lpstr>3.4 流水线的相关与冲突</vt:lpstr>
      <vt:lpstr>3.4 流水线的相关与冲突</vt:lpstr>
      <vt:lpstr>PowerPoint 演示文稿</vt:lpstr>
      <vt:lpstr>3.4 流水线的相关与冲突</vt:lpstr>
      <vt:lpstr>3.4 流水线的相关与冲突</vt:lpstr>
      <vt:lpstr>3.4 流水线的相关与冲突</vt:lpstr>
      <vt:lpstr>3.4 流水线的相关与冲突</vt:lpstr>
      <vt:lpstr>PowerPoint 演示文稿</vt:lpstr>
      <vt:lpstr>3.4 流水线的相关与冲突</vt:lpstr>
      <vt:lpstr>延迟分支以及指令的执行顺序</vt:lpstr>
      <vt:lpstr>3.4 流水线的相关与冲突</vt:lpstr>
      <vt:lpstr>PowerPoint 演示文稿</vt:lpstr>
      <vt:lpstr>3.4 流水线的相关与冲突</vt:lpstr>
      <vt:lpstr>3.4 流水线的相关与冲突</vt:lpstr>
      <vt:lpstr>“预测成功-取消”分支的执行过程</vt:lpstr>
      <vt:lpstr>PowerPoint 演示文稿</vt:lpstr>
      <vt:lpstr>PowerPoint 演示文稿</vt:lpstr>
      <vt:lpstr>3.5 流水线的实现</vt:lpstr>
      <vt:lpstr>3.5 流水线的实现</vt:lpstr>
      <vt:lpstr>3.5 流水线的实现</vt:lpstr>
      <vt:lpstr>3.5 流水线的实现</vt:lpstr>
      <vt:lpstr>3.5 流水线的实现</vt:lpstr>
      <vt:lpstr>3.5 流水线的实现</vt:lpstr>
      <vt:lpstr>3.5 流水线的实现</vt:lpstr>
      <vt:lpstr>3.5 流水线的实现</vt:lpstr>
      <vt:lpstr>3.5 流水线的实现</vt:lpstr>
      <vt:lpstr>3.5 流水线的实现</vt:lpstr>
      <vt:lpstr>PowerPoint 演示文稿</vt:lpstr>
      <vt:lpstr>PowerPoint 演示文稿</vt:lpstr>
      <vt:lpstr>3.5 流水线的实现</vt:lpstr>
      <vt:lpstr>3.5 流水线的实现</vt:lpstr>
      <vt:lpstr>3.5 流水线的实现</vt:lpstr>
      <vt:lpstr>3.5 流水线的实现</vt:lpstr>
      <vt:lpstr>3.5 流水线的实现</vt:lpstr>
      <vt:lpstr>3.5 流水线的实现</vt:lpstr>
      <vt:lpstr>3.5 流水线的实现</vt:lpstr>
      <vt:lpstr>3.5 流水线的实现</vt:lpstr>
      <vt:lpstr>3.5 流水线的实现</vt:lpstr>
      <vt:lpstr>3.5 流水线的实现</vt:lpstr>
      <vt:lpstr>课外习题</vt:lpstr>
      <vt:lpstr>PowerPoint 演示文稿</vt:lpstr>
      <vt:lpstr>PowerPoint 演示文稿</vt:lpstr>
      <vt:lpstr>PowerPoint 演示文稿</vt:lpstr>
    </vt:vector>
  </TitlesOfParts>
  <Company>chinaschool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没有幻灯片标题</dc:title>
  <dc:creator>yyan</dc:creator>
  <cp:lastModifiedBy>陈俭喜</cp:lastModifiedBy>
  <cp:revision>1105</cp:revision>
  <dcterms:created xsi:type="dcterms:W3CDTF">1999-09-15T05:32:15Z</dcterms:created>
  <dcterms:modified xsi:type="dcterms:W3CDTF">2019-03-20T04:00:36Z</dcterms:modified>
</cp:coreProperties>
</file>