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4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  <p:sldMasterId id="2147483667" r:id="rId17"/>
  </p:sldMasterIdLst>
  <p:notesMasterIdLst>
    <p:notesMasterId r:id="rId96"/>
  </p:notesMasterIdLst>
  <p:sldIdLst>
    <p:sldId id="799" r:id="rId18"/>
    <p:sldId id="631" r:id="rId19"/>
    <p:sldId id="821" r:id="rId20"/>
    <p:sldId id="816" r:id="rId21"/>
    <p:sldId id="554" r:id="rId22"/>
    <p:sldId id="833" r:id="rId23"/>
    <p:sldId id="632" r:id="rId24"/>
    <p:sldId id="764" r:id="rId25"/>
    <p:sldId id="633" r:id="rId26"/>
    <p:sldId id="640" r:id="rId27"/>
    <p:sldId id="641" r:id="rId28"/>
    <p:sldId id="642" r:id="rId29"/>
    <p:sldId id="765" r:id="rId30"/>
    <p:sldId id="643" r:id="rId31"/>
    <p:sldId id="644" r:id="rId32"/>
    <p:sldId id="645" r:id="rId33"/>
    <p:sldId id="822" r:id="rId34"/>
    <p:sldId id="823" r:id="rId35"/>
    <p:sldId id="824" r:id="rId36"/>
    <p:sldId id="832" r:id="rId37"/>
    <p:sldId id="826" r:id="rId38"/>
    <p:sldId id="827" r:id="rId39"/>
    <p:sldId id="828" r:id="rId40"/>
    <p:sldId id="829" r:id="rId41"/>
    <p:sldId id="830" r:id="rId42"/>
    <p:sldId id="831" r:id="rId43"/>
    <p:sldId id="680" r:id="rId44"/>
    <p:sldId id="681" r:id="rId45"/>
    <p:sldId id="682" r:id="rId46"/>
    <p:sldId id="683" r:id="rId47"/>
    <p:sldId id="684" r:id="rId48"/>
    <p:sldId id="685" r:id="rId49"/>
    <p:sldId id="688" r:id="rId50"/>
    <p:sldId id="689" r:id="rId51"/>
    <p:sldId id="691" r:id="rId52"/>
    <p:sldId id="692" r:id="rId53"/>
    <p:sldId id="693" r:id="rId54"/>
    <p:sldId id="794" r:id="rId55"/>
    <p:sldId id="694" r:id="rId56"/>
    <p:sldId id="845" r:id="rId57"/>
    <p:sldId id="709" r:id="rId58"/>
    <p:sldId id="710" r:id="rId59"/>
    <p:sldId id="711" r:id="rId60"/>
    <p:sldId id="713" r:id="rId61"/>
    <p:sldId id="714" r:id="rId62"/>
    <p:sldId id="715" r:id="rId63"/>
    <p:sldId id="716" r:id="rId64"/>
    <p:sldId id="717" r:id="rId65"/>
    <p:sldId id="720" r:id="rId66"/>
    <p:sldId id="718" r:id="rId67"/>
    <p:sldId id="728" r:id="rId68"/>
    <p:sldId id="731" r:id="rId69"/>
    <p:sldId id="732" r:id="rId70"/>
    <p:sldId id="733" r:id="rId71"/>
    <p:sldId id="734" r:id="rId72"/>
    <p:sldId id="735" r:id="rId73"/>
    <p:sldId id="736" r:id="rId74"/>
    <p:sldId id="737" r:id="rId75"/>
    <p:sldId id="742" r:id="rId76"/>
    <p:sldId id="738" r:id="rId77"/>
    <p:sldId id="739" r:id="rId78"/>
    <p:sldId id="797" r:id="rId79"/>
    <p:sldId id="835" r:id="rId80"/>
    <p:sldId id="836" r:id="rId81"/>
    <p:sldId id="843" r:id="rId82"/>
    <p:sldId id="837" r:id="rId83"/>
    <p:sldId id="838" r:id="rId84"/>
    <p:sldId id="839" r:id="rId85"/>
    <p:sldId id="840" r:id="rId86"/>
    <p:sldId id="841" r:id="rId87"/>
    <p:sldId id="844" r:id="rId88"/>
    <p:sldId id="812" r:id="rId89"/>
    <p:sldId id="813" r:id="rId90"/>
    <p:sldId id="814" r:id="rId91"/>
    <p:sldId id="815" r:id="rId92"/>
    <p:sldId id="817" r:id="rId93"/>
    <p:sldId id="820" r:id="rId94"/>
    <p:sldId id="819" r:id="rId9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1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33FF"/>
    <a:srgbClr val="00CC00"/>
    <a:srgbClr val="99FF99"/>
    <a:srgbClr val="FF0000"/>
    <a:srgbClr val="000000"/>
    <a:srgbClr val="9966FF"/>
    <a:srgbClr val="339933"/>
    <a:srgbClr val="E24C05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0667" autoAdjust="0"/>
  </p:normalViewPr>
  <p:slideViewPr>
    <p:cSldViewPr>
      <p:cViewPr varScale="1">
        <p:scale>
          <a:sx n="76" d="100"/>
          <a:sy n="76" d="100"/>
        </p:scale>
        <p:origin x="1584" y="72"/>
      </p:cViewPr>
      <p:guideLst>
        <p:guide orient="horz" pos="720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38" d="100"/>
          <a:sy n="38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84" Type="http://schemas.openxmlformats.org/officeDocument/2006/relationships/slide" Target="slides/slide67.xml"/><Relationship Id="rId89" Type="http://schemas.openxmlformats.org/officeDocument/2006/relationships/slide" Target="slides/slide72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74" Type="http://schemas.openxmlformats.org/officeDocument/2006/relationships/slide" Target="slides/slide57.xml"/><Relationship Id="rId79" Type="http://schemas.openxmlformats.org/officeDocument/2006/relationships/slide" Target="slides/slide6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3.xml"/><Relationship Id="rId95" Type="http://schemas.openxmlformats.org/officeDocument/2006/relationships/slide" Target="slides/slide78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80" Type="http://schemas.openxmlformats.org/officeDocument/2006/relationships/slide" Target="slides/slide63.xml"/><Relationship Id="rId85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slide" Target="slides/slide58.xml"/><Relationship Id="rId83" Type="http://schemas.openxmlformats.org/officeDocument/2006/relationships/slide" Target="slides/slide66.xml"/><Relationship Id="rId88" Type="http://schemas.openxmlformats.org/officeDocument/2006/relationships/slide" Target="slides/slide71.xml"/><Relationship Id="rId91" Type="http://schemas.openxmlformats.org/officeDocument/2006/relationships/slide" Target="slides/slide74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slide" Target="slides/slide56.xml"/><Relationship Id="rId78" Type="http://schemas.openxmlformats.org/officeDocument/2006/relationships/slide" Target="slides/slide61.xml"/><Relationship Id="rId81" Type="http://schemas.openxmlformats.org/officeDocument/2006/relationships/slide" Target="slides/slide64.xml"/><Relationship Id="rId86" Type="http://schemas.openxmlformats.org/officeDocument/2006/relationships/slide" Target="slides/slide69.xml"/><Relationship Id="rId94" Type="http://schemas.openxmlformats.org/officeDocument/2006/relationships/slide" Target="slides/slide77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slide" Target="slides/slide59.xml"/><Relationship Id="rId97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4.xml"/><Relationship Id="rId92" Type="http://schemas.openxmlformats.org/officeDocument/2006/relationships/slide" Target="slides/slide7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4" Type="http://schemas.openxmlformats.org/officeDocument/2006/relationships/slide" Target="slides/slide7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66" Type="http://schemas.openxmlformats.org/officeDocument/2006/relationships/slide" Target="slides/slide49.xml"/><Relationship Id="rId87" Type="http://schemas.openxmlformats.org/officeDocument/2006/relationships/slide" Target="slides/slide70.xml"/><Relationship Id="rId61" Type="http://schemas.openxmlformats.org/officeDocument/2006/relationships/slide" Target="slides/slide44.xml"/><Relationship Id="rId82" Type="http://schemas.openxmlformats.org/officeDocument/2006/relationships/slide" Target="slides/slide65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56" Type="http://schemas.openxmlformats.org/officeDocument/2006/relationships/slide" Target="slides/slide39.xml"/><Relationship Id="rId77" Type="http://schemas.openxmlformats.org/officeDocument/2006/relationships/slide" Target="slides/slide60.xml"/><Relationship Id="rId100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72" Type="http://schemas.openxmlformats.org/officeDocument/2006/relationships/slide" Target="slides/slide55.xml"/><Relationship Id="rId93" Type="http://schemas.openxmlformats.org/officeDocument/2006/relationships/slide" Target="slides/slide76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604FB05-E006-4398-B8B2-20A317852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013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4FB05-E006-4398-B8B2-20A3178522F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52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A48F12-6589-4F2F-B126-F0158560C4F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4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181600" y="0"/>
            <a:ext cx="39624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477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000" i="1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6515100"/>
            <a:ext cx="3960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3960813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2926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ED50E9-49F5-4A75-9F92-73AC10BF114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1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54127D-483C-46B0-A8D6-FCAD9AECA57B}" type="slidenum">
              <a:rPr lang="en-US" altLang="zh-CN" smtClean="0">
                <a:ea typeface="宋体" charset="-122"/>
              </a:rPr>
              <a:pPr/>
              <a:t>75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Processors using the dynamic, hardware-based approach,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including the Intel Pentium series, dominate in the market; those using the static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approach, including the Intel Itanium, have more limited uses in scientific or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application-specific environments.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8125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1ECDE-E512-4DA8-94C4-5F7479C58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2298-BD5A-4371-AB93-8ED14D940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9C26A-F3A7-4366-8A89-B9E507EB0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C2FE0-4D68-4E50-A289-D85A70ED6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B68C9-E2B5-402D-A4DF-1B3D3A771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F0E30-E676-4196-BAE3-EADADB38CC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D4B4A-8FC2-44CE-B86B-4A4EAEF97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F8E6-7776-4827-BEB5-9297A454C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827BD-CE82-4C31-852F-57A5755DBD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E920-391C-444D-AD38-4F6F507EF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296E9-119B-4205-96D9-6864DA712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EDC76-9F22-4362-B048-4278420FA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A55E-F561-4A16-BF12-1272B228CE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B4C35-6608-4885-9879-832712A7C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DD31D-C574-443F-9EA8-06F61A317F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50C80-05B7-4DB8-B56B-F1D71B4D3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0FA9C-F0C0-493E-8EFB-4E5E152E82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D245B-703A-4E0B-B78F-3E8188BA4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A75D9-619F-494D-B6DB-A97FEEB66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7A67D-A8DE-4B3D-AA67-F8194F58B6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685BA-A991-4537-BB0E-80AD53233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53492-3E71-4AC1-9C03-BF42A5AE2D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EF5F7-3DA7-4D74-94EB-09F00B034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baseline="0">
                <a:ea typeface="黑体" pitchFamily="49" charset="-122"/>
              </a:defRPr>
            </a:lvl1pPr>
            <a:lvl2pPr>
              <a:defRPr baseline="0">
                <a:ea typeface="黑体" pitchFamily="49" charset="-122"/>
              </a:defRPr>
            </a:lvl2pPr>
            <a:lvl3pPr>
              <a:defRPr baseline="0">
                <a:ea typeface="黑体" pitchFamily="49" charset="-122"/>
              </a:defRPr>
            </a:lvl3pPr>
            <a:lvl4pPr>
              <a:defRPr baseline="0">
                <a:ea typeface="黑体" pitchFamily="49" charset="-122"/>
              </a:defRPr>
            </a:lvl4pPr>
            <a:lvl5pPr>
              <a:defRPr baseline="0"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baseline="0">
                <a:ea typeface="黑体" pitchFamily="49" charset="-122"/>
              </a:defRPr>
            </a:lvl1pPr>
            <a:lvl2pPr>
              <a:defRPr baseline="0">
                <a:ea typeface="黑体" pitchFamily="49" charset="-122"/>
              </a:defRPr>
            </a:lvl2pPr>
            <a:lvl3pPr>
              <a:defRPr baseline="0">
                <a:ea typeface="黑体" pitchFamily="49" charset="-122"/>
              </a:defRPr>
            </a:lvl3pPr>
            <a:lvl4pPr>
              <a:defRPr baseline="0">
                <a:ea typeface="黑体" pitchFamily="49" charset="-122"/>
              </a:defRPr>
            </a:lvl4pPr>
            <a:lvl5pPr>
              <a:defRPr baseline="0"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F6E2C-8E3B-4EBD-AFB8-9C9622320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DC93F-3E65-4B36-9355-F5A9F5F9B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9FD68-6677-4706-84BF-6A9E039BB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64960-5BBA-49B3-ABAE-0956EFF30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3768-BB92-4BE9-BB54-BA822BDC55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BE731-1B87-4167-8455-C014D72BE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98472-DC8D-489C-8B62-98BE44517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EADDD-6A6D-48D5-ACA9-4A9CF2ECE8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D9AE-33F6-4025-B0B6-48D8F5B0C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95EEC-A568-4B7A-BE86-195338656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81F51-DDE1-47F9-ADC1-BED2D04EE4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47650"/>
            <a:ext cx="8305800" cy="592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97E56-1AA5-4D06-8BA1-2315F3141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DB209-FFFA-4782-A835-C5EC88EA96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00151-A9B8-4791-B15B-A609FA49A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B2D97-5B5E-43C0-8FAF-209418A313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17A9-5067-47A5-A98E-74E711F6D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E8351-5BA4-4DAB-9341-9003B33E5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FF0CE-69CC-4C59-9971-45F3070D90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41223-C313-43FF-8053-813FBE2CC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36E24-55C0-48F5-BE81-0F84EA388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029B8-7C61-4183-ADFE-4AF89AFD1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0848C-A548-4098-90D2-3FDC6831C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E1BBC-FF29-448A-A900-220E5E34E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9E25E-F303-471E-B900-21538A74EF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2C513-B155-4190-B8DC-301E677AF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AB87A-4428-4D1C-A45D-269F3DA21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2E975-2AB8-4F12-907B-14EB23117C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DB9E-F442-4A63-AC08-369A578B5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50761-0F8E-4A05-AC7E-5579545984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409DE-FA14-49B0-9A4F-59C1C3DD9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56851-74F4-493A-8B21-6202EC834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A2497-4890-4D7E-8FA6-B5F129E9A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DF002-44D1-4471-87AD-6C984CB7D3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987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A3F20-B758-49DA-8DA1-53696FF54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C5946-B6FE-4D20-A4A7-C2DC8DABF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3B85E-DBF4-42E8-BB99-BB2C1F3DB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D03A-4211-4664-A657-B03CA78A1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E0853-0673-4266-ABF1-09A70C2EF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4298B-1155-491D-B17A-02CD43180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B511F-614D-43F4-BB5B-A02711EEB9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42AF-014C-4925-ACDB-FAFE9DA6A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6968A-F66B-410B-9A00-9E4D3F837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0F00B-2930-4153-A6F1-AA445BA98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6D281-F901-4316-9DC3-1C441263D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3F9BD-E282-454F-BEF8-2E24F4CF5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2B60-9931-4C75-B0E5-07F7EA8373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07C50-EB54-4381-8E5D-4166E435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4681-5A3A-46E1-9024-4DE472C60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0A47E-F6D1-497E-A72F-1270604D0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643AD-FDBD-46FA-91D3-D9EE3FB6FC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DD2FD-5380-4A48-986F-D41FD9E52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5619C-E882-4509-9F46-5C367852D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80389-597B-454B-803F-84C096703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36302-668E-41DA-9A51-CB394F87A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45410-E340-420B-B7BB-590037170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00924-8793-4488-B098-EF9EB8C52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BDFB-DFEE-4AFF-93ED-8D9F7AC8AE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E508-536C-4B32-8DC9-4FB23E594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AE024-BE1C-48F1-92C3-48BE39FFE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A114-8590-44EA-958D-8F8FA927C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9C442-D2DC-474A-B53D-AF4FC9FF8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AC848-1474-4FC7-B044-F4FC3B7F5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97DB-B5FD-403E-8B99-7AEA7879E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6F0F3-4F82-4B5D-B3E0-80232D066B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F828E-7428-4881-ADF8-AFF68A8CA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ED399-FD9A-41F9-8D58-2CB88C583D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E6AD7-C7DE-4460-B4CA-D6D6449D9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7B579-8168-48B9-8AE8-C450E6847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黑体" pitchFamily="49" charset="-122"/>
              </a:defRPr>
            </a:lvl1pPr>
            <a:lvl2pPr>
              <a:defRPr baseline="0">
                <a:ea typeface="黑体" pitchFamily="49" charset="-122"/>
              </a:defRPr>
            </a:lvl2pPr>
            <a:lvl3pPr>
              <a:defRPr baseline="0">
                <a:ea typeface="黑体" pitchFamily="49" charset="-122"/>
              </a:defRPr>
            </a:lvl3pPr>
            <a:lvl4pPr>
              <a:defRPr baseline="0">
                <a:ea typeface="黑体" pitchFamily="49" charset="-122"/>
              </a:defRPr>
            </a:lvl4pPr>
            <a:lvl5pPr>
              <a:defRPr baseline="0"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4BA7D-442B-46EA-90B1-C54B2F3DCE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TextBox 5"/>
          <p:cNvSpPr txBox="1"/>
          <p:nvPr userDrawn="1"/>
        </p:nvSpPr>
        <p:spPr>
          <a:xfrm>
            <a:off x="0" y="0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7FA8F9"/>
                </a:solidFill>
                <a:latin typeface="华文行楷" pitchFamily="2" charset="-122"/>
                <a:ea typeface="华文行楷" pitchFamily="2" charset="-122"/>
              </a:rPr>
              <a:t>计算机系统结构</a:t>
            </a:r>
            <a:endParaRPr lang="zh-CN" altLang="en-US" b="1" dirty="0">
              <a:solidFill>
                <a:srgbClr val="7FA8F9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Picture 4" descr="图片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437" y="60395"/>
            <a:ext cx="54056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Modifiedxiaohui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272" y="60395"/>
            <a:ext cx="411165" cy="28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E7E2B-4B69-4825-B208-D26A00E94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F8A3-B556-4207-9915-67EF3FDAE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CAD69-150C-41C2-8322-3964A30A8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105F4-BA5B-459F-B4AD-CA8C82D9B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C20FA-4798-4A05-A837-FF23DEBDB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B6C2-9701-4A27-B78E-17FA12AF3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69B2F-2319-490D-99DE-94CD4EAD6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61DA1-0E6D-4FCF-AE90-5A0191681D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63FC6-0D4B-4385-9205-D69A0F88E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A769-87E9-42F9-8B03-E48AA990D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F4BB3-03C6-4783-BD4C-D4DD2E2C45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1BA29-60B7-4976-BF5F-CCF6FB1A3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D548D-5C4F-4082-AA7D-EFB175BF4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66ED6-D92B-4C23-A152-04EE1B1C3F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0E3E4-5D63-4E62-BE34-25DF4B5F2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4A0B5-8D04-45DC-9F84-7E6C5F81A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F311C-1E54-4B3E-9EA9-DB8B0E8D1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08C7A-0C0B-4CC6-9F86-F39AD669DC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546ED-A3B9-4B6B-950F-8389B31B16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3759E-DC94-49CA-9789-1A04F2ADA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98329-CC14-415E-BF70-3F80EF9200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8116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AD1BD-BF7B-43F1-8B1D-29C77F39C5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pull dir="r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41483-7C55-456C-A4A4-41B5F5E9C0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903E-146D-44C9-85D2-240EE8BD9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869B9-0CB5-4793-A77D-594A025B2B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E3908-6009-4BFC-B6D7-55943CE3A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1156-9402-421F-A206-34469B747D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117BA-7B1A-4A33-845B-CB99EB8BD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1D02-9D29-4F20-B5A8-01485CCE7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C6DC-DDF8-4A7E-B5B4-6EB841465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D3A9-804C-4CCD-8B4B-76C896938B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577C9-AD6B-4D2C-87C7-35079169E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7B776-18CA-4E55-8066-5A29BC20CE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401A1-4304-49B9-B5F9-2420AB0BA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D8D5-D8C4-43E2-84B3-1BB135434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B997-2B92-4D47-98FC-95093E23D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EF525-2A38-49D3-ABEF-4327FDA26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14AAF-15FD-4225-B86B-5CBEC9E9B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95C56-592D-4389-B9F3-7E064DE8D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3A025-8097-4F69-8FAD-C79263BAD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AE437-8954-402F-8E5E-D1B1D19BE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A1F38-B505-44FF-A5EB-4CE2258442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7229E-8FB6-4F48-8770-9C9209647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F36DE-7473-4628-82FF-50B1B0F4F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AA117-E476-4520-824A-FBC919706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BFFFD-CFEC-4B4F-A61B-24D087982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AEED-5C32-457F-A3F8-CD5BF0D2C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621A8-0BE7-4650-A552-BCC2F7E58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DE77-5DE4-4996-A836-8727EB9EE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60FF4-6A60-48D4-81C6-D039A4795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79D52-4AF6-4D49-9B88-A46917B95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27C3E-3978-4F3B-BC17-BEF94FB8F7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AACBA-179E-44D4-9449-AE8F09E454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D56D9-29CC-439C-ACB8-55D22A7DC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0BA5-825F-49E5-8C86-5C45F7A81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TextBox 5"/>
          <p:cNvSpPr txBox="1"/>
          <p:nvPr userDrawn="1"/>
        </p:nvSpPr>
        <p:spPr>
          <a:xfrm>
            <a:off x="0" y="0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7FA8F9"/>
                </a:solidFill>
                <a:latin typeface="华文行楷" pitchFamily="2" charset="-122"/>
                <a:ea typeface="华文行楷" pitchFamily="2" charset="-122"/>
              </a:rPr>
              <a:t>计算机系统结构</a:t>
            </a:r>
            <a:endParaRPr lang="zh-CN" altLang="en-US" b="1" dirty="0">
              <a:solidFill>
                <a:srgbClr val="7FA8F9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Picture 4" descr="图片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437" y="60395"/>
            <a:ext cx="54056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Modifiedxiaohui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272" y="60395"/>
            <a:ext cx="411165" cy="28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9E7D3-87D8-49CF-B5D6-61738F4ACE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FBB85-C04B-4888-8519-8CF15C9B37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8F37C-EE97-4E1C-A1BC-5DB047CE68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23198-4185-45E4-B633-F59D03C17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DD827-1B77-4280-A4AD-234E0E1E4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3321-F47E-4344-B4FC-F4F44CB79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9E84E-5175-41EE-8819-9F91B01A3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77FAC-E7A9-4783-827B-4620E0F514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D21D-DE86-447C-96B9-FEF37F8042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CE13D-596C-429D-A091-FBD0897F1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2E5F-C836-4833-A75E-D6CB89753C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D820B-ADF0-4F6E-B31A-5082C0B701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EFA6C-2B1F-4EC4-A724-8AB7F5833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C0AB8-DDCE-4F36-868B-3A0D50864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E1C5-7A53-44CF-B9ED-74601C1A5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C638D-800D-4DED-88FA-018A7C5CE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24925-FAD8-4D63-AA9B-B04F8CAA3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4EC18-CAE0-40A8-BB65-B25931BA0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051B6-3AAF-4970-A297-0CDAA79FC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24E4E-BE0D-4D5D-A2DD-1D8A970970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8BD3B-CF0A-4800-810E-D23903D81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00EC7-0672-4DC8-96BC-72DA78E40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5B08A-6FC1-498F-B4C7-16D615AB8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8B76-E924-4593-93F5-930CE20755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2B8F-12A0-4D23-8D9B-7A00E7A94F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61B1-DFCA-430E-A1C2-1B8A6243F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290AB-E62B-4F83-AC31-77AD1D99D4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5CE75-EAC7-40E2-9046-C2ADCBDD2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386E-2529-4432-A4FF-36E562CA3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E7997-A8E5-422D-B899-4EC1CC5D05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CFA55-32CB-4DC5-BB5A-104A1D374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3EA86-34E6-4E1A-95A3-CF8BADA36B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829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30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31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+mn-ea"/>
              </a:defRPr>
            </a:lvl1pPr>
          </a:lstStyle>
          <a:p>
            <a:pPr>
              <a:defRPr/>
            </a:pPr>
            <a:fld id="{44D31D8B-CB27-47EF-BCEB-FA6A8DB78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3C76A0CF-2C98-4E57-B7D9-AA73D10F84B1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dirty="0" smtClean="0">
                <a:latin typeface="宋体" charset="-122"/>
                <a:ea typeface="宋体" charset="-122"/>
              </a:rPr>
              <a:t>/72</a:t>
            </a:r>
          </a:p>
        </p:txBody>
      </p:sp>
      <p:cxnSp>
        <p:nvCxnSpPr>
          <p:cNvPr id="1032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TextBox 5"/>
          <p:cNvSpPr txBox="1"/>
          <p:nvPr userDrawn="1"/>
        </p:nvSpPr>
        <p:spPr>
          <a:xfrm>
            <a:off x="0" y="0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7FA8F9"/>
                </a:solidFill>
                <a:latin typeface="华文行楷" pitchFamily="2" charset="-122"/>
                <a:ea typeface="华文行楷" pitchFamily="2" charset="-122"/>
              </a:rPr>
              <a:t>计算机系统结构</a:t>
            </a:r>
            <a:endParaRPr lang="zh-CN" altLang="en-US" b="1" dirty="0">
              <a:solidFill>
                <a:srgbClr val="7FA8F9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" name="Picture 4" descr="图片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859437" y="60395"/>
            <a:ext cx="54056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Modifiedxiaohui2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448272" y="60395"/>
            <a:ext cx="411165" cy="28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240" r:id="rId15"/>
  </p:sldLayoutIdLst>
  <p:transition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4F56AD"/>
          </a:solidFill>
          <a:latin typeface="Tahoma" pitchFamily="34" charset="0"/>
          <a:ea typeface="宋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sz="2000" b="1">
          <a:solidFill>
            <a:srgbClr val="000000"/>
          </a:solidFill>
          <a:latin typeface="+mn-lt"/>
          <a:ea typeface="+mn-ea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5pPr>
      <a:lvl6pPr marL="3292475" indent="-3810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6pPr>
      <a:lvl7pPr marL="3749675" indent="-3810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7pPr>
      <a:lvl8pPr marL="4206875" indent="-3810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8pPr>
      <a:lvl9pPr marL="4664075" indent="-3810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8B8548ED-3FB6-4CB5-8F0D-00984F7AC9DF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10243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1024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6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B5C93220-6830-4642-A2A9-DA6CFB9BD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3B5FF4F7-9818-4BFF-A1DC-DAC9E1589CDC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11267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11269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7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B0007B53-E19B-4562-BC7D-7F73D9F18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6604C45D-22E3-41B1-BC66-9D90F9DBC448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12291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1229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2C1D6A7-047A-467A-8C28-9EF5F76A0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530F7391-4D15-41D6-A068-6D41D93A949D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13315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3316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7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3AD0930A-62C7-4455-9C7A-6FD9A6A5A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BEC166FB-C755-479E-B81F-6B8028E978BD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14339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A9BA5FE7-E43E-4CDA-839F-473DACC85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AD2B61B7-383E-4E74-9A7F-20F700184951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15363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1536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6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6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AA844980-64EA-4CDF-9057-E48343636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86E1B17D-CAEE-42E1-B6FD-162BDCEF08FA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16387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6388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9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6E3BA3D3-AE35-4B53-A0BF-50E06816E51E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17411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7412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3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日期占位符 5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6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7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CC2C1D82-31B4-455E-87B5-C4E104461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7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grpSp>
            <p:nvGrpSpPr>
              <p:cNvPr id="2068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07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6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06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0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2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4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2052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07FEF7CE-3171-4D89-BD6D-4F40A1E70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2957ECD6-2A13-4EF5-98F4-E6B3E0271E61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3075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307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8D48670D-72A2-4735-814B-131755BB2E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EF9E7B95-AC6F-47D9-824E-62FCA4EF1263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4099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CE96C8B2-191E-4EBD-9CD1-60545DAD44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05F8A860-8C7D-49E6-B468-6DF319A8F11C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5123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124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A8BA6F5F-2A91-4CC1-89D0-BB02D5147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3EFAB48C-777E-4AB5-9F0D-DFE2ADDC0D14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6147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2AFA383-EEC8-4979-8ECC-F60A95411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C6C41CBB-054D-489D-8AD7-EED7507BF99A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7171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717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D514C73D-289F-468B-9AC5-D3AA37CDB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E29D1FE4-772B-46B0-8E79-9121AA1E69F3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8195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5AA335E4-6E1F-4E75-81A9-91B75108C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3"/>
          <p:cNvSpPr>
            <a:spLocks noChangeArrowheads="1"/>
          </p:cNvSpPr>
          <p:nvPr userDrawn="1"/>
        </p:nvSpPr>
        <p:spPr bwMode="auto">
          <a:xfrm>
            <a:off x="7696200" y="64770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fld id="{941D2945-DF06-43ED-A364-B03B500F3C89}" type="slidenum">
              <a:rPr kumimoji="0" lang="en-US" altLang="zh-CN" sz="1600" b="1" smtClean="0">
                <a:latin typeface="宋体" charset="-122"/>
                <a:ea typeface="宋体" charset="-122"/>
              </a:rPr>
              <a:pPr algn="ctr" eaLnBrk="1" hangingPunct="1">
                <a:defRPr/>
              </a:pPr>
              <a:t>‹#›</a:t>
            </a:fld>
            <a:r>
              <a:rPr kumimoji="0" lang="en-US" altLang="zh-CN" sz="1600" b="1" smtClean="0">
                <a:latin typeface="宋体" charset="-122"/>
                <a:ea typeface="宋体" charset="-122"/>
              </a:rPr>
              <a:t>/147</a:t>
            </a:r>
          </a:p>
          <a:p>
            <a:pPr algn="ctr" eaLnBrk="1" hangingPunct="1">
              <a:defRPr/>
            </a:pPr>
            <a:endParaRPr kumimoji="0" lang="en-US" altLang="zh-CN" sz="1600" b="1" smtClean="0">
              <a:latin typeface="宋体" charset="-122"/>
              <a:ea typeface="宋体" charset="-122"/>
            </a:endParaRPr>
          </a:p>
        </p:txBody>
      </p:sp>
      <p:cxnSp>
        <p:nvCxnSpPr>
          <p:cNvPr id="9219" name="直接连接符 10"/>
          <p:cNvCxnSpPr>
            <a:cxnSpLocks noChangeShapeType="1"/>
          </p:cNvCxnSpPr>
          <p:nvPr userDrawn="1"/>
        </p:nvCxnSpPr>
        <p:spPr bwMode="auto">
          <a:xfrm>
            <a:off x="360363" y="1079500"/>
            <a:ext cx="8429625" cy="1588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9" name="Rectangle 1029"/>
          <p:cNvSpPr txBox="1"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DC54B83-6B7D-4331-A6F3-4CC12295DB39}" type="datetime1">
              <a:rPr lang="zh-CN" altLang="en-US" smtClean="0"/>
              <a:pPr>
                <a:defRPr/>
              </a:pPr>
              <a:t>2019/3/22</a:t>
            </a:fld>
            <a:endParaRPr lang="en-US" altLang="zh-CN" dirty="0" smtClean="0"/>
          </a:p>
        </p:txBody>
      </p:sp>
      <p:sp>
        <p:nvSpPr>
          <p:cNvPr id="922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6126EC21-68DC-41C7-87F9-6EA32FC2D3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8024" y="3402599"/>
            <a:ext cx="4013104" cy="1610578"/>
          </a:xfrm>
        </p:spPr>
        <p:txBody>
          <a:bodyPr/>
          <a:lstStyle/>
          <a:p>
            <a:pPr algn="l"/>
            <a:r>
              <a:rPr lang="en-US" altLang="zh-CN" b="1" dirty="0" smtClean="0"/>
              <a:t>   2017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11</a:t>
            </a:r>
            <a:r>
              <a:rPr lang="zh-CN" altLang="en-US" b="1" dirty="0"/>
              <a:t>月</a:t>
            </a:r>
            <a:r>
              <a:rPr lang="en-US" altLang="zh-CN" b="1" dirty="0"/>
              <a:t>13</a:t>
            </a:r>
            <a:r>
              <a:rPr lang="zh-CN" altLang="en-US" b="1" dirty="0"/>
              <a:t>日，全球超级计算机</a:t>
            </a:r>
            <a:r>
              <a:rPr lang="en-US" altLang="zh-CN" b="1" dirty="0"/>
              <a:t>500</a:t>
            </a:r>
            <a:r>
              <a:rPr lang="zh-CN" altLang="en-US" b="1" dirty="0"/>
              <a:t>强榜单公布，“神威</a:t>
            </a:r>
            <a:r>
              <a:rPr lang="en-US" altLang="zh-CN" b="1" dirty="0"/>
              <a:t>·</a:t>
            </a:r>
            <a:r>
              <a:rPr lang="zh-CN" altLang="en-US" b="1" dirty="0"/>
              <a:t>太湖之光”以每秒</a:t>
            </a:r>
            <a:r>
              <a:rPr lang="en-US" altLang="zh-CN" b="1" dirty="0"/>
              <a:t>9.3</a:t>
            </a:r>
            <a:r>
              <a:rPr lang="zh-CN" altLang="en-US" b="1" dirty="0"/>
              <a:t>亿亿次的浮点运算速度第四次夺冠。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31700" y="5517232"/>
            <a:ext cx="842461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神威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·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太湖之光超级计算机是由国家并行计算机工程技术研究中心研制、安装在国家超级计算无锡中心的超级计算机</a:t>
            </a:r>
            <a:r>
              <a:rPr kumimoji="0" lang="zh-CN" altLang="en-US" sz="1400" dirty="0" smtClean="0">
                <a:solidFill>
                  <a:srgbClr val="080808"/>
                </a:solidFill>
                <a:latin typeface="Arial" charset="0"/>
                <a:ea typeface="宋体" charset="-122"/>
              </a:rPr>
              <a:t>。神威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·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太湖之光超级计算机安装了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40960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个中国自主研发的“申威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26010”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众核处理器，该众核处理器采用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64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位自主申威指令系统，峰值性能为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12.5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亿亿次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/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秒，持续性能为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9.3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亿亿次</a:t>
            </a:r>
            <a:r>
              <a:rPr kumimoji="0" lang="en-US" altLang="zh-CN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/</a:t>
            </a:r>
            <a:r>
              <a:rPr kumimoji="0" lang="zh-CN" altLang="en-US" sz="1400" dirty="0">
                <a:solidFill>
                  <a:srgbClr val="080808"/>
                </a:solidFill>
                <a:latin typeface="Arial" charset="0"/>
                <a:ea typeface="宋体" charset="-122"/>
              </a:rPr>
              <a:t>秒。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55" y="508934"/>
            <a:ext cx="4305673" cy="26672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6" y="506329"/>
            <a:ext cx="4318291" cy="4928398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7544" y="1532409"/>
            <a:ext cx="8062912" cy="4560887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dirty="0" smtClean="0">
                <a:solidFill>
                  <a:srgbClr val="FF0000"/>
                </a:solidFill>
              </a:rPr>
              <a:t>静态调度</a:t>
            </a:r>
          </a:p>
          <a:p>
            <a:pPr lvl="2" eaLnBrk="1" hangingPunct="1"/>
            <a:r>
              <a:rPr lang="zh-CN" altLang="en-US" dirty="0" smtClean="0"/>
              <a:t>依靠编译器对代码进行静态调度，以减少相关和冲突。</a:t>
            </a:r>
          </a:p>
          <a:p>
            <a:pPr lvl="2" eaLnBrk="1" hangingPunct="1"/>
            <a:r>
              <a:rPr lang="zh-CN" altLang="en-US" dirty="0" smtClean="0"/>
              <a:t>它不是在程序执行的过程中、而是在编译期间进行代码调度和优化。</a:t>
            </a:r>
          </a:p>
          <a:p>
            <a:pPr lvl="2" eaLnBrk="1" hangingPunct="1"/>
            <a:r>
              <a:rPr lang="zh-CN" altLang="en-US" dirty="0" smtClean="0"/>
              <a:t>通过把相关的指令拉开距离来减少可能产生的停顿。</a:t>
            </a:r>
          </a:p>
          <a:p>
            <a:pPr marL="1085850" lvl="1" indent="-457200" eaLnBrk="1" hangingPunct="1"/>
            <a:r>
              <a:rPr lang="zh-CN" altLang="en-US" dirty="0" smtClean="0">
                <a:solidFill>
                  <a:srgbClr val="FF0000"/>
                </a:solidFill>
              </a:rPr>
              <a:t>动态调度</a:t>
            </a:r>
          </a:p>
          <a:p>
            <a:pPr lvl="2" eaLnBrk="1" hangingPunct="1"/>
            <a:r>
              <a:rPr lang="zh-CN" altLang="en-US" dirty="0" smtClean="0"/>
              <a:t>在程序的执行过程中，依靠专门硬件对代码进行调度，减少数据相关导致的停顿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rgbClr val="D60093"/>
              </a:solidFill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0" y="404664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</a:rPr>
              <a:t>5.3 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</a:rPr>
              <a:t>指令的动态调度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1548081"/>
            <a:ext cx="445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语言里</a:t>
            </a:r>
            <a:r>
              <a:rPr lang="en-US" altLang="zh-CN" sz="1600" dirty="0" smtClean="0"/>
              <a:t>if(</a:t>
            </a:r>
            <a:r>
              <a:rPr lang="en-US" altLang="zh-CN" sz="1600" dirty="0" smtClean="0">
                <a:solidFill>
                  <a:srgbClr val="FF0000"/>
                </a:solidFill>
              </a:rPr>
              <a:t>likely</a:t>
            </a:r>
            <a:r>
              <a:rPr lang="en-US" altLang="zh-CN" sz="1600" dirty="0" smtClean="0"/>
              <a:t> (x == 0))/ if(</a:t>
            </a:r>
            <a:r>
              <a:rPr lang="en-US" altLang="zh-CN" sz="1600" dirty="0" smtClean="0">
                <a:solidFill>
                  <a:srgbClr val="FF0000"/>
                </a:solidFill>
              </a:rPr>
              <a:t>unlikely</a:t>
            </a:r>
            <a:r>
              <a:rPr lang="en-US" altLang="zh-CN" sz="1600" dirty="0" smtClean="0"/>
              <a:t> (x == 0))</a:t>
            </a:r>
          </a:p>
          <a:p>
            <a:r>
              <a:rPr lang="zh-CN" altLang="en-US" sz="1600" dirty="0" smtClean="0"/>
              <a:t>编译时的静态预测优化</a:t>
            </a:r>
            <a:endParaRPr lang="zh-CN" altLang="en-US" sz="16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87624" y="1613694"/>
            <a:ext cx="6981825" cy="4608513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zh-CN" altLang="en-US" dirty="0" smtClean="0"/>
              <a:t>到目前为止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我们所使用流水线的最大的</a:t>
            </a:r>
            <a:r>
              <a:rPr lang="zh-CN" altLang="en-US" dirty="0" smtClean="0">
                <a:solidFill>
                  <a:srgbClr val="008000"/>
                </a:solidFill>
              </a:rPr>
              <a:t>局限性</a:t>
            </a:r>
            <a:r>
              <a:rPr lang="en-US" altLang="zh-CN" dirty="0" smtClean="0">
                <a:solidFill>
                  <a:srgbClr val="008000"/>
                </a:solidFill>
              </a:rPr>
              <a:t>: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/>
              <a:t>指令是</a:t>
            </a:r>
            <a:r>
              <a:rPr lang="zh-CN" altLang="en-US" dirty="0" smtClean="0">
                <a:solidFill>
                  <a:srgbClr val="D60093"/>
                </a:solidFill>
              </a:rPr>
              <a:t>按序流出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D60093"/>
                </a:solidFill>
              </a:rPr>
              <a:t>按序执行的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/>
              <a:t>考虑下面一段代码：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DIV.D	</a:t>
            </a:r>
            <a:r>
              <a:rPr lang="en-US" altLang="zh-CN" dirty="0" smtClean="0">
                <a:solidFill>
                  <a:srgbClr val="D60093"/>
                </a:solidFill>
                <a:latin typeface="宋体" charset="-122"/>
              </a:rPr>
              <a:t>F4</a:t>
            </a:r>
            <a:r>
              <a:rPr lang="zh-CN" altLang="en-US" dirty="0" smtClean="0">
                <a:latin typeface="宋体" charset="-122"/>
              </a:rPr>
              <a:t>，</a:t>
            </a:r>
            <a:r>
              <a:rPr lang="en-US" altLang="zh-CN" dirty="0" smtClean="0">
                <a:latin typeface="宋体" charset="-122"/>
              </a:rPr>
              <a:t>F0</a:t>
            </a:r>
            <a:r>
              <a:rPr lang="zh-CN" altLang="en-US" dirty="0" smtClean="0">
                <a:latin typeface="宋体" charset="-122"/>
              </a:rPr>
              <a:t>，</a:t>
            </a:r>
            <a:r>
              <a:rPr lang="en-US" altLang="zh-CN" dirty="0" smtClean="0">
                <a:latin typeface="宋体" charset="-122"/>
              </a:rPr>
              <a:t>F2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ADD.D	F10</a:t>
            </a:r>
            <a:r>
              <a:rPr lang="zh-CN" altLang="en-US" dirty="0" smtClean="0">
                <a:latin typeface="宋体" charset="-122"/>
              </a:rPr>
              <a:t>，</a:t>
            </a:r>
            <a:r>
              <a:rPr lang="en-US" altLang="zh-CN" dirty="0" smtClean="0">
                <a:solidFill>
                  <a:srgbClr val="D60093"/>
                </a:solidFill>
                <a:latin typeface="宋体" charset="-122"/>
              </a:rPr>
              <a:t>F4</a:t>
            </a:r>
            <a:r>
              <a:rPr lang="zh-CN" altLang="en-US" dirty="0" smtClean="0">
                <a:latin typeface="宋体" charset="-122"/>
              </a:rPr>
              <a:t>，</a:t>
            </a:r>
            <a:r>
              <a:rPr lang="en-US" altLang="zh-CN" dirty="0" smtClean="0">
                <a:latin typeface="宋体" charset="-122"/>
              </a:rPr>
              <a:t>F6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SUB.D	F12</a:t>
            </a:r>
            <a:r>
              <a:rPr lang="zh-CN" altLang="en-US" dirty="0" smtClean="0">
                <a:latin typeface="宋体" charset="-122"/>
              </a:rPr>
              <a:t>，</a:t>
            </a:r>
            <a:r>
              <a:rPr lang="en-US" altLang="zh-CN" dirty="0" smtClean="0">
                <a:latin typeface="宋体" charset="-122"/>
              </a:rPr>
              <a:t>F6</a:t>
            </a:r>
            <a:r>
              <a:rPr lang="zh-CN" altLang="en-US" dirty="0" smtClean="0">
                <a:latin typeface="宋体" charset="-122"/>
              </a:rPr>
              <a:t>，</a:t>
            </a:r>
            <a:r>
              <a:rPr lang="en-US" altLang="zh-CN" dirty="0" smtClean="0">
                <a:latin typeface="宋体" charset="-122"/>
              </a:rPr>
              <a:t>F14</a:t>
            </a:r>
          </a:p>
          <a:p>
            <a:pPr marL="1085850" lvl="1" indent="-4572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D60093"/>
                </a:solidFill>
                <a:latin typeface="宋体" charset="-122"/>
              </a:rPr>
              <a:t>    </a:t>
            </a:r>
            <a:r>
              <a:rPr lang="en-US" altLang="zh-CN" sz="2200" b="1" dirty="0" smtClean="0">
                <a:solidFill>
                  <a:srgbClr val="D60093"/>
                </a:solidFill>
                <a:latin typeface="宋体" charset="-122"/>
              </a:rPr>
              <a:t>ADD.D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charset="-122"/>
              </a:rPr>
              <a:t>指令与</a:t>
            </a:r>
            <a:r>
              <a:rPr lang="en-US" altLang="zh-CN" sz="2200" b="1" dirty="0" smtClean="0">
                <a:solidFill>
                  <a:srgbClr val="D60093"/>
                </a:solidFill>
                <a:latin typeface="宋体" charset="-122"/>
              </a:rPr>
              <a:t>DIV.D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charset="-122"/>
              </a:rPr>
              <a:t>指令关于</a:t>
            </a:r>
            <a:r>
              <a:rPr lang="en-US" altLang="zh-CN" sz="2200" b="1" dirty="0" smtClean="0">
                <a:solidFill>
                  <a:srgbClr val="D60093"/>
                </a:solidFill>
                <a:latin typeface="宋体" charset="-122"/>
              </a:rPr>
              <a:t>F4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charset="-122"/>
              </a:rPr>
              <a:t>相关，导致</a:t>
            </a:r>
          </a:p>
          <a:p>
            <a:pPr marL="1085850" lvl="1" indent="-4572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0000"/>
                </a:solidFill>
                <a:latin typeface="宋体" charset="-122"/>
              </a:rPr>
              <a:t>流水线停顿</a:t>
            </a:r>
          </a:p>
          <a:p>
            <a:pPr marL="1085850" lvl="1" indent="-4572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D60093"/>
                </a:solidFill>
                <a:latin typeface="宋体" charset="-122"/>
              </a:rPr>
              <a:t>    </a:t>
            </a:r>
            <a:r>
              <a:rPr lang="en-US" altLang="zh-CN" sz="2200" b="1" dirty="0" smtClean="0">
                <a:solidFill>
                  <a:srgbClr val="D60093"/>
                </a:solidFill>
                <a:latin typeface="宋体" charset="-122"/>
              </a:rPr>
              <a:t>SUB.D</a:t>
            </a:r>
            <a:r>
              <a:rPr lang="zh-CN" altLang="en-US" sz="2200" b="1" dirty="0" smtClean="0">
                <a:solidFill>
                  <a:srgbClr val="000000"/>
                </a:solidFill>
                <a:latin typeface="宋体" charset="-122"/>
              </a:rPr>
              <a:t>指令与流水线中的任何指令都没有关</a:t>
            </a:r>
          </a:p>
          <a:p>
            <a:pPr marL="1085850" lvl="1" indent="-4572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b="1" dirty="0" smtClean="0">
                <a:solidFill>
                  <a:srgbClr val="000000"/>
                </a:solidFill>
                <a:latin typeface="宋体" charset="-122"/>
              </a:rPr>
              <a:t>系，</a:t>
            </a:r>
            <a:r>
              <a:rPr lang="zh-CN" altLang="en-US" sz="2200" b="1" dirty="0" smtClean="0">
                <a:solidFill>
                  <a:srgbClr val="D60093"/>
                </a:solidFill>
                <a:latin typeface="宋体" charset="-122"/>
              </a:rPr>
              <a:t>但也因此受阻</a:t>
            </a:r>
            <a:endParaRPr lang="zh-CN" altLang="en-US" sz="2200" b="1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11560" y="1124744"/>
            <a:ext cx="684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solidFill>
                  <a:srgbClr val="0000CC"/>
                </a:solidFill>
                <a:latin typeface="黑体" pitchFamily="2" charset="-122"/>
              </a:rPr>
              <a:t>5.3.1 </a:t>
            </a:r>
            <a:r>
              <a:rPr lang="zh-CN" altLang="en-US" sz="2600" dirty="0">
                <a:solidFill>
                  <a:srgbClr val="0000CC"/>
                </a:solidFill>
                <a:latin typeface="黑体" pitchFamily="2" charset="-122"/>
              </a:rPr>
              <a:t>动态调度的基本思想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76375" y="1366838"/>
            <a:ext cx="4679950" cy="576262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/>
              <a:t>在前面的基本流水线中：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191000" y="2128838"/>
            <a:ext cx="990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419600" y="2630488"/>
            <a:ext cx="1219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黑体" pitchFamily="2" charset="-122"/>
              </a:rPr>
              <a:t>ID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124200" y="2890838"/>
            <a:ext cx="1066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181600" y="2890838"/>
            <a:ext cx="1066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725863" y="3835400"/>
            <a:ext cx="22320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检测</a:t>
            </a:r>
            <a:r>
              <a:rPr lang="zh-CN" altLang="en-US" dirty="0">
                <a:solidFill>
                  <a:srgbClr val="D60093"/>
                </a:solidFill>
              </a:rPr>
              <a:t>结构</a:t>
            </a:r>
            <a:r>
              <a:rPr lang="zh-CN" altLang="en-US" dirty="0"/>
              <a:t>冲突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检测</a:t>
            </a:r>
            <a:r>
              <a:rPr lang="zh-CN" altLang="en-US" dirty="0">
                <a:solidFill>
                  <a:srgbClr val="D60093"/>
                </a:solidFill>
              </a:rPr>
              <a:t>数据</a:t>
            </a:r>
            <a:r>
              <a:rPr lang="zh-CN" altLang="en-US" dirty="0"/>
              <a:t>冲突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85800" y="4872038"/>
            <a:ext cx="7772400" cy="101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一旦一条指令受阻，其后的指令都将</a:t>
            </a:r>
            <a:r>
              <a:rPr lang="zh-CN" altLang="en-US" dirty="0" smtClean="0"/>
              <a:t>停顿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6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改进</a:t>
            </a:r>
            <a:r>
              <a:rPr lang="zh-CN" altLang="en-US" dirty="0" smtClean="0">
                <a:latin typeface="Times New Roman" pitchFamily="18" charset="0"/>
              </a:rPr>
              <a:t>：把指令流出的工作拆分为两步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检测结构冲突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等待数据冲突消失</a:t>
            </a:r>
          </a:p>
          <a:p>
            <a:pPr marL="1085850" lvl="1" indent="-4572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/>
              <a:t>           只要检测到没有结构冲突，就可以让指令流出；并且流出后的指令一旦其操作数就绪就可以立即执行 </a:t>
            </a:r>
          </a:p>
          <a:p>
            <a:pPr marL="457200" indent="-457200" eaLnBrk="1" hangingPunct="1">
              <a:lnSpc>
                <a:spcPct val="120000"/>
              </a:lnSpc>
              <a:buFont typeface="Wingdings" pitchFamily="2" charset="2"/>
              <a:buAutoNum type="arabicPeriod" startAt="2"/>
            </a:pPr>
            <a:r>
              <a:rPr lang="zh-CN" altLang="en-US" dirty="0" smtClean="0"/>
              <a:t>乱序执行</a:t>
            </a:r>
          </a:p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dirty="0" smtClean="0"/>
              <a:t>指令的执行顺序与程序顺序不相同</a:t>
            </a:r>
          </a:p>
          <a:p>
            <a:pPr marL="1085850" lvl="1" indent="-457200" eaLnBrk="1" hangingPunct="1">
              <a:lnSpc>
                <a:spcPct val="120000"/>
              </a:lnSpc>
            </a:pPr>
            <a:r>
              <a:rPr lang="zh-CN" altLang="en-US" dirty="0" smtClean="0"/>
              <a:t>指令的完成也是乱序完成的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即指令的完成顺序与程序顺序不相同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358900"/>
            <a:ext cx="7772400" cy="3289300"/>
          </a:xfrm>
        </p:spPr>
        <p:txBody>
          <a:bodyPr/>
          <a:lstStyle/>
          <a:p>
            <a:pPr marL="457200" indent="-457200" eaLnBrk="1" hangingPunct="1">
              <a:lnSpc>
                <a:spcPct val="100000"/>
              </a:lnSpc>
              <a:buFont typeface="Wingdings" pitchFamily="2" charset="2"/>
              <a:buAutoNum type="arabicPeriod" startAt="3"/>
            </a:pPr>
            <a:r>
              <a:rPr lang="zh-CN" altLang="en-US" dirty="0" smtClean="0">
                <a:latin typeface="黑体" pitchFamily="2" charset="-122"/>
              </a:rPr>
              <a:t>为了支持乱序执行，将</a:t>
            </a:r>
            <a:r>
              <a:rPr lang="en-US" altLang="zh-CN" dirty="0" smtClean="0">
                <a:latin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</a:rPr>
              <a:t>段流水线的译码阶段再分为两个阶段：</a:t>
            </a: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rgbClr val="D60093"/>
                </a:solidFill>
                <a:latin typeface="黑体" pitchFamily="2" charset="-122"/>
              </a:rPr>
              <a:t>流出</a:t>
            </a:r>
            <a:r>
              <a:rPr lang="zh-CN" altLang="en-US" dirty="0" smtClean="0">
                <a:latin typeface="黑体" pitchFamily="2" charset="-122"/>
              </a:rPr>
              <a:t>（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Issue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黑体" pitchFamily="2" charset="-122"/>
              </a:rPr>
              <a:t>：指令译码，检查是否存在结构冲突 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 （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in-order issue)</a:t>
            </a: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rgbClr val="D60093"/>
                </a:solidFill>
                <a:latin typeface="黑体" pitchFamily="2" charset="-122"/>
              </a:rPr>
              <a:t>读操作数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Read Operands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zh-CN" altLang="en-US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黑体" pitchFamily="2" charset="-122"/>
              </a:rPr>
              <a:t>：等待数据冲突消失，然后读操作数  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(out of order execution)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376613" y="4408488"/>
            <a:ext cx="8382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529013" y="4640263"/>
            <a:ext cx="1219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黑体" pitchFamily="2" charset="-122"/>
              </a:rPr>
              <a:t>IS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309813" y="4910138"/>
            <a:ext cx="1066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5586413" y="4910138"/>
            <a:ext cx="1066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748213" y="4408488"/>
            <a:ext cx="8382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214813" y="4910138"/>
            <a:ext cx="5334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00613" y="4606925"/>
            <a:ext cx="1219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00"/>
                </a:solidFill>
                <a:latin typeface="黑体" pitchFamily="2" charset="-122"/>
              </a:rPr>
              <a:t>RO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376488" y="5489575"/>
            <a:ext cx="22336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检测</a:t>
            </a:r>
            <a:r>
              <a:rPr lang="zh-CN" altLang="en-US">
                <a:solidFill>
                  <a:srgbClr val="D60093"/>
                </a:solidFill>
              </a:rPr>
              <a:t>结构</a:t>
            </a:r>
            <a:r>
              <a:rPr lang="zh-CN" altLang="en-US"/>
              <a:t>冲突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679950" y="5561013"/>
            <a:ext cx="270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检测</a:t>
            </a:r>
            <a:r>
              <a:rPr lang="zh-CN" altLang="en-US">
                <a:solidFill>
                  <a:srgbClr val="D60093"/>
                </a:solidFill>
              </a:rPr>
              <a:t>数据</a:t>
            </a:r>
            <a:r>
              <a:rPr lang="zh-CN" altLang="en-US"/>
              <a:t>冲突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6313" y="1506538"/>
            <a:ext cx="7772400" cy="3001962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4"/>
            </a:pPr>
            <a:r>
              <a:rPr lang="zh-CN" altLang="en-US" dirty="0" smtClean="0">
                <a:latin typeface="黑体" pitchFamily="2" charset="-122"/>
              </a:rPr>
              <a:t>在前述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</a:rPr>
              <a:t>段流水线中，是不会发生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WAR</a:t>
            </a:r>
            <a:r>
              <a:rPr lang="zh-CN" altLang="en-US" dirty="0" smtClean="0">
                <a:latin typeface="黑体" pitchFamily="2" charset="-122"/>
              </a:rPr>
              <a:t>冲突和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WAW</a:t>
            </a:r>
            <a:r>
              <a:rPr lang="zh-CN" altLang="en-US" dirty="0" smtClean="0">
                <a:latin typeface="黑体" pitchFamily="2" charset="-122"/>
              </a:rPr>
              <a:t>冲突的，但乱序执行就使得它们可能发生了</a:t>
            </a:r>
          </a:p>
          <a:p>
            <a:pPr marL="1085850" lvl="1" indent="-457200" eaLnBrk="1" hangingPunct="1"/>
            <a:r>
              <a:rPr lang="zh-CN" altLang="en-US" dirty="0" smtClean="0">
                <a:latin typeface="黑体" pitchFamily="2" charset="-122"/>
              </a:rPr>
              <a:t>例如，考虑下面的代码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charset="-122"/>
              </a:rPr>
              <a:t>     </a:t>
            </a:r>
            <a:r>
              <a:rPr lang="en-US" altLang="zh-CN" dirty="0" smtClean="0">
                <a:latin typeface="宋体" charset="-122"/>
              </a:rPr>
              <a:t>DIV.D	  </a:t>
            </a:r>
            <a:r>
              <a:rPr lang="en-US" altLang="zh-CN" dirty="0" smtClean="0">
                <a:solidFill>
                  <a:schemeClr val="hlink"/>
                </a:solidFill>
                <a:latin typeface="宋体" charset="-122"/>
              </a:rPr>
              <a:t>F10</a:t>
            </a:r>
            <a:r>
              <a:rPr lang="en-US" altLang="zh-CN" dirty="0" smtClean="0">
                <a:latin typeface="宋体" charset="-122"/>
              </a:rPr>
              <a:t>, F0, F2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     ADD.D	  </a:t>
            </a:r>
            <a:r>
              <a:rPr lang="en-US" altLang="zh-CN" dirty="0" smtClean="0">
                <a:solidFill>
                  <a:schemeClr val="hlink"/>
                </a:solidFill>
                <a:latin typeface="宋体" charset="-122"/>
              </a:rPr>
              <a:t>F10</a:t>
            </a:r>
            <a:r>
              <a:rPr lang="en-US" altLang="zh-CN" dirty="0" smtClean="0">
                <a:latin typeface="宋体" charset="-122"/>
              </a:rPr>
              <a:t>, F4, </a:t>
            </a:r>
            <a:r>
              <a:rPr lang="en-US" altLang="zh-CN" dirty="0" smtClean="0">
                <a:solidFill>
                  <a:srgbClr val="D60093"/>
                </a:solidFill>
                <a:latin typeface="宋体" charset="-122"/>
              </a:rPr>
              <a:t>F6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宋体" charset="-122"/>
              </a:rPr>
              <a:t>     SUB.D	  </a:t>
            </a:r>
            <a:r>
              <a:rPr lang="en-US" altLang="zh-CN" dirty="0" smtClean="0">
                <a:solidFill>
                  <a:srgbClr val="D60093"/>
                </a:solidFill>
                <a:latin typeface="宋体" charset="-122"/>
              </a:rPr>
              <a:t>F6</a:t>
            </a:r>
            <a:r>
              <a:rPr lang="en-US" altLang="zh-CN" b="0" i="1" dirty="0" smtClean="0">
                <a:latin typeface="宋体" charset="-122"/>
              </a:rPr>
              <a:t>,</a:t>
            </a:r>
            <a:r>
              <a:rPr lang="en-US" altLang="zh-CN" dirty="0" smtClean="0">
                <a:latin typeface="宋体" charset="-122"/>
              </a:rPr>
              <a:t> F8, F14</a:t>
            </a:r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258888" y="3860800"/>
            <a:ext cx="1512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D60093"/>
                </a:solidFill>
                <a:latin typeface="宋体" charset="-122"/>
                <a:ea typeface="宋体" charset="-122"/>
              </a:rPr>
              <a:t>存在反相关</a:t>
            </a:r>
            <a:endParaRPr lang="zh-CN" altLang="en-US" dirty="0"/>
          </a:p>
        </p:txBody>
      </p:sp>
      <p:sp>
        <p:nvSpPr>
          <p:cNvPr id="31749" name="Text Box 10"/>
          <p:cNvSpPr txBox="1">
            <a:spLocks noChangeArrowheads="1"/>
          </p:cNvSpPr>
          <p:nvPr/>
        </p:nvSpPr>
        <p:spPr bwMode="auto">
          <a:xfrm>
            <a:off x="5795963" y="342900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hlink"/>
                </a:solidFill>
                <a:latin typeface="宋体" charset="-122"/>
                <a:ea typeface="宋体" charset="-122"/>
              </a:rPr>
              <a:t>存在输出相关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31750" name="AutoShape 11"/>
          <p:cNvSpPr>
            <a:spLocks/>
          </p:cNvSpPr>
          <p:nvPr/>
        </p:nvSpPr>
        <p:spPr bwMode="auto">
          <a:xfrm>
            <a:off x="5580063" y="335756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31751" name="AutoShape 12"/>
          <p:cNvSpPr>
            <a:spLocks/>
          </p:cNvSpPr>
          <p:nvPr/>
        </p:nvSpPr>
        <p:spPr bwMode="auto">
          <a:xfrm>
            <a:off x="2771775" y="3789363"/>
            <a:ext cx="144463" cy="503237"/>
          </a:xfrm>
          <a:prstGeom prst="leftBrace">
            <a:avLst>
              <a:gd name="adj1" fmla="val 29029"/>
              <a:gd name="adj2" fmla="val 50000"/>
            </a:avLst>
          </a:prstGeom>
          <a:noFill/>
          <a:ln w="1905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 animBg="1"/>
      <p:bldP spid="317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649663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5"/>
            </a:pPr>
            <a:r>
              <a:rPr lang="zh-CN" altLang="en-US" dirty="0" smtClean="0"/>
              <a:t>动态调度的流水线支持多条指令同时处于执行当中</a:t>
            </a:r>
          </a:p>
          <a:p>
            <a:pPr marL="1085850" lvl="1" indent="-457200" eaLnBrk="1" hangingPunct="1"/>
            <a:r>
              <a:rPr lang="zh-CN" altLang="en-US" dirty="0" smtClean="0">
                <a:solidFill>
                  <a:srgbClr val="D60093"/>
                </a:solidFill>
              </a:rPr>
              <a:t>要求：</a:t>
            </a:r>
            <a:r>
              <a:rPr lang="zh-CN" altLang="en-US" dirty="0" smtClean="0"/>
              <a:t>具有多个功能部件、或者功能部件流水化、或者兼而有之</a:t>
            </a:r>
          </a:p>
          <a:p>
            <a:pPr marL="1085850" lvl="1" indent="-457200" eaLnBrk="1" hangingPunct="1"/>
            <a:r>
              <a:rPr lang="zh-CN" altLang="en-US" dirty="0" smtClean="0"/>
              <a:t>我们假设具有</a:t>
            </a:r>
            <a:r>
              <a:rPr lang="zh-CN" altLang="en-US" dirty="0" smtClean="0">
                <a:solidFill>
                  <a:srgbClr val="D60093"/>
                </a:solidFill>
              </a:rPr>
              <a:t>多个功能部件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58888" y="3789363"/>
            <a:ext cx="73453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00"/>
                </a:solidFill>
              </a:rPr>
              <a:t>记分牌算法和</a:t>
            </a:r>
            <a:r>
              <a:rPr kumimoji="0" lang="en-US" altLang="zh-CN" dirty="0" err="1">
                <a:solidFill>
                  <a:srgbClr val="000000"/>
                </a:solidFill>
              </a:rPr>
              <a:t>Tomasulo</a:t>
            </a:r>
            <a:r>
              <a:rPr kumimoji="0" lang="zh-CN" altLang="en-US" dirty="0">
                <a:solidFill>
                  <a:srgbClr val="000000"/>
                </a:solidFill>
              </a:rPr>
              <a:t>算法</a:t>
            </a:r>
            <a:r>
              <a:rPr kumimoji="0" lang="en-US" altLang="zh-CN" dirty="0">
                <a:solidFill>
                  <a:srgbClr val="000000"/>
                </a:solidFill>
              </a:rPr>
              <a:t>(</a:t>
            </a:r>
            <a:r>
              <a:rPr kumimoji="0" lang="zh-CN" altLang="en-US" dirty="0">
                <a:solidFill>
                  <a:srgbClr val="000000"/>
                </a:solidFill>
              </a:rPr>
              <a:t>自学</a:t>
            </a:r>
            <a:r>
              <a:rPr kumimoji="0" lang="en-US" altLang="zh-CN" dirty="0" smtClean="0">
                <a:solidFill>
                  <a:srgbClr val="000000"/>
                </a:solidFill>
              </a:rPr>
              <a:t>)</a:t>
            </a:r>
          </a:p>
          <a:p>
            <a:r>
              <a:rPr kumimoji="0" lang="zh-CN" altLang="en-US" dirty="0" smtClean="0">
                <a:solidFill>
                  <a:srgbClr val="FF0000"/>
                </a:solidFill>
              </a:rPr>
              <a:t>基本思想：</a:t>
            </a:r>
            <a:r>
              <a:rPr kumimoji="0" lang="zh-CN" altLang="en-US" dirty="0" smtClean="0">
                <a:solidFill>
                  <a:srgbClr val="000000"/>
                </a:solidFill>
              </a:rPr>
              <a:t>集中信息进行调度，让没有冲突的指令尽早执行，如果某条指令被暂停，其后续不相关的指令仍可继续执行</a:t>
            </a:r>
            <a:endParaRPr kumimoji="0"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右箭头 2">
            <a:hlinkClick r:id="rId2" action="ppaction://hlinksldjump"/>
          </p:cNvPr>
          <p:cNvSpPr/>
          <p:nvPr/>
        </p:nvSpPr>
        <p:spPr bwMode="auto">
          <a:xfrm>
            <a:off x="7164288" y="5348767"/>
            <a:ext cx="684740" cy="648072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327525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 smtClean="0"/>
              <a:t>基本思想</a:t>
            </a:r>
          </a:p>
          <a:p>
            <a:pPr marL="1085850" lvl="1" indent="-457200" eaLnBrk="1" hangingPunct="1"/>
            <a:r>
              <a:rPr lang="sv-SE" altLang="zh-CN" dirty="0" smtClean="0">
                <a:latin typeface="Times New Roman" pitchFamily="18" charset="0"/>
              </a:rPr>
              <a:t>CDC 6600</a:t>
            </a:r>
            <a:r>
              <a:rPr lang="zh-CN" altLang="en-US" dirty="0" smtClean="0">
                <a:latin typeface="Times New Roman" pitchFamily="18" charset="0"/>
              </a:rPr>
              <a:t>计算机最早采用此功能</a:t>
            </a:r>
          </a:p>
          <a:p>
            <a:pPr lvl="2" eaLnBrk="1" hangingPunct="1"/>
            <a:r>
              <a:rPr lang="zh-CN" altLang="en-US" b="0" dirty="0" smtClean="0">
                <a:latin typeface="Times New Roman" pitchFamily="18" charset="0"/>
              </a:rPr>
              <a:t>该机器用一个称为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记分牌</a:t>
            </a:r>
            <a:r>
              <a:rPr lang="zh-CN" altLang="en-US" b="0" dirty="0" smtClean="0">
                <a:latin typeface="Times New Roman" pitchFamily="18" charset="0"/>
              </a:rPr>
              <a:t>的硬件实现了对指令的动态调度。</a:t>
            </a:r>
          </a:p>
          <a:p>
            <a:pPr lvl="2" eaLnBrk="1" hangingPunct="1"/>
            <a:r>
              <a:rPr lang="zh-CN" altLang="en-US" b="0" dirty="0" smtClean="0">
                <a:latin typeface="Times New Roman" pitchFamily="18" charset="0"/>
              </a:rPr>
              <a:t>该硬件中维护着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b="0" dirty="0" smtClean="0">
                <a:latin typeface="Times New Roman" pitchFamily="18" charset="0"/>
              </a:rPr>
              <a:t>张表，分别用于记录指令的执行状态、功能部件状态、寄存器状态以及数据相关关系等。</a:t>
            </a:r>
          </a:p>
          <a:p>
            <a:pPr lvl="2" eaLnBrk="1" hangingPunct="1"/>
            <a:r>
              <a:rPr lang="zh-CN" altLang="en-US" b="0" dirty="0" smtClean="0">
                <a:latin typeface="Times New Roman" pitchFamily="18" charset="0"/>
              </a:rPr>
              <a:t>它把前述</a:t>
            </a:r>
            <a:r>
              <a:rPr lang="en-US" altLang="zh-CN" b="0" dirty="0" smtClean="0">
                <a:latin typeface="Times New Roman" pitchFamily="18" charset="0"/>
              </a:rPr>
              <a:t>5</a:t>
            </a:r>
            <a:r>
              <a:rPr lang="zh-CN" altLang="en-US" b="0" dirty="0" smtClean="0">
                <a:latin typeface="Times New Roman" pitchFamily="18" charset="0"/>
              </a:rPr>
              <a:t>段流水线中的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译码段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ID</a:t>
            </a:r>
            <a:r>
              <a:rPr lang="zh-CN" altLang="en-US" b="0" dirty="0" smtClean="0">
                <a:latin typeface="Times New Roman" pitchFamily="18" charset="0"/>
              </a:rPr>
              <a:t>分解成了两个段：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流出</a:t>
            </a:r>
            <a:r>
              <a:rPr lang="zh-CN" altLang="en-US" b="0" dirty="0" smtClean="0">
                <a:latin typeface="Times New Roman" pitchFamily="18" charset="0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读操作数</a:t>
            </a:r>
            <a:r>
              <a:rPr lang="zh-CN" altLang="en-US" b="0" dirty="0" smtClean="0">
                <a:latin typeface="Times New Roman" pitchFamily="18" charset="0"/>
              </a:rPr>
              <a:t>，以避免当某条指令在</a:t>
            </a:r>
            <a:r>
              <a:rPr lang="en-US" altLang="zh-CN" b="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</a:rPr>
              <a:t>ID</a:t>
            </a:r>
            <a:r>
              <a:rPr lang="zh-CN" altLang="en-US" b="0" dirty="0" smtClean="0">
                <a:latin typeface="Times New Roman" pitchFamily="18" charset="0"/>
              </a:rPr>
              <a:t>段被停顿时挡住后面无关指令的流动。</a:t>
            </a:r>
            <a:r>
              <a:rPr lang="zh-CN" altLang="en-US" b="0" dirty="0" smtClean="0"/>
              <a:t> 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84213" y="1284288"/>
            <a:ext cx="684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5.3.2 </a:t>
            </a:r>
            <a:r>
              <a:rPr kumimoji="1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  <a:cs typeface="+mn-cs"/>
              </a:rPr>
              <a:t>记分牌动态调度算法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97243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504" y="1124744"/>
            <a:ext cx="8712968" cy="5233988"/>
          </a:xfrm>
        </p:spPr>
        <p:txBody>
          <a:bodyPr/>
          <a:lstStyle/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/>
              <a:t>记分牌的</a:t>
            </a:r>
            <a:r>
              <a:rPr lang="zh-CN" altLang="en-US" b="1" dirty="0" smtClean="0">
                <a:solidFill>
                  <a:srgbClr val="FF0000"/>
                </a:solidFill>
              </a:rPr>
              <a:t>目标</a:t>
            </a:r>
            <a:r>
              <a:rPr lang="zh-CN" altLang="en-US" dirty="0" smtClean="0"/>
              <a:t>：在没有结构冲突时，尽可能早地执行没有数据冲突的指令，实现每个时钟周期执行一条指令。 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/>
              <a:t>要发挥指令乱序执行的好处，必须有多条指令同时处于执行阶段。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CDC 6600</a:t>
            </a:r>
            <a:r>
              <a:rPr lang="zh-CN" altLang="en-US" dirty="0" smtClean="0">
                <a:latin typeface="Times New Roman" pitchFamily="18" charset="0"/>
              </a:rPr>
              <a:t>具有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16</a:t>
            </a:r>
            <a:r>
              <a:rPr lang="zh-CN" altLang="en-US" dirty="0" smtClean="0">
                <a:latin typeface="Times New Roman" pitchFamily="18" charset="0"/>
              </a:rPr>
              <a:t>个独立的功能部件</a:t>
            </a:r>
          </a:p>
          <a:p>
            <a:pPr lvl="3" eaLnBrk="1" hangingPunct="1"/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个浮点部件</a:t>
            </a:r>
          </a:p>
          <a:p>
            <a:pPr lvl="3" eaLnBrk="1" hangingPunct="1"/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</a:rPr>
              <a:t>个访存部件</a:t>
            </a:r>
          </a:p>
          <a:p>
            <a:pPr lvl="3" eaLnBrk="1" hangingPunct="1"/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7</a:t>
            </a:r>
            <a:r>
              <a:rPr lang="zh-CN" altLang="en-US" dirty="0" smtClean="0">
                <a:latin typeface="Times New Roman" pitchFamily="18" charset="0"/>
              </a:rPr>
              <a:t>个整数操作部件 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/>
              <a:t>假设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所考虑的处理器有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个乘法器、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个加法器、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个除法部件和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个整数部件</a:t>
            </a:r>
            <a:endParaRPr lang="en-US" altLang="zh-CN" dirty="0" smtClean="0">
              <a:latin typeface="Times New Roman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/>
              <a:t>整数部件用来处理所有的存储器访问、分支处理和整数</a:t>
            </a:r>
            <a:r>
              <a:rPr lang="zh-CN" altLang="en-US" dirty="0" smtClean="0"/>
              <a:t>操作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2001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9776" y="1052736"/>
            <a:ext cx="7772400" cy="1368152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采用了记分牌的</a:t>
            </a:r>
            <a:r>
              <a:rPr lang="en-US" altLang="zh-CN" dirty="0" smtClean="0">
                <a:latin typeface="Times New Roman" pitchFamily="18" charset="0"/>
              </a:rPr>
              <a:t>MIPS</a:t>
            </a:r>
            <a:r>
              <a:rPr lang="zh-CN" altLang="en-US" dirty="0" smtClean="0">
                <a:latin typeface="Times New Roman" pitchFamily="18" charset="0"/>
              </a:rPr>
              <a:t>处理器的基本结构 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/>
              <a:t>每条指令都要经过记分牌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/>
              <a:t>记分牌负责相关检测并控制指令的流出和执行</a:t>
            </a:r>
          </a:p>
        </p:txBody>
      </p:sp>
      <p:pic>
        <p:nvPicPr>
          <p:cNvPr id="5" name="Picture 3" descr="计分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400220"/>
            <a:ext cx="5041528" cy="427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3221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772400" cy="5113337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指令级并行</a:t>
            </a:r>
            <a:r>
              <a:rPr lang="zh-CN" altLang="en-US" dirty="0" smtClean="0">
                <a:ea typeface="黑体" pitchFamily="49" charset="-122"/>
              </a:rPr>
              <a:t>：指指令之间存在的一种并行性，利用它，计算机可以并行执行两条或两条以上的指令。 </a:t>
            </a:r>
            <a:endParaRPr lang="zh-CN" altLang="en-US" dirty="0" smtClean="0">
              <a:solidFill>
                <a:srgbClr val="FF0000"/>
              </a:solidFill>
              <a:ea typeface="黑体" pitchFamily="49" charset="-122"/>
            </a:endParaRPr>
          </a:p>
          <a:p>
            <a:pPr marL="1276350" lvl="2" indent="-19050" eaLnBrk="1" hangingPunct="1">
              <a:buFont typeface="Wingdings" pitchFamily="2" charset="2"/>
              <a:buNone/>
            </a:pPr>
            <a:r>
              <a:rPr lang="zh-CN" altLang="en-US" dirty="0" smtClean="0">
                <a:ea typeface="黑体" pitchFamily="49" charset="-122"/>
              </a:rPr>
              <a:t>   </a:t>
            </a:r>
            <a:r>
              <a:rPr lang="zh-CN" altLang="en-US" dirty="0" smtClean="0">
                <a:latin typeface="宋体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宋体" charset="-122"/>
                <a:ea typeface="黑体" pitchFamily="49" charset="-122"/>
              </a:rPr>
              <a:t>ILP</a:t>
            </a:r>
            <a:r>
              <a:rPr lang="zh-CN" altLang="en-US" dirty="0" smtClean="0">
                <a:latin typeface="宋体" charset="-122"/>
                <a:ea typeface="黑体" pitchFamily="49" charset="-122"/>
              </a:rPr>
              <a:t>：</a:t>
            </a:r>
            <a:r>
              <a:rPr lang="en-US" altLang="zh-CN" dirty="0" smtClean="0">
                <a:latin typeface="宋体" charset="-122"/>
                <a:ea typeface="黑体" pitchFamily="49" charset="-122"/>
              </a:rPr>
              <a:t>Instruction-Level Parallelism</a:t>
            </a:r>
            <a:r>
              <a:rPr lang="zh-CN" altLang="en-US" dirty="0" smtClean="0">
                <a:latin typeface="宋体" charset="-122"/>
                <a:ea typeface="黑体" pitchFamily="49" charset="-122"/>
              </a:rPr>
              <a:t>）</a:t>
            </a:r>
          </a:p>
          <a:p>
            <a:pPr marL="1085850" lvl="1" indent="-457200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开发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ILP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的途径有两种</a:t>
            </a:r>
          </a:p>
          <a:p>
            <a:pPr marL="1276350" lvl="2" indent="-19050" eaLnBrk="1" hangingPunct="1"/>
            <a:r>
              <a:rPr lang="zh-CN" altLang="en-US" dirty="0" smtClean="0">
                <a:ea typeface="黑体" pitchFamily="49" charset="-122"/>
              </a:rPr>
              <a:t> 资源重复，重复设置多个处理部件，让它们同时执行相邻或相近的多条指令；</a:t>
            </a:r>
          </a:p>
          <a:p>
            <a:pPr marL="1276350" lvl="2" indent="-19050" eaLnBrk="1" hangingPunct="1"/>
            <a:r>
              <a:rPr lang="zh-CN" altLang="en-US" dirty="0" smtClean="0">
                <a:ea typeface="黑体" pitchFamily="49" charset="-122"/>
              </a:rPr>
              <a:t> 采用流水线技术，使指令重叠并行执行。 </a:t>
            </a:r>
            <a:endParaRPr lang="zh-CN" altLang="en-US" dirty="0" smtClean="0">
              <a:latin typeface="宋体" charset="-122"/>
              <a:ea typeface="黑体" pitchFamily="49" charset="-122"/>
            </a:endParaRPr>
          </a:p>
          <a:p>
            <a:pPr marL="1085850" lvl="1" indent="-457200" eaLnBrk="1" hangingPunct="1"/>
            <a:r>
              <a:rPr lang="zh-CN" altLang="en-US" dirty="0" smtClean="0">
                <a:solidFill>
                  <a:srgbClr val="D60093"/>
                </a:solidFill>
                <a:ea typeface="黑体" pitchFamily="49" charset="-122"/>
              </a:rPr>
              <a:t>本章研究：</a:t>
            </a:r>
            <a:r>
              <a:rPr lang="zh-CN" altLang="en-US" dirty="0" smtClean="0">
                <a:ea typeface="黑体" pitchFamily="49" charset="-122"/>
              </a:rPr>
              <a:t>如何利用各种技术来开发更多的指令级并行 （硬件的方法）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1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1219200"/>
            <a:ext cx="8134672" cy="4442048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每条指令的执行过程分为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段</a:t>
            </a:r>
            <a:r>
              <a:rPr lang="zh-CN" altLang="en-US" dirty="0" smtClean="0"/>
              <a:t> （</a:t>
            </a:r>
            <a:r>
              <a:rPr lang="zh-CN" altLang="en-US" sz="2000" dirty="0" smtClean="0"/>
              <a:t>主要考虑浮点操作 ）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rgbClr val="D60093"/>
                </a:solidFill>
              </a:rPr>
              <a:t>流出  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/>
              <a:t>          如果当前流出指令所需的功能部件空闲，并且所有其他正在执行的指令的目的寄存器与该指令的不同，记分牌就向功能部件流出该指令，并修改记分牌内部的记录表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 lvl="2" eaLnBrk="1" hangingPunct="1">
              <a:buClr>
                <a:srgbClr val="4768F5"/>
              </a:buClr>
            </a:pPr>
            <a:r>
              <a:rPr lang="zh-CN" altLang="en-US" dirty="0">
                <a:solidFill>
                  <a:srgbClr val="D60093"/>
                </a:solidFill>
              </a:rPr>
              <a:t>读操作数</a:t>
            </a:r>
          </a:p>
          <a:p>
            <a:pPr lvl="2" eaLnBrk="1" hangingPunct="1">
              <a:buClr>
                <a:srgbClr val="4768F5"/>
              </a:buClr>
              <a:buNone/>
            </a:pPr>
            <a:r>
              <a:rPr lang="zh-CN" altLang="en-US" dirty="0"/>
              <a:t>          </a:t>
            </a:r>
            <a:r>
              <a:rPr lang="zh-CN" altLang="en-US" dirty="0" smtClean="0"/>
              <a:t>记分牌</a:t>
            </a:r>
            <a:r>
              <a:rPr lang="zh-CN" altLang="en-US" dirty="0"/>
              <a:t>监测源操作数的可用性，如果数据可用，它就通知功能部件从寄存器中读出源操作数并开始执行。</a:t>
            </a:r>
          </a:p>
          <a:p>
            <a:pPr lvl="2" eaLnBrk="1" hangingPunct="1">
              <a:buClr>
                <a:srgbClr val="4768F5"/>
              </a:buClr>
              <a:buNone/>
            </a:pPr>
            <a:r>
              <a:rPr lang="zh-CN" altLang="en-US" dirty="0">
                <a:latin typeface="Times New Roman" pitchFamily="18" charset="0"/>
              </a:rPr>
              <a:t>            </a:t>
            </a:r>
            <a:r>
              <a:rPr lang="zh-CN" altLang="en-US" dirty="0" smtClean="0">
                <a:latin typeface="Times New Roman" pitchFamily="18" charset="0"/>
              </a:rPr>
              <a:t>动态</a:t>
            </a:r>
            <a:r>
              <a:rPr lang="zh-CN" altLang="en-US" dirty="0">
                <a:latin typeface="Times New Roman" pitchFamily="18" charset="0"/>
              </a:rPr>
              <a:t>地</a:t>
            </a:r>
            <a:r>
              <a:rPr lang="zh-CN" altLang="en-US" u="heavy" dirty="0">
                <a:uFill>
                  <a:solidFill>
                    <a:srgbClr val="FF0000"/>
                  </a:solidFill>
                </a:uFill>
                <a:latin typeface="Times New Roman" pitchFamily="18" charset="0"/>
              </a:rPr>
              <a:t>解决了</a:t>
            </a:r>
            <a:r>
              <a:rPr lang="en-US" altLang="zh-CN" u="heavy" dirty="0">
                <a:solidFill>
                  <a:srgbClr val="9933FF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</a:rPr>
              <a:t>RAW</a:t>
            </a:r>
            <a:r>
              <a:rPr lang="zh-CN" altLang="en-US" u="heavy" dirty="0">
                <a:uFill>
                  <a:solidFill>
                    <a:srgbClr val="FF0000"/>
                  </a:solidFill>
                </a:uFill>
                <a:latin typeface="Times New Roman" pitchFamily="18" charset="0"/>
              </a:rPr>
              <a:t>冲突</a:t>
            </a:r>
            <a:r>
              <a:rPr lang="zh-CN" altLang="en-US" dirty="0">
                <a:latin typeface="Times New Roman" pitchFamily="18" charset="0"/>
              </a:rPr>
              <a:t>，并导致指令可能乱序开始</a:t>
            </a:r>
            <a:r>
              <a:rPr lang="zh-CN" altLang="en-US" dirty="0" smtClean="0">
                <a:latin typeface="Times New Roman" pitchFamily="18" charset="0"/>
              </a:rPr>
              <a:t>执行   </a:t>
            </a:r>
            <a:endParaRPr lang="en-US" altLang="zh-CN" sz="2000" dirty="0" smtClean="0">
              <a:latin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2926" y="3140968"/>
            <a:ext cx="219194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解决了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WAW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冲突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32036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zh-CN" altLang="en-US" dirty="0" smtClean="0">
                <a:solidFill>
                  <a:srgbClr val="D60093"/>
                </a:solidFill>
              </a:rPr>
              <a:t>执行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     取到操作数后，功能部件开始执行。当产生出结果后，就通知记分牌它已经完成执行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</a:rPr>
              <a:t>          在浮点流水线中，这一段可能要占用多个时钟周期</a:t>
            </a:r>
          </a:p>
          <a:p>
            <a:pPr lvl="2" eaLnBrk="1" hangingPunct="1"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D60093"/>
                </a:solidFill>
              </a:rPr>
              <a:t>写结果 </a:t>
            </a:r>
            <a:endParaRPr lang="en-US" altLang="zh-CN" dirty="0" smtClean="0">
              <a:solidFill>
                <a:srgbClr val="D60093"/>
              </a:solidFill>
            </a:endParaRPr>
          </a:p>
          <a:p>
            <a:pPr lvl="2" eaLnBrk="1" hangingPunct="1">
              <a:buClr>
                <a:srgbClr val="4768F5"/>
              </a:buClr>
              <a:buNone/>
            </a:pPr>
            <a:r>
              <a:rPr lang="zh-CN" altLang="en-US" dirty="0" smtClean="0">
                <a:latin typeface="Times New Roman" pitchFamily="18" charset="0"/>
              </a:rPr>
              <a:t>           记分牌</a:t>
            </a:r>
            <a:r>
              <a:rPr lang="zh-CN" altLang="en-US" dirty="0">
                <a:latin typeface="Times New Roman" pitchFamily="18" charset="0"/>
              </a:rPr>
              <a:t>一旦知道执行部件完成了执行，就检测是否存在</a:t>
            </a:r>
            <a:r>
              <a:rPr lang="en-US" altLang="zh-CN" dirty="0">
                <a:solidFill>
                  <a:srgbClr val="9933FF"/>
                </a:solidFill>
                <a:latin typeface="Times New Roman" pitchFamily="18" charset="0"/>
              </a:rPr>
              <a:t>WAR</a:t>
            </a:r>
            <a:r>
              <a:rPr lang="zh-CN" altLang="en-US" dirty="0">
                <a:latin typeface="Times New Roman" pitchFamily="18" charset="0"/>
              </a:rPr>
              <a:t>冲突。如果不存在，或者原有的</a:t>
            </a:r>
            <a:r>
              <a:rPr lang="en-US" altLang="zh-CN" dirty="0">
                <a:solidFill>
                  <a:srgbClr val="9933FF"/>
                </a:solidFill>
                <a:latin typeface="Times New Roman" pitchFamily="18" charset="0"/>
              </a:rPr>
              <a:t>WAR</a:t>
            </a:r>
            <a:r>
              <a:rPr lang="zh-CN" altLang="en-US" dirty="0">
                <a:latin typeface="Times New Roman" pitchFamily="18" charset="0"/>
              </a:rPr>
              <a:t>冲突已消失，记分牌就通知功能部件把结果写入目的寄存器，并释放该指令使用的所有</a:t>
            </a:r>
            <a:r>
              <a:rPr lang="zh-CN" altLang="en-US" dirty="0" smtClean="0">
                <a:latin typeface="Times New Roman" pitchFamily="18" charset="0"/>
              </a:rPr>
              <a:t>资源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2" eaLnBrk="1" hangingPunct="1">
              <a:buFont typeface="Wingdings" pitchFamily="2" charset="2"/>
              <a:buChar char="p"/>
            </a:pPr>
            <a:endParaRPr lang="zh-CN" altLang="en-US" dirty="0" smtClean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2691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5850" lvl="1" indent="-457200" eaLnBrk="1" hangingPunct="1"/>
            <a:r>
              <a:rPr lang="zh-CN" altLang="en-US" dirty="0" smtClean="0">
                <a:latin typeface="Times New Roman" pitchFamily="18" charset="0"/>
              </a:rPr>
              <a:t>如果检测到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WAR</a:t>
            </a:r>
            <a:r>
              <a:rPr lang="zh-CN" altLang="en-US" dirty="0" smtClean="0">
                <a:latin typeface="Times New Roman" pitchFamily="18" charset="0"/>
              </a:rPr>
              <a:t>冲突，就不允许该指令将结果写到目的寄存器。这发生在以下情况：</a:t>
            </a:r>
          </a:p>
          <a:p>
            <a:pPr lvl="2" eaLnBrk="1" hangingPunct="1"/>
            <a:r>
              <a:rPr lang="zh-CN" altLang="en-US" dirty="0" smtClean="0">
                <a:latin typeface="Times New Roman" pitchFamily="18" charset="0"/>
              </a:rPr>
              <a:t>前面的某条指令（按顺序流出）还没有读取操作数；而且：其中某个源操作数寄存器与本指令的目的寄存器相同。</a:t>
            </a:r>
          </a:p>
          <a:p>
            <a:pPr lvl="2" eaLnBrk="1" hangingPunct="1">
              <a:buFont typeface="Wingdings" pitchFamily="2" charset="2"/>
              <a:buChar char="p"/>
            </a:pPr>
            <a:r>
              <a:rPr lang="zh-CN" altLang="en-US" dirty="0" smtClean="0">
                <a:latin typeface="Times New Roman" pitchFamily="18" charset="0"/>
              </a:rPr>
              <a:t>在这种情况下，记分牌必须等待，直到该冲突消失。</a:t>
            </a:r>
          </a:p>
        </p:txBody>
      </p:sp>
    </p:spTree>
    <p:extLst>
      <p:ext uri="{BB962C8B-B14F-4D97-AF65-F5344CB8AC3E}">
        <p14:creationId xmlns:p14="http://schemas.microsoft.com/office/powerpoint/2010/main" val="408690536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504" y="1124744"/>
            <a:ext cx="8784976" cy="5162550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dirty="0" smtClean="0">
                <a:latin typeface="Times New Roman" pitchFamily="18" charset="0"/>
              </a:rPr>
              <a:t>记分牌中记录的信息由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部分构成</a:t>
            </a:r>
          </a:p>
          <a:p>
            <a:pPr lvl="2"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指令状态表</a:t>
            </a:r>
            <a:r>
              <a:rPr lang="zh-CN" altLang="en-US" dirty="0" smtClean="0">
                <a:latin typeface="Times New Roman" pitchFamily="18" charset="0"/>
              </a:rPr>
              <a:t>：记录正在执行的各条指令已经进入到了哪一段。</a:t>
            </a:r>
          </a:p>
          <a:p>
            <a:pPr lvl="2"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功能部件状态表</a:t>
            </a:r>
            <a:r>
              <a:rPr lang="zh-CN" altLang="en-US" dirty="0" smtClean="0">
                <a:latin typeface="Times New Roman" pitchFamily="18" charset="0"/>
              </a:rPr>
              <a:t>：记录各个功能部件的状态。每个功能部件有一项，每一项由以下</a:t>
            </a:r>
            <a:r>
              <a:rPr lang="en-US" altLang="zh-CN" dirty="0" smtClean="0">
                <a:solidFill>
                  <a:srgbClr val="9933FF"/>
                </a:solidFill>
                <a:latin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</a:rPr>
              <a:t>个字段组成：</a:t>
            </a:r>
          </a:p>
          <a:p>
            <a:pPr lvl="3" eaLnBrk="1" hangingPunct="1"/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Busy</a:t>
            </a:r>
            <a:r>
              <a:rPr lang="zh-CN" altLang="en-US" dirty="0" smtClean="0">
                <a:latin typeface="Times New Roman" pitchFamily="18" charset="0"/>
              </a:rPr>
              <a:t>：忙标志，指出功能部件是否忙。初值为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en-US" altLang="zh-CN" dirty="0" smtClean="0">
                <a:latin typeface="Times New Roman" pitchFamily="18" charset="0"/>
              </a:rPr>
              <a:t>no</a:t>
            </a:r>
            <a:r>
              <a:rPr lang="en-US" altLang="zh-CN" dirty="0" smtClean="0">
                <a:latin typeface="Arial" charset="0"/>
              </a:rPr>
              <a:t>”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</a:p>
          <a:p>
            <a:pPr lvl="3" eaLnBrk="1" hangingPunct="1"/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Op</a:t>
            </a:r>
            <a:r>
              <a:rPr lang="zh-CN" altLang="en-US" dirty="0" smtClean="0">
                <a:latin typeface="Times New Roman" pitchFamily="18" charset="0"/>
              </a:rPr>
              <a:t>：该功能部件正在执行或将要执行的操作；</a:t>
            </a:r>
          </a:p>
          <a:p>
            <a:pPr lvl="3" eaLnBrk="1" hangingPunct="1"/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Fi</a:t>
            </a:r>
            <a:r>
              <a:rPr lang="zh-CN" altLang="en-US" dirty="0" smtClean="0">
                <a:latin typeface="Times New Roman" pitchFamily="18" charset="0"/>
              </a:rPr>
              <a:t>：目的寄存器编号；</a:t>
            </a:r>
          </a:p>
          <a:p>
            <a:pPr lvl="3" eaLnBrk="1" hangingPunct="1"/>
            <a:r>
              <a:rPr lang="en-US" altLang="zh-CN" dirty="0" smtClean="0">
                <a:solidFill>
                  <a:srgbClr val="D60093"/>
                </a:solidFill>
                <a:latin typeface="Times New Roman" pitchFamily="18" charset="0"/>
              </a:rPr>
              <a:t>Fj</a:t>
            </a:r>
            <a:r>
              <a:rPr lang="zh-CN" altLang="en-US" dirty="0" smtClean="0">
                <a:solidFill>
                  <a:srgbClr val="D60093"/>
                </a:solidFill>
                <a:latin typeface="Times New Roman" pitchFamily="18" charset="0"/>
              </a:rPr>
              <a:t>，</a:t>
            </a:r>
            <a:r>
              <a:rPr lang="en-US" altLang="zh-CN" dirty="0" err="1" smtClean="0">
                <a:solidFill>
                  <a:srgbClr val="D60093"/>
                </a:solidFill>
                <a:latin typeface="Times New Roman" pitchFamily="18" charset="0"/>
              </a:rPr>
              <a:t>Fk</a:t>
            </a:r>
            <a:r>
              <a:rPr lang="zh-CN" altLang="en-US" dirty="0" smtClean="0">
                <a:latin typeface="Times New Roman" pitchFamily="18" charset="0"/>
              </a:rPr>
              <a:t>：源寄存器编号；</a:t>
            </a:r>
          </a:p>
          <a:p>
            <a:pPr lvl="3" eaLnBrk="1" hangingPunct="1"/>
            <a:r>
              <a:rPr lang="en-US" altLang="zh-CN" dirty="0" err="1" smtClean="0">
                <a:solidFill>
                  <a:srgbClr val="D60093"/>
                </a:solidFill>
                <a:latin typeface="Times New Roman" pitchFamily="18" charset="0"/>
              </a:rPr>
              <a:t>Qj</a:t>
            </a:r>
            <a:r>
              <a:rPr lang="zh-CN" altLang="en-US" dirty="0" smtClean="0">
                <a:solidFill>
                  <a:srgbClr val="D60093"/>
                </a:solidFill>
                <a:latin typeface="Times New Roman" pitchFamily="18" charset="0"/>
              </a:rPr>
              <a:t>，</a:t>
            </a:r>
            <a:r>
              <a:rPr lang="en-US" altLang="zh-CN" dirty="0" err="1" smtClean="0">
                <a:solidFill>
                  <a:srgbClr val="D60093"/>
                </a:solidFill>
                <a:latin typeface="Times New Roman" pitchFamily="18" charset="0"/>
              </a:rPr>
              <a:t>Qk</a:t>
            </a:r>
            <a:r>
              <a:rPr lang="zh-CN" altLang="en-US" dirty="0" smtClean="0">
                <a:latin typeface="Times New Roman" pitchFamily="18" charset="0"/>
              </a:rPr>
              <a:t>：指出向源寄存器</a:t>
            </a:r>
            <a:r>
              <a:rPr lang="en-US" altLang="zh-CN" dirty="0" smtClean="0">
                <a:latin typeface="Times New Roman" pitchFamily="18" charset="0"/>
              </a:rPr>
              <a:t>Fj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 err="1" smtClean="0">
                <a:latin typeface="Times New Roman" pitchFamily="18" charset="0"/>
              </a:rPr>
              <a:t>Fk</a:t>
            </a:r>
            <a:r>
              <a:rPr lang="zh-CN" altLang="en-US" dirty="0" smtClean="0">
                <a:latin typeface="Times New Roman" pitchFamily="18" charset="0"/>
              </a:rPr>
              <a:t>写数据的功能部件 ；</a:t>
            </a:r>
            <a:endParaRPr lang="en-US" altLang="zh-CN" dirty="0" smtClean="0">
              <a:latin typeface="Times New Roman" pitchFamily="18" charset="0"/>
            </a:endParaRPr>
          </a:p>
          <a:p>
            <a:pPr lvl="3" eaLnBrk="1" hangingPunct="1">
              <a:buClr>
                <a:srgbClr val="40458C"/>
              </a:buClr>
            </a:pPr>
            <a:r>
              <a:rPr lang="en-US" altLang="zh-CN" dirty="0" err="1">
                <a:solidFill>
                  <a:srgbClr val="D60093"/>
                </a:solidFill>
                <a:latin typeface="Times New Roman" pitchFamily="18" charset="0"/>
              </a:rPr>
              <a:t>Rj</a:t>
            </a:r>
            <a:r>
              <a:rPr lang="zh-CN" altLang="en-US" dirty="0">
                <a:solidFill>
                  <a:srgbClr val="D60093"/>
                </a:solidFill>
                <a:latin typeface="Times New Roman" pitchFamily="18" charset="0"/>
              </a:rPr>
              <a:t>，</a:t>
            </a:r>
            <a:r>
              <a:rPr lang="en-US" altLang="zh-CN" dirty="0" err="1">
                <a:solidFill>
                  <a:srgbClr val="D60093"/>
                </a:solidFill>
                <a:latin typeface="Times New Roman" pitchFamily="18" charset="0"/>
              </a:rPr>
              <a:t>Rk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</a:rPr>
              <a:t>：标志位，为</a:t>
            </a:r>
            <a:r>
              <a:rPr lang="zh-CN" altLang="en-US" dirty="0">
                <a:solidFill>
                  <a:srgbClr val="40458C"/>
                </a:solidFill>
                <a:latin typeface="Arial" charset="0"/>
              </a:rPr>
              <a:t>“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</a:rPr>
              <a:t>yes</a:t>
            </a:r>
            <a:r>
              <a:rPr lang="en-US" altLang="zh-CN" dirty="0">
                <a:solidFill>
                  <a:srgbClr val="40458C"/>
                </a:solidFill>
                <a:latin typeface="Arial" charset="0"/>
              </a:rPr>
              <a:t>”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</a:rPr>
              <a:t>表示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</a:rPr>
              <a:t>Fj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</a:rPr>
              <a:t>，</a:t>
            </a:r>
            <a:r>
              <a:rPr lang="en-US" altLang="zh-CN" dirty="0" err="1">
                <a:solidFill>
                  <a:srgbClr val="40458C"/>
                </a:solidFill>
                <a:latin typeface="Times New Roman" pitchFamily="18" charset="0"/>
              </a:rPr>
              <a:t>Fk</a:t>
            </a:r>
            <a:r>
              <a:rPr lang="zh-CN" altLang="en-US" dirty="0">
                <a:solidFill>
                  <a:srgbClr val="40458C"/>
                </a:solidFill>
                <a:latin typeface="Times New Roman" pitchFamily="18" charset="0"/>
              </a:rPr>
              <a:t>中的操作数就绪且还未被取走。否则就被置为</a:t>
            </a:r>
            <a:r>
              <a:rPr lang="zh-CN" altLang="en-US" dirty="0">
                <a:solidFill>
                  <a:srgbClr val="40458C"/>
                </a:solidFill>
                <a:latin typeface="Arial" charset="0"/>
              </a:rPr>
              <a:t>“</a:t>
            </a:r>
            <a:r>
              <a:rPr lang="en-US" altLang="zh-CN" dirty="0">
                <a:solidFill>
                  <a:srgbClr val="40458C"/>
                </a:solidFill>
                <a:latin typeface="Times New Roman" pitchFamily="18" charset="0"/>
              </a:rPr>
              <a:t>no</a:t>
            </a:r>
            <a:r>
              <a:rPr lang="en-US" altLang="zh-CN" dirty="0" smtClean="0">
                <a:solidFill>
                  <a:srgbClr val="40458C"/>
                </a:solidFill>
                <a:latin typeface="Arial" charset="0"/>
              </a:rPr>
              <a:t>”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8513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结果寄存器状态表</a:t>
            </a:r>
            <a:r>
              <a:rPr lang="en-US" altLang="zh-CN" dirty="0" smtClean="0">
                <a:latin typeface="Times New Roman" pitchFamily="18" charset="0"/>
              </a:rPr>
              <a:t>Result</a:t>
            </a:r>
            <a:r>
              <a:rPr lang="zh-CN" altLang="en-US" dirty="0" smtClean="0">
                <a:latin typeface="Times New Roman" pitchFamily="18" charset="0"/>
              </a:rPr>
              <a:t>：每个寄存器在该表中有一项，用于指出哪个功能部件（编号）将把结果写入该寄存器</a:t>
            </a:r>
          </a:p>
          <a:p>
            <a:pPr lvl="3" eaLnBrk="1" hangingPunct="1"/>
            <a:r>
              <a:rPr lang="zh-CN" altLang="en-US" dirty="0" smtClean="0">
                <a:latin typeface="Times New Roman" pitchFamily="18" charset="0"/>
              </a:rPr>
              <a:t>如果当前正在运行的指令都不以它为目的寄存器，则其相应项置为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en-US" altLang="zh-CN" dirty="0" smtClean="0">
                <a:latin typeface="Times New Roman" pitchFamily="18" charset="0"/>
              </a:rPr>
              <a:t>no</a:t>
            </a:r>
            <a:r>
              <a:rPr lang="en-US" altLang="zh-CN" dirty="0" smtClean="0">
                <a:latin typeface="Arial" charset="0"/>
              </a:rPr>
              <a:t>”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  <a:p>
            <a:pPr lvl="3" eaLnBrk="1" hangingPunct="1"/>
            <a:r>
              <a:rPr lang="en-US" altLang="zh-CN" dirty="0" smtClean="0">
                <a:latin typeface="Times New Roman" pitchFamily="18" charset="0"/>
              </a:rPr>
              <a:t>Result</a:t>
            </a:r>
            <a:r>
              <a:rPr lang="zh-CN" altLang="en-US" dirty="0" smtClean="0">
                <a:latin typeface="Times New Roman" pitchFamily="18" charset="0"/>
              </a:rPr>
              <a:t>各项的初值为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en-US" altLang="zh-CN" dirty="0" smtClean="0">
                <a:latin typeface="Times New Roman" pitchFamily="18" charset="0"/>
              </a:rPr>
              <a:t>no</a:t>
            </a:r>
            <a:r>
              <a:rPr lang="en-US" altLang="zh-CN" dirty="0" smtClean="0">
                <a:latin typeface="Arial" charset="0"/>
              </a:rPr>
              <a:t>”</a:t>
            </a:r>
            <a:r>
              <a:rPr lang="zh-CN" altLang="en-US" dirty="0" smtClean="0">
                <a:latin typeface="Times New Roman" pitchFamily="18" charset="0"/>
              </a:rPr>
              <a:t>（全</a:t>
            </a:r>
            <a:r>
              <a:rPr lang="en-US" altLang="zh-CN" dirty="0" smtClean="0">
                <a:latin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</a:p>
          <a:p>
            <a:pPr marL="457200" indent="-457200" eaLnBrk="1" hangingPunct="1">
              <a:buFont typeface="Wingdings" pitchFamily="2" charset="2"/>
              <a:buAutoNum type="arabicPeriod" startAt="2"/>
            </a:pPr>
            <a:r>
              <a:rPr lang="zh-CN" altLang="en-US" dirty="0" smtClean="0"/>
              <a:t>举例 </a:t>
            </a:r>
          </a:p>
          <a:p>
            <a:pPr marL="1085850" lvl="1" indent="-457200" eaLnBrk="1" hangingPunct="1"/>
            <a:r>
              <a:rPr lang="en-US" altLang="zh-CN" dirty="0" smtClean="0"/>
              <a:t>MIPS</a:t>
            </a:r>
            <a:r>
              <a:rPr lang="zh-CN" altLang="en-US" dirty="0" smtClean="0"/>
              <a:t>记分牌所要维护的数据结构</a:t>
            </a:r>
          </a:p>
          <a:p>
            <a:pPr marL="1085850" lvl="1" indent="-457200" eaLnBrk="1" hangingPunct="1"/>
            <a:r>
              <a:rPr lang="zh-CN" altLang="en-US" dirty="0" smtClean="0"/>
              <a:t>下列代码运行过程中记分牌保存的信息 </a:t>
            </a:r>
          </a:p>
        </p:txBody>
      </p:sp>
    </p:spTree>
    <p:extLst>
      <p:ext uri="{BB962C8B-B14F-4D97-AF65-F5344CB8AC3E}">
        <p14:creationId xmlns:p14="http://schemas.microsoft.com/office/powerpoint/2010/main" val="77988264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78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628800"/>
            <a:ext cx="5112568" cy="3073400"/>
          </a:xfrm>
        </p:spPr>
        <p:txBody>
          <a:bodyPr/>
          <a:lstStyle/>
          <a:p>
            <a:pPr marL="457200" indent="1241425" eaLnBrk="1" hangingPunct="1"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chemeClr val="tx1"/>
                </a:solidFill>
                <a:latin typeface="宋体" charset="-122"/>
              </a:rPr>
              <a:t>L.D	    F6, 34(R2)</a:t>
            </a:r>
          </a:p>
          <a:p>
            <a:pPr marL="457200" indent="1241425" eaLnBrk="1" hangingPunct="1"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chemeClr val="tx1"/>
                </a:solidFill>
                <a:latin typeface="宋体" charset="-122"/>
              </a:rPr>
              <a:t>L.D	    F2, 45(R3)</a:t>
            </a:r>
          </a:p>
          <a:p>
            <a:pPr marL="457200" indent="1241425" eaLnBrk="1" hangingPunct="1">
              <a:buFont typeface="Wingdings" pitchFamily="2" charset="2"/>
              <a:buNone/>
            </a:pPr>
            <a:r>
              <a:rPr lang="pt-BR" altLang="zh-CN" sz="2000" b="1" dirty="0" smtClean="0">
                <a:solidFill>
                  <a:schemeClr val="tx1"/>
                </a:solidFill>
                <a:latin typeface="宋体" charset="-122"/>
              </a:rPr>
              <a:t>MULT.D      F0, F2, F4</a:t>
            </a:r>
            <a:endParaRPr lang="en-US" altLang="zh-CN" sz="2000" b="1" dirty="0" smtClean="0">
              <a:solidFill>
                <a:schemeClr val="tx1"/>
              </a:solidFill>
              <a:latin typeface="宋体" charset="-122"/>
            </a:endParaRPr>
          </a:p>
          <a:p>
            <a:pPr marL="457200" indent="1241425"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宋体" charset="-122"/>
              </a:rPr>
              <a:t>SUB.D	    F8, F6, F2</a:t>
            </a:r>
          </a:p>
          <a:p>
            <a:pPr marL="457200" indent="1241425"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宋体" charset="-122"/>
              </a:rPr>
              <a:t>DIV.D	    F10, F0, F6</a:t>
            </a:r>
          </a:p>
          <a:p>
            <a:pPr marL="457200" indent="1241425"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tx1"/>
                </a:solidFill>
                <a:latin typeface="宋体" charset="-122"/>
              </a:rPr>
              <a:t>ADD.D	    F6, F8, F2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12568" y="1655048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9933FF"/>
                </a:solidFill>
              </a:rPr>
              <a:t>已完成，结果写入了</a:t>
            </a:r>
            <a:r>
              <a:rPr lang="en-US" altLang="zh-CN" sz="2000" dirty="0" smtClean="0">
                <a:solidFill>
                  <a:srgbClr val="9933FF"/>
                </a:solidFill>
              </a:rPr>
              <a:t>F6</a:t>
            </a:r>
            <a:endParaRPr lang="zh-CN" altLang="en-US" sz="2000" dirty="0">
              <a:solidFill>
                <a:srgbClr val="9933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3161" y="2081406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9933FF"/>
                </a:solidFill>
              </a:rPr>
              <a:t>已完成，结果尚未写入</a:t>
            </a:r>
            <a:r>
              <a:rPr lang="en-US" altLang="zh-CN" sz="2000" dirty="0" smtClean="0">
                <a:solidFill>
                  <a:srgbClr val="9933FF"/>
                </a:solidFill>
              </a:rPr>
              <a:t>F2</a:t>
            </a:r>
            <a:endParaRPr lang="zh-CN" altLang="en-US" sz="2000" dirty="0">
              <a:solidFill>
                <a:srgbClr val="9933FF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114262" y="25832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9933FF"/>
                </a:solidFill>
              </a:rPr>
              <a:t>流出</a:t>
            </a:r>
            <a:endParaRPr lang="zh-CN" altLang="en-US" sz="2000" dirty="0">
              <a:solidFill>
                <a:srgbClr val="9933FF"/>
              </a:solidFill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5115651" y="30689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9933FF"/>
                </a:solidFill>
              </a:rPr>
              <a:t>流出</a:t>
            </a:r>
            <a:endParaRPr lang="zh-CN" altLang="en-US" sz="2000" dirty="0">
              <a:solidFill>
                <a:srgbClr val="9933FF"/>
              </a:solidFill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5114262" y="35010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9933FF"/>
                </a:solidFill>
              </a:rPr>
              <a:t>流出</a:t>
            </a:r>
            <a:endParaRPr lang="zh-CN" altLang="en-US" sz="20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4961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8851" name="Picture 3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549275"/>
            <a:ext cx="66960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492500" y="6237288"/>
            <a:ext cx="367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MIPS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记分牌中的信息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88863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2132013"/>
            <a:ext cx="7558608" cy="3241203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黑体" pitchFamily="2" charset="-122"/>
                <a:ea typeface="黑体" pitchFamily="49" charset="-122"/>
              </a:rPr>
              <a:t>   </a:t>
            </a:r>
            <a:r>
              <a:rPr lang="zh-CN" altLang="en-US" dirty="0" smtClean="0">
                <a:latin typeface="黑体" pitchFamily="2" charset="-122"/>
                <a:ea typeface="黑体" pitchFamily="49" charset="-122"/>
              </a:rPr>
              <a:t>所开发的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  <a:ea typeface="黑体" pitchFamily="49" charset="-122"/>
              </a:rPr>
              <a:t>ILP</a:t>
            </a:r>
            <a:r>
              <a:rPr lang="zh-CN" altLang="en-US" dirty="0" smtClean="0">
                <a:latin typeface="黑体" pitchFamily="2" charset="-122"/>
                <a:ea typeface="黑体" pitchFamily="49" charset="-122"/>
              </a:rPr>
              <a:t>越多，控制相关的制约就越大，分支预测要有更高的准确度</a:t>
            </a:r>
            <a:endParaRPr lang="zh-CN" altLang="en-US" dirty="0" smtClean="0">
              <a:ea typeface="黑体" pitchFamily="49" charset="-122"/>
            </a:endParaRPr>
          </a:p>
          <a:p>
            <a:pPr marL="1085850" lvl="1" indent="-457200" eaLnBrk="1" hangingPunct="1"/>
            <a:r>
              <a:rPr lang="zh-CN" altLang="en-US" dirty="0" smtClean="0">
                <a:latin typeface="宋体" charset="-122"/>
                <a:ea typeface="黑体" pitchFamily="49" charset="-122"/>
              </a:rPr>
              <a:t>在</a:t>
            </a:r>
            <a:r>
              <a:rPr lang="en-US" altLang="zh-CN" dirty="0" smtClean="0">
                <a:solidFill>
                  <a:srgbClr val="9933FF"/>
                </a:solidFill>
                <a:latin typeface="宋体" charset="-122"/>
                <a:ea typeface="黑体" pitchFamily="49" charset="-122"/>
              </a:rPr>
              <a:t>n</a:t>
            </a:r>
            <a:r>
              <a:rPr lang="en-US" altLang="zh-CN" dirty="0" smtClean="0">
                <a:latin typeface="宋体" charset="-122"/>
                <a:ea typeface="黑体" pitchFamily="49" charset="-122"/>
              </a:rPr>
              <a:t>-</a:t>
            </a:r>
            <a:r>
              <a:rPr lang="zh-CN" altLang="en-US" dirty="0" smtClean="0">
                <a:latin typeface="宋体" charset="-122"/>
                <a:ea typeface="黑体" pitchFamily="49" charset="-122"/>
              </a:rPr>
              <a:t>流出的处理机中，遇到分支指令的可能性增加了</a:t>
            </a:r>
            <a:r>
              <a:rPr lang="en-US" altLang="zh-CN" dirty="0" smtClean="0">
                <a:solidFill>
                  <a:srgbClr val="9933FF"/>
                </a:solidFill>
                <a:latin typeface="宋体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宋体" charset="-122"/>
                <a:ea typeface="黑体" pitchFamily="49" charset="-122"/>
              </a:rPr>
              <a:t>倍</a:t>
            </a:r>
          </a:p>
          <a:p>
            <a:pPr marL="1085850" lvl="1" indent="-457200" eaLnBrk="1" hangingPunct="1"/>
            <a:r>
              <a:rPr lang="zh-CN" altLang="en-US" dirty="0" smtClean="0">
                <a:latin typeface="宋体" charset="-122"/>
                <a:ea typeface="黑体" pitchFamily="49" charset="-122"/>
              </a:rPr>
              <a:t>要给处理器连续提供指令，就需要准确地预测分支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0" y="132556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</a:rPr>
              <a:t>5.4 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</a:rPr>
              <a:t>动态分支预测技术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动态分支预测：</a:t>
            </a:r>
            <a:r>
              <a:rPr lang="zh-CN" altLang="en-US" dirty="0" smtClean="0"/>
              <a:t>在程序运行时，根据分支指令</a:t>
            </a:r>
            <a:r>
              <a:rPr lang="zh-CN" altLang="en-US" dirty="0" smtClean="0">
                <a:solidFill>
                  <a:srgbClr val="002060"/>
                </a:solidFill>
              </a:rPr>
              <a:t>过去的表现</a:t>
            </a:r>
            <a:r>
              <a:rPr lang="zh-CN" altLang="en-US" dirty="0" smtClean="0"/>
              <a:t>来预测其将来的行为。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 smtClean="0"/>
              <a:t>如果分支行为发生了变化，预测结果也跟着改变。</a:t>
            </a:r>
          </a:p>
          <a:p>
            <a:pPr marL="457200" indent="-4572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/>
              <a:t>分支预测的有效性取决于：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/>
              <a:t>预测的准确性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/>
              <a:t>预测正确和不正确两种情况下的分支开销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/>
              <a:t>决定分支开销的因素：</a:t>
            </a:r>
          </a:p>
          <a:p>
            <a:pPr lvl="3" eaLnBrk="1" hangingPunct="1"/>
            <a:r>
              <a:rPr lang="zh-CN" altLang="en-US" dirty="0" smtClean="0"/>
              <a:t>流水线的结构</a:t>
            </a:r>
          </a:p>
          <a:p>
            <a:pPr lvl="3" eaLnBrk="1" hangingPunct="1"/>
            <a:r>
              <a:rPr lang="zh-CN" altLang="en-US" dirty="0" smtClean="0"/>
              <a:t>预测的方法</a:t>
            </a:r>
          </a:p>
          <a:p>
            <a:pPr lvl="3" eaLnBrk="1" hangingPunct="1"/>
            <a:r>
              <a:rPr lang="zh-CN" altLang="en-US" dirty="0" smtClean="0"/>
              <a:t>预测错误时的恢复策略等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35100"/>
            <a:ext cx="7772400" cy="4370388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zh-CN" altLang="en-US" dirty="0" smtClean="0"/>
              <a:t>   采用动态分支预测技术的目的</a:t>
            </a:r>
          </a:p>
          <a:p>
            <a:pPr marL="1085850" lvl="1" indent="-457200" eaLnBrk="1" hangingPunct="1"/>
            <a:r>
              <a:rPr lang="zh-CN" altLang="en-US" dirty="0" smtClean="0"/>
              <a:t>提高预测分支成功率</a:t>
            </a:r>
          </a:p>
          <a:p>
            <a:pPr marL="1085850" lvl="1" indent="-457200" eaLnBrk="1" hangingPunct="1"/>
            <a:r>
              <a:rPr lang="zh-CN" altLang="en-US" dirty="0" smtClean="0"/>
              <a:t>尽快找到分支目标地址（或指令）</a:t>
            </a:r>
          </a:p>
          <a:p>
            <a:pPr marL="457200" indent="-457200" eaLnBrk="1" hangingPunct="1">
              <a:buNone/>
            </a:pPr>
            <a:r>
              <a:rPr lang="zh-CN" altLang="en-US" dirty="0" smtClean="0"/>
              <a:t>   需要解决的关键问题</a:t>
            </a:r>
          </a:p>
          <a:p>
            <a:pPr marL="1085850" lvl="1" indent="-457200" eaLnBrk="1" hangingPunct="1"/>
            <a:r>
              <a:rPr lang="zh-CN" altLang="en-US" dirty="0" smtClean="0"/>
              <a:t> </a:t>
            </a:r>
            <a:r>
              <a:rPr lang="zh-CN" altLang="en-US" b="1" dirty="0" smtClean="0"/>
              <a:t>如何记录分支的历史信息，要记录哪些信息？ </a:t>
            </a:r>
          </a:p>
          <a:p>
            <a:pPr marL="1085850" lvl="1" indent="-457200" eaLnBrk="1" hangingPunct="1"/>
            <a:r>
              <a:rPr lang="zh-CN" altLang="en-US" b="1" dirty="0" smtClean="0"/>
              <a:t> 如何根据这些信息来预测分支的去向，甚至提 前取出分支目标处的指令？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 descr="Rectangle: Click to edit Master text styles&#10;Second level&#10;Third level&#10;Fourth level&#10;Fifth level"/>
          <p:cNvSpPr txBox="1">
            <a:spLocks/>
          </p:cNvSpPr>
          <p:nvPr/>
        </p:nvSpPr>
        <p:spPr>
          <a:xfrm>
            <a:off x="2483768" y="2552863"/>
            <a:ext cx="3888432" cy="230425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E24C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5.8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E24C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E24C0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5.9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lang="en-US" altLang="zh-CN" sz="3600" kern="0" dirty="0" smtClean="0">
                <a:solidFill>
                  <a:srgbClr val="E24C05"/>
                </a:solidFill>
                <a:latin typeface="+mn-lt"/>
                <a:ea typeface="+mn-ea"/>
              </a:rPr>
              <a:t>5.11</a:t>
            </a:r>
            <a:endParaRPr kumimoji="1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rgbClr val="E24C0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17008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本章作业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172891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01738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zh-CN" altLang="en-US" dirty="0" smtClean="0"/>
              <a:t>     </a:t>
            </a:r>
            <a:r>
              <a:rPr lang="zh-CN" altLang="en-US" dirty="0" smtClean="0">
                <a:solidFill>
                  <a:srgbClr val="0000CC"/>
                </a:solidFill>
              </a:rPr>
              <a:t>在预测错误时，要作废已经预取和分析的指令，恢复现场，并从另一条分支路径重新取指令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349500"/>
            <a:ext cx="5791200" cy="3154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256087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latin typeface="黑体" pitchFamily="2" charset="-122"/>
              </a:rPr>
              <a:t>分支历史表</a:t>
            </a:r>
            <a:r>
              <a:rPr lang="en-US" altLang="zh-CN" smtClean="0">
                <a:latin typeface="黑体" pitchFamily="2" charset="-122"/>
              </a:rPr>
              <a:t>BHT</a:t>
            </a:r>
            <a:r>
              <a:rPr lang="zh-CN" altLang="en-US" smtClean="0">
                <a:solidFill>
                  <a:srgbClr val="9933FF"/>
                </a:solidFill>
                <a:latin typeface="黑体" pitchFamily="2" charset="-122"/>
              </a:rPr>
              <a:t>（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Branch History Table</a:t>
            </a:r>
            <a:r>
              <a:rPr lang="zh-CN" altLang="en-US" smtClean="0">
                <a:solidFill>
                  <a:srgbClr val="9933FF"/>
                </a:solidFill>
                <a:latin typeface="黑体" pitchFamily="2" charset="-122"/>
              </a:rPr>
              <a:t>）</a:t>
            </a:r>
          </a:p>
          <a:p>
            <a:pPr marL="1085850" lvl="1" indent="-457200" eaLnBrk="1" hangingPunct="1"/>
            <a:r>
              <a:rPr lang="zh-CN" altLang="en-US" smtClean="0"/>
              <a:t>最简单的动态分支预测方法。 </a:t>
            </a:r>
          </a:p>
          <a:p>
            <a:pPr marL="1085850" lvl="1" indent="-457200" eaLnBrk="1" hangingPunct="1"/>
            <a:r>
              <a:rPr lang="zh-CN" altLang="en-US" smtClean="0">
                <a:latin typeface="黑体" pitchFamily="2" charset="-122"/>
              </a:rPr>
              <a:t>用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BHT</a:t>
            </a:r>
            <a:r>
              <a:rPr lang="zh-CN" altLang="en-US" smtClean="0">
                <a:latin typeface="黑体" pitchFamily="2" charset="-122"/>
              </a:rPr>
              <a:t>来记录分支指令最近一次或几次的执行情况（成功</a:t>
            </a:r>
            <a:r>
              <a:rPr lang="zh-CN" altLang="en-US" smtClean="0"/>
              <a:t>还是失败 </a:t>
            </a:r>
            <a:r>
              <a:rPr lang="zh-CN" altLang="en-US" smtClean="0">
                <a:latin typeface="黑体" pitchFamily="2" charset="-122"/>
              </a:rPr>
              <a:t>），并据此进行预测。</a:t>
            </a:r>
            <a:r>
              <a:rPr lang="zh-CN" altLang="en-US" smtClean="0"/>
              <a:t> </a:t>
            </a:r>
          </a:p>
          <a:p>
            <a:pPr marL="457200" indent="-457200" eaLnBrk="1" hangingPunct="1"/>
            <a:r>
              <a:rPr lang="zh-CN" altLang="en-US" smtClean="0"/>
              <a:t>只有</a:t>
            </a:r>
            <a:r>
              <a:rPr lang="en-US" altLang="zh-CN" smtClean="0"/>
              <a:t>1</a:t>
            </a:r>
            <a:r>
              <a:rPr lang="zh-CN" altLang="en-US" smtClean="0"/>
              <a:t>个预测位的分支预测 </a:t>
            </a:r>
          </a:p>
          <a:p>
            <a:pPr marL="1085850" lvl="1" indent="-457200" eaLnBrk="1" hangingPunct="1">
              <a:buFont typeface="Wingdings" pitchFamily="2" charset="2"/>
              <a:buNone/>
            </a:pPr>
            <a:r>
              <a:rPr lang="zh-CN" altLang="en-US" smtClean="0">
                <a:latin typeface="黑体" pitchFamily="2" charset="-122"/>
              </a:rPr>
              <a:t>　　记录分支指令最近一次的历史，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BHT</a:t>
            </a:r>
            <a:r>
              <a:rPr lang="zh-CN" altLang="en-US" smtClean="0">
                <a:latin typeface="黑体" pitchFamily="2" charset="-122"/>
              </a:rPr>
              <a:t>中只需要</a:t>
            </a:r>
          </a:p>
          <a:p>
            <a:pPr marL="1085850" lvl="1" indent="-457200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1</a:t>
            </a:r>
            <a:r>
              <a:rPr lang="zh-CN" altLang="en-US" smtClean="0">
                <a:latin typeface="黑体" pitchFamily="2" charset="-122"/>
              </a:rPr>
              <a:t>位二进制位。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　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84213" y="1284288"/>
            <a:ext cx="684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CC"/>
                </a:solidFill>
                <a:latin typeface="黑体" pitchFamily="2" charset="-122"/>
              </a:rPr>
              <a:t>5.4.1 </a:t>
            </a:r>
            <a:r>
              <a:rPr lang="zh-CN" altLang="en-US" sz="2600">
                <a:solidFill>
                  <a:srgbClr val="0000CC"/>
                </a:solidFill>
                <a:latin typeface="黑体" pitchFamily="2" charset="-122"/>
              </a:rPr>
              <a:t>采用分支历史表 </a:t>
            </a:r>
            <a:r>
              <a:rPr lang="en-US" altLang="zh-CN" sz="2600">
                <a:solidFill>
                  <a:srgbClr val="0000CC"/>
                </a:solidFill>
                <a:latin typeface="黑体" pitchFamily="2" charset="-122"/>
              </a:rPr>
              <a:t>BHT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7486650" cy="2281238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3"/>
            </a:pPr>
            <a:r>
              <a:rPr lang="zh-CN" altLang="en-US" dirty="0" smtClean="0"/>
              <a:t>采用两位二进制位来记录历史</a:t>
            </a:r>
          </a:p>
          <a:p>
            <a:pPr lvl="2" eaLnBrk="1" hangingPunct="1"/>
            <a:r>
              <a:rPr lang="zh-CN" altLang="en-US" dirty="0" smtClean="0">
                <a:latin typeface="宋体" charset="-122"/>
              </a:rPr>
              <a:t>提高预测的准确度</a:t>
            </a:r>
          </a:p>
          <a:p>
            <a:pPr lvl="2" eaLnBrk="1" hangingPunct="1"/>
            <a:r>
              <a:rPr lang="zh-CN" altLang="en-US" dirty="0" smtClean="0">
                <a:solidFill>
                  <a:srgbClr val="D60093"/>
                </a:solidFill>
                <a:latin typeface="宋体" charset="-122"/>
              </a:rPr>
              <a:t>研究结果表明：</a:t>
            </a:r>
            <a:r>
              <a:rPr lang="zh-CN" altLang="en-US" dirty="0" smtClean="0">
                <a:latin typeface="宋体" charset="-122"/>
              </a:rPr>
              <a:t>两位分支预测的性能与</a:t>
            </a:r>
            <a:r>
              <a:rPr lang="en-US" altLang="zh-CN" dirty="0" smtClean="0">
                <a:solidFill>
                  <a:srgbClr val="9933FF"/>
                </a:solidFill>
                <a:latin typeface="宋体" charset="-122"/>
              </a:rPr>
              <a:t>n</a:t>
            </a:r>
            <a:r>
              <a:rPr lang="zh-CN" altLang="en-US" dirty="0" smtClean="0">
                <a:latin typeface="宋体" charset="-122"/>
              </a:rPr>
              <a:t>位（</a:t>
            </a:r>
            <a:r>
              <a:rPr lang="en-US" altLang="zh-CN" dirty="0" smtClean="0">
                <a:latin typeface="宋体" charset="-122"/>
              </a:rPr>
              <a:t>n&gt;2</a:t>
            </a:r>
            <a:r>
              <a:rPr lang="zh-CN" altLang="en-US" dirty="0" smtClean="0">
                <a:latin typeface="宋体" charset="-122"/>
              </a:rPr>
              <a:t>）分支预测的性能差不多。</a:t>
            </a:r>
          </a:p>
          <a:p>
            <a:pPr marL="1085850" lvl="1" indent="-457200" eaLnBrk="1" hangingPunct="1"/>
            <a:r>
              <a:rPr lang="zh-CN" altLang="en-US" dirty="0" smtClean="0"/>
              <a:t>两位分支预测的状态转换如下所示： </a:t>
            </a:r>
            <a:r>
              <a:rPr lang="zh-CN" altLang="en-US" dirty="0" smtClean="0">
                <a:latin typeface="黑体" pitchFamily="2" charset="-122"/>
              </a:rPr>
              <a:t> 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3131840" y="3501008"/>
            <a:ext cx="792088" cy="720080"/>
          </a:xfrm>
          <a:prstGeom prst="ellipse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黑体" pitchFamily="2" charset="-122"/>
              </a:rPr>
              <a:t>00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24128" y="5445224"/>
            <a:ext cx="792088" cy="72008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黑体" pitchFamily="2" charset="-122"/>
              </a:rPr>
              <a:t>11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黑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724128" y="3501008"/>
            <a:ext cx="792088" cy="720080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黑体" pitchFamily="2" charset="-122"/>
              </a:rPr>
              <a:t>01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131840" y="5445224"/>
            <a:ext cx="792088" cy="7200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10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黑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835696" y="4869160"/>
            <a:ext cx="56886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835696" y="4077072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预测分支不成功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4941168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预测分支成功</a:t>
            </a:r>
            <a:endParaRPr lang="zh-CN" altLang="en-US" sz="2000" dirty="0"/>
          </a:p>
        </p:txBody>
      </p:sp>
      <p:sp>
        <p:nvSpPr>
          <p:cNvPr id="14" name="弧形 13"/>
          <p:cNvSpPr/>
          <p:nvPr/>
        </p:nvSpPr>
        <p:spPr bwMode="auto">
          <a:xfrm>
            <a:off x="2771800" y="3429000"/>
            <a:ext cx="432048" cy="504056"/>
          </a:xfrm>
          <a:prstGeom prst="arc">
            <a:avLst>
              <a:gd name="adj1" fmla="val 2391861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5" name="弧形 14"/>
          <p:cNvSpPr/>
          <p:nvPr/>
        </p:nvSpPr>
        <p:spPr bwMode="auto">
          <a:xfrm flipH="1" flipV="1">
            <a:off x="6444208" y="5805264"/>
            <a:ext cx="432048" cy="504056"/>
          </a:xfrm>
          <a:prstGeom prst="arc">
            <a:avLst>
              <a:gd name="adj1" fmla="val 2391861"/>
              <a:gd name="adj2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342900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分支不成功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775405" y="58052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分支成功</a:t>
            </a:r>
            <a:endParaRPr lang="zh-CN" altLang="en-US" sz="1100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995936" y="3717032"/>
            <a:ext cx="16561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3995936" y="3933056"/>
            <a:ext cx="16561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427984" y="34290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分支成功</a:t>
            </a:r>
            <a:endParaRPr lang="zh-CN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395947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分支不成功</a:t>
            </a:r>
            <a:endParaRPr lang="zh-CN" altLang="en-US" sz="1100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067944" y="5706834"/>
            <a:ext cx="16561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4067944" y="5922858"/>
            <a:ext cx="16561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4499992" y="54188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分支成功</a:t>
            </a:r>
            <a:endParaRPr lang="zh-CN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9992" y="594928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分支不成功</a:t>
            </a:r>
            <a:endParaRPr lang="zh-CN" altLang="en-US" sz="1100" dirty="0"/>
          </a:p>
        </p:txBody>
      </p:sp>
      <p:cxnSp>
        <p:nvCxnSpPr>
          <p:cNvPr id="26" name="直接箭头连接符 25"/>
          <p:cNvCxnSpPr>
            <a:stCxn id="10" idx="0"/>
            <a:endCxn id="7" idx="4"/>
          </p:cNvCxnSpPr>
          <p:nvPr/>
        </p:nvCxnSpPr>
        <p:spPr bwMode="auto">
          <a:xfrm flipV="1">
            <a:off x="3527884" y="4221088"/>
            <a:ext cx="0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3491880" y="494116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分支不成功</a:t>
            </a:r>
            <a:endParaRPr lang="zh-CN" altLang="en-US" sz="1100" dirty="0"/>
          </a:p>
        </p:txBody>
      </p:sp>
      <p:cxnSp>
        <p:nvCxnSpPr>
          <p:cNvPr id="28" name="直接箭头连接符 27"/>
          <p:cNvCxnSpPr>
            <a:stCxn id="9" idx="4"/>
            <a:endCxn id="8" idx="0"/>
          </p:cNvCxnSpPr>
          <p:nvPr/>
        </p:nvCxnSpPr>
        <p:spPr bwMode="auto">
          <a:xfrm>
            <a:off x="6120172" y="4221088"/>
            <a:ext cx="0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084168" y="48955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分支成功</a:t>
            </a:r>
            <a:endParaRPr lang="zh-CN" altLang="en-US" sz="11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uiExpand="1" animBg="1"/>
      <p:bldP spid="14" grpId="0" animBg="1"/>
      <p:bldP spid="15" grpId="0" animBg="1"/>
      <p:bldP spid="16" grpId="0"/>
      <p:bldP spid="17" grpId="0"/>
      <p:bldP spid="20" grpId="0"/>
      <p:bldP spid="21" grpId="0"/>
      <p:bldP spid="24" grpId="0"/>
      <p:bldP spid="25" grpId="0"/>
      <p:bldP spid="27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17700"/>
            <a:ext cx="7702550" cy="41751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目标：</a:t>
            </a:r>
            <a:r>
              <a:rPr lang="zh-CN" altLang="en-US" dirty="0" smtClean="0"/>
              <a:t>将分支的开销降为 </a:t>
            </a:r>
            <a:r>
              <a:rPr lang="en-US" altLang="zh-CN" dirty="0" smtClean="0">
                <a:latin typeface="黑体" pitchFamily="2" charset="-122"/>
              </a:rPr>
              <a:t>0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方法：</a:t>
            </a:r>
            <a:r>
              <a:rPr lang="zh-CN" altLang="en-US" dirty="0" smtClean="0"/>
              <a:t>分支目标缓冲</a:t>
            </a:r>
          </a:p>
          <a:p>
            <a:pPr marL="1085850" lvl="1" indent="-457200" eaLnBrk="1" hangingPunct="1"/>
            <a:r>
              <a:rPr lang="zh-CN" altLang="en-US" dirty="0" smtClean="0"/>
              <a:t>将</a:t>
            </a:r>
            <a:r>
              <a:rPr lang="zh-CN" altLang="en-US" b="1" dirty="0" smtClean="0">
                <a:solidFill>
                  <a:srgbClr val="FF0000"/>
                </a:solidFill>
              </a:rPr>
              <a:t>分支成功的分支指令的地址</a:t>
            </a:r>
            <a:r>
              <a:rPr lang="zh-CN" altLang="en-US" dirty="0" smtClean="0"/>
              <a:t>和它的分支目标地址都放到一个缓冲区中保存起来，缓冲区以分支指令的地址作为标识</a:t>
            </a:r>
          </a:p>
          <a:p>
            <a:pPr marL="1085850" lvl="1" indent="-457200" eaLnBrk="1" hangingPunct="1"/>
            <a:r>
              <a:rPr lang="zh-CN" altLang="en-US" dirty="0" smtClean="0">
                <a:latin typeface="黑体" pitchFamily="2" charset="-122"/>
              </a:rPr>
              <a:t>这个缓冲区就是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</a:rPr>
              <a:t>分支目标缓冲器</a:t>
            </a:r>
            <a:r>
              <a:rPr lang="zh-CN" altLang="en-US" dirty="0" smtClean="0">
                <a:solidFill>
                  <a:srgbClr val="9933FF"/>
                </a:solidFill>
                <a:latin typeface="黑体" pitchFamily="2" charset="-122"/>
              </a:rPr>
              <a:t>（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Branch-Target Buffer</a:t>
            </a:r>
            <a:r>
              <a:rPr lang="zh-CN" altLang="en-US" dirty="0" smtClean="0">
                <a:latin typeface="黑体" pitchFamily="2" charset="-122"/>
              </a:rPr>
              <a:t>，简记为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</a:rPr>
              <a:t>BTB</a:t>
            </a:r>
            <a:r>
              <a:rPr lang="zh-CN" altLang="en-US" dirty="0" smtClean="0">
                <a:latin typeface="黑体" pitchFamily="2" charset="-122"/>
              </a:rPr>
              <a:t>，或者</a:t>
            </a:r>
            <a:r>
              <a:rPr lang="zh-CN" altLang="en-US" dirty="0" smtClean="0">
                <a:solidFill>
                  <a:srgbClr val="FF0000"/>
                </a:solidFill>
              </a:rPr>
              <a:t>分支目标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9933FF"/>
                </a:solidFill>
                <a:latin typeface="黑体" pitchFamily="2" charset="-122"/>
              </a:rPr>
              <a:t>（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Branch-Target Cache</a:t>
            </a:r>
            <a:r>
              <a:rPr lang="zh-CN" altLang="en-US" dirty="0" smtClean="0">
                <a:latin typeface="黑体" pitchFamily="2" charset="-122"/>
              </a:rPr>
              <a:t>）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84213" y="1355725"/>
            <a:ext cx="684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CC"/>
                </a:solidFill>
                <a:latin typeface="黑体" pitchFamily="2" charset="-122"/>
              </a:rPr>
              <a:t>5.4.2 </a:t>
            </a:r>
            <a:r>
              <a:rPr lang="zh-CN" altLang="en-US" sz="2600">
                <a:solidFill>
                  <a:srgbClr val="0000CC"/>
                </a:solidFill>
                <a:latin typeface="黑体" pitchFamily="2" charset="-122"/>
              </a:rPr>
              <a:t>采用分支目标缓冲器</a:t>
            </a:r>
            <a:r>
              <a:rPr lang="en-US" altLang="zh-CN" sz="2600">
                <a:solidFill>
                  <a:srgbClr val="0000CC"/>
                </a:solidFill>
                <a:latin typeface="黑体" pitchFamily="2" charset="-122"/>
              </a:rPr>
              <a:t>BTB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419350"/>
            <a:ext cx="2843213" cy="2089150"/>
          </a:xfrm>
        </p:spPr>
        <p:txBody>
          <a:bodyPr/>
          <a:lstStyle/>
          <a:p>
            <a:pPr marL="457200" indent="-457200" eaLnBrk="1" hangingPunct="1"/>
            <a:r>
              <a:rPr lang="en-US" altLang="zh-CN" smtClean="0">
                <a:latin typeface="黑体" pitchFamily="2" charset="-122"/>
              </a:rPr>
              <a:t>BTB</a:t>
            </a:r>
            <a:r>
              <a:rPr lang="zh-CN" altLang="en-US" smtClean="0">
                <a:latin typeface="黑体" pitchFamily="2" charset="-122"/>
              </a:rPr>
              <a:t>的结构</a:t>
            </a:r>
            <a:r>
              <a:rPr lang="zh-CN" altLang="en-US" sz="2000" smtClean="0">
                <a:latin typeface="黑体" pitchFamily="2" charset="-122"/>
              </a:rPr>
              <a:t> </a:t>
            </a:r>
          </a:p>
          <a:p>
            <a:pPr marL="1085850" lvl="1" indent="-457200" eaLnBrk="1" hangingPunct="1">
              <a:buFont typeface="Wingdings" pitchFamily="2" charset="2"/>
              <a:buNone/>
            </a:pPr>
            <a:endParaRPr lang="en-US" altLang="zh-CN" sz="2000" smtClean="0"/>
          </a:p>
        </p:txBody>
      </p:sp>
      <p:graphicFrame>
        <p:nvGraphicFramePr>
          <p:cNvPr id="40964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0523295"/>
              </p:ext>
            </p:extLst>
          </p:nvPr>
        </p:nvGraphicFramePr>
        <p:xfrm>
          <a:off x="2484438" y="1341438"/>
          <a:ext cx="6011862" cy="491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Picture" r:id="rId3" imgW="3576828" imgH="2926080" progId="Word.Picture.8">
                  <p:embed/>
                </p:oleObj>
              </mc:Choice>
              <mc:Fallback>
                <p:oleObj name="Picture" r:id="rId3" imgW="3576828" imgH="292608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41438"/>
                        <a:ext cx="6011862" cy="491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51000"/>
            <a:ext cx="7772400" cy="3073400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dirty="0" smtClean="0"/>
              <a:t>用专门的硬件实现的一张表格 </a:t>
            </a:r>
          </a:p>
          <a:p>
            <a:pPr marL="1085850" lvl="1" indent="-457200" eaLnBrk="1" hangingPunct="1"/>
            <a:r>
              <a:rPr lang="zh-CN" altLang="en-US" dirty="0" smtClean="0"/>
              <a:t>表格中的每一项至少有两个字段： </a:t>
            </a:r>
          </a:p>
          <a:p>
            <a:pPr lvl="2" eaLnBrk="1" hangingPunct="1"/>
            <a:r>
              <a:rPr lang="zh-CN" altLang="en-US" dirty="0" smtClean="0"/>
              <a:t>执行过的成功分支指令的地址；</a:t>
            </a:r>
          </a:p>
          <a:p>
            <a:pPr lvl="2" eaLnBrk="1" hangingPunct="1"/>
            <a:r>
              <a:rPr lang="zh-CN" altLang="en-US" dirty="0" smtClean="0"/>
              <a:t>预测的分支目标地址</a:t>
            </a:r>
          </a:p>
          <a:p>
            <a:pPr marL="457200" indent="-457200" eaLnBrk="1" hangingPunct="1">
              <a:buFont typeface="Wingdings" pitchFamily="2" charset="2"/>
              <a:buAutoNum type="arabicPeriod" startAt="2"/>
            </a:pPr>
            <a:r>
              <a:rPr lang="zh-CN" altLang="en-US" dirty="0" smtClean="0">
                <a:latin typeface="黑体" pitchFamily="2" charset="-122"/>
              </a:rPr>
              <a:t>采用</a:t>
            </a:r>
            <a:r>
              <a:rPr lang="en-US" altLang="zh-CN" dirty="0" smtClean="0">
                <a:latin typeface="黑体" pitchFamily="2" charset="-122"/>
              </a:rPr>
              <a:t>BTB</a:t>
            </a:r>
            <a:r>
              <a:rPr lang="zh-CN" altLang="en-US" dirty="0" smtClean="0">
                <a:latin typeface="黑体" pitchFamily="2" charset="-122"/>
              </a:rPr>
              <a:t>后，在流水线各个阶段所进行的相关操作：</a:t>
            </a:r>
            <a:r>
              <a:rPr lang="zh-CN" altLang="en-US" dirty="0" smtClean="0"/>
              <a:t> 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4"/>
          <p:cNvGraphicFramePr>
            <a:graphicFrameLocks noGrp="1" noChangeAspect="1"/>
          </p:cNvGraphicFramePr>
          <p:nvPr>
            <p:ph/>
          </p:nvPr>
        </p:nvGraphicFramePr>
        <p:xfrm>
          <a:off x="0" y="765175"/>
          <a:ext cx="8893175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图片" r:id="rId3" imgW="5895514" imgH="3413353" progId="Word.Picture.8">
                  <p:embed/>
                </p:oleObj>
              </mc:Choice>
              <mc:Fallback>
                <p:oleObj name="图片" r:id="rId3" imgW="5895514" imgH="341335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8893175" cy="518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74725" y="1484313"/>
            <a:ext cx="7918450" cy="84137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3"/>
            </a:pPr>
            <a:r>
              <a:rPr lang="zh-CN" altLang="en-US" smtClean="0">
                <a:latin typeface="黑体" pitchFamily="2" charset="-122"/>
              </a:rPr>
              <a:t>采用</a:t>
            </a:r>
            <a:r>
              <a:rPr lang="en-US" altLang="zh-CN" smtClean="0">
                <a:latin typeface="黑体" pitchFamily="2" charset="-122"/>
              </a:rPr>
              <a:t>BTB</a:t>
            </a:r>
            <a:r>
              <a:rPr lang="zh-CN" altLang="en-US" smtClean="0">
                <a:latin typeface="黑体" pitchFamily="2" charset="-122"/>
              </a:rPr>
              <a:t>后，各种可能情况下的延迟 ：</a:t>
            </a:r>
          </a:p>
        </p:txBody>
      </p:sp>
      <p:graphicFrame>
        <p:nvGraphicFramePr>
          <p:cNvPr id="791601" name="Group 49"/>
          <p:cNvGraphicFramePr>
            <a:graphicFrameLocks noGrp="1"/>
          </p:cNvGraphicFramePr>
          <p:nvPr>
            <p:ph sz="half" idx="2"/>
          </p:nvPr>
        </p:nvGraphicFramePr>
        <p:xfrm>
          <a:off x="1044575" y="2293938"/>
          <a:ext cx="7056438" cy="3511551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指令在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BTB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中？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预测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实际情况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延迟周期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不成功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不是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不是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不成功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4"/>
            </a:pPr>
            <a:r>
              <a:rPr lang="en-US" altLang="zh-CN" smtClean="0">
                <a:latin typeface="黑体" pitchFamily="2" charset="-122"/>
              </a:rPr>
              <a:t>BTB</a:t>
            </a:r>
            <a:r>
              <a:rPr lang="zh-CN" altLang="en-US" smtClean="0">
                <a:latin typeface="黑体" pitchFamily="2" charset="-122"/>
              </a:rPr>
              <a:t>的另一种形式</a:t>
            </a:r>
          </a:p>
          <a:p>
            <a:pPr marL="1085850" lvl="1" indent="-457200" eaLnBrk="1" hangingPunct="1"/>
            <a:r>
              <a:rPr lang="zh-CN" altLang="en-US" smtClean="0"/>
              <a:t>在分支目标缓冲器中增设一个至少是两位的</a:t>
            </a:r>
            <a:r>
              <a:rPr lang="zh-CN" altLang="en-US" smtClean="0">
                <a:solidFill>
                  <a:srgbClr val="D60093"/>
                </a:solidFill>
                <a:latin typeface="Arial" charset="0"/>
              </a:rPr>
              <a:t>“</a:t>
            </a:r>
            <a:r>
              <a:rPr lang="zh-CN" altLang="en-US" smtClean="0">
                <a:solidFill>
                  <a:srgbClr val="D60093"/>
                </a:solidFill>
              </a:rPr>
              <a:t>分支历史表</a:t>
            </a:r>
            <a:r>
              <a:rPr lang="zh-CN" altLang="en-US" smtClean="0">
                <a:solidFill>
                  <a:srgbClr val="D60093"/>
                </a:solidFill>
                <a:latin typeface="Arial" charset="0"/>
              </a:rPr>
              <a:t>”</a:t>
            </a:r>
            <a:r>
              <a:rPr lang="zh-CN" altLang="en-US" smtClean="0"/>
              <a:t>字段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39750" y="2852738"/>
          <a:ext cx="7704138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图片" r:id="rId3" imgW="4756935" imgH="1849348" progId="Word.Picture.8">
                  <p:embed/>
                </p:oleObj>
              </mc:Choice>
              <mc:Fallback>
                <p:oleObj name="图片" r:id="rId3" imgW="4756935" imgH="184934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7704138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5.4 </a:t>
            </a:r>
            <a:r>
              <a:rPr lang="zh-CN" altLang="en-US" smtClean="0">
                <a:latin typeface="黑体" pitchFamily="2" charset="-122"/>
              </a:rPr>
              <a:t>动态分支预测技术</a:t>
            </a:r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7317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5"/>
            </a:pPr>
            <a:r>
              <a:rPr lang="zh-CN" altLang="en-US" smtClean="0"/>
              <a:t>更进一步，在表中对于每条分支指令都存放若干条分支目标处的指令，就形成了</a:t>
            </a:r>
            <a:r>
              <a:rPr lang="zh-CN" altLang="en-US" smtClean="0">
                <a:solidFill>
                  <a:srgbClr val="D60093"/>
                </a:solidFill>
              </a:rPr>
              <a:t>分支目标指令缓冲器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95288" y="2492375"/>
          <a:ext cx="835342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图片" r:id="rId3" imgW="4664467" imgH="1674688" progId="Word.Picture.8">
                  <p:embed/>
                </p:oleObj>
              </mc:Choice>
              <mc:Fallback>
                <p:oleObj name="图片" r:id="rId3" imgW="4664467" imgH="167468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8353425" cy="309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/>
              <a:t>回顾第三章</a:t>
            </a:r>
          </a:p>
        </p:txBody>
      </p:sp>
      <p:sp>
        <p:nvSpPr>
          <p:cNvPr id="22531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有哪些相关（两条指令之间存在某种依赖关系）？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有哪几种冲突？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如何减少分支延迟？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如何调度才能使流水线获得最高效率？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第三章讲的流水线有哪些局限性？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134672" cy="2209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例题：</a:t>
            </a:r>
            <a:r>
              <a:rPr lang="zh-CN" altLang="zh-CN" sz="2000" dirty="0">
                <a:solidFill>
                  <a:srgbClr val="002060"/>
                </a:solidFill>
              </a:rPr>
              <a:t>假设没有分支的程序理想</a:t>
            </a:r>
            <a:r>
              <a:rPr lang="en-US" altLang="zh-CN" sz="2000" dirty="0">
                <a:solidFill>
                  <a:srgbClr val="002060"/>
                </a:solidFill>
              </a:rPr>
              <a:t>CPI</a:t>
            </a:r>
            <a:r>
              <a:rPr lang="zh-CN" altLang="zh-CN" sz="2000" dirty="0">
                <a:solidFill>
                  <a:srgbClr val="002060"/>
                </a:solidFill>
              </a:rPr>
              <a:t>为</a:t>
            </a:r>
            <a:r>
              <a:rPr lang="en-US" altLang="zh-CN" sz="2000" dirty="0">
                <a:solidFill>
                  <a:srgbClr val="002060"/>
                </a:solidFill>
              </a:rPr>
              <a:t>1</a:t>
            </a:r>
            <a:r>
              <a:rPr lang="zh-CN" altLang="zh-CN" sz="2000" dirty="0">
                <a:solidFill>
                  <a:srgbClr val="002060"/>
                </a:solidFill>
              </a:rPr>
              <a:t>，实际分支指令比例为</a:t>
            </a:r>
            <a:r>
              <a:rPr lang="en-US" altLang="zh-CN" sz="2000" dirty="0">
                <a:solidFill>
                  <a:srgbClr val="002060"/>
                </a:solidFill>
              </a:rPr>
              <a:t>10%</a:t>
            </a:r>
            <a:r>
              <a:rPr lang="zh-CN" altLang="zh-CN" sz="2000" dirty="0">
                <a:solidFill>
                  <a:srgbClr val="002060"/>
                </a:solidFill>
              </a:rPr>
              <a:t>，现对条件转移指令使用分支目标缓冲进行优化。若分支预测错误的开销为</a:t>
            </a:r>
            <a:r>
              <a:rPr lang="en-US" altLang="zh-CN" sz="2000" dirty="0">
                <a:solidFill>
                  <a:srgbClr val="002060"/>
                </a:solidFill>
              </a:rPr>
              <a:t>5</a:t>
            </a:r>
            <a:r>
              <a:rPr lang="zh-CN" altLang="zh-CN" sz="2000" dirty="0">
                <a:solidFill>
                  <a:srgbClr val="002060"/>
                </a:solidFill>
              </a:rPr>
              <a:t>个时钟周期，缓冲不命中的开销为</a:t>
            </a:r>
            <a:r>
              <a:rPr lang="en-US" altLang="zh-CN" sz="2000" dirty="0">
                <a:solidFill>
                  <a:srgbClr val="002060"/>
                </a:solidFill>
              </a:rPr>
              <a:t>3</a:t>
            </a:r>
            <a:r>
              <a:rPr lang="zh-CN" altLang="zh-CN" sz="2000" dirty="0">
                <a:solidFill>
                  <a:srgbClr val="002060"/>
                </a:solidFill>
              </a:rPr>
              <a:t>个时钟周期，命中率为</a:t>
            </a:r>
            <a:r>
              <a:rPr lang="en-US" altLang="zh-CN" sz="2000" dirty="0">
                <a:solidFill>
                  <a:srgbClr val="002060"/>
                </a:solidFill>
              </a:rPr>
              <a:t>80%</a:t>
            </a:r>
            <a:r>
              <a:rPr lang="zh-CN" altLang="zh-CN" sz="2000" dirty="0">
                <a:solidFill>
                  <a:srgbClr val="002060"/>
                </a:solidFill>
              </a:rPr>
              <a:t>，预测精度为</a:t>
            </a:r>
            <a:r>
              <a:rPr lang="en-US" altLang="zh-CN" sz="2000" dirty="0">
                <a:solidFill>
                  <a:srgbClr val="002060"/>
                </a:solidFill>
              </a:rPr>
              <a:t>95%</a:t>
            </a:r>
            <a:r>
              <a:rPr lang="zh-CN" altLang="zh-CN" sz="2000" dirty="0">
                <a:solidFill>
                  <a:srgbClr val="002060"/>
                </a:solidFill>
              </a:rPr>
              <a:t>。则相对固定的</a:t>
            </a:r>
            <a:r>
              <a:rPr lang="en-US" altLang="zh-CN" sz="2000" dirty="0">
                <a:solidFill>
                  <a:srgbClr val="002060"/>
                </a:solidFill>
              </a:rPr>
              <a:t>2</a:t>
            </a:r>
            <a:r>
              <a:rPr lang="zh-CN" altLang="zh-CN" sz="2000" dirty="0">
                <a:solidFill>
                  <a:srgbClr val="002060"/>
                </a:solidFill>
              </a:rPr>
              <a:t>个时钟周期延迟的分支处理获得的加速比是多少？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4585" y="3334544"/>
            <a:ext cx="84227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解：</a:t>
            </a:r>
            <a:endParaRPr lang="zh-CN" altLang="zh-CN" sz="2000" dirty="0"/>
          </a:p>
          <a:p>
            <a:r>
              <a:rPr lang="en-US" altLang="zh-CN" sz="2000" dirty="0" smtClean="0"/>
              <a:t>      </a:t>
            </a:r>
            <a:r>
              <a:rPr lang="zh-CN" altLang="zh-CN" sz="2000" dirty="0" smtClean="0"/>
              <a:t>程序</a:t>
            </a:r>
            <a:r>
              <a:rPr lang="zh-CN" altLang="zh-CN" sz="2000" dirty="0"/>
              <a:t>执行的实际</a:t>
            </a:r>
            <a:r>
              <a:rPr lang="en-US" altLang="zh-CN" sz="2000" dirty="0"/>
              <a:t>CPI = </a:t>
            </a:r>
            <a:r>
              <a:rPr lang="zh-CN" altLang="zh-CN" sz="2000" dirty="0"/>
              <a:t>没有分支的理想</a:t>
            </a:r>
            <a:r>
              <a:rPr lang="en-US" altLang="zh-CN" sz="2000" dirty="0"/>
              <a:t>CPI + </a:t>
            </a:r>
            <a:r>
              <a:rPr lang="zh-CN" altLang="zh-CN" sz="2000" dirty="0"/>
              <a:t>分支带来的额外开销</a:t>
            </a:r>
          </a:p>
          <a:p>
            <a:r>
              <a:rPr lang="en-US" altLang="zh-CN" sz="2000" dirty="0" smtClean="0"/>
              <a:t>      </a:t>
            </a:r>
            <a:r>
              <a:rPr lang="zh-CN" altLang="zh-CN" sz="2000" dirty="0" smtClean="0"/>
              <a:t>额外开销</a:t>
            </a:r>
            <a:r>
              <a:rPr lang="en-US" altLang="zh-CN" sz="2000" dirty="0"/>
              <a:t>=10% * (80%</a:t>
            </a:r>
            <a:r>
              <a:rPr lang="zh-CN" altLang="zh-CN" sz="2000" dirty="0"/>
              <a:t>命中 </a:t>
            </a:r>
            <a:r>
              <a:rPr lang="en-US" altLang="zh-CN" sz="2000" dirty="0"/>
              <a:t>* 5%</a:t>
            </a:r>
            <a:r>
              <a:rPr lang="zh-CN" altLang="zh-CN" sz="2000" dirty="0"/>
              <a:t>预测错误 </a:t>
            </a:r>
            <a:r>
              <a:rPr lang="en-US" altLang="zh-CN" sz="2000" dirty="0"/>
              <a:t>* 5 + 20%</a:t>
            </a:r>
            <a:r>
              <a:rPr lang="zh-CN" altLang="zh-CN" sz="2000" dirty="0"/>
              <a:t>没命中 </a:t>
            </a:r>
            <a:r>
              <a:rPr lang="en-US" altLang="zh-CN" sz="2000" dirty="0"/>
              <a:t>* 3)  </a:t>
            </a:r>
            <a:endParaRPr lang="zh-CN" altLang="zh-CN" sz="2000" dirty="0"/>
          </a:p>
          <a:p>
            <a:r>
              <a:rPr lang="en-US" altLang="zh-CN" sz="2000" dirty="0"/>
              <a:t>              </a:t>
            </a:r>
            <a:r>
              <a:rPr lang="en-US" altLang="zh-CN" sz="2000" dirty="0" smtClean="0"/>
              <a:t>     = </a:t>
            </a:r>
            <a:r>
              <a:rPr lang="en-US" altLang="zh-CN" sz="2000" dirty="0"/>
              <a:t>0.08</a:t>
            </a:r>
            <a:endParaRPr lang="zh-CN" altLang="zh-CN" sz="2000" dirty="0"/>
          </a:p>
          <a:p>
            <a:r>
              <a:rPr lang="en-US" altLang="zh-CN" sz="2000" dirty="0" smtClean="0"/>
              <a:t>      </a:t>
            </a:r>
            <a:r>
              <a:rPr lang="zh-CN" altLang="zh-CN" sz="2000" dirty="0" smtClean="0"/>
              <a:t>所以</a:t>
            </a:r>
            <a:r>
              <a:rPr lang="zh-CN" altLang="zh-CN" sz="2000" dirty="0"/>
              <a:t>程序执行的实际</a:t>
            </a:r>
            <a:r>
              <a:rPr lang="en-US" altLang="zh-CN" sz="2000" dirty="0"/>
              <a:t>CPI = 1 + 0.08 = 1.08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 smtClean="0"/>
              <a:t>      </a:t>
            </a:r>
            <a:r>
              <a:rPr lang="zh-CN" altLang="zh-CN" sz="2000" dirty="0" smtClean="0"/>
              <a:t>采用</a:t>
            </a:r>
            <a:r>
              <a:rPr lang="zh-CN" altLang="zh-CN" sz="2000" dirty="0"/>
              <a:t>固定的</a:t>
            </a:r>
            <a:r>
              <a:rPr lang="en-US" altLang="zh-CN" sz="2000" dirty="0"/>
              <a:t>2 </a:t>
            </a:r>
            <a:r>
              <a:rPr lang="zh-CN" altLang="zh-CN" sz="2000" dirty="0"/>
              <a:t>个时钟周期延迟的分支处理的</a:t>
            </a:r>
            <a:r>
              <a:rPr lang="en-US" altLang="zh-CN" sz="2000" dirty="0"/>
              <a:t>CPI</a:t>
            </a:r>
            <a:r>
              <a:rPr lang="zh-CN" altLang="zh-CN" sz="2000" dirty="0"/>
              <a:t>为：</a:t>
            </a:r>
          </a:p>
          <a:p>
            <a:r>
              <a:rPr lang="en-US" altLang="zh-CN" sz="2000" dirty="0"/>
              <a:t>         CPI = 1 + 10% * 2 = 1.2</a:t>
            </a:r>
            <a:endParaRPr lang="zh-CN" altLang="zh-CN" sz="2000" dirty="0"/>
          </a:p>
          <a:p>
            <a:r>
              <a:rPr lang="en-US" altLang="zh-CN" sz="2000" dirty="0" smtClean="0"/>
              <a:t>      </a:t>
            </a:r>
            <a:r>
              <a:rPr lang="zh-CN" altLang="zh-CN" sz="2000" dirty="0" smtClean="0"/>
              <a:t>由此可知</a:t>
            </a:r>
            <a:r>
              <a:rPr lang="zh-CN" altLang="zh-CN" sz="2000" dirty="0"/>
              <a:t>该方法的加速比为：</a:t>
            </a:r>
            <a:r>
              <a:rPr lang="en-US" altLang="zh-CN" sz="2000" dirty="0"/>
              <a:t>S = 1.2 / 1.08 = 1.11</a:t>
            </a:r>
            <a:r>
              <a:rPr lang="zh-CN" altLang="zh-CN" sz="2000" dirty="0"/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4758455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2995613"/>
            <a:ext cx="7772400" cy="1296987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smtClean="0"/>
              <a:t>在每个时钟周期内流出多条指令， 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CPI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＜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1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。</a:t>
            </a:r>
          </a:p>
          <a:p>
            <a:pPr marL="1085850" lvl="1" indent="-457200" eaLnBrk="1" hangingPunct="1"/>
            <a:r>
              <a:rPr lang="zh-CN" altLang="en-US" smtClean="0"/>
              <a:t>单流出和多流出处理机执行指令的时空图对比 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0" y="1773238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黑体" pitchFamily="2" charset="-122"/>
              </a:rPr>
              <a:t>5.5 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</a:rPr>
              <a:t>多指令流出技术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Grp="1" noChangeAspect="1"/>
          </p:cNvGraphicFramePr>
          <p:nvPr>
            <p:ph/>
          </p:nvPr>
        </p:nvGraphicFramePr>
        <p:xfrm>
          <a:off x="142875" y="1243013"/>
          <a:ext cx="8893175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图片" r:id="rId3" imgW="5341378" imgH="2486741" progId="Word.Picture.8">
                  <p:embed/>
                </p:oleObj>
              </mc:Choice>
              <mc:Fallback>
                <p:oleObj name="图片" r:id="rId3" imgW="5341378" imgH="248674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243013"/>
                        <a:ext cx="8893175" cy="413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6"/>
          <p:cNvSpPr txBox="1">
            <a:spLocks noChangeArrowheads="1"/>
          </p:cNvSpPr>
          <p:nvPr/>
        </p:nvSpPr>
        <p:spPr bwMode="auto">
          <a:xfrm>
            <a:off x="2195513" y="5445125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宋体" charset="-122"/>
              </a:rPr>
              <a:t>单流出和多流出处理机执行指令的时空图</a:t>
            </a:r>
            <a:r>
              <a:rPr lang="zh-CN" altLang="en-US"/>
              <a:t> </a:t>
            </a:r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altLang="zh-CN" sz="2000">
                <a:solidFill>
                  <a:srgbClr val="4F56AD"/>
                </a:solidFill>
                <a:latin typeface="黑体" pitchFamily="2" charset="-122"/>
              </a:rPr>
              <a:t>5.5 </a:t>
            </a:r>
            <a:r>
              <a:rPr lang="zh-CN" altLang="en-US" sz="2000">
                <a:solidFill>
                  <a:srgbClr val="4F56AD"/>
                </a:solidFill>
                <a:latin typeface="黑体" pitchFamily="2" charset="-122"/>
              </a:rPr>
              <a:t>多指令流出技术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18450" cy="4946650"/>
          </a:xfrm>
        </p:spPr>
        <p:txBody>
          <a:bodyPr/>
          <a:lstStyle/>
          <a:p>
            <a:pPr marL="457200" indent="-457200" eaLnBrk="1" hangingPunct="1">
              <a:lnSpc>
                <a:spcPct val="100000"/>
              </a:lnSpc>
            </a:pPr>
            <a:r>
              <a:rPr lang="zh-CN" altLang="en-US" dirty="0" smtClean="0"/>
              <a:t>多流出处理机有两种基本风格：</a:t>
            </a: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</a:rPr>
              <a:t>超标量</a:t>
            </a:r>
            <a:r>
              <a:rPr lang="zh-CN" altLang="en-US" dirty="0" smtClean="0">
                <a:solidFill>
                  <a:srgbClr val="9933FF"/>
                </a:solidFill>
                <a:latin typeface="黑体" pitchFamily="2" charset="-122"/>
              </a:rPr>
              <a:t>（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Superscalar</a:t>
            </a:r>
            <a:r>
              <a:rPr lang="zh-CN" altLang="en-US" dirty="0" smtClean="0">
                <a:solidFill>
                  <a:srgbClr val="9933FF"/>
                </a:solidFill>
                <a:latin typeface="黑体" pitchFamily="2" charset="-122"/>
              </a:rPr>
              <a:t>）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dirty="0" smtClean="0">
                <a:latin typeface="宋体" charset="-122"/>
              </a:rPr>
              <a:t>在每个时钟周期流出的指令条数</a:t>
            </a:r>
            <a:r>
              <a:rPr lang="zh-CN" altLang="en-US" dirty="0" smtClean="0">
                <a:solidFill>
                  <a:srgbClr val="D60093"/>
                </a:solidFill>
                <a:latin typeface="宋体" charset="-122"/>
              </a:rPr>
              <a:t>不固定</a:t>
            </a:r>
            <a:r>
              <a:rPr lang="zh-CN" altLang="en-US" dirty="0" smtClean="0">
                <a:latin typeface="宋体" charset="-122"/>
              </a:rPr>
              <a:t>，依代码的具体情况而定。（有个上限）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dirty="0" smtClean="0">
                <a:latin typeface="宋体" charset="-122"/>
              </a:rPr>
              <a:t>设这个上限为</a:t>
            </a:r>
            <a:r>
              <a:rPr lang="en-US" altLang="zh-CN" dirty="0" smtClean="0">
                <a:solidFill>
                  <a:srgbClr val="9933FF"/>
                </a:solidFill>
                <a:latin typeface="宋体" charset="-122"/>
              </a:rPr>
              <a:t>n</a:t>
            </a:r>
            <a:r>
              <a:rPr lang="zh-CN" altLang="en-US" dirty="0" smtClean="0">
                <a:latin typeface="宋体" charset="-122"/>
              </a:rPr>
              <a:t>，就称该处理机为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n-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流出。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rgbClr val="9933FF"/>
                </a:solidFill>
                <a:latin typeface="宋体" charset="-122"/>
              </a:rPr>
              <a:t>可以通过编译器进行静态调度，也可以使用硬件动态调度</a:t>
            </a:r>
            <a:r>
              <a:rPr lang="zh-CN" altLang="en-US" dirty="0" smtClean="0">
                <a:latin typeface="宋体" charset="-122"/>
              </a:rPr>
              <a:t>。</a:t>
            </a:r>
            <a:r>
              <a:rPr lang="zh-CN" altLang="en-US" dirty="0" smtClean="0"/>
              <a:t> </a:t>
            </a:r>
            <a:endParaRPr lang="zh-CN" altLang="en-US" dirty="0" smtClean="0">
              <a:latin typeface="黑体" pitchFamily="2" charset="-122"/>
            </a:endParaRP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</a:rPr>
              <a:t>超长指令字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</a:rPr>
              <a:t>VLIW</a:t>
            </a:r>
            <a:r>
              <a:rPr lang="zh-CN" altLang="en-US" dirty="0" smtClean="0">
                <a:solidFill>
                  <a:srgbClr val="9933FF"/>
                </a:solidFill>
                <a:latin typeface="黑体" pitchFamily="2" charset="-122"/>
              </a:rPr>
              <a:t>（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Very Long Instruction Word</a:t>
            </a:r>
            <a:r>
              <a:rPr lang="zh-CN" altLang="en-US" dirty="0" smtClean="0">
                <a:solidFill>
                  <a:srgbClr val="9933FF"/>
                </a:solidFill>
                <a:latin typeface="黑体" pitchFamily="2" charset="-122"/>
              </a:rPr>
              <a:t>）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dirty="0" smtClean="0"/>
              <a:t>在每个时钟周期流出的指令条数是</a:t>
            </a:r>
            <a:r>
              <a:rPr lang="zh-CN" altLang="en-US" dirty="0" smtClean="0">
                <a:solidFill>
                  <a:srgbClr val="D60093"/>
                </a:solidFill>
              </a:rPr>
              <a:t>固定的</a:t>
            </a:r>
            <a:r>
              <a:rPr lang="zh-CN" altLang="en-US" dirty="0" smtClean="0"/>
              <a:t>，这些指令构成一条长指令或者一个指令包。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dirty="0" smtClean="0"/>
              <a:t>指令包中，指令之间的并行性是通过指令显式地表示出来的。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指令调度是由编译器静态完成的</a:t>
            </a:r>
            <a:r>
              <a:rPr lang="zh-CN" altLang="en-US" dirty="0" smtClean="0"/>
              <a:t>。 </a:t>
            </a:r>
            <a:r>
              <a:rPr lang="zh-CN" altLang="en-US" dirty="0" smtClean="0">
                <a:latin typeface="黑体" pitchFamily="2" charset="-122"/>
              </a:rPr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09" name="Group 109"/>
          <p:cNvGraphicFramePr>
            <a:graphicFrameLocks noGrp="1"/>
          </p:cNvGraphicFramePr>
          <p:nvPr>
            <p:ph idx="1"/>
          </p:nvPr>
        </p:nvGraphicFramePr>
        <p:xfrm>
          <a:off x="395288" y="549275"/>
          <a:ext cx="8280400" cy="5821608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技 术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结构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冲突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检测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 度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主要特点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处理机实例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（静态）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硬件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静态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按序执行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Sun UltraSPARCⅡ/Ⅲ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（动态）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硬件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部分乱序执行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IBM Power2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3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（猜测）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硬件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带有前瞻的动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态调度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带有前瞻的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乱序执行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Pentium Ⅲ/4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MIPS R10K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Alpha 21264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HP PA 8500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IBM RS64Ⅲ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VLIW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/LIW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静态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软件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静态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流出包之间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没有冲突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Trimedia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i860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EPIC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主要是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静态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主要是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软件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主要是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静态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相关性被编译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器显式地标记出来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Itanium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229" name="Text Box 110"/>
          <p:cNvSpPr txBox="1">
            <a:spLocks noChangeArrowheads="1"/>
          </p:cNvSpPr>
          <p:nvPr/>
        </p:nvSpPr>
        <p:spPr bwMode="auto">
          <a:xfrm>
            <a:off x="611188" y="6400800"/>
            <a:ext cx="820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EPIC: Explicitly Parallel Instruction Computer</a:t>
            </a:r>
          </a:p>
        </p:txBody>
      </p:sp>
      <p:sp>
        <p:nvSpPr>
          <p:cNvPr id="50230" name="Rectangle 111"/>
          <p:cNvSpPr>
            <a:spLocks noChangeArrowheads="1"/>
          </p:cNvSpPr>
          <p:nvPr/>
        </p:nvSpPr>
        <p:spPr bwMode="auto">
          <a:xfrm>
            <a:off x="0" y="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0" lang="zh-CN" altLang="en-US">
                <a:solidFill>
                  <a:srgbClr val="E24C05"/>
                </a:solidFill>
              </a:rPr>
              <a:t>基本的多流出技术、特点以及实例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56088"/>
          </a:xfrm>
        </p:spPr>
        <p:txBody>
          <a:bodyPr/>
          <a:lstStyle/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</a:rPr>
              <a:t>在典型的超标量处理器中，每个时钟周期可流出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1</a:t>
            </a:r>
            <a:r>
              <a:rPr lang="zh-CN" altLang="en-US" smtClean="0">
                <a:latin typeface="黑体" pitchFamily="2" charset="-122"/>
              </a:rPr>
              <a:t>到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8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条</a:t>
            </a:r>
            <a:r>
              <a:rPr lang="zh-CN" altLang="en-US" smtClean="0">
                <a:latin typeface="黑体" pitchFamily="2" charset="-122"/>
              </a:rPr>
              <a:t>指令。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</a:rPr>
              <a:t>指令按序流出，在流出时进行冲突检测。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        由硬件检测当前流出的指令之间是否存在冲突以及当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/>
              <a:t>前流出的指令与正在执行的指令是否有冲突。 </a:t>
            </a:r>
            <a:endParaRPr lang="zh-CN" altLang="en-US" smtClean="0">
              <a:latin typeface="黑体" pitchFamily="2" charset="-122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举例：</a:t>
            </a:r>
            <a:r>
              <a:rPr lang="zh-CN" altLang="en-US" smtClean="0">
                <a:latin typeface="黑体" pitchFamily="2" charset="-122"/>
              </a:rPr>
              <a:t>一个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4-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流出</a:t>
            </a:r>
            <a:r>
              <a:rPr lang="zh-CN" altLang="en-US" smtClean="0">
                <a:latin typeface="黑体" pitchFamily="2" charset="-122"/>
              </a:rPr>
              <a:t>的静态调度超标量处理机</a:t>
            </a:r>
            <a:r>
              <a:rPr lang="zh-CN" altLang="en-US" smtClean="0"/>
              <a:t>  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</a:rPr>
              <a:t>在取指令阶段，流水线将从取指令部件收到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1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～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4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条</a:t>
            </a:r>
            <a:r>
              <a:rPr lang="zh-CN" altLang="en-US" smtClean="0">
                <a:latin typeface="黑体" pitchFamily="2" charset="-122"/>
              </a:rPr>
              <a:t>指令（称为流出包）。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</a:rPr>
              <a:t>在一个时钟周期内，这些指令有可能是全部都能流出，也可能是只有一部分能流出。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84213" y="1284288"/>
            <a:ext cx="684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CC"/>
                </a:solidFill>
                <a:latin typeface="黑体" pitchFamily="2" charset="-122"/>
              </a:rPr>
              <a:t>5.5.1 </a:t>
            </a:r>
            <a:r>
              <a:rPr lang="zh-CN" altLang="en-US" sz="2600">
                <a:solidFill>
                  <a:srgbClr val="0000CC"/>
                </a:solidFill>
                <a:latin typeface="黑体" pitchFamily="2" charset="-122"/>
              </a:rPr>
              <a:t>基于静态调度的多流出技术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18450" cy="4953000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smtClean="0"/>
              <a:t>流出部件检测结构冲突或者数据冲突。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一般分两阶段实现：</a:t>
            </a:r>
          </a:p>
          <a:p>
            <a:pPr lvl="2" eaLnBrk="1" hangingPunct="1"/>
            <a:r>
              <a:rPr lang="zh-CN" altLang="en-US" smtClean="0">
                <a:solidFill>
                  <a:srgbClr val="CC3399"/>
                </a:solidFill>
              </a:rPr>
              <a:t>第一段：</a:t>
            </a:r>
            <a:r>
              <a:rPr lang="zh-CN" altLang="en-US" smtClean="0"/>
              <a:t>进行流出包内的冲突检测，选出初步判定可以流出的指令；</a:t>
            </a:r>
          </a:p>
          <a:p>
            <a:pPr lvl="2" eaLnBrk="1" hangingPunct="1"/>
            <a:r>
              <a:rPr lang="zh-CN" altLang="en-US" smtClean="0">
                <a:solidFill>
                  <a:srgbClr val="CC3399"/>
                </a:solidFill>
              </a:rPr>
              <a:t>第二段：</a:t>
            </a:r>
            <a:r>
              <a:rPr lang="zh-CN" altLang="en-US" smtClean="0"/>
              <a:t>检测所选出的指令与正在执行的指令是否有冲突。 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mtClean="0">
                <a:latin typeface="黑体" pitchFamily="2" charset="-122"/>
              </a:rPr>
              <a:t>MIPS</a:t>
            </a:r>
            <a:r>
              <a:rPr lang="zh-CN" altLang="en-US" smtClean="0">
                <a:latin typeface="黑体" pitchFamily="2" charset="-122"/>
              </a:rPr>
              <a:t>处理机是怎样实现超标量的呢？</a:t>
            </a:r>
          </a:p>
          <a:p>
            <a:pPr marL="1085850" lvl="1" indent="-457200" eaLnBrk="1" hangingPunct="1">
              <a:buFont typeface="Wingdings" pitchFamily="2" charset="2"/>
              <a:buNone/>
            </a:pPr>
            <a:r>
              <a:rPr lang="zh-CN" altLang="en-US" smtClean="0"/>
              <a:t>假设：每个时钟周期流出两条指令：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latin typeface="宋体" charset="-122"/>
              </a:rPr>
              <a:t>       </a:t>
            </a:r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1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条整数型指令</a:t>
            </a:r>
            <a:r>
              <a:rPr lang="zh-CN" altLang="en-US" smtClean="0">
                <a:solidFill>
                  <a:schemeClr val="tx1"/>
                </a:solidFill>
                <a:latin typeface="宋体" charset="-122"/>
              </a:rPr>
              <a:t>＋</a:t>
            </a:r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1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条浮点操作指令</a:t>
            </a:r>
          </a:p>
          <a:p>
            <a:pPr lvl="2" eaLnBrk="1" hangingPunct="1"/>
            <a:r>
              <a:rPr lang="zh-CN" altLang="en-US" smtClean="0">
                <a:latin typeface="宋体" charset="-122"/>
              </a:rPr>
              <a:t>其中：把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load</a:t>
            </a:r>
            <a:r>
              <a:rPr lang="zh-CN" altLang="en-US" smtClean="0">
                <a:latin typeface="宋体" charset="-122"/>
              </a:rPr>
              <a:t>指令、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store</a:t>
            </a:r>
            <a:r>
              <a:rPr lang="zh-CN" altLang="en-US" smtClean="0">
                <a:latin typeface="宋体" charset="-122"/>
              </a:rPr>
              <a:t>指令、分支指令归类为整数型指令。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18450" cy="4953000"/>
          </a:xfrm>
        </p:spPr>
        <p:txBody>
          <a:bodyPr/>
          <a:lstStyle/>
          <a:p>
            <a:pPr marL="457200" indent="-457200" eaLnBrk="1" hangingPunct="1">
              <a:lnSpc>
                <a:spcPct val="100000"/>
              </a:lnSpc>
            </a:pPr>
            <a:r>
              <a:rPr lang="zh-CN" altLang="en-US" smtClean="0">
                <a:solidFill>
                  <a:srgbClr val="D60093"/>
                </a:solidFill>
              </a:rPr>
              <a:t>要求：</a:t>
            </a:r>
          </a:p>
          <a:p>
            <a:pPr marL="1085850" lvl="1" indent="-45720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mtClean="0">
                <a:latin typeface="黑体" pitchFamily="2" charset="-122"/>
              </a:rPr>
              <a:t>同时取两条指令（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64</a:t>
            </a:r>
            <a:r>
              <a:rPr lang="zh-CN" altLang="en-US" smtClean="0">
                <a:solidFill>
                  <a:srgbClr val="9933FF"/>
                </a:solidFill>
                <a:latin typeface="黑体" pitchFamily="2" charset="-122"/>
              </a:rPr>
              <a:t>位</a:t>
            </a:r>
            <a:r>
              <a:rPr lang="zh-CN" altLang="en-US" smtClean="0">
                <a:latin typeface="黑体" pitchFamily="2" charset="-122"/>
              </a:rPr>
              <a:t>），译码两条指令（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64</a:t>
            </a:r>
            <a:r>
              <a:rPr lang="zh-CN" altLang="en-US" smtClean="0">
                <a:solidFill>
                  <a:srgbClr val="9933FF"/>
                </a:solidFill>
                <a:latin typeface="黑体" pitchFamily="2" charset="-122"/>
              </a:rPr>
              <a:t>位</a:t>
            </a:r>
            <a:r>
              <a:rPr lang="zh-CN" altLang="en-US" smtClean="0">
                <a:latin typeface="黑体" pitchFamily="2" charset="-122"/>
              </a:rPr>
              <a:t>）。</a:t>
            </a:r>
          </a:p>
          <a:p>
            <a:pPr marL="457200" indent="-457200" eaLnBrk="1" hangingPunct="1">
              <a:lnSpc>
                <a:spcPct val="100000"/>
              </a:lnSpc>
            </a:pPr>
            <a:r>
              <a:rPr lang="zh-CN" altLang="en-US" smtClean="0"/>
              <a:t>对指令的处理包括以下步骤：</a:t>
            </a: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smtClean="0"/>
              <a:t>从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Cache</a:t>
            </a:r>
            <a:r>
              <a:rPr lang="zh-CN" altLang="en-US" smtClean="0"/>
              <a:t>中取两条指令；</a:t>
            </a: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smtClean="0"/>
              <a:t>确定那几条指令可以流出（</a:t>
            </a:r>
            <a:r>
              <a:rPr lang="en-US" altLang="zh-CN" smtClean="0">
                <a:solidFill>
                  <a:srgbClr val="9933FF"/>
                </a:solidFill>
              </a:rPr>
              <a:t>0</a:t>
            </a:r>
            <a:r>
              <a:rPr lang="zh-CN" altLang="en-US" smtClean="0">
                <a:solidFill>
                  <a:srgbClr val="9933FF"/>
                </a:solidFill>
              </a:rPr>
              <a:t>～</a:t>
            </a:r>
            <a:r>
              <a:rPr lang="en-US" altLang="zh-CN" smtClean="0">
                <a:solidFill>
                  <a:srgbClr val="9933FF"/>
                </a:solidFill>
              </a:rPr>
              <a:t>2</a:t>
            </a:r>
            <a:r>
              <a:rPr lang="zh-CN" altLang="en-US" smtClean="0">
                <a:solidFill>
                  <a:srgbClr val="9933FF"/>
                </a:solidFill>
              </a:rPr>
              <a:t>条指令</a:t>
            </a:r>
            <a:r>
              <a:rPr lang="zh-CN" altLang="en-US" smtClean="0"/>
              <a:t>）；</a:t>
            </a: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smtClean="0"/>
              <a:t>把它们发送到相应的功能部件。</a:t>
            </a:r>
          </a:p>
          <a:p>
            <a:pPr marL="457200" indent="-457200" eaLnBrk="1" hangingPunct="1">
              <a:lnSpc>
                <a:spcPct val="100000"/>
              </a:lnSpc>
            </a:pPr>
            <a:r>
              <a:rPr lang="zh-CN" altLang="en-US" smtClean="0"/>
              <a:t> 双流出超标量流水线中指令执行的时空图 </a:t>
            </a: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smtClean="0"/>
              <a:t>假设：所有的浮点指令都是加法指令，其执行时间为两个时钟周期。</a:t>
            </a: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 smtClean="0"/>
              <a:t>为简单起见，图中总是把整数指令放在浮点指令的前面。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63"/>
          <p:cNvSpPr>
            <a:spLocks noChangeArrowheads="1"/>
          </p:cNvSpPr>
          <p:nvPr/>
        </p:nvSpPr>
        <p:spPr bwMode="auto">
          <a:xfrm>
            <a:off x="539750" y="5013325"/>
            <a:ext cx="7921625" cy="1001713"/>
          </a:xfrm>
          <a:prstGeom prst="rect">
            <a:avLst/>
          </a:prstGeom>
          <a:solidFill>
            <a:srgbClr val="DBFAB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Rectangle 662"/>
          <p:cNvSpPr>
            <a:spLocks noChangeArrowheads="1"/>
          </p:cNvSpPr>
          <p:nvPr/>
        </p:nvSpPr>
        <p:spPr bwMode="auto">
          <a:xfrm>
            <a:off x="539750" y="4011613"/>
            <a:ext cx="7921625" cy="1001712"/>
          </a:xfrm>
          <a:prstGeom prst="rect">
            <a:avLst/>
          </a:prstGeom>
          <a:solidFill>
            <a:srgbClr val="CDF7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Rectangle 661"/>
          <p:cNvSpPr>
            <a:spLocks noChangeArrowheads="1"/>
          </p:cNvSpPr>
          <p:nvPr/>
        </p:nvSpPr>
        <p:spPr bwMode="auto">
          <a:xfrm>
            <a:off x="539750" y="2989263"/>
            <a:ext cx="7921625" cy="1001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Rectangle 660"/>
          <p:cNvSpPr>
            <a:spLocks noChangeArrowheads="1"/>
          </p:cNvSpPr>
          <p:nvPr/>
        </p:nvSpPr>
        <p:spPr bwMode="auto">
          <a:xfrm>
            <a:off x="539750" y="1989138"/>
            <a:ext cx="7921625" cy="1001712"/>
          </a:xfrm>
          <a:prstGeom prst="rect">
            <a:avLst/>
          </a:prstGeom>
          <a:solidFill>
            <a:srgbClr val="FDD9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Rectangle 6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0" y="1384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zh-CN">
              <a:latin typeface="宋体" charset="-122"/>
              <a:ea typeface="宋体" charset="-122"/>
            </a:endParaRPr>
          </a:p>
        </p:txBody>
      </p:sp>
      <p:graphicFrame>
        <p:nvGraphicFramePr>
          <p:cNvPr id="823955" name="Group 659"/>
          <p:cNvGraphicFramePr>
            <a:graphicFrameLocks noGrp="1"/>
          </p:cNvGraphicFramePr>
          <p:nvPr>
            <p:ph idx="1"/>
          </p:nvPr>
        </p:nvGraphicFramePr>
        <p:xfrm>
          <a:off x="539750" y="1508125"/>
          <a:ext cx="7920038" cy="4473573"/>
        </p:xfrm>
        <a:graphic>
          <a:graphicData uri="http://schemas.openxmlformats.org/drawingml/2006/table">
            <a:tbl>
              <a:tblPr/>
              <a:tblGrid>
                <a:gridCol w="138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2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指令类型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流水线工作情况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整数指令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浮点指令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整数指令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浮点指令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整数指令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0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浮点指令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整数指令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浮点指令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95463"/>
            <a:ext cx="7772400" cy="3217862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4"/>
            </a:pPr>
            <a:r>
              <a:rPr lang="zh-CN" altLang="en-US" smtClean="0">
                <a:latin typeface="黑体" pitchFamily="2" charset="-122"/>
              </a:rPr>
              <a:t>采用</a:t>
            </a:r>
            <a:r>
              <a:rPr lang="zh-CN" altLang="en-US" smtClean="0">
                <a:solidFill>
                  <a:srgbClr val="D60093"/>
                </a:solidFill>
                <a:latin typeface="Arial" charset="0"/>
              </a:rPr>
              <a:t>“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1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条整数型指令</a:t>
            </a:r>
            <a:r>
              <a:rPr lang="zh-CN" altLang="en-US" b="1" smtClean="0">
                <a:solidFill>
                  <a:schemeClr val="tx1"/>
                </a:solidFill>
                <a:latin typeface="黑体" pitchFamily="2" charset="-122"/>
              </a:rPr>
              <a:t>＋</a:t>
            </a:r>
            <a:r>
              <a:rPr lang="en-US" altLang="zh-CN" smtClean="0">
                <a:solidFill>
                  <a:srgbClr val="D60093"/>
                </a:solidFill>
                <a:latin typeface="黑体" pitchFamily="2" charset="-122"/>
              </a:rPr>
              <a:t>1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条浮点指令</a:t>
            </a:r>
            <a:r>
              <a:rPr lang="zh-CN" altLang="en-US" smtClean="0">
                <a:solidFill>
                  <a:srgbClr val="D60093"/>
                </a:solidFill>
                <a:latin typeface="Arial" charset="0"/>
              </a:rPr>
              <a:t>”</a:t>
            </a:r>
            <a:r>
              <a:rPr lang="zh-CN" altLang="en-US" smtClean="0">
                <a:latin typeface="黑体" pitchFamily="2" charset="-122"/>
              </a:rPr>
              <a:t>并行流出的方式，需要增加的硬件很少。</a:t>
            </a:r>
          </a:p>
          <a:p>
            <a:pPr marL="457200" indent="-457200" eaLnBrk="1" hangingPunct="1">
              <a:buFont typeface="Wingdings" pitchFamily="2" charset="2"/>
              <a:buAutoNum type="arabicPeriod" startAt="4"/>
            </a:pPr>
            <a:r>
              <a:rPr lang="zh-CN" altLang="en-US" smtClean="0">
                <a:latin typeface="黑体" pitchFamily="2" charset="-122"/>
              </a:rPr>
              <a:t>浮点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load</a:t>
            </a:r>
            <a:r>
              <a:rPr lang="zh-CN" altLang="en-US" smtClean="0">
                <a:latin typeface="黑体" pitchFamily="2" charset="-122"/>
              </a:rPr>
              <a:t>或浮点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store</a:t>
            </a:r>
            <a:r>
              <a:rPr lang="zh-CN" altLang="en-US" smtClean="0">
                <a:latin typeface="黑体" pitchFamily="2" charset="-122"/>
              </a:rPr>
              <a:t>指令将使用整数部件，会增加对浮点寄存器的访问冲突。</a:t>
            </a:r>
          </a:p>
          <a:p>
            <a:pPr marL="1085850" lvl="1" indent="-457200" eaLnBrk="1" hangingPunct="1">
              <a:buFont typeface="Wingdings" pitchFamily="2" charset="2"/>
              <a:buNone/>
            </a:pPr>
            <a:r>
              <a:rPr lang="zh-CN" altLang="en-US" smtClean="0">
                <a:latin typeface="黑体" pitchFamily="2" charset="-122"/>
              </a:rPr>
              <a:t>   增设一个浮点寄存器的读</a:t>
            </a:r>
            <a:r>
              <a:rPr lang="en-US" altLang="zh-CN" smtClean="0">
                <a:latin typeface="黑体" pitchFamily="2" charset="-122"/>
              </a:rPr>
              <a:t>/</a:t>
            </a:r>
            <a:r>
              <a:rPr lang="zh-CN" altLang="en-US" smtClean="0">
                <a:latin typeface="黑体" pitchFamily="2" charset="-122"/>
              </a:rPr>
              <a:t>写端口。</a:t>
            </a:r>
          </a:p>
          <a:p>
            <a:pPr marL="457200" indent="-457200" eaLnBrk="1" hangingPunct="1">
              <a:buFont typeface="Wingdings" pitchFamily="2" charset="2"/>
              <a:buAutoNum type="arabicPeriod" startAt="4"/>
            </a:pPr>
            <a:r>
              <a:rPr lang="zh-CN" altLang="en-US" smtClean="0"/>
              <a:t>由于流水线中的指令多了一倍，定向路径也要增加。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2555875" y="2133600"/>
            <a:ext cx="45894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2" charset="-122"/>
              </a:rPr>
              <a:t>5.1	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</a:rPr>
              <a:t>指令级并行的概念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2" charset="-122"/>
              </a:rPr>
              <a:t>5.2	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</a:rPr>
              <a:t>相关与指令级并行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2" charset="-122"/>
              </a:rPr>
              <a:t>5.3	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</a:rPr>
              <a:t>指令的动态调度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2" charset="-122"/>
              </a:rPr>
              <a:t>5.4	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</a:rPr>
              <a:t>动态分支预测技术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itchFamily="2" charset="-122"/>
              </a:rPr>
              <a:t>5.5	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</a:rPr>
              <a:t>多指令流出技术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45152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章 指令级并行及其开发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硬件方法</a:t>
            </a:r>
          </a:p>
        </p:txBody>
      </p:sp>
      <p:sp>
        <p:nvSpPr>
          <p:cNvPr id="364550" name="AutoShape 6"/>
          <p:cNvSpPr>
            <a:spLocks noChangeArrowheads="1"/>
          </p:cNvSpPr>
          <p:nvPr/>
        </p:nvSpPr>
        <p:spPr bwMode="auto">
          <a:xfrm>
            <a:off x="2266950" y="2347913"/>
            <a:ext cx="288925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64551" name="AutoShape 7"/>
          <p:cNvSpPr>
            <a:spLocks noChangeArrowheads="1"/>
          </p:cNvSpPr>
          <p:nvPr/>
        </p:nvSpPr>
        <p:spPr bwMode="auto">
          <a:xfrm>
            <a:off x="2268538" y="3716338"/>
            <a:ext cx="288925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64552" name="AutoShape 8"/>
          <p:cNvSpPr>
            <a:spLocks noChangeArrowheads="1"/>
          </p:cNvSpPr>
          <p:nvPr/>
        </p:nvSpPr>
        <p:spPr bwMode="auto">
          <a:xfrm>
            <a:off x="2268538" y="4219575"/>
            <a:ext cx="288925" cy="28892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506538"/>
            <a:ext cx="8001000" cy="4818062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7"/>
            </a:pPr>
            <a:r>
              <a:rPr lang="zh-CN" altLang="en-US" dirty="0" smtClean="0"/>
              <a:t>限制超标量流水线的性能发挥的障碍 </a:t>
            </a:r>
          </a:p>
          <a:p>
            <a:pPr marL="1085850" lvl="1" indent="-457200" eaLnBrk="1" hangingPunct="1"/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load</a:t>
            </a:r>
            <a:r>
              <a:rPr lang="zh-CN" altLang="en-US" dirty="0" smtClean="0">
                <a:latin typeface="黑体" pitchFamily="2" charset="-122"/>
              </a:rPr>
              <a:t>指令</a:t>
            </a:r>
            <a:r>
              <a:rPr lang="zh-CN" altLang="en-US" dirty="0" smtClean="0"/>
              <a:t> </a:t>
            </a:r>
          </a:p>
          <a:p>
            <a:pPr lvl="2" eaLnBrk="1" hangingPunct="1"/>
            <a:r>
              <a:rPr lang="en-US" altLang="zh-CN" dirty="0" smtClean="0">
                <a:solidFill>
                  <a:srgbClr val="9933FF"/>
                </a:solidFill>
                <a:latin typeface="宋体" charset="-122"/>
              </a:rPr>
              <a:t>load</a:t>
            </a:r>
            <a:r>
              <a:rPr lang="zh-CN" altLang="en-US" dirty="0" smtClean="0">
                <a:latin typeface="宋体" charset="-122"/>
              </a:rPr>
              <a:t>后续</a:t>
            </a:r>
            <a:r>
              <a:rPr lang="en-US" altLang="zh-CN" sz="2400" dirty="0" smtClean="0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条</a:t>
            </a:r>
            <a:r>
              <a:rPr lang="zh-CN" altLang="en-US" dirty="0" smtClean="0">
                <a:latin typeface="宋体" charset="-122"/>
              </a:rPr>
              <a:t>指令都不能使用其结果，否则就会引起停顿。 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  <a:hlinkClick r:id="rId3" action="ppaction://hlinksldjump"/>
              </a:rPr>
              <a:t>教材</a:t>
            </a:r>
            <a:r>
              <a:rPr lang="en-US" altLang="zh-CN" dirty="0" smtClean="0">
                <a:latin typeface="宋体" charset="-122"/>
                <a:hlinkClick r:id="rId3" action="ppaction://hlinksldjump"/>
              </a:rPr>
              <a:t>P79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>
              <a:latin typeface="宋体" charset="-122"/>
            </a:endParaRPr>
          </a:p>
          <a:p>
            <a:pPr marL="1085850" lvl="1" indent="-457200" eaLnBrk="1" hangingPunct="1"/>
            <a:r>
              <a:rPr lang="zh-CN" altLang="en-US" dirty="0" smtClean="0"/>
              <a:t>分支延迟 （</a:t>
            </a:r>
            <a:r>
              <a:rPr lang="zh-CN" altLang="en-US" dirty="0" smtClean="0">
                <a:hlinkClick r:id="rId4" action="ppaction://hlinksldjump"/>
              </a:rPr>
              <a:t>教材</a:t>
            </a:r>
            <a:r>
              <a:rPr lang="en-US" altLang="zh-CN" dirty="0" smtClean="0">
                <a:hlinkClick r:id="rId4" action="ppaction://hlinksldjump"/>
              </a:rPr>
              <a:t>P80</a:t>
            </a:r>
            <a:r>
              <a:rPr lang="zh-CN" altLang="en-US" dirty="0" smtClean="0"/>
              <a:t>）</a:t>
            </a:r>
          </a:p>
          <a:p>
            <a:pPr lvl="2" eaLnBrk="1" hangingPunct="1"/>
            <a:r>
              <a:rPr lang="zh-CN" altLang="en-US" dirty="0" smtClean="0">
                <a:latin typeface="宋体" charset="-122"/>
              </a:rPr>
              <a:t>如果分支指令是流出包中的第一条指令，则其延迟是</a:t>
            </a:r>
            <a:r>
              <a:rPr lang="en-US" altLang="zh-CN" dirty="0" smtClean="0">
                <a:solidFill>
                  <a:srgbClr val="D60093"/>
                </a:solidFill>
                <a:latin typeface="宋体" charset="-122"/>
              </a:rPr>
              <a:t>3</a:t>
            </a:r>
            <a:r>
              <a:rPr lang="zh-CN" altLang="en-US" dirty="0" smtClean="0">
                <a:solidFill>
                  <a:srgbClr val="D60093"/>
                </a:solidFill>
                <a:latin typeface="宋体" charset="-122"/>
              </a:rPr>
              <a:t>个</a:t>
            </a:r>
            <a:r>
              <a:rPr lang="zh-CN" altLang="en-US" dirty="0" smtClean="0">
                <a:latin typeface="宋体" charset="-122"/>
              </a:rPr>
              <a:t>时钟周期；</a:t>
            </a:r>
          </a:p>
          <a:p>
            <a:pPr lvl="2" eaLnBrk="1" hangingPunct="1"/>
            <a:r>
              <a:rPr lang="zh-CN" altLang="en-US" dirty="0" smtClean="0">
                <a:latin typeface="宋体" charset="-122"/>
              </a:rPr>
              <a:t>否则就是流出包中的第二条指令，其延迟就是</a:t>
            </a:r>
            <a:r>
              <a:rPr lang="en-US" altLang="zh-CN" dirty="0" smtClean="0">
                <a:solidFill>
                  <a:srgbClr val="D60093"/>
                </a:solidFill>
                <a:latin typeface="宋体" charset="-122"/>
              </a:rPr>
              <a:t>2</a:t>
            </a:r>
            <a:r>
              <a:rPr lang="zh-CN" altLang="en-US" dirty="0" smtClean="0">
                <a:solidFill>
                  <a:srgbClr val="D60093"/>
                </a:solidFill>
                <a:latin typeface="宋体" charset="-122"/>
              </a:rPr>
              <a:t>个</a:t>
            </a:r>
            <a:r>
              <a:rPr lang="zh-CN" altLang="en-US" dirty="0" smtClean="0">
                <a:latin typeface="宋体" charset="-122"/>
              </a:rPr>
              <a:t>时钟周期</a:t>
            </a:r>
            <a:endParaRPr lang="en-US" altLang="zh-CN" dirty="0" smtClean="0">
              <a:latin typeface="宋体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2060575"/>
            <a:ext cx="7772400" cy="3384550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chemeClr val="tx1"/>
                </a:solidFill>
              </a:rPr>
              <a:t>把能并行执行的多条指令组装成一条很长的指令；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latin typeface="宋体" charset="-122"/>
              </a:rPr>
              <a:t>（</a:t>
            </a:r>
            <a:r>
              <a:rPr lang="en-US" altLang="zh-CN" smtClean="0">
                <a:latin typeface="宋体" charset="-122"/>
              </a:rPr>
              <a:t>100</a:t>
            </a:r>
            <a:r>
              <a:rPr lang="zh-CN" altLang="en-US" smtClean="0">
                <a:latin typeface="宋体" charset="-122"/>
              </a:rPr>
              <a:t>多位到几百位）</a:t>
            </a:r>
          </a:p>
          <a:p>
            <a:pPr marL="457200" indent="-457200" eaLnBrk="1" hangingPunct="1"/>
            <a:r>
              <a:rPr lang="zh-CN" altLang="en-US" smtClean="0">
                <a:solidFill>
                  <a:schemeClr val="tx1"/>
                </a:solidFill>
              </a:rPr>
              <a:t>设置多个功能部件；</a:t>
            </a:r>
          </a:p>
          <a:p>
            <a:pPr marL="457200" indent="-457200" eaLnBrk="1" hangingPunct="1"/>
            <a:r>
              <a:rPr lang="zh-CN" altLang="en-US" smtClean="0">
                <a:solidFill>
                  <a:schemeClr val="tx1"/>
                </a:solidFill>
              </a:rPr>
              <a:t>指令字被分割成一些字段，每个字段称为一个</a:t>
            </a:r>
            <a:r>
              <a:rPr lang="zh-CN" altLang="en-US" smtClean="0">
                <a:solidFill>
                  <a:srgbClr val="D60093"/>
                </a:solidFill>
              </a:rPr>
              <a:t>操作槽</a:t>
            </a:r>
            <a:r>
              <a:rPr lang="zh-CN" altLang="en-US" smtClean="0">
                <a:solidFill>
                  <a:schemeClr val="tx1"/>
                </a:solidFill>
              </a:rPr>
              <a:t>，直接独立地控制一个功能部件；</a:t>
            </a:r>
          </a:p>
          <a:p>
            <a:pPr marL="457200" indent="-457200" eaLnBrk="1" hangingPunct="1"/>
            <a:r>
              <a:rPr lang="zh-CN" altLang="en-US" smtClean="0">
                <a:solidFill>
                  <a:schemeClr val="tx1"/>
                </a:solidFill>
              </a:rPr>
              <a:t>在</a:t>
            </a:r>
            <a:r>
              <a:rPr lang="en-US" altLang="zh-CN" smtClean="0">
                <a:solidFill>
                  <a:schemeClr val="tx1"/>
                </a:solidFill>
              </a:rPr>
              <a:t>VLIW</a:t>
            </a:r>
            <a:r>
              <a:rPr lang="zh-CN" altLang="en-US" smtClean="0">
                <a:solidFill>
                  <a:schemeClr val="tx1"/>
                </a:solidFill>
              </a:rPr>
              <a:t>处理机中，在指令流出时不需要进行复杂的冲突检测，而是依靠编译器全部安排好了。</a:t>
            </a:r>
            <a:r>
              <a:rPr lang="zh-CN" altLang="en-US" smtClean="0"/>
              <a:t>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84213" y="1427163"/>
            <a:ext cx="684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CC"/>
                </a:solidFill>
                <a:latin typeface="黑体" pitchFamily="2" charset="-122"/>
              </a:rPr>
              <a:t>5.5.3 </a:t>
            </a:r>
            <a:r>
              <a:rPr lang="zh-CN" altLang="en-US" sz="2600">
                <a:solidFill>
                  <a:srgbClr val="0000CC"/>
                </a:solidFill>
                <a:latin typeface="黑体" pitchFamily="2" charset="-122"/>
              </a:rPr>
              <a:t>超长指令字技术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8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63663"/>
            <a:ext cx="7989888" cy="4225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5"/>
            </a:pPr>
            <a:r>
              <a:rPr lang="en-US" altLang="zh-CN" smtClean="0">
                <a:latin typeface="黑体" pitchFamily="2" charset="-122"/>
              </a:rPr>
              <a:t>VLIW</a:t>
            </a:r>
            <a:r>
              <a:rPr lang="zh-CN" altLang="en-US" smtClean="0">
                <a:latin typeface="黑体" pitchFamily="2" charset="-122"/>
              </a:rPr>
              <a:t>存在的一些问题 </a:t>
            </a:r>
          </a:p>
          <a:p>
            <a:pPr marL="1085850" lvl="1" indent="-457200" eaLnBrk="1" hangingPunct="1"/>
            <a:r>
              <a:rPr lang="zh-CN" altLang="en-US" smtClean="0"/>
              <a:t>程序代码长度增加了</a:t>
            </a:r>
          </a:p>
          <a:p>
            <a:pPr lvl="2" eaLnBrk="1" hangingPunct="1"/>
            <a:r>
              <a:rPr lang="zh-CN" altLang="en-US" smtClean="0"/>
              <a:t>提高并行性而进行的大量的循环展开；</a:t>
            </a:r>
          </a:p>
          <a:p>
            <a:pPr lvl="2" eaLnBrk="1" hangingPunct="1"/>
            <a:r>
              <a:rPr lang="zh-CN" altLang="en-US" smtClean="0"/>
              <a:t>指令字中的操作槽并非总能填满。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解决：</a:t>
            </a:r>
            <a:r>
              <a:rPr lang="zh-CN" altLang="en-US" smtClean="0">
                <a:latin typeface="宋体" charset="-122"/>
              </a:rPr>
              <a:t>采用指令共享立即数字段的方法，或者采用指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latin typeface="宋体" charset="-122"/>
              </a:rPr>
              <a:t>      令压缩存储、调入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或译码时展开的方法。</a:t>
            </a:r>
          </a:p>
          <a:p>
            <a:pPr marL="1085850" lvl="1" indent="-457200" eaLnBrk="1" hangingPunct="1"/>
            <a:r>
              <a:rPr lang="zh-CN" altLang="en-US" smtClean="0"/>
              <a:t>采用了锁步机制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    任何一个操作部件出现停顿时，整个处理机都要停顿。</a:t>
            </a:r>
          </a:p>
          <a:p>
            <a:pPr marL="1085850" lvl="1" indent="-457200" eaLnBrk="1" hangingPunct="1"/>
            <a:r>
              <a:rPr lang="zh-CN" altLang="en-US" smtClean="0"/>
              <a:t>机器代码的不兼容性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2420938"/>
            <a:ext cx="7772400" cy="4132262"/>
          </a:xfrm>
        </p:spPr>
        <p:txBody>
          <a:bodyPr/>
          <a:lstStyle/>
          <a:p>
            <a:pPr marL="457200" indent="-4572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指令多流出处理器受哪些因素的限制呢？ </a:t>
            </a:r>
          </a:p>
          <a:p>
            <a:pPr marL="1085850" lvl="1" indent="-45720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mtClean="0"/>
              <a:t>主要受以下</a:t>
            </a:r>
            <a:r>
              <a:rPr lang="en-US" altLang="zh-CN" smtClean="0">
                <a:solidFill>
                  <a:srgbClr val="9933FF"/>
                </a:solidFill>
                <a:latin typeface="Times New Roman" pitchFamily="18" charset="0"/>
              </a:rPr>
              <a:t>3</a:t>
            </a:r>
            <a:r>
              <a:rPr lang="zh-CN" altLang="en-US" smtClean="0"/>
              <a:t>个方面的影响：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/>
              <a:t>程序所固有的指令级并行性；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/>
              <a:t>硬件实现上的困难；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/>
              <a:t>超标量和超长指令字处理器固有的技术限制。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84213" y="1644650"/>
            <a:ext cx="684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CC"/>
                </a:solidFill>
                <a:latin typeface="黑体" pitchFamily="2" charset="-122"/>
              </a:rPr>
              <a:t>5.5.4 </a:t>
            </a:r>
            <a:r>
              <a:rPr lang="zh-CN" altLang="en-US" sz="2600">
                <a:solidFill>
                  <a:srgbClr val="0000CC"/>
                </a:solidFill>
                <a:latin typeface="黑体" pitchFamily="2" charset="-122"/>
              </a:rPr>
              <a:t>多流出处理器受到的限制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327525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将每个流水段进一步细分，这样在一个时钟周期内能够分时流出多条指令。这种处理机称为</a:t>
            </a:r>
            <a:r>
              <a:rPr lang="zh-CN" altLang="en-US" smtClean="0">
                <a:solidFill>
                  <a:srgbClr val="FF0000"/>
                </a:solidFill>
              </a:rPr>
              <a:t>超流水线处理机。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对于一台每个时钟周期能流出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n</a:t>
            </a:r>
            <a:r>
              <a:rPr lang="zh-CN" altLang="en-US" smtClean="0">
                <a:solidFill>
                  <a:srgbClr val="9933FF"/>
                </a:solidFill>
                <a:latin typeface="黑体" pitchFamily="2" charset="-122"/>
              </a:rPr>
              <a:t>条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指令的超流水线计算机来说，这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n</a:t>
            </a:r>
            <a:r>
              <a:rPr lang="zh-CN" altLang="en-US" smtClean="0">
                <a:solidFill>
                  <a:srgbClr val="9933FF"/>
                </a:solidFill>
                <a:latin typeface="黑体" pitchFamily="2" charset="-122"/>
              </a:rPr>
              <a:t>条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指令不是同时流出的，而是每隔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1/n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个时钟周期流出一条指令。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smtClean="0">
                <a:latin typeface="黑体" pitchFamily="2" charset="-122"/>
              </a:rPr>
              <a:t>实际上该超流水线计算机的流水线周期为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1/n</a:t>
            </a:r>
            <a:r>
              <a:rPr lang="zh-CN" altLang="en-US" smtClean="0">
                <a:solidFill>
                  <a:srgbClr val="9933FF"/>
                </a:solidFill>
                <a:latin typeface="黑体" pitchFamily="2" charset="-122"/>
              </a:rPr>
              <a:t>个</a:t>
            </a:r>
            <a:r>
              <a:rPr lang="zh-CN" altLang="en-US" smtClean="0">
                <a:latin typeface="黑体" pitchFamily="2" charset="-122"/>
              </a:rPr>
              <a:t>时钟周期。 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一台每个时钟周期分时流出两条指令的超流水线计算机的时空图。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84213" y="1268413"/>
            <a:ext cx="68405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0000CC"/>
                </a:solidFill>
                <a:latin typeface="黑体" pitchFamily="2" charset="-122"/>
              </a:rPr>
              <a:t>5.5.5 </a:t>
            </a:r>
            <a:r>
              <a:rPr lang="zh-CN" altLang="en-US" sz="2600">
                <a:solidFill>
                  <a:srgbClr val="0000CC"/>
                </a:solidFill>
                <a:latin typeface="黑体" pitchFamily="2" charset="-122"/>
              </a:rPr>
              <a:t>超流水线处理机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graphicFrame>
        <p:nvGraphicFramePr>
          <p:cNvPr id="6144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773238"/>
          <a:ext cx="7345362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图片" r:id="rId3" imgW="3688131" imgH="1856278" progId="Word.Picture.8">
                  <p:embed/>
                </p:oleObj>
              </mc:Choice>
              <mc:Fallback>
                <p:oleObj name="图片" r:id="rId3" imgW="3688131" imgH="185627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7345362" cy="368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4"/>
            </a:pP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在有的资料上，把指令流水线级数为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8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或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8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以上的流水线处理机称为</a:t>
            </a:r>
            <a:r>
              <a:rPr lang="zh-CN" altLang="en-US" smtClean="0">
                <a:solidFill>
                  <a:srgbClr val="FF0000"/>
                </a:solidFill>
                <a:latin typeface="黑体" pitchFamily="2" charset="-122"/>
              </a:rPr>
              <a:t>超流水线处理机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。</a:t>
            </a:r>
          </a:p>
          <a:p>
            <a:pPr marL="457200" indent="-457200" eaLnBrk="1" hangingPunct="1">
              <a:buFont typeface="Wingdings" pitchFamily="2" charset="2"/>
              <a:buAutoNum type="arabicPeriod" startAt="4"/>
            </a:pPr>
            <a:r>
              <a:rPr lang="zh-CN" altLang="en-US" smtClean="0">
                <a:latin typeface="黑体" pitchFamily="2" charset="-122"/>
              </a:rPr>
              <a:t>典型的超流水线处理器：</a:t>
            </a:r>
            <a:r>
              <a:rPr lang="en-US" altLang="zh-CN" smtClean="0">
                <a:solidFill>
                  <a:schemeClr val="tx1"/>
                </a:solidFill>
                <a:latin typeface="黑体" pitchFamily="2" charset="-122"/>
              </a:rPr>
              <a:t>SGI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公司的</a:t>
            </a:r>
            <a:r>
              <a:rPr lang="en-US" altLang="zh-CN" smtClean="0">
                <a:solidFill>
                  <a:schemeClr val="tx1"/>
                </a:solidFill>
                <a:latin typeface="黑体" pitchFamily="2" charset="-122"/>
              </a:rPr>
              <a:t>MIPS</a:t>
            </a:r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系列</a:t>
            </a:r>
            <a:r>
              <a:rPr lang="en-US" altLang="zh-CN" smtClean="0">
                <a:solidFill>
                  <a:schemeClr val="tx1"/>
                </a:solidFill>
                <a:latin typeface="黑体" pitchFamily="2" charset="-122"/>
              </a:rPr>
              <a:t>R4000</a:t>
            </a:r>
          </a:p>
          <a:p>
            <a:pPr marL="1085850" lvl="1" indent="-457200" eaLnBrk="1" hangingPunct="1"/>
            <a:r>
              <a:rPr lang="en-US" altLang="zh-CN" smtClean="0">
                <a:latin typeface="黑体" pitchFamily="2" charset="-122"/>
              </a:rPr>
              <a:t>R4000</a:t>
            </a:r>
            <a:r>
              <a:rPr lang="zh-CN" altLang="en-US" smtClean="0">
                <a:latin typeface="黑体" pitchFamily="2" charset="-122"/>
              </a:rPr>
              <a:t>微处理器芯片内有</a:t>
            </a:r>
            <a:r>
              <a:rPr lang="en-US" altLang="zh-CN" smtClean="0">
                <a:latin typeface="黑体" pitchFamily="2" charset="-122"/>
              </a:rPr>
              <a:t>2</a:t>
            </a:r>
            <a:r>
              <a:rPr lang="zh-CN" altLang="en-US" smtClean="0">
                <a:latin typeface="黑体" pitchFamily="2" charset="-122"/>
              </a:rPr>
              <a:t>个</a:t>
            </a:r>
            <a:r>
              <a:rPr lang="en-US" altLang="zh-CN" smtClean="0">
                <a:latin typeface="黑体" pitchFamily="2" charset="-122"/>
              </a:rPr>
              <a:t>Cache</a:t>
            </a:r>
            <a:r>
              <a:rPr lang="zh-CN" altLang="en-US" smtClean="0">
                <a:latin typeface="黑体" pitchFamily="2" charset="-122"/>
              </a:rPr>
              <a:t>：</a:t>
            </a:r>
          </a:p>
          <a:p>
            <a:pPr lvl="2" eaLnBrk="1" hangingPunct="1"/>
            <a:r>
              <a:rPr lang="zh-CN" altLang="en-US" smtClean="0">
                <a:latin typeface="宋体" charset="-122"/>
              </a:rPr>
              <a:t>指令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和数据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Cache</a:t>
            </a:r>
            <a:endParaRPr lang="en-US" altLang="zh-CN" smtClean="0">
              <a:latin typeface="宋体" charset="-122"/>
            </a:endParaRPr>
          </a:p>
          <a:p>
            <a:pPr lvl="2" eaLnBrk="1" hangingPunct="1"/>
            <a:r>
              <a:rPr lang="zh-CN" altLang="en-US" smtClean="0">
                <a:latin typeface="宋体" charset="-122"/>
              </a:rPr>
              <a:t>容量都是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8KB</a:t>
            </a:r>
            <a:endParaRPr lang="en-US" altLang="zh-CN" smtClean="0">
              <a:latin typeface="宋体" charset="-122"/>
            </a:endParaRPr>
          </a:p>
          <a:p>
            <a:pPr lvl="2" eaLnBrk="1" hangingPunct="1"/>
            <a:r>
              <a:rPr lang="zh-CN" altLang="en-US" smtClean="0">
                <a:latin typeface="宋体" charset="-122"/>
              </a:rPr>
              <a:t>每个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的数据宽度为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64</a:t>
            </a:r>
            <a:r>
              <a:rPr lang="zh-CN" altLang="en-US" smtClean="0">
                <a:latin typeface="宋体" charset="-122"/>
              </a:rPr>
              <a:t>位  </a:t>
            </a:r>
          </a:p>
          <a:p>
            <a:pPr marL="1085850" lvl="1" indent="-457200" eaLnBrk="1" hangingPunct="1"/>
            <a:r>
              <a:rPr lang="en-US" altLang="zh-CN" smtClean="0">
                <a:latin typeface="黑体" pitchFamily="2" charset="-122"/>
              </a:rPr>
              <a:t>R4000</a:t>
            </a:r>
            <a:r>
              <a:rPr lang="zh-CN" altLang="en-US" smtClean="0">
                <a:latin typeface="黑体" pitchFamily="2" charset="-122"/>
              </a:rPr>
              <a:t>的核心处理部件：</a:t>
            </a:r>
            <a:r>
              <a:rPr lang="zh-CN" altLang="en-US" smtClean="0">
                <a:solidFill>
                  <a:srgbClr val="D60093"/>
                </a:solidFill>
                <a:latin typeface="黑体" pitchFamily="2" charset="-122"/>
              </a:rPr>
              <a:t>整数部件</a:t>
            </a:r>
            <a:r>
              <a:rPr lang="zh-CN" altLang="en-US" smtClean="0"/>
              <a:t>  </a:t>
            </a:r>
          </a:p>
          <a:p>
            <a:pPr lvl="2" eaLnBrk="1" hangingPunct="1"/>
            <a:r>
              <a:rPr lang="zh-CN" altLang="en-US" smtClean="0">
                <a:latin typeface="宋体" charset="-122"/>
              </a:rPr>
              <a:t>一个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32×32</a:t>
            </a:r>
            <a:r>
              <a:rPr lang="zh-CN" altLang="en-US" smtClean="0">
                <a:latin typeface="宋体" charset="-122"/>
              </a:rPr>
              <a:t>位的通用寄存器组</a:t>
            </a:r>
          </a:p>
          <a:p>
            <a:pPr lvl="2" eaLnBrk="1" hangingPunct="1"/>
            <a:r>
              <a:rPr lang="zh-CN" altLang="en-US" smtClean="0">
                <a:latin typeface="宋体" charset="-122"/>
              </a:rPr>
              <a:t>一个算术逻辑部件</a:t>
            </a:r>
            <a:r>
              <a:rPr lang="zh-CN" altLang="en-US" smtClean="0">
                <a:solidFill>
                  <a:srgbClr val="9933FF"/>
                </a:solidFill>
                <a:latin typeface="宋体" charset="-122"/>
              </a:rPr>
              <a:t>（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ALU</a:t>
            </a:r>
            <a:r>
              <a:rPr lang="zh-CN" altLang="en-US" smtClean="0">
                <a:solidFill>
                  <a:srgbClr val="9933FF"/>
                </a:solidFill>
                <a:latin typeface="宋体" charset="-122"/>
              </a:rPr>
              <a:t>）</a:t>
            </a:r>
          </a:p>
          <a:p>
            <a:pPr lvl="2" eaLnBrk="1" hangingPunct="1"/>
            <a:r>
              <a:rPr lang="zh-CN" altLang="en-US" smtClean="0">
                <a:latin typeface="宋体" charset="-122"/>
              </a:rPr>
              <a:t>一个专用的乘法</a:t>
            </a:r>
            <a:r>
              <a:rPr lang="en-US" altLang="zh-CN" smtClean="0">
                <a:latin typeface="宋体" charset="-122"/>
              </a:rPr>
              <a:t>/</a:t>
            </a:r>
            <a:r>
              <a:rPr lang="zh-CN" altLang="en-US" smtClean="0">
                <a:latin typeface="宋体" charset="-122"/>
              </a:rPr>
              <a:t>除法部件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5850" lvl="1" indent="-457200" eaLnBrk="1" hangingPunct="1"/>
            <a:r>
              <a:rPr lang="zh-CN" altLang="en-US" smtClean="0"/>
              <a:t>浮点部件</a:t>
            </a:r>
          </a:p>
          <a:p>
            <a:pPr lvl="2" eaLnBrk="1" hangingPunct="1"/>
            <a:r>
              <a:rPr lang="zh-CN" altLang="en-US" smtClean="0"/>
              <a:t>一个执行部件</a:t>
            </a:r>
          </a:p>
          <a:p>
            <a:pPr lvl="3" eaLnBrk="1" hangingPunct="1"/>
            <a:r>
              <a:rPr lang="zh-CN" altLang="en-US" smtClean="0"/>
              <a:t>浮点乘法部件</a:t>
            </a:r>
          </a:p>
          <a:p>
            <a:pPr lvl="3" eaLnBrk="1" hangingPunct="1"/>
            <a:r>
              <a:rPr lang="zh-CN" altLang="en-US" smtClean="0"/>
              <a:t>浮点除法部件</a:t>
            </a:r>
          </a:p>
          <a:p>
            <a:pPr lvl="3" eaLnBrk="1" hangingPunct="1"/>
            <a:r>
              <a:rPr lang="zh-CN" altLang="en-US" smtClean="0"/>
              <a:t>浮点加法</a:t>
            </a:r>
            <a:r>
              <a:rPr lang="en-US" altLang="zh-CN" smtClean="0"/>
              <a:t>/</a:t>
            </a:r>
            <a:r>
              <a:rPr lang="zh-CN" altLang="en-US" smtClean="0"/>
              <a:t>转换</a:t>
            </a:r>
            <a:r>
              <a:rPr lang="en-US" altLang="zh-CN" smtClean="0"/>
              <a:t>/</a:t>
            </a:r>
            <a:r>
              <a:rPr lang="zh-CN" altLang="en-US" smtClean="0"/>
              <a:t>求平方根部件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zh-CN" altLang="en-US" smtClean="0"/>
              <a:t>   （它们可以并行工作）</a:t>
            </a:r>
          </a:p>
          <a:p>
            <a:pPr lvl="2" eaLnBrk="1" hangingPunct="1"/>
            <a:r>
              <a:rPr lang="zh-CN" altLang="en-US" smtClean="0">
                <a:latin typeface="宋体" charset="-122"/>
              </a:rPr>
              <a:t>一个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16×64</a:t>
            </a:r>
            <a:r>
              <a:rPr lang="zh-CN" altLang="en-US" smtClean="0">
                <a:latin typeface="宋体" charset="-122"/>
              </a:rPr>
              <a:t>位的浮点通用寄存器组。浮点通用寄存器组也可以设置成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32</a:t>
            </a:r>
            <a:r>
              <a:rPr lang="zh-CN" altLang="en-US" smtClean="0">
                <a:latin typeface="宋体" charset="-122"/>
              </a:rPr>
              <a:t>个</a:t>
            </a:r>
            <a:r>
              <a:rPr lang="en-US" altLang="zh-CN" smtClean="0">
                <a:solidFill>
                  <a:srgbClr val="9933FF"/>
                </a:solidFill>
                <a:latin typeface="宋体" charset="-122"/>
              </a:rPr>
              <a:t>32</a:t>
            </a:r>
            <a:r>
              <a:rPr lang="zh-CN" altLang="en-US" smtClean="0">
                <a:latin typeface="宋体" charset="-122"/>
              </a:rPr>
              <a:t>位的浮点寄存器。</a:t>
            </a:r>
          </a:p>
          <a:p>
            <a:pPr marL="1085850" lvl="1" indent="-457200" eaLnBrk="1" hangingPunct="1"/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R4000</a:t>
            </a:r>
            <a:r>
              <a:rPr lang="zh-CN" altLang="en-US" smtClean="0">
                <a:latin typeface="黑体" pitchFamily="2" charset="-122"/>
              </a:rPr>
              <a:t>的指令流水线有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8</a:t>
            </a:r>
            <a:r>
              <a:rPr lang="zh-CN" altLang="en-US" smtClean="0">
                <a:latin typeface="黑体" pitchFamily="2" charset="-122"/>
              </a:rPr>
              <a:t>级</a:t>
            </a:r>
          </a:p>
          <a:p>
            <a:pPr marL="1085850" lvl="1" indent="-457200" eaLnBrk="1" hangingPunct="1"/>
            <a:endParaRPr lang="en-US" altLang="zh-CN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pic>
        <p:nvPicPr>
          <p:cNvPr id="64515" name="Picture 8" descr="arch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628775"/>
            <a:ext cx="79248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642350" cy="4953000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各级的功能</a:t>
            </a:r>
          </a:p>
          <a:p>
            <a:pPr lvl="2" eaLnBrk="1" hangingPunct="1"/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IF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：</a:t>
            </a:r>
            <a:r>
              <a:rPr lang="zh-CN" altLang="en-US" smtClean="0">
                <a:latin typeface="宋体" charset="-122"/>
              </a:rPr>
              <a:t>取指令的前半步，根据</a:t>
            </a:r>
            <a:r>
              <a:rPr lang="en-US" altLang="zh-CN" smtClean="0">
                <a:latin typeface="宋体" charset="-122"/>
              </a:rPr>
              <a:t>PC</a:t>
            </a:r>
            <a:r>
              <a:rPr lang="zh-CN" altLang="en-US" smtClean="0">
                <a:latin typeface="宋体" charset="-122"/>
              </a:rPr>
              <a:t>值去启动对指令</a:t>
            </a:r>
            <a:r>
              <a:rPr lang="en-US" altLang="zh-CN" smtClean="0"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的访问。</a:t>
            </a:r>
          </a:p>
          <a:p>
            <a:pPr lvl="2" eaLnBrk="1" hangingPunct="1"/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IS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：</a:t>
            </a:r>
            <a:r>
              <a:rPr lang="zh-CN" altLang="en-US" smtClean="0">
                <a:latin typeface="宋体" charset="-122"/>
              </a:rPr>
              <a:t>取指令的后半步，在这一级完成对指令</a:t>
            </a:r>
            <a:r>
              <a:rPr lang="en-US" altLang="zh-CN" smtClean="0"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的访问。</a:t>
            </a:r>
          </a:p>
          <a:p>
            <a:pPr lvl="2" eaLnBrk="1" hangingPunct="1"/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RF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：</a:t>
            </a:r>
            <a:r>
              <a:rPr lang="zh-CN" altLang="en-US" smtClean="0">
                <a:latin typeface="宋体" charset="-122"/>
              </a:rPr>
              <a:t>指令译码，访问寄存器组读取操作数，冲突检测，并判断指令</a:t>
            </a:r>
            <a:r>
              <a:rPr lang="en-US" altLang="zh-CN" smtClean="0"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是否命中。</a:t>
            </a:r>
          </a:p>
          <a:p>
            <a:pPr lvl="2" eaLnBrk="1" hangingPunct="1"/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EX</a:t>
            </a:r>
            <a:r>
              <a:rPr lang="zh-CN" altLang="en-US" smtClean="0">
                <a:latin typeface="宋体" charset="-122"/>
              </a:rPr>
              <a:t>：指令执行。包括：有效地址计算，</a:t>
            </a:r>
            <a:r>
              <a:rPr lang="en-US" altLang="zh-CN" smtClean="0">
                <a:latin typeface="宋体" charset="-122"/>
              </a:rPr>
              <a:t>ALU</a:t>
            </a:r>
            <a:r>
              <a:rPr lang="zh-CN" altLang="en-US" smtClean="0">
                <a:latin typeface="宋体" charset="-122"/>
              </a:rPr>
              <a:t>操作，分支目标地址计算，条件码测试。</a:t>
            </a:r>
          </a:p>
          <a:p>
            <a:pPr lvl="2" eaLnBrk="1" hangingPunct="1"/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DF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：</a:t>
            </a:r>
            <a:r>
              <a:rPr lang="zh-CN" altLang="en-US" smtClean="0">
                <a:latin typeface="宋体" charset="-122"/>
              </a:rPr>
              <a:t>取数据的前半步，启动对数据</a:t>
            </a:r>
            <a:r>
              <a:rPr lang="en-US" altLang="zh-CN" smtClean="0"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的访问。</a:t>
            </a:r>
          </a:p>
          <a:p>
            <a:pPr lvl="2" eaLnBrk="1" hangingPunct="1"/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DS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：</a:t>
            </a:r>
            <a:r>
              <a:rPr lang="zh-CN" altLang="en-US" smtClean="0">
                <a:latin typeface="宋体" charset="-122"/>
              </a:rPr>
              <a:t>取数据的后半步，在这一级完成对数据</a:t>
            </a:r>
            <a:r>
              <a:rPr lang="en-US" altLang="zh-CN" smtClean="0"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的访问。</a:t>
            </a:r>
          </a:p>
          <a:p>
            <a:pPr lvl="2" eaLnBrk="1" hangingPunct="1"/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TC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：</a:t>
            </a:r>
            <a:r>
              <a:rPr lang="zh-CN" altLang="en-US" smtClean="0">
                <a:latin typeface="宋体" charset="-122"/>
              </a:rPr>
              <a:t>标识比较，判断对数据</a:t>
            </a:r>
            <a:r>
              <a:rPr lang="en-US" altLang="zh-CN" smtClean="0">
                <a:latin typeface="宋体" charset="-122"/>
              </a:rPr>
              <a:t>Cache</a:t>
            </a:r>
            <a:r>
              <a:rPr lang="zh-CN" altLang="en-US" smtClean="0">
                <a:latin typeface="宋体" charset="-122"/>
              </a:rPr>
              <a:t>的访问是否命中。</a:t>
            </a:r>
          </a:p>
          <a:p>
            <a:pPr lvl="2" eaLnBrk="1" hangingPunct="1"/>
            <a:r>
              <a:rPr lang="en-US" altLang="zh-CN" smtClean="0">
                <a:solidFill>
                  <a:srgbClr val="D60093"/>
                </a:solidFill>
                <a:latin typeface="宋体" charset="-122"/>
              </a:rPr>
              <a:t>WB</a:t>
            </a:r>
            <a:r>
              <a:rPr lang="zh-CN" altLang="en-US" smtClean="0">
                <a:solidFill>
                  <a:srgbClr val="D60093"/>
                </a:solidFill>
                <a:latin typeface="宋体" charset="-122"/>
              </a:rPr>
              <a:t>：</a:t>
            </a:r>
            <a:r>
              <a:rPr lang="en-US" altLang="zh-CN" smtClean="0">
                <a:latin typeface="宋体" charset="-122"/>
              </a:rPr>
              <a:t>load</a:t>
            </a:r>
            <a:r>
              <a:rPr lang="zh-CN" altLang="en-US" smtClean="0">
                <a:latin typeface="宋体" charset="-122"/>
              </a:rPr>
              <a:t>指令或运算型指令把结果写回寄存器组。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85800" y="1238250"/>
            <a:ext cx="7683500" cy="5086350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marL="449263" indent="-449263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AutoNum type="arabicPeriod"/>
              <a:defRPr sz="2400">
                <a:solidFill>
                  <a:srgbClr val="E24C05"/>
                </a:solidFill>
                <a:latin typeface="+mn-lt"/>
                <a:ea typeface="+mn-ea"/>
                <a:cs typeface="+mn-cs"/>
              </a:defRPr>
            </a:lvl1pPr>
            <a:lvl2pPr marL="900113" indent="-271463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714500" indent="-4572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2274888" indent="-3810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835275" indent="-3810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292475" indent="-3810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749675" indent="-3810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4206875" indent="-3810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664075" indent="-3810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sz="2900" kern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指令级并行</a:t>
            </a:r>
            <a:r>
              <a:rPr kumimoji="0" lang="en-US" sz="2900" kern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(ILP)</a:t>
            </a:r>
          </a:p>
          <a:p>
            <a:pPr lvl="1" fontAlgn="auto">
              <a:spcAft>
                <a:spcPts val="0"/>
              </a:spcAft>
              <a:defRPr/>
            </a:pPr>
            <a:r>
              <a:rPr kumimoji="0" lang="zh-CN" altLang="en-US" sz="2600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以并行方式执行某个指令流中的独立无关的指令</a:t>
            </a:r>
            <a:r>
              <a:rPr kumimoji="0" lang="en-US" sz="2600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 (pipelining, superscalar, VLIW)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zh-CN" altLang="en-US" sz="2900" kern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线程级并行</a:t>
            </a:r>
            <a:r>
              <a:rPr kumimoji="0" lang="en-US" sz="2900" kern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 (TLP)</a:t>
            </a:r>
          </a:p>
          <a:p>
            <a:pPr lvl="1" fontAlgn="auto">
              <a:spcAft>
                <a:spcPts val="0"/>
              </a:spcAft>
              <a:defRPr/>
            </a:pPr>
            <a:r>
              <a:rPr kumimoji="0" lang="zh-CN" altLang="en-US" sz="2600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以并行方式执行多个独立的指令流</a:t>
            </a:r>
            <a:r>
              <a:rPr kumimoji="0" lang="en-US" sz="2600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 (multithreading, multiple cores)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zh-CN" altLang="en-US" sz="2900" kern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数据级并行</a:t>
            </a:r>
            <a:r>
              <a:rPr kumimoji="0" lang="en-US" sz="2900" kern="0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(DLP)</a:t>
            </a:r>
          </a:p>
          <a:p>
            <a:pPr lvl="1" fontAlgn="auto">
              <a:spcAft>
                <a:spcPts val="0"/>
              </a:spcAft>
              <a:defRPr/>
            </a:pPr>
            <a:r>
              <a:rPr kumimoji="0" lang="zh-CN" altLang="en-US" sz="2600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以并行方式执行多个相同类型的操作</a:t>
            </a:r>
            <a:r>
              <a:rPr kumimoji="0" lang="en-US" sz="2600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 (vector/SIMD execution)</a:t>
            </a:r>
          </a:p>
          <a:p>
            <a:pPr lvl="1" fontAlgn="auto">
              <a:spcAft>
                <a:spcPts val="0"/>
              </a:spcAft>
              <a:defRPr/>
            </a:pPr>
            <a:endParaRPr kumimoji="0" lang="en-US" kern="0" dirty="0" smtClean="0"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    Which is easiest to program?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    Which is most flexible form of parallelism?</a:t>
            </a:r>
          </a:p>
          <a:p>
            <a:pPr lvl="1" fontAlgn="auto">
              <a:spcAft>
                <a:spcPts val="0"/>
              </a:spcAft>
              <a:defRPr/>
            </a:pPr>
            <a:r>
              <a:rPr kumimoji="0" lang="en-US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i.e., can be used in more situations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    Which is most efficient?</a:t>
            </a:r>
          </a:p>
          <a:p>
            <a:pPr lvl="1" fontAlgn="auto">
              <a:spcAft>
                <a:spcPts val="0"/>
              </a:spcAft>
              <a:defRPr/>
            </a:pPr>
            <a:r>
              <a:rPr kumimoji="0" lang="en-US" kern="0" dirty="0" smtClean="0">
                <a:latin typeface="Arial Unicode MS" panose="020B0604020202020204" pitchFamily="34" charset="-122"/>
                <a:ea typeface="黑体" panose="02010609060101010101" pitchFamily="49" charset="-122"/>
              </a:rPr>
              <a:t>i.e., greatest tasks/second/area, lowest energy/task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9552" y="404664"/>
            <a:ext cx="7292975" cy="736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Tahom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Tahom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Tahom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Tahoma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4F56AD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3600" kern="0" smtClean="0">
                <a:solidFill>
                  <a:schemeClr val="tx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并行的类型</a:t>
            </a:r>
            <a:endParaRPr kumimoji="0" lang="en-US" altLang="zh-CN" sz="3600" kern="0" dirty="0" smtClean="0">
              <a:solidFill>
                <a:schemeClr val="tx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118372"/>
      </p:ext>
    </p:extLst>
  </p:cSld>
  <p:clrMapOvr>
    <a:masterClrMapping/>
  </p:clrMapOvr>
  <p:transition>
    <p:pull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5.5 </a:t>
            </a:r>
            <a:r>
              <a:rPr lang="zh-CN" altLang="en-US" smtClean="0">
                <a:latin typeface="黑体" pitchFamily="2" charset="-122"/>
              </a:rPr>
              <a:t>多指令流出技术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773988" cy="625475"/>
          </a:xfrm>
        </p:spPr>
        <p:txBody>
          <a:bodyPr/>
          <a:lstStyle/>
          <a:p>
            <a:pPr marL="1085850" lvl="1" indent="-457200" eaLnBrk="1" hangingPunct="1"/>
            <a:r>
              <a:rPr lang="en-US" altLang="zh-CN" smtClean="0">
                <a:latin typeface="黑体" pitchFamily="2" charset="-122"/>
              </a:rPr>
              <a:t>MIPS R4000</a:t>
            </a:r>
            <a:r>
              <a:rPr lang="zh-CN" altLang="en-US" smtClean="0">
                <a:latin typeface="黑体" pitchFamily="2" charset="-122"/>
              </a:rPr>
              <a:t>指令流水线时空图</a:t>
            </a:r>
            <a:r>
              <a:rPr lang="zh-CN" altLang="en-US" sz="2000" smtClean="0"/>
              <a:t> </a:t>
            </a:r>
          </a:p>
        </p:txBody>
      </p:sp>
      <p:graphicFrame>
        <p:nvGraphicFramePr>
          <p:cNvPr id="665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1916113"/>
          <a:ext cx="8208962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name="Picture2" r:id="rId3" imgW="4862322" imgH="2441448" progId="Word.Picture.8">
                  <p:embed/>
                </p:oleObj>
              </mc:Choice>
              <mc:Fallback>
                <p:oleObj name="Picture2" r:id="rId3" imgW="4862322" imgH="244144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8208962" cy="412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571500"/>
            <a:ext cx="7558087" cy="769938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smtClean="0"/>
              <a:t>载入延迟为两个时钟周期</a:t>
            </a:r>
          </a:p>
        </p:txBody>
      </p:sp>
      <p:graphicFrame>
        <p:nvGraphicFramePr>
          <p:cNvPr id="6758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1412875"/>
          <a:ext cx="8101012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图片" r:id="rId3" imgW="5367330" imgH="3075987" progId="Word.Picture.8">
                  <p:embed/>
                </p:oleObj>
              </mc:Choice>
              <mc:Fallback>
                <p:oleObj name="图片" r:id="rId3" imgW="5367330" imgH="3075987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8101012" cy="463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>
                <a:solidFill>
                  <a:srgbClr val="FF0000"/>
                </a:solidFill>
              </a:rPr>
              <a:t>第五章作业</a:t>
            </a:r>
          </a:p>
        </p:txBody>
      </p:sp>
      <p:graphicFrame>
        <p:nvGraphicFramePr>
          <p:cNvPr id="948284" name="Group 60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7772400" cy="4953000"/>
        </p:xfrm>
        <a:graphic>
          <a:graphicData uri="http://schemas.openxmlformats.org/drawingml/2006/table">
            <a:tbl>
              <a:tblPr/>
              <a:tblGrid>
                <a:gridCol w="11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0">
                <a:tc>
                  <a:txBody>
                    <a:bodyPr/>
                    <a:lstStyle/>
                    <a:p>
                      <a:pPr marL="449263" marR="0" lvl="0" indent="-4492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9263" marR="0" lvl="0" indent="-449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①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分支预测技术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5.4.1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节、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5.4.2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9263" marR="0" lvl="0" indent="-449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449263" marR="0" lvl="0" indent="-449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9263" marR="0" lvl="0" indent="-449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超标量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超长指令字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超流水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(5.5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节、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5.5.3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节、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5.5.5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9263" marR="0" lvl="0" indent="-449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292975" cy="736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并行的类型</a:t>
            </a:r>
            <a:endParaRPr lang="en-US" altLang="zh-CN" sz="3600" b="1" dirty="0" smtClean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49" y="1196752"/>
            <a:ext cx="7200800" cy="508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指令级并行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(ILP)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</a:rPr>
              <a:t>以并行方式执行某个指令流中的独立无关的指令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</a:rPr>
              <a:t> (pipelining, superscalar, VLIW)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线程级并行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(TLP)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</a:rPr>
              <a:t>以并行方式执行多个独立的指令流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</a:rPr>
              <a:t> (multithreading, multiple cores)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数据级并行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(DLP)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</a:rPr>
              <a:t>以并行方式执行多个相同类型的操作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</a:rPr>
              <a:t> (vector/SIMD execution)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0617147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571500" y="237615"/>
            <a:ext cx="7886700" cy="830263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CC"/>
                </a:solidFill>
              </a:rPr>
              <a:t>DLP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的兴起</a:t>
            </a:r>
            <a:endParaRPr lang="en-US" altLang="zh-CN" sz="3600" b="1" dirty="0" smtClean="0">
              <a:solidFill>
                <a:srgbClr val="0000CC"/>
              </a:solidFill>
            </a:endParaRP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345281" y="1196752"/>
            <a:ext cx="8339137" cy="46291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应用需求和技术约束推动着体系结构的发展和选择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28650" lvl="1" indent="0">
              <a:buNone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军事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研究领域（核武器研制、密码学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）、科学研究、天气预报、石油勘探、工业设计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(car crash simulation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生物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信息学、密码学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图形、机器视觉、语音识别、机器学习等新的应用均需要大量的数值计算，其算法通常具有数据并行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SIMD-based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结构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(vector-SIMD,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subword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-SIMD, SIMT/GPUs)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是执行这些算法的最有效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途径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28650" lvl="1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70-80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年代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Supercomputer = Vector Machine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0220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374650"/>
            <a:ext cx="8539162" cy="706438"/>
          </a:xfrm>
        </p:spPr>
        <p:txBody>
          <a:bodyPr anchor="b"/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Alternative Model: Vector</a:t>
            </a:r>
            <a:r>
              <a:rPr lang="zh-CN" altLang="en-US" sz="3600" dirty="0" smtClean="0">
                <a:solidFill>
                  <a:srgbClr val="0000CC"/>
                </a:solidFill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</a:rPr>
              <a:t>Processing</a:t>
            </a:r>
          </a:p>
        </p:txBody>
      </p:sp>
      <p:sp>
        <p:nvSpPr>
          <p:cNvPr id="22531" name="Rectangle 93"/>
          <p:cNvSpPr>
            <a:spLocks noGrp="1" noChangeArrowheads="1"/>
          </p:cNvSpPr>
          <p:nvPr>
            <p:ph idx="1"/>
          </p:nvPr>
        </p:nvSpPr>
        <p:spPr>
          <a:xfrm>
            <a:off x="628650" y="1116013"/>
            <a:ext cx="78867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向量处理机具有更高层次的操作，一条向量指令可以处理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个或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对操作数（处理对象是向量）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532" name="Group 92"/>
          <p:cNvGrpSpPr>
            <a:grpSpLocks/>
          </p:cNvGrpSpPr>
          <p:nvPr/>
        </p:nvGrpSpPr>
        <p:grpSpPr bwMode="auto">
          <a:xfrm>
            <a:off x="1619672" y="2276872"/>
            <a:ext cx="5469086" cy="4096941"/>
            <a:chOff x="908" y="1452"/>
            <a:chExt cx="3512" cy="2748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908" y="1452"/>
              <a:ext cx="1563" cy="2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2537" name="Group 16"/>
            <p:cNvGrpSpPr>
              <a:grpSpLocks/>
            </p:cNvGrpSpPr>
            <p:nvPr/>
          </p:nvGrpSpPr>
          <p:grpSpPr bwMode="auto">
            <a:xfrm>
              <a:off x="1363" y="2556"/>
              <a:ext cx="673" cy="958"/>
              <a:chOff x="1363" y="2556"/>
              <a:chExt cx="673" cy="958"/>
            </a:xfrm>
          </p:grpSpPr>
          <p:sp>
            <p:nvSpPr>
              <p:cNvPr id="22613" name="Oval 5"/>
              <p:cNvSpPr>
                <a:spLocks noChangeArrowheads="1"/>
              </p:cNvSpPr>
              <p:nvPr/>
            </p:nvSpPr>
            <p:spPr bwMode="auto">
              <a:xfrm>
                <a:off x="1616" y="29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614" name="Rectangle 6"/>
              <p:cNvSpPr>
                <a:spLocks noChangeArrowheads="1"/>
              </p:cNvSpPr>
              <p:nvPr/>
            </p:nvSpPr>
            <p:spPr bwMode="auto">
              <a:xfrm>
                <a:off x="1575" y="2894"/>
                <a:ext cx="22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2615" name="Rectangle 7"/>
              <p:cNvSpPr>
                <a:spLocks noChangeArrowheads="1"/>
              </p:cNvSpPr>
              <p:nvPr/>
            </p:nvSpPr>
            <p:spPr bwMode="auto">
              <a:xfrm>
                <a:off x="1376" y="2589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616" name="Rectangle 8"/>
              <p:cNvSpPr>
                <a:spLocks noChangeArrowheads="1"/>
              </p:cNvSpPr>
              <p:nvPr/>
            </p:nvSpPr>
            <p:spPr bwMode="auto">
              <a:xfrm>
                <a:off x="1760" y="2589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617" name="Rectangle 9"/>
              <p:cNvSpPr>
                <a:spLocks noChangeArrowheads="1"/>
              </p:cNvSpPr>
              <p:nvPr/>
            </p:nvSpPr>
            <p:spPr bwMode="auto">
              <a:xfrm>
                <a:off x="1568" y="3261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618" name="Rectangle 10"/>
              <p:cNvSpPr>
                <a:spLocks noChangeArrowheads="1"/>
              </p:cNvSpPr>
              <p:nvPr/>
            </p:nvSpPr>
            <p:spPr bwMode="auto">
              <a:xfrm>
                <a:off x="1363" y="2558"/>
                <a:ext cx="29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9900"/>
                    </a:solidFill>
                    <a:latin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22619" name="Rectangle 11"/>
              <p:cNvSpPr>
                <a:spLocks noChangeArrowheads="1"/>
              </p:cNvSpPr>
              <p:nvPr/>
            </p:nvSpPr>
            <p:spPr bwMode="auto">
              <a:xfrm>
                <a:off x="1737" y="2556"/>
                <a:ext cx="29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9900"/>
                    </a:solidFill>
                    <a:latin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22620" name="Rectangle 12"/>
              <p:cNvSpPr>
                <a:spLocks noChangeArrowheads="1"/>
              </p:cNvSpPr>
              <p:nvPr/>
            </p:nvSpPr>
            <p:spPr bwMode="auto">
              <a:xfrm>
                <a:off x="1540" y="3225"/>
                <a:ext cx="29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9900"/>
                    </a:solidFill>
                    <a:latin typeface="Arial" panose="020B0604020202020204" pitchFamily="34" charset="0"/>
                  </a:rPr>
                  <a:t>r3</a:t>
                </a:r>
              </a:p>
            </p:txBody>
          </p:sp>
          <p:sp>
            <p:nvSpPr>
              <p:cNvPr id="22621" name="Line 13"/>
              <p:cNvSpPr>
                <a:spLocks noChangeShapeType="1"/>
              </p:cNvSpPr>
              <p:nvPr/>
            </p:nvSpPr>
            <p:spPr bwMode="auto">
              <a:xfrm>
                <a:off x="1548" y="2834"/>
                <a:ext cx="93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2" name="Line 14"/>
              <p:cNvSpPr>
                <a:spLocks noChangeShapeType="1"/>
              </p:cNvSpPr>
              <p:nvPr/>
            </p:nvSpPr>
            <p:spPr bwMode="auto">
              <a:xfrm flipH="1">
                <a:off x="1729" y="2834"/>
                <a:ext cx="105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23" name="Line 15"/>
              <p:cNvSpPr>
                <a:spLocks noChangeShapeType="1"/>
              </p:cNvSpPr>
              <p:nvPr/>
            </p:nvSpPr>
            <p:spPr bwMode="auto">
              <a:xfrm>
                <a:off x="1684" y="3122"/>
                <a:ext cx="0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38" name="Rectangle 17"/>
            <p:cNvSpPr>
              <a:spLocks noChangeArrowheads="1"/>
            </p:cNvSpPr>
            <p:nvPr/>
          </p:nvSpPr>
          <p:spPr bwMode="auto">
            <a:xfrm>
              <a:off x="1044" y="3848"/>
              <a:ext cx="13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9900"/>
                  </a:solidFill>
                  <a:latin typeface="Courier New" panose="02070309020205020404" pitchFamily="49" charset="0"/>
                </a:rPr>
                <a:t>add r3, r1, r2</a:t>
              </a:r>
            </a:p>
          </p:txBody>
        </p:sp>
        <p:sp>
          <p:nvSpPr>
            <p:cNvPr id="22539" name="Rectangle 18"/>
            <p:cNvSpPr>
              <a:spLocks noChangeArrowheads="1"/>
            </p:cNvSpPr>
            <p:nvPr/>
          </p:nvSpPr>
          <p:spPr bwMode="auto">
            <a:xfrm>
              <a:off x="1026" y="1574"/>
              <a:ext cx="1288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</a:rPr>
                <a:t>SCALAR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</a:rPr>
                <a:t>(1 operation)</a:t>
              </a:r>
            </a:p>
          </p:txBody>
        </p:sp>
        <p:sp>
          <p:nvSpPr>
            <p:cNvPr id="22540" name="Rectangle 19"/>
            <p:cNvSpPr>
              <a:spLocks noChangeArrowheads="1"/>
            </p:cNvSpPr>
            <p:nvPr/>
          </p:nvSpPr>
          <p:spPr bwMode="auto">
            <a:xfrm>
              <a:off x="2697" y="1452"/>
              <a:ext cx="1723" cy="2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2541" name="Group 89"/>
            <p:cNvGrpSpPr>
              <a:grpSpLocks/>
            </p:cNvGrpSpPr>
            <p:nvPr/>
          </p:nvGrpSpPr>
          <p:grpSpPr bwMode="auto">
            <a:xfrm>
              <a:off x="3131" y="2364"/>
              <a:ext cx="998" cy="1298"/>
              <a:chOff x="3131" y="2364"/>
              <a:chExt cx="998" cy="1298"/>
            </a:xfrm>
          </p:grpSpPr>
          <p:grpSp>
            <p:nvGrpSpPr>
              <p:cNvPr id="22544" name="Group 27"/>
              <p:cNvGrpSpPr>
                <a:grpSpLocks/>
              </p:cNvGrpSpPr>
              <p:nvPr/>
            </p:nvGrpSpPr>
            <p:grpSpPr bwMode="auto">
              <a:xfrm>
                <a:off x="3383" y="2364"/>
                <a:ext cx="616" cy="904"/>
                <a:chOff x="3383" y="2364"/>
                <a:chExt cx="616" cy="904"/>
              </a:xfrm>
            </p:grpSpPr>
            <p:sp>
              <p:nvSpPr>
                <p:cNvPr id="22606" name="Oval 20"/>
                <p:cNvSpPr>
                  <a:spLocks noChangeArrowheads="1"/>
                </p:cNvSpPr>
                <p:nvPr/>
              </p:nvSpPr>
              <p:spPr bwMode="auto">
                <a:xfrm>
                  <a:off x="3623" y="274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07" name="Rectangle 21"/>
                <p:cNvSpPr>
                  <a:spLocks noChangeArrowheads="1"/>
                </p:cNvSpPr>
                <p:nvPr/>
              </p:nvSpPr>
              <p:spPr bwMode="auto">
                <a:xfrm>
                  <a:off x="3383" y="236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08" name="Rectangle 22"/>
                <p:cNvSpPr>
                  <a:spLocks noChangeArrowheads="1"/>
                </p:cNvSpPr>
                <p:nvPr/>
              </p:nvSpPr>
              <p:spPr bwMode="auto">
                <a:xfrm>
                  <a:off x="3767" y="236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09" name="Rectangle 23"/>
                <p:cNvSpPr>
                  <a:spLocks noChangeArrowheads="1"/>
                </p:cNvSpPr>
                <p:nvPr/>
              </p:nvSpPr>
              <p:spPr bwMode="auto">
                <a:xfrm>
                  <a:off x="3575" y="303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10" name="Line 24"/>
                <p:cNvSpPr>
                  <a:spLocks noChangeShapeType="1"/>
                </p:cNvSpPr>
                <p:nvPr/>
              </p:nvSpPr>
              <p:spPr bwMode="auto">
                <a:xfrm>
                  <a:off x="3555" y="260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1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736" y="260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12" name="Line 26"/>
                <p:cNvSpPr>
                  <a:spLocks noChangeShapeType="1"/>
                </p:cNvSpPr>
                <p:nvPr/>
              </p:nvSpPr>
              <p:spPr bwMode="auto">
                <a:xfrm>
                  <a:off x="3691" y="289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5" name="Group 35"/>
              <p:cNvGrpSpPr>
                <a:grpSpLocks/>
              </p:cNvGrpSpPr>
              <p:nvPr/>
            </p:nvGrpSpPr>
            <p:grpSpPr bwMode="auto">
              <a:xfrm>
                <a:off x="3358" y="2389"/>
                <a:ext cx="616" cy="904"/>
                <a:chOff x="3358" y="2389"/>
                <a:chExt cx="616" cy="904"/>
              </a:xfrm>
            </p:grpSpPr>
            <p:sp>
              <p:nvSpPr>
                <p:cNvPr id="22599" name="Oval 28"/>
                <p:cNvSpPr>
                  <a:spLocks noChangeArrowheads="1"/>
                </p:cNvSpPr>
                <p:nvPr/>
              </p:nvSpPr>
              <p:spPr bwMode="auto">
                <a:xfrm>
                  <a:off x="3598" y="27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00" name="Rectangle 29"/>
                <p:cNvSpPr>
                  <a:spLocks noChangeArrowheads="1"/>
                </p:cNvSpPr>
                <p:nvPr/>
              </p:nvSpPr>
              <p:spPr bwMode="auto">
                <a:xfrm>
                  <a:off x="3358" y="238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01" name="Rectangle 30"/>
                <p:cNvSpPr>
                  <a:spLocks noChangeArrowheads="1"/>
                </p:cNvSpPr>
                <p:nvPr/>
              </p:nvSpPr>
              <p:spPr bwMode="auto">
                <a:xfrm>
                  <a:off x="3742" y="238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02" name="Rectangle 31"/>
                <p:cNvSpPr>
                  <a:spLocks noChangeArrowheads="1"/>
                </p:cNvSpPr>
                <p:nvPr/>
              </p:nvSpPr>
              <p:spPr bwMode="auto">
                <a:xfrm>
                  <a:off x="3550" y="306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03" name="Line 32"/>
                <p:cNvSpPr>
                  <a:spLocks noChangeShapeType="1"/>
                </p:cNvSpPr>
                <p:nvPr/>
              </p:nvSpPr>
              <p:spPr bwMode="auto">
                <a:xfrm>
                  <a:off x="3530" y="263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04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711" y="263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05" name="Line 34"/>
                <p:cNvSpPr>
                  <a:spLocks noChangeShapeType="1"/>
                </p:cNvSpPr>
                <p:nvPr/>
              </p:nvSpPr>
              <p:spPr bwMode="auto">
                <a:xfrm>
                  <a:off x="3666" y="292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6" name="Group 43"/>
              <p:cNvGrpSpPr>
                <a:grpSpLocks/>
              </p:cNvGrpSpPr>
              <p:nvPr/>
            </p:nvGrpSpPr>
            <p:grpSpPr bwMode="auto">
              <a:xfrm>
                <a:off x="3323" y="2414"/>
                <a:ext cx="616" cy="904"/>
                <a:chOff x="3323" y="2414"/>
                <a:chExt cx="616" cy="904"/>
              </a:xfrm>
            </p:grpSpPr>
            <p:sp>
              <p:nvSpPr>
                <p:cNvPr id="22592" name="Oval 36"/>
                <p:cNvSpPr>
                  <a:spLocks noChangeArrowheads="1"/>
                </p:cNvSpPr>
                <p:nvPr/>
              </p:nvSpPr>
              <p:spPr bwMode="auto">
                <a:xfrm>
                  <a:off x="3563" y="279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93" name="Rectangle 37"/>
                <p:cNvSpPr>
                  <a:spLocks noChangeArrowheads="1"/>
                </p:cNvSpPr>
                <p:nvPr/>
              </p:nvSpPr>
              <p:spPr bwMode="auto">
                <a:xfrm>
                  <a:off x="3323" y="241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94" name="Rectangle 38"/>
                <p:cNvSpPr>
                  <a:spLocks noChangeArrowheads="1"/>
                </p:cNvSpPr>
                <p:nvPr/>
              </p:nvSpPr>
              <p:spPr bwMode="auto">
                <a:xfrm>
                  <a:off x="3707" y="241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95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5" y="308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96" name="Line 40"/>
                <p:cNvSpPr>
                  <a:spLocks noChangeShapeType="1"/>
                </p:cNvSpPr>
                <p:nvPr/>
              </p:nvSpPr>
              <p:spPr bwMode="auto">
                <a:xfrm>
                  <a:off x="3495" y="265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676" y="265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8" name="Line 42"/>
                <p:cNvSpPr>
                  <a:spLocks noChangeShapeType="1"/>
                </p:cNvSpPr>
                <p:nvPr/>
              </p:nvSpPr>
              <p:spPr bwMode="auto">
                <a:xfrm>
                  <a:off x="3631" y="294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7" name="Group 51"/>
              <p:cNvGrpSpPr>
                <a:grpSpLocks/>
              </p:cNvGrpSpPr>
              <p:nvPr/>
            </p:nvGrpSpPr>
            <p:grpSpPr bwMode="auto">
              <a:xfrm>
                <a:off x="3293" y="2449"/>
                <a:ext cx="616" cy="904"/>
                <a:chOff x="3293" y="2449"/>
                <a:chExt cx="616" cy="904"/>
              </a:xfrm>
            </p:grpSpPr>
            <p:sp>
              <p:nvSpPr>
                <p:cNvPr id="22585" name="Oval 44"/>
                <p:cNvSpPr>
                  <a:spLocks noChangeArrowheads="1"/>
                </p:cNvSpPr>
                <p:nvPr/>
              </p:nvSpPr>
              <p:spPr bwMode="auto">
                <a:xfrm>
                  <a:off x="3533" y="283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86" name="Rectangle 45"/>
                <p:cNvSpPr>
                  <a:spLocks noChangeArrowheads="1"/>
                </p:cNvSpPr>
                <p:nvPr/>
              </p:nvSpPr>
              <p:spPr bwMode="auto">
                <a:xfrm>
                  <a:off x="3293" y="244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677" y="244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88" name="Rectangle 47"/>
                <p:cNvSpPr>
                  <a:spLocks noChangeArrowheads="1"/>
                </p:cNvSpPr>
                <p:nvPr/>
              </p:nvSpPr>
              <p:spPr bwMode="auto">
                <a:xfrm>
                  <a:off x="3485" y="312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89" name="Line 48"/>
                <p:cNvSpPr>
                  <a:spLocks noChangeShapeType="1"/>
                </p:cNvSpPr>
                <p:nvPr/>
              </p:nvSpPr>
              <p:spPr bwMode="auto">
                <a:xfrm>
                  <a:off x="3465" y="269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0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646" y="269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1" name="Line 50"/>
                <p:cNvSpPr>
                  <a:spLocks noChangeShapeType="1"/>
                </p:cNvSpPr>
                <p:nvPr/>
              </p:nvSpPr>
              <p:spPr bwMode="auto">
                <a:xfrm>
                  <a:off x="3601" y="298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8" name="Group 59"/>
              <p:cNvGrpSpPr>
                <a:grpSpLocks/>
              </p:cNvGrpSpPr>
              <p:nvPr/>
            </p:nvGrpSpPr>
            <p:grpSpPr bwMode="auto">
              <a:xfrm>
                <a:off x="3268" y="2479"/>
                <a:ext cx="616" cy="904"/>
                <a:chOff x="3268" y="2479"/>
                <a:chExt cx="616" cy="904"/>
              </a:xfrm>
            </p:grpSpPr>
            <p:sp>
              <p:nvSpPr>
                <p:cNvPr id="22578" name="Oval 52"/>
                <p:cNvSpPr>
                  <a:spLocks noChangeArrowheads="1"/>
                </p:cNvSpPr>
                <p:nvPr/>
              </p:nvSpPr>
              <p:spPr bwMode="auto">
                <a:xfrm>
                  <a:off x="3508" y="286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79" name="Rectangle 53"/>
                <p:cNvSpPr>
                  <a:spLocks noChangeArrowheads="1"/>
                </p:cNvSpPr>
                <p:nvPr/>
              </p:nvSpPr>
              <p:spPr bwMode="auto">
                <a:xfrm>
                  <a:off x="3268" y="247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80" name="Rectangle 54"/>
                <p:cNvSpPr>
                  <a:spLocks noChangeArrowheads="1"/>
                </p:cNvSpPr>
                <p:nvPr/>
              </p:nvSpPr>
              <p:spPr bwMode="auto">
                <a:xfrm>
                  <a:off x="3652" y="247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81" name="Rectangle 55"/>
                <p:cNvSpPr>
                  <a:spLocks noChangeArrowheads="1"/>
                </p:cNvSpPr>
                <p:nvPr/>
              </p:nvSpPr>
              <p:spPr bwMode="auto">
                <a:xfrm>
                  <a:off x="3460" y="315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82" name="Line 56"/>
                <p:cNvSpPr>
                  <a:spLocks noChangeShapeType="1"/>
                </p:cNvSpPr>
                <p:nvPr/>
              </p:nvSpPr>
              <p:spPr bwMode="auto">
                <a:xfrm>
                  <a:off x="3440" y="272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621" y="272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84" name="Line 58"/>
                <p:cNvSpPr>
                  <a:spLocks noChangeShapeType="1"/>
                </p:cNvSpPr>
                <p:nvPr/>
              </p:nvSpPr>
              <p:spPr bwMode="auto">
                <a:xfrm>
                  <a:off x="3576" y="301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9" name="Group 67"/>
              <p:cNvGrpSpPr>
                <a:grpSpLocks/>
              </p:cNvGrpSpPr>
              <p:nvPr/>
            </p:nvGrpSpPr>
            <p:grpSpPr bwMode="auto">
              <a:xfrm>
                <a:off x="3233" y="2509"/>
                <a:ext cx="616" cy="904"/>
                <a:chOff x="3233" y="2509"/>
                <a:chExt cx="616" cy="904"/>
              </a:xfrm>
            </p:grpSpPr>
            <p:sp>
              <p:nvSpPr>
                <p:cNvPr id="22571" name="Oval 60"/>
                <p:cNvSpPr>
                  <a:spLocks noChangeArrowheads="1"/>
                </p:cNvSpPr>
                <p:nvPr/>
              </p:nvSpPr>
              <p:spPr bwMode="auto">
                <a:xfrm>
                  <a:off x="3473" y="289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72" name="Rectangle 61"/>
                <p:cNvSpPr>
                  <a:spLocks noChangeArrowheads="1"/>
                </p:cNvSpPr>
                <p:nvPr/>
              </p:nvSpPr>
              <p:spPr bwMode="auto">
                <a:xfrm>
                  <a:off x="3233" y="250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73" name="Rectangle 62"/>
                <p:cNvSpPr>
                  <a:spLocks noChangeArrowheads="1"/>
                </p:cNvSpPr>
                <p:nvPr/>
              </p:nvSpPr>
              <p:spPr bwMode="auto">
                <a:xfrm>
                  <a:off x="3617" y="250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74" name="Rectangle 63"/>
                <p:cNvSpPr>
                  <a:spLocks noChangeArrowheads="1"/>
                </p:cNvSpPr>
                <p:nvPr/>
              </p:nvSpPr>
              <p:spPr bwMode="auto">
                <a:xfrm>
                  <a:off x="3425" y="318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75" name="Line 64"/>
                <p:cNvSpPr>
                  <a:spLocks noChangeShapeType="1"/>
                </p:cNvSpPr>
                <p:nvPr/>
              </p:nvSpPr>
              <p:spPr bwMode="auto">
                <a:xfrm>
                  <a:off x="3405" y="275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586" y="275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7" name="Line 66"/>
                <p:cNvSpPr>
                  <a:spLocks noChangeShapeType="1"/>
                </p:cNvSpPr>
                <p:nvPr/>
              </p:nvSpPr>
              <p:spPr bwMode="auto">
                <a:xfrm>
                  <a:off x="3541" y="304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50" name="Group 75"/>
              <p:cNvGrpSpPr>
                <a:grpSpLocks/>
              </p:cNvGrpSpPr>
              <p:nvPr/>
            </p:nvGrpSpPr>
            <p:grpSpPr bwMode="auto">
              <a:xfrm>
                <a:off x="3198" y="2544"/>
                <a:ext cx="616" cy="904"/>
                <a:chOff x="3198" y="2544"/>
                <a:chExt cx="616" cy="904"/>
              </a:xfrm>
            </p:grpSpPr>
            <p:sp>
              <p:nvSpPr>
                <p:cNvPr id="22564" name="Oval 68"/>
                <p:cNvSpPr>
                  <a:spLocks noChangeArrowheads="1"/>
                </p:cNvSpPr>
                <p:nvPr/>
              </p:nvSpPr>
              <p:spPr bwMode="auto">
                <a:xfrm>
                  <a:off x="3438" y="292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65" name="Rectangle 69"/>
                <p:cNvSpPr>
                  <a:spLocks noChangeArrowheads="1"/>
                </p:cNvSpPr>
                <p:nvPr/>
              </p:nvSpPr>
              <p:spPr bwMode="auto">
                <a:xfrm>
                  <a:off x="3198" y="254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66" name="Rectangle 70"/>
                <p:cNvSpPr>
                  <a:spLocks noChangeArrowheads="1"/>
                </p:cNvSpPr>
                <p:nvPr/>
              </p:nvSpPr>
              <p:spPr bwMode="auto">
                <a:xfrm>
                  <a:off x="3582" y="254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67" name="Rectangle 71"/>
                <p:cNvSpPr>
                  <a:spLocks noChangeArrowheads="1"/>
                </p:cNvSpPr>
                <p:nvPr/>
              </p:nvSpPr>
              <p:spPr bwMode="auto">
                <a:xfrm>
                  <a:off x="3390" y="321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568" name="Line 72"/>
                <p:cNvSpPr>
                  <a:spLocks noChangeShapeType="1"/>
                </p:cNvSpPr>
                <p:nvPr/>
              </p:nvSpPr>
              <p:spPr bwMode="auto">
                <a:xfrm>
                  <a:off x="3370" y="278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551" y="278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70" name="Line 74"/>
                <p:cNvSpPr>
                  <a:spLocks noChangeShapeType="1"/>
                </p:cNvSpPr>
                <p:nvPr/>
              </p:nvSpPr>
              <p:spPr bwMode="auto">
                <a:xfrm>
                  <a:off x="3506" y="307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51" name="Oval 76"/>
              <p:cNvSpPr>
                <a:spLocks noChangeArrowheads="1"/>
              </p:cNvSpPr>
              <p:nvPr/>
            </p:nvSpPr>
            <p:spPr bwMode="auto">
              <a:xfrm>
                <a:off x="3399" y="296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2" name="Rectangle 77"/>
              <p:cNvSpPr>
                <a:spLocks noChangeArrowheads="1"/>
              </p:cNvSpPr>
              <p:nvPr/>
            </p:nvSpPr>
            <p:spPr bwMode="auto">
              <a:xfrm>
                <a:off x="3159" y="2584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3" name="Rectangle 78"/>
              <p:cNvSpPr>
                <a:spLocks noChangeArrowheads="1"/>
              </p:cNvSpPr>
              <p:nvPr/>
            </p:nvSpPr>
            <p:spPr bwMode="auto">
              <a:xfrm>
                <a:off x="3543" y="2584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4" name="Rectangle 79"/>
              <p:cNvSpPr>
                <a:spLocks noChangeArrowheads="1"/>
              </p:cNvSpPr>
              <p:nvPr/>
            </p:nvSpPr>
            <p:spPr bwMode="auto">
              <a:xfrm>
                <a:off x="3351" y="325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Rectangle 80"/>
              <p:cNvSpPr>
                <a:spLocks noChangeArrowheads="1"/>
              </p:cNvSpPr>
              <p:nvPr/>
            </p:nvSpPr>
            <p:spPr bwMode="auto">
              <a:xfrm>
                <a:off x="3131" y="2553"/>
                <a:ext cx="33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v1</a:t>
                </a:r>
              </a:p>
            </p:txBody>
          </p:sp>
          <p:sp>
            <p:nvSpPr>
              <p:cNvPr id="22556" name="Rectangle 81"/>
              <p:cNvSpPr>
                <a:spLocks noChangeArrowheads="1"/>
              </p:cNvSpPr>
              <p:nvPr/>
            </p:nvSpPr>
            <p:spPr bwMode="auto">
              <a:xfrm>
                <a:off x="3505" y="2551"/>
                <a:ext cx="33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v2</a:t>
                </a:r>
              </a:p>
            </p:txBody>
          </p:sp>
          <p:sp>
            <p:nvSpPr>
              <p:cNvPr id="22557" name="Rectangle 82"/>
              <p:cNvSpPr>
                <a:spLocks noChangeArrowheads="1"/>
              </p:cNvSpPr>
              <p:nvPr/>
            </p:nvSpPr>
            <p:spPr bwMode="auto">
              <a:xfrm>
                <a:off x="3313" y="3225"/>
                <a:ext cx="33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v3</a:t>
                </a:r>
              </a:p>
            </p:txBody>
          </p:sp>
          <p:sp>
            <p:nvSpPr>
              <p:cNvPr id="22558" name="Line 83"/>
              <p:cNvSpPr>
                <a:spLocks noChangeShapeType="1"/>
              </p:cNvSpPr>
              <p:nvPr/>
            </p:nvSpPr>
            <p:spPr bwMode="auto">
              <a:xfrm>
                <a:off x="3331" y="2829"/>
                <a:ext cx="93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9" name="Line 84"/>
              <p:cNvSpPr>
                <a:spLocks noChangeShapeType="1"/>
              </p:cNvSpPr>
              <p:nvPr/>
            </p:nvSpPr>
            <p:spPr bwMode="auto">
              <a:xfrm flipH="1">
                <a:off x="3512" y="2829"/>
                <a:ext cx="105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0" name="Line 85"/>
              <p:cNvSpPr>
                <a:spLocks noChangeShapeType="1"/>
              </p:cNvSpPr>
              <p:nvPr/>
            </p:nvSpPr>
            <p:spPr bwMode="auto">
              <a:xfrm>
                <a:off x="3467" y="3117"/>
                <a:ext cx="0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1" name="Rectangle 86"/>
              <p:cNvSpPr>
                <a:spLocks noChangeArrowheads="1"/>
              </p:cNvSpPr>
              <p:nvPr/>
            </p:nvSpPr>
            <p:spPr bwMode="auto">
              <a:xfrm>
                <a:off x="3355" y="2887"/>
                <a:ext cx="22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2562" name="Line 87"/>
              <p:cNvSpPr>
                <a:spLocks noChangeShapeType="1"/>
              </p:cNvSpPr>
              <p:nvPr/>
            </p:nvSpPr>
            <p:spPr bwMode="auto">
              <a:xfrm flipH="1">
                <a:off x="3624" y="3316"/>
                <a:ext cx="237" cy="19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3" name="Rectangle 88"/>
              <p:cNvSpPr>
                <a:spLocks noChangeArrowheads="1"/>
              </p:cNvSpPr>
              <p:nvPr/>
            </p:nvSpPr>
            <p:spPr bwMode="auto">
              <a:xfrm>
                <a:off x="3724" y="3373"/>
                <a:ext cx="40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vector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length</a:t>
                </a:r>
              </a:p>
            </p:txBody>
          </p:sp>
        </p:grpSp>
        <p:sp>
          <p:nvSpPr>
            <p:cNvPr id="22542" name="Rectangle 90"/>
            <p:cNvSpPr>
              <a:spLocks noChangeArrowheads="1"/>
            </p:cNvSpPr>
            <p:nvPr/>
          </p:nvSpPr>
          <p:spPr bwMode="auto">
            <a:xfrm>
              <a:off x="2780" y="3840"/>
              <a:ext cx="15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Courier New" panose="02070309020205020404" pitchFamily="49" charset="0"/>
                </a:rPr>
                <a:t>add.vv v3, v1, v2</a:t>
              </a:r>
            </a:p>
          </p:txBody>
        </p:sp>
        <p:sp>
          <p:nvSpPr>
            <p:cNvPr id="22543" name="Rectangle 91"/>
            <p:cNvSpPr>
              <a:spLocks noChangeArrowheads="1"/>
            </p:cNvSpPr>
            <p:nvPr/>
          </p:nvSpPr>
          <p:spPr bwMode="auto">
            <a:xfrm>
              <a:off x="2858" y="1574"/>
              <a:ext cx="1429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VECTOR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(N operations)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901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543087" y="564357"/>
            <a:ext cx="7886700" cy="5000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Graphics Processing Units (GPUs)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14338" y="1163638"/>
            <a:ext cx="8534400" cy="51927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原来的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是指带有高性能浮点运算部件、可高效生成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3D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图形的具有固定功能的专用设备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 (mid-late 1990s) </a:t>
            </a:r>
          </a:p>
          <a:p>
            <a:pPr lvl="1"/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让</a:t>
            </a:r>
            <a:r>
              <a:rPr lang="en-US" altLang="zh-CN" sz="1800" dirty="0" smtClean="0">
                <a:solidFill>
                  <a:schemeClr val="bg2">
                    <a:lumMod val="10000"/>
                  </a:schemeClr>
                </a:solidFill>
              </a:rPr>
              <a:t>PC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机具有类似工作站的图形功能</a:t>
            </a:r>
            <a:endParaRPr lang="en-US" altLang="zh-CN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用户可以配置图形处理流水线，但不是真正的对其编程</a:t>
            </a:r>
            <a:endParaRPr lang="en-US" altLang="zh-CN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随着时间的推移，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加入了越来越多的可编程性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 (2001-2005)</a:t>
            </a:r>
          </a:p>
          <a:p>
            <a:pPr lvl="1"/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例如新的语言</a:t>
            </a:r>
            <a:r>
              <a:rPr lang="en-US" altLang="zh-CN" sz="1800" dirty="0" smtClean="0">
                <a:solidFill>
                  <a:schemeClr val="bg2">
                    <a:lumMod val="10000"/>
                  </a:schemeClr>
                </a:solidFill>
              </a:rPr>
              <a:t> Cg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可用来编写一些小的程序处理图形的顶点或像素，是</a:t>
            </a:r>
            <a:r>
              <a:rPr lang="en-US" altLang="zh-CN" sz="1800" dirty="0" smtClean="0">
                <a:solidFill>
                  <a:schemeClr val="bg2">
                    <a:lumMod val="10000"/>
                  </a:schemeClr>
                </a:solidFill>
              </a:rPr>
              <a:t>Windows DirectX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的变体</a:t>
            </a:r>
            <a:endParaRPr lang="en-US" altLang="zh-CN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大规模并行（针对每帧上百万顶点或像素）但非常受限于编程模型</a:t>
            </a:r>
            <a:endParaRPr lang="en-US" altLang="zh-CN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有些用户注意到通过将输入和输出数据映射为图像，并对顶点或像素渲染计算  可进行通用计算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因为不得不使用图形流水线模型，这对完成通用计算来说是个非常难用的编程模型</a:t>
            </a:r>
            <a:endParaRPr lang="en-US" altLang="zh-CN" sz="1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2116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68338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General-Purpose GPUs (GP-GPUs)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702625" cy="50748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2006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年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2">
                    <a:lumMod val="50000"/>
                  </a:schemeClr>
                </a:solidFill>
              </a:rPr>
              <a:t>Nvidia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 GeForce 8800 GPU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支持一种新的编程语言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: CUDA 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“Compute Unified Device Architecture”</a:t>
            </a:r>
          </a:p>
          <a:p>
            <a:pPr lvl="1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随后工业界推出</a:t>
            </a:r>
            <a:r>
              <a:rPr lang="en-US" altLang="zh-CN" sz="1800" dirty="0" err="1" smtClean="0">
                <a:solidFill>
                  <a:schemeClr val="tx1">
                    <a:lumMod val="50000"/>
                  </a:schemeClr>
                </a:solidFill>
              </a:rPr>
              <a:t>OpenCL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，与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CUDA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具有相同的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</a:rPr>
              <a:t>ideas, 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</a:rPr>
              <a:t>但独立于供应商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Idea: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针对通用计算，发挥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的计算的高性能和存储器的高带宽来加速一些通用计算中的核心（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Kernels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一种附加处理器模型（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作为附加设备）：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Host CPU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发射数据并行的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kernels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到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GP-GPU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上运行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999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8001000" cy="722536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Simplified CUDA Programming Model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685800" y="1124744"/>
            <a:ext cx="8001000" cy="54006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</a:rPr>
              <a:t>计算由大量的相互独立的线程</a:t>
            </a: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zh-CN" sz="1800" i="1" dirty="0" smtClean="0">
                <a:solidFill>
                  <a:schemeClr val="bg2">
                    <a:lumMod val="50000"/>
                  </a:schemeClr>
                </a:solidFill>
              </a:rPr>
              <a:t>CUDA threads </a:t>
            </a: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</a:rPr>
              <a:t>or </a:t>
            </a:r>
            <a:r>
              <a:rPr lang="en-US" altLang="zh-CN" sz="1800" i="1" dirty="0" err="1" smtClean="0">
                <a:solidFill>
                  <a:schemeClr val="bg2">
                    <a:lumMod val="50000"/>
                  </a:schemeClr>
                </a:solidFill>
              </a:rPr>
              <a:t>microthreads</a:t>
            </a: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</a:rPr>
              <a:t>完成，这些线程组合成线程块（</a:t>
            </a:r>
            <a:r>
              <a:rPr lang="en-US" altLang="zh-CN" sz="1800" i="1" dirty="0" smtClean="0">
                <a:solidFill>
                  <a:schemeClr val="bg2">
                    <a:lumMod val="50000"/>
                  </a:schemeClr>
                </a:solidFill>
              </a:rPr>
              <a:t>thread blocks</a:t>
            </a:r>
            <a:r>
              <a:rPr lang="zh-CN" altLang="en-US" sz="1800" i="1" dirty="0" smtClean="0">
                <a:solidFill>
                  <a:schemeClr val="bg2">
                    <a:lumMod val="50000"/>
                  </a:schemeClr>
                </a:solidFill>
              </a:rPr>
              <a:t>）</a:t>
            </a:r>
            <a:endParaRPr lang="en-US" altLang="zh-CN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 version of DAXPY loop.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daxpy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double a, double*x, double*y)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for (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y[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a*x[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endParaRPr lang="en-US" altLang="zh-CN" sz="1100" b="1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CUDA version.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__host__  // Piece run on host processor.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nblocks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(n+255)/256; // 256 CUDA threads/block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daxpy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&lt;&lt;&lt;nblocks,256&gt;&gt;&gt;(n,2.0,x,y);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endParaRPr lang="en-US" altLang="zh-CN" sz="1100" b="1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 // Piece run on GP-GPU.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daxpy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double a, double*x, double*y)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threadId.x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25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&lt;n) y[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]=a*x[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]+y[</a:t>
            </a:r>
            <a:r>
              <a:rPr lang="en-US" altLang="zh-CN" sz="1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9802039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3399"/>
            <a:ext cx="7886700" cy="4159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000CC"/>
                </a:solidFill>
              </a:rPr>
              <a:t>Programmer’s View of Execution</a:t>
            </a:r>
            <a:endParaRPr lang="en-US" sz="3600" dirty="0">
              <a:solidFill>
                <a:srgbClr val="0000CC"/>
              </a:solidFill>
            </a:endParaRPr>
          </a:p>
        </p:txBody>
      </p:sp>
      <p:grpSp>
        <p:nvGrpSpPr>
          <p:cNvPr id="103428" name="Group 24"/>
          <p:cNvGrpSpPr>
            <a:grpSpLocks/>
          </p:cNvGrpSpPr>
          <p:nvPr/>
        </p:nvGrpSpPr>
        <p:grpSpPr bwMode="auto">
          <a:xfrm>
            <a:off x="3402013" y="1295400"/>
            <a:ext cx="2819400" cy="1371600"/>
            <a:chOff x="2057400" y="1371600"/>
            <a:chExt cx="2819400" cy="1371600"/>
          </a:xfrm>
        </p:grpSpPr>
        <p:sp>
          <p:nvSpPr>
            <p:cNvPr id="103455" name="Rectangle 23"/>
            <p:cNvSpPr>
              <a:spLocks noChangeArrowheads="1"/>
            </p:cNvSpPr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cs typeface="Calibri" panose="020F0502020204030204" pitchFamily="34" charset="0"/>
                </a:rPr>
                <a:t>blockIdx 0</a:t>
              </a:r>
            </a:p>
          </p:txBody>
        </p:sp>
        <p:grpSp>
          <p:nvGrpSpPr>
            <p:cNvPr id="103456" name="Group 10"/>
            <p:cNvGrpSpPr>
              <a:grpSpLocks/>
            </p:cNvGrpSpPr>
            <p:nvPr/>
          </p:nvGrpSpPr>
          <p:grpSpPr bwMode="auto">
            <a:xfrm>
              <a:off x="3276600" y="1524000"/>
              <a:ext cx="1448991" cy="1066799"/>
              <a:chOff x="1370806" y="2286000"/>
              <a:chExt cx="1678782" cy="1066799"/>
            </a:xfrm>
          </p:grpSpPr>
          <p:sp>
            <p:nvSpPr>
              <p:cNvPr id="103457" name="Rectangle 3"/>
              <p:cNvSpPr>
                <a:spLocks noChangeArrowheads="1"/>
              </p:cNvSpPr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>
                    <a:cs typeface="Calibri" panose="020F0502020204030204" pitchFamily="34" charset="0"/>
                  </a:rPr>
                  <a:t>threadId 0</a:t>
                </a:r>
              </a:p>
            </p:txBody>
          </p:sp>
          <p:sp>
            <p:nvSpPr>
              <p:cNvPr id="103458" name="Rectangle 5"/>
              <p:cNvSpPr>
                <a:spLocks noChangeArrowheads="1"/>
              </p:cNvSpPr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>
                    <a:cs typeface="Calibri" panose="020F0502020204030204" pitchFamily="34" charset="0"/>
                  </a:rPr>
                  <a:t>threadId 1</a:t>
                </a:r>
              </a:p>
            </p:txBody>
          </p:sp>
          <p:sp>
            <p:nvSpPr>
              <p:cNvPr id="103459" name="Rectangle 6"/>
              <p:cNvSpPr>
                <a:spLocks noChangeArrowheads="1"/>
              </p:cNvSpPr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>
                    <a:cs typeface="Calibri" panose="020F0502020204030204" pitchFamily="34" charset="0"/>
                  </a:rPr>
                  <a:t>threadId 255</a:t>
                </a:r>
              </a:p>
            </p:txBody>
          </p:sp>
          <p:cxnSp>
            <p:nvCxnSpPr>
              <p:cNvPr id="103460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61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3429" name="Group 25"/>
          <p:cNvGrpSpPr>
            <a:grpSpLocks/>
          </p:cNvGrpSpPr>
          <p:nvPr/>
        </p:nvGrpSpPr>
        <p:grpSpPr bwMode="auto">
          <a:xfrm>
            <a:off x="3402013" y="2743200"/>
            <a:ext cx="2819400" cy="1371600"/>
            <a:chOff x="2057400" y="1371600"/>
            <a:chExt cx="2819400" cy="1371600"/>
          </a:xfrm>
        </p:grpSpPr>
        <p:sp>
          <p:nvSpPr>
            <p:cNvPr id="103448" name="Rectangle 26"/>
            <p:cNvSpPr>
              <a:spLocks noChangeArrowheads="1"/>
            </p:cNvSpPr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cs typeface="Calibri" panose="020F0502020204030204" pitchFamily="34" charset="0"/>
                </a:rPr>
                <a:t>blockIdx 1</a:t>
              </a:r>
            </a:p>
          </p:txBody>
        </p:sp>
        <p:grpSp>
          <p:nvGrpSpPr>
            <p:cNvPr id="103449" name="Group 27"/>
            <p:cNvGrpSpPr>
              <a:grpSpLocks/>
            </p:cNvGrpSpPr>
            <p:nvPr/>
          </p:nvGrpSpPr>
          <p:grpSpPr bwMode="auto">
            <a:xfrm>
              <a:off x="3276599" y="1524000"/>
              <a:ext cx="1448991" cy="1066799"/>
              <a:chOff x="1370806" y="2286000"/>
              <a:chExt cx="1678782" cy="1066799"/>
            </a:xfrm>
          </p:grpSpPr>
          <p:sp>
            <p:nvSpPr>
              <p:cNvPr id="103450" name="Rectangle 28"/>
              <p:cNvSpPr>
                <a:spLocks noChangeArrowheads="1"/>
              </p:cNvSpPr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>
                    <a:cs typeface="Calibri" panose="020F0502020204030204" pitchFamily="34" charset="0"/>
                  </a:rPr>
                  <a:t>threadId 0</a:t>
                </a:r>
              </a:p>
            </p:txBody>
          </p:sp>
          <p:sp>
            <p:nvSpPr>
              <p:cNvPr id="103451" name="Rectangle 29"/>
              <p:cNvSpPr>
                <a:spLocks noChangeArrowheads="1"/>
              </p:cNvSpPr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>
                    <a:cs typeface="Calibri" panose="020F0502020204030204" pitchFamily="34" charset="0"/>
                  </a:rPr>
                  <a:t>threadId 1</a:t>
                </a:r>
              </a:p>
            </p:txBody>
          </p:sp>
          <p:sp>
            <p:nvSpPr>
              <p:cNvPr id="103452" name="Rectangle 30"/>
              <p:cNvSpPr>
                <a:spLocks noChangeArrowheads="1"/>
              </p:cNvSpPr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 dirty="0" err="1">
                    <a:cs typeface="Calibri" panose="020F0502020204030204" pitchFamily="34" charset="0"/>
                  </a:rPr>
                  <a:t>threadId</a:t>
                </a:r>
                <a:r>
                  <a:rPr lang="en-US" altLang="zh-CN" sz="1600" dirty="0">
                    <a:cs typeface="Calibri" panose="020F0502020204030204" pitchFamily="34" charset="0"/>
                  </a:rPr>
                  <a:t> 255</a:t>
                </a:r>
              </a:p>
            </p:txBody>
          </p:sp>
          <p:cxnSp>
            <p:nvCxnSpPr>
              <p:cNvPr id="103453" name="Straight Connector 31"/>
              <p:cNvCxnSpPr>
                <a:cxnSpLocks noChangeShapeType="1"/>
              </p:cNvCxnSpPr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54" name="Straight Connector 32"/>
              <p:cNvCxnSpPr>
                <a:cxnSpLocks noChangeShapeType="1"/>
              </p:cNvCxnSpPr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03430" name="Group 33"/>
          <p:cNvGrpSpPr>
            <a:grpSpLocks/>
          </p:cNvGrpSpPr>
          <p:nvPr/>
        </p:nvGrpSpPr>
        <p:grpSpPr bwMode="auto">
          <a:xfrm>
            <a:off x="3402013" y="4648200"/>
            <a:ext cx="2819400" cy="1371600"/>
            <a:chOff x="2057400" y="1371600"/>
            <a:chExt cx="2819400" cy="1371600"/>
          </a:xfrm>
        </p:grpSpPr>
        <p:sp>
          <p:nvSpPr>
            <p:cNvPr id="103441" name="Rectangle 34"/>
            <p:cNvSpPr>
              <a:spLocks noChangeArrowheads="1"/>
            </p:cNvSpPr>
            <p:nvPr/>
          </p:nvSpPr>
          <p:spPr bwMode="auto">
            <a:xfrm>
              <a:off x="2057400" y="1371600"/>
              <a:ext cx="2819400" cy="137160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cs typeface="Calibri" panose="020F0502020204030204" pitchFamily="34" charset="0"/>
                </a:rPr>
                <a:t>blockIdx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cs typeface="Calibri" panose="020F0502020204030204" pitchFamily="34" charset="0"/>
                </a:rPr>
                <a:t>(n+255)/256)</a:t>
              </a:r>
            </a:p>
          </p:txBody>
        </p:sp>
        <p:grpSp>
          <p:nvGrpSpPr>
            <p:cNvPr id="103442" name="Group 35"/>
            <p:cNvGrpSpPr>
              <a:grpSpLocks/>
            </p:cNvGrpSpPr>
            <p:nvPr/>
          </p:nvGrpSpPr>
          <p:grpSpPr bwMode="auto">
            <a:xfrm>
              <a:off x="3276598" y="1524000"/>
              <a:ext cx="1448991" cy="1066799"/>
              <a:chOff x="1370806" y="2286000"/>
              <a:chExt cx="1678782" cy="1066799"/>
            </a:xfrm>
          </p:grpSpPr>
          <p:sp>
            <p:nvSpPr>
              <p:cNvPr id="103443" name="Rectangle 36"/>
              <p:cNvSpPr>
                <a:spLocks noChangeArrowheads="1"/>
              </p:cNvSpPr>
              <p:nvPr/>
            </p:nvSpPr>
            <p:spPr bwMode="auto">
              <a:xfrm>
                <a:off x="1371600" y="22860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>
                    <a:cs typeface="Calibri" panose="020F0502020204030204" pitchFamily="34" charset="0"/>
                  </a:rPr>
                  <a:t>threadId 0</a:t>
                </a:r>
              </a:p>
            </p:txBody>
          </p:sp>
          <p:sp>
            <p:nvSpPr>
              <p:cNvPr id="103444" name="Rectangle 37"/>
              <p:cNvSpPr>
                <a:spLocks noChangeArrowheads="1"/>
              </p:cNvSpPr>
              <p:nvPr/>
            </p:nvSpPr>
            <p:spPr bwMode="auto">
              <a:xfrm>
                <a:off x="1371600" y="25146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>
                    <a:cs typeface="Calibri" panose="020F0502020204030204" pitchFamily="34" charset="0"/>
                  </a:rPr>
                  <a:t>threadId 1</a:t>
                </a:r>
              </a:p>
            </p:txBody>
          </p:sp>
          <p:sp>
            <p:nvSpPr>
              <p:cNvPr id="103445" name="Rectangle 38"/>
              <p:cNvSpPr>
                <a:spLocks noChangeArrowheads="1"/>
              </p:cNvSpPr>
              <p:nvPr/>
            </p:nvSpPr>
            <p:spPr bwMode="auto">
              <a:xfrm>
                <a:off x="1371600" y="3124200"/>
                <a:ext cx="1676400" cy="2285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altLang="zh-CN" sz="1600">
                    <a:cs typeface="Calibri" panose="020F0502020204030204" pitchFamily="34" charset="0"/>
                  </a:rPr>
                  <a:t>threadId 255</a:t>
                </a:r>
              </a:p>
            </p:txBody>
          </p:sp>
          <p:cxnSp>
            <p:nvCxnSpPr>
              <p:cNvPr id="103446" name="Straight Connector 39"/>
              <p:cNvCxnSpPr>
                <a:cxnSpLocks noChangeShapeType="1"/>
              </p:cNvCxnSpPr>
              <p:nvPr/>
            </p:nvCxnSpPr>
            <p:spPr bwMode="auto">
              <a:xfrm rot="5400000">
                <a:off x="1181100" y="2933700"/>
                <a:ext cx="3810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47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858294" y="2932906"/>
                <a:ext cx="3810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03431" name="Straight Connector 42"/>
          <p:cNvCxnSpPr>
            <a:cxnSpLocks noChangeShapeType="1"/>
          </p:cNvCxnSpPr>
          <p:nvPr/>
        </p:nvCxnSpPr>
        <p:spPr bwMode="auto">
          <a:xfrm rot="5400000">
            <a:off x="3136107" y="4380706"/>
            <a:ext cx="5334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2" name="Straight Connector 44"/>
          <p:cNvCxnSpPr>
            <a:cxnSpLocks noChangeShapeType="1"/>
          </p:cNvCxnSpPr>
          <p:nvPr/>
        </p:nvCxnSpPr>
        <p:spPr bwMode="auto">
          <a:xfrm rot="5400000">
            <a:off x="5955507" y="4380706"/>
            <a:ext cx="5334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33" name="Right Brace 45"/>
          <p:cNvSpPr>
            <a:spLocks/>
          </p:cNvSpPr>
          <p:nvPr/>
        </p:nvSpPr>
        <p:spPr bwMode="auto">
          <a:xfrm flipH="1">
            <a:off x="2716032" y="2489477"/>
            <a:ext cx="533400" cy="2009437"/>
          </a:xfrm>
          <a:prstGeom prst="rightBrace">
            <a:avLst>
              <a:gd name="adj1" fmla="val 8333"/>
              <a:gd name="adj2" fmla="val 49051"/>
            </a:avLst>
          </a:prstGeom>
          <a:noFill/>
          <a:ln w="1587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 sz="1600">
              <a:cs typeface="Calibri" panose="020F0502020204030204" pitchFamily="34" charset="0"/>
            </a:endParaRPr>
          </a:p>
        </p:txBody>
      </p:sp>
      <p:sp>
        <p:nvSpPr>
          <p:cNvPr id="103434" name="TextBox 46"/>
          <p:cNvSpPr txBox="1">
            <a:spLocks noChangeArrowheads="1"/>
          </p:cNvSpPr>
          <p:nvPr/>
        </p:nvSpPr>
        <p:spPr bwMode="auto">
          <a:xfrm>
            <a:off x="152400" y="2216150"/>
            <a:ext cx="26685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cs typeface="Calibri" panose="020F0502020204030204" pitchFamily="34" charset="0"/>
              </a:rPr>
              <a:t>创建足够的线程块以适应输入向量</a:t>
            </a:r>
            <a:endParaRPr lang="en-US" altLang="zh-CN" sz="2400" dirty="0">
              <a:cs typeface="Calibri" panose="020F0502020204030204" pitchFamily="34" charset="0"/>
            </a:endParaRPr>
          </a:p>
          <a:p>
            <a:pPr eaLnBrk="1" hangingPunct="1"/>
            <a:r>
              <a:rPr lang="en-US" altLang="zh-CN" sz="2400" dirty="0">
                <a:cs typeface="Calibri" panose="020F0502020204030204" pitchFamily="34" charset="0"/>
              </a:rPr>
              <a:t>(</a:t>
            </a:r>
            <a:r>
              <a:rPr lang="en-US" altLang="zh-CN" sz="2400" dirty="0" err="1">
                <a:cs typeface="Calibri" panose="020F0502020204030204" pitchFamily="34" charset="0"/>
              </a:rPr>
              <a:t>Nvidia</a:t>
            </a:r>
            <a:r>
              <a:rPr lang="en-US" altLang="zh-CN" sz="2400" dirty="0"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cs typeface="Calibri" panose="020F0502020204030204" pitchFamily="34" charset="0"/>
              </a:rPr>
              <a:t>中将由多个线程块构成的、在</a:t>
            </a:r>
            <a:r>
              <a:rPr lang="en-US" altLang="zh-CN" sz="2400" dirty="0">
                <a:cs typeface="Calibri" panose="020F0502020204030204" pitchFamily="34" charset="0"/>
              </a:rPr>
              <a:t>GPU</a:t>
            </a:r>
            <a:r>
              <a:rPr lang="zh-CN" altLang="en-US" sz="2400" dirty="0">
                <a:cs typeface="Calibri" panose="020F0502020204030204" pitchFamily="34" charset="0"/>
              </a:rPr>
              <a:t>上运行的代码 称为</a:t>
            </a:r>
            <a:r>
              <a:rPr lang="en-US" altLang="zh-CN" sz="2400" i="1" dirty="0">
                <a:cs typeface="Calibri" panose="020F0502020204030204" pitchFamily="34" charset="0"/>
              </a:rPr>
              <a:t>Grid</a:t>
            </a:r>
            <a:r>
              <a:rPr lang="zh-CN" altLang="en-US" sz="2400" i="1" dirty="0">
                <a:cs typeface="Calibri" panose="020F0502020204030204" pitchFamily="34" charset="0"/>
              </a:rPr>
              <a:t>，</a:t>
            </a:r>
            <a:r>
              <a:rPr lang="en-US" altLang="zh-CN" sz="2400" i="1" dirty="0">
                <a:cs typeface="Calibri" panose="020F0502020204030204" pitchFamily="34" charset="0"/>
              </a:rPr>
              <a:t>Grid</a:t>
            </a:r>
            <a:r>
              <a:rPr lang="zh-CN" altLang="en-US" sz="2400" i="1" dirty="0">
                <a:cs typeface="Calibri" panose="020F0502020204030204" pitchFamily="34" charset="0"/>
              </a:rPr>
              <a:t>可以是</a:t>
            </a:r>
            <a:r>
              <a:rPr lang="en-US" altLang="zh-CN" sz="2400" i="1" dirty="0">
                <a:cs typeface="Calibri" panose="020F0502020204030204" pitchFamily="34" charset="0"/>
              </a:rPr>
              <a:t>2</a:t>
            </a:r>
            <a:r>
              <a:rPr lang="zh-CN" altLang="en-US" sz="2400" i="1" dirty="0">
                <a:cs typeface="Calibri" panose="020F0502020204030204" pitchFamily="34" charset="0"/>
              </a:rPr>
              <a:t>维的</a:t>
            </a:r>
            <a:r>
              <a:rPr lang="en-US" altLang="zh-CN" sz="2400" dirty="0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03435" name="TextBox 47"/>
          <p:cNvSpPr txBox="1">
            <a:spLocks noChangeArrowheads="1"/>
          </p:cNvSpPr>
          <p:nvPr/>
        </p:nvSpPr>
        <p:spPr bwMode="auto">
          <a:xfrm>
            <a:off x="6907213" y="4728000"/>
            <a:ext cx="19332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cs typeface="Calibri" panose="020F0502020204030204" pitchFamily="34" charset="0"/>
              </a:rPr>
              <a:t>Conditional </a:t>
            </a:r>
            <a:r>
              <a:rPr lang="en-US" altLang="zh-CN" sz="1600" b="1" dirty="0">
                <a:cs typeface="Calibri" panose="020F0502020204030204" pitchFamily="34" charset="0"/>
              </a:rPr>
              <a:t>(</a:t>
            </a:r>
            <a:r>
              <a:rPr lang="en-US" altLang="zh-CN" sz="1600" b="1" dirty="0" err="1">
                <a:cs typeface="Calibri" panose="020F0502020204030204" pitchFamily="34" charset="0"/>
              </a:rPr>
              <a:t>i</a:t>
            </a:r>
            <a:r>
              <a:rPr lang="en-US" altLang="zh-CN" sz="1600" b="1" dirty="0">
                <a:cs typeface="Calibri" panose="020F0502020204030204" pitchFamily="34" charset="0"/>
              </a:rPr>
              <a:t>&lt;n)</a:t>
            </a:r>
            <a:r>
              <a:rPr lang="en-US" altLang="zh-CN" sz="1600" dirty="0">
                <a:cs typeface="Calibri" panose="020F0502020204030204" pitchFamily="34" charset="0"/>
              </a:rPr>
              <a:t> turns off unused threads in last block</a:t>
            </a:r>
          </a:p>
        </p:txBody>
      </p:sp>
      <p:cxnSp>
        <p:nvCxnSpPr>
          <p:cNvPr id="103436" name="Straight Arrow Connector 49"/>
          <p:cNvCxnSpPr>
            <a:cxnSpLocks noChangeShapeType="1"/>
          </p:cNvCxnSpPr>
          <p:nvPr/>
        </p:nvCxnSpPr>
        <p:spPr bwMode="auto">
          <a:xfrm rot="10800000" flipV="1">
            <a:off x="6069013" y="5181600"/>
            <a:ext cx="838200" cy="3048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7" name="Straight Arrow Connector 54"/>
          <p:cNvCxnSpPr>
            <a:cxnSpLocks noChangeShapeType="1"/>
          </p:cNvCxnSpPr>
          <p:nvPr/>
        </p:nvCxnSpPr>
        <p:spPr bwMode="auto">
          <a:xfrm rot="5400000">
            <a:off x="5763419" y="1981994"/>
            <a:ext cx="1371600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38" name="TextBox 55"/>
          <p:cNvSpPr txBox="1">
            <a:spLocks noChangeArrowheads="1"/>
          </p:cNvSpPr>
          <p:nvPr/>
        </p:nvSpPr>
        <p:spPr bwMode="auto">
          <a:xfrm>
            <a:off x="6526213" y="1447800"/>
            <a:ext cx="2438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cs typeface="Calibri" panose="020F0502020204030204" pitchFamily="34" charset="0"/>
              </a:rPr>
              <a:t>blockDim</a:t>
            </a:r>
            <a:r>
              <a:rPr lang="en-US" altLang="zh-CN" sz="1600" dirty="0">
                <a:cs typeface="Calibri" panose="020F0502020204030204" pitchFamily="34" charset="0"/>
              </a:rPr>
              <a:t> = 256 (programmer can choose)</a:t>
            </a:r>
          </a:p>
        </p:txBody>
      </p:sp>
    </p:spTree>
    <p:extLst>
      <p:ext uri="{BB962C8B-B14F-4D97-AF65-F5344CB8AC3E}">
        <p14:creationId xmlns:p14="http://schemas.microsoft.com/office/powerpoint/2010/main" val="34696627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143000"/>
            <a:ext cx="8353052" cy="4878288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开发</a:t>
            </a:r>
            <a:r>
              <a:rPr lang="en-US" altLang="zh-CN" dirty="0" smtClean="0">
                <a:latin typeface="Times New Roman" pitchFamily="18" charset="0"/>
              </a:rPr>
              <a:t>ILP</a:t>
            </a:r>
            <a:r>
              <a:rPr lang="zh-CN" altLang="en-US" dirty="0" smtClean="0">
                <a:latin typeface="Times New Roman" pitchFamily="18" charset="0"/>
              </a:rPr>
              <a:t>的方法可以分为两大类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基于软件的静态开发方法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基于硬件的动态开发方法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dirty="0" smtClean="0">
                <a:latin typeface="黑体" pitchFamily="2" charset="-122"/>
              </a:rPr>
              <a:t>流水线处理机的实际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CPI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>
                <a:latin typeface="黑体" pitchFamily="2" charset="-122"/>
              </a:rPr>
              <a:t>理想流水线的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CPI</a:t>
            </a:r>
            <a:r>
              <a:rPr lang="zh-CN" altLang="en-US" dirty="0" smtClean="0">
                <a:latin typeface="黑体" pitchFamily="2" charset="-122"/>
              </a:rPr>
              <a:t>加上各类停顿的时钟周期数：</a:t>
            </a:r>
          </a:p>
          <a:p>
            <a:pPr marL="457200" indent="-4572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</a:rPr>
              <a:t>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charset="-122"/>
              </a:rPr>
              <a:t>CPI</a:t>
            </a:r>
            <a:r>
              <a:rPr lang="zh-CN" altLang="en-US" sz="2000" b="1" baseline="-25000" dirty="0" smtClean="0">
                <a:solidFill>
                  <a:srgbClr val="000000"/>
                </a:solidFill>
                <a:latin typeface="宋体" charset="-122"/>
              </a:rPr>
              <a:t>流水线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charset="-122"/>
              </a:rPr>
              <a:t>= CPI</a:t>
            </a:r>
            <a:r>
              <a:rPr lang="zh-CN" altLang="en-US" sz="2000" b="1" baseline="-25000" dirty="0" smtClean="0">
                <a:solidFill>
                  <a:srgbClr val="000000"/>
                </a:solidFill>
                <a:latin typeface="宋体" charset="-122"/>
              </a:rPr>
              <a:t>理想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charset="-122"/>
              </a:rPr>
              <a:t>+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</a:rPr>
              <a:t>停顿</a:t>
            </a:r>
            <a:r>
              <a:rPr lang="zh-CN" altLang="en-US" sz="2000" b="1" baseline="-25000" dirty="0" smtClean="0">
                <a:solidFill>
                  <a:srgbClr val="000000"/>
                </a:solidFill>
                <a:latin typeface="宋体" charset="-122"/>
              </a:rPr>
              <a:t>结构冲突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charset="-122"/>
              </a:rPr>
              <a:t>+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</a:rPr>
              <a:t>停顿</a:t>
            </a:r>
            <a:r>
              <a:rPr lang="zh-CN" altLang="en-US" sz="2000" b="1" baseline="-25000" dirty="0" smtClean="0">
                <a:solidFill>
                  <a:srgbClr val="000000"/>
                </a:solidFill>
                <a:latin typeface="宋体" charset="-122"/>
              </a:rPr>
              <a:t>数据冲突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charset="-122"/>
              </a:rPr>
              <a:t>+ 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charset="-122"/>
              </a:rPr>
              <a:t>停顿</a:t>
            </a:r>
            <a:r>
              <a:rPr lang="zh-CN" altLang="en-US" sz="2000" b="1" baseline="-25000" dirty="0" smtClean="0">
                <a:solidFill>
                  <a:srgbClr val="000000"/>
                </a:solidFill>
                <a:latin typeface="宋体" charset="-122"/>
              </a:rPr>
              <a:t>控制冲突</a:t>
            </a:r>
          </a:p>
          <a:p>
            <a:pPr marL="1085850" lvl="1" indent="-457200" eaLnBrk="1" hangingPunct="1">
              <a:lnSpc>
                <a:spcPct val="110000"/>
              </a:lnSpc>
            </a:pPr>
            <a:endParaRPr lang="zh-CN" altLang="en-US" dirty="0" smtClean="0"/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 dirty="0" smtClean="0"/>
              <a:t>理想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CPI</a:t>
            </a:r>
            <a:r>
              <a:rPr lang="zh-CN" altLang="en-US" dirty="0" smtClean="0"/>
              <a:t>是衡量流水线最高性能的一个指标</a:t>
            </a: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</a:rPr>
              <a:t>IPC</a:t>
            </a:r>
            <a:r>
              <a:rPr lang="zh-CN" altLang="en-US" dirty="0" smtClean="0">
                <a:latin typeface="黑体" pitchFamily="2" charset="-122"/>
              </a:rPr>
              <a:t>：</a:t>
            </a:r>
            <a:r>
              <a:rPr lang="en-US" altLang="zh-CN" dirty="0" smtClean="0">
                <a:latin typeface="黑体" pitchFamily="2" charset="-122"/>
              </a:rPr>
              <a:t>Instructions Per Cycle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黑体" pitchFamily="2" charset="-122"/>
              </a:rPr>
              <a:t>   </a:t>
            </a:r>
            <a:r>
              <a:rPr lang="zh-CN" altLang="en-US" dirty="0" smtClean="0">
                <a:latin typeface="黑体" pitchFamily="2" charset="-122"/>
              </a:rPr>
              <a:t>（每个时钟周期完成的指令条数）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0" y="404813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黑体" pitchFamily="2" charset="-122"/>
              </a:rPr>
              <a:t>5.1 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</a:rPr>
              <a:t>指令级并行的概念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4076700"/>
            <a:ext cx="6915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4"/>
          <p:cNvSpPr>
            <a:spLocks noChangeArrowheads="1"/>
          </p:cNvSpPr>
          <p:nvPr/>
        </p:nvSpPr>
        <p:spPr bwMode="auto">
          <a:xfrm>
            <a:off x="3505200" y="1143000"/>
            <a:ext cx="4953000" cy="1981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0" t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cs typeface="Calibri" panose="020F0502020204030204" pitchFamily="34" charset="0"/>
              </a:rPr>
              <a:t>GPU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4" y="410536"/>
            <a:ext cx="7292975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000CC"/>
                </a:solidFill>
              </a:rPr>
              <a:t>Hardware Execution Model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105476" name="Content Placeholder 3"/>
          <p:cNvSpPr>
            <a:spLocks noGrp="1"/>
          </p:cNvSpPr>
          <p:nvPr>
            <p:ph idx="1"/>
          </p:nvPr>
        </p:nvSpPr>
        <p:spPr>
          <a:xfrm>
            <a:off x="380999" y="3960078"/>
            <a:ext cx="8534400" cy="2209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GPU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由多个并行核构成，每个核包含一个多线程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SIMD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处理器（包含多个车道）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CPU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发送整个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grid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到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，由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GPU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</a:rPr>
              <a:t>将这些线程块分发到多个核上（每个线程块在一个核上运行）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CN" sz="2000" dirty="0" smtClean="0"/>
              <a:t>GPU</a:t>
            </a:r>
            <a:r>
              <a:rPr lang="zh-CN" altLang="en-US" sz="2000" dirty="0" smtClean="0"/>
              <a:t>上核的数量对程序员而言是透明的</a:t>
            </a:r>
            <a:endParaRPr lang="en-US" altLang="zh-CN" sz="2000" dirty="0" smtClean="0"/>
          </a:p>
        </p:txBody>
      </p:sp>
      <p:grpSp>
        <p:nvGrpSpPr>
          <p:cNvPr id="105478" name="Group 33"/>
          <p:cNvGrpSpPr>
            <a:grpSpLocks/>
          </p:cNvGrpSpPr>
          <p:nvPr/>
        </p:nvGrpSpPr>
        <p:grpSpPr bwMode="auto">
          <a:xfrm>
            <a:off x="3581400" y="1219200"/>
            <a:ext cx="4800600" cy="1601788"/>
            <a:chOff x="1828800" y="2743200"/>
            <a:chExt cx="4800600" cy="1601788"/>
          </a:xfrm>
        </p:grpSpPr>
        <p:grpSp>
          <p:nvGrpSpPr>
            <p:cNvPr id="105487" name="Group 11"/>
            <p:cNvGrpSpPr>
              <a:grpSpLocks/>
            </p:cNvGrpSpPr>
            <p:nvPr/>
          </p:nvGrpSpPr>
          <p:grpSpPr bwMode="auto">
            <a:xfrm>
              <a:off x="1828800" y="2743200"/>
              <a:ext cx="1143000" cy="1600200"/>
              <a:chOff x="2514600" y="3733800"/>
              <a:chExt cx="1143000" cy="1600200"/>
            </a:xfrm>
          </p:grpSpPr>
          <p:sp>
            <p:nvSpPr>
              <p:cNvPr id="105504" name="Rectangle 10"/>
              <p:cNvSpPr>
                <a:spLocks noChangeArrowheads="1"/>
              </p:cNvSpPr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bIns="0" anchor="b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Core 0</a:t>
                </a:r>
              </a:p>
            </p:txBody>
          </p:sp>
          <p:sp>
            <p:nvSpPr>
              <p:cNvPr id="105505" name="Rectangle 4"/>
              <p:cNvSpPr>
                <a:spLocks noChangeArrowheads="1"/>
              </p:cNvSpPr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0 </a:t>
                </a:r>
              </a:p>
            </p:txBody>
          </p:sp>
          <p:sp>
            <p:nvSpPr>
              <p:cNvPr id="105506" name="Rectangle 5"/>
              <p:cNvSpPr>
                <a:spLocks noChangeArrowheads="1"/>
              </p:cNvSpPr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1</a:t>
                </a:r>
              </a:p>
            </p:txBody>
          </p:sp>
          <p:sp>
            <p:nvSpPr>
              <p:cNvPr id="105507" name="Rectangle 6"/>
              <p:cNvSpPr>
                <a:spLocks noChangeArrowheads="1"/>
              </p:cNvSpPr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15</a:t>
                </a:r>
              </a:p>
            </p:txBody>
          </p:sp>
          <p:cxnSp>
            <p:nvCxnSpPr>
              <p:cNvPr id="105508" name="Straight Connector 8"/>
              <p:cNvCxnSpPr>
                <a:cxnSpLocks noChangeShapeType="1"/>
              </p:cNvCxnSpPr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509" name="Straight Connector 9"/>
              <p:cNvCxnSpPr>
                <a:cxnSpLocks noChangeShapeType="1"/>
              </p:cNvCxnSpPr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488" name="Group 12"/>
            <p:cNvGrpSpPr>
              <a:grpSpLocks/>
            </p:cNvGrpSpPr>
            <p:nvPr/>
          </p:nvGrpSpPr>
          <p:grpSpPr bwMode="auto">
            <a:xfrm>
              <a:off x="3200400" y="2743200"/>
              <a:ext cx="1143000" cy="1600200"/>
              <a:chOff x="2514600" y="3733800"/>
              <a:chExt cx="1143000" cy="1600200"/>
            </a:xfrm>
          </p:grpSpPr>
          <p:sp>
            <p:nvSpPr>
              <p:cNvPr id="105498" name="Rectangle 13"/>
              <p:cNvSpPr>
                <a:spLocks noChangeArrowheads="1"/>
              </p:cNvSpPr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bIns="0" anchor="b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Core 1</a:t>
                </a:r>
              </a:p>
            </p:txBody>
          </p:sp>
          <p:sp>
            <p:nvSpPr>
              <p:cNvPr id="105499" name="Rectangle 14"/>
              <p:cNvSpPr>
                <a:spLocks noChangeArrowheads="1"/>
              </p:cNvSpPr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0 </a:t>
                </a:r>
              </a:p>
            </p:txBody>
          </p:sp>
          <p:sp>
            <p:nvSpPr>
              <p:cNvPr id="105500" name="Rectangle 15"/>
              <p:cNvSpPr>
                <a:spLocks noChangeArrowheads="1"/>
              </p:cNvSpPr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1</a:t>
                </a:r>
              </a:p>
            </p:txBody>
          </p:sp>
          <p:sp>
            <p:nvSpPr>
              <p:cNvPr id="105501" name="Rectangle 16"/>
              <p:cNvSpPr>
                <a:spLocks noChangeArrowheads="1"/>
              </p:cNvSpPr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15</a:t>
                </a:r>
              </a:p>
            </p:txBody>
          </p:sp>
          <p:cxnSp>
            <p:nvCxnSpPr>
              <p:cNvPr id="105502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503" name="Straight Connector 18"/>
              <p:cNvCxnSpPr>
                <a:cxnSpLocks noChangeShapeType="1"/>
              </p:cNvCxnSpPr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489" name="Group 19"/>
            <p:cNvGrpSpPr>
              <a:grpSpLocks/>
            </p:cNvGrpSpPr>
            <p:nvPr/>
          </p:nvGrpSpPr>
          <p:grpSpPr bwMode="auto">
            <a:xfrm>
              <a:off x="5486400" y="2743200"/>
              <a:ext cx="1143000" cy="1600200"/>
              <a:chOff x="2514600" y="3733800"/>
              <a:chExt cx="1143000" cy="1600200"/>
            </a:xfrm>
          </p:grpSpPr>
          <p:sp>
            <p:nvSpPr>
              <p:cNvPr id="105492" name="Rectangle 20"/>
              <p:cNvSpPr>
                <a:spLocks noChangeArrowheads="1"/>
              </p:cNvSpPr>
              <p:nvPr/>
            </p:nvSpPr>
            <p:spPr bwMode="auto">
              <a:xfrm flipH="1">
                <a:off x="2514600" y="3733800"/>
                <a:ext cx="1143000" cy="16002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bIns="0" anchor="b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Core 15</a:t>
                </a:r>
              </a:p>
            </p:txBody>
          </p:sp>
          <p:sp>
            <p:nvSpPr>
              <p:cNvPr id="105493" name="Rectangle 21"/>
              <p:cNvSpPr>
                <a:spLocks noChangeArrowheads="1"/>
              </p:cNvSpPr>
              <p:nvPr/>
            </p:nvSpPr>
            <p:spPr bwMode="auto">
              <a:xfrm>
                <a:off x="2590800" y="38100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0 </a:t>
                </a:r>
              </a:p>
            </p:txBody>
          </p:sp>
          <p:sp>
            <p:nvSpPr>
              <p:cNvPr id="105494" name="Rectangle 22"/>
              <p:cNvSpPr>
                <a:spLocks noChangeArrowheads="1"/>
              </p:cNvSpPr>
              <p:nvPr/>
            </p:nvSpPr>
            <p:spPr bwMode="auto">
              <a:xfrm>
                <a:off x="2590800" y="41148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1</a:t>
                </a:r>
              </a:p>
            </p:txBody>
          </p:sp>
          <p:sp>
            <p:nvSpPr>
              <p:cNvPr id="105495" name="Rectangle 23"/>
              <p:cNvSpPr>
                <a:spLocks noChangeArrowheads="1"/>
              </p:cNvSpPr>
              <p:nvPr/>
            </p:nvSpPr>
            <p:spPr bwMode="auto">
              <a:xfrm>
                <a:off x="2590800" y="4724400"/>
                <a:ext cx="990599" cy="304800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cs typeface="Calibri" panose="020F0502020204030204" pitchFamily="34" charset="0"/>
                  </a:rPr>
                  <a:t>Lane 15</a:t>
                </a:r>
              </a:p>
            </p:txBody>
          </p:sp>
          <p:cxnSp>
            <p:nvCxnSpPr>
              <p:cNvPr id="105496" name="Straight Connector 24"/>
              <p:cNvCxnSpPr>
                <a:cxnSpLocks noChangeShapeType="1"/>
              </p:cNvCxnSpPr>
              <p:nvPr/>
            </p:nvCxnSpPr>
            <p:spPr bwMode="auto">
              <a:xfrm rot="5400000">
                <a:off x="2438400" y="4572000"/>
                <a:ext cx="3048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497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3429794" y="4571206"/>
                <a:ext cx="304800" cy="1588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5490" name="Straight Connector 27"/>
            <p:cNvCxnSpPr>
              <a:cxnSpLocks noChangeShapeType="1"/>
            </p:cNvCxnSpPr>
            <p:nvPr/>
          </p:nvCxnSpPr>
          <p:spPr bwMode="auto">
            <a:xfrm>
              <a:off x="4495800" y="2743200"/>
              <a:ext cx="838200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91" name="Straight Connector 28"/>
            <p:cNvCxnSpPr>
              <a:cxnSpLocks noChangeShapeType="1"/>
            </p:cNvCxnSpPr>
            <p:nvPr/>
          </p:nvCxnSpPr>
          <p:spPr bwMode="auto">
            <a:xfrm>
              <a:off x="4495800" y="4343400"/>
              <a:ext cx="838200" cy="1588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479" name="Rectangle 35"/>
          <p:cNvSpPr>
            <a:spLocks noChangeArrowheads="1"/>
          </p:cNvSpPr>
          <p:nvPr/>
        </p:nvSpPr>
        <p:spPr bwMode="auto">
          <a:xfrm>
            <a:off x="4953000" y="3352800"/>
            <a:ext cx="2133600" cy="5334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0" t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>
                <a:cs typeface="Calibri" panose="020F0502020204030204" pitchFamily="34" charset="0"/>
              </a:rPr>
              <a:t>GPU Memory</a:t>
            </a:r>
          </a:p>
        </p:txBody>
      </p:sp>
      <p:cxnSp>
        <p:nvCxnSpPr>
          <p:cNvPr id="105480" name="Straight Connector 58"/>
          <p:cNvCxnSpPr>
            <a:cxnSpLocks noChangeShapeType="1"/>
          </p:cNvCxnSpPr>
          <p:nvPr/>
        </p:nvCxnSpPr>
        <p:spPr bwMode="auto">
          <a:xfrm rot="5400000">
            <a:off x="5906294" y="3237706"/>
            <a:ext cx="228600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81" name="Rectangle 60"/>
          <p:cNvSpPr>
            <a:spLocks noChangeArrowheads="1"/>
          </p:cNvSpPr>
          <p:nvPr/>
        </p:nvSpPr>
        <p:spPr bwMode="auto">
          <a:xfrm>
            <a:off x="1219200" y="1295400"/>
            <a:ext cx="1600200" cy="12954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0" t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05482" name="Rectangle 61"/>
          <p:cNvSpPr>
            <a:spLocks noChangeArrowheads="1"/>
          </p:cNvSpPr>
          <p:nvPr/>
        </p:nvSpPr>
        <p:spPr bwMode="auto">
          <a:xfrm>
            <a:off x="914400" y="2819400"/>
            <a:ext cx="2133600" cy="5334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lIns="0" t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>
                <a:cs typeface="Calibri" panose="020F0502020204030204" pitchFamily="34" charset="0"/>
              </a:rPr>
              <a:t>CPU Memory</a:t>
            </a:r>
          </a:p>
        </p:txBody>
      </p:sp>
      <p:cxnSp>
        <p:nvCxnSpPr>
          <p:cNvPr id="105483" name="Straight Connector 62"/>
          <p:cNvCxnSpPr>
            <a:cxnSpLocks noChangeShapeType="1"/>
          </p:cNvCxnSpPr>
          <p:nvPr/>
        </p:nvCxnSpPr>
        <p:spPr bwMode="auto">
          <a:xfrm rot="5400000">
            <a:off x="1867694" y="2704306"/>
            <a:ext cx="228600" cy="1588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Straight Connector 64"/>
          <p:cNvCxnSpPr>
            <a:cxnSpLocks noChangeShapeType="1"/>
            <a:stCxn id="105481" idx="3"/>
          </p:cNvCxnSpPr>
          <p:nvPr/>
        </p:nvCxnSpPr>
        <p:spPr bwMode="auto">
          <a:xfrm>
            <a:off x="2819400" y="1943100"/>
            <a:ext cx="685800" cy="3810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6590723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495635" y="405809"/>
            <a:ext cx="7391400" cy="584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0000CC"/>
                </a:solidFill>
              </a:rPr>
              <a:t>Using CPU+GPU Architecture</a:t>
            </a:r>
          </a:p>
        </p:txBody>
      </p:sp>
      <p:sp useBgFill="1">
        <p:nvSpPr>
          <p:cNvPr id="106499" name="Text Placeholder 72"/>
          <p:cNvSpPr>
            <a:spLocks noGrp="1"/>
          </p:cNvSpPr>
          <p:nvPr>
            <p:ph type="body" sz="half" idx="1"/>
          </p:nvPr>
        </p:nvSpPr>
        <p:spPr>
          <a:xfrm>
            <a:off x="155576" y="1163046"/>
            <a:ext cx="4027488" cy="43553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异构系统（异构多核）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针对每个任务选择合适的处理器和存储器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通用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CPU 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适合执行一些串行的线程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串行执行快</a:t>
            </a:r>
            <a:endParaRPr lang="en-US" altLang="zh-CN" sz="1600" dirty="0" smtClean="0">
              <a:solidFill>
                <a:schemeClr val="bg2">
                  <a:lumMod val="10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带有</a:t>
            </a:r>
            <a:r>
              <a:rPr lang="en-US" altLang="zh-CN" sz="1600" dirty="0" smtClean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cache</a:t>
            </a:r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，访问存储器延时低</a:t>
            </a:r>
            <a:endParaRPr lang="en-US" altLang="zh-CN" sz="1600" dirty="0" smtClean="0">
              <a:solidFill>
                <a:schemeClr val="bg2">
                  <a:lumMod val="10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GPU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适合执行大量并行的线程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可扩放的并行执行</a:t>
            </a:r>
            <a:endParaRPr lang="en-US" altLang="zh-CN" sz="1600" dirty="0" smtClean="0">
              <a:solidFill>
                <a:schemeClr val="bg2">
                  <a:lumMod val="10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chemeClr val="bg2">
                    <a:lumMod val="10000"/>
                  </a:schemeClr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高带宽的并行存取</a:t>
            </a:r>
            <a:endParaRPr lang="en-US" altLang="zh-CN" sz="1600" dirty="0" smtClean="0">
              <a:solidFill>
                <a:schemeClr val="bg2">
                  <a:lumMod val="10000"/>
                </a:schemeClr>
              </a:solidFill>
              <a:latin typeface="Arial Unicode MS" panose="020B0604020202020204" pitchFamily="34" charset="-122"/>
              <a:ea typeface="黑体" panose="02010609060101010101" pitchFamily="49" charset="-122"/>
            </a:endParaRPr>
          </a:p>
        </p:txBody>
      </p:sp>
      <p:grpSp>
        <p:nvGrpSpPr>
          <p:cNvPr id="106500" name="Group 114"/>
          <p:cNvGrpSpPr>
            <a:grpSpLocks/>
          </p:cNvGrpSpPr>
          <p:nvPr/>
        </p:nvGrpSpPr>
        <p:grpSpPr bwMode="auto">
          <a:xfrm>
            <a:off x="1262955" y="4150444"/>
            <a:ext cx="7629525" cy="2374900"/>
            <a:chOff x="726084" y="1375930"/>
            <a:chExt cx="8084432" cy="2517057"/>
          </a:xfrm>
        </p:grpSpPr>
        <p:sp>
          <p:nvSpPr>
            <p:cNvPr id="6" name="Rounded Rectangle 5"/>
            <p:cNvSpPr/>
            <p:nvPr/>
          </p:nvSpPr>
          <p:spPr>
            <a:xfrm>
              <a:off x="4263653" y="1375930"/>
              <a:ext cx="4546863" cy="2517057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dirty="0">
                  <a:solidFill>
                    <a:srgbClr val="FF0000"/>
                  </a:solidFill>
                </a:rPr>
                <a:t>GPU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22305" y="1537452"/>
              <a:ext cx="834348" cy="985959"/>
            </a:xfrm>
            <a:prstGeom prst="rect">
              <a:avLst/>
            </a:prstGeom>
            <a:solidFill>
              <a:srgbClr val="00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00789" y="1613165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29562" y="1613165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00789" y="184030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29562" y="184030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00789" y="206744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29562" y="206744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00789" y="2294589"/>
              <a:ext cx="151394" cy="153109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29562" y="2294589"/>
              <a:ext cx="151394" cy="153109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98466" y="1613616"/>
              <a:ext cx="227268" cy="83331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>
                  <a:solidFill>
                    <a:srgbClr val="FF0000"/>
                  </a:solidFill>
                </a:rPr>
                <a:t>SMem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32350" y="1537452"/>
              <a:ext cx="832667" cy="985959"/>
            </a:xfrm>
            <a:prstGeom prst="rect">
              <a:avLst/>
            </a:prstGeom>
            <a:solidFill>
              <a:srgbClr val="00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0835" y="1613165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37925" y="1613165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10835" y="184030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37925" y="184030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10835" y="206744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37925" y="206744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10835" y="2294589"/>
              <a:ext cx="151394" cy="153109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7925" y="2294589"/>
              <a:ext cx="151394" cy="153109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07540" y="1613616"/>
              <a:ext cx="227268" cy="83331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>
                  <a:solidFill>
                    <a:srgbClr val="FF0000"/>
                  </a:solidFill>
                </a:rPr>
                <a:t>SMem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50759" y="1537452"/>
              <a:ext cx="832666" cy="985959"/>
            </a:xfrm>
            <a:prstGeom prst="rect">
              <a:avLst/>
            </a:prstGeom>
            <a:solidFill>
              <a:srgbClr val="00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29243" y="1613165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56334" y="1613165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29243" y="184030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56334" y="184030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129243" y="206744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6334" y="2067447"/>
              <a:ext cx="151394" cy="151427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29243" y="2294589"/>
              <a:ext cx="151394" cy="153109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56334" y="2294589"/>
              <a:ext cx="151394" cy="153109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5687" y="1613616"/>
              <a:ext cx="227268" cy="83331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>
                  <a:solidFill>
                    <a:srgbClr val="FF0000"/>
                  </a:solidFill>
                </a:rPr>
                <a:t>SMem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Connector 50"/>
            <p:cNvCxnSpPr>
              <a:stCxn id="27" idx="2"/>
            </p:cNvCxnSpPr>
            <p:nvPr/>
          </p:nvCxnSpPr>
          <p:spPr>
            <a:xfrm rot="16200000" flipH="1">
              <a:off x="5895243" y="2976012"/>
              <a:ext cx="90519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6992107" y="1991734"/>
              <a:ext cx="75697" cy="757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143501" y="1991734"/>
              <a:ext cx="75697" cy="757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294895" y="1991734"/>
              <a:ext cx="75697" cy="757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446289" y="1991734"/>
              <a:ext cx="75697" cy="757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cxnSp>
          <p:nvCxnSpPr>
            <p:cNvPr id="56" name="Straight Connector 55"/>
            <p:cNvCxnSpPr>
              <a:stCxn id="70" idx="3"/>
              <a:endCxn id="47" idx="1"/>
            </p:cNvCxnSpPr>
            <p:nvPr/>
          </p:nvCxnSpPr>
          <p:spPr>
            <a:xfrm>
              <a:off x="3543691" y="3428610"/>
              <a:ext cx="147861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39" name="TextBox 96"/>
            <p:cNvSpPr txBox="1">
              <a:spLocks noChangeArrowheads="1"/>
            </p:cNvSpPr>
            <p:nvPr/>
          </p:nvSpPr>
          <p:spPr bwMode="auto">
            <a:xfrm>
              <a:off x="3602911" y="3398826"/>
              <a:ext cx="602892" cy="36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MS PGothic" panose="020B0600070205080204" pitchFamily="34" charset="-128"/>
                </a:rPr>
                <a:t>PCIe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48610" y="3245214"/>
              <a:ext cx="1095082" cy="366790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dirty="0">
                  <a:solidFill>
                    <a:srgbClr val="002060"/>
                  </a:solidFill>
                </a:rPr>
                <a:t>Bridge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6084" y="3125756"/>
              <a:ext cx="1344040" cy="605709"/>
            </a:xfrm>
            <a:prstGeom prst="rect">
              <a:avLst/>
            </a:prstGeom>
            <a:solidFill>
              <a:srgbClr val="00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dirty="0">
                  <a:solidFill>
                    <a:srgbClr val="FF0000"/>
                  </a:solidFill>
                </a:rPr>
                <a:t>Host Memory</a:t>
              </a:r>
            </a:p>
          </p:txBody>
        </p:sp>
        <p:cxnSp>
          <p:nvCxnSpPr>
            <p:cNvPr id="64" name="Straight Connector 63"/>
            <p:cNvCxnSpPr>
              <a:stCxn id="61" idx="3"/>
              <a:endCxn id="70" idx="1"/>
            </p:cNvCxnSpPr>
            <p:nvPr/>
          </p:nvCxnSpPr>
          <p:spPr>
            <a:xfrm>
              <a:off x="2070124" y="3428610"/>
              <a:ext cx="3784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0" idx="0"/>
              <a:endCxn id="71" idx="2"/>
            </p:cNvCxnSpPr>
            <p:nvPr/>
          </p:nvCxnSpPr>
          <p:spPr>
            <a:xfrm rot="5400000" flipH="1" flipV="1">
              <a:off x="2634407" y="2884314"/>
              <a:ext cx="72180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605049" y="1764592"/>
              <a:ext cx="782202" cy="758819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05049" y="2671474"/>
              <a:ext cx="782202" cy="314632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Cache</a:t>
              </a:r>
            </a:p>
          </p:txBody>
        </p:sp>
        <p:cxnSp>
          <p:nvCxnSpPr>
            <p:cNvPr id="65" name="Straight Connector 64"/>
            <p:cNvCxnSpPr>
              <a:stCxn id="17" idx="2"/>
            </p:cNvCxnSpPr>
            <p:nvPr/>
          </p:nvCxnSpPr>
          <p:spPr>
            <a:xfrm rot="16200000" flipH="1">
              <a:off x="5002023" y="2960868"/>
              <a:ext cx="87491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7" idx="2"/>
            </p:cNvCxnSpPr>
            <p:nvPr/>
          </p:nvCxnSpPr>
          <p:spPr>
            <a:xfrm rot="16200000" flipH="1">
              <a:off x="7713651" y="2976012"/>
              <a:ext cx="90519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022305" y="3125756"/>
              <a:ext cx="3561119" cy="605709"/>
            </a:xfrm>
            <a:prstGeom prst="rect">
              <a:avLst/>
            </a:prstGeom>
            <a:solidFill>
              <a:srgbClr val="00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dirty="0">
                  <a:solidFill>
                    <a:srgbClr val="FF0000"/>
                  </a:solidFill>
                </a:rPr>
                <a:t>Device Memory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022305" y="2671474"/>
              <a:ext cx="3561119" cy="314632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dirty="0">
                  <a:solidFill>
                    <a:srgbClr val="FFFF00"/>
                  </a:solidFill>
                </a:rPr>
                <a:t>Cache</a:t>
              </a:r>
            </a:p>
          </p:txBody>
        </p:sp>
        <p:cxnSp>
          <p:nvCxnSpPr>
            <p:cNvPr id="111" name="Shape 110"/>
            <p:cNvCxnSpPr>
              <a:stCxn id="86" idx="1"/>
            </p:cNvCxnSpPr>
            <p:nvPr/>
          </p:nvCxnSpPr>
          <p:spPr>
            <a:xfrm rot="10800000" flipV="1">
              <a:off x="4546255" y="2829631"/>
              <a:ext cx="476050" cy="598979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50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71600"/>
            <a:ext cx="47371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504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5.3 </a:t>
            </a:r>
            <a:r>
              <a:rPr lang="zh-CN" altLang="en-US" smtClean="0">
                <a:latin typeface="黑体" pitchFamily="2" charset="-122"/>
              </a:rPr>
              <a:t>指令的动态调度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62913" cy="49530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1800" b="1" smtClean="0">
                <a:latin typeface="宋体" charset="-122"/>
              </a:rPr>
              <a:t>    </a:t>
            </a:r>
            <a:r>
              <a:rPr lang="zh-CN" altLang="en-US" sz="1800" b="1" smtClean="0">
                <a:latin typeface="宋体" charset="-122"/>
              </a:rPr>
              <a:t>例</a:t>
            </a:r>
            <a:r>
              <a:rPr lang="en-US" altLang="zh-CN" sz="1800" b="1" smtClean="0">
                <a:latin typeface="宋体" charset="-122"/>
              </a:rPr>
              <a:t>5.1 </a:t>
            </a:r>
            <a:r>
              <a:rPr lang="zh-CN" altLang="en-US" sz="1800" b="1" smtClean="0">
                <a:solidFill>
                  <a:srgbClr val="000000"/>
                </a:solidFill>
                <a:latin typeface="宋体" charset="-122"/>
              </a:rPr>
              <a:t>假设浮点流水线中各部件的延迟如下：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宋体" charset="-122"/>
              </a:rPr>
              <a:t>              </a:t>
            </a:r>
            <a:r>
              <a:rPr lang="zh-CN" altLang="en-US" sz="1800" b="1" smtClean="0">
                <a:latin typeface="宋体" charset="-122"/>
              </a:rPr>
              <a:t>加法需</a:t>
            </a:r>
            <a:r>
              <a:rPr lang="en-US" altLang="zh-CN" sz="1800" b="1" smtClean="0">
                <a:latin typeface="宋体" charset="-122"/>
              </a:rPr>
              <a:t>2</a:t>
            </a:r>
            <a:r>
              <a:rPr lang="zh-CN" altLang="en-US" sz="1800" b="1" smtClean="0">
                <a:latin typeface="宋体" charset="-122"/>
              </a:rPr>
              <a:t>个时钟周期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1800" b="1" smtClean="0">
                <a:latin typeface="宋体" charset="-122"/>
              </a:rPr>
              <a:t>              乘法需</a:t>
            </a:r>
            <a:r>
              <a:rPr lang="en-US" altLang="zh-CN" sz="1800" b="1" smtClean="0">
                <a:latin typeface="宋体" charset="-122"/>
              </a:rPr>
              <a:t>10</a:t>
            </a:r>
            <a:r>
              <a:rPr lang="zh-CN" altLang="en-US" sz="1800" b="1" smtClean="0">
                <a:latin typeface="宋体" charset="-122"/>
              </a:rPr>
              <a:t>个时钟周期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1800" b="1" smtClean="0">
                <a:latin typeface="宋体" charset="-122"/>
              </a:rPr>
              <a:t>              除法需</a:t>
            </a:r>
            <a:r>
              <a:rPr lang="en-US" altLang="zh-CN" sz="1800" b="1" smtClean="0">
                <a:latin typeface="宋体" charset="-122"/>
              </a:rPr>
              <a:t>40</a:t>
            </a:r>
            <a:r>
              <a:rPr lang="zh-CN" altLang="en-US" sz="1800" b="1" smtClean="0">
                <a:latin typeface="宋体" charset="-122"/>
              </a:rPr>
              <a:t>个时钟周期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1800" b="1" smtClean="0">
                <a:solidFill>
                  <a:srgbClr val="000000"/>
                </a:solidFill>
                <a:latin typeface="宋体" charset="-122"/>
              </a:rPr>
              <a:t>   代码段和记分牌信息的起始点状态如上图。分别给出</a:t>
            </a:r>
            <a:r>
              <a:rPr lang="en-US" altLang="zh-CN" sz="1800" b="1" smtClean="0">
                <a:solidFill>
                  <a:srgbClr val="9933FF"/>
                </a:solidFill>
                <a:latin typeface="宋体" charset="-122"/>
              </a:rPr>
              <a:t>MULT.D</a:t>
            </a:r>
            <a:r>
              <a:rPr lang="zh-CN" altLang="en-US" sz="1800" b="1" smtClean="0">
                <a:solidFill>
                  <a:srgbClr val="000000"/>
                </a:solidFill>
                <a:latin typeface="宋体" charset="-122"/>
              </a:rPr>
              <a:t>和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9933FF"/>
                </a:solidFill>
                <a:latin typeface="宋体" charset="-122"/>
              </a:rPr>
              <a:t>DIV.D</a:t>
            </a:r>
            <a:r>
              <a:rPr lang="zh-CN" altLang="en-US" sz="1800" b="1" smtClean="0">
                <a:solidFill>
                  <a:srgbClr val="000000"/>
                </a:solidFill>
                <a:latin typeface="宋体" charset="-122"/>
              </a:rPr>
              <a:t>准备写结果之前的记分牌状态。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1800" b="1" smtClean="0">
                <a:latin typeface="宋体" charset="-122"/>
              </a:rPr>
              <a:t>    解 </a:t>
            </a:r>
            <a:r>
              <a:rPr lang="zh-CN" altLang="en-US" sz="1800" b="1" smtClean="0">
                <a:solidFill>
                  <a:srgbClr val="000000"/>
                </a:solidFill>
                <a:latin typeface="宋体" charset="-122"/>
              </a:rPr>
              <a:t>图中的代码段存在以下相关性</a:t>
            </a:r>
            <a:r>
              <a:rPr lang="zh-CN" altLang="en-US" sz="2000" smtClean="0">
                <a:solidFill>
                  <a:srgbClr val="000000"/>
                </a:solidFill>
              </a:rPr>
              <a:t>：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）先写后读相关：第二条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L.D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指令到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MULT.D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SUB.D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之间，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MULT.D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DIV.D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之间，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SUB.D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到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ADD.D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之间；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）先读后写相关：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DIV.D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ADD.D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之间，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SUB.D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ADD.D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之间；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）结构相关：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ADD.D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smtClean="0">
                <a:solidFill>
                  <a:srgbClr val="9933FF"/>
                </a:solidFill>
                <a:latin typeface="Times New Roman" pitchFamily="18" charset="0"/>
              </a:rPr>
              <a:t>SUB.D</a:t>
            </a:r>
            <a:r>
              <a:rPr lang="zh-CN" altLang="en-US" sz="2000" b="1" smtClean="0">
                <a:solidFill>
                  <a:srgbClr val="000000"/>
                </a:solidFill>
                <a:latin typeface="Times New Roman" pitchFamily="18" charset="0"/>
              </a:rPr>
              <a:t>指令关于浮点加法部件。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0900" name="Picture 4" descr="未标题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549275"/>
            <a:ext cx="70294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908175" y="6237288"/>
            <a:ext cx="604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宋体" charset="-122"/>
                <a:ea typeface="宋体" charset="-122"/>
              </a:rPr>
              <a:t>程序段执行到</a:t>
            </a:r>
            <a:r>
              <a:rPr lang="en-US" altLang="zh-CN" sz="2000" b="1">
                <a:solidFill>
                  <a:srgbClr val="000000"/>
                </a:solidFill>
                <a:latin typeface="宋体" charset="-122"/>
                <a:ea typeface="宋体" charset="-122"/>
              </a:rPr>
              <a:t>MULT.D</a:t>
            </a:r>
            <a:r>
              <a:rPr lang="zh-CN" altLang="en-US" sz="2000" b="1">
                <a:solidFill>
                  <a:srgbClr val="000000"/>
                </a:solidFill>
                <a:latin typeface="宋体" charset="-122"/>
                <a:ea typeface="宋体" charset="-122"/>
              </a:rPr>
              <a:t>将要写结果时记分牌的状态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1924" name="Picture 4" descr="未标题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600075"/>
            <a:ext cx="68389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835150" y="6237288"/>
            <a:ext cx="597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宋体" charset="-122"/>
                <a:ea typeface="宋体" charset="-122"/>
              </a:rPr>
              <a:t>程序段执行到</a:t>
            </a:r>
            <a:r>
              <a:rPr lang="en-US" altLang="zh-CN" sz="2000" b="1">
                <a:solidFill>
                  <a:srgbClr val="000000"/>
                </a:solidFill>
                <a:latin typeface="宋体" charset="-122"/>
                <a:ea typeface="宋体" charset="-122"/>
              </a:rPr>
              <a:t>DIV.D</a:t>
            </a:r>
            <a:r>
              <a:rPr lang="zh-CN" altLang="en-US" sz="2000" b="1">
                <a:solidFill>
                  <a:srgbClr val="000000"/>
                </a:solidFill>
                <a:latin typeface="宋体" charset="-122"/>
                <a:ea typeface="宋体" charset="-122"/>
              </a:rPr>
              <a:t>将要写结果时记分牌的状态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47650"/>
            <a:ext cx="7443787" cy="381000"/>
          </a:xfrm>
        </p:spPr>
        <p:txBody>
          <a:bodyPr/>
          <a:lstStyle/>
          <a:p>
            <a:pPr eaLnBrk="1" hangingPunct="1"/>
            <a:r>
              <a:rPr lang="en-US" altLang="zh-CN" sz="1800" smtClean="0"/>
              <a:t>Five primary approaches in use for multiple-issue processors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412875"/>
            <a:ext cx="87122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993062" cy="381000"/>
          </a:xfrm>
        </p:spPr>
        <p:txBody>
          <a:bodyPr/>
          <a:lstStyle/>
          <a:p>
            <a:pPr eaLnBrk="1" hangingPunct="1"/>
            <a:r>
              <a:rPr lang="en-US" altLang="zh-CN" sz="1800" b="1" smtClean="0"/>
              <a:t>Major techniques with the component of the CPI equation</a:t>
            </a:r>
            <a:endParaRPr lang="en-US" altLang="zh-CN" sz="1800" smtClean="0"/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8" y="1125538"/>
            <a:ext cx="908367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332656"/>
            <a:ext cx="5105400" cy="504056"/>
          </a:xfrm>
        </p:spPr>
        <p:txBody>
          <a:bodyPr/>
          <a:lstStyle/>
          <a:p>
            <a:r>
              <a:rPr lang="en-US" altLang="zh-CN" sz="3200" dirty="0" smtClean="0">
                <a:hlinkClick r:id="rId3" action="ppaction://hlinksldjump"/>
              </a:rPr>
              <a:t>Return</a:t>
            </a:r>
            <a:endParaRPr lang="zh-CN" altLang="en-US" sz="3200" dirty="0"/>
          </a:p>
        </p:txBody>
      </p:sp>
      <p:graphicFrame>
        <p:nvGraphicFramePr>
          <p:cNvPr id="301058" name="Object 2"/>
          <p:cNvGraphicFramePr>
            <a:graphicFrameLocks noChangeAspect="1"/>
          </p:cNvGraphicFramePr>
          <p:nvPr/>
        </p:nvGraphicFramePr>
        <p:xfrm>
          <a:off x="611560" y="1844824"/>
          <a:ext cx="8136904" cy="420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6" name="图片" r:id="rId4" imgW="5122333" imgH="2650067" progId="Word.Picture.8">
                  <p:embed/>
                </p:oleObj>
              </mc:Choice>
              <mc:Fallback>
                <p:oleObj name="图片" r:id="rId4" imgW="5122333" imgH="2650067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44824"/>
                        <a:ext cx="8136904" cy="42082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119675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指令引起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个周期的延迟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47650"/>
            <a:ext cx="5105400" cy="661070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2" charset="-122"/>
                <a:hlinkClick r:id="rId2" action="ppaction://hlinksldjump"/>
              </a:rPr>
              <a:t>Return</a:t>
            </a:r>
            <a:endParaRPr lang="zh-CN" altLang="en-US" sz="3200" dirty="0" smtClean="0">
              <a:latin typeface="黑体" pitchFamily="2" charset="-122"/>
            </a:endParaRP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3568" y="1196752"/>
            <a:ext cx="7776864" cy="3096344"/>
          </a:xfrm>
        </p:spPr>
        <p:txBody>
          <a:bodyPr/>
          <a:lstStyle/>
          <a:p>
            <a:pPr marL="1085850" lvl="1" indent="-457200">
              <a:lnSpc>
                <a:spcPct val="120000"/>
              </a:lnSpc>
            </a:pPr>
            <a:r>
              <a:rPr lang="zh-CN" altLang="en-US" dirty="0" smtClean="0"/>
              <a:t>可采取两种措施来减少分支延迟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ea typeface="宋体" charset="-122"/>
              </a:rPr>
              <a:t>在流水线中尽早判断出分支转移是否成功；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ea typeface="宋体" charset="-122"/>
              </a:rPr>
              <a:t>尽早计算出分支目标地址。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 smtClean="0"/>
              <a:t>下面的讨论中，我们假设：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</a:rPr>
              <a:t>这两步工作被提前到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</a:rPr>
              <a:t>段完成，即分支指令是在</a:t>
            </a:r>
            <a:r>
              <a:rPr lang="en-US" altLang="zh-CN" dirty="0" smtClean="0">
                <a:solidFill>
                  <a:srgbClr val="9933FF"/>
                </a:solidFill>
                <a:latin typeface="黑体" pitchFamily="2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黑体" pitchFamily="2" charset="-122"/>
              </a:rPr>
              <a:t>段的末尾执行完成，所带来的</a:t>
            </a:r>
            <a:r>
              <a:rPr lang="zh-CN" altLang="en-US" dirty="0" smtClean="0">
                <a:solidFill>
                  <a:srgbClr val="D60093"/>
                </a:solidFill>
                <a:latin typeface="黑体" pitchFamily="2" charset="-122"/>
              </a:rPr>
              <a:t>分支延迟为一个时钟周期</a:t>
            </a:r>
          </a:p>
        </p:txBody>
      </p:sp>
      <p:graphicFrame>
        <p:nvGraphicFramePr>
          <p:cNvPr id="4" name="Group 435"/>
          <p:cNvGraphicFramePr>
            <a:graphicFrameLocks/>
          </p:cNvGraphicFramePr>
          <p:nvPr/>
        </p:nvGraphicFramePr>
        <p:xfrm>
          <a:off x="540965" y="4357836"/>
          <a:ext cx="7991475" cy="2095500"/>
        </p:xfrm>
        <a:graphic>
          <a:graphicData uri="http://schemas.openxmlformats.org/drawingml/2006/table">
            <a:tbl>
              <a:tblPr/>
              <a:tblGrid>
                <a:gridCol w="18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分支指令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分支目标指令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stall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分支目标指令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分支目标指令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分支目标指令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5.1 </a:t>
            </a:r>
            <a:r>
              <a:rPr lang="zh-CN" altLang="en-US" smtClean="0">
                <a:latin typeface="黑体" pitchFamily="2" charset="-122"/>
              </a:rPr>
              <a:t>指令级并行的概念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 startAt="3"/>
            </a:pPr>
            <a:r>
              <a:rPr lang="zh-CN" altLang="en-US" smtClean="0"/>
              <a:t>基本程序块</a:t>
            </a:r>
          </a:p>
          <a:p>
            <a:pPr marL="1085850" lvl="1" indent="-457200" eaLnBrk="1" hangingPunct="1"/>
            <a:r>
              <a:rPr lang="zh-CN" altLang="en-US" smtClean="0">
                <a:solidFill>
                  <a:srgbClr val="FF0000"/>
                </a:solidFill>
              </a:rPr>
              <a:t>基本程序块</a:t>
            </a:r>
            <a:r>
              <a:rPr lang="zh-CN" altLang="en-US" smtClean="0"/>
              <a:t>：一串连续的代码除了入口和出口以外，没有其他的分支指令和转入点 </a:t>
            </a:r>
            <a:r>
              <a:rPr lang="zh-CN" altLang="en-US" smtClean="0">
                <a:latin typeface="宋体" charset="-122"/>
              </a:rPr>
              <a:t>。</a:t>
            </a:r>
          </a:p>
          <a:p>
            <a:pPr marL="1085850" lvl="1" indent="-457200" eaLnBrk="1" hangingPunct="1"/>
            <a:r>
              <a:rPr lang="zh-CN" altLang="en-US" smtClean="0">
                <a:latin typeface="宋体" charset="-122"/>
              </a:rPr>
              <a:t>程序平均每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4</a:t>
            </a:r>
            <a:r>
              <a:rPr lang="zh-CN" altLang="en-US" smtClean="0">
                <a:solidFill>
                  <a:srgbClr val="9933FF"/>
                </a:solidFill>
                <a:latin typeface="黑体" pitchFamily="2" charset="-122"/>
              </a:rPr>
              <a:t>～</a:t>
            </a:r>
            <a:r>
              <a:rPr lang="en-US" altLang="zh-CN" smtClean="0">
                <a:solidFill>
                  <a:srgbClr val="9933FF"/>
                </a:solidFill>
                <a:latin typeface="黑体" pitchFamily="2" charset="-122"/>
              </a:rPr>
              <a:t>7</a:t>
            </a:r>
            <a:r>
              <a:rPr lang="zh-CN" altLang="en-US" smtClean="0">
                <a:latin typeface="宋体" charset="-122"/>
              </a:rPr>
              <a:t>条指令就会有一个分支。</a:t>
            </a:r>
          </a:p>
          <a:p>
            <a:pPr marL="457200" indent="-457200" eaLnBrk="1" hangingPunct="1">
              <a:buFont typeface="Wingdings" pitchFamily="2" charset="2"/>
              <a:buAutoNum type="arabicPeriod" startAt="3"/>
            </a:pPr>
            <a:r>
              <a:rPr lang="zh-CN" altLang="en-US" smtClean="0">
                <a:solidFill>
                  <a:srgbClr val="FF0000"/>
                </a:solidFill>
              </a:rPr>
              <a:t>循环级并行：</a:t>
            </a:r>
            <a:r>
              <a:rPr lang="zh-CN" altLang="en-US" smtClean="0"/>
              <a:t>使一个循环中的不同循环体并行执行。</a:t>
            </a:r>
          </a:p>
          <a:p>
            <a:pPr marL="1085850" lvl="1" indent="-457200" eaLnBrk="1" hangingPunct="1"/>
            <a:r>
              <a:rPr lang="zh-CN" altLang="en-US" smtClean="0"/>
              <a:t>开发循环的不同叠代之间存在的并行性 </a:t>
            </a:r>
          </a:p>
          <a:p>
            <a:pPr lvl="2" eaLnBrk="1" hangingPunct="1"/>
            <a:r>
              <a:rPr lang="zh-CN" altLang="en-US" smtClean="0"/>
              <a:t>最常见、最基本</a:t>
            </a:r>
            <a:endParaRPr lang="zh-CN" altLang="en-US" smtClean="0">
              <a:latin typeface="宋体" charset="-122"/>
            </a:endParaRPr>
          </a:p>
          <a:p>
            <a:pPr marL="457200" indent="-457200" eaLnBrk="1" hangingPunct="1"/>
            <a:endParaRPr lang="en-US" altLang="zh-CN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</a:rPr>
              <a:t>5.1 </a:t>
            </a:r>
            <a:r>
              <a:rPr lang="zh-CN" altLang="en-US" smtClean="0">
                <a:latin typeface="黑体" pitchFamily="2" charset="-122"/>
              </a:rPr>
              <a:t>指令级并行的概念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51000"/>
            <a:ext cx="7772400" cy="3649663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dirty="0" smtClean="0">
                <a:solidFill>
                  <a:srgbClr val="E24C05"/>
                </a:solidFill>
              </a:rPr>
              <a:t>例如，</a:t>
            </a:r>
            <a:r>
              <a:rPr lang="zh-CN" altLang="en-US" dirty="0" smtClean="0"/>
              <a:t>考虑下述语句：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>
                <a:latin typeface="宋体" charset="-122"/>
              </a:rPr>
              <a:t>for </a:t>
            </a:r>
            <a:r>
              <a:rPr lang="zh-CN" altLang="en-US" dirty="0" smtClean="0">
                <a:latin typeface="宋体" charset="-122"/>
              </a:rPr>
              <a:t>（</a:t>
            </a:r>
            <a:r>
              <a:rPr lang="en-US" altLang="zh-CN" dirty="0" err="1" smtClean="0">
                <a:latin typeface="宋体" charset="-122"/>
              </a:rPr>
              <a:t>i</a:t>
            </a:r>
            <a:r>
              <a:rPr lang="en-US" altLang="zh-CN" dirty="0" smtClean="0">
                <a:latin typeface="宋体" charset="-122"/>
              </a:rPr>
              <a:t>=1</a:t>
            </a:r>
            <a:r>
              <a:rPr lang="zh-CN" altLang="en-US" dirty="0" smtClean="0">
                <a:latin typeface="宋体" charset="-122"/>
              </a:rPr>
              <a:t>； </a:t>
            </a:r>
            <a:r>
              <a:rPr lang="en-US" altLang="zh-CN" dirty="0" err="1" smtClean="0">
                <a:latin typeface="宋体" charset="-122"/>
              </a:rPr>
              <a:t>i</a:t>
            </a:r>
            <a:r>
              <a:rPr lang="en-US" altLang="zh-CN" dirty="0" smtClean="0">
                <a:latin typeface="宋体" charset="-122"/>
              </a:rPr>
              <a:t>&lt;=500</a:t>
            </a:r>
            <a:r>
              <a:rPr lang="zh-CN" altLang="en-US" dirty="0" smtClean="0">
                <a:latin typeface="宋体" charset="-122"/>
              </a:rPr>
              <a:t>； </a:t>
            </a:r>
            <a:r>
              <a:rPr lang="en-US" altLang="zh-CN" dirty="0" err="1" smtClean="0">
                <a:latin typeface="宋体" charset="-122"/>
              </a:rPr>
              <a:t>i</a:t>
            </a:r>
            <a:r>
              <a:rPr lang="en-US" altLang="zh-CN" dirty="0" smtClean="0">
                <a:latin typeface="宋体" charset="-122"/>
              </a:rPr>
              <a:t>=</a:t>
            </a:r>
            <a:r>
              <a:rPr lang="en-US" altLang="zh-CN" dirty="0" err="1" smtClean="0">
                <a:latin typeface="宋体" charset="-122"/>
              </a:rPr>
              <a:t>i</a:t>
            </a:r>
            <a:r>
              <a:rPr lang="zh-CN" altLang="en-US" dirty="0" smtClean="0">
                <a:latin typeface="宋体" charset="-122"/>
              </a:rPr>
              <a:t>＋</a:t>
            </a:r>
            <a:r>
              <a:rPr lang="en-US" altLang="zh-CN" dirty="0" smtClean="0">
                <a:latin typeface="宋体" charset="-122"/>
              </a:rPr>
              <a:t>1</a:t>
            </a:r>
            <a:r>
              <a:rPr lang="zh-CN" altLang="en-US" dirty="0" smtClean="0">
                <a:latin typeface="宋体" charset="-122"/>
              </a:rPr>
              <a:t>）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宋体" charset="-122"/>
              </a:rPr>
              <a:t>       </a:t>
            </a:r>
            <a:r>
              <a:rPr lang="en-US" altLang="zh-CN" dirty="0" smtClean="0">
                <a:latin typeface="宋体" charset="-122"/>
              </a:rPr>
              <a:t>a[</a:t>
            </a:r>
            <a:r>
              <a:rPr lang="en-US" altLang="zh-CN" dirty="0" err="1" smtClean="0">
                <a:latin typeface="宋体" charset="-122"/>
              </a:rPr>
              <a:t>i</a:t>
            </a:r>
            <a:r>
              <a:rPr lang="en-US" altLang="zh-CN" dirty="0" smtClean="0">
                <a:latin typeface="宋体" charset="-122"/>
              </a:rPr>
              <a:t>]=a[</a:t>
            </a:r>
            <a:r>
              <a:rPr lang="en-US" altLang="zh-CN" dirty="0" err="1" smtClean="0">
                <a:latin typeface="宋体" charset="-122"/>
              </a:rPr>
              <a:t>i</a:t>
            </a:r>
            <a:r>
              <a:rPr lang="en-US" altLang="zh-CN" dirty="0" smtClean="0">
                <a:latin typeface="宋体" charset="-122"/>
              </a:rPr>
              <a:t>]</a:t>
            </a:r>
            <a:r>
              <a:rPr lang="zh-CN" altLang="en-US" dirty="0" smtClean="0">
                <a:latin typeface="宋体" charset="-122"/>
              </a:rPr>
              <a:t>＋</a:t>
            </a:r>
            <a:r>
              <a:rPr lang="en-US" altLang="zh-CN" dirty="0" smtClean="0">
                <a:latin typeface="宋体" charset="-122"/>
              </a:rPr>
              <a:t>s</a:t>
            </a:r>
            <a:r>
              <a:rPr lang="zh-CN" altLang="en-US" dirty="0" smtClean="0">
                <a:latin typeface="宋体" charset="-122"/>
              </a:rPr>
              <a:t>；</a:t>
            </a:r>
          </a:p>
          <a:p>
            <a:pPr lvl="2" eaLnBrk="1" hangingPunct="1">
              <a:buFont typeface="Wingdings" pitchFamily="2" charset="2"/>
              <a:buChar char="p"/>
            </a:pPr>
            <a:r>
              <a:rPr lang="zh-CN" altLang="en-US" dirty="0" smtClean="0"/>
              <a:t>每一次循环都可以与其它的循环重叠并行执行；</a:t>
            </a:r>
          </a:p>
          <a:p>
            <a:pPr lvl="2" eaLnBrk="1" hangingPunct="1">
              <a:buFont typeface="Wingdings" pitchFamily="2" charset="2"/>
              <a:buChar char="p"/>
            </a:pPr>
            <a:r>
              <a:rPr lang="zh-CN" altLang="en-US" dirty="0" smtClean="0"/>
              <a:t>在每一次循环的内部，却没有任何的并行性。 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_样板-白底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0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0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1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1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2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2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3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3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4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4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5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5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6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6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17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17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2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2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3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3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4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4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5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5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6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6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7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7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8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8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9_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9_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Settings\Guowen Wu\Application Data\Microsoft\Templates\样板-白底.pot</Template>
  <TotalTime>15504</TotalTime>
  <Words>5259</Words>
  <Application>Microsoft Office PowerPoint</Application>
  <PresentationFormat>全屏显示(4:3)</PresentationFormat>
  <Paragraphs>715</Paragraphs>
  <Slides>78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78</vt:i4>
      </vt:variant>
    </vt:vector>
  </HeadingPairs>
  <TitlesOfParts>
    <vt:vector size="111" baseType="lpstr">
      <vt:lpstr>Arial Unicode MS</vt:lpstr>
      <vt:lpstr>MS PGothic</vt:lpstr>
      <vt:lpstr>MS PGothic</vt:lpstr>
      <vt:lpstr>黑体</vt:lpstr>
      <vt:lpstr>华文行楷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Wingdings</vt:lpstr>
      <vt:lpstr>1_样板-白底</vt:lpstr>
      <vt:lpstr>2_样板-白底</vt:lpstr>
      <vt:lpstr>3_样板-白底</vt:lpstr>
      <vt:lpstr>4_样板-白底</vt:lpstr>
      <vt:lpstr>5_样板-白底</vt:lpstr>
      <vt:lpstr>6_样板-白底</vt:lpstr>
      <vt:lpstr>7_样板-白底</vt:lpstr>
      <vt:lpstr>8_样板-白底</vt:lpstr>
      <vt:lpstr>9_样板-白底</vt:lpstr>
      <vt:lpstr>10_样板-白底</vt:lpstr>
      <vt:lpstr>11_样板-白底</vt:lpstr>
      <vt:lpstr>12_样板-白底</vt:lpstr>
      <vt:lpstr>13_样板-白底</vt:lpstr>
      <vt:lpstr>14_样板-白底</vt:lpstr>
      <vt:lpstr>15_样板-白底</vt:lpstr>
      <vt:lpstr>16_样板-白底</vt:lpstr>
      <vt:lpstr>17_样板-白底</vt:lpstr>
      <vt:lpstr>Picture</vt:lpstr>
      <vt:lpstr>图片</vt:lpstr>
      <vt:lpstr>Picture2</vt:lpstr>
      <vt:lpstr>   2017年11月13日，全球超级计算机500强榜单公布，“神威·太湖之光”以每秒9.3亿亿次的浮点运算速度第四次夺冠。</vt:lpstr>
      <vt:lpstr>PowerPoint 演示文稿</vt:lpstr>
      <vt:lpstr>PowerPoint 演示文稿</vt:lpstr>
      <vt:lpstr>回顾第三章</vt:lpstr>
      <vt:lpstr>PowerPoint 演示文稿</vt:lpstr>
      <vt:lpstr>PowerPoint 演示文稿</vt:lpstr>
      <vt:lpstr>PowerPoint 演示文稿</vt:lpstr>
      <vt:lpstr>5.1 指令级并行的概念</vt:lpstr>
      <vt:lpstr>5.1 指令级并行的概念</vt:lpstr>
      <vt:lpstr>PowerPoint 演示文稿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5.3 指令的动态调度</vt:lpstr>
      <vt:lpstr>PowerPoint 演示文稿</vt:lpstr>
      <vt:lpstr>PowerPoint 演示文稿</vt:lpstr>
      <vt:lpstr>5.4 动态分支预测技术</vt:lpstr>
      <vt:lpstr>5.4 动态分支预测技术</vt:lpstr>
      <vt:lpstr>5.4 动态分支预测技术</vt:lpstr>
      <vt:lpstr>5.4 动态分支预测技术</vt:lpstr>
      <vt:lpstr>5.4 动态分支预测技术</vt:lpstr>
      <vt:lpstr>5.4 动态分支预测技术</vt:lpstr>
      <vt:lpstr>5.4 动态分支预测技术</vt:lpstr>
      <vt:lpstr>5.4 动态分支预测技术</vt:lpstr>
      <vt:lpstr>PowerPoint 演示文稿</vt:lpstr>
      <vt:lpstr>5.4 动态分支预测技术</vt:lpstr>
      <vt:lpstr>5.4 动态分支预测技术</vt:lpstr>
      <vt:lpstr>5.4 动态分支预测技术</vt:lpstr>
      <vt:lpstr>PowerPoint 演示文稿</vt:lpstr>
      <vt:lpstr>PowerPoint 演示文稿</vt:lpstr>
      <vt:lpstr>PowerPoint 演示文稿</vt:lpstr>
      <vt:lpstr>5.5 多指令流出技术</vt:lpstr>
      <vt:lpstr>PowerPoint 演示文稿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5.5 多指令流出技术</vt:lpstr>
      <vt:lpstr>PowerPoint 演示文稿</vt:lpstr>
      <vt:lpstr>第五章作业</vt:lpstr>
      <vt:lpstr>并行的类型</vt:lpstr>
      <vt:lpstr>DLP的兴起</vt:lpstr>
      <vt:lpstr>Alternative Model: Vector Processing</vt:lpstr>
      <vt:lpstr>Graphics Processing Units (GPUs)</vt:lpstr>
      <vt:lpstr>General-Purpose GPUs (GP-GPUs)</vt:lpstr>
      <vt:lpstr>Simplified CUDA Programming Model</vt:lpstr>
      <vt:lpstr>Programmer’s View of Execution</vt:lpstr>
      <vt:lpstr>Hardware Execution Model</vt:lpstr>
      <vt:lpstr>Using CPU+GPU Architecture</vt:lpstr>
      <vt:lpstr>5.3 指令的动态调度</vt:lpstr>
      <vt:lpstr>PowerPoint 演示文稿</vt:lpstr>
      <vt:lpstr>PowerPoint 演示文稿</vt:lpstr>
      <vt:lpstr>Five primary approaches in use for multiple-issue processors</vt:lpstr>
      <vt:lpstr>Major techniques with the component of the CPI equation</vt:lpstr>
      <vt:lpstr>Return</vt:lpstr>
      <vt:lpstr>Return</vt:lpstr>
    </vt:vector>
  </TitlesOfParts>
  <Company>chinaschool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yyan</dc:creator>
  <cp:lastModifiedBy>陈俭喜</cp:lastModifiedBy>
  <cp:revision>944</cp:revision>
  <dcterms:created xsi:type="dcterms:W3CDTF">1999-09-15T05:32:15Z</dcterms:created>
  <dcterms:modified xsi:type="dcterms:W3CDTF">2019-03-22T00:17:32Z</dcterms:modified>
</cp:coreProperties>
</file>