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7" d="100"/>
          <a:sy n="77" d="100"/>
        </p:scale>
        <p:origin x="86"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E2E5DC0-CD35-4120-88A3-6982D9F31989}"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452D60CC-3A26-4C22-A08E-A06F9E50512D}">
      <dgm:prSet/>
      <dgm:spPr/>
      <dgm:t>
        <a:bodyPr/>
        <a:lstStyle/>
        <a:p>
          <a:r>
            <a:rPr lang="en-IN" dirty="0"/>
            <a:t>Lung cancer remains a significant health concern with high mortality rates. Early detection is critical for improving patient prognosis. This study explores the potential of machine learning (ML) models for predicting lung cancer risk using data files.</a:t>
          </a:r>
          <a:endParaRPr lang="en-US" dirty="0"/>
        </a:p>
      </dgm:t>
    </dgm:pt>
    <dgm:pt modelId="{45733F2B-3050-4F4E-A19D-D9A483F2FB3A}" type="parTrans" cxnId="{3D1D431D-3FF8-4BC8-A00E-D11CDA2185F3}">
      <dgm:prSet/>
      <dgm:spPr/>
      <dgm:t>
        <a:bodyPr/>
        <a:lstStyle/>
        <a:p>
          <a:endParaRPr lang="en-US"/>
        </a:p>
      </dgm:t>
    </dgm:pt>
    <dgm:pt modelId="{7D32A6CB-7645-4D01-A24F-2CDAEF285E2D}" type="sibTrans" cxnId="{3D1D431D-3FF8-4BC8-A00E-D11CDA2185F3}">
      <dgm:prSet/>
      <dgm:spPr/>
      <dgm:t>
        <a:bodyPr/>
        <a:lstStyle/>
        <a:p>
          <a:endParaRPr lang="en-US"/>
        </a:p>
      </dgm:t>
    </dgm:pt>
    <dgm:pt modelId="{552E138D-C55F-4696-B268-3EAABF76845F}">
      <dgm:prSet/>
      <dgm:spPr/>
      <dgm:t>
        <a:bodyPr/>
        <a:lstStyle/>
        <a:p>
          <a:r>
            <a:rPr lang="en-IN"/>
            <a:t>We aim to develop and evaluate various ML models trained on patient data containing demographic information, medical history, smoking habits, and potentially biomolecular or imaging data. The data will undergo preprocessing to ensure compatibility with the chosen ML algorithms.</a:t>
          </a:r>
          <a:endParaRPr lang="en-US"/>
        </a:p>
      </dgm:t>
    </dgm:pt>
    <dgm:pt modelId="{6B79008D-0E29-4FA2-8A93-34DF31E4DF0B}" type="parTrans" cxnId="{23AC58FA-6898-44BA-82E8-5193F0996A75}">
      <dgm:prSet/>
      <dgm:spPr/>
      <dgm:t>
        <a:bodyPr/>
        <a:lstStyle/>
        <a:p>
          <a:endParaRPr lang="en-US"/>
        </a:p>
      </dgm:t>
    </dgm:pt>
    <dgm:pt modelId="{D4AE82C1-52AE-458C-A1FC-37B9DBB0AB58}" type="sibTrans" cxnId="{23AC58FA-6898-44BA-82E8-5193F0996A75}">
      <dgm:prSet/>
      <dgm:spPr/>
      <dgm:t>
        <a:bodyPr/>
        <a:lstStyle/>
        <a:p>
          <a:endParaRPr lang="en-US"/>
        </a:p>
      </dgm:t>
    </dgm:pt>
    <dgm:pt modelId="{AD417A0D-CC68-48BB-93A2-9FADBA8DE4C4}">
      <dgm:prSet/>
      <dgm:spPr/>
      <dgm:t>
        <a:bodyPr/>
        <a:lstStyle/>
        <a:p>
          <a:r>
            <a:rPr lang="en-IN"/>
            <a:t>Our primary objective is to identify the most effective ML model in predicting lung cancer risk within this dataset. We will assess the model's accuracy through validation techniques. Additionally, the chosen model may offer insights into the most influential factors associated with lung cancer development.</a:t>
          </a:r>
          <a:endParaRPr lang="en-US"/>
        </a:p>
      </dgm:t>
    </dgm:pt>
    <dgm:pt modelId="{5CE16B7D-1160-4EA0-8E21-03CDB5787945}" type="parTrans" cxnId="{B9DDACFA-B127-4FC5-91D4-62AE07D6BD1D}">
      <dgm:prSet/>
      <dgm:spPr/>
      <dgm:t>
        <a:bodyPr/>
        <a:lstStyle/>
        <a:p>
          <a:endParaRPr lang="en-US"/>
        </a:p>
      </dgm:t>
    </dgm:pt>
    <dgm:pt modelId="{BEE019DC-BAA6-4806-A186-A77B8D372D91}" type="sibTrans" cxnId="{B9DDACFA-B127-4FC5-91D4-62AE07D6BD1D}">
      <dgm:prSet/>
      <dgm:spPr/>
      <dgm:t>
        <a:bodyPr/>
        <a:lstStyle/>
        <a:p>
          <a:endParaRPr lang="en-US"/>
        </a:p>
      </dgm:t>
    </dgm:pt>
    <dgm:pt modelId="{36846FD5-E3DF-4DA1-A5A2-AE0000923FDE}">
      <dgm:prSet/>
      <dgm:spPr/>
      <dgm:t>
        <a:bodyPr/>
        <a:lstStyle/>
        <a:p>
          <a:r>
            <a:rPr lang="en-IN"/>
            <a:t>This research has the potential to contribute significantly to the development of efficient lung cancer prediction tools. Early detection through such tools can enable timely interventions and improve patient outcomes. By leveraging the power of ML, this study aims to advance lung cancer diagnosis and potentially save lives.</a:t>
          </a:r>
          <a:endParaRPr lang="en-US"/>
        </a:p>
      </dgm:t>
    </dgm:pt>
    <dgm:pt modelId="{285DA20D-546F-496A-9B3C-D9A6A802C238}" type="parTrans" cxnId="{8E05E564-1783-4E2D-A5FB-76F670268B8E}">
      <dgm:prSet/>
      <dgm:spPr/>
      <dgm:t>
        <a:bodyPr/>
        <a:lstStyle/>
        <a:p>
          <a:endParaRPr lang="en-US"/>
        </a:p>
      </dgm:t>
    </dgm:pt>
    <dgm:pt modelId="{E8B4CF03-4632-49F7-B3D1-8C114AA1B9E9}" type="sibTrans" cxnId="{8E05E564-1783-4E2D-A5FB-76F670268B8E}">
      <dgm:prSet/>
      <dgm:spPr/>
      <dgm:t>
        <a:bodyPr/>
        <a:lstStyle/>
        <a:p>
          <a:endParaRPr lang="en-US"/>
        </a:p>
      </dgm:t>
    </dgm:pt>
    <dgm:pt modelId="{C6E58D1D-AD8D-470D-B477-25D0BEC556AE}">
      <dgm:prSet/>
      <dgm:spPr/>
      <dgm:t>
        <a:bodyPr/>
        <a:lstStyle/>
        <a:p>
          <a:r>
            <a:rPr lang="en-IN" b="1"/>
            <a:t>Keywords: Convolutional Neural Network, Machine Learning, Web Application, Teras, TensorFlow, Supervised Learning, Unsupervised Learning, Semi-Supervised Learning.</a:t>
          </a:r>
          <a:endParaRPr lang="en-US"/>
        </a:p>
      </dgm:t>
    </dgm:pt>
    <dgm:pt modelId="{4C3221A7-5E0F-428A-8395-B564F03AFACD}" type="parTrans" cxnId="{0DB1A11D-8F53-4F50-B7D8-2120ADCC4A41}">
      <dgm:prSet/>
      <dgm:spPr/>
      <dgm:t>
        <a:bodyPr/>
        <a:lstStyle/>
        <a:p>
          <a:endParaRPr lang="en-US"/>
        </a:p>
      </dgm:t>
    </dgm:pt>
    <dgm:pt modelId="{862093BA-F91F-42D9-B7EC-37E89667A21E}" type="sibTrans" cxnId="{0DB1A11D-8F53-4F50-B7D8-2120ADCC4A41}">
      <dgm:prSet/>
      <dgm:spPr/>
      <dgm:t>
        <a:bodyPr/>
        <a:lstStyle/>
        <a:p>
          <a:endParaRPr lang="en-US"/>
        </a:p>
      </dgm:t>
    </dgm:pt>
    <dgm:pt modelId="{9E3E518B-D074-41DE-A014-9F1004C264E3}" type="pres">
      <dgm:prSet presAssocID="{CE2E5DC0-CD35-4120-88A3-6982D9F31989}" presName="outerComposite" presStyleCnt="0">
        <dgm:presLayoutVars>
          <dgm:chMax val="5"/>
          <dgm:dir/>
          <dgm:resizeHandles val="exact"/>
        </dgm:presLayoutVars>
      </dgm:prSet>
      <dgm:spPr/>
    </dgm:pt>
    <dgm:pt modelId="{AFA96B0B-8131-4A31-A55E-25EE284FD720}" type="pres">
      <dgm:prSet presAssocID="{CE2E5DC0-CD35-4120-88A3-6982D9F31989}" presName="dummyMaxCanvas" presStyleCnt="0">
        <dgm:presLayoutVars/>
      </dgm:prSet>
      <dgm:spPr/>
    </dgm:pt>
    <dgm:pt modelId="{6761A815-136D-4A40-9CA8-368D047DD8B5}" type="pres">
      <dgm:prSet presAssocID="{CE2E5DC0-CD35-4120-88A3-6982D9F31989}" presName="FiveNodes_1" presStyleLbl="node1" presStyleIdx="0" presStyleCnt="5">
        <dgm:presLayoutVars>
          <dgm:bulletEnabled val="1"/>
        </dgm:presLayoutVars>
      </dgm:prSet>
      <dgm:spPr/>
    </dgm:pt>
    <dgm:pt modelId="{5EF32711-6DF0-4E0B-BF88-4ADB4DD02EBA}" type="pres">
      <dgm:prSet presAssocID="{CE2E5DC0-CD35-4120-88A3-6982D9F31989}" presName="FiveNodes_2" presStyleLbl="node1" presStyleIdx="1" presStyleCnt="5">
        <dgm:presLayoutVars>
          <dgm:bulletEnabled val="1"/>
        </dgm:presLayoutVars>
      </dgm:prSet>
      <dgm:spPr/>
    </dgm:pt>
    <dgm:pt modelId="{663C2606-7058-4BCF-BB48-8219AE21C2D2}" type="pres">
      <dgm:prSet presAssocID="{CE2E5DC0-CD35-4120-88A3-6982D9F31989}" presName="FiveNodes_3" presStyleLbl="node1" presStyleIdx="2" presStyleCnt="5">
        <dgm:presLayoutVars>
          <dgm:bulletEnabled val="1"/>
        </dgm:presLayoutVars>
      </dgm:prSet>
      <dgm:spPr/>
    </dgm:pt>
    <dgm:pt modelId="{7BDC858D-BC40-41CF-9535-C4234DBF9BDF}" type="pres">
      <dgm:prSet presAssocID="{CE2E5DC0-CD35-4120-88A3-6982D9F31989}" presName="FiveNodes_4" presStyleLbl="node1" presStyleIdx="3" presStyleCnt="5">
        <dgm:presLayoutVars>
          <dgm:bulletEnabled val="1"/>
        </dgm:presLayoutVars>
      </dgm:prSet>
      <dgm:spPr/>
    </dgm:pt>
    <dgm:pt modelId="{4B6FEA06-99BF-4F70-88C5-B676C1B3D543}" type="pres">
      <dgm:prSet presAssocID="{CE2E5DC0-CD35-4120-88A3-6982D9F31989}" presName="FiveNodes_5" presStyleLbl="node1" presStyleIdx="4" presStyleCnt="5">
        <dgm:presLayoutVars>
          <dgm:bulletEnabled val="1"/>
        </dgm:presLayoutVars>
      </dgm:prSet>
      <dgm:spPr/>
    </dgm:pt>
    <dgm:pt modelId="{E0A94709-B199-4927-ACC4-96DA34EA301B}" type="pres">
      <dgm:prSet presAssocID="{CE2E5DC0-CD35-4120-88A3-6982D9F31989}" presName="FiveConn_1-2" presStyleLbl="fgAccFollowNode1" presStyleIdx="0" presStyleCnt="4">
        <dgm:presLayoutVars>
          <dgm:bulletEnabled val="1"/>
        </dgm:presLayoutVars>
      </dgm:prSet>
      <dgm:spPr/>
    </dgm:pt>
    <dgm:pt modelId="{D0591260-2B98-47BD-B263-325DB42B033B}" type="pres">
      <dgm:prSet presAssocID="{CE2E5DC0-CD35-4120-88A3-6982D9F31989}" presName="FiveConn_2-3" presStyleLbl="fgAccFollowNode1" presStyleIdx="1" presStyleCnt="4">
        <dgm:presLayoutVars>
          <dgm:bulletEnabled val="1"/>
        </dgm:presLayoutVars>
      </dgm:prSet>
      <dgm:spPr/>
    </dgm:pt>
    <dgm:pt modelId="{D7DB7DFD-2E26-4676-A72A-61143DC962F1}" type="pres">
      <dgm:prSet presAssocID="{CE2E5DC0-CD35-4120-88A3-6982D9F31989}" presName="FiveConn_3-4" presStyleLbl="fgAccFollowNode1" presStyleIdx="2" presStyleCnt="4">
        <dgm:presLayoutVars>
          <dgm:bulletEnabled val="1"/>
        </dgm:presLayoutVars>
      </dgm:prSet>
      <dgm:spPr/>
    </dgm:pt>
    <dgm:pt modelId="{D0FCF41C-E3BA-4D26-95EF-62E61ADD6BC6}" type="pres">
      <dgm:prSet presAssocID="{CE2E5DC0-CD35-4120-88A3-6982D9F31989}" presName="FiveConn_4-5" presStyleLbl="fgAccFollowNode1" presStyleIdx="3" presStyleCnt="4">
        <dgm:presLayoutVars>
          <dgm:bulletEnabled val="1"/>
        </dgm:presLayoutVars>
      </dgm:prSet>
      <dgm:spPr/>
    </dgm:pt>
    <dgm:pt modelId="{7E46E2BF-9749-47D8-B909-C2729EA54B8D}" type="pres">
      <dgm:prSet presAssocID="{CE2E5DC0-CD35-4120-88A3-6982D9F31989}" presName="FiveNodes_1_text" presStyleLbl="node1" presStyleIdx="4" presStyleCnt="5">
        <dgm:presLayoutVars>
          <dgm:bulletEnabled val="1"/>
        </dgm:presLayoutVars>
      </dgm:prSet>
      <dgm:spPr/>
    </dgm:pt>
    <dgm:pt modelId="{9E6642A4-D846-4036-9D67-78FB2992814C}" type="pres">
      <dgm:prSet presAssocID="{CE2E5DC0-CD35-4120-88A3-6982D9F31989}" presName="FiveNodes_2_text" presStyleLbl="node1" presStyleIdx="4" presStyleCnt="5">
        <dgm:presLayoutVars>
          <dgm:bulletEnabled val="1"/>
        </dgm:presLayoutVars>
      </dgm:prSet>
      <dgm:spPr/>
    </dgm:pt>
    <dgm:pt modelId="{6F1CABA3-37DB-477C-AA10-E7DBA815E915}" type="pres">
      <dgm:prSet presAssocID="{CE2E5DC0-CD35-4120-88A3-6982D9F31989}" presName="FiveNodes_3_text" presStyleLbl="node1" presStyleIdx="4" presStyleCnt="5">
        <dgm:presLayoutVars>
          <dgm:bulletEnabled val="1"/>
        </dgm:presLayoutVars>
      </dgm:prSet>
      <dgm:spPr/>
    </dgm:pt>
    <dgm:pt modelId="{43F538B8-69A3-4F05-B73A-C824D7DCF41B}" type="pres">
      <dgm:prSet presAssocID="{CE2E5DC0-CD35-4120-88A3-6982D9F31989}" presName="FiveNodes_4_text" presStyleLbl="node1" presStyleIdx="4" presStyleCnt="5">
        <dgm:presLayoutVars>
          <dgm:bulletEnabled val="1"/>
        </dgm:presLayoutVars>
      </dgm:prSet>
      <dgm:spPr/>
    </dgm:pt>
    <dgm:pt modelId="{53DF4858-38E1-409A-980A-B06AAF5D2943}" type="pres">
      <dgm:prSet presAssocID="{CE2E5DC0-CD35-4120-88A3-6982D9F31989}" presName="FiveNodes_5_text" presStyleLbl="node1" presStyleIdx="4" presStyleCnt="5">
        <dgm:presLayoutVars>
          <dgm:bulletEnabled val="1"/>
        </dgm:presLayoutVars>
      </dgm:prSet>
      <dgm:spPr/>
    </dgm:pt>
  </dgm:ptLst>
  <dgm:cxnLst>
    <dgm:cxn modelId="{3D1D431D-3FF8-4BC8-A00E-D11CDA2185F3}" srcId="{CE2E5DC0-CD35-4120-88A3-6982D9F31989}" destId="{452D60CC-3A26-4C22-A08E-A06F9E50512D}" srcOrd="0" destOrd="0" parTransId="{45733F2B-3050-4F4E-A19D-D9A483F2FB3A}" sibTransId="{7D32A6CB-7645-4D01-A24F-2CDAEF285E2D}"/>
    <dgm:cxn modelId="{33B1801D-D603-4ED5-B79B-AA85492CA4AF}" type="presOf" srcId="{D4AE82C1-52AE-458C-A1FC-37B9DBB0AB58}" destId="{D0591260-2B98-47BD-B263-325DB42B033B}" srcOrd="0" destOrd="0" presId="urn:microsoft.com/office/officeart/2005/8/layout/vProcess5"/>
    <dgm:cxn modelId="{0DB1A11D-8F53-4F50-B7D8-2120ADCC4A41}" srcId="{CE2E5DC0-CD35-4120-88A3-6982D9F31989}" destId="{C6E58D1D-AD8D-470D-B477-25D0BEC556AE}" srcOrd="4" destOrd="0" parTransId="{4C3221A7-5E0F-428A-8395-B564F03AFACD}" sibTransId="{862093BA-F91F-42D9-B7EC-37E89667A21E}"/>
    <dgm:cxn modelId="{5A454520-8383-4749-B0B0-5E1BEA69FA3F}" type="presOf" srcId="{552E138D-C55F-4696-B268-3EAABF76845F}" destId="{9E6642A4-D846-4036-9D67-78FB2992814C}" srcOrd="1" destOrd="0" presId="urn:microsoft.com/office/officeart/2005/8/layout/vProcess5"/>
    <dgm:cxn modelId="{BA16552B-AAF4-42B1-851E-A0A3A59421BE}" type="presOf" srcId="{7D32A6CB-7645-4D01-A24F-2CDAEF285E2D}" destId="{E0A94709-B199-4927-ACC4-96DA34EA301B}" srcOrd="0" destOrd="0" presId="urn:microsoft.com/office/officeart/2005/8/layout/vProcess5"/>
    <dgm:cxn modelId="{644A052C-E9F0-4734-A12A-4BB3323E314B}" type="presOf" srcId="{452D60CC-3A26-4C22-A08E-A06F9E50512D}" destId="{7E46E2BF-9749-47D8-B909-C2729EA54B8D}" srcOrd="1" destOrd="0" presId="urn:microsoft.com/office/officeart/2005/8/layout/vProcess5"/>
    <dgm:cxn modelId="{06E2CD39-71B9-4592-8D31-081880B575DA}" type="presOf" srcId="{36846FD5-E3DF-4DA1-A5A2-AE0000923FDE}" destId="{43F538B8-69A3-4F05-B73A-C824D7DCF41B}" srcOrd="1" destOrd="0" presId="urn:microsoft.com/office/officeart/2005/8/layout/vProcess5"/>
    <dgm:cxn modelId="{8E05E564-1783-4E2D-A5FB-76F670268B8E}" srcId="{CE2E5DC0-CD35-4120-88A3-6982D9F31989}" destId="{36846FD5-E3DF-4DA1-A5A2-AE0000923FDE}" srcOrd="3" destOrd="0" parTransId="{285DA20D-546F-496A-9B3C-D9A6A802C238}" sibTransId="{E8B4CF03-4632-49F7-B3D1-8C114AA1B9E9}"/>
    <dgm:cxn modelId="{ECFF0D66-C00D-41B4-B9B8-523CA4833407}" type="presOf" srcId="{C6E58D1D-AD8D-470D-B477-25D0BEC556AE}" destId="{4B6FEA06-99BF-4F70-88C5-B676C1B3D543}" srcOrd="0" destOrd="0" presId="urn:microsoft.com/office/officeart/2005/8/layout/vProcess5"/>
    <dgm:cxn modelId="{465AC477-0024-49A5-8A16-2B37E9F83578}" type="presOf" srcId="{552E138D-C55F-4696-B268-3EAABF76845F}" destId="{5EF32711-6DF0-4E0B-BF88-4ADB4DD02EBA}" srcOrd="0" destOrd="0" presId="urn:microsoft.com/office/officeart/2005/8/layout/vProcess5"/>
    <dgm:cxn modelId="{02EC575A-59EC-4BE8-9DF9-2EDD5A28D86D}" type="presOf" srcId="{C6E58D1D-AD8D-470D-B477-25D0BEC556AE}" destId="{53DF4858-38E1-409A-980A-B06AAF5D2943}" srcOrd="1" destOrd="0" presId="urn:microsoft.com/office/officeart/2005/8/layout/vProcess5"/>
    <dgm:cxn modelId="{0939998D-4299-41C9-8A9F-F00224F5A278}" type="presOf" srcId="{AD417A0D-CC68-48BB-93A2-9FADBA8DE4C4}" destId="{6F1CABA3-37DB-477C-AA10-E7DBA815E915}" srcOrd="1" destOrd="0" presId="urn:microsoft.com/office/officeart/2005/8/layout/vProcess5"/>
    <dgm:cxn modelId="{92B310B1-CF4B-4B8A-82C9-0CC0E942B0C4}" type="presOf" srcId="{E8B4CF03-4632-49F7-B3D1-8C114AA1B9E9}" destId="{D0FCF41C-E3BA-4D26-95EF-62E61ADD6BC6}" srcOrd="0" destOrd="0" presId="urn:microsoft.com/office/officeart/2005/8/layout/vProcess5"/>
    <dgm:cxn modelId="{BC59C0C0-3B2D-4386-AFC7-370F89933992}" type="presOf" srcId="{452D60CC-3A26-4C22-A08E-A06F9E50512D}" destId="{6761A815-136D-4A40-9CA8-368D047DD8B5}" srcOrd="0" destOrd="0" presId="urn:microsoft.com/office/officeart/2005/8/layout/vProcess5"/>
    <dgm:cxn modelId="{B7ECE6C2-D875-4713-8F5C-0BCCE1681C9B}" type="presOf" srcId="{36846FD5-E3DF-4DA1-A5A2-AE0000923FDE}" destId="{7BDC858D-BC40-41CF-9535-C4234DBF9BDF}" srcOrd="0" destOrd="0" presId="urn:microsoft.com/office/officeart/2005/8/layout/vProcess5"/>
    <dgm:cxn modelId="{1FC2A4C9-41DA-4F3A-9872-9DF9BBE32336}" type="presOf" srcId="{CE2E5DC0-CD35-4120-88A3-6982D9F31989}" destId="{9E3E518B-D074-41DE-A014-9F1004C264E3}" srcOrd="0" destOrd="0" presId="urn:microsoft.com/office/officeart/2005/8/layout/vProcess5"/>
    <dgm:cxn modelId="{C45A15F8-9079-4CF3-A045-F2391C941483}" type="presOf" srcId="{AD417A0D-CC68-48BB-93A2-9FADBA8DE4C4}" destId="{663C2606-7058-4BCF-BB48-8219AE21C2D2}" srcOrd="0" destOrd="0" presId="urn:microsoft.com/office/officeart/2005/8/layout/vProcess5"/>
    <dgm:cxn modelId="{EA9DE0F8-9303-4471-87D8-38AE629BEEA4}" type="presOf" srcId="{BEE019DC-BAA6-4806-A186-A77B8D372D91}" destId="{D7DB7DFD-2E26-4676-A72A-61143DC962F1}" srcOrd="0" destOrd="0" presId="urn:microsoft.com/office/officeart/2005/8/layout/vProcess5"/>
    <dgm:cxn modelId="{23AC58FA-6898-44BA-82E8-5193F0996A75}" srcId="{CE2E5DC0-CD35-4120-88A3-6982D9F31989}" destId="{552E138D-C55F-4696-B268-3EAABF76845F}" srcOrd="1" destOrd="0" parTransId="{6B79008D-0E29-4FA2-8A93-34DF31E4DF0B}" sibTransId="{D4AE82C1-52AE-458C-A1FC-37B9DBB0AB58}"/>
    <dgm:cxn modelId="{B9DDACFA-B127-4FC5-91D4-62AE07D6BD1D}" srcId="{CE2E5DC0-CD35-4120-88A3-6982D9F31989}" destId="{AD417A0D-CC68-48BB-93A2-9FADBA8DE4C4}" srcOrd="2" destOrd="0" parTransId="{5CE16B7D-1160-4EA0-8E21-03CDB5787945}" sibTransId="{BEE019DC-BAA6-4806-A186-A77B8D372D91}"/>
    <dgm:cxn modelId="{E662F9AE-8515-4A96-9735-67FE2436F89D}" type="presParOf" srcId="{9E3E518B-D074-41DE-A014-9F1004C264E3}" destId="{AFA96B0B-8131-4A31-A55E-25EE284FD720}" srcOrd="0" destOrd="0" presId="urn:microsoft.com/office/officeart/2005/8/layout/vProcess5"/>
    <dgm:cxn modelId="{9A135D64-F997-42E6-B384-8DB9ED4390EE}" type="presParOf" srcId="{9E3E518B-D074-41DE-A014-9F1004C264E3}" destId="{6761A815-136D-4A40-9CA8-368D047DD8B5}" srcOrd="1" destOrd="0" presId="urn:microsoft.com/office/officeart/2005/8/layout/vProcess5"/>
    <dgm:cxn modelId="{857EA0DF-EDF2-4192-B139-66F32C848616}" type="presParOf" srcId="{9E3E518B-D074-41DE-A014-9F1004C264E3}" destId="{5EF32711-6DF0-4E0B-BF88-4ADB4DD02EBA}" srcOrd="2" destOrd="0" presId="urn:microsoft.com/office/officeart/2005/8/layout/vProcess5"/>
    <dgm:cxn modelId="{05E6FC8E-125F-4DB5-9DE4-2E551CD60AC1}" type="presParOf" srcId="{9E3E518B-D074-41DE-A014-9F1004C264E3}" destId="{663C2606-7058-4BCF-BB48-8219AE21C2D2}" srcOrd="3" destOrd="0" presId="urn:microsoft.com/office/officeart/2005/8/layout/vProcess5"/>
    <dgm:cxn modelId="{53229579-268F-4030-A050-D5F536142116}" type="presParOf" srcId="{9E3E518B-D074-41DE-A014-9F1004C264E3}" destId="{7BDC858D-BC40-41CF-9535-C4234DBF9BDF}" srcOrd="4" destOrd="0" presId="urn:microsoft.com/office/officeart/2005/8/layout/vProcess5"/>
    <dgm:cxn modelId="{F856B108-9159-4D7A-87E8-F7627B3EB97F}" type="presParOf" srcId="{9E3E518B-D074-41DE-A014-9F1004C264E3}" destId="{4B6FEA06-99BF-4F70-88C5-B676C1B3D543}" srcOrd="5" destOrd="0" presId="urn:microsoft.com/office/officeart/2005/8/layout/vProcess5"/>
    <dgm:cxn modelId="{EF532AA1-5B58-42EB-9ACD-6A6B7D0D8505}" type="presParOf" srcId="{9E3E518B-D074-41DE-A014-9F1004C264E3}" destId="{E0A94709-B199-4927-ACC4-96DA34EA301B}" srcOrd="6" destOrd="0" presId="urn:microsoft.com/office/officeart/2005/8/layout/vProcess5"/>
    <dgm:cxn modelId="{A84F72B4-C26A-4304-8C1C-24A8C8B34B62}" type="presParOf" srcId="{9E3E518B-D074-41DE-A014-9F1004C264E3}" destId="{D0591260-2B98-47BD-B263-325DB42B033B}" srcOrd="7" destOrd="0" presId="urn:microsoft.com/office/officeart/2005/8/layout/vProcess5"/>
    <dgm:cxn modelId="{BD9389AE-7E5A-4F3C-AB61-3A4847A7BE04}" type="presParOf" srcId="{9E3E518B-D074-41DE-A014-9F1004C264E3}" destId="{D7DB7DFD-2E26-4676-A72A-61143DC962F1}" srcOrd="8" destOrd="0" presId="urn:microsoft.com/office/officeart/2005/8/layout/vProcess5"/>
    <dgm:cxn modelId="{F460E224-3E67-4E6D-85D4-CB5F34B98A39}" type="presParOf" srcId="{9E3E518B-D074-41DE-A014-9F1004C264E3}" destId="{D0FCF41C-E3BA-4D26-95EF-62E61ADD6BC6}" srcOrd="9" destOrd="0" presId="urn:microsoft.com/office/officeart/2005/8/layout/vProcess5"/>
    <dgm:cxn modelId="{8A95777C-EA4F-450C-8FCE-625FCD776826}" type="presParOf" srcId="{9E3E518B-D074-41DE-A014-9F1004C264E3}" destId="{7E46E2BF-9749-47D8-B909-C2729EA54B8D}" srcOrd="10" destOrd="0" presId="urn:microsoft.com/office/officeart/2005/8/layout/vProcess5"/>
    <dgm:cxn modelId="{2E312A72-3931-4169-A908-616F5D43E766}" type="presParOf" srcId="{9E3E518B-D074-41DE-A014-9F1004C264E3}" destId="{9E6642A4-D846-4036-9D67-78FB2992814C}" srcOrd="11" destOrd="0" presId="urn:microsoft.com/office/officeart/2005/8/layout/vProcess5"/>
    <dgm:cxn modelId="{2B9228CC-BD53-4B9D-945A-B7D7B15273C4}" type="presParOf" srcId="{9E3E518B-D074-41DE-A014-9F1004C264E3}" destId="{6F1CABA3-37DB-477C-AA10-E7DBA815E915}" srcOrd="12" destOrd="0" presId="urn:microsoft.com/office/officeart/2005/8/layout/vProcess5"/>
    <dgm:cxn modelId="{C6565B4D-1DCD-427F-BC14-34355FFAD738}" type="presParOf" srcId="{9E3E518B-D074-41DE-A014-9F1004C264E3}" destId="{43F538B8-69A3-4F05-B73A-C824D7DCF41B}" srcOrd="13" destOrd="0" presId="urn:microsoft.com/office/officeart/2005/8/layout/vProcess5"/>
    <dgm:cxn modelId="{B663DB8D-6AF0-4AE8-8A2A-099EA58A7F4C}" type="presParOf" srcId="{9E3E518B-D074-41DE-A014-9F1004C264E3}" destId="{53DF4858-38E1-409A-980A-B06AAF5D2943}" srcOrd="14"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7968F67-48C6-476D-89BA-5AE702C8979D}" type="doc">
      <dgm:prSet loTypeId="urn:microsoft.com/office/officeart/2005/8/layout/vProcess5" loCatId="process" qsTypeId="urn:microsoft.com/office/officeart/2005/8/quickstyle/simple2" qsCatId="simple" csTypeId="urn:microsoft.com/office/officeart/2005/8/colors/colorful2" csCatId="colorful"/>
      <dgm:spPr/>
      <dgm:t>
        <a:bodyPr/>
        <a:lstStyle/>
        <a:p>
          <a:endParaRPr lang="en-US"/>
        </a:p>
      </dgm:t>
    </dgm:pt>
    <dgm:pt modelId="{C8D91508-32F9-4579-B902-3103EFD548A9}">
      <dgm:prSet/>
      <dgm:spPr/>
      <dgm:t>
        <a:bodyPr/>
        <a:lstStyle/>
        <a:p>
          <a:r>
            <a:rPr lang="en-IN"/>
            <a:t>Naive Bayes, another champion in the machine learning classification arena, tackles problems with multiple categories, not just two. Imagine sorting emails into spam, important, or promotional folders. Here's where Naive Bayes comes in.</a:t>
          </a:r>
          <a:endParaRPr lang="en-US"/>
        </a:p>
      </dgm:t>
    </dgm:pt>
    <dgm:pt modelId="{A68BFAF9-7C7A-4297-839B-0C0AC1FB58B0}" type="parTrans" cxnId="{36597414-9A4B-4BFB-A16F-857E9BAED71D}">
      <dgm:prSet/>
      <dgm:spPr/>
      <dgm:t>
        <a:bodyPr/>
        <a:lstStyle/>
        <a:p>
          <a:endParaRPr lang="en-US"/>
        </a:p>
      </dgm:t>
    </dgm:pt>
    <dgm:pt modelId="{5F1D5F16-F3AD-4E34-B5B1-30D27F605EEF}" type="sibTrans" cxnId="{36597414-9A4B-4BFB-A16F-857E9BAED71D}">
      <dgm:prSet/>
      <dgm:spPr/>
      <dgm:t>
        <a:bodyPr/>
        <a:lstStyle/>
        <a:p>
          <a:endParaRPr lang="en-US"/>
        </a:p>
      </dgm:t>
    </dgm:pt>
    <dgm:pt modelId="{F201D1ED-31A2-40C2-AE0A-43F63BA83594}">
      <dgm:prSet/>
      <dgm:spPr/>
      <dgm:t>
        <a:bodyPr/>
        <a:lstStyle/>
        <a:p>
          <a:r>
            <a:rPr lang="en-IN"/>
            <a:t>Despite its "naive" name, it's surprisingly effective. Naive Bayes is based on Bayes' theorem, a powerful tool for calculating probabilities. The "naive" part comes from its assumption that features, like words in an email, are independent of each other given the category (spam/important). For an email, Naive Bayes calculates the probability of it being spam considering each word individually. Then, it multiplies these probabilities to get a final spam probability score. The same is done for other categories (important, promotional). The email is assigned to the category with the highest score.</a:t>
          </a:r>
          <a:endParaRPr lang="en-US"/>
        </a:p>
      </dgm:t>
    </dgm:pt>
    <dgm:pt modelId="{0A850497-B354-4363-BEC1-0803704CCAB9}" type="parTrans" cxnId="{168DDB83-6625-4EF9-A916-495E143BD404}">
      <dgm:prSet/>
      <dgm:spPr/>
      <dgm:t>
        <a:bodyPr/>
        <a:lstStyle/>
        <a:p>
          <a:endParaRPr lang="en-US"/>
        </a:p>
      </dgm:t>
    </dgm:pt>
    <dgm:pt modelId="{CF13BDFC-DA12-4708-B34D-753A05585F9F}" type="sibTrans" cxnId="{168DDB83-6625-4EF9-A916-495E143BD404}">
      <dgm:prSet/>
      <dgm:spPr/>
      <dgm:t>
        <a:bodyPr/>
        <a:lstStyle/>
        <a:p>
          <a:endParaRPr lang="en-US"/>
        </a:p>
      </dgm:t>
    </dgm:pt>
    <dgm:pt modelId="{585F674B-7765-4586-9693-A1FB1F3EC6F7}">
      <dgm:prSet/>
      <dgm:spPr/>
      <dgm:t>
        <a:bodyPr/>
        <a:lstStyle/>
        <a:p>
          <a:r>
            <a:rPr lang="en-IN"/>
            <a:t>Training involves feeding Naive Bayes a bunch of pre-categorized emails. This lets it learn the probabilities of words appearing in each category. With this knowledge, it can analyse new emails and classify them efficiently. Naive Bayes' simplicity and speed make it a popular choice for text classification, spam filtering, and sentiment analysis. However, its independence assumption isn't always perfect, and it might struggle with complex relationships between features.</a:t>
          </a:r>
          <a:endParaRPr lang="en-US"/>
        </a:p>
      </dgm:t>
    </dgm:pt>
    <dgm:pt modelId="{A60AAB80-C90C-4554-80AA-13844AC4565B}" type="parTrans" cxnId="{9AF656D9-02F9-403C-9882-9BB22A530378}">
      <dgm:prSet/>
      <dgm:spPr/>
      <dgm:t>
        <a:bodyPr/>
        <a:lstStyle/>
        <a:p>
          <a:endParaRPr lang="en-US"/>
        </a:p>
      </dgm:t>
    </dgm:pt>
    <dgm:pt modelId="{66C0A767-7BE9-4366-B1CE-046D9CB5A9DF}" type="sibTrans" cxnId="{9AF656D9-02F9-403C-9882-9BB22A530378}">
      <dgm:prSet/>
      <dgm:spPr/>
      <dgm:t>
        <a:bodyPr/>
        <a:lstStyle/>
        <a:p>
          <a:endParaRPr lang="en-US"/>
        </a:p>
      </dgm:t>
    </dgm:pt>
    <dgm:pt modelId="{0DDDD421-C359-4498-ADE8-6C6A9911F436}" type="pres">
      <dgm:prSet presAssocID="{67968F67-48C6-476D-89BA-5AE702C8979D}" presName="outerComposite" presStyleCnt="0">
        <dgm:presLayoutVars>
          <dgm:chMax val="5"/>
          <dgm:dir/>
          <dgm:resizeHandles val="exact"/>
        </dgm:presLayoutVars>
      </dgm:prSet>
      <dgm:spPr/>
    </dgm:pt>
    <dgm:pt modelId="{746B8643-B1E3-454C-ACE8-143948F2A7C5}" type="pres">
      <dgm:prSet presAssocID="{67968F67-48C6-476D-89BA-5AE702C8979D}" presName="dummyMaxCanvas" presStyleCnt="0">
        <dgm:presLayoutVars/>
      </dgm:prSet>
      <dgm:spPr/>
    </dgm:pt>
    <dgm:pt modelId="{A4920E2F-C93A-440F-A401-0746A19C1DA6}" type="pres">
      <dgm:prSet presAssocID="{67968F67-48C6-476D-89BA-5AE702C8979D}" presName="ThreeNodes_1" presStyleLbl="node1" presStyleIdx="0" presStyleCnt="3">
        <dgm:presLayoutVars>
          <dgm:bulletEnabled val="1"/>
        </dgm:presLayoutVars>
      </dgm:prSet>
      <dgm:spPr/>
    </dgm:pt>
    <dgm:pt modelId="{C861297D-17EA-4D61-A369-6F5286A1884A}" type="pres">
      <dgm:prSet presAssocID="{67968F67-48C6-476D-89BA-5AE702C8979D}" presName="ThreeNodes_2" presStyleLbl="node1" presStyleIdx="1" presStyleCnt="3">
        <dgm:presLayoutVars>
          <dgm:bulletEnabled val="1"/>
        </dgm:presLayoutVars>
      </dgm:prSet>
      <dgm:spPr/>
    </dgm:pt>
    <dgm:pt modelId="{B93441B2-5451-43FC-A183-F44576FB80C7}" type="pres">
      <dgm:prSet presAssocID="{67968F67-48C6-476D-89BA-5AE702C8979D}" presName="ThreeNodes_3" presStyleLbl="node1" presStyleIdx="2" presStyleCnt="3">
        <dgm:presLayoutVars>
          <dgm:bulletEnabled val="1"/>
        </dgm:presLayoutVars>
      </dgm:prSet>
      <dgm:spPr/>
    </dgm:pt>
    <dgm:pt modelId="{6ADBE87F-5C1B-4310-A91E-1BB7CF039D29}" type="pres">
      <dgm:prSet presAssocID="{67968F67-48C6-476D-89BA-5AE702C8979D}" presName="ThreeConn_1-2" presStyleLbl="fgAccFollowNode1" presStyleIdx="0" presStyleCnt="2">
        <dgm:presLayoutVars>
          <dgm:bulletEnabled val="1"/>
        </dgm:presLayoutVars>
      </dgm:prSet>
      <dgm:spPr/>
    </dgm:pt>
    <dgm:pt modelId="{BFB53021-1588-46F7-881F-F4B5E1882A87}" type="pres">
      <dgm:prSet presAssocID="{67968F67-48C6-476D-89BA-5AE702C8979D}" presName="ThreeConn_2-3" presStyleLbl="fgAccFollowNode1" presStyleIdx="1" presStyleCnt="2">
        <dgm:presLayoutVars>
          <dgm:bulletEnabled val="1"/>
        </dgm:presLayoutVars>
      </dgm:prSet>
      <dgm:spPr/>
    </dgm:pt>
    <dgm:pt modelId="{F400A2DD-E1B9-4B57-9A92-CC87E5467AE8}" type="pres">
      <dgm:prSet presAssocID="{67968F67-48C6-476D-89BA-5AE702C8979D}" presName="ThreeNodes_1_text" presStyleLbl="node1" presStyleIdx="2" presStyleCnt="3">
        <dgm:presLayoutVars>
          <dgm:bulletEnabled val="1"/>
        </dgm:presLayoutVars>
      </dgm:prSet>
      <dgm:spPr/>
    </dgm:pt>
    <dgm:pt modelId="{0F65C0AC-7246-40BF-B6E5-5BBD69B7D1FF}" type="pres">
      <dgm:prSet presAssocID="{67968F67-48C6-476D-89BA-5AE702C8979D}" presName="ThreeNodes_2_text" presStyleLbl="node1" presStyleIdx="2" presStyleCnt="3">
        <dgm:presLayoutVars>
          <dgm:bulletEnabled val="1"/>
        </dgm:presLayoutVars>
      </dgm:prSet>
      <dgm:spPr/>
    </dgm:pt>
    <dgm:pt modelId="{AC9EC3F2-2F90-4B6E-AE9E-D4109A4EEF0B}" type="pres">
      <dgm:prSet presAssocID="{67968F67-48C6-476D-89BA-5AE702C8979D}" presName="ThreeNodes_3_text" presStyleLbl="node1" presStyleIdx="2" presStyleCnt="3">
        <dgm:presLayoutVars>
          <dgm:bulletEnabled val="1"/>
        </dgm:presLayoutVars>
      </dgm:prSet>
      <dgm:spPr/>
    </dgm:pt>
  </dgm:ptLst>
  <dgm:cxnLst>
    <dgm:cxn modelId="{1700E108-427E-468F-81BE-C3D16E24DD13}" type="presOf" srcId="{C8D91508-32F9-4579-B902-3103EFD548A9}" destId="{F400A2DD-E1B9-4B57-9A92-CC87E5467AE8}" srcOrd="1" destOrd="0" presId="urn:microsoft.com/office/officeart/2005/8/layout/vProcess5"/>
    <dgm:cxn modelId="{A8849E0D-34CF-43A0-8F00-050B97C6AE43}" type="presOf" srcId="{585F674B-7765-4586-9693-A1FB1F3EC6F7}" destId="{AC9EC3F2-2F90-4B6E-AE9E-D4109A4EEF0B}" srcOrd="1" destOrd="0" presId="urn:microsoft.com/office/officeart/2005/8/layout/vProcess5"/>
    <dgm:cxn modelId="{36597414-9A4B-4BFB-A16F-857E9BAED71D}" srcId="{67968F67-48C6-476D-89BA-5AE702C8979D}" destId="{C8D91508-32F9-4579-B902-3103EFD548A9}" srcOrd="0" destOrd="0" parTransId="{A68BFAF9-7C7A-4297-839B-0C0AC1FB58B0}" sibTransId="{5F1D5F16-F3AD-4E34-B5B1-30D27F605EEF}"/>
    <dgm:cxn modelId="{F17E681E-83BC-47F6-A006-371B9361EAAB}" type="presOf" srcId="{F201D1ED-31A2-40C2-AE0A-43F63BA83594}" destId="{C861297D-17EA-4D61-A369-6F5286A1884A}" srcOrd="0" destOrd="0" presId="urn:microsoft.com/office/officeart/2005/8/layout/vProcess5"/>
    <dgm:cxn modelId="{F4E09B61-B297-4D9B-87C3-0BDF8733D724}" type="presOf" srcId="{F201D1ED-31A2-40C2-AE0A-43F63BA83594}" destId="{0F65C0AC-7246-40BF-B6E5-5BBD69B7D1FF}" srcOrd="1" destOrd="0" presId="urn:microsoft.com/office/officeart/2005/8/layout/vProcess5"/>
    <dgm:cxn modelId="{90B63872-1C73-4ED8-AF1F-F63E3629876E}" type="presOf" srcId="{C8D91508-32F9-4579-B902-3103EFD548A9}" destId="{A4920E2F-C93A-440F-A401-0746A19C1DA6}" srcOrd="0" destOrd="0" presId="urn:microsoft.com/office/officeart/2005/8/layout/vProcess5"/>
    <dgm:cxn modelId="{FF71467A-FACF-443E-9715-D2C528D2D144}" type="presOf" srcId="{CF13BDFC-DA12-4708-B34D-753A05585F9F}" destId="{BFB53021-1588-46F7-881F-F4B5E1882A87}" srcOrd="0" destOrd="0" presId="urn:microsoft.com/office/officeart/2005/8/layout/vProcess5"/>
    <dgm:cxn modelId="{A4837A5A-9E0D-4FE2-BD86-97593CF50997}" type="presOf" srcId="{67968F67-48C6-476D-89BA-5AE702C8979D}" destId="{0DDDD421-C359-4498-ADE8-6C6A9911F436}" srcOrd="0" destOrd="0" presId="urn:microsoft.com/office/officeart/2005/8/layout/vProcess5"/>
    <dgm:cxn modelId="{168DDB83-6625-4EF9-A916-495E143BD404}" srcId="{67968F67-48C6-476D-89BA-5AE702C8979D}" destId="{F201D1ED-31A2-40C2-AE0A-43F63BA83594}" srcOrd="1" destOrd="0" parTransId="{0A850497-B354-4363-BEC1-0803704CCAB9}" sibTransId="{CF13BDFC-DA12-4708-B34D-753A05585F9F}"/>
    <dgm:cxn modelId="{4A3542C4-E2A7-4FD0-AE50-EFDB98B2576E}" type="presOf" srcId="{585F674B-7765-4586-9693-A1FB1F3EC6F7}" destId="{B93441B2-5451-43FC-A183-F44576FB80C7}" srcOrd="0" destOrd="0" presId="urn:microsoft.com/office/officeart/2005/8/layout/vProcess5"/>
    <dgm:cxn modelId="{9AF656D9-02F9-403C-9882-9BB22A530378}" srcId="{67968F67-48C6-476D-89BA-5AE702C8979D}" destId="{585F674B-7765-4586-9693-A1FB1F3EC6F7}" srcOrd="2" destOrd="0" parTransId="{A60AAB80-C90C-4554-80AA-13844AC4565B}" sibTransId="{66C0A767-7BE9-4366-B1CE-046D9CB5A9DF}"/>
    <dgm:cxn modelId="{AC5642E0-7715-4170-8FD6-DC2265670FE3}" type="presOf" srcId="{5F1D5F16-F3AD-4E34-B5B1-30D27F605EEF}" destId="{6ADBE87F-5C1B-4310-A91E-1BB7CF039D29}" srcOrd="0" destOrd="0" presId="urn:microsoft.com/office/officeart/2005/8/layout/vProcess5"/>
    <dgm:cxn modelId="{030AEA41-9E0C-45FE-BDA8-470BF884C60A}" type="presParOf" srcId="{0DDDD421-C359-4498-ADE8-6C6A9911F436}" destId="{746B8643-B1E3-454C-ACE8-143948F2A7C5}" srcOrd="0" destOrd="0" presId="urn:microsoft.com/office/officeart/2005/8/layout/vProcess5"/>
    <dgm:cxn modelId="{9AFAC6CE-A344-41E5-81CE-2A90B54878EB}" type="presParOf" srcId="{0DDDD421-C359-4498-ADE8-6C6A9911F436}" destId="{A4920E2F-C93A-440F-A401-0746A19C1DA6}" srcOrd="1" destOrd="0" presId="urn:microsoft.com/office/officeart/2005/8/layout/vProcess5"/>
    <dgm:cxn modelId="{1D8A8CE0-33D7-4AD0-96E1-EBB9DD273711}" type="presParOf" srcId="{0DDDD421-C359-4498-ADE8-6C6A9911F436}" destId="{C861297D-17EA-4D61-A369-6F5286A1884A}" srcOrd="2" destOrd="0" presId="urn:microsoft.com/office/officeart/2005/8/layout/vProcess5"/>
    <dgm:cxn modelId="{0995170F-1A4E-4108-8527-289FC3833900}" type="presParOf" srcId="{0DDDD421-C359-4498-ADE8-6C6A9911F436}" destId="{B93441B2-5451-43FC-A183-F44576FB80C7}" srcOrd="3" destOrd="0" presId="urn:microsoft.com/office/officeart/2005/8/layout/vProcess5"/>
    <dgm:cxn modelId="{0C65DF4D-9C17-4EA2-93CD-619A7F36BEB7}" type="presParOf" srcId="{0DDDD421-C359-4498-ADE8-6C6A9911F436}" destId="{6ADBE87F-5C1B-4310-A91E-1BB7CF039D29}" srcOrd="4" destOrd="0" presId="urn:microsoft.com/office/officeart/2005/8/layout/vProcess5"/>
    <dgm:cxn modelId="{BED4B81C-C45B-4F77-A145-492D251A2DD6}" type="presParOf" srcId="{0DDDD421-C359-4498-ADE8-6C6A9911F436}" destId="{BFB53021-1588-46F7-881F-F4B5E1882A87}" srcOrd="5" destOrd="0" presId="urn:microsoft.com/office/officeart/2005/8/layout/vProcess5"/>
    <dgm:cxn modelId="{3FC33E6E-9DB9-4CA1-BE09-D6E2E2AC5A68}" type="presParOf" srcId="{0DDDD421-C359-4498-ADE8-6C6A9911F436}" destId="{F400A2DD-E1B9-4B57-9A92-CC87E5467AE8}" srcOrd="6" destOrd="0" presId="urn:microsoft.com/office/officeart/2005/8/layout/vProcess5"/>
    <dgm:cxn modelId="{FA19C2A4-A52D-4CA0-963A-F11294417FDF}" type="presParOf" srcId="{0DDDD421-C359-4498-ADE8-6C6A9911F436}" destId="{0F65C0AC-7246-40BF-B6E5-5BBD69B7D1FF}" srcOrd="7" destOrd="0" presId="urn:microsoft.com/office/officeart/2005/8/layout/vProcess5"/>
    <dgm:cxn modelId="{01F6F48B-FCAA-432B-A3CF-1E273A741FB8}" type="presParOf" srcId="{0DDDD421-C359-4498-ADE8-6C6A9911F436}" destId="{AC9EC3F2-2F90-4B6E-AE9E-D4109A4EEF0B}"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EB4225E-454B-441B-B771-E150E2FC5C8B}"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5ED15953-F250-47D4-9909-908EFB189EE9}">
      <dgm:prSet/>
      <dgm:spPr/>
      <dgm:t>
        <a:bodyPr/>
        <a:lstStyle/>
        <a:p>
          <a:r>
            <a:rPr lang="en-IN"/>
            <a:t>Positive Results:</a:t>
          </a:r>
          <a:endParaRPr lang="en-US"/>
        </a:p>
      </dgm:t>
    </dgm:pt>
    <dgm:pt modelId="{220CA5EA-FFA5-467E-86E9-D8D531BF434F}" type="parTrans" cxnId="{1D0049E6-5C38-4BF3-B219-EFDDC130BBB6}">
      <dgm:prSet/>
      <dgm:spPr/>
      <dgm:t>
        <a:bodyPr/>
        <a:lstStyle/>
        <a:p>
          <a:endParaRPr lang="en-US"/>
        </a:p>
      </dgm:t>
    </dgm:pt>
    <dgm:pt modelId="{7AA70D7D-AA1E-4985-B9DC-715A5A06F233}" type="sibTrans" cxnId="{1D0049E6-5C38-4BF3-B219-EFDDC130BBB6}">
      <dgm:prSet/>
      <dgm:spPr/>
      <dgm:t>
        <a:bodyPr/>
        <a:lstStyle/>
        <a:p>
          <a:endParaRPr lang="en-US"/>
        </a:p>
      </dgm:t>
    </dgm:pt>
    <dgm:pt modelId="{78F05658-495B-47D2-A023-A06D94D3BE68}">
      <dgm:prSet/>
      <dgm:spPr/>
      <dgm:t>
        <a:bodyPr/>
        <a:lstStyle/>
        <a:p>
          <a:r>
            <a:rPr lang="en-IN"/>
            <a:t>High Accuracy: Studies report promising accuracy rates, with some models achieving over 90% accuracy in differentiating cancerous from benign lung nodules on CT scans.</a:t>
          </a:r>
          <a:endParaRPr lang="en-US"/>
        </a:p>
      </dgm:t>
    </dgm:pt>
    <dgm:pt modelId="{70A4024F-DA03-4627-A59C-81A4C2F784A6}" type="parTrans" cxnId="{21A4C4D3-E2EC-438D-9A60-F8DA7B233A78}">
      <dgm:prSet/>
      <dgm:spPr/>
      <dgm:t>
        <a:bodyPr/>
        <a:lstStyle/>
        <a:p>
          <a:endParaRPr lang="en-US"/>
        </a:p>
      </dgm:t>
    </dgm:pt>
    <dgm:pt modelId="{C912BAAE-5B24-4A40-94EC-56F5E2DEC8AA}" type="sibTrans" cxnId="{21A4C4D3-E2EC-438D-9A60-F8DA7B233A78}">
      <dgm:prSet/>
      <dgm:spPr/>
      <dgm:t>
        <a:bodyPr/>
        <a:lstStyle/>
        <a:p>
          <a:endParaRPr lang="en-US"/>
        </a:p>
      </dgm:t>
    </dgm:pt>
    <dgm:pt modelId="{465AA638-0C94-4AEE-8583-EBA956AA7DE1}">
      <dgm:prSet/>
      <dgm:spPr/>
      <dgm:t>
        <a:bodyPr/>
        <a:lstStyle/>
        <a:p>
          <a:r>
            <a:rPr lang="en-IN"/>
            <a:t>Early Detection: ML models can potentially identify lung cancer at earlier stages when treatment is more effective, leading to better patient outcomes.</a:t>
          </a:r>
          <a:endParaRPr lang="en-US"/>
        </a:p>
      </dgm:t>
    </dgm:pt>
    <dgm:pt modelId="{0F8EA9D2-354F-465D-8EAF-F52A07E18DCD}" type="parTrans" cxnId="{36971B41-A7B4-49B4-9030-18006DDFE398}">
      <dgm:prSet/>
      <dgm:spPr/>
      <dgm:t>
        <a:bodyPr/>
        <a:lstStyle/>
        <a:p>
          <a:endParaRPr lang="en-US"/>
        </a:p>
      </dgm:t>
    </dgm:pt>
    <dgm:pt modelId="{635DE8FF-C5E4-4D1B-99C2-C296C277D892}" type="sibTrans" cxnId="{36971B41-A7B4-49B4-9030-18006DDFE398}">
      <dgm:prSet/>
      <dgm:spPr/>
      <dgm:t>
        <a:bodyPr/>
        <a:lstStyle/>
        <a:p>
          <a:endParaRPr lang="en-US"/>
        </a:p>
      </dgm:t>
    </dgm:pt>
    <dgm:pt modelId="{99DDB46C-D5F5-4932-B44F-7F6D89CB3557}">
      <dgm:prSet/>
      <dgm:spPr/>
      <dgm:t>
        <a:bodyPr/>
        <a:lstStyle/>
        <a:p>
          <a:r>
            <a:rPr lang="en-IN"/>
            <a:t>Data-driven Insights: Extracting features from medical data using ML can reveal previously unknown patterns or relationships, aiding in improved diagnosis and risk assessment.</a:t>
          </a:r>
          <a:endParaRPr lang="en-US"/>
        </a:p>
      </dgm:t>
    </dgm:pt>
    <dgm:pt modelId="{4031BB52-248E-41EE-ADA4-979392C3C790}" type="parTrans" cxnId="{5F00A181-35A2-4C5A-B271-0FA36F86F056}">
      <dgm:prSet/>
      <dgm:spPr/>
      <dgm:t>
        <a:bodyPr/>
        <a:lstStyle/>
        <a:p>
          <a:endParaRPr lang="en-US"/>
        </a:p>
      </dgm:t>
    </dgm:pt>
    <dgm:pt modelId="{CF471DDD-033E-47C0-ADDA-DD83C35379CE}" type="sibTrans" cxnId="{5F00A181-35A2-4C5A-B271-0FA36F86F056}">
      <dgm:prSet/>
      <dgm:spPr/>
      <dgm:t>
        <a:bodyPr/>
        <a:lstStyle/>
        <a:p>
          <a:endParaRPr lang="en-US"/>
        </a:p>
      </dgm:t>
    </dgm:pt>
    <dgm:pt modelId="{3549E9E9-E11F-40C4-BB5A-D1D50CEAE38D}">
      <dgm:prSet/>
      <dgm:spPr/>
      <dgm:t>
        <a:bodyPr/>
        <a:lstStyle/>
        <a:p>
          <a:r>
            <a:rPr lang="en-IN"/>
            <a:t>Discussion Points and Considerations:</a:t>
          </a:r>
          <a:endParaRPr lang="en-US"/>
        </a:p>
      </dgm:t>
    </dgm:pt>
    <dgm:pt modelId="{957BBE9D-7700-4506-BB98-4E596340EA2D}" type="parTrans" cxnId="{9D5D388B-6A29-4D8A-9A4D-DD5C0449333C}">
      <dgm:prSet/>
      <dgm:spPr/>
      <dgm:t>
        <a:bodyPr/>
        <a:lstStyle/>
        <a:p>
          <a:endParaRPr lang="en-US"/>
        </a:p>
      </dgm:t>
    </dgm:pt>
    <dgm:pt modelId="{BEB6C947-3193-4A92-8452-AAE87CBF18AB}" type="sibTrans" cxnId="{9D5D388B-6A29-4D8A-9A4D-DD5C0449333C}">
      <dgm:prSet/>
      <dgm:spPr/>
      <dgm:t>
        <a:bodyPr/>
        <a:lstStyle/>
        <a:p>
          <a:endParaRPr lang="en-US"/>
        </a:p>
      </dgm:t>
    </dgm:pt>
    <dgm:pt modelId="{295D2C20-894C-4B09-9C8D-1CC0E15FD8A2}">
      <dgm:prSet/>
      <dgm:spPr/>
      <dgm:t>
        <a:bodyPr/>
        <a:lstStyle/>
        <a:p>
          <a:r>
            <a:rPr lang="en-IN"/>
            <a:t>Data Quality and Generalizability: Model performance heavily relies on the quality and comprehensiveness of training data. Biases or limitations in data can affect generalizability to real-world populations.</a:t>
          </a:r>
          <a:endParaRPr lang="en-US"/>
        </a:p>
      </dgm:t>
    </dgm:pt>
    <dgm:pt modelId="{B588E1EB-80E3-413E-B326-E823A9096F33}" type="parTrans" cxnId="{64D8DE0A-8F32-46E2-BCA4-91F703450F74}">
      <dgm:prSet/>
      <dgm:spPr/>
      <dgm:t>
        <a:bodyPr/>
        <a:lstStyle/>
        <a:p>
          <a:endParaRPr lang="en-US"/>
        </a:p>
      </dgm:t>
    </dgm:pt>
    <dgm:pt modelId="{DE157AE7-4018-4789-B2E4-EE75BFB76AD9}" type="sibTrans" cxnId="{64D8DE0A-8F32-46E2-BCA4-91F703450F74}">
      <dgm:prSet/>
      <dgm:spPr/>
      <dgm:t>
        <a:bodyPr/>
        <a:lstStyle/>
        <a:p>
          <a:endParaRPr lang="en-US"/>
        </a:p>
      </dgm:t>
    </dgm:pt>
    <dgm:pt modelId="{2D731F83-2C03-4BF5-9F9A-DB89C253FF70}">
      <dgm:prSet/>
      <dgm:spPr/>
      <dgm:t>
        <a:bodyPr/>
        <a:lstStyle/>
        <a:p>
          <a:r>
            <a:rPr lang="en-IN"/>
            <a:t>Overfitting and Explainability: Complex models can be overfit to training data, impacting performance on unseen data. Explainable AI (XAI) techniques are crucial to understand the model's reasoning and ensure trust in its predictions.</a:t>
          </a:r>
          <a:endParaRPr lang="en-US"/>
        </a:p>
      </dgm:t>
    </dgm:pt>
    <dgm:pt modelId="{BEEDF1C1-FA6C-408B-805F-D838367D3E3B}" type="parTrans" cxnId="{84E7CA5E-E0F9-42D1-AC44-D23AD418B5E1}">
      <dgm:prSet/>
      <dgm:spPr/>
      <dgm:t>
        <a:bodyPr/>
        <a:lstStyle/>
        <a:p>
          <a:endParaRPr lang="en-US"/>
        </a:p>
      </dgm:t>
    </dgm:pt>
    <dgm:pt modelId="{F941E798-9EF3-4C7F-986B-A45E52EFEFFA}" type="sibTrans" cxnId="{84E7CA5E-E0F9-42D1-AC44-D23AD418B5E1}">
      <dgm:prSet/>
      <dgm:spPr/>
      <dgm:t>
        <a:bodyPr/>
        <a:lstStyle/>
        <a:p>
          <a:endParaRPr lang="en-US"/>
        </a:p>
      </dgm:t>
    </dgm:pt>
    <dgm:pt modelId="{33050E3A-625D-45D3-8D78-C9660C50798B}">
      <dgm:prSet/>
      <dgm:spPr/>
      <dgm:t>
        <a:bodyPr/>
        <a:lstStyle/>
        <a:p>
          <a:r>
            <a:rPr lang="en-IN"/>
            <a:t>Integration with Clinical Workflow: For successful adoption, seamless integration of ML models with existing healthcare workflows and electronic health records (EHR) systems is essential.</a:t>
          </a:r>
          <a:endParaRPr lang="en-US"/>
        </a:p>
      </dgm:t>
    </dgm:pt>
    <dgm:pt modelId="{03F72B9A-C45A-4BCF-831A-421DB5AEA0B5}" type="parTrans" cxnId="{7B2E34E0-B905-4660-ABFB-709930A1D1F3}">
      <dgm:prSet/>
      <dgm:spPr/>
      <dgm:t>
        <a:bodyPr/>
        <a:lstStyle/>
        <a:p>
          <a:endParaRPr lang="en-US"/>
        </a:p>
      </dgm:t>
    </dgm:pt>
    <dgm:pt modelId="{E5F5B125-6067-43AA-B732-FC4E657527CD}" type="sibTrans" cxnId="{7B2E34E0-B905-4660-ABFB-709930A1D1F3}">
      <dgm:prSet/>
      <dgm:spPr/>
      <dgm:t>
        <a:bodyPr/>
        <a:lstStyle/>
        <a:p>
          <a:endParaRPr lang="en-US"/>
        </a:p>
      </dgm:t>
    </dgm:pt>
    <dgm:pt modelId="{D0F0DFD0-62E4-43D4-B028-6E071DA4A40E}">
      <dgm:prSet/>
      <dgm:spPr/>
      <dgm:t>
        <a:bodyPr/>
        <a:lstStyle/>
        <a:p>
          <a:r>
            <a:rPr lang="en-IN"/>
            <a:t>Positive Results:</a:t>
          </a:r>
          <a:endParaRPr lang="en-US"/>
        </a:p>
      </dgm:t>
    </dgm:pt>
    <dgm:pt modelId="{770D868C-F8C6-4ACD-BA12-9B6E747D51F1}" type="parTrans" cxnId="{A5FA3D67-7575-4B49-92CC-EC08639DAE85}">
      <dgm:prSet/>
      <dgm:spPr/>
      <dgm:t>
        <a:bodyPr/>
        <a:lstStyle/>
        <a:p>
          <a:endParaRPr lang="en-US"/>
        </a:p>
      </dgm:t>
    </dgm:pt>
    <dgm:pt modelId="{71118BDC-B3F3-4545-B728-73EBEEF0FDDB}" type="sibTrans" cxnId="{A5FA3D67-7575-4B49-92CC-EC08639DAE85}">
      <dgm:prSet/>
      <dgm:spPr/>
      <dgm:t>
        <a:bodyPr/>
        <a:lstStyle/>
        <a:p>
          <a:endParaRPr lang="en-US"/>
        </a:p>
      </dgm:t>
    </dgm:pt>
    <dgm:pt modelId="{94CE912C-D1F0-492E-9028-B37BC8EB4337}">
      <dgm:prSet/>
      <dgm:spPr/>
      <dgm:t>
        <a:bodyPr/>
        <a:lstStyle/>
        <a:p>
          <a:r>
            <a:rPr lang="en-IN"/>
            <a:t>High Accuracy: Studies report promising accuracy rates, with some models achieving over 90% accuracy in differentiating cancerous from benign lung nodules on CT scans.</a:t>
          </a:r>
          <a:endParaRPr lang="en-US"/>
        </a:p>
      </dgm:t>
    </dgm:pt>
    <dgm:pt modelId="{5872C628-BB2C-4398-8869-DA9EDC56DBDE}" type="parTrans" cxnId="{CD7F84BC-2B76-4623-986F-4468F014CEAE}">
      <dgm:prSet/>
      <dgm:spPr/>
      <dgm:t>
        <a:bodyPr/>
        <a:lstStyle/>
        <a:p>
          <a:endParaRPr lang="en-US"/>
        </a:p>
      </dgm:t>
    </dgm:pt>
    <dgm:pt modelId="{41B9E810-C73E-4B89-A1D0-25206A2F0113}" type="sibTrans" cxnId="{CD7F84BC-2B76-4623-986F-4468F014CEAE}">
      <dgm:prSet/>
      <dgm:spPr/>
      <dgm:t>
        <a:bodyPr/>
        <a:lstStyle/>
        <a:p>
          <a:endParaRPr lang="en-US"/>
        </a:p>
      </dgm:t>
    </dgm:pt>
    <dgm:pt modelId="{43CA8CB7-1729-4698-8D1B-9B44C1FA07FB}">
      <dgm:prSet/>
      <dgm:spPr/>
      <dgm:t>
        <a:bodyPr/>
        <a:lstStyle/>
        <a:p>
          <a:r>
            <a:rPr lang="en-IN"/>
            <a:t>Early Detection: ML models can potentially identify lung cancer at earlier stages when treatment is more effective, leading to better patient outcomes.</a:t>
          </a:r>
          <a:endParaRPr lang="en-US"/>
        </a:p>
      </dgm:t>
    </dgm:pt>
    <dgm:pt modelId="{9212D36E-F40E-4FB7-B33B-E91B9BF341EF}" type="parTrans" cxnId="{463BED43-F38E-4C42-B0B5-8AE15B92A10F}">
      <dgm:prSet/>
      <dgm:spPr/>
      <dgm:t>
        <a:bodyPr/>
        <a:lstStyle/>
        <a:p>
          <a:endParaRPr lang="en-US"/>
        </a:p>
      </dgm:t>
    </dgm:pt>
    <dgm:pt modelId="{49122350-AEAA-479D-9CF8-B02E0D7F897F}" type="sibTrans" cxnId="{463BED43-F38E-4C42-B0B5-8AE15B92A10F}">
      <dgm:prSet/>
      <dgm:spPr/>
      <dgm:t>
        <a:bodyPr/>
        <a:lstStyle/>
        <a:p>
          <a:endParaRPr lang="en-US"/>
        </a:p>
      </dgm:t>
    </dgm:pt>
    <dgm:pt modelId="{CF39DFD0-B8B9-4DB8-B63B-227A34E8C9D4}">
      <dgm:prSet/>
      <dgm:spPr/>
      <dgm:t>
        <a:bodyPr/>
        <a:lstStyle/>
        <a:p>
          <a:r>
            <a:rPr lang="en-IN"/>
            <a:t>Data-driven Insights: Extracting features from medical data using ML can reveal previously unknown patterns or relationships, aiding in improved diagnosis and risk assessment.</a:t>
          </a:r>
          <a:endParaRPr lang="en-US"/>
        </a:p>
      </dgm:t>
    </dgm:pt>
    <dgm:pt modelId="{7C5B493D-EDDF-458D-8894-79FDD942014C}" type="parTrans" cxnId="{DBBE7482-0798-4098-8620-8F6A2A3AB207}">
      <dgm:prSet/>
      <dgm:spPr/>
      <dgm:t>
        <a:bodyPr/>
        <a:lstStyle/>
        <a:p>
          <a:endParaRPr lang="en-US"/>
        </a:p>
      </dgm:t>
    </dgm:pt>
    <dgm:pt modelId="{540824A6-8CC7-49B0-B971-C575CA74FA13}" type="sibTrans" cxnId="{DBBE7482-0798-4098-8620-8F6A2A3AB207}">
      <dgm:prSet/>
      <dgm:spPr/>
      <dgm:t>
        <a:bodyPr/>
        <a:lstStyle/>
        <a:p>
          <a:endParaRPr lang="en-US"/>
        </a:p>
      </dgm:t>
    </dgm:pt>
    <dgm:pt modelId="{23CFB1A9-BF87-4622-A06A-292BC815EEDC}" type="pres">
      <dgm:prSet presAssocID="{2EB4225E-454B-441B-B771-E150E2FC5C8B}" presName="diagram" presStyleCnt="0">
        <dgm:presLayoutVars>
          <dgm:dir/>
          <dgm:resizeHandles val="exact"/>
        </dgm:presLayoutVars>
      </dgm:prSet>
      <dgm:spPr/>
    </dgm:pt>
    <dgm:pt modelId="{D9D128F4-DC55-4224-A5FB-74589FD7BC58}" type="pres">
      <dgm:prSet presAssocID="{5ED15953-F250-47D4-9909-908EFB189EE9}" presName="node" presStyleLbl="node1" presStyleIdx="0" presStyleCnt="12">
        <dgm:presLayoutVars>
          <dgm:bulletEnabled val="1"/>
        </dgm:presLayoutVars>
      </dgm:prSet>
      <dgm:spPr/>
    </dgm:pt>
    <dgm:pt modelId="{9C7FAFEA-B7B6-4E8D-A79E-87EB0DF2C4EB}" type="pres">
      <dgm:prSet presAssocID="{7AA70D7D-AA1E-4985-B9DC-715A5A06F233}" presName="sibTrans" presStyleCnt="0"/>
      <dgm:spPr/>
    </dgm:pt>
    <dgm:pt modelId="{A39CDAE7-F626-49C2-B69D-1360477C2933}" type="pres">
      <dgm:prSet presAssocID="{78F05658-495B-47D2-A023-A06D94D3BE68}" presName="node" presStyleLbl="node1" presStyleIdx="1" presStyleCnt="12">
        <dgm:presLayoutVars>
          <dgm:bulletEnabled val="1"/>
        </dgm:presLayoutVars>
      </dgm:prSet>
      <dgm:spPr/>
    </dgm:pt>
    <dgm:pt modelId="{676C1E21-9AD6-4826-A724-CF19C61D0411}" type="pres">
      <dgm:prSet presAssocID="{C912BAAE-5B24-4A40-94EC-56F5E2DEC8AA}" presName="sibTrans" presStyleCnt="0"/>
      <dgm:spPr/>
    </dgm:pt>
    <dgm:pt modelId="{D72C3868-8D05-4C1D-B72C-9D2965EEFC73}" type="pres">
      <dgm:prSet presAssocID="{465AA638-0C94-4AEE-8583-EBA956AA7DE1}" presName="node" presStyleLbl="node1" presStyleIdx="2" presStyleCnt="12">
        <dgm:presLayoutVars>
          <dgm:bulletEnabled val="1"/>
        </dgm:presLayoutVars>
      </dgm:prSet>
      <dgm:spPr/>
    </dgm:pt>
    <dgm:pt modelId="{249E1A47-237D-4F4D-9856-29289E8F869E}" type="pres">
      <dgm:prSet presAssocID="{635DE8FF-C5E4-4D1B-99C2-C296C277D892}" presName="sibTrans" presStyleCnt="0"/>
      <dgm:spPr/>
    </dgm:pt>
    <dgm:pt modelId="{2C8ED86F-9625-4EF6-B46F-5D9363B6E45E}" type="pres">
      <dgm:prSet presAssocID="{99DDB46C-D5F5-4932-B44F-7F6D89CB3557}" presName="node" presStyleLbl="node1" presStyleIdx="3" presStyleCnt="12">
        <dgm:presLayoutVars>
          <dgm:bulletEnabled val="1"/>
        </dgm:presLayoutVars>
      </dgm:prSet>
      <dgm:spPr/>
    </dgm:pt>
    <dgm:pt modelId="{635E885A-EC56-466D-9D7A-175E93D05D93}" type="pres">
      <dgm:prSet presAssocID="{CF471DDD-033E-47C0-ADDA-DD83C35379CE}" presName="sibTrans" presStyleCnt="0"/>
      <dgm:spPr/>
    </dgm:pt>
    <dgm:pt modelId="{BAE1C172-BFCC-4600-B554-FAB1CDA48EC3}" type="pres">
      <dgm:prSet presAssocID="{3549E9E9-E11F-40C4-BB5A-D1D50CEAE38D}" presName="node" presStyleLbl="node1" presStyleIdx="4" presStyleCnt="12">
        <dgm:presLayoutVars>
          <dgm:bulletEnabled val="1"/>
        </dgm:presLayoutVars>
      </dgm:prSet>
      <dgm:spPr/>
    </dgm:pt>
    <dgm:pt modelId="{22553D67-379D-4690-BEEE-CB7CDF5DA6A1}" type="pres">
      <dgm:prSet presAssocID="{BEB6C947-3193-4A92-8452-AAE87CBF18AB}" presName="sibTrans" presStyleCnt="0"/>
      <dgm:spPr/>
    </dgm:pt>
    <dgm:pt modelId="{042D396D-8A10-4D59-A168-C86E3C5BC9E3}" type="pres">
      <dgm:prSet presAssocID="{295D2C20-894C-4B09-9C8D-1CC0E15FD8A2}" presName="node" presStyleLbl="node1" presStyleIdx="5" presStyleCnt="12">
        <dgm:presLayoutVars>
          <dgm:bulletEnabled val="1"/>
        </dgm:presLayoutVars>
      </dgm:prSet>
      <dgm:spPr/>
    </dgm:pt>
    <dgm:pt modelId="{4E4BA755-768E-4D22-9D11-D5E76EADFE51}" type="pres">
      <dgm:prSet presAssocID="{DE157AE7-4018-4789-B2E4-EE75BFB76AD9}" presName="sibTrans" presStyleCnt="0"/>
      <dgm:spPr/>
    </dgm:pt>
    <dgm:pt modelId="{E798DCD5-2624-4D55-9B0C-CC9529CDF179}" type="pres">
      <dgm:prSet presAssocID="{2D731F83-2C03-4BF5-9F9A-DB89C253FF70}" presName="node" presStyleLbl="node1" presStyleIdx="6" presStyleCnt="12">
        <dgm:presLayoutVars>
          <dgm:bulletEnabled val="1"/>
        </dgm:presLayoutVars>
      </dgm:prSet>
      <dgm:spPr/>
    </dgm:pt>
    <dgm:pt modelId="{835DB50D-7A0C-4F4D-9D14-24A8FFADFCA3}" type="pres">
      <dgm:prSet presAssocID="{F941E798-9EF3-4C7F-986B-A45E52EFEFFA}" presName="sibTrans" presStyleCnt="0"/>
      <dgm:spPr/>
    </dgm:pt>
    <dgm:pt modelId="{73E388BF-AE13-48C3-B42F-37E8DA17C133}" type="pres">
      <dgm:prSet presAssocID="{33050E3A-625D-45D3-8D78-C9660C50798B}" presName="node" presStyleLbl="node1" presStyleIdx="7" presStyleCnt="12">
        <dgm:presLayoutVars>
          <dgm:bulletEnabled val="1"/>
        </dgm:presLayoutVars>
      </dgm:prSet>
      <dgm:spPr/>
    </dgm:pt>
    <dgm:pt modelId="{CAD39757-AFD0-4A2F-91E3-04C677E973FD}" type="pres">
      <dgm:prSet presAssocID="{E5F5B125-6067-43AA-B732-FC4E657527CD}" presName="sibTrans" presStyleCnt="0"/>
      <dgm:spPr/>
    </dgm:pt>
    <dgm:pt modelId="{4476721C-F4DA-4DCB-AF96-937AF0E9B7FA}" type="pres">
      <dgm:prSet presAssocID="{D0F0DFD0-62E4-43D4-B028-6E071DA4A40E}" presName="node" presStyleLbl="node1" presStyleIdx="8" presStyleCnt="12">
        <dgm:presLayoutVars>
          <dgm:bulletEnabled val="1"/>
        </dgm:presLayoutVars>
      </dgm:prSet>
      <dgm:spPr/>
    </dgm:pt>
    <dgm:pt modelId="{475C547A-A7A1-40C6-B8D9-51877DF31FE4}" type="pres">
      <dgm:prSet presAssocID="{71118BDC-B3F3-4545-B728-73EBEEF0FDDB}" presName="sibTrans" presStyleCnt="0"/>
      <dgm:spPr/>
    </dgm:pt>
    <dgm:pt modelId="{C7F21F0F-1A6B-4205-BA8F-7197884663E5}" type="pres">
      <dgm:prSet presAssocID="{94CE912C-D1F0-492E-9028-B37BC8EB4337}" presName="node" presStyleLbl="node1" presStyleIdx="9" presStyleCnt="12">
        <dgm:presLayoutVars>
          <dgm:bulletEnabled val="1"/>
        </dgm:presLayoutVars>
      </dgm:prSet>
      <dgm:spPr/>
    </dgm:pt>
    <dgm:pt modelId="{4D6FEB88-AB04-4492-8938-97F500170D72}" type="pres">
      <dgm:prSet presAssocID="{41B9E810-C73E-4B89-A1D0-25206A2F0113}" presName="sibTrans" presStyleCnt="0"/>
      <dgm:spPr/>
    </dgm:pt>
    <dgm:pt modelId="{8F7D6504-B0A3-42F4-9E04-54B6EE4A6F76}" type="pres">
      <dgm:prSet presAssocID="{43CA8CB7-1729-4698-8D1B-9B44C1FA07FB}" presName="node" presStyleLbl="node1" presStyleIdx="10" presStyleCnt="12">
        <dgm:presLayoutVars>
          <dgm:bulletEnabled val="1"/>
        </dgm:presLayoutVars>
      </dgm:prSet>
      <dgm:spPr/>
    </dgm:pt>
    <dgm:pt modelId="{C0F44B4F-569C-4B10-A63F-77E0D69D6E27}" type="pres">
      <dgm:prSet presAssocID="{49122350-AEAA-479D-9CF8-B02E0D7F897F}" presName="sibTrans" presStyleCnt="0"/>
      <dgm:spPr/>
    </dgm:pt>
    <dgm:pt modelId="{6A799FD5-B1A3-464B-ACE9-49D4CFF13DDA}" type="pres">
      <dgm:prSet presAssocID="{CF39DFD0-B8B9-4DB8-B63B-227A34E8C9D4}" presName="node" presStyleLbl="node1" presStyleIdx="11" presStyleCnt="12">
        <dgm:presLayoutVars>
          <dgm:bulletEnabled val="1"/>
        </dgm:presLayoutVars>
      </dgm:prSet>
      <dgm:spPr/>
    </dgm:pt>
  </dgm:ptLst>
  <dgm:cxnLst>
    <dgm:cxn modelId="{64D8DE0A-8F32-46E2-BCA4-91F703450F74}" srcId="{2EB4225E-454B-441B-B771-E150E2FC5C8B}" destId="{295D2C20-894C-4B09-9C8D-1CC0E15FD8A2}" srcOrd="5" destOrd="0" parTransId="{B588E1EB-80E3-413E-B326-E823A9096F33}" sibTransId="{DE157AE7-4018-4789-B2E4-EE75BFB76AD9}"/>
    <dgm:cxn modelId="{D06C3426-6FFA-447E-9D33-0A94187E74F7}" type="presOf" srcId="{99DDB46C-D5F5-4932-B44F-7F6D89CB3557}" destId="{2C8ED86F-9625-4EF6-B46F-5D9363B6E45E}" srcOrd="0" destOrd="0" presId="urn:microsoft.com/office/officeart/2005/8/layout/default"/>
    <dgm:cxn modelId="{E82AFB29-71AC-4B6C-8CDC-0190326814B3}" type="presOf" srcId="{43CA8CB7-1729-4698-8D1B-9B44C1FA07FB}" destId="{8F7D6504-B0A3-42F4-9E04-54B6EE4A6F76}" srcOrd="0" destOrd="0" presId="urn:microsoft.com/office/officeart/2005/8/layout/default"/>
    <dgm:cxn modelId="{1647FE2E-6D22-4C53-8615-5BECAF98390F}" type="presOf" srcId="{D0F0DFD0-62E4-43D4-B028-6E071DA4A40E}" destId="{4476721C-F4DA-4DCB-AF96-937AF0E9B7FA}" srcOrd="0" destOrd="0" presId="urn:microsoft.com/office/officeart/2005/8/layout/default"/>
    <dgm:cxn modelId="{D718D434-FA64-465F-8F18-EC72F5FB6CEF}" type="presOf" srcId="{78F05658-495B-47D2-A023-A06D94D3BE68}" destId="{A39CDAE7-F626-49C2-B69D-1360477C2933}" srcOrd="0" destOrd="0" presId="urn:microsoft.com/office/officeart/2005/8/layout/default"/>
    <dgm:cxn modelId="{317ABB37-5D48-44EA-8B5B-FC45421E8BF0}" type="presOf" srcId="{295D2C20-894C-4B09-9C8D-1CC0E15FD8A2}" destId="{042D396D-8A10-4D59-A168-C86E3C5BC9E3}" srcOrd="0" destOrd="0" presId="urn:microsoft.com/office/officeart/2005/8/layout/default"/>
    <dgm:cxn modelId="{84E7CA5E-E0F9-42D1-AC44-D23AD418B5E1}" srcId="{2EB4225E-454B-441B-B771-E150E2FC5C8B}" destId="{2D731F83-2C03-4BF5-9F9A-DB89C253FF70}" srcOrd="6" destOrd="0" parTransId="{BEEDF1C1-FA6C-408B-805F-D838367D3E3B}" sibTransId="{F941E798-9EF3-4C7F-986B-A45E52EFEFFA}"/>
    <dgm:cxn modelId="{3DD0AF5F-5A95-4ED1-B137-5F42C5FF186B}" type="presOf" srcId="{2EB4225E-454B-441B-B771-E150E2FC5C8B}" destId="{23CFB1A9-BF87-4622-A06A-292BC815EEDC}" srcOrd="0" destOrd="0" presId="urn:microsoft.com/office/officeart/2005/8/layout/default"/>
    <dgm:cxn modelId="{36971B41-A7B4-49B4-9030-18006DDFE398}" srcId="{2EB4225E-454B-441B-B771-E150E2FC5C8B}" destId="{465AA638-0C94-4AEE-8583-EBA956AA7DE1}" srcOrd="2" destOrd="0" parTransId="{0F8EA9D2-354F-465D-8EAF-F52A07E18DCD}" sibTransId="{635DE8FF-C5E4-4D1B-99C2-C296C277D892}"/>
    <dgm:cxn modelId="{8419D562-DADF-4D55-A1AD-93CF866DD6DD}" type="presOf" srcId="{2D731F83-2C03-4BF5-9F9A-DB89C253FF70}" destId="{E798DCD5-2624-4D55-9B0C-CC9529CDF179}" srcOrd="0" destOrd="0" presId="urn:microsoft.com/office/officeart/2005/8/layout/default"/>
    <dgm:cxn modelId="{463BED43-F38E-4C42-B0B5-8AE15B92A10F}" srcId="{2EB4225E-454B-441B-B771-E150E2FC5C8B}" destId="{43CA8CB7-1729-4698-8D1B-9B44C1FA07FB}" srcOrd="10" destOrd="0" parTransId="{9212D36E-F40E-4FB7-B33B-E91B9BF341EF}" sibTransId="{49122350-AEAA-479D-9CF8-B02E0D7F897F}"/>
    <dgm:cxn modelId="{A4E8AA65-C1A7-48E2-B457-7605E4F68928}" type="presOf" srcId="{CF39DFD0-B8B9-4DB8-B63B-227A34E8C9D4}" destId="{6A799FD5-B1A3-464B-ACE9-49D4CFF13DDA}" srcOrd="0" destOrd="0" presId="urn:microsoft.com/office/officeart/2005/8/layout/default"/>
    <dgm:cxn modelId="{A5FA3D67-7575-4B49-92CC-EC08639DAE85}" srcId="{2EB4225E-454B-441B-B771-E150E2FC5C8B}" destId="{D0F0DFD0-62E4-43D4-B028-6E071DA4A40E}" srcOrd="8" destOrd="0" parTransId="{770D868C-F8C6-4ACD-BA12-9B6E747D51F1}" sibTransId="{71118BDC-B3F3-4545-B728-73EBEEF0FDDB}"/>
    <dgm:cxn modelId="{85D07759-CB2F-47E4-BC65-401D644AE2D0}" type="presOf" srcId="{5ED15953-F250-47D4-9909-908EFB189EE9}" destId="{D9D128F4-DC55-4224-A5FB-74589FD7BC58}" srcOrd="0" destOrd="0" presId="urn:microsoft.com/office/officeart/2005/8/layout/default"/>
    <dgm:cxn modelId="{D5A2725A-9874-4832-9335-C658691A97AA}" type="presOf" srcId="{94CE912C-D1F0-492E-9028-B37BC8EB4337}" destId="{C7F21F0F-1A6B-4205-BA8F-7197884663E5}" srcOrd="0" destOrd="0" presId="urn:microsoft.com/office/officeart/2005/8/layout/default"/>
    <dgm:cxn modelId="{5F00A181-35A2-4C5A-B271-0FA36F86F056}" srcId="{2EB4225E-454B-441B-B771-E150E2FC5C8B}" destId="{99DDB46C-D5F5-4932-B44F-7F6D89CB3557}" srcOrd="3" destOrd="0" parTransId="{4031BB52-248E-41EE-ADA4-979392C3C790}" sibTransId="{CF471DDD-033E-47C0-ADDA-DD83C35379CE}"/>
    <dgm:cxn modelId="{DBBE7482-0798-4098-8620-8F6A2A3AB207}" srcId="{2EB4225E-454B-441B-B771-E150E2FC5C8B}" destId="{CF39DFD0-B8B9-4DB8-B63B-227A34E8C9D4}" srcOrd="11" destOrd="0" parTransId="{7C5B493D-EDDF-458D-8894-79FDD942014C}" sibTransId="{540824A6-8CC7-49B0-B971-C575CA74FA13}"/>
    <dgm:cxn modelId="{9D5D388B-6A29-4D8A-9A4D-DD5C0449333C}" srcId="{2EB4225E-454B-441B-B771-E150E2FC5C8B}" destId="{3549E9E9-E11F-40C4-BB5A-D1D50CEAE38D}" srcOrd="4" destOrd="0" parTransId="{957BBE9D-7700-4506-BB98-4E596340EA2D}" sibTransId="{BEB6C947-3193-4A92-8452-AAE87CBF18AB}"/>
    <dgm:cxn modelId="{80C7C8AB-DA8B-4B6D-859C-AEBE46C57478}" type="presOf" srcId="{465AA638-0C94-4AEE-8583-EBA956AA7DE1}" destId="{D72C3868-8D05-4C1D-B72C-9D2965EEFC73}" srcOrd="0" destOrd="0" presId="urn:microsoft.com/office/officeart/2005/8/layout/default"/>
    <dgm:cxn modelId="{CD7F84BC-2B76-4623-986F-4468F014CEAE}" srcId="{2EB4225E-454B-441B-B771-E150E2FC5C8B}" destId="{94CE912C-D1F0-492E-9028-B37BC8EB4337}" srcOrd="9" destOrd="0" parTransId="{5872C628-BB2C-4398-8869-DA9EDC56DBDE}" sibTransId="{41B9E810-C73E-4B89-A1D0-25206A2F0113}"/>
    <dgm:cxn modelId="{21A4C4D3-E2EC-438D-9A60-F8DA7B233A78}" srcId="{2EB4225E-454B-441B-B771-E150E2FC5C8B}" destId="{78F05658-495B-47D2-A023-A06D94D3BE68}" srcOrd="1" destOrd="0" parTransId="{70A4024F-DA03-4627-A59C-81A4C2F784A6}" sibTransId="{C912BAAE-5B24-4A40-94EC-56F5E2DEC8AA}"/>
    <dgm:cxn modelId="{6C1C93D4-DC23-4D62-887C-BFEA857571F9}" type="presOf" srcId="{3549E9E9-E11F-40C4-BB5A-D1D50CEAE38D}" destId="{BAE1C172-BFCC-4600-B554-FAB1CDA48EC3}" srcOrd="0" destOrd="0" presId="urn:microsoft.com/office/officeart/2005/8/layout/default"/>
    <dgm:cxn modelId="{7B2E34E0-B905-4660-ABFB-709930A1D1F3}" srcId="{2EB4225E-454B-441B-B771-E150E2FC5C8B}" destId="{33050E3A-625D-45D3-8D78-C9660C50798B}" srcOrd="7" destOrd="0" parTransId="{03F72B9A-C45A-4BCF-831A-421DB5AEA0B5}" sibTransId="{E5F5B125-6067-43AA-B732-FC4E657527CD}"/>
    <dgm:cxn modelId="{1D0049E6-5C38-4BF3-B219-EFDDC130BBB6}" srcId="{2EB4225E-454B-441B-B771-E150E2FC5C8B}" destId="{5ED15953-F250-47D4-9909-908EFB189EE9}" srcOrd="0" destOrd="0" parTransId="{220CA5EA-FFA5-467E-86E9-D8D531BF434F}" sibTransId="{7AA70D7D-AA1E-4985-B9DC-715A5A06F233}"/>
    <dgm:cxn modelId="{06C587F7-F2A5-4F74-A815-B134F469ABD9}" type="presOf" srcId="{33050E3A-625D-45D3-8D78-C9660C50798B}" destId="{73E388BF-AE13-48C3-B42F-37E8DA17C133}" srcOrd="0" destOrd="0" presId="urn:microsoft.com/office/officeart/2005/8/layout/default"/>
    <dgm:cxn modelId="{F3BADC44-5881-4003-9B59-8603D834B97A}" type="presParOf" srcId="{23CFB1A9-BF87-4622-A06A-292BC815EEDC}" destId="{D9D128F4-DC55-4224-A5FB-74589FD7BC58}" srcOrd="0" destOrd="0" presId="urn:microsoft.com/office/officeart/2005/8/layout/default"/>
    <dgm:cxn modelId="{B8E59496-9F31-4846-BEEB-0D095F09C120}" type="presParOf" srcId="{23CFB1A9-BF87-4622-A06A-292BC815EEDC}" destId="{9C7FAFEA-B7B6-4E8D-A79E-87EB0DF2C4EB}" srcOrd="1" destOrd="0" presId="urn:microsoft.com/office/officeart/2005/8/layout/default"/>
    <dgm:cxn modelId="{02637A6E-3BC1-4DF7-8904-CCA7D04DBD12}" type="presParOf" srcId="{23CFB1A9-BF87-4622-A06A-292BC815EEDC}" destId="{A39CDAE7-F626-49C2-B69D-1360477C2933}" srcOrd="2" destOrd="0" presId="urn:microsoft.com/office/officeart/2005/8/layout/default"/>
    <dgm:cxn modelId="{1FF39118-4D80-4468-BC20-DF077E857B57}" type="presParOf" srcId="{23CFB1A9-BF87-4622-A06A-292BC815EEDC}" destId="{676C1E21-9AD6-4826-A724-CF19C61D0411}" srcOrd="3" destOrd="0" presId="urn:microsoft.com/office/officeart/2005/8/layout/default"/>
    <dgm:cxn modelId="{89E4983B-8A6E-41B8-8321-D33D308D2910}" type="presParOf" srcId="{23CFB1A9-BF87-4622-A06A-292BC815EEDC}" destId="{D72C3868-8D05-4C1D-B72C-9D2965EEFC73}" srcOrd="4" destOrd="0" presId="urn:microsoft.com/office/officeart/2005/8/layout/default"/>
    <dgm:cxn modelId="{43935BA8-FA0A-4DC5-9613-0B9D42D17ECD}" type="presParOf" srcId="{23CFB1A9-BF87-4622-A06A-292BC815EEDC}" destId="{249E1A47-237D-4F4D-9856-29289E8F869E}" srcOrd="5" destOrd="0" presId="urn:microsoft.com/office/officeart/2005/8/layout/default"/>
    <dgm:cxn modelId="{E381A418-D246-4A0B-81D5-CE06E2AC0DB5}" type="presParOf" srcId="{23CFB1A9-BF87-4622-A06A-292BC815EEDC}" destId="{2C8ED86F-9625-4EF6-B46F-5D9363B6E45E}" srcOrd="6" destOrd="0" presId="urn:microsoft.com/office/officeart/2005/8/layout/default"/>
    <dgm:cxn modelId="{1CD6920E-D725-4F82-AF3C-83742F218CFE}" type="presParOf" srcId="{23CFB1A9-BF87-4622-A06A-292BC815EEDC}" destId="{635E885A-EC56-466D-9D7A-175E93D05D93}" srcOrd="7" destOrd="0" presId="urn:microsoft.com/office/officeart/2005/8/layout/default"/>
    <dgm:cxn modelId="{139F07AF-91C2-495A-9B60-286E0B56CA88}" type="presParOf" srcId="{23CFB1A9-BF87-4622-A06A-292BC815EEDC}" destId="{BAE1C172-BFCC-4600-B554-FAB1CDA48EC3}" srcOrd="8" destOrd="0" presId="urn:microsoft.com/office/officeart/2005/8/layout/default"/>
    <dgm:cxn modelId="{013FB45E-1FA9-421E-B96F-7267B95714B9}" type="presParOf" srcId="{23CFB1A9-BF87-4622-A06A-292BC815EEDC}" destId="{22553D67-379D-4690-BEEE-CB7CDF5DA6A1}" srcOrd="9" destOrd="0" presId="urn:microsoft.com/office/officeart/2005/8/layout/default"/>
    <dgm:cxn modelId="{294DDA70-40F0-4371-91BE-A8BD76658B4A}" type="presParOf" srcId="{23CFB1A9-BF87-4622-A06A-292BC815EEDC}" destId="{042D396D-8A10-4D59-A168-C86E3C5BC9E3}" srcOrd="10" destOrd="0" presId="urn:microsoft.com/office/officeart/2005/8/layout/default"/>
    <dgm:cxn modelId="{D61B2B3E-6666-4CCB-8883-B5A8B24A3AB0}" type="presParOf" srcId="{23CFB1A9-BF87-4622-A06A-292BC815EEDC}" destId="{4E4BA755-768E-4D22-9D11-D5E76EADFE51}" srcOrd="11" destOrd="0" presId="urn:microsoft.com/office/officeart/2005/8/layout/default"/>
    <dgm:cxn modelId="{32648DEE-66AD-4A14-9E07-0B3BA833B735}" type="presParOf" srcId="{23CFB1A9-BF87-4622-A06A-292BC815EEDC}" destId="{E798DCD5-2624-4D55-9B0C-CC9529CDF179}" srcOrd="12" destOrd="0" presId="urn:microsoft.com/office/officeart/2005/8/layout/default"/>
    <dgm:cxn modelId="{52E55086-4DA9-4836-988D-FE23F248760F}" type="presParOf" srcId="{23CFB1A9-BF87-4622-A06A-292BC815EEDC}" destId="{835DB50D-7A0C-4F4D-9D14-24A8FFADFCA3}" srcOrd="13" destOrd="0" presId="urn:microsoft.com/office/officeart/2005/8/layout/default"/>
    <dgm:cxn modelId="{C1C4D410-5372-4766-9B27-61F31C6F20B9}" type="presParOf" srcId="{23CFB1A9-BF87-4622-A06A-292BC815EEDC}" destId="{73E388BF-AE13-48C3-B42F-37E8DA17C133}" srcOrd="14" destOrd="0" presId="urn:microsoft.com/office/officeart/2005/8/layout/default"/>
    <dgm:cxn modelId="{109482C5-60EC-41FD-A6D1-BD1B9832AD51}" type="presParOf" srcId="{23CFB1A9-BF87-4622-A06A-292BC815EEDC}" destId="{CAD39757-AFD0-4A2F-91E3-04C677E973FD}" srcOrd="15" destOrd="0" presId="urn:microsoft.com/office/officeart/2005/8/layout/default"/>
    <dgm:cxn modelId="{065D0E06-0A49-48BE-8D2B-5F11D5BEFB3B}" type="presParOf" srcId="{23CFB1A9-BF87-4622-A06A-292BC815EEDC}" destId="{4476721C-F4DA-4DCB-AF96-937AF0E9B7FA}" srcOrd="16" destOrd="0" presId="urn:microsoft.com/office/officeart/2005/8/layout/default"/>
    <dgm:cxn modelId="{9D5193FE-D8CF-4DE7-8964-85F089A76DD5}" type="presParOf" srcId="{23CFB1A9-BF87-4622-A06A-292BC815EEDC}" destId="{475C547A-A7A1-40C6-B8D9-51877DF31FE4}" srcOrd="17" destOrd="0" presId="urn:microsoft.com/office/officeart/2005/8/layout/default"/>
    <dgm:cxn modelId="{E5EE3DF8-389E-4D1C-AFFD-FF1BA021276B}" type="presParOf" srcId="{23CFB1A9-BF87-4622-A06A-292BC815EEDC}" destId="{C7F21F0F-1A6B-4205-BA8F-7197884663E5}" srcOrd="18" destOrd="0" presId="urn:microsoft.com/office/officeart/2005/8/layout/default"/>
    <dgm:cxn modelId="{1295CF8E-0F5E-47FC-B84C-674A3886F59C}" type="presParOf" srcId="{23CFB1A9-BF87-4622-A06A-292BC815EEDC}" destId="{4D6FEB88-AB04-4492-8938-97F500170D72}" srcOrd="19" destOrd="0" presId="urn:microsoft.com/office/officeart/2005/8/layout/default"/>
    <dgm:cxn modelId="{779EB5FD-657D-4851-80D8-77D5726DE677}" type="presParOf" srcId="{23CFB1A9-BF87-4622-A06A-292BC815EEDC}" destId="{8F7D6504-B0A3-42F4-9E04-54B6EE4A6F76}" srcOrd="20" destOrd="0" presId="urn:microsoft.com/office/officeart/2005/8/layout/default"/>
    <dgm:cxn modelId="{9C870407-5F8C-4F51-8A8C-2993D5F1F2EE}" type="presParOf" srcId="{23CFB1A9-BF87-4622-A06A-292BC815EEDC}" destId="{C0F44B4F-569C-4B10-A63F-77E0D69D6E27}" srcOrd="21" destOrd="0" presId="urn:microsoft.com/office/officeart/2005/8/layout/default"/>
    <dgm:cxn modelId="{EE6FDD0A-A128-4AF4-9C9A-0F2D4E6E5C3B}" type="presParOf" srcId="{23CFB1A9-BF87-4622-A06A-292BC815EEDC}" destId="{6A799FD5-B1A3-464B-ACE9-49D4CFF13DDA}" srcOrd="2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61A815-136D-4A40-9CA8-368D047DD8B5}">
      <dsp:nvSpPr>
        <dsp:cNvPr id="0" name=""/>
        <dsp:cNvSpPr/>
      </dsp:nvSpPr>
      <dsp:spPr>
        <a:xfrm>
          <a:off x="0" y="0"/>
          <a:ext cx="4693918" cy="1041254"/>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IN" sz="1000" kern="1200" dirty="0"/>
            <a:t>Lung cancer remains a significant health concern with high mortality rates. Early detection is critical for improving patient prognosis. This study explores the potential of machine learning (ML) models for predicting lung cancer risk using data files.</a:t>
          </a:r>
          <a:endParaRPr lang="en-US" sz="1000" kern="1200" dirty="0"/>
        </a:p>
      </dsp:txBody>
      <dsp:txXfrm>
        <a:off x="30497" y="30497"/>
        <a:ext cx="3448497" cy="980260"/>
      </dsp:txXfrm>
    </dsp:sp>
    <dsp:sp modelId="{5EF32711-6DF0-4E0B-BF88-4ADB4DD02EBA}">
      <dsp:nvSpPr>
        <dsp:cNvPr id="0" name=""/>
        <dsp:cNvSpPr/>
      </dsp:nvSpPr>
      <dsp:spPr>
        <a:xfrm>
          <a:off x="350519" y="1185873"/>
          <a:ext cx="4693918" cy="1041254"/>
        </a:xfrm>
        <a:prstGeom prst="roundRect">
          <a:avLst>
            <a:gd name="adj" fmla="val 10000"/>
          </a:avLst>
        </a:prstGeom>
        <a:solidFill>
          <a:schemeClr val="accent2">
            <a:hueOff val="1610903"/>
            <a:satOff val="-4623"/>
            <a:lumOff val="-740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IN" sz="1000" kern="1200"/>
            <a:t>We aim to develop and evaluate various ML models trained on patient data containing demographic information, medical history, smoking habits, and potentially biomolecular or imaging data. The data will undergo preprocessing to ensure compatibility with the chosen ML algorithms.</a:t>
          </a:r>
          <a:endParaRPr lang="en-US" sz="1000" kern="1200"/>
        </a:p>
      </dsp:txBody>
      <dsp:txXfrm>
        <a:off x="381016" y="1216370"/>
        <a:ext cx="3605589" cy="980260"/>
      </dsp:txXfrm>
    </dsp:sp>
    <dsp:sp modelId="{663C2606-7058-4BCF-BB48-8219AE21C2D2}">
      <dsp:nvSpPr>
        <dsp:cNvPr id="0" name=""/>
        <dsp:cNvSpPr/>
      </dsp:nvSpPr>
      <dsp:spPr>
        <a:xfrm>
          <a:off x="701039" y="2371746"/>
          <a:ext cx="4693918" cy="1041254"/>
        </a:xfrm>
        <a:prstGeom prst="roundRect">
          <a:avLst>
            <a:gd name="adj" fmla="val 10000"/>
          </a:avLst>
        </a:prstGeom>
        <a:solidFill>
          <a:schemeClr val="accent2">
            <a:hueOff val="3221807"/>
            <a:satOff val="-9246"/>
            <a:lumOff val="-1480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IN" sz="1000" kern="1200"/>
            <a:t>Our primary objective is to identify the most effective ML model in predicting lung cancer risk within this dataset. We will assess the model's accuracy through validation techniques. Additionally, the chosen model may offer insights into the most influential factors associated with lung cancer development.</a:t>
          </a:r>
          <a:endParaRPr lang="en-US" sz="1000" kern="1200"/>
        </a:p>
      </dsp:txBody>
      <dsp:txXfrm>
        <a:off x="731536" y="2402243"/>
        <a:ext cx="3605589" cy="980260"/>
      </dsp:txXfrm>
    </dsp:sp>
    <dsp:sp modelId="{7BDC858D-BC40-41CF-9535-C4234DBF9BDF}">
      <dsp:nvSpPr>
        <dsp:cNvPr id="0" name=""/>
        <dsp:cNvSpPr/>
      </dsp:nvSpPr>
      <dsp:spPr>
        <a:xfrm>
          <a:off x="1051559" y="3557620"/>
          <a:ext cx="4693918" cy="1041254"/>
        </a:xfrm>
        <a:prstGeom prst="roundRect">
          <a:avLst>
            <a:gd name="adj" fmla="val 10000"/>
          </a:avLst>
        </a:prstGeom>
        <a:solidFill>
          <a:schemeClr val="accent2">
            <a:hueOff val="4832710"/>
            <a:satOff val="-13870"/>
            <a:lumOff val="-2220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IN" sz="1000" kern="1200"/>
            <a:t>This research has the potential to contribute significantly to the development of efficient lung cancer prediction tools. Early detection through such tools can enable timely interventions and improve patient outcomes. By leveraging the power of ML, this study aims to advance lung cancer diagnosis and potentially save lives.</a:t>
          </a:r>
          <a:endParaRPr lang="en-US" sz="1000" kern="1200"/>
        </a:p>
      </dsp:txBody>
      <dsp:txXfrm>
        <a:off x="1082056" y="3588117"/>
        <a:ext cx="3605589" cy="980260"/>
      </dsp:txXfrm>
    </dsp:sp>
    <dsp:sp modelId="{4B6FEA06-99BF-4F70-88C5-B676C1B3D543}">
      <dsp:nvSpPr>
        <dsp:cNvPr id="0" name=""/>
        <dsp:cNvSpPr/>
      </dsp:nvSpPr>
      <dsp:spPr>
        <a:xfrm>
          <a:off x="1402079" y="4743493"/>
          <a:ext cx="4693918" cy="1041254"/>
        </a:xfrm>
        <a:prstGeom prst="roundRect">
          <a:avLst>
            <a:gd name="adj" fmla="val 10000"/>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l" defTabSz="444500">
            <a:lnSpc>
              <a:spcPct val="90000"/>
            </a:lnSpc>
            <a:spcBef>
              <a:spcPct val="0"/>
            </a:spcBef>
            <a:spcAft>
              <a:spcPct val="35000"/>
            </a:spcAft>
            <a:buNone/>
          </a:pPr>
          <a:r>
            <a:rPr lang="en-IN" sz="1000" b="1" kern="1200"/>
            <a:t>Keywords: Convolutional Neural Network, Machine Learning, Web Application, Teras, TensorFlow, Supervised Learning, Unsupervised Learning, Semi-Supervised Learning.</a:t>
          </a:r>
          <a:endParaRPr lang="en-US" sz="1000" kern="1200"/>
        </a:p>
      </dsp:txBody>
      <dsp:txXfrm>
        <a:off x="1432576" y="4773990"/>
        <a:ext cx="3605589" cy="980260"/>
      </dsp:txXfrm>
    </dsp:sp>
    <dsp:sp modelId="{E0A94709-B199-4927-ACC4-96DA34EA301B}">
      <dsp:nvSpPr>
        <dsp:cNvPr id="0" name=""/>
        <dsp:cNvSpPr/>
      </dsp:nvSpPr>
      <dsp:spPr>
        <a:xfrm>
          <a:off x="4017102" y="760694"/>
          <a:ext cx="676815" cy="676815"/>
        </a:xfrm>
        <a:prstGeom prst="downArrow">
          <a:avLst>
            <a:gd name="adj1" fmla="val 55000"/>
            <a:gd name="adj2" fmla="val 45000"/>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4169385" y="760694"/>
        <a:ext cx="372249" cy="509303"/>
      </dsp:txXfrm>
    </dsp:sp>
    <dsp:sp modelId="{D0591260-2B98-47BD-B263-325DB42B033B}">
      <dsp:nvSpPr>
        <dsp:cNvPr id="0" name=""/>
        <dsp:cNvSpPr/>
      </dsp:nvSpPr>
      <dsp:spPr>
        <a:xfrm>
          <a:off x="4367622" y="1946567"/>
          <a:ext cx="676815" cy="676815"/>
        </a:xfrm>
        <a:prstGeom prst="downArrow">
          <a:avLst>
            <a:gd name="adj1" fmla="val 55000"/>
            <a:gd name="adj2" fmla="val 45000"/>
          </a:avLst>
        </a:prstGeom>
        <a:solidFill>
          <a:schemeClr val="accent2">
            <a:tint val="40000"/>
            <a:alpha val="90000"/>
            <a:hueOff val="2244906"/>
            <a:satOff val="-20744"/>
            <a:lumOff val="-2338"/>
            <a:alphaOff val="0"/>
          </a:schemeClr>
        </a:solidFill>
        <a:ln w="19050" cap="flat" cmpd="sng" algn="ctr">
          <a:solidFill>
            <a:schemeClr val="accent2">
              <a:tint val="40000"/>
              <a:alpha val="90000"/>
              <a:hueOff val="2244906"/>
              <a:satOff val="-20744"/>
              <a:lumOff val="-233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4519905" y="1946567"/>
        <a:ext cx="372249" cy="509303"/>
      </dsp:txXfrm>
    </dsp:sp>
    <dsp:sp modelId="{D7DB7DFD-2E26-4676-A72A-61143DC962F1}">
      <dsp:nvSpPr>
        <dsp:cNvPr id="0" name=""/>
        <dsp:cNvSpPr/>
      </dsp:nvSpPr>
      <dsp:spPr>
        <a:xfrm>
          <a:off x="4718142" y="3115086"/>
          <a:ext cx="676815" cy="676815"/>
        </a:xfrm>
        <a:prstGeom prst="downArrow">
          <a:avLst>
            <a:gd name="adj1" fmla="val 55000"/>
            <a:gd name="adj2" fmla="val 45000"/>
          </a:avLst>
        </a:prstGeom>
        <a:solidFill>
          <a:schemeClr val="accent2">
            <a:tint val="40000"/>
            <a:alpha val="90000"/>
            <a:hueOff val="4489812"/>
            <a:satOff val="-41488"/>
            <a:lumOff val="-4677"/>
            <a:alphaOff val="0"/>
          </a:schemeClr>
        </a:solidFill>
        <a:ln w="19050" cap="flat" cmpd="sng" algn="ctr">
          <a:solidFill>
            <a:schemeClr val="accent2">
              <a:tint val="40000"/>
              <a:alpha val="90000"/>
              <a:hueOff val="4489812"/>
              <a:satOff val="-41488"/>
              <a:lumOff val="-467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4870425" y="3115086"/>
        <a:ext cx="372249" cy="509303"/>
      </dsp:txXfrm>
    </dsp:sp>
    <dsp:sp modelId="{D0FCF41C-E3BA-4D26-95EF-62E61ADD6BC6}">
      <dsp:nvSpPr>
        <dsp:cNvPr id="0" name=""/>
        <dsp:cNvSpPr/>
      </dsp:nvSpPr>
      <dsp:spPr>
        <a:xfrm>
          <a:off x="5068662" y="4312529"/>
          <a:ext cx="676815" cy="676815"/>
        </a:xfrm>
        <a:prstGeom prst="downArrow">
          <a:avLst>
            <a:gd name="adj1" fmla="val 55000"/>
            <a:gd name="adj2" fmla="val 45000"/>
          </a:avLst>
        </a:prstGeom>
        <a:solidFill>
          <a:schemeClr val="accent2">
            <a:tint val="40000"/>
            <a:alpha val="90000"/>
            <a:hueOff val="6734718"/>
            <a:satOff val="-62232"/>
            <a:lumOff val="-7015"/>
            <a:alphaOff val="0"/>
          </a:schemeClr>
        </a:solidFill>
        <a:ln w="19050" cap="flat" cmpd="sng" algn="ctr">
          <a:solidFill>
            <a:schemeClr val="accent2">
              <a:tint val="40000"/>
              <a:alpha val="90000"/>
              <a:hueOff val="6734718"/>
              <a:satOff val="-62232"/>
              <a:lumOff val="-70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marL="0" lvl="0" indent="0" algn="ctr" defTabSz="1333500">
            <a:lnSpc>
              <a:spcPct val="90000"/>
            </a:lnSpc>
            <a:spcBef>
              <a:spcPct val="0"/>
            </a:spcBef>
            <a:spcAft>
              <a:spcPct val="35000"/>
            </a:spcAft>
            <a:buNone/>
          </a:pPr>
          <a:endParaRPr lang="en-US" sz="3000" kern="1200"/>
        </a:p>
      </dsp:txBody>
      <dsp:txXfrm>
        <a:off x="5220945" y="4312529"/>
        <a:ext cx="372249" cy="5093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920E2F-C93A-440F-A401-0746A19C1DA6}">
      <dsp:nvSpPr>
        <dsp:cNvPr id="0" name=""/>
        <dsp:cNvSpPr/>
      </dsp:nvSpPr>
      <dsp:spPr>
        <a:xfrm>
          <a:off x="0" y="0"/>
          <a:ext cx="4584356" cy="1305401"/>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355600">
            <a:lnSpc>
              <a:spcPct val="90000"/>
            </a:lnSpc>
            <a:spcBef>
              <a:spcPct val="0"/>
            </a:spcBef>
            <a:spcAft>
              <a:spcPct val="35000"/>
            </a:spcAft>
            <a:buNone/>
          </a:pPr>
          <a:r>
            <a:rPr lang="en-IN" sz="800" kern="1200"/>
            <a:t>Naive Bayes, another champion in the machine learning classification arena, tackles problems with multiple categories, not just two. Imagine sorting emails into spam, important, or promotional folders. Here's where Naive Bayes comes in.</a:t>
          </a:r>
          <a:endParaRPr lang="en-US" sz="800" kern="1200"/>
        </a:p>
      </dsp:txBody>
      <dsp:txXfrm>
        <a:off x="38234" y="38234"/>
        <a:ext cx="3175726" cy="1228933"/>
      </dsp:txXfrm>
    </dsp:sp>
    <dsp:sp modelId="{C861297D-17EA-4D61-A369-6F5286A1884A}">
      <dsp:nvSpPr>
        <dsp:cNvPr id="0" name=""/>
        <dsp:cNvSpPr/>
      </dsp:nvSpPr>
      <dsp:spPr>
        <a:xfrm>
          <a:off x="404502" y="1522968"/>
          <a:ext cx="4584356" cy="1305401"/>
        </a:xfrm>
        <a:prstGeom prst="roundRect">
          <a:avLst>
            <a:gd name="adj" fmla="val 10000"/>
          </a:avLst>
        </a:prstGeom>
        <a:solidFill>
          <a:schemeClr val="accent2">
            <a:hueOff val="3221807"/>
            <a:satOff val="-9246"/>
            <a:lumOff val="-14805"/>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355600">
            <a:lnSpc>
              <a:spcPct val="90000"/>
            </a:lnSpc>
            <a:spcBef>
              <a:spcPct val="0"/>
            </a:spcBef>
            <a:spcAft>
              <a:spcPct val="35000"/>
            </a:spcAft>
            <a:buNone/>
          </a:pPr>
          <a:r>
            <a:rPr lang="en-IN" sz="800" kern="1200"/>
            <a:t>Despite its "naive" name, it's surprisingly effective. Naive Bayes is based on Bayes' theorem, a powerful tool for calculating probabilities. The "naive" part comes from its assumption that features, like words in an email, are independent of each other given the category (spam/important). For an email, Naive Bayes calculates the probability of it being spam considering each word individually. Then, it multiplies these probabilities to get a final spam probability score. The same is done for other categories (important, promotional). The email is assigned to the category with the highest score.</a:t>
          </a:r>
          <a:endParaRPr lang="en-US" sz="800" kern="1200"/>
        </a:p>
      </dsp:txBody>
      <dsp:txXfrm>
        <a:off x="442736" y="1561202"/>
        <a:ext cx="3254875" cy="1228933"/>
      </dsp:txXfrm>
    </dsp:sp>
    <dsp:sp modelId="{B93441B2-5451-43FC-A183-F44576FB80C7}">
      <dsp:nvSpPr>
        <dsp:cNvPr id="0" name=""/>
        <dsp:cNvSpPr/>
      </dsp:nvSpPr>
      <dsp:spPr>
        <a:xfrm>
          <a:off x="809004" y="3045936"/>
          <a:ext cx="4584356" cy="1305401"/>
        </a:xfrm>
        <a:prstGeom prst="roundRect">
          <a:avLst>
            <a:gd name="adj" fmla="val 10000"/>
          </a:avLst>
        </a:prstGeom>
        <a:solidFill>
          <a:schemeClr val="accent2">
            <a:hueOff val="6443614"/>
            <a:satOff val="-18493"/>
            <a:lumOff val="-29609"/>
            <a:alphaOff val="0"/>
          </a:schemeClr>
        </a:solidFill>
        <a:ln w="2540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l" defTabSz="355600">
            <a:lnSpc>
              <a:spcPct val="90000"/>
            </a:lnSpc>
            <a:spcBef>
              <a:spcPct val="0"/>
            </a:spcBef>
            <a:spcAft>
              <a:spcPct val="35000"/>
            </a:spcAft>
            <a:buNone/>
          </a:pPr>
          <a:r>
            <a:rPr lang="en-IN" sz="800" kern="1200"/>
            <a:t>Training involves feeding Naive Bayes a bunch of pre-categorized emails. This lets it learn the probabilities of words appearing in each category. With this knowledge, it can analyse new emails and classify them efficiently. Naive Bayes' simplicity and speed make it a popular choice for text classification, spam filtering, and sentiment analysis. However, its independence assumption isn't always perfect, and it might struggle with complex relationships between features.</a:t>
          </a:r>
          <a:endParaRPr lang="en-US" sz="800" kern="1200"/>
        </a:p>
      </dsp:txBody>
      <dsp:txXfrm>
        <a:off x="847238" y="3084170"/>
        <a:ext cx="3254875" cy="1228933"/>
      </dsp:txXfrm>
    </dsp:sp>
    <dsp:sp modelId="{6ADBE87F-5C1B-4310-A91E-1BB7CF039D29}">
      <dsp:nvSpPr>
        <dsp:cNvPr id="0" name=""/>
        <dsp:cNvSpPr/>
      </dsp:nvSpPr>
      <dsp:spPr>
        <a:xfrm>
          <a:off x="3735845" y="989929"/>
          <a:ext cx="848510" cy="848510"/>
        </a:xfrm>
        <a:prstGeom prst="downArrow">
          <a:avLst>
            <a:gd name="adj1" fmla="val 55000"/>
            <a:gd name="adj2" fmla="val 45000"/>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3926760" y="989929"/>
        <a:ext cx="466680" cy="638504"/>
      </dsp:txXfrm>
    </dsp:sp>
    <dsp:sp modelId="{BFB53021-1588-46F7-881F-F4B5E1882A87}">
      <dsp:nvSpPr>
        <dsp:cNvPr id="0" name=""/>
        <dsp:cNvSpPr/>
      </dsp:nvSpPr>
      <dsp:spPr>
        <a:xfrm>
          <a:off x="4140348" y="2504195"/>
          <a:ext cx="848510" cy="848510"/>
        </a:xfrm>
        <a:prstGeom prst="downArrow">
          <a:avLst>
            <a:gd name="adj1" fmla="val 55000"/>
            <a:gd name="adj2" fmla="val 45000"/>
          </a:avLst>
        </a:prstGeom>
        <a:solidFill>
          <a:schemeClr val="accent2">
            <a:tint val="40000"/>
            <a:alpha val="90000"/>
            <a:hueOff val="6734718"/>
            <a:satOff val="-62232"/>
            <a:lumOff val="-7015"/>
            <a:alphaOff val="0"/>
          </a:schemeClr>
        </a:solidFill>
        <a:ln w="19050" cap="flat" cmpd="sng" algn="ctr">
          <a:solidFill>
            <a:schemeClr val="accent2">
              <a:tint val="40000"/>
              <a:alpha val="90000"/>
              <a:hueOff val="6734718"/>
              <a:satOff val="-62232"/>
              <a:lumOff val="-70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a:p>
      </dsp:txBody>
      <dsp:txXfrm>
        <a:off x="4331263" y="2504195"/>
        <a:ext cx="466680" cy="63850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D128F4-DC55-4224-A5FB-74589FD7BC58}">
      <dsp:nvSpPr>
        <dsp:cNvPr id="0" name=""/>
        <dsp:cNvSpPr/>
      </dsp:nvSpPr>
      <dsp:spPr>
        <a:xfrm>
          <a:off x="3488" y="325738"/>
          <a:ext cx="2767415" cy="1660449"/>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a:t>Positive Results:</a:t>
          </a:r>
          <a:endParaRPr lang="en-US" sz="1300" kern="1200"/>
        </a:p>
      </dsp:txBody>
      <dsp:txXfrm>
        <a:off x="3488" y="325738"/>
        <a:ext cx="2767415" cy="1660449"/>
      </dsp:txXfrm>
    </dsp:sp>
    <dsp:sp modelId="{A39CDAE7-F626-49C2-B69D-1360477C2933}">
      <dsp:nvSpPr>
        <dsp:cNvPr id="0" name=""/>
        <dsp:cNvSpPr/>
      </dsp:nvSpPr>
      <dsp:spPr>
        <a:xfrm>
          <a:off x="3047645" y="325738"/>
          <a:ext cx="2767415" cy="1660449"/>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a:t>High Accuracy: Studies report promising accuracy rates, with some models achieving over 90% accuracy in differentiating cancerous from benign lung nodules on CT scans.</a:t>
          </a:r>
          <a:endParaRPr lang="en-US" sz="1300" kern="1200"/>
        </a:p>
      </dsp:txBody>
      <dsp:txXfrm>
        <a:off x="3047645" y="325738"/>
        <a:ext cx="2767415" cy="1660449"/>
      </dsp:txXfrm>
    </dsp:sp>
    <dsp:sp modelId="{D72C3868-8D05-4C1D-B72C-9D2965EEFC73}">
      <dsp:nvSpPr>
        <dsp:cNvPr id="0" name=""/>
        <dsp:cNvSpPr/>
      </dsp:nvSpPr>
      <dsp:spPr>
        <a:xfrm>
          <a:off x="6091803" y="325738"/>
          <a:ext cx="2767415" cy="1660449"/>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a:t>Early Detection: ML models can potentially identify lung cancer at earlier stages when treatment is more effective, leading to better patient outcomes.</a:t>
          </a:r>
          <a:endParaRPr lang="en-US" sz="1300" kern="1200"/>
        </a:p>
      </dsp:txBody>
      <dsp:txXfrm>
        <a:off x="6091803" y="325738"/>
        <a:ext cx="2767415" cy="1660449"/>
      </dsp:txXfrm>
    </dsp:sp>
    <dsp:sp modelId="{2C8ED86F-9625-4EF6-B46F-5D9363B6E45E}">
      <dsp:nvSpPr>
        <dsp:cNvPr id="0" name=""/>
        <dsp:cNvSpPr/>
      </dsp:nvSpPr>
      <dsp:spPr>
        <a:xfrm>
          <a:off x="9135960" y="325738"/>
          <a:ext cx="2767415" cy="1660449"/>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a:t>Data-driven Insights: Extracting features from medical data using ML can reveal previously unknown patterns or relationships, aiding in improved diagnosis and risk assessment.</a:t>
          </a:r>
          <a:endParaRPr lang="en-US" sz="1300" kern="1200"/>
        </a:p>
      </dsp:txBody>
      <dsp:txXfrm>
        <a:off x="9135960" y="325738"/>
        <a:ext cx="2767415" cy="1660449"/>
      </dsp:txXfrm>
    </dsp:sp>
    <dsp:sp modelId="{BAE1C172-BFCC-4600-B554-FAB1CDA48EC3}">
      <dsp:nvSpPr>
        <dsp:cNvPr id="0" name=""/>
        <dsp:cNvSpPr/>
      </dsp:nvSpPr>
      <dsp:spPr>
        <a:xfrm>
          <a:off x="3488" y="2262929"/>
          <a:ext cx="2767415" cy="1660449"/>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a:t>Discussion Points and Considerations:</a:t>
          </a:r>
          <a:endParaRPr lang="en-US" sz="1300" kern="1200"/>
        </a:p>
      </dsp:txBody>
      <dsp:txXfrm>
        <a:off x="3488" y="2262929"/>
        <a:ext cx="2767415" cy="1660449"/>
      </dsp:txXfrm>
    </dsp:sp>
    <dsp:sp modelId="{042D396D-8A10-4D59-A168-C86E3C5BC9E3}">
      <dsp:nvSpPr>
        <dsp:cNvPr id="0" name=""/>
        <dsp:cNvSpPr/>
      </dsp:nvSpPr>
      <dsp:spPr>
        <a:xfrm>
          <a:off x="3047645" y="2262929"/>
          <a:ext cx="2767415" cy="1660449"/>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a:t>Data Quality and Generalizability: Model performance heavily relies on the quality and comprehensiveness of training data. Biases or limitations in data can affect generalizability to real-world populations.</a:t>
          </a:r>
          <a:endParaRPr lang="en-US" sz="1300" kern="1200"/>
        </a:p>
      </dsp:txBody>
      <dsp:txXfrm>
        <a:off x="3047645" y="2262929"/>
        <a:ext cx="2767415" cy="1660449"/>
      </dsp:txXfrm>
    </dsp:sp>
    <dsp:sp modelId="{E798DCD5-2624-4D55-9B0C-CC9529CDF179}">
      <dsp:nvSpPr>
        <dsp:cNvPr id="0" name=""/>
        <dsp:cNvSpPr/>
      </dsp:nvSpPr>
      <dsp:spPr>
        <a:xfrm>
          <a:off x="6091803" y="2262929"/>
          <a:ext cx="2767415" cy="1660449"/>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a:t>Overfitting and Explainability: Complex models can be overfit to training data, impacting performance on unseen data. Explainable AI (XAI) techniques are crucial to understand the model's reasoning and ensure trust in its predictions.</a:t>
          </a:r>
          <a:endParaRPr lang="en-US" sz="1300" kern="1200"/>
        </a:p>
      </dsp:txBody>
      <dsp:txXfrm>
        <a:off x="6091803" y="2262929"/>
        <a:ext cx="2767415" cy="1660449"/>
      </dsp:txXfrm>
    </dsp:sp>
    <dsp:sp modelId="{73E388BF-AE13-48C3-B42F-37E8DA17C133}">
      <dsp:nvSpPr>
        <dsp:cNvPr id="0" name=""/>
        <dsp:cNvSpPr/>
      </dsp:nvSpPr>
      <dsp:spPr>
        <a:xfrm>
          <a:off x="9135960" y="2262929"/>
          <a:ext cx="2767415" cy="1660449"/>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a:t>Integration with Clinical Workflow: For successful adoption, seamless integration of ML models with existing healthcare workflows and electronic health records (EHR) systems is essential.</a:t>
          </a:r>
          <a:endParaRPr lang="en-US" sz="1300" kern="1200"/>
        </a:p>
      </dsp:txBody>
      <dsp:txXfrm>
        <a:off x="9135960" y="2262929"/>
        <a:ext cx="2767415" cy="1660449"/>
      </dsp:txXfrm>
    </dsp:sp>
    <dsp:sp modelId="{4476721C-F4DA-4DCB-AF96-937AF0E9B7FA}">
      <dsp:nvSpPr>
        <dsp:cNvPr id="0" name=""/>
        <dsp:cNvSpPr/>
      </dsp:nvSpPr>
      <dsp:spPr>
        <a:xfrm>
          <a:off x="3488" y="4200120"/>
          <a:ext cx="2767415" cy="1660449"/>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a:t>Positive Results:</a:t>
          </a:r>
          <a:endParaRPr lang="en-US" sz="1300" kern="1200"/>
        </a:p>
      </dsp:txBody>
      <dsp:txXfrm>
        <a:off x="3488" y="4200120"/>
        <a:ext cx="2767415" cy="1660449"/>
      </dsp:txXfrm>
    </dsp:sp>
    <dsp:sp modelId="{C7F21F0F-1A6B-4205-BA8F-7197884663E5}">
      <dsp:nvSpPr>
        <dsp:cNvPr id="0" name=""/>
        <dsp:cNvSpPr/>
      </dsp:nvSpPr>
      <dsp:spPr>
        <a:xfrm>
          <a:off x="3047645" y="4200120"/>
          <a:ext cx="2767415" cy="1660449"/>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a:t>High Accuracy: Studies report promising accuracy rates, with some models achieving over 90% accuracy in differentiating cancerous from benign lung nodules on CT scans.</a:t>
          </a:r>
          <a:endParaRPr lang="en-US" sz="1300" kern="1200"/>
        </a:p>
      </dsp:txBody>
      <dsp:txXfrm>
        <a:off x="3047645" y="4200120"/>
        <a:ext cx="2767415" cy="1660449"/>
      </dsp:txXfrm>
    </dsp:sp>
    <dsp:sp modelId="{8F7D6504-B0A3-42F4-9E04-54B6EE4A6F76}">
      <dsp:nvSpPr>
        <dsp:cNvPr id="0" name=""/>
        <dsp:cNvSpPr/>
      </dsp:nvSpPr>
      <dsp:spPr>
        <a:xfrm>
          <a:off x="6091803" y="4200120"/>
          <a:ext cx="2767415" cy="1660449"/>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a:t>Early Detection: ML models can potentially identify lung cancer at earlier stages when treatment is more effective, leading to better patient outcomes.</a:t>
          </a:r>
          <a:endParaRPr lang="en-US" sz="1300" kern="1200"/>
        </a:p>
      </dsp:txBody>
      <dsp:txXfrm>
        <a:off x="6091803" y="4200120"/>
        <a:ext cx="2767415" cy="1660449"/>
      </dsp:txXfrm>
    </dsp:sp>
    <dsp:sp modelId="{6A799FD5-B1A3-464B-ACE9-49D4CFF13DDA}">
      <dsp:nvSpPr>
        <dsp:cNvPr id="0" name=""/>
        <dsp:cNvSpPr/>
      </dsp:nvSpPr>
      <dsp:spPr>
        <a:xfrm>
          <a:off x="9135960" y="4200120"/>
          <a:ext cx="2767415" cy="1660449"/>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a:t>Data-driven Insights: Extracting features from medical data using ML can reveal previously unknown patterns or relationships, aiding in improved diagnosis and risk assessment.</a:t>
          </a:r>
          <a:endParaRPr lang="en-US" sz="1300" kern="1200"/>
        </a:p>
      </dsp:txBody>
      <dsp:txXfrm>
        <a:off x="9135960" y="4200120"/>
        <a:ext cx="2767415" cy="1660449"/>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3C4E0-0F66-1F7A-B3EC-3B7A6DFE382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A9C49C0-99C5-278B-9F8F-0C8125F77F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D62F1E9-9E1F-F822-D4F7-B788F3B1331D}"/>
              </a:ext>
            </a:extLst>
          </p:cNvPr>
          <p:cNvSpPr>
            <a:spLocks noGrp="1"/>
          </p:cNvSpPr>
          <p:nvPr>
            <p:ph type="dt" sz="half" idx="10"/>
          </p:nvPr>
        </p:nvSpPr>
        <p:spPr/>
        <p:txBody>
          <a:bodyPr/>
          <a:lstStyle/>
          <a:p>
            <a:fld id="{CD2F380F-101D-4E83-908D-D75F4C0B8668}" type="datetimeFigureOut">
              <a:rPr lang="en-IN" smtClean="0"/>
              <a:t>08-05-2024</a:t>
            </a:fld>
            <a:endParaRPr lang="en-IN"/>
          </a:p>
        </p:txBody>
      </p:sp>
      <p:sp>
        <p:nvSpPr>
          <p:cNvPr id="5" name="Footer Placeholder 4">
            <a:extLst>
              <a:ext uri="{FF2B5EF4-FFF2-40B4-BE49-F238E27FC236}">
                <a16:creationId xmlns:a16="http://schemas.microsoft.com/office/drawing/2014/main" id="{40E5DAE7-EB1E-D32E-4C68-49E19752E4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BA331B4-44DB-9DC6-42CB-80D0F8DA1617}"/>
              </a:ext>
            </a:extLst>
          </p:cNvPr>
          <p:cNvSpPr>
            <a:spLocks noGrp="1"/>
          </p:cNvSpPr>
          <p:nvPr>
            <p:ph type="sldNum" sz="quarter" idx="12"/>
          </p:nvPr>
        </p:nvSpPr>
        <p:spPr/>
        <p:txBody>
          <a:bodyPr/>
          <a:lstStyle/>
          <a:p>
            <a:fld id="{74364577-C113-4F27-BA10-4D1D8609566B}" type="slidenum">
              <a:rPr lang="en-IN" smtClean="0"/>
              <a:t>‹#›</a:t>
            </a:fld>
            <a:endParaRPr lang="en-IN"/>
          </a:p>
        </p:txBody>
      </p:sp>
    </p:spTree>
    <p:extLst>
      <p:ext uri="{BB962C8B-B14F-4D97-AF65-F5344CB8AC3E}">
        <p14:creationId xmlns:p14="http://schemas.microsoft.com/office/powerpoint/2010/main" val="8637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69DCE-9ACD-3432-E657-EF35962D9C7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0ABFC79-AAA6-DEFE-FFA9-ECFBFEDE6C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683F79-2B55-4549-FCBA-5196E47406A8}"/>
              </a:ext>
            </a:extLst>
          </p:cNvPr>
          <p:cNvSpPr>
            <a:spLocks noGrp="1"/>
          </p:cNvSpPr>
          <p:nvPr>
            <p:ph type="dt" sz="half" idx="10"/>
          </p:nvPr>
        </p:nvSpPr>
        <p:spPr/>
        <p:txBody>
          <a:bodyPr/>
          <a:lstStyle/>
          <a:p>
            <a:fld id="{CD2F380F-101D-4E83-908D-D75F4C0B8668}" type="datetimeFigureOut">
              <a:rPr lang="en-IN" smtClean="0"/>
              <a:t>08-05-2024</a:t>
            </a:fld>
            <a:endParaRPr lang="en-IN"/>
          </a:p>
        </p:txBody>
      </p:sp>
      <p:sp>
        <p:nvSpPr>
          <p:cNvPr id="5" name="Footer Placeholder 4">
            <a:extLst>
              <a:ext uri="{FF2B5EF4-FFF2-40B4-BE49-F238E27FC236}">
                <a16:creationId xmlns:a16="http://schemas.microsoft.com/office/drawing/2014/main" id="{A6DB8FED-05D4-9FAF-7748-AEDDFF1B3F1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783EC25-45F0-1931-DE3E-AE25D4431015}"/>
              </a:ext>
            </a:extLst>
          </p:cNvPr>
          <p:cNvSpPr>
            <a:spLocks noGrp="1"/>
          </p:cNvSpPr>
          <p:nvPr>
            <p:ph type="sldNum" sz="quarter" idx="12"/>
          </p:nvPr>
        </p:nvSpPr>
        <p:spPr/>
        <p:txBody>
          <a:bodyPr/>
          <a:lstStyle/>
          <a:p>
            <a:fld id="{74364577-C113-4F27-BA10-4D1D8609566B}" type="slidenum">
              <a:rPr lang="en-IN" smtClean="0"/>
              <a:t>‹#›</a:t>
            </a:fld>
            <a:endParaRPr lang="en-IN"/>
          </a:p>
        </p:txBody>
      </p:sp>
    </p:spTree>
    <p:extLst>
      <p:ext uri="{BB962C8B-B14F-4D97-AF65-F5344CB8AC3E}">
        <p14:creationId xmlns:p14="http://schemas.microsoft.com/office/powerpoint/2010/main" val="717635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95BDAE7-E627-B236-26B0-670A20D05D6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88B52D1-AFFC-0BA7-332D-DBE1943ABE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74EF4E-94F0-9E56-C174-713982CAB513}"/>
              </a:ext>
            </a:extLst>
          </p:cNvPr>
          <p:cNvSpPr>
            <a:spLocks noGrp="1"/>
          </p:cNvSpPr>
          <p:nvPr>
            <p:ph type="dt" sz="half" idx="10"/>
          </p:nvPr>
        </p:nvSpPr>
        <p:spPr/>
        <p:txBody>
          <a:bodyPr/>
          <a:lstStyle/>
          <a:p>
            <a:fld id="{CD2F380F-101D-4E83-908D-D75F4C0B8668}" type="datetimeFigureOut">
              <a:rPr lang="en-IN" smtClean="0"/>
              <a:t>08-05-2024</a:t>
            </a:fld>
            <a:endParaRPr lang="en-IN"/>
          </a:p>
        </p:txBody>
      </p:sp>
      <p:sp>
        <p:nvSpPr>
          <p:cNvPr id="5" name="Footer Placeholder 4">
            <a:extLst>
              <a:ext uri="{FF2B5EF4-FFF2-40B4-BE49-F238E27FC236}">
                <a16:creationId xmlns:a16="http://schemas.microsoft.com/office/drawing/2014/main" id="{D84ED475-D5E0-F2CE-BFDF-3F7B3F9F07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051EA80-20F3-EB00-1E19-3E0863A3DA97}"/>
              </a:ext>
            </a:extLst>
          </p:cNvPr>
          <p:cNvSpPr>
            <a:spLocks noGrp="1"/>
          </p:cNvSpPr>
          <p:nvPr>
            <p:ph type="sldNum" sz="quarter" idx="12"/>
          </p:nvPr>
        </p:nvSpPr>
        <p:spPr/>
        <p:txBody>
          <a:bodyPr/>
          <a:lstStyle/>
          <a:p>
            <a:fld id="{74364577-C113-4F27-BA10-4D1D8609566B}" type="slidenum">
              <a:rPr lang="en-IN" smtClean="0"/>
              <a:t>‹#›</a:t>
            </a:fld>
            <a:endParaRPr lang="en-IN"/>
          </a:p>
        </p:txBody>
      </p:sp>
    </p:spTree>
    <p:extLst>
      <p:ext uri="{BB962C8B-B14F-4D97-AF65-F5344CB8AC3E}">
        <p14:creationId xmlns:p14="http://schemas.microsoft.com/office/powerpoint/2010/main" val="32695159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7F99BD-DA7A-F81C-E987-E951CCD3745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F1A2586-1251-3DD5-64F1-577563A75C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F05D21-7703-1B86-D815-D0CB3479287E}"/>
              </a:ext>
            </a:extLst>
          </p:cNvPr>
          <p:cNvSpPr>
            <a:spLocks noGrp="1"/>
          </p:cNvSpPr>
          <p:nvPr>
            <p:ph type="dt" sz="half" idx="10"/>
          </p:nvPr>
        </p:nvSpPr>
        <p:spPr/>
        <p:txBody>
          <a:bodyPr/>
          <a:lstStyle/>
          <a:p>
            <a:fld id="{CD2F380F-101D-4E83-908D-D75F4C0B8668}" type="datetimeFigureOut">
              <a:rPr lang="en-IN" smtClean="0"/>
              <a:t>08-05-2024</a:t>
            </a:fld>
            <a:endParaRPr lang="en-IN"/>
          </a:p>
        </p:txBody>
      </p:sp>
      <p:sp>
        <p:nvSpPr>
          <p:cNvPr id="5" name="Footer Placeholder 4">
            <a:extLst>
              <a:ext uri="{FF2B5EF4-FFF2-40B4-BE49-F238E27FC236}">
                <a16:creationId xmlns:a16="http://schemas.microsoft.com/office/drawing/2014/main" id="{C0710BC5-6C14-B7CA-DE32-9CF32845996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060A57-8D18-347F-7002-501819F2F3BE}"/>
              </a:ext>
            </a:extLst>
          </p:cNvPr>
          <p:cNvSpPr>
            <a:spLocks noGrp="1"/>
          </p:cNvSpPr>
          <p:nvPr>
            <p:ph type="sldNum" sz="quarter" idx="12"/>
          </p:nvPr>
        </p:nvSpPr>
        <p:spPr/>
        <p:txBody>
          <a:bodyPr/>
          <a:lstStyle/>
          <a:p>
            <a:fld id="{74364577-C113-4F27-BA10-4D1D8609566B}" type="slidenum">
              <a:rPr lang="en-IN" smtClean="0"/>
              <a:t>‹#›</a:t>
            </a:fld>
            <a:endParaRPr lang="en-IN"/>
          </a:p>
        </p:txBody>
      </p:sp>
    </p:spTree>
    <p:extLst>
      <p:ext uri="{BB962C8B-B14F-4D97-AF65-F5344CB8AC3E}">
        <p14:creationId xmlns:p14="http://schemas.microsoft.com/office/powerpoint/2010/main" val="229801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22BC6-7657-863A-E886-3367AD0265A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1E95E8B-5D63-1B71-A1D1-35DA2512B5C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BC00E92-566A-5CE2-7D41-5C8A0E91638E}"/>
              </a:ext>
            </a:extLst>
          </p:cNvPr>
          <p:cNvSpPr>
            <a:spLocks noGrp="1"/>
          </p:cNvSpPr>
          <p:nvPr>
            <p:ph type="dt" sz="half" idx="10"/>
          </p:nvPr>
        </p:nvSpPr>
        <p:spPr/>
        <p:txBody>
          <a:bodyPr/>
          <a:lstStyle/>
          <a:p>
            <a:fld id="{CD2F380F-101D-4E83-908D-D75F4C0B8668}" type="datetimeFigureOut">
              <a:rPr lang="en-IN" smtClean="0"/>
              <a:t>08-05-2024</a:t>
            </a:fld>
            <a:endParaRPr lang="en-IN"/>
          </a:p>
        </p:txBody>
      </p:sp>
      <p:sp>
        <p:nvSpPr>
          <p:cNvPr id="5" name="Footer Placeholder 4">
            <a:extLst>
              <a:ext uri="{FF2B5EF4-FFF2-40B4-BE49-F238E27FC236}">
                <a16:creationId xmlns:a16="http://schemas.microsoft.com/office/drawing/2014/main" id="{A16F3699-8464-8E20-A46A-13A2D993F0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C8DE766-778E-1B33-E14A-A067BBE17F67}"/>
              </a:ext>
            </a:extLst>
          </p:cNvPr>
          <p:cNvSpPr>
            <a:spLocks noGrp="1"/>
          </p:cNvSpPr>
          <p:nvPr>
            <p:ph type="sldNum" sz="quarter" idx="12"/>
          </p:nvPr>
        </p:nvSpPr>
        <p:spPr/>
        <p:txBody>
          <a:bodyPr/>
          <a:lstStyle/>
          <a:p>
            <a:fld id="{74364577-C113-4F27-BA10-4D1D8609566B}" type="slidenum">
              <a:rPr lang="en-IN" smtClean="0"/>
              <a:t>‹#›</a:t>
            </a:fld>
            <a:endParaRPr lang="en-IN"/>
          </a:p>
        </p:txBody>
      </p:sp>
    </p:spTree>
    <p:extLst>
      <p:ext uri="{BB962C8B-B14F-4D97-AF65-F5344CB8AC3E}">
        <p14:creationId xmlns:p14="http://schemas.microsoft.com/office/powerpoint/2010/main" val="3028511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95B24-F8BE-0A93-283F-7BE436094BC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839AB2D-2197-4F14-DA20-E4D78FBFDD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670655D-2B84-18F1-8C4C-082E8F1714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4C1F497-3683-4A08-30D9-20316727670C}"/>
              </a:ext>
            </a:extLst>
          </p:cNvPr>
          <p:cNvSpPr>
            <a:spLocks noGrp="1"/>
          </p:cNvSpPr>
          <p:nvPr>
            <p:ph type="dt" sz="half" idx="10"/>
          </p:nvPr>
        </p:nvSpPr>
        <p:spPr/>
        <p:txBody>
          <a:bodyPr/>
          <a:lstStyle/>
          <a:p>
            <a:fld id="{CD2F380F-101D-4E83-908D-D75F4C0B8668}" type="datetimeFigureOut">
              <a:rPr lang="en-IN" smtClean="0"/>
              <a:t>08-05-2024</a:t>
            </a:fld>
            <a:endParaRPr lang="en-IN"/>
          </a:p>
        </p:txBody>
      </p:sp>
      <p:sp>
        <p:nvSpPr>
          <p:cNvPr id="6" name="Footer Placeholder 5">
            <a:extLst>
              <a:ext uri="{FF2B5EF4-FFF2-40B4-BE49-F238E27FC236}">
                <a16:creationId xmlns:a16="http://schemas.microsoft.com/office/drawing/2014/main" id="{2C2726F7-5939-7603-A47F-9B4147B10C4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2D1F524-6FF5-E44B-880D-E8A21DCE6FC0}"/>
              </a:ext>
            </a:extLst>
          </p:cNvPr>
          <p:cNvSpPr>
            <a:spLocks noGrp="1"/>
          </p:cNvSpPr>
          <p:nvPr>
            <p:ph type="sldNum" sz="quarter" idx="12"/>
          </p:nvPr>
        </p:nvSpPr>
        <p:spPr/>
        <p:txBody>
          <a:bodyPr/>
          <a:lstStyle/>
          <a:p>
            <a:fld id="{74364577-C113-4F27-BA10-4D1D8609566B}" type="slidenum">
              <a:rPr lang="en-IN" smtClean="0"/>
              <a:t>‹#›</a:t>
            </a:fld>
            <a:endParaRPr lang="en-IN"/>
          </a:p>
        </p:txBody>
      </p:sp>
    </p:spTree>
    <p:extLst>
      <p:ext uri="{BB962C8B-B14F-4D97-AF65-F5344CB8AC3E}">
        <p14:creationId xmlns:p14="http://schemas.microsoft.com/office/powerpoint/2010/main" val="9769705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02F5F-F6F9-A3AD-E639-776263A9AE1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74D9487-563F-016F-50C0-786034A48B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9EE8E2-66A2-C710-2B5D-856A58CAA14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1D3AA02-C9E8-3011-CCA7-3D26F7F6734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341375-F80A-B90D-3173-15F5511BD4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B8C80EE-4CE4-7DAB-93EC-2F11B2BE4194}"/>
              </a:ext>
            </a:extLst>
          </p:cNvPr>
          <p:cNvSpPr>
            <a:spLocks noGrp="1"/>
          </p:cNvSpPr>
          <p:nvPr>
            <p:ph type="dt" sz="half" idx="10"/>
          </p:nvPr>
        </p:nvSpPr>
        <p:spPr/>
        <p:txBody>
          <a:bodyPr/>
          <a:lstStyle/>
          <a:p>
            <a:fld id="{CD2F380F-101D-4E83-908D-D75F4C0B8668}" type="datetimeFigureOut">
              <a:rPr lang="en-IN" smtClean="0"/>
              <a:t>08-05-2024</a:t>
            </a:fld>
            <a:endParaRPr lang="en-IN"/>
          </a:p>
        </p:txBody>
      </p:sp>
      <p:sp>
        <p:nvSpPr>
          <p:cNvPr id="8" name="Footer Placeholder 7">
            <a:extLst>
              <a:ext uri="{FF2B5EF4-FFF2-40B4-BE49-F238E27FC236}">
                <a16:creationId xmlns:a16="http://schemas.microsoft.com/office/drawing/2014/main" id="{F2DCF3D3-C55C-023B-86D1-9B284C43257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23F4081-48E6-0D77-17AC-688CA35535B5}"/>
              </a:ext>
            </a:extLst>
          </p:cNvPr>
          <p:cNvSpPr>
            <a:spLocks noGrp="1"/>
          </p:cNvSpPr>
          <p:nvPr>
            <p:ph type="sldNum" sz="quarter" idx="12"/>
          </p:nvPr>
        </p:nvSpPr>
        <p:spPr/>
        <p:txBody>
          <a:bodyPr/>
          <a:lstStyle/>
          <a:p>
            <a:fld id="{74364577-C113-4F27-BA10-4D1D8609566B}" type="slidenum">
              <a:rPr lang="en-IN" smtClean="0"/>
              <a:t>‹#›</a:t>
            </a:fld>
            <a:endParaRPr lang="en-IN"/>
          </a:p>
        </p:txBody>
      </p:sp>
    </p:spTree>
    <p:extLst>
      <p:ext uri="{BB962C8B-B14F-4D97-AF65-F5344CB8AC3E}">
        <p14:creationId xmlns:p14="http://schemas.microsoft.com/office/powerpoint/2010/main" val="28017079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12D69B-32F5-BB13-0401-9402767A651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EA50D6E-02DF-2AE6-FB09-DC41243A1BD2}"/>
              </a:ext>
            </a:extLst>
          </p:cNvPr>
          <p:cNvSpPr>
            <a:spLocks noGrp="1"/>
          </p:cNvSpPr>
          <p:nvPr>
            <p:ph type="dt" sz="half" idx="10"/>
          </p:nvPr>
        </p:nvSpPr>
        <p:spPr/>
        <p:txBody>
          <a:bodyPr/>
          <a:lstStyle/>
          <a:p>
            <a:fld id="{CD2F380F-101D-4E83-908D-D75F4C0B8668}" type="datetimeFigureOut">
              <a:rPr lang="en-IN" smtClean="0"/>
              <a:t>08-05-2024</a:t>
            </a:fld>
            <a:endParaRPr lang="en-IN"/>
          </a:p>
        </p:txBody>
      </p:sp>
      <p:sp>
        <p:nvSpPr>
          <p:cNvPr id="4" name="Footer Placeholder 3">
            <a:extLst>
              <a:ext uri="{FF2B5EF4-FFF2-40B4-BE49-F238E27FC236}">
                <a16:creationId xmlns:a16="http://schemas.microsoft.com/office/drawing/2014/main" id="{91F03A1C-F7D6-8009-CEBE-51452068F24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55B1397-7E55-B4AB-85F5-0CA890188572}"/>
              </a:ext>
            </a:extLst>
          </p:cNvPr>
          <p:cNvSpPr>
            <a:spLocks noGrp="1"/>
          </p:cNvSpPr>
          <p:nvPr>
            <p:ph type="sldNum" sz="quarter" idx="12"/>
          </p:nvPr>
        </p:nvSpPr>
        <p:spPr/>
        <p:txBody>
          <a:bodyPr/>
          <a:lstStyle/>
          <a:p>
            <a:fld id="{74364577-C113-4F27-BA10-4D1D8609566B}" type="slidenum">
              <a:rPr lang="en-IN" smtClean="0"/>
              <a:t>‹#›</a:t>
            </a:fld>
            <a:endParaRPr lang="en-IN"/>
          </a:p>
        </p:txBody>
      </p:sp>
    </p:spTree>
    <p:extLst>
      <p:ext uri="{BB962C8B-B14F-4D97-AF65-F5344CB8AC3E}">
        <p14:creationId xmlns:p14="http://schemas.microsoft.com/office/powerpoint/2010/main" val="37602389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95F39F-B346-5881-D34A-E8FE471EC722}"/>
              </a:ext>
            </a:extLst>
          </p:cNvPr>
          <p:cNvSpPr>
            <a:spLocks noGrp="1"/>
          </p:cNvSpPr>
          <p:nvPr>
            <p:ph type="dt" sz="half" idx="10"/>
          </p:nvPr>
        </p:nvSpPr>
        <p:spPr/>
        <p:txBody>
          <a:bodyPr/>
          <a:lstStyle/>
          <a:p>
            <a:fld id="{CD2F380F-101D-4E83-908D-D75F4C0B8668}" type="datetimeFigureOut">
              <a:rPr lang="en-IN" smtClean="0"/>
              <a:t>08-05-2024</a:t>
            </a:fld>
            <a:endParaRPr lang="en-IN"/>
          </a:p>
        </p:txBody>
      </p:sp>
      <p:sp>
        <p:nvSpPr>
          <p:cNvPr id="3" name="Footer Placeholder 2">
            <a:extLst>
              <a:ext uri="{FF2B5EF4-FFF2-40B4-BE49-F238E27FC236}">
                <a16:creationId xmlns:a16="http://schemas.microsoft.com/office/drawing/2014/main" id="{93DD6DF0-EE63-6BEE-0025-856B0AFF2B3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6C6E03F-8AE0-B345-5B6B-D79CCC94D793}"/>
              </a:ext>
            </a:extLst>
          </p:cNvPr>
          <p:cNvSpPr>
            <a:spLocks noGrp="1"/>
          </p:cNvSpPr>
          <p:nvPr>
            <p:ph type="sldNum" sz="quarter" idx="12"/>
          </p:nvPr>
        </p:nvSpPr>
        <p:spPr/>
        <p:txBody>
          <a:bodyPr/>
          <a:lstStyle/>
          <a:p>
            <a:fld id="{74364577-C113-4F27-BA10-4D1D8609566B}" type="slidenum">
              <a:rPr lang="en-IN" smtClean="0"/>
              <a:t>‹#›</a:t>
            </a:fld>
            <a:endParaRPr lang="en-IN"/>
          </a:p>
        </p:txBody>
      </p:sp>
    </p:spTree>
    <p:extLst>
      <p:ext uri="{BB962C8B-B14F-4D97-AF65-F5344CB8AC3E}">
        <p14:creationId xmlns:p14="http://schemas.microsoft.com/office/powerpoint/2010/main" val="40298381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56FD5-82D2-33ED-AFD1-DF2FBD383C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FF95253-6AC8-CFD9-C2F3-97F62D344E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82B5DDC-D7C6-B0FF-4678-6DA072429E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D3BDE86-78B4-1ABC-5F75-06BFD7A4CBAB}"/>
              </a:ext>
            </a:extLst>
          </p:cNvPr>
          <p:cNvSpPr>
            <a:spLocks noGrp="1"/>
          </p:cNvSpPr>
          <p:nvPr>
            <p:ph type="dt" sz="half" idx="10"/>
          </p:nvPr>
        </p:nvSpPr>
        <p:spPr/>
        <p:txBody>
          <a:bodyPr/>
          <a:lstStyle/>
          <a:p>
            <a:fld id="{CD2F380F-101D-4E83-908D-D75F4C0B8668}" type="datetimeFigureOut">
              <a:rPr lang="en-IN" smtClean="0"/>
              <a:t>08-05-2024</a:t>
            </a:fld>
            <a:endParaRPr lang="en-IN"/>
          </a:p>
        </p:txBody>
      </p:sp>
      <p:sp>
        <p:nvSpPr>
          <p:cNvPr id="6" name="Footer Placeholder 5">
            <a:extLst>
              <a:ext uri="{FF2B5EF4-FFF2-40B4-BE49-F238E27FC236}">
                <a16:creationId xmlns:a16="http://schemas.microsoft.com/office/drawing/2014/main" id="{34B712F1-DAC4-4779-4C43-E886685BAD2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ED88A3-2407-A4B8-19EA-7176ED3893F5}"/>
              </a:ext>
            </a:extLst>
          </p:cNvPr>
          <p:cNvSpPr>
            <a:spLocks noGrp="1"/>
          </p:cNvSpPr>
          <p:nvPr>
            <p:ph type="sldNum" sz="quarter" idx="12"/>
          </p:nvPr>
        </p:nvSpPr>
        <p:spPr/>
        <p:txBody>
          <a:bodyPr/>
          <a:lstStyle/>
          <a:p>
            <a:fld id="{74364577-C113-4F27-BA10-4D1D8609566B}" type="slidenum">
              <a:rPr lang="en-IN" smtClean="0"/>
              <a:t>‹#›</a:t>
            </a:fld>
            <a:endParaRPr lang="en-IN"/>
          </a:p>
        </p:txBody>
      </p:sp>
    </p:spTree>
    <p:extLst>
      <p:ext uri="{BB962C8B-B14F-4D97-AF65-F5344CB8AC3E}">
        <p14:creationId xmlns:p14="http://schemas.microsoft.com/office/powerpoint/2010/main" val="788024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6C04D-D2F5-D6CE-F247-8299C3B9C6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9B85467-BB1D-1B19-6D74-3E8EB1C1AB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0EB7B0A-523E-056D-CA23-E76BDFE845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600116-EB9F-3DBE-A3C3-DDFD463AD386}"/>
              </a:ext>
            </a:extLst>
          </p:cNvPr>
          <p:cNvSpPr>
            <a:spLocks noGrp="1"/>
          </p:cNvSpPr>
          <p:nvPr>
            <p:ph type="dt" sz="half" idx="10"/>
          </p:nvPr>
        </p:nvSpPr>
        <p:spPr/>
        <p:txBody>
          <a:bodyPr/>
          <a:lstStyle/>
          <a:p>
            <a:fld id="{CD2F380F-101D-4E83-908D-D75F4C0B8668}" type="datetimeFigureOut">
              <a:rPr lang="en-IN" smtClean="0"/>
              <a:t>08-05-2024</a:t>
            </a:fld>
            <a:endParaRPr lang="en-IN"/>
          </a:p>
        </p:txBody>
      </p:sp>
      <p:sp>
        <p:nvSpPr>
          <p:cNvPr id="6" name="Footer Placeholder 5">
            <a:extLst>
              <a:ext uri="{FF2B5EF4-FFF2-40B4-BE49-F238E27FC236}">
                <a16:creationId xmlns:a16="http://schemas.microsoft.com/office/drawing/2014/main" id="{EF79C295-2EF9-4243-1572-35FACC85A19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74931EC-C922-E723-B458-794ECCA85F58}"/>
              </a:ext>
            </a:extLst>
          </p:cNvPr>
          <p:cNvSpPr>
            <a:spLocks noGrp="1"/>
          </p:cNvSpPr>
          <p:nvPr>
            <p:ph type="sldNum" sz="quarter" idx="12"/>
          </p:nvPr>
        </p:nvSpPr>
        <p:spPr/>
        <p:txBody>
          <a:bodyPr/>
          <a:lstStyle/>
          <a:p>
            <a:fld id="{74364577-C113-4F27-BA10-4D1D8609566B}" type="slidenum">
              <a:rPr lang="en-IN" smtClean="0"/>
              <a:t>‹#›</a:t>
            </a:fld>
            <a:endParaRPr lang="en-IN"/>
          </a:p>
        </p:txBody>
      </p:sp>
    </p:spTree>
    <p:extLst>
      <p:ext uri="{BB962C8B-B14F-4D97-AF65-F5344CB8AC3E}">
        <p14:creationId xmlns:p14="http://schemas.microsoft.com/office/powerpoint/2010/main" val="1612278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6CF88E-B5A8-76DE-60BC-2B8CEA512C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86FA384-2FA6-3A19-EACE-3B034226B4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D793B6-BCFE-8EA1-81BA-2FB6BC9C23E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D2F380F-101D-4E83-908D-D75F4C0B8668}" type="datetimeFigureOut">
              <a:rPr lang="en-IN" smtClean="0"/>
              <a:t>08-05-2024</a:t>
            </a:fld>
            <a:endParaRPr lang="en-IN"/>
          </a:p>
        </p:txBody>
      </p:sp>
      <p:sp>
        <p:nvSpPr>
          <p:cNvPr id="5" name="Footer Placeholder 4">
            <a:extLst>
              <a:ext uri="{FF2B5EF4-FFF2-40B4-BE49-F238E27FC236}">
                <a16:creationId xmlns:a16="http://schemas.microsoft.com/office/drawing/2014/main" id="{D32D8EA4-438B-C3A2-190C-648F4BEDD3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0BA6A3F0-BA1D-6916-D68E-BF82262330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4364577-C113-4F27-BA10-4D1D8609566B}" type="slidenum">
              <a:rPr lang="en-IN" smtClean="0"/>
              <a:t>‹#›</a:t>
            </a:fld>
            <a:endParaRPr lang="en-IN"/>
          </a:p>
        </p:txBody>
      </p:sp>
    </p:spTree>
    <p:extLst>
      <p:ext uri="{BB962C8B-B14F-4D97-AF65-F5344CB8AC3E}">
        <p14:creationId xmlns:p14="http://schemas.microsoft.com/office/powerpoint/2010/main" val="1596623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1.jpeg"/><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jpe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alpha val="50000"/>
          </a:schemeClr>
        </a:solidFill>
        <a:effectLst/>
      </p:bgPr>
    </p:bg>
    <p:spTree>
      <p:nvGrpSpPr>
        <p:cNvPr id="1" name=""/>
        <p:cNvGrpSpPr/>
        <p:nvPr/>
      </p:nvGrpSpPr>
      <p:grpSpPr>
        <a:xfrm>
          <a:off x="0" y="0"/>
          <a:ext cx="0" cy="0"/>
          <a:chOff x="0" y="0"/>
          <a:chExt cx="0" cy="0"/>
        </a:xfrm>
      </p:grpSpPr>
      <p:sp useBgFill="1">
        <p:nvSpPr>
          <p:cNvPr id="1031" name="Slide Background Fill">
            <a:extLst>
              <a:ext uri="{FF2B5EF4-FFF2-40B4-BE49-F238E27FC236}">
                <a16:creationId xmlns:a16="http://schemas.microsoft.com/office/drawing/2014/main" id="{03AF1C04-3FEF-41BD-BB84-2F263765BE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33" name="Group 1032">
            <a:extLst>
              <a:ext uri="{FF2B5EF4-FFF2-40B4-BE49-F238E27FC236}">
                <a16:creationId xmlns:a16="http://schemas.microsoft.com/office/drawing/2014/main" id="{094DE5E8-C080-45A4-B2F4-8FE7D8F8EE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848" y="0"/>
            <a:ext cx="12188949" cy="6858000"/>
            <a:chOff x="-2848" y="0"/>
            <a:chExt cx="12188949" cy="6858000"/>
          </a:xfrm>
        </p:grpSpPr>
        <p:sp>
          <p:nvSpPr>
            <p:cNvPr id="1050" name="Color Cover">
              <a:extLst>
                <a:ext uri="{FF2B5EF4-FFF2-40B4-BE49-F238E27FC236}">
                  <a16:creationId xmlns:a16="http://schemas.microsoft.com/office/drawing/2014/main" id="{1FAC8321-8295-4F58-80B8-C1A774606B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848" y="0"/>
              <a:ext cx="12188949" cy="6858000"/>
            </a:xfrm>
            <a:prstGeom prst="rect">
              <a:avLst/>
            </a:prstGeom>
            <a:solidFill>
              <a:schemeClr val="accent5">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35" name="Color Cover">
              <a:extLst>
                <a:ext uri="{FF2B5EF4-FFF2-40B4-BE49-F238E27FC236}">
                  <a16:creationId xmlns:a16="http://schemas.microsoft.com/office/drawing/2014/main" id="{2BE89D78-556E-4C9E-A234-78B0850234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848" y="0"/>
              <a:ext cx="12188949" cy="6858000"/>
            </a:xfrm>
            <a:prstGeom prst="rect">
              <a:avLst/>
            </a:prstGeom>
            <a:solidFill>
              <a:schemeClr val="accent6">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37" name="Group 1036">
            <a:extLst>
              <a:ext uri="{FF2B5EF4-FFF2-40B4-BE49-F238E27FC236}">
                <a16:creationId xmlns:a16="http://schemas.microsoft.com/office/drawing/2014/main" id="{9A28EBCD-582B-4E3B-AB95-15EA16034C6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1279" y="598259"/>
            <a:ext cx="10889442" cy="5680742"/>
            <a:chOff x="651279" y="598259"/>
            <a:chExt cx="10889442" cy="5680742"/>
          </a:xfrm>
        </p:grpSpPr>
        <p:sp>
          <p:nvSpPr>
            <p:cNvPr id="1051" name="Color">
              <a:extLst>
                <a:ext uri="{FF2B5EF4-FFF2-40B4-BE49-F238E27FC236}">
                  <a16:creationId xmlns:a16="http://schemas.microsoft.com/office/drawing/2014/main" id="{49E29E18-2832-4FBD-901C-97986DBD0C1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2" name="Color">
              <a:extLst>
                <a:ext uri="{FF2B5EF4-FFF2-40B4-BE49-F238E27FC236}">
                  <a16:creationId xmlns:a16="http://schemas.microsoft.com/office/drawing/2014/main" id="{7327E470-287A-4E1E-8A04-A3596DBD97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026" name="Picture 2" descr="UpGrad : creating an immersive learning ...">
            <a:extLst>
              <a:ext uri="{FF2B5EF4-FFF2-40B4-BE49-F238E27FC236}">
                <a16:creationId xmlns:a16="http://schemas.microsoft.com/office/drawing/2014/main" id="{DD16E690-55F5-6CFF-D61B-23C46F25E30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708758" y="1173129"/>
            <a:ext cx="2400366" cy="240036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1A3BC60A-4FE5-341A-09D1-CD2DCF325838}"/>
              </a:ext>
            </a:extLst>
          </p:cNvPr>
          <p:cNvPicPr>
            <a:picLocks noChangeAspect="1"/>
          </p:cNvPicPr>
          <p:nvPr/>
        </p:nvPicPr>
        <p:blipFill>
          <a:blip r:embed="rId3"/>
          <a:stretch>
            <a:fillRect/>
          </a:stretch>
        </p:blipFill>
        <p:spPr>
          <a:xfrm>
            <a:off x="6708758" y="3627220"/>
            <a:ext cx="3910530" cy="2400366"/>
          </a:xfrm>
          <a:prstGeom prst="rect">
            <a:avLst/>
          </a:prstGeom>
        </p:spPr>
      </p:pic>
      <p:grpSp>
        <p:nvGrpSpPr>
          <p:cNvPr id="1053" name="Group 1052">
            <a:extLst>
              <a:ext uri="{FF2B5EF4-FFF2-40B4-BE49-F238E27FC236}">
                <a16:creationId xmlns:a16="http://schemas.microsoft.com/office/drawing/2014/main" id="{E27AF472-EAE3-4572-AB69-B92BD10DB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848" y="0"/>
            <a:ext cx="12188952" cy="6858000"/>
            <a:chOff x="0" y="0"/>
            <a:chExt cx="12188952" cy="6858000"/>
          </a:xfrm>
        </p:grpSpPr>
        <p:sp>
          <p:nvSpPr>
            <p:cNvPr id="1054" name="Freeform: Shape 1053">
              <a:extLst>
                <a:ext uri="{FF2B5EF4-FFF2-40B4-BE49-F238E27FC236}">
                  <a16:creationId xmlns:a16="http://schemas.microsoft.com/office/drawing/2014/main" id="{BF4DB9D2-6215-420C-874C-82EADF8C6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055" name="Freeform: Shape 1054">
              <a:extLst>
                <a:ext uri="{FF2B5EF4-FFF2-40B4-BE49-F238E27FC236}">
                  <a16:creationId xmlns:a16="http://schemas.microsoft.com/office/drawing/2014/main" id="{1F003139-C97C-44FA-B139-32E4DFDCE9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056" name="Freeform: Shape 1055">
              <a:extLst>
                <a:ext uri="{FF2B5EF4-FFF2-40B4-BE49-F238E27FC236}">
                  <a16:creationId xmlns:a16="http://schemas.microsoft.com/office/drawing/2014/main" id="{5CE4DD6E-8CEA-45EE-B630-DBC2214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057" name="Freeform: Shape 1056">
              <a:extLst>
                <a:ext uri="{FF2B5EF4-FFF2-40B4-BE49-F238E27FC236}">
                  <a16:creationId xmlns:a16="http://schemas.microsoft.com/office/drawing/2014/main" id="{A4372F7F-AA3C-470B-AA61-7C35B7722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058" name="Freeform: Shape 1057">
              <a:extLst>
                <a:ext uri="{FF2B5EF4-FFF2-40B4-BE49-F238E27FC236}">
                  <a16:creationId xmlns:a16="http://schemas.microsoft.com/office/drawing/2014/main" id="{34B605BF-D199-43DD-9328-E99F2ADFC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059" name="Freeform: Shape 1058">
              <a:extLst>
                <a:ext uri="{FF2B5EF4-FFF2-40B4-BE49-F238E27FC236}">
                  <a16:creationId xmlns:a16="http://schemas.microsoft.com/office/drawing/2014/main" id="{E5D42A77-7336-4A35-8922-8098A16AA2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060" name="Freeform: Shape 1059">
              <a:extLst>
                <a:ext uri="{FF2B5EF4-FFF2-40B4-BE49-F238E27FC236}">
                  <a16:creationId xmlns:a16="http://schemas.microsoft.com/office/drawing/2014/main" id="{7401EE7D-B85D-4C10-AB8C-71884EFB1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4" name="TextBox 3">
            <a:extLst>
              <a:ext uri="{FF2B5EF4-FFF2-40B4-BE49-F238E27FC236}">
                <a16:creationId xmlns:a16="http://schemas.microsoft.com/office/drawing/2014/main" id="{5DD8D136-855B-E23C-D889-453ABC468A45}"/>
              </a:ext>
            </a:extLst>
          </p:cNvPr>
          <p:cNvSpPr txBox="1"/>
          <p:nvPr/>
        </p:nvSpPr>
        <p:spPr>
          <a:xfrm>
            <a:off x="1014985" y="819015"/>
            <a:ext cx="5392454" cy="275448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a:solidFill>
                  <a:schemeClr val="bg1"/>
                </a:solidFill>
                <a:latin typeface="+mj-lt"/>
                <a:ea typeface="+mj-ea"/>
                <a:cs typeface="+mj-cs"/>
              </a:rPr>
              <a:t>Lung Cancer Prediction Model Using Machine Learning Models</a:t>
            </a:r>
          </a:p>
        </p:txBody>
      </p:sp>
      <p:sp>
        <p:nvSpPr>
          <p:cNvPr id="7" name="TextBox 6">
            <a:extLst>
              <a:ext uri="{FF2B5EF4-FFF2-40B4-BE49-F238E27FC236}">
                <a16:creationId xmlns:a16="http://schemas.microsoft.com/office/drawing/2014/main" id="{BF22C68B-9A40-4BAF-05F0-A0F9CA5CFA7E}"/>
              </a:ext>
            </a:extLst>
          </p:cNvPr>
          <p:cNvSpPr txBox="1"/>
          <p:nvPr/>
        </p:nvSpPr>
        <p:spPr>
          <a:xfrm>
            <a:off x="1014985" y="3627219"/>
            <a:ext cx="5392454" cy="2411765"/>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a:solidFill>
                  <a:schemeClr val="bg1"/>
                </a:solidFill>
              </a:rPr>
              <a:t>Name : Manish Kumar Das</a:t>
            </a:r>
          </a:p>
          <a:p>
            <a:pPr indent="-228600">
              <a:lnSpc>
                <a:spcPct val="90000"/>
              </a:lnSpc>
              <a:spcAft>
                <a:spcPts val="600"/>
              </a:spcAft>
              <a:buFont typeface="Arial" panose="020B0604020202020204" pitchFamily="34" charset="0"/>
              <a:buChar char="•"/>
            </a:pPr>
            <a:r>
              <a:rPr lang="en-US">
                <a:solidFill>
                  <a:schemeClr val="bg1"/>
                </a:solidFill>
              </a:rPr>
              <a:t>Reg No. 12017595</a:t>
            </a:r>
          </a:p>
          <a:p>
            <a:pPr indent="-228600">
              <a:lnSpc>
                <a:spcPct val="90000"/>
              </a:lnSpc>
              <a:spcAft>
                <a:spcPts val="600"/>
              </a:spcAft>
              <a:buFont typeface="Arial" panose="020B0604020202020204" pitchFamily="34" charset="0"/>
              <a:buChar char="•"/>
            </a:pPr>
            <a:r>
              <a:rPr lang="en-US">
                <a:solidFill>
                  <a:schemeClr val="bg1"/>
                </a:solidFill>
              </a:rPr>
              <a:t>Roll No. A71</a:t>
            </a:r>
          </a:p>
          <a:p>
            <a:pPr indent="-228600">
              <a:lnSpc>
                <a:spcPct val="90000"/>
              </a:lnSpc>
              <a:spcAft>
                <a:spcPts val="600"/>
              </a:spcAft>
              <a:buFont typeface="Arial" panose="020B0604020202020204" pitchFamily="34" charset="0"/>
              <a:buChar char="•"/>
            </a:pPr>
            <a:r>
              <a:rPr lang="en-US">
                <a:solidFill>
                  <a:schemeClr val="bg1"/>
                </a:solidFill>
              </a:rPr>
              <a:t>Mentor : Mr. Ved Prakash Chaubey </a:t>
            </a:r>
          </a:p>
        </p:txBody>
      </p:sp>
    </p:spTree>
    <p:extLst>
      <p:ext uri="{BB962C8B-B14F-4D97-AF65-F5344CB8AC3E}">
        <p14:creationId xmlns:p14="http://schemas.microsoft.com/office/powerpoint/2010/main" val="25655772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extBox 1">
            <a:extLst>
              <a:ext uri="{FF2B5EF4-FFF2-40B4-BE49-F238E27FC236}">
                <a16:creationId xmlns:a16="http://schemas.microsoft.com/office/drawing/2014/main" id="{C7C29617-70ED-DE37-C16D-2E3906C921DA}"/>
              </a:ext>
            </a:extLst>
          </p:cNvPr>
          <p:cNvSpPr txBox="1"/>
          <p:nvPr/>
        </p:nvSpPr>
        <p:spPr>
          <a:xfrm>
            <a:off x="838200" y="365125"/>
            <a:ext cx="5393361"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a:latin typeface="+mj-lt"/>
                <a:ea typeface="+mj-ea"/>
                <a:cs typeface="+mj-cs"/>
              </a:rPr>
              <a:t>Naïve Bayes Algorithm</a:t>
            </a:r>
          </a:p>
        </p:txBody>
      </p:sp>
      <p:pic>
        <p:nvPicPr>
          <p:cNvPr id="7" name="Picture 6">
            <a:extLst>
              <a:ext uri="{FF2B5EF4-FFF2-40B4-BE49-F238E27FC236}">
                <a16:creationId xmlns:a16="http://schemas.microsoft.com/office/drawing/2014/main" id="{796AF587-610E-5420-BD55-5C0DC99590EC}"/>
              </a:ext>
            </a:extLst>
          </p:cNvPr>
          <p:cNvPicPr>
            <a:picLocks noChangeAspect="1"/>
          </p:cNvPicPr>
          <p:nvPr/>
        </p:nvPicPr>
        <p:blipFill rotWithShape="1">
          <a:blip r:embed="rId2"/>
          <a:srcRect l="29838" r="13913" b="2"/>
          <a:stretch/>
        </p:blipFill>
        <p:spPr>
          <a:xfrm>
            <a:off x="6374920" y="758514"/>
            <a:ext cx="512223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13"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5"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graphicFrame>
        <p:nvGraphicFramePr>
          <p:cNvPr id="5" name="TextBox 2">
            <a:extLst>
              <a:ext uri="{FF2B5EF4-FFF2-40B4-BE49-F238E27FC236}">
                <a16:creationId xmlns:a16="http://schemas.microsoft.com/office/drawing/2014/main" id="{7E88D655-D08C-CF59-95E8-B58C2D95E296}"/>
              </a:ext>
            </a:extLst>
          </p:cNvPr>
          <p:cNvGraphicFramePr/>
          <p:nvPr>
            <p:extLst>
              <p:ext uri="{D42A27DB-BD31-4B8C-83A1-F6EECF244321}">
                <p14:modId xmlns:p14="http://schemas.microsoft.com/office/powerpoint/2010/main" val="811011380"/>
              </p:ext>
            </p:extLst>
          </p:nvPr>
        </p:nvGraphicFramePr>
        <p:xfrm>
          <a:off x="838200" y="1825625"/>
          <a:ext cx="5393361"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577852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8" name="Rectangle 5127">
            <a:extLst>
              <a:ext uri="{FF2B5EF4-FFF2-40B4-BE49-F238E27FC236}">
                <a16:creationId xmlns:a16="http://schemas.microsoft.com/office/drawing/2014/main" id="{7E6D2D34-4BB4-460B-8844-027610FB21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67471256-AF63-B09B-740A-DFDA77E32899}"/>
              </a:ext>
            </a:extLst>
          </p:cNvPr>
          <p:cNvSpPr txBox="1"/>
          <p:nvPr/>
        </p:nvSpPr>
        <p:spPr>
          <a:xfrm>
            <a:off x="4860235" y="158182"/>
            <a:ext cx="6530008" cy="746279"/>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3600" b="1" dirty="0">
                <a:solidFill>
                  <a:schemeClr val="tx2"/>
                </a:solidFill>
                <a:effectLst/>
                <a:latin typeface="+mj-lt"/>
                <a:ea typeface="+mj-ea"/>
                <a:cs typeface="+mj-cs"/>
              </a:rPr>
              <a:t>K-NEAREST NEIGHBOUR (KNN)</a:t>
            </a:r>
            <a:endParaRPr lang="en-US" sz="3600" dirty="0">
              <a:solidFill>
                <a:schemeClr val="tx2"/>
              </a:solidFill>
              <a:latin typeface="+mj-lt"/>
              <a:ea typeface="+mj-ea"/>
              <a:cs typeface="+mj-cs"/>
            </a:endParaRPr>
          </a:p>
        </p:txBody>
      </p:sp>
      <p:pic>
        <p:nvPicPr>
          <p:cNvPr id="5122" name="Picture 2" descr="K-Nearest Neighbor(KNN) Algorithm for Machine Learning">
            <a:extLst>
              <a:ext uri="{FF2B5EF4-FFF2-40B4-BE49-F238E27FC236}">
                <a16:creationId xmlns:a16="http://schemas.microsoft.com/office/drawing/2014/main" id="{9EEE31C9-AC80-92CE-3247-8B6E6F61542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955375" y="602673"/>
            <a:ext cx="3457696" cy="2766157"/>
          </a:xfrm>
          <a:prstGeom prst="rect">
            <a:avLst/>
          </a:prstGeom>
          <a:noFill/>
          <a:extLst>
            <a:ext uri="{909E8E84-426E-40DD-AFC4-6F175D3DCCD1}">
              <a14:hiddenFill xmlns:a14="http://schemas.microsoft.com/office/drawing/2010/main">
                <a:solidFill>
                  <a:srgbClr val="FFFFFF"/>
                </a:solidFill>
              </a14:hiddenFill>
            </a:ext>
          </a:extLst>
        </p:spPr>
      </p:pic>
      <p:grpSp>
        <p:nvGrpSpPr>
          <p:cNvPr id="5130" name="Group 5129">
            <a:extLst>
              <a:ext uri="{FF2B5EF4-FFF2-40B4-BE49-F238E27FC236}">
                <a16:creationId xmlns:a16="http://schemas.microsoft.com/office/drawing/2014/main" id="{C5314570-9B06-4D37-8CBD-EDD67C2FA20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9676747" y="-4155"/>
            <a:ext cx="2514948" cy="2174333"/>
            <a:chOff x="-305" y="-4155"/>
            <a:chExt cx="2514948" cy="2174333"/>
          </a:xfrm>
        </p:grpSpPr>
        <p:sp>
          <p:nvSpPr>
            <p:cNvPr id="5131" name="Freeform: Shape 5130">
              <a:extLst>
                <a:ext uri="{FF2B5EF4-FFF2-40B4-BE49-F238E27FC236}">
                  <a16:creationId xmlns:a16="http://schemas.microsoft.com/office/drawing/2014/main" id="{A204F55B-358D-4FB5-9979-6724C64154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2" name="Freeform: Shape 5131">
              <a:extLst>
                <a:ext uri="{FF2B5EF4-FFF2-40B4-BE49-F238E27FC236}">
                  <a16:creationId xmlns:a16="http://schemas.microsoft.com/office/drawing/2014/main" id="{C4F77C62-9DDF-48D3-A074-159A32767AA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1" name="Freeform: Shape 5140">
              <a:extLst>
                <a:ext uri="{FF2B5EF4-FFF2-40B4-BE49-F238E27FC236}">
                  <a16:creationId xmlns:a16="http://schemas.microsoft.com/office/drawing/2014/main" id="{DEB07022-F30B-49CA-B1DD-A826815C4A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5142" name="Freeform: Shape 5141">
              <a:extLst>
                <a:ext uri="{FF2B5EF4-FFF2-40B4-BE49-F238E27FC236}">
                  <a16:creationId xmlns:a16="http://schemas.microsoft.com/office/drawing/2014/main" id="{F7C47E16-167C-48BF-9FC9-08787D3489F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123" name="Picture 3" descr="K-Nearest Neighbor(KNN) Algorithm for Machine Learning">
            <a:extLst>
              <a:ext uri="{FF2B5EF4-FFF2-40B4-BE49-F238E27FC236}">
                <a16:creationId xmlns:a16="http://schemas.microsoft.com/office/drawing/2014/main" id="{3DF5829C-768E-8E7B-B24F-F9D225CF3BA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804672" y="3462198"/>
            <a:ext cx="3759105" cy="1879552"/>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6E63A36-C5B9-AB25-5135-552F7E1581DE}"/>
              </a:ext>
            </a:extLst>
          </p:cNvPr>
          <p:cNvSpPr txBox="1"/>
          <p:nvPr/>
        </p:nvSpPr>
        <p:spPr>
          <a:xfrm>
            <a:off x="4860235" y="1062642"/>
            <a:ext cx="6207917" cy="4998330"/>
          </a:xfrm>
          <a:prstGeom prst="rect">
            <a:avLst/>
          </a:prstGeom>
        </p:spPr>
        <p:txBody>
          <a:bodyPr vert="horz" lIns="91440" tIns="45720" rIns="91440" bIns="45720" rtlCol="0" anchor="ctr">
            <a:normAutofit lnSpcReduction="10000"/>
          </a:bodyPr>
          <a:lstStyle/>
          <a:p>
            <a:pPr indent="-228600" algn="just">
              <a:lnSpc>
                <a:spcPct val="90000"/>
              </a:lnSpc>
              <a:spcAft>
                <a:spcPts val="600"/>
              </a:spcAft>
              <a:buFont typeface="Arial" panose="020B0604020202020204" pitchFamily="34" charset="0"/>
              <a:buChar char="•"/>
              <a:tabLst>
                <a:tab pos="179705" algn="l"/>
              </a:tabLst>
            </a:pPr>
            <a:r>
              <a:rPr lang="en-US" sz="1600" b="1" dirty="0">
                <a:solidFill>
                  <a:schemeClr val="tx2"/>
                </a:solidFill>
                <a:effectLst/>
                <a:latin typeface="Times New Roman" panose="02020603050405020304" pitchFamily="18" charset="0"/>
                <a:cs typeface="Times New Roman" panose="02020603050405020304" pitchFamily="18" charset="0"/>
              </a:rPr>
              <a:t>K-Nearest </a:t>
            </a:r>
            <a:r>
              <a:rPr lang="en-US" sz="1600" b="1" dirty="0" err="1">
                <a:solidFill>
                  <a:schemeClr val="tx2"/>
                </a:solidFill>
                <a:effectLst/>
                <a:latin typeface="Times New Roman" panose="02020603050405020304" pitchFamily="18" charset="0"/>
                <a:cs typeface="Times New Roman" panose="02020603050405020304" pitchFamily="18" charset="0"/>
              </a:rPr>
              <a:t>Neighbours</a:t>
            </a:r>
            <a:r>
              <a:rPr lang="en-US" sz="1600" b="1" dirty="0">
                <a:solidFill>
                  <a:schemeClr val="tx2"/>
                </a:solidFill>
                <a:effectLst/>
                <a:latin typeface="Times New Roman" panose="02020603050405020304" pitchFamily="18" charset="0"/>
                <a:cs typeface="Times New Roman" panose="02020603050405020304" pitchFamily="18" charset="0"/>
              </a:rPr>
              <a:t> (KNN) is a straightforward and versatile algorithm in machine learning, used for both classification and regression tasks. Imagine you're at a party and want to know someone's interests. KNN assumes people close to each other (your </a:t>
            </a:r>
            <a:r>
              <a:rPr lang="en-US" sz="1600" b="1" dirty="0" err="1">
                <a:solidFill>
                  <a:schemeClr val="tx2"/>
                </a:solidFill>
                <a:effectLst/>
                <a:latin typeface="Times New Roman" panose="02020603050405020304" pitchFamily="18" charset="0"/>
                <a:cs typeface="Times New Roman" panose="02020603050405020304" pitchFamily="18" charset="0"/>
              </a:rPr>
              <a:t>neighbours</a:t>
            </a:r>
            <a:r>
              <a:rPr lang="en-US" sz="1600" b="1" dirty="0">
                <a:solidFill>
                  <a:schemeClr val="tx2"/>
                </a:solidFill>
                <a:effectLst/>
                <a:latin typeface="Times New Roman" panose="02020603050405020304" pitchFamily="18" charset="0"/>
                <a:cs typeface="Times New Roman" panose="02020603050405020304" pitchFamily="18" charset="0"/>
              </a:rPr>
              <a:t>) likely share similar interests. So, to predict someone's preferences, KNN identifies the closest k people (based on a chosen distance metric) and examines their interests.</a:t>
            </a:r>
          </a:p>
          <a:p>
            <a:pPr marL="342900" lvl="0" indent="-228600" algn="just">
              <a:lnSpc>
                <a:spcPct val="90000"/>
              </a:lnSpc>
              <a:spcAft>
                <a:spcPts val="600"/>
              </a:spcAft>
              <a:buFont typeface="Arial" panose="020B0604020202020204" pitchFamily="34" charset="0"/>
              <a:buChar char="•"/>
              <a:tabLst>
                <a:tab pos="179705" algn="l"/>
              </a:tabLst>
            </a:pPr>
            <a:r>
              <a:rPr lang="en-US" sz="1600" b="1" dirty="0">
                <a:solidFill>
                  <a:schemeClr val="tx2"/>
                </a:solidFill>
                <a:effectLst/>
                <a:latin typeface="Times New Roman" panose="02020603050405020304" pitchFamily="18" charset="0"/>
                <a:cs typeface="Times New Roman" panose="02020603050405020304" pitchFamily="18" charset="0"/>
              </a:rPr>
              <a:t>Training: KNN doesn't require complex training. It simply stores all existing data points.</a:t>
            </a:r>
          </a:p>
          <a:p>
            <a:pPr marL="342900" lvl="0" indent="-228600" algn="just">
              <a:lnSpc>
                <a:spcPct val="90000"/>
              </a:lnSpc>
              <a:spcAft>
                <a:spcPts val="600"/>
              </a:spcAft>
              <a:buFont typeface="Arial" panose="020B0604020202020204" pitchFamily="34" charset="0"/>
              <a:buChar char="•"/>
              <a:tabLst>
                <a:tab pos="179705" algn="l"/>
              </a:tabLst>
            </a:pPr>
            <a:r>
              <a:rPr lang="en-US" sz="1600" b="1" dirty="0">
                <a:solidFill>
                  <a:schemeClr val="tx2"/>
                </a:solidFill>
                <a:effectLst/>
                <a:latin typeface="Times New Roman" panose="02020603050405020304" pitchFamily="18" charset="0"/>
                <a:cs typeface="Times New Roman" panose="02020603050405020304" pitchFamily="18" charset="0"/>
              </a:rPr>
              <a:t>Prediction: When a new data point arrives, KNN calculates the distance to all stored points. It then identifies the k closest </a:t>
            </a:r>
            <a:r>
              <a:rPr lang="en-US" sz="1600" b="1" dirty="0" err="1">
                <a:solidFill>
                  <a:schemeClr val="tx2"/>
                </a:solidFill>
                <a:effectLst/>
                <a:latin typeface="Times New Roman" panose="02020603050405020304" pitchFamily="18" charset="0"/>
                <a:cs typeface="Times New Roman" panose="02020603050405020304" pitchFamily="18" charset="0"/>
              </a:rPr>
              <a:t>neighbours</a:t>
            </a:r>
            <a:r>
              <a:rPr lang="en-US" sz="1600" b="1" dirty="0">
                <a:solidFill>
                  <a:schemeClr val="tx2"/>
                </a:solidFill>
                <a:effectLst/>
                <a:latin typeface="Times New Roman" panose="02020603050405020304" pitchFamily="18" charset="0"/>
                <a:cs typeface="Times New Roman" panose="02020603050405020304" pitchFamily="18" charset="0"/>
              </a:rPr>
              <a:t> (k is a user-defined parameter).</a:t>
            </a:r>
          </a:p>
          <a:p>
            <a:pPr marL="342900" lvl="0" indent="-228600" algn="just">
              <a:lnSpc>
                <a:spcPct val="90000"/>
              </a:lnSpc>
              <a:spcAft>
                <a:spcPts val="600"/>
              </a:spcAft>
              <a:buFont typeface="Arial" panose="020B0604020202020204" pitchFamily="34" charset="0"/>
              <a:buChar char="•"/>
              <a:tabLst>
                <a:tab pos="179705" algn="l"/>
              </a:tabLst>
            </a:pPr>
            <a:r>
              <a:rPr lang="en-US" sz="1600" b="1" dirty="0">
                <a:solidFill>
                  <a:schemeClr val="tx2"/>
                </a:solidFill>
                <a:effectLst/>
                <a:latin typeface="Times New Roman" panose="02020603050405020304" pitchFamily="18" charset="0"/>
                <a:cs typeface="Times New Roman" panose="02020603050405020304" pitchFamily="18" charset="0"/>
              </a:rPr>
              <a:t>Classification: For classification, KNN predicts the class (category) that's most frequent among the k </a:t>
            </a:r>
            <a:r>
              <a:rPr lang="en-US" sz="1600" b="1" dirty="0" err="1">
                <a:solidFill>
                  <a:schemeClr val="tx2"/>
                </a:solidFill>
                <a:effectLst/>
                <a:latin typeface="Times New Roman" panose="02020603050405020304" pitchFamily="18" charset="0"/>
                <a:cs typeface="Times New Roman" panose="02020603050405020304" pitchFamily="18" charset="0"/>
              </a:rPr>
              <a:t>neighbours</a:t>
            </a:r>
            <a:r>
              <a:rPr lang="en-US" sz="1600" b="1" dirty="0">
                <a:solidFill>
                  <a:schemeClr val="tx2"/>
                </a:solidFill>
                <a:effectLst/>
                <a:latin typeface="Times New Roman" panose="02020603050405020304" pitchFamily="18" charset="0"/>
                <a:cs typeface="Times New Roman" panose="02020603050405020304" pitchFamily="18" charset="0"/>
              </a:rPr>
              <a:t>. Imagine your k closest partygoers are mostly into sports, so KNN predicts you'll enjoy sports too.</a:t>
            </a:r>
          </a:p>
          <a:p>
            <a:pPr marL="342900" lvl="0" indent="-228600" algn="just">
              <a:lnSpc>
                <a:spcPct val="90000"/>
              </a:lnSpc>
              <a:spcAft>
                <a:spcPts val="600"/>
              </a:spcAft>
              <a:buFont typeface="Arial" panose="020B0604020202020204" pitchFamily="34" charset="0"/>
              <a:buChar char="•"/>
              <a:tabLst>
                <a:tab pos="179705" algn="l"/>
              </a:tabLst>
            </a:pPr>
            <a:r>
              <a:rPr lang="en-US" sz="1600" b="1" dirty="0">
                <a:solidFill>
                  <a:schemeClr val="tx2"/>
                </a:solidFill>
                <a:effectLst/>
                <a:latin typeface="Times New Roman" panose="02020603050405020304" pitchFamily="18" charset="0"/>
                <a:cs typeface="Times New Roman" panose="02020603050405020304" pitchFamily="18" charset="0"/>
              </a:rPr>
              <a:t>Regression: For regression, KNN predicts the value for the new data point by averaging the values of its k </a:t>
            </a:r>
            <a:r>
              <a:rPr lang="en-US" sz="1600" b="1" dirty="0" err="1">
                <a:solidFill>
                  <a:schemeClr val="tx2"/>
                </a:solidFill>
                <a:effectLst/>
                <a:latin typeface="Times New Roman" panose="02020603050405020304" pitchFamily="18" charset="0"/>
                <a:cs typeface="Times New Roman" panose="02020603050405020304" pitchFamily="18" charset="0"/>
              </a:rPr>
              <a:t>neighbours</a:t>
            </a:r>
            <a:r>
              <a:rPr lang="en-US" sz="1600" b="1" dirty="0">
                <a:solidFill>
                  <a:schemeClr val="tx2"/>
                </a:solidFill>
                <a:effectLst/>
                <a:latin typeface="Times New Roman" panose="02020603050405020304" pitchFamily="18" charset="0"/>
                <a:cs typeface="Times New Roman" panose="02020603050405020304" pitchFamily="18" charset="0"/>
              </a:rPr>
              <a:t>.</a:t>
            </a:r>
          </a:p>
          <a:p>
            <a:pPr indent="-228600" algn="just">
              <a:lnSpc>
                <a:spcPct val="90000"/>
              </a:lnSpc>
              <a:spcAft>
                <a:spcPts val="600"/>
              </a:spcAft>
              <a:buFont typeface="Arial" panose="020B0604020202020204" pitchFamily="34" charset="0"/>
              <a:buChar char="•"/>
              <a:tabLst>
                <a:tab pos="179705" algn="l"/>
              </a:tabLst>
            </a:pPr>
            <a:r>
              <a:rPr lang="en-US" sz="1600" b="1" dirty="0">
                <a:solidFill>
                  <a:schemeClr val="tx2"/>
                </a:solidFill>
                <a:effectLst/>
                <a:latin typeface="Times New Roman" panose="02020603050405020304" pitchFamily="18" charset="0"/>
                <a:cs typeface="Times New Roman" panose="02020603050405020304" pitchFamily="18" charset="0"/>
              </a:rPr>
              <a:t>KNN's strength lies in its simplicity and ability to handle various data types. However, it requires storing all training data, which can be memory-intensive for large datasets. Additionally, choosing the optimal value for k is crucial for accurate predictions.</a:t>
            </a:r>
          </a:p>
          <a:p>
            <a:pPr indent="-228600" algn="just">
              <a:lnSpc>
                <a:spcPct val="90000"/>
              </a:lnSpc>
              <a:spcAft>
                <a:spcPts val="600"/>
              </a:spcAft>
              <a:buFont typeface="Arial" panose="020B0604020202020204" pitchFamily="34" charset="0"/>
              <a:buChar char="•"/>
            </a:pPr>
            <a:endParaRPr lang="en-US" sz="1600" b="1" dirty="0">
              <a:solidFill>
                <a:schemeClr val="tx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2158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FCCDD320-F060-4CF7-AE20-8592F7C957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50EF2653-D623-1F98-AA7E-D1237EEFD422}"/>
              </a:ext>
            </a:extLst>
          </p:cNvPr>
          <p:cNvSpPr txBox="1"/>
          <p:nvPr/>
        </p:nvSpPr>
        <p:spPr>
          <a:xfrm>
            <a:off x="871442" y="871442"/>
            <a:ext cx="4353116" cy="1124510"/>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1600" b="1" kern="1200">
                <a:solidFill>
                  <a:schemeClr val="tx1">
                    <a:lumMod val="85000"/>
                    <a:lumOff val="15000"/>
                    <a:alpha val="60000"/>
                  </a:schemeClr>
                </a:solidFill>
                <a:effectLst/>
                <a:latin typeface="+mj-lt"/>
                <a:ea typeface="+mj-ea"/>
                <a:cs typeface="+mj-cs"/>
              </a:rPr>
              <a:t>RANDOM FOREST ALGORITHM</a:t>
            </a:r>
            <a:endParaRPr lang="en-US" sz="1600" kern="1200">
              <a:solidFill>
                <a:schemeClr val="tx1">
                  <a:lumMod val="85000"/>
                  <a:lumOff val="15000"/>
                  <a:alpha val="60000"/>
                </a:schemeClr>
              </a:solidFill>
              <a:latin typeface="+mj-lt"/>
              <a:ea typeface="+mj-ea"/>
              <a:cs typeface="+mj-cs"/>
            </a:endParaRPr>
          </a:p>
        </p:txBody>
      </p:sp>
      <p:sp>
        <p:nvSpPr>
          <p:cNvPr id="21" name="Rectangle 9">
            <a:extLst>
              <a:ext uri="{FF2B5EF4-FFF2-40B4-BE49-F238E27FC236}">
                <a16:creationId xmlns:a16="http://schemas.microsoft.com/office/drawing/2014/main" id="{9116B914-BB1A-485C-EB1B-9465A7B65DCF}"/>
              </a:ext>
            </a:extLst>
          </p:cNvPr>
          <p:cNvSpPr>
            <a:spLocks noChangeArrowheads="1"/>
          </p:cNvSpPr>
          <p:nvPr/>
        </p:nvSpPr>
        <p:spPr bwMode="auto">
          <a:xfrm>
            <a:off x="871442" y="2388520"/>
            <a:ext cx="4353116" cy="3598037"/>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rmAutofit/>
          </a:bodyPr>
          <a:lstStyle/>
          <a:p>
            <a:pPr marL="0" marR="0" lvl="0" indent="-228600" algn="ctr" fontAlgn="base">
              <a:lnSpc>
                <a:spcPct val="90000"/>
              </a:lnSpc>
              <a:spcBef>
                <a:spcPct val="0"/>
              </a:spcBef>
              <a:spcAft>
                <a:spcPts val="600"/>
              </a:spcAft>
              <a:buClrTx/>
              <a:buSzTx/>
              <a:buFont typeface="Arial" panose="020B0604020202020204" pitchFamily="34" charset="0"/>
              <a:buChar char="•"/>
              <a:tabLst/>
            </a:pPr>
            <a:r>
              <a:rPr kumimoji="0" lang="en-US" altLang="en-US" sz="1700" b="1" i="0" u="none" strike="noStrike" cap="none" normalizeH="0" baseline="0">
                <a:ln>
                  <a:noFill/>
                </a:ln>
                <a:solidFill>
                  <a:schemeClr val="tx1">
                    <a:lumMod val="65000"/>
                    <a:lumOff val="35000"/>
                  </a:schemeClr>
                </a:solidFill>
                <a:effectLst/>
              </a:rPr>
              <a:t>Random Forest:</a:t>
            </a:r>
            <a:r>
              <a:rPr kumimoji="0" lang="en-US" altLang="en-US" sz="1700" b="0" i="0" u="none" strike="noStrike" cap="none" normalizeH="0" baseline="0">
                <a:ln>
                  <a:noFill/>
                </a:ln>
                <a:solidFill>
                  <a:schemeClr val="tx1">
                    <a:lumMod val="65000"/>
                    <a:lumOff val="35000"/>
                  </a:schemeClr>
                </a:solidFill>
                <a:effectLst/>
              </a:rPr>
              <a:t> A powerful ensemble learning technique that combines multiple decision trees for improved prediction accuracy. It addresses the overfitting issue common in single decision trees. </a:t>
            </a:r>
          </a:p>
          <a:p>
            <a:pPr marL="0" marR="0" lvl="0" indent="-228600" algn="ctr" fontAlgn="base">
              <a:lnSpc>
                <a:spcPct val="90000"/>
              </a:lnSpc>
              <a:spcBef>
                <a:spcPct val="0"/>
              </a:spcBef>
              <a:spcAft>
                <a:spcPts val="600"/>
              </a:spcAft>
              <a:buClrTx/>
              <a:buSzTx/>
              <a:buFont typeface="Arial" panose="020B0604020202020204" pitchFamily="34" charset="0"/>
              <a:buChar char="•"/>
              <a:tabLst/>
            </a:pPr>
            <a:r>
              <a:rPr kumimoji="0" lang="en-US" altLang="en-US" sz="1700" b="1" i="0" u="none" strike="noStrike" cap="none" normalizeH="0" baseline="0">
                <a:ln>
                  <a:noFill/>
                </a:ln>
                <a:solidFill>
                  <a:schemeClr val="tx1">
                    <a:lumMod val="65000"/>
                    <a:lumOff val="35000"/>
                  </a:schemeClr>
                </a:solidFill>
                <a:effectLst/>
              </a:rPr>
              <a:t>Forest of Wisdom:</a:t>
            </a:r>
            <a:r>
              <a:rPr kumimoji="0" lang="en-US" altLang="en-US" sz="1700" b="0" i="0" u="none" strike="noStrike" cap="none" normalizeH="0" baseline="0">
                <a:ln>
                  <a:noFill/>
                </a:ln>
                <a:solidFill>
                  <a:schemeClr val="tx1">
                    <a:lumMod val="65000"/>
                    <a:lumOff val="35000"/>
                  </a:schemeClr>
                </a:solidFill>
                <a:effectLst/>
              </a:rPr>
              <a:t> Builds a "forest" of decision trees, each trained on a random subset of data and features. Final predictions are made by majority vote (classification) or averaging (regression). </a:t>
            </a:r>
          </a:p>
          <a:p>
            <a:pPr marL="0" marR="0" lvl="0" indent="-228600" algn="ctr" fontAlgn="base">
              <a:lnSpc>
                <a:spcPct val="90000"/>
              </a:lnSpc>
              <a:spcBef>
                <a:spcPct val="0"/>
              </a:spcBef>
              <a:spcAft>
                <a:spcPts val="600"/>
              </a:spcAft>
              <a:buClrTx/>
              <a:buSzTx/>
              <a:buFont typeface="Arial" panose="020B0604020202020204" pitchFamily="34" charset="0"/>
              <a:buChar char="•"/>
              <a:tabLst/>
            </a:pPr>
            <a:r>
              <a:rPr kumimoji="0" lang="en-US" altLang="en-US" sz="1700" b="1" i="0" u="none" strike="noStrike" cap="none" normalizeH="0" baseline="0">
                <a:ln>
                  <a:noFill/>
                </a:ln>
                <a:solidFill>
                  <a:schemeClr val="tx1">
                    <a:lumMod val="65000"/>
                    <a:lumOff val="35000"/>
                  </a:schemeClr>
                </a:solidFill>
                <a:effectLst/>
              </a:rPr>
              <a:t>Strength in Numbers:</a:t>
            </a:r>
            <a:r>
              <a:rPr kumimoji="0" lang="en-US" altLang="en-US" sz="1700" b="0" i="0" u="none" strike="noStrike" cap="none" normalizeH="0" baseline="0">
                <a:ln>
                  <a:noFill/>
                </a:ln>
                <a:solidFill>
                  <a:schemeClr val="tx1">
                    <a:lumMod val="65000"/>
                    <a:lumOff val="35000"/>
                  </a:schemeClr>
                </a:solidFill>
                <a:effectLst/>
              </a:rPr>
              <a:t> Reduces variance and improves model robustness compared to single decision trees. </a:t>
            </a:r>
          </a:p>
        </p:txBody>
      </p:sp>
      <p:sp>
        <p:nvSpPr>
          <p:cNvPr id="37" name="Rectangle 36">
            <a:extLst>
              <a:ext uri="{FF2B5EF4-FFF2-40B4-BE49-F238E27FC236}">
                <a16:creationId xmlns:a16="http://schemas.microsoft.com/office/drawing/2014/main" id="{4B49AD00-D954-4DA1-88A1-FFCD8F596D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68064" y="0"/>
            <a:ext cx="6123936"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23" name="Picture 22" descr="A graph with red and blue lines&#10;&#10;Description automatically generated">
            <a:extLst>
              <a:ext uri="{FF2B5EF4-FFF2-40B4-BE49-F238E27FC236}">
                <a16:creationId xmlns:a16="http://schemas.microsoft.com/office/drawing/2014/main" id="{9162F884-6C7A-E799-16E3-CF9604521787}"/>
              </a:ext>
            </a:extLst>
          </p:cNvPr>
          <p:cNvPicPr>
            <a:picLocks noChangeAspect="1"/>
          </p:cNvPicPr>
          <p:nvPr/>
        </p:nvPicPr>
        <p:blipFill>
          <a:blip r:embed="rId2"/>
          <a:stretch>
            <a:fillRect/>
          </a:stretch>
        </p:blipFill>
        <p:spPr>
          <a:xfrm>
            <a:off x="7169886" y="1237883"/>
            <a:ext cx="3920289" cy="4382233"/>
          </a:xfrm>
          <a:prstGeom prst="rect">
            <a:avLst/>
          </a:prstGeom>
        </p:spPr>
      </p:pic>
    </p:spTree>
    <p:extLst>
      <p:ext uri="{BB962C8B-B14F-4D97-AF65-F5344CB8AC3E}">
        <p14:creationId xmlns:p14="http://schemas.microsoft.com/office/powerpoint/2010/main" val="28486233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85" name="Rectangle 7184">
            <a:extLst>
              <a:ext uri="{FF2B5EF4-FFF2-40B4-BE49-F238E27FC236}">
                <a16:creationId xmlns:a16="http://schemas.microsoft.com/office/drawing/2014/main" id="{09CFCDAF-46CE-4056-866C-5EE9122FDC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7" name="!!Rectangle">
            <a:extLst>
              <a:ext uri="{FF2B5EF4-FFF2-40B4-BE49-F238E27FC236}">
                <a16:creationId xmlns:a16="http://schemas.microsoft.com/office/drawing/2014/main" id="{9F587EB1-1674-4B8B-88AD-2A81FFFB5F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7173" name="Picture 5" descr="Gradient Boosting in Machine Learning | by Anup Kumar Singh | Medium">
            <a:extLst>
              <a:ext uri="{FF2B5EF4-FFF2-40B4-BE49-F238E27FC236}">
                <a16:creationId xmlns:a16="http://schemas.microsoft.com/office/drawing/2014/main" id="{101D8B68-4577-184B-0B12-84EE0132E946}"/>
              </a:ext>
            </a:extLst>
          </p:cNvPr>
          <p:cNvPicPr>
            <a:picLocks noChangeAspect="1" noChangeArrowheads="1"/>
          </p:cNvPicPr>
          <p:nvPr/>
        </p:nvPicPr>
        <p:blipFill rotWithShape="1">
          <a:blip r:embed="rId2">
            <a:duotone>
              <a:schemeClr val="accent1">
                <a:shade val="45000"/>
                <a:satMod val="135000"/>
              </a:schemeClr>
              <a:prstClr val="white"/>
            </a:duotone>
            <a:alphaModFix amt="35000"/>
            <a:extLst>
              <a:ext uri="{28A0092B-C50C-407E-A947-70E740481C1C}">
                <a14:useLocalDpi xmlns:a14="http://schemas.microsoft.com/office/drawing/2010/main" val="0"/>
              </a:ext>
            </a:extLst>
          </a:blip>
          <a:srcRect/>
          <a:stretch/>
        </p:blipFill>
        <p:spPr bwMode="auto">
          <a:xfrm>
            <a:off x="-1" y="10"/>
            <a:ext cx="12192001" cy="685799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1A4FFD93-AF8B-6A1B-79FE-45E224728D7E}"/>
              </a:ext>
            </a:extLst>
          </p:cNvPr>
          <p:cNvSpPr txBox="1"/>
          <p:nvPr/>
        </p:nvSpPr>
        <p:spPr>
          <a:xfrm>
            <a:off x="838199" y="381934"/>
            <a:ext cx="5257801" cy="5181523"/>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8000" b="1">
                <a:solidFill>
                  <a:srgbClr val="FFFFFF"/>
                </a:solidFill>
                <a:effectLst/>
                <a:latin typeface="+mj-lt"/>
                <a:ea typeface="+mj-ea"/>
                <a:cs typeface="+mj-cs"/>
              </a:rPr>
              <a:t>GRADIENT BOOST ALGORITHM</a:t>
            </a:r>
            <a:endParaRPr lang="en-US" sz="8000">
              <a:solidFill>
                <a:srgbClr val="FFFFFF"/>
              </a:solidFill>
              <a:latin typeface="+mj-lt"/>
              <a:ea typeface="+mj-ea"/>
              <a:cs typeface="+mj-cs"/>
            </a:endParaRPr>
          </a:p>
        </p:txBody>
      </p:sp>
      <p:cxnSp>
        <p:nvCxnSpPr>
          <p:cNvPr id="7189" name="Straight Connector 7188">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23622" y="373056"/>
            <a:ext cx="0" cy="6476066"/>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7191"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2814" y="740316"/>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193"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1594" y="969611"/>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19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07274" y="1484755"/>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B488F96C-C808-0D96-3CD0-42D4A8E61753}"/>
              </a:ext>
            </a:extLst>
          </p:cNvPr>
          <p:cNvSpPr txBox="1"/>
          <p:nvPr/>
        </p:nvSpPr>
        <p:spPr>
          <a:xfrm>
            <a:off x="7229042" y="698643"/>
            <a:ext cx="4124758" cy="5301467"/>
          </a:xfrm>
          <a:prstGeom prst="rect">
            <a:avLst/>
          </a:prstGeom>
        </p:spPr>
        <p:txBody>
          <a:bodyPr vert="horz" lIns="91440" tIns="45720" rIns="91440" bIns="45720" rtlCol="0" anchor="b">
            <a:normAutofit/>
          </a:bodyPr>
          <a:lstStyle/>
          <a:p>
            <a:pPr marL="180340" indent="-228600">
              <a:lnSpc>
                <a:spcPct val="90000"/>
              </a:lnSpc>
              <a:spcAft>
                <a:spcPts val="600"/>
              </a:spcAft>
              <a:buFont typeface="Arial" panose="020B0604020202020204" pitchFamily="34" charset="0"/>
              <a:buChar char="•"/>
              <a:tabLst>
                <a:tab pos="179705" algn="l"/>
              </a:tabLst>
            </a:pPr>
            <a:r>
              <a:rPr lang="en-US" sz="1600" dirty="0">
                <a:solidFill>
                  <a:srgbClr val="FFFFFF"/>
                </a:solidFill>
                <a:effectLst/>
              </a:rPr>
              <a:t>	Gradient boosting is a super smart machine learning technique that can do both predicting numbers and classifying things well. Just imagine it like a team, where everyone learns from each other’s mistakes. It all starts with a basic prediction model, usually a simple decision tree. Teamwork is the key to success: We create a new model that fixes the mistakes of the first one, making it even better. We keep going back and forth, making new models, and focusing on the mistakes, and then putting them all together. Gradient boosting keeps getting better by adding more focused learners. It’s like a team that’s always learning and improving, getting better with each challenge. way of saying: This method makes gradient boosting good at dealing with complicated data and helps it not overfit.</a:t>
            </a:r>
          </a:p>
          <a:p>
            <a:pPr indent="-228600">
              <a:lnSpc>
                <a:spcPct val="90000"/>
              </a:lnSpc>
              <a:spcAft>
                <a:spcPts val="600"/>
              </a:spcAft>
              <a:buFont typeface="Arial" panose="020B0604020202020204" pitchFamily="34" charset="0"/>
              <a:buChar char="•"/>
            </a:pPr>
            <a:r>
              <a:rPr lang="en-US" sz="1600" dirty="0">
                <a:solidFill>
                  <a:srgbClr val="FFFFFF"/>
                </a:solidFill>
                <a:effectLst/>
                <a:highlight>
                  <a:srgbClr val="FFFFFF"/>
                </a:highlight>
              </a:rPr>
              <a:t> </a:t>
            </a:r>
          </a:p>
          <a:p>
            <a:pPr indent="-228600">
              <a:lnSpc>
                <a:spcPct val="90000"/>
              </a:lnSpc>
              <a:spcAft>
                <a:spcPts val="600"/>
              </a:spcAft>
              <a:buFont typeface="Arial" panose="020B0604020202020204" pitchFamily="34" charset="0"/>
              <a:buChar char="•"/>
            </a:pPr>
            <a:endParaRPr lang="en-US" sz="1600" dirty="0">
              <a:solidFill>
                <a:srgbClr val="FFFFFF"/>
              </a:solidFill>
            </a:endParaRPr>
          </a:p>
        </p:txBody>
      </p:sp>
    </p:spTree>
    <p:extLst>
      <p:ext uri="{BB962C8B-B14F-4D97-AF65-F5344CB8AC3E}">
        <p14:creationId xmlns:p14="http://schemas.microsoft.com/office/powerpoint/2010/main" val="75073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03" name="Rectangle 8202">
            <a:extLst>
              <a:ext uri="{FF2B5EF4-FFF2-40B4-BE49-F238E27FC236}">
                <a16:creationId xmlns:a16="http://schemas.microsoft.com/office/drawing/2014/main" id="{131BAD53-4E89-4F62-BBB7-26359763ED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4" name="Freeform: Shape 8203">
            <a:extLst>
              <a:ext uri="{FF2B5EF4-FFF2-40B4-BE49-F238E27FC236}">
                <a16:creationId xmlns:a16="http://schemas.microsoft.com/office/drawing/2014/main" id="{62756DA2-40EB-4C6F-B962-5822FFB54F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653438" cy="6858000"/>
          </a:xfrm>
          <a:custGeom>
            <a:avLst/>
            <a:gdLst>
              <a:gd name="connsiteX0" fmla="*/ 0 w 6096000"/>
              <a:gd name="connsiteY0" fmla="*/ 0 h 6858000"/>
              <a:gd name="connsiteX1" fmla="*/ 5567517 w 6096000"/>
              <a:gd name="connsiteY1" fmla="*/ 0 h 6858000"/>
              <a:gd name="connsiteX2" fmla="*/ 5566938 w 6096000"/>
              <a:gd name="connsiteY2" fmla="*/ 1705 h 6858000"/>
              <a:gd name="connsiteX3" fmla="*/ 5551594 w 6096000"/>
              <a:gd name="connsiteY3" fmla="*/ 17287 h 6858000"/>
              <a:gd name="connsiteX4" fmla="*/ 5545641 w 6096000"/>
              <a:gd name="connsiteY4" fmla="*/ 130336 h 6858000"/>
              <a:gd name="connsiteX5" fmla="*/ 5538289 w 6096000"/>
              <a:gd name="connsiteY5" fmla="*/ 187093 h 6858000"/>
              <a:gd name="connsiteX6" fmla="*/ 5545790 w 6096000"/>
              <a:gd name="connsiteY6" fmla="*/ 265704 h 6858000"/>
              <a:gd name="connsiteX7" fmla="*/ 5542313 w 6096000"/>
              <a:gd name="connsiteY7" fmla="*/ 354566 h 6858000"/>
              <a:gd name="connsiteX8" fmla="*/ 5524126 w 6096000"/>
              <a:gd name="connsiteY8" fmla="*/ 472000 h 6858000"/>
              <a:gd name="connsiteX9" fmla="*/ 5522170 w 6096000"/>
              <a:gd name="connsiteY9" fmla="*/ 473782 h 6858000"/>
              <a:gd name="connsiteX10" fmla="*/ 5521798 w 6096000"/>
              <a:gd name="connsiteY10" fmla="*/ 491380 h 6858000"/>
              <a:gd name="connsiteX11" fmla="*/ 5536419 w 6096000"/>
              <a:gd name="connsiteY11" fmla="*/ 531675 h 6858000"/>
              <a:gd name="connsiteX12" fmla="*/ 5533435 w 6096000"/>
              <a:gd name="connsiteY12" fmla="*/ 536015 h 6858000"/>
              <a:gd name="connsiteX13" fmla="*/ 5538088 w 6096000"/>
              <a:gd name="connsiteY13" fmla="*/ 572092 h 6858000"/>
              <a:gd name="connsiteX14" fmla="*/ 5536061 w 6096000"/>
              <a:gd name="connsiteY14" fmla="*/ 572511 h 6858000"/>
              <a:gd name="connsiteX15" fmla="*/ 5528218 w 6096000"/>
              <a:gd name="connsiteY15" fmla="*/ 582332 h 6858000"/>
              <a:gd name="connsiteX16" fmla="*/ 5518011 w 6096000"/>
              <a:gd name="connsiteY16" fmla="*/ 601285 h 6858000"/>
              <a:gd name="connsiteX17" fmla="*/ 5473174 w 6096000"/>
              <a:gd name="connsiteY17" fmla="*/ 681608 h 6858000"/>
              <a:gd name="connsiteX18" fmla="*/ 5472963 w 6096000"/>
              <a:gd name="connsiteY18" fmla="*/ 689151 h 6858000"/>
              <a:gd name="connsiteX19" fmla="*/ 5472485 w 6096000"/>
              <a:gd name="connsiteY19" fmla="*/ 689289 h 6858000"/>
              <a:gd name="connsiteX20" fmla="*/ 5471326 w 6096000"/>
              <a:gd name="connsiteY20" fmla="*/ 697222 h 6858000"/>
              <a:gd name="connsiteX21" fmla="*/ 5472164 w 6096000"/>
              <a:gd name="connsiteY21" fmla="*/ 717531 h 6858000"/>
              <a:gd name="connsiteX22" fmla="*/ 5468891 w 6096000"/>
              <a:gd name="connsiteY22" fmla="*/ 722494 h 6858000"/>
              <a:gd name="connsiteX23" fmla="*/ 5463081 w 6096000"/>
              <a:gd name="connsiteY23" fmla="*/ 724368 h 6858000"/>
              <a:gd name="connsiteX24" fmla="*/ 5446981 w 6096000"/>
              <a:gd name="connsiteY24" fmla="*/ 752692 h 6858000"/>
              <a:gd name="connsiteX25" fmla="*/ 5417190 w 6096000"/>
              <a:gd name="connsiteY25" fmla="*/ 816346 h 6858000"/>
              <a:gd name="connsiteX26" fmla="*/ 5388958 w 6096000"/>
              <a:gd name="connsiteY26" fmla="*/ 889417 h 6858000"/>
              <a:gd name="connsiteX27" fmla="*/ 5307044 w 6096000"/>
              <a:gd name="connsiteY27" fmla="*/ 1063288 h 6858000"/>
              <a:gd name="connsiteX28" fmla="*/ 5303837 w 6096000"/>
              <a:gd name="connsiteY28" fmla="*/ 1157176 h 6858000"/>
              <a:gd name="connsiteX29" fmla="*/ 5286494 w 6096000"/>
              <a:gd name="connsiteY29" fmla="*/ 1210776 h 6858000"/>
              <a:gd name="connsiteX30" fmla="*/ 5282463 w 6096000"/>
              <a:gd name="connsiteY30" fmla="*/ 1301993 h 6858000"/>
              <a:gd name="connsiteX31" fmla="*/ 5252235 w 6096000"/>
              <a:gd name="connsiteY31" fmla="*/ 1360879 h 6858000"/>
              <a:gd name="connsiteX32" fmla="*/ 5244497 w 6096000"/>
              <a:gd name="connsiteY32" fmla="*/ 1404045 h 6858000"/>
              <a:gd name="connsiteX33" fmla="*/ 5223823 w 6096000"/>
              <a:gd name="connsiteY33" fmla="*/ 1429568 h 6858000"/>
              <a:gd name="connsiteX34" fmla="*/ 5224851 w 6096000"/>
              <a:gd name="connsiteY34" fmla="*/ 1430305 h 6858000"/>
              <a:gd name="connsiteX35" fmla="*/ 5212394 w 6096000"/>
              <a:gd name="connsiteY35" fmla="*/ 1463304 h 6858000"/>
              <a:gd name="connsiteX36" fmla="*/ 5209958 w 6096000"/>
              <a:gd name="connsiteY36" fmla="*/ 1514846 h 6858000"/>
              <a:gd name="connsiteX37" fmla="*/ 5206417 w 6096000"/>
              <a:gd name="connsiteY37" fmla="*/ 1519731 h 6858000"/>
              <a:gd name="connsiteX38" fmla="*/ 5206640 w 6096000"/>
              <a:gd name="connsiteY38" fmla="*/ 1519929 h 6858000"/>
              <a:gd name="connsiteX39" fmla="*/ 5207632 w 6096000"/>
              <a:gd name="connsiteY39" fmla="*/ 1546022 h 6858000"/>
              <a:gd name="connsiteX40" fmla="*/ 5212030 w 6096000"/>
              <a:gd name="connsiteY40" fmla="*/ 1578752 h 6858000"/>
              <a:gd name="connsiteX41" fmla="*/ 5203533 w 6096000"/>
              <a:gd name="connsiteY41" fmla="*/ 1647555 h 6858000"/>
              <a:gd name="connsiteX42" fmla="*/ 5190877 w 6096000"/>
              <a:gd name="connsiteY42" fmla="*/ 1715685 h 6858000"/>
              <a:gd name="connsiteX43" fmla="*/ 5184235 w 6096000"/>
              <a:gd name="connsiteY43" fmla="*/ 1740358 h 6858000"/>
              <a:gd name="connsiteX44" fmla="*/ 5181475 w 6096000"/>
              <a:gd name="connsiteY44" fmla="*/ 1784314 h 6858000"/>
              <a:gd name="connsiteX45" fmla="*/ 5185845 w 6096000"/>
              <a:gd name="connsiteY45" fmla="*/ 1804434 h 6858000"/>
              <a:gd name="connsiteX46" fmla="*/ 5185068 w 6096000"/>
              <a:gd name="connsiteY46" fmla="*/ 1805316 h 6858000"/>
              <a:gd name="connsiteX47" fmla="*/ 5188593 w 6096000"/>
              <a:gd name="connsiteY47" fmla="*/ 1807109 h 6858000"/>
              <a:gd name="connsiteX48" fmla="*/ 5185920 w 6096000"/>
              <a:gd name="connsiteY48" fmla="*/ 1821003 h 6858000"/>
              <a:gd name="connsiteX49" fmla="*/ 5183543 w 6096000"/>
              <a:gd name="connsiteY49" fmla="*/ 1824832 h 6858000"/>
              <a:gd name="connsiteX50" fmla="*/ 5182235 w 6096000"/>
              <a:gd name="connsiteY50" fmla="*/ 1830429 h 6858000"/>
              <a:gd name="connsiteX51" fmla="*/ 5182525 w 6096000"/>
              <a:gd name="connsiteY51" fmla="*/ 1830569 h 6858000"/>
              <a:gd name="connsiteX52" fmla="*/ 5180663 w 6096000"/>
              <a:gd name="connsiteY52" fmla="*/ 1835810 h 6858000"/>
              <a:gd name="connsiteX53" fmla="*/ 5167452 w 6096000"/>
              <a:gd name="connsiteY53" fmla="*/ 1861483 h 6858000"/>
              <a:gd name="connsiteX54" fmla="*/ 5174266 w 6096000"/>
              <a:gd name="connsiteY54" fmla="*/ 1892417 h 6858000"/>
              <a:gd name="connsiteX55" fmla="*/ 5189262 w 6096000"/>
              <a:gd name="connsiteY55" fmla="*/ 1895114 h 6858000"/>
              <a:gd name="connsiteX56" fmla="*/ 5187100 w 6096000"/>
              <a:gd name="connsiteY56" fmla="*/ 1899379 h 6858000"/>
              <a:gd name="connsiteX57" fmla="*/ 5180471 w 6096000"/>
              <a:gd name="connsiteY57" fmla="*/ 1907867 h 6858000"/>
              <a:gd name="connsiteX58" fmla="*/ 5181361 w 6096000"/>
              <a:gd name="connsiteY58" fmla="*/ 1910265 h 6858000"/>
              <a:gd name="connsiteX59" fmla="*/ 5178268 w 6096000"/>
              <a:gd name="connsiteY59" fmla="*/ 1935584 h 6858000"/>
              <a:gd name="connsiteX60" fmla="*/ 5183619 w 6096000"/>
              <a:gd name="connsiteY60" fmla="*/ 1942021 h 6858000"/>
              <a:gd name="connsiteX61" fmla="*/ 5184480 w 6096000"/>
              <a:gd name="connsiteY61" fmla="*/ 1945112 h 6858000"/>
              <a:gd name="connsiteX62" fmla="*/ 5172776 w 6096000"/>
              <a:gd name="connsiteY62" fmla="*/ 1961162 h 6858000"/>
              <a:gd name="connsiteX63" fmla="*/ 5168513 w 6096000"/>
              <a:gd name="connsiteY63" fmla="*/ 1969445 h 6858000"/>
              <a:gd name="connsiteX64" fmla="*/ 5126597 w 6096000"/>
              <a:gd name="connsiteY64" fmla="*/ 2024270 h 6858000"/>
              <a:gd name="connsiteX65" fmla="*/ 5119528 w 6096000"/>
              <a:gd name="connsiteY65" fmla="*/ 2107942 h 6858000"/>
              <a:gd name="connsiteX66" fmla="*/ 5110356 w 6096000"/>
              <a:gd name="connsiteY66" fmla="*/ 2193455 h 6858000"/>
              <a:gd name="connsiteX67" fmla="*/ 5104992 w 6096000"/>
              <a:gd name="connsiteY67" fmla="*/ 2260088 h 6858000"/>
              <a:gd name="connsiteX68" fmla="*/ 5059439 w 6096000"/>
              <a:gd name="connsiteY68" fmla="*/ 2335735 h 6858000"/>
              <a:gd name="connsiteX69" fmla="*/ 5022061 w 6096000"/>
              <a:gd name="connsiteY69" fmla="*/ 2408995 h 6858000"/>
              <a:gd name="connsiteX70" fmla="*/ 5022253 w 6096000"/>
              <a:gd name="connsiteY70" fmla="*/ 2445869 h 6858000"/>
              <a:gd name="connsiteX71" fmla="*/ 5011426 w 6096000"/>
              <a:gd name="connsiteY71" fmla="*/ 2496499 h 6858000"/>
              <a:gd name="connsiteX72" fmla="*/ 4994224 w 6096000"/>
              <a:gd name="connsiteY72" fmla="*/ 2549900 h 6858000"/>
              <a:gd name="connsiteX73" fmla="*/ 4995245 w 6096000"/>
              <a:gd name="connsiteY73" fmla="*/ 2596456 h 6858000"/>
              <a:gd name="connsiteX74" fmla="*/ 4988570 w 6096000"/>
              <a:gd name="connsiteY74" fmla="*/ 2606088 h 6858000"/>
              <a:gd name="connsiteX75" fmla="*/ 4988371 w 6096000"/>
              <a:gd name="connsiteY75" fmla="*/ 2635351 h 6858000"/>
              <a:gd name="connsiteX76" fmla="*/ 4983212 w 6096000"/>
              <a:gd name="connsiteY76" fmla="*/ 2665666 h 6858000"/>
              <a:gd name="connsiteX77" fmla="*/ 4968234 w 6096000"/>
              <a:gd name="connsiteY77" fmla="*/ 2715895 h 6858000"/>
              <a:gd name="connsiteX78" fmla="*/ 4975888 w 6096000"/>
              <a:gd name="connsiteY78" fmla="*/ 2725052 h 6858000"/>
              <a:gd name="connsiteX79" fmla="*/ 4980195 w 6096000"/>
              <a:gd name="connsiteY79" fmla="*/ 2726489 h 6858000"/>
              <a:gd name="connsiteX80" fmla="*/ 4976218 w 6096000"/>
              <a:gd name="connsiteY80" fmla="*/ 2740278 h 6858000"/>
              <a:gd name="connsiteX81" fmla="*/ 4980571 w 6096000"/>
              <a:gd name="connsiteY81" fmla="*/ 2751112 h 6858000"/>
              <a:gd name="connsiteX82" fmla="*/ 4973893 w 6096000"/>
              <a:gd name="connsiteY82" fmla="*/ 2760208 h 6858000"/>
              <a:gd name="connsiteX83" fmla="*/ 4979005 w 6096000"/>
              <a:gd name="connsiteY83" fmla="*/ 2790136 h 6858000"/>
              <a:gd name="connsiteX84" fmla="*/ 4986137 w 6096000"/>
              <a:gd name="connsiteY84" fmla="*/ 2804183 h 6858000"/>
              <a:gd name="connsiteX85" fmla="*/ 4986175 w 6096000"/>
              <a:gd name="connsiteY85" fmla="*/ 2825860 h 6858000"/>
              <a:gd name="connsiteX86" fmla="*/ 4993936 w 6096000"/>
              <a:gd name="connsiteY86" fmla="*/ 2911749 h 6858000"/>
              <a:gd name="connsiteX87" fmla="*/ 4992563 w 6096000"/>
              <a:gd name="connsiteY87" fmla="*/ 2977278 h 6858000"/>
              <a:gd name="connsiteX88" fmla="*/ 4980516 w 6096000"/>
              <a:gd name="connsiteY88" fmla="*/ 2991092 h 6858000"/>
              <a:gd name="connsiteX89" fmla="*/ 4992801 w 6096000"/>
              <a:gd name="connsiteY89" fmla="*/ 3020247 h 6858000"/>
              <a:gd name="connsiteX90" fmla="*/ 5014805 w 6096000"/>
              <a:gd name="connsiteY90" fmla="*/ 3065434 h 6858000"/>
              <a:gd name="connsiteX91" fmla="*/ 5002733 w 6096000"/>
              <a:gd name="connsiteY91" fmla="*/ 3103777 h 6858000"/>
              <a:gd name="connsiteX92" fmla="*/ 5002941 w 6096000"/>
              <a:gd name="connsiteY92" fmla="*/ 3151828 h 6858000"/>
              <a:gd name="connsiteX93" fmla="*/ 5002883 w 6096000"/>
              <a:gd name="connsiteY93" fmla="*/ 3180546 h 6858000"/>
              <a:gd name="connsiteX94" fmla="*/ 5016711 w 6096000"/>
              <a:gd name="connsiteY94" fmla="*/ 3258677 h 6858000"/>
              <a:gd name="connsiteX95" fmla="*/ 5017918 w 6096000"/>
              <a:gd name="connsiteY95" fmla="*/ 3262610 h 6858000"/>
              <a:gd name="connsiteX96" fmla="*/ 5011672 w 6096000"/>
              <a:gd name="connsiteY96" fmla="*/ 3277179 h 6858000"/>
              <a:gd name="connsiteX97" fmla="*/ 5009344 w 6096000"/>
              <a:gd name="connsiteY97" fmla="*/ 3278130 h 6858000"/>
              <a:gd name="connsiteX98" fmla="*/ 5026770 w 6096000"/>
              <a:gd name="connsiteY98" fmla="*/ 3325671 h 6858000"/>
              <a:gd name="connsiteX99" fmla="*/ 5024571 w 6096000"/>
              <a:gd name="connsiteY99" fmla="*/ 3332072 h 6858000"/>
              <a:gd name="connsiteX100" fmla="*/ 5041705 w 6096000"/>
              <a:gd name="connsiteY100" fmla="*/ 3362948 h 6858000"/>
              <a:gd name="connsiteX101" fmla="*/ 5047477 w 6096000"/>
              <a:gd name="connsiteY101" fmla="*/ 3378959 h 6858000"/>
              <a:gd name="connsiteX102" fmla="*/ 5060758 w 6096000"/>
              <a:gd name="connsiteY102" fmla="*/ 3407057 h 6858000"/>
              <a:gd name="connsiteX103" fmla="*/ 5058968 w 6096000"/>
              <a:gd name="connsiteY103" fmla="*/ 3409825 h 6858000"/>
              <a:gd name="connsiteX104" fmla="*/ 5062667 w 6096000"/>
              <a:gd name="connsiteY104" fmla="*/ 3415218 h 6858000"/>
              <a:gd name="connsiteX105" fmla="*/ 5060928 w 6096000"/>
              <a:gd name="connsiteY105" fmla="*/ 3419880 h 6858000"/>
              <a:gd name="connsiteX106" fmla="*/ 5062923 w 6096000"/>
              <a:gd name="connsiteY106" fmla="*/ 3424545 h 6858000"/>
              <a:gd name="connsiteX107" fmla="*/ 5064623 w 6096000"/>
              <a:gd name="connsiteY107" fmla="*/ 3476412 h 6858000"/>
              <a:gd name="connsiteX108" fmla="*/ 5069684 w 6096000"/>
              <a:gd name="connsiteY108" fmla="*/ 3486850 h 6858000"/>
              <a:gd name="connsiteX109" fmla="*/ 5063339 w 6096000"/>
              <a:gd name="connsiteY109" fmla="*/ 3496391 h 6858000"/>
              <a:gd name="connsiteX110" fmla="*/ 5070139 w 6096000"/>
              <a:gd name="connsiteY110" fmla="*/ 3531201 h 6858000"/>
              <a:gd name="connsiteX111" fmla="*/ 5079896 w 6096000"/>
              <a:gd name="connsiteY111" fmla="*/ 3542019 h 6858000"/>
              <a:gd name="connsiteX112" fmla="*/ 5087540 w 6096000"/>
              <a:gd name="connsiteY112" fmla="*/ 3552249 h 6858000"/>
              <a:gd name="connsiteX113" fmla="*/ 5087902 w 6096000"/>
              <a:gd name="connsiteY113" fmla="*/ 3553678 h 6858000"/>
              <a:gd name="connsiteX114" fmla="*/ 5091509 w 6096000"/>
              <a:gd name="connsiteY114" fmla="*/ 3568021 h 6858000"/>
              <a:gd name="connsiteX115" fmla="*/ 5091934 w 6096000"/>
              <a:gd name="connsiteY115" fmla="*/ 3569719 h 6858000"/>
              <a:gd name="connsiteX116" fmla="*/ 5089362 w 6096000"/>
              <a:gd name="connsiteY116" fmla="*/ 3586412 h 6858000"/>
              <a:gd name="connsiteX117" fmla="*/ 5092358 w 6096000"/>
              <a:gd name="connsiteY117" fmla="*/ 3597336 h 6858000"/>
              <a:gd name="connsiteX118" fmla="*/ 5084254 w 6096000"/>
              <a:gd name="connsiteY118" fmla="*/ 3606007 h 6858000"/>
              <a:gd name="connsiteX119" fmla="*/ 5084281 w 6096000"/>
              <a:gd name="connsiteY119" fmla="*/ 3641228 h 6858000"/>
              <a:gd name="connsiteX120" fmla="*/ 5091848 w 6096000"/>
              <a:gd name="connsiteY120" fmla="*/ 3653088 h 6858000"/>
              <a:gd name="connsiteX121" fmla="*/ 5097436 w 6096000"/>
              <a:gd name="connsiteY121" fmla="*/ 3664114 h 6858000"/>
              <a:gd name="connsiteX122" fmla="*/ 5097518 w 6096000"/>
              <a:gd name="connsiteY122" fmla="*/ 3665569 h 6858000"/>
              <a:gd name="connsiteX123" fmla="*/ 5099829 w 6096000"/>
              <a:gd name="connsiteY123" fmla="*/ 3707357 h 6858000"/>
              <a:gd name="connsiteX124" fmla="*/ 5114696 w 6096000"/>
              <a:gd name="connsiteY124" fmla="*/ 3778166 h 6858000"/>
              <a:gd name="connsiteX125" fmla="*/ 5135379 w 6096000"/>
              <a:gd name="connsiteY125" fmla="*/ 3878222 h 6858000"/>
              <a:gd name="connsiteX126" fmla="*/ 5130138 w 6096000"/>
              <a:gd name="connsiteY126" fmla="*/ 4048117 h 6858000"/>
              <a:gd name="connsiteX127" fmla="*/ 5090040 w 6096000"/>
              <a:gd name="connsiteY127" fmla="*/ 4219510 h 6858000"/>
              <a:gd name="connsiteX128" fmla="*/ 5092812 w 6096000"/>
              <a:gd name="connsiteY128" fmla="*/ 4411258 h 6858000"/>
              <a:gd name="connsiteX129" fmla="*/ 5084599 w 6096000"/>
              <a:gd name="connsiteY129" fmla="*/ 4488531 h 6858000"/>
              <a:gd name="connsiteX130" fmla="*/ 5084072 w 6096000"/>
              <a:gd name="connsiteY130" fmla="*/ 4539168 h 6858000"/>
              <a:gd name="connsiteX131" fmla="*/ 5068936 w 6096000"/>
              <a:gd name="connsiteY131" fmla="*/ 4625153 h 6858000"/>
              <a:gd name="connsiteX132" fmla="*/ 5059114 w 6096000"/>
              <a:gd name="connsiteY132" fmla="*/ 4733115 h 6858000"/>
              <a:gd name="connsiteX133" fmla="*/ 5037209 w 6096000"/>
              <a:gd name="connsiteY133" fmla="*/ 4844323 h 6858000"/>
              <a:gd name="connsiteX134" fmla="*/ 5020638 w 6096000"/>
              <a:gd name="connsiteY134" fmla="*/ 4877992 h 6858000"/>
              <a:gd name="connsiteX135" fmla="*/ 5006413 w 6096000"/>
              <a:gd name="connsiteY135" fmla="*/ 4925805 h 6858000"/>
              <a:gd name="connsiteX136" fmla="*/ 4971037 w 6096000"/>
              <a:gd name="connsiteY136" fmla="*/ 5009272 h 6858000"/>
              <a:gd name="connsiteX137" fmla="*/ 4963105 w 6096000"/>
              <a:gd name="connsiteY137" fmla="*/ 5111369 h 6858000"/>
              <a:gd name="connsiteX138" fmla="*/ 4976341 w 6096000"/>
              <a:gd name="connsiteY138" fmla="*/ 5210876 h 6858000"/>
              <a:gd name="connsiteX139" fmla="*/ 4980617 w 6096000"/>
              <a:gd name="connsiteY139" fmla="*/ 5269726 h 6858000"/>
              <a:gd name="connsiteX140" fmla="*/ 4997733 w 6096000"/>
              <a:gd name="connsiteY140" fmla="*/ 5464225 h 6858000"/>
              <a:gd name="connsiteX141" fmla="*/ 5001400 w 6096000"/>
              <a:gd name="connsiteY141" fmla="*/ 5594585 h 6858000"/>
              <a:gd name="connsiteX142" fmla="*/ 4983700 w 6096000"/>
              <a:gd name="connsiteY142" fmla="*/ 5667896 h 6858000"/>
              <a:gd name="connsiteX143" fmla="*/ 4968506 w 6096000"/>
              <a:gd name="connsiteY143" fmla="*/ 5769225 h 6858000"/>
              <a:gd name="connsiteX144" fmla="*/ 4969765 w 6096000"/>
              <a:gd name="connsiteY144" fmla="*/ 5823324 h 6858000"/>
              <a:gd name="connsiteX145" fmla="*/ 4966129 w 6096000"/>
              <a:gd name="connsiteY145" fmla="*/ 5862699 h 6858000"/>
              <a:gd name="connsiteX146" fmla="*/ 4970695 w 6096000"/>
              <a:gd name="connsiteY146" fmla="*/ 5906467 h 6858000"/>
              <a:gd name="connsiteX147" fmla="*/ 4991568 w 6096000"/>
              <a:gd name="connsiteY147" fmla="*/ 5939847 h 6858000"/>
              <a:gd name="connsiteX148" fmla="*/ 4986815 w 6096000"/>
              <a:gd name="connsiteY148" fmla="*/ 5973994 h 6858000"/>
              <a:gd name="connsiteX149" fmla="*/ 4987776 w 6096000"/>
              <a:gd name="connsiteY149" fmla="*/ 6089693 h 6858000"/>
              <a:gd name="connsiteX150" fmla="*/ 4991621 w 6096000"/>
              <a:gd name="connsiteY150" fmla="*/ 6224938 h 6858000"/>
              <a:gd name="connsiteX151" fmla="*/ 5017157 w 6096000"/>
              <a:gd name="connsiteY151" fmla="*/ 6370251 h 6858000"/>
              <a:gd name="connsiteX152" fmla="*/ 5040797 w 6096000"/>
              <a:gd name="connsiteY152" fmla="*/ 6541313 h 6858000"/>
              <a:gd name="connsiteX153" fmla="*/ 5045375 w 6096000"/>
              <a:gd name="connsiteY153" fmla="*/ 6640957 h 6858000"/>
              <a:gd name="connsiteX154" fmla="*/ 5058442 w 6096000"/>
              <a:gd name="connsiteY154" fmla="*/ 6705297 h 6858000"/>
              <a:gd name="connsiteX155" fmla="*/ 5071125 w 6096000"/>
              <a:gd name="connsiteY155" fmla="*/ 6759582 h 6858000"/>
              <a:gd name="connsiteX156" fmla="*/ 5069172 w 6096000"/>
              <a:gd name="connsiteY156" fmla="*/ 6817746 h 6858000"/>
              <a:gd name="connsiteX157" fmla="*/ 5072322 w 6096000"/>
              <a:gd name="connsiteY157" fmla="*/ 6843646 h 6858000"/>
              <a:gd name="connsiteX158" fmla="*/ 5091388 w 6096000"/>
              <a:gd name="connsiteY158" fmla="*/ 6857998 h 6858000"/>
              <a:gd name="connsiteX159" fmla="*/ 6096000 w 6096000"/>
              <a:gd name="connsiteY159" fmla="*/ 6857998 h 6858000"/>
              <a:gd name="connsiteX160" fmla="*/ 6096000 w 6096000"/>
              <a:gd name="connsiteY160" fmla="*/ 6858000 h 6858000"/>
              <a:gd name="connsiteX161" fmla="*/ 0 w 6096000"/>
              <a:gd name="connsiteY16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Lst>
            <a:rect l="l" t="t" r="r" b="b"/>
            <a:pathLst>
              <a:path w="6096000" h="6858000">
                <a:moveTo>
                  <a:pt x="0" y="0"/>
                </a:moveTo>
                <a:lnTo>
                  <a:pt x="5567517" y="0"/>
                </a:lnTo>
                <a:lnTo>
                  <a:pt x="5566938" y="1705"/>
                </a:lnTo>
                <a:cubicBezTo>
                  <a:pt x="5563126" y="8440"/>
                  <a:pt x="5558112" y="13784"/>
                  <a:pt x="5551594" y="17287"/>
                </a:cubicBezTo>
                <a:cubicBezTo>
                  <a:pt x="5562364" y="82036"/>
                  <a:pt x="5510349" y="69804"/>
                  <a:pt x="5545641" y="130336"/>
                </a:cubicBezTo>
                <a:cubicBezTo>
                  <a:pt x="5526953" y="117589"/>
                  <a:pt x="5536978" y="162458"/>
                  <a:pt x="5538289" y="187093"/>
                </a:cubicBezTo>
                <a:cubicBezTo>
                  <a:pt x="5536205" y="226511"/>
                  <a:pt x="5545722" y="205530"/>
                  <a:pt x="5545790" y="265704"/>
                </a:cubicBezTo>
                <a:cubicBezTo>
                  <a:pt x="5542296" y="317533"/>
                  <a:pt x="5543813" y="325288"/>
                  <a:pt x="5542313" y="354566"/>
                </a:cubicBezTo>
                <a:lnTo>
                  <a:pt x="5524126" y="472000"/>
                </a:lnTo>
                <a:lnTo>
                  <a:pt x="5522170" y="473782"/>
                </a:lnTo>
                <a:cubicBezTo>
                  <a:pt x="5517847" y="482008"/>
                  <a:pt x="5518682" y="487340"/>
                  <a:pt x="5521798" y="491380"/>
                </a:cubicBezTo>
                <a:lnTo>
                  <a:pt x="5536419" y="531675"/>
                </a:lnTo>
                <a:lnTo>
                  <a:pt x="5533435" y="536015"/>
                </a:lnTo>
                <a:lnTo>
                  <a:pt x="5538088" y="572092"/>
                </a:lnTo>
                <a:lnTo>
                  <a:pt x="5536061" y="572511"/>
                </a:lnTo>
                <a:cubicBezTo>
                  <a:pt x="5531611" y="574271"/>
                  <a:pt x="5528529" y="577121"/>
                  <a:pt x="5528218" y="582332"/>
                </a:cubicBezTo>
                <a:cubicBezTo>
                  <a:pt x="5498002" y="573171"/>
                  <a:pt x="5516262" y="585107"/>
                  <a:pt x="5518011" y="601285"/>
                </a:cubicBezTo>
                <a:cubicBezTo>
                  <a:pt x="5508838" y="617831"/>
                  <a:pt x="5480684" y="666964"/>
                  <a:pt x="5473174" y="681608"/>
                </a:cubicBezTo>
                <a:cubicBezTo>
                  <a:pt x="5473102" y="684122"/>
                  <a:pt x="5473033" y="686637"/>
                  <a:pt x="5472963" y="689151"/>
                </a:cubicBezTo>
                <a:lnTo>
                  <a:pt x="5472485" y="689289"/>
                </a:lnTo>
                <a:cubicBezTo>
                  <a:pt x="5471434" y="690905"/>
                  <a:pt x="5470986" y="693376"/>
                  <a:pt x="5471326" y="697222"/>
                </a:cubicBezTo>
                <a:cubicBezTo>
                  <a:pt x="5471606" y="703992"/>
                  <a:pt x="5471884" y="710761"/>
                  <a:pt x="5472164" y="717531"/>
                </a:cubicBezTo>
                <a:lnTo>
                  <a:pt x="5468891" y="722494"/>
                </a:lnTo>
                <a:lnTo>
                  <a:pt x="5463081" y="724368"/>
                </a:lnTo>
                <a:lnTo>
                  <a:pt x="5446981" y="752692"/>
                </a:lnTo>
                <a:cubicBezTo>
                  <a:pt x="5454691" y="764380"/>
                  <a:pt x="5422719" y="808083"/>
                  <a:pt x="5417190" y="816346"/>
                </a:cubicBezTo>
                <a:lnTo>
                  <a:pt x="5388958" y="889417"/>
                </a:lnTo>
                <a:cubicBezTo>
                  <a:pt x="5320491" y="969963"/>
                  <a:pt x="5321907" y="1005331"/>
                  <a:pt x="5307044" y="1063288"/>
                </a:cubicBezTo>
                <a:cubicBezTo>
                  <a:pt x="5313332" y="1111028"/>
                  <a:pt x="5317096" y="1110140"/>
                  <a:pt x="5303837" y="1157176"/>
                </a:cubicBezTo>
                <a:cubicBezTo>
                  <a:pt x="5301103" y="1192124"/>
                  <a:pt x="5301884" y="1197232"/>
                  <a:pt x="5286494" y="1210776"/>
                </a:cubicBezTo>
                <a:lnTo>
                  <a:pt x="5282463" y="1301993"/>
                </a:lnTo>
                <a:lnTo>
                  <a:pt x="5252235" y="1360879"/>
                </a:lnTo>
                <a:lnTo>
                  <a:pt x="5244497" y="1404045"/>
                </a:lnTo>
                <a:lnTo>
                  <a:pt x="5223823" y="1429568"/>
                </a:lnTo>
                <a:lnTo>
                  <a:pt x="5224851" y="1430305"/>
                </a:lnTo>
                <a:cubicBezTo>
                  <a:pt x="5226697" y="1432466"/>
                  <a:pt x="5214738" y="1459891"/>
                  <a:pt x="5212394" y="1463304"/>
                </a:cubicBezTo>
                <a:cubicBezTo>
                  <a:pt x="5209912" y="1477394"/>
                  <a:pt x="5213027" y="1501295"/>
                  <a:pt x="5209958" y="1514846"/>
                </a:cubicBezTo>
                <a:lnTo>
                  <a:pt x="5206417" y="1519731"/>
                </a:lnTo>
                <a:lnTo>
                  <a:pt x="5206640" y="1519929"/>
                </a:lnTo>
                <a:cubicBezTo>
                  <a:pt x="5206490" y="1521210"/>
                  <a:pt x="5209710" y="1543635"/>
                  <a:pt x="5207632" y="1546022"/>
                </a:cubicBezTo>
                <a:lnTo>
                  <a:pt x="5212030" y="1578752"/>
                </a:lnTo>
                <a:cubicBezTo>
                  <a:pt x="5206147" y="1605585"/>
                  <a:pt x="5226381" y="1622803"/>
                  <a:pt x="5203533" y="1647555"/>
                </a:cubicBezTo>
                <a:cubicBezTo>
                  <a:pt x="5198128" y="1672675"/>
                  <a:pt x="5203213" y="1694404"/>
                  <a:pt x="5190877" y="1715685"/>
                </a:cubicBezTo>
                <a:cubicBezTo>
                  <a:pt x="5196815" y="1724301"/>
                  <a:pt x="5198098" y="1732435"/>
                  <a:pt x="5184235" y="1740358"/>
                </a:cubicBezTo>
                <a:cubicBezTo>
                  <a:pt x="5182625" y="1763793"/>
                  <a:pt x="5198368" y="1769422"/>
                  <a:pt x="5181475" y="1784314"/>
                </a:cubicBezTo>
                <a:cubicBezTo>
                  <a:pt x="5205987" y="1797417"/>
                  <a:pt x="5195246" y="1798221"/>
                  <a:pt x="5185845" y="1804434"/>
                </a:cubicBezTo>
                <a:lnTo>
                  <a:pt x="5185068" y="1805316"/>
                </a:lnTo>
                <a:lnTo>
                  <a:pt x="5188593" y="1807109"/>
                </a:lnTo>
                <a:lnTo>
                  <a:pt x="5185920" y="1821003"/>
                </a:lnTo>
                <a:lnTo>
                  <a:pt x="5183543" y="1824832"/>
                </a:lnTo>
                <a:cubicBezTo>
                  <a:pt x="5182284" y="1827468"/>
                  <a:pt x="5181937" y="1829219"/>
                  <a:pt x="5182235" y="1830429"/>
                </a:cubicBezTo>
                <a:lnTo>
                  <a:pt x="5182525" y="1830569"/>
                </a:lnTo>
                <a:lnTo>
                  <a:pt x="5180663" y="1835810"/>
                </a:lnTo>
                <a:cubicBezTo>
                  <a:pt x="5176779" y="1844665"/>
                  <a:pt x="5172297" y="1853278"/>
                  <a:pt x="5167452" y="1861483"/>
                </a:cubicBezTo>
                <a:cubicBezTo>
                  <a:pt x="5179827" y="1866643"/>
                  <a:pt x="5166788" y="1884999"/>
                  <a:pt x="5174266" y="1892417"/>
                </a:cubicBezTo>
                <a:lnTo>
                  <a:pt x="5189262" y="1895114"/>
                </a:lnTo>
                <a:lnTo>
                  <a:pt x="5187100" y="1899379"/>
                </a:lnTo>
                <a:lnTo>
                  <a:pt x="5180471" y="1907867"/>
                </a:lnTo>
                <a:cubicBezTo>
                  <a:pt x="5179609" y="1909162"/>
                  <a:pt x="5179647" y="1909994"/>
                  <a:pt x="5181361" y="1910265"/>
                </a:cubicBezTo>
                <a:cubicBezTo>
                  <a:pt x="5180995" y="1914884"/>
                  <a:pt x="5177893" y="1930292"/>
                  <a:pt x="5178268" y="1935584"/>
                </a:cubicBezTo>
                <a:lnTo>
                  <a:pt x="5183619" y="1942021"/>
                </a:lnTo>
                <a:lnTo>
                  <a:pt x="5184480" y="1945112"/>
                </a:lnTo>
                <a:lnTo>
                  <a:pt x="5172776" y="1961162"/>
                </a:lnTo>
                <a:lnTo>
                  <a:pt x="5168513" y="1969445"/>
                </a:lnTo>
                <a:lnTo>
                  <a:pt x="5126597" y="2024270"/>
                </a:lnTo>
                <a:lnTo>
                  <a:pt x="5119528" y="2107942"/>
                </a:lnTo>
                <a:cubicBezTo>
                  <a:pt x="5089290" y="2138038"/>
                  <a:pt x="5110415" y="2159228"/>
                  <a:pt x="5110356" y="2193455"/>
                </a:cubicBezTo>
                <a:cubicBezTo>
                  <a:pt x="5101302" y="2220953"/>
                  <a:pt x="5110381" y="2224200"/>
                  <a:pt x="5104992" y="2260088"/>
                </a:cubicBezTo>
                <a:cubicBezTo>
                  <a:pt x="5096504" y="2291744"/>
                  <a:pt x="5078225" y="2299003"/>
                  <a:pt x="5059439" y="2335735"/>
                </a:cubicBezTo>
                <a:cubicBezTo>
                  <a:pt x="5029465" y="2329020"/>
                  <a:pt x="5058046" y="2407546"/>
                  <a:pt x="5022061" y="2408995"/>
                </a:cubicBezTo>
                <a:cubicBezTo>
                  <a:pt x="5023289" y="2413465"/>
                  <a:pt x="5019654" y="2441580"/>
                  <a:pt x="5022253" y="2445869"/>
                </a:cubicBezTo>
                <a:cubicBezTo>
                  <a:pt x="5022440" y="2449625"/>
                  <a:pt x="5011241" y="2492743"/>
                  <a:pt x="5011426" y="2496499"/>
                </a:cubicBezTo>
                <a:lnTo>
                  <a:pt x="4994224" y="2549900"/>
                </a:lnTo>
                <a:cubicBezTo>
                  <a:pt x="4992353" y="2564757"/>
                  <a:pt x="4998952" y="2582253"/>
                  <a:pt x="4995245" y="2596456"/>
                </a:cubicBezTo>
                <a:lnTo>
                  <a:pt x="4988570" y="2606088"/>
                </a:lnTo>
                <a:cubicBezTo>
                  <a:pt x="4988504" y="2615842"/>
                  <a:pt x="4988436" y="2625597"/>
                  <a:pt x="4988371" y="2635351"/>
                </a:cubicBezTo>
                <a:lnTo>
                  <a:pt x="4983212" y="2665666"/>
                </a:lnTo>
                <a:lnTo>
                  <a:pt x="4968234" y="2715895"/>
                </a:lnTo>
                <a:lnTo>
                  <a:pt x="4975888" y="2725052"/>
                </a:lnTo>
                <a:lnTo>
                  <a:pt x="4980195" y="2726489"/>
                </a:lnTo>
                <a:lnTo>
                  <a:pt x="4976218" y="2740278"/>
                </a:lnTo>
                <a:lnTo>
                  <a:pt x="4980571" y="2751112"/>
                </a:lnTo>
                <a:lnTo>
                  <a:pt x="4973893" y="2760208"/>
                </a:lnTo>
                <a:lnTo>
                  <a:pt x="4979005" y="2790136"/>
                </a:lnTo>
                <a:lnTo>
                  <a:pt x="4986137" y="2804183"/>
                </a:lnTo>
                <a:cubicBezTo>
                  <a:pt x="4986150" y="2811409"/>
                  <a:pt x="4986162" y="2818634"/>
                  <a:pt x="4986175" y="2825860"/>
                </a:cubicBezTo>
                <a:cubicBezTo>
                  <a:pt x="4987474" y="2843788"/>
                  <a:pt x="4992871" y="2886513"/>
                  <a:pt x="4993936" y="2911749"/>
                </a:cubicBezTo>
                <a:cubicBezTo>
                  <a:pt x="4993313" y="2946689"/>
                  <a:pt x="4980300" y="2954448"/>
                  <a:pt x="4992563" y="2977278"/>
                </a:cubicBezTo>
                <a:cubicBezTo>
                  <a:pt x="4985688" y="2983455"/>
                  <a:pt x="4982051" y="2987749"/>
                  <a:pt x="4980516" y="2991092"/>
                </a:cubicBezTo>
                <a:cubicBezTo>
                  <a:pt x="4975910" y="3001119"/>
                  <a:pt x="4990216" y="3002537"/>
                  <a:pt x="4992801" y="3020247"/>
                </a:cubicBezTo>
                <a:cubicBezTo>
                  <a:pt x="4998517" y="3032637"/>
                  <a:pt x="5013148" y="3051512"/>
                  <a:pt x="5014805" y="3065434"/>
                </a:cubicBezTo>
                <a:cubicBezTo>
                  <a:pt x="4998836" y="3057428"/>
                  <a:pt x="5016840" y="3105196"/>
                  <a:pt x="5002733" y="3103777"/>
                </a:cubicBezTo>
                <a:cubicBezTo>
                  <a:pt x="5022381" y="3124610"/>
                  <a:pt x="4997365" y="3128169"/>
                  <a:pt x="5002941" y="3151828"/>
                </a:cubicBezTo>
                <a:cubicBezTo>
                  <a:pt x="5010264" y="3163902"/>
                  <a:pt x="5011356" y="3171780"/>
                  <a:pt x="5002883" y="3180546"/>
                </a:cubicBezTo>
                <a:cubicBezTo>
                  <a:pt x="5038586" y="3236545"/>
                  <a:pt x="5003723" y="3210316"/>
                  <a:pt x="5016711" y="3258677"/>
                </a:cubicBezTo>
                <a:lnTo>
                  <a:pt x="5017918" y="3262610"/>
                </a:lnTo>
                <a:lnTo>
                  <a:pt x="5011672" y="3277179"/>
                </a:lnTo>
                <a:lnTo>
                  <a:pt x="5009344" y="3278130"/>
                </a:lnTo>
                <a:lnTo>
                  <a:pt x="5026770" y="3325671"/>
                </a:lnTo>
                <a:lnTo>
                  <a:pt x="5024571" y="3332072"/>
                </a:lnTo>
                <a:lnTo>
                  <a:pt x="5041705" y="3362948"/>
                </a:lnTo>
                <a:lnTo>
                  <a:pt x="5047477" y="3378959"/>
                </a:lnTo>
                <a:lnTo>
                  <a:pt x="5060758" y="3407057"/>
                </a:lnTo>
                <a:lnTo>
                  <a:pt x="5058968" y="3409825"/>
                </a:lnTo>
                <a:lnTo>
                  <a:pt x="5062667" y="3415218"/>
                </a:lnTo>
                <a:lnTo>
                  <a:pt x="5060928" y="3419880"/>
                </a:lnTo>
                <a:lnTo>
                  <a:pt x="5062923" y="3424545"/>
                </a:lnTo>
                <a:cubicBezTo>
                  <a:pt x="5063537" y="3433967"/>
                  <a:pt x="5063494" y="3466028"/>
                  <a:pt x="5064623" y="3476412"/>
                </a:cubicBezTo>
                <a:lnTo>
                  <a:pt x="5069684" y="3486850"/>
                </a:lnTo>
                <a:lnTo>
                  <a:pt x="5063339" y="3496391"/>
                </a:lnTo>
                <a:lnTo>
                  <a:pt x="5070139" y="3531201"/>
                </a:lnTo>
                <a:lnTo>
                  <a:pt x="5079896" y="3542019"/>
                </a:lnTo>
                <a:lnTo>
                  <a:pt x="5087540" y="3552249"/>
                </a:lnTo>
                <a:lnTo>
                  <a:pt x="5087902" y="3553678"/>
                </a:lnTo>
                <a:lnTo>
                  <a:pt x="5091509" y="3568021"/>
                </a:lnTo>
                <a:lnTo>
                  <a:pt x="5091934" y="3569719"/>
                </a:lnTo>
                <a:lnTo>
                  <a:pt x="5089362" y="3586412"/>
                </a:lnTo>
                <a:lnTo>
                  <a:pt x="5092358" y="3597336"/>
                </a:lnTo>
                <a:lnTo>
                  <a:pt x="5084254" y="3606007"/>
                </a:lnTo>
                <a:cubicBezTo>
                  <a:pt x="5084262" y="3617747"/>
                  <a:pt x="5084273" y="3629488"/>
                  <a:pt x="5084281" y="3641228"/>
                </a:cubicBezTo>
                <a:lnTo>
                  <a:pt x="5091848" y="3653088"/>
                </a:lnTo>
                <a:lnTo>
                  <a:pt x="5097436" y="3664114"/>
                </a:lnTo>
                <a:cubicBezTo>
                  <a:pt x="5097463" y="3664599"/>
                  <a:pt x="5097491" y="3665084"/>
                  <a:pt x="5097518" y="3665569"/>
                </a:cubicBezTo>
                <a:cubicBezTo>
                  <a:pt x="5097915" y="3672776"/>
                  <a:pt x="5096966" y="3688591"/>
                  <a:pt x="5099829" y="3707357"/>
                </a:cubicBezTo>
                <a:cubicBezTo>
                  <a:pt x="5100505" y="3724716"/>
                  <a:pt x="5118078" y="3760234"/>
                  <a:pt x="5114696" y="3778166"/>
                </a:cubicBezTo>
                <a:cubicBezTo>
                  <a:pt x="5141627" y="3845122"/>
                  <a:pt x="5125427" y="3821305"/>
                  <a:pt x="5135379" y="3878222"/>
                </a:cubicBezTo>
                <a:cubicBezTo>
                  <a:pt x="5161519" y="3905047"/>
                  <a:pt x="5125417" y="4015047"/>
                  <a:pt x="5130138" y="4048117"/>
                </a:cubicBezTo>
                <a:cubicBezTo>
                  <a:pt x="5081804" y="4192084"/>
                  <a:pt x="5096262" y="4158987"/>
                  <a:pt x="5090040" y="4219510"/>
                </a:cubicBezTo>
                <a:cubicBezTo>
                  <a:pt x="5104553" y="4280033"/>
                  <a:pt x="5065380" y="4345686"/>
                  <a:pt x="5092812" y="4411258"/>
                </a:cubicBezTo>
                <a:cubicBezTo>
                  <a:pt x="5090630" y="4437329"/>
                  <a:pt x="5083878" y="4473140"/>
                  <a:pt x="5084599" y="4488531"/>
                </a:cubicBezTo>
                <a:cubicBezTo>
                  <a:pt x="5084423" y="4505410"/>
                  <a:pt x="5084248" y="4522289"/>
                  <a:pt x="5084072" y="4539168"/>
                </a:cubicBezTo>
                <a:cubicBezTo>
                  <a:pt x="5072114" y="4567830"/>
                  <a:pt x="5064305" y="4588197"/>
                  <a:pt x="5068936" y="4625153"/>
                </a:cubicBezTo>
                <a:cubicBezTo>
                  <a:pt x="5077433" y="4662889"/>
                  <a:pt x="5065899" y="4679357"/>
                  <a:pt x="5059114" y="4733115"/>
                </a:cubicBezTo>
                <a:cubicBezTo>
                  <a:pt x="5068687" y="4752352"/>
                  <a:pt x="5055370" y="4832308"/>
                  <a:pt x="5037209" y="4844323"/>
                </a:cubicBezTo>
                <a:cubicBezTo>
                  <a:pt x="5033444" y="4857054"/>
                  <a:pt x="5040194" y="4871554"/>
                  <a:pt x="5020638" y="4877992"/>
                </a:cubicBezTo>
                <a:cubicBezTo>
                  <a:pt x="4997151" y="4888353"/>
                  <a:pt x="5034418" y="4931200"/>
                  <a:pt x="5006413" y="4925805"/>
                </a:cubicBezTo>
                <a:cubicBezTo>
                  <a:pt x="5031964" y="4956261"/>
                  <a:pt x="4982840" y="4982633"/>
                  <a:pt x="4971037" y="5009272"/>
                </a:cubicBezTo>
                <a:cubicBezTo>
                  <a:pt x="4973259" y="5034036"/>
                  <a:pt x="4968375" y="5053859"/>
                  <a:pt x="4963105" y="5111369"/>
                </a:cubicBezTo>
                <a:cubicBezTo>
                  <a:pt x="4973224" y="5141336"/>
                  <a:pt x="4937413" y="5161742"/>
                  <a:pt x="4976341" y="5210876"/>
                </a:cubicBezTo>
                <a:cubicBezTo>
                  <a:pt x="4972455" y="5212581"/>
                  <a:pt x="4977054" y="5227501"/>
                  <a:pt x="4980617" y="5269726"/>
                </a:cubicBezTo>
                <a:cubicBezTo>
                  <a:pt x="4984182" y="5311951"/>
                  <a:pt x="4990390" y="5400671"/>
                  <a:pt x="4997733" y="5464225"/>
                </a:cubicBezTo>
                <a:cubicBezTo>
                  <a:pt x="5001765" y="5536542"/>
                  <a:pt x="4990225" y="5517959"/>
                  <a:pt x="5001400" y="5594585"/>
                </a:cubicBezTo>
                <a:cubicBezTo>
                  <a:pt x="4999908" y="5619318"/>
                  <a:pt x="4974042" y="5647975"/>
                  <a:pt x="4983700" y="5667896"/>
                </a:cubicBezTo>
                <a:cubicBezTo>
                  <a:pt x="4976834" y="5696311"/>
                  <a:pt x="4975579" y="5738356"/>
                  <a:pt x="4968506" y="5769225"/>
                </a:cubicBezTo>
                <a:cubicBezTo>
                  <a:pt x="4968926" y="5787258"/>
                  <a:pt x="4969344" y="5805291"/>
                  <a:pt x="4969765" y="5823324"/>
                </a:cubicBezTo>
                <a:cubicBezTo>
                  <a:pt x="4966122" y="5853058"/>
                  <a:pt x="4965608" y="5838948"/>
                  <a:pt x="4966129" y="5862699"/>
                </a:cubicBezTo>
                <a:lnTo>
                  <a:pt x="4970695" y="5906467"/>
                </a:lnTo>
                <a:lnTo>
                  <a:pt x="4991568" y="5939847"/>
                </a:lnTo>
                <a:cubicBezTo>
                  <a:pt x="4998848" y="5955713"/>
                  <a:pt x="4974731" y="5940131"/>
                  <a:pt x="4986815" y="5973994"/>
                </a:cubicBezTo>
                <a:cubicBezTo>
                  <a:pt x="4961187" y="5997051"/>
                  <a:pt x="4983444" y="6032039"/>
                  <a:pt x="4987776" y="6089693"/>
                </a:cubicBezTo>
                <a:lnTo>
                  <a:pt x="4991621" y="6224938"/>
                </a:lnTo>
                <a:cubicBezTo>
                  <a:pt x="4988442" y="6270972"/>
                  <a:pt x="5008962" y="6317522"/>
                  <a:pt x="5017157" y="6370251"/>
                </a:cubicBezTo>
                <a:cubicBezTo>
                  <a:pt x="5025353" y="6422980"/>
                  <a:pt x="5039938" y="6490855"/>
                  <a:pt x="5040797" y="6541313"/>
                </a:cubicBezTo>
                <a:cubicBezTo>
                  <a:pt x="5039898" y="6576319"/>
                  <a:pt x="5031912" y="6591883"/>
                  <a:pt x="5045375" y="6640957"/>
                </a:cubicBezTo>
                <a:cubicBezTo>
                  <a:pt x="5057505" y="6669536"/>
                  <a:pt x="5052276" y="6675394"/>
                  <a:pt x="5058442" y="6705297"/>
                </a:cubicBezTo>
                <a:cubicBezTo>
                  <a:pt x="5057367" y="6727133"/>
                  <a:pt x="5067901" y="6732087"/>
                  <a:pt x="5071125" y="6759582"/>
                </a:cubicBezTo>
                <a:cubicBezTo>
                  <a:pt x="5055614" y="6796071"/>
                  <a:pt x="5051656" y="6769544"/>
                  <a:pt x="5069172" y="6817746"/>
                </a:cubicBezTo>
                <a:cubicBezTo>
                  <a:pt x="5060956" y="6828354"/>
                  <a:pt x="5064525" y="6836369"/>
                  <a:pt x="5072322" y="6843646"/>
                </a:cubicBezTo>
                <a:lnTo>
                  <a:pt x="5091388" y="6857998"/>
                </a:lnTo>
                <a:lnTo>
                  <a:pt x="6096000" y="6857998"/>
                </a:lnTo>
                <a:lnTo>
                  <a:pt x="6096000" y="6858000"/>
                </a:lnTo>
                <a:lnTo>
                  <a:pt x="0" y="6858000"/>
                </a:ln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extBox 1">
            <a:extLst>
              <a:ext uri="{FF2B5EF4-FFF2-40B4-BE49-F238E27FC236}">
                <a16:creationId xmlns:a16="http://schemas.microsoft.com/office/drawing/2014/main" id="{3051C998-859E-0955-660C-1D4A1009185A}"/>
              </a:ext>
            </a:extLst>
          </p:cNvPr>
          <p:cNvSpPr txBox="1"/>
          <p:nvPr/>
        </p:nvSpPr>
        <p:spPr>
          <a:xfrm>
            <a:off x="838200" y="609600"/>
            <a:ext cx="3739341" cy="1330839"/>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kern="1200">
                <a:solidFill>
                  <a:schemeClr val="tx1"/>
                </a:solidFill>
                <a:effectLst/>
                <a:latin typeface="+mj-lt"/>
                <a:ea typeface="+mj-ea"/>
                <a:cs typeface="+mj-cs"/>
              </a:rPr>
              <a:t>MULTI-LAYER PERCEPTRON</a:t>
            </a:r>
            <a:endParaRPr lang="en-US" sz="4400" kern="1200">
              <a:solidFill>
                <a:schemeClr val="tx1"/>
              </a:solidFill>
              <a:latin typeface="+mj-lt"/>
              <a:ea typeface="+mj-ea"/>
              <a:cs typeface="+mj-cs"/>
            </a:endParaRPr>
          </a:p>
        </p:txBody>
      </p:sp>
      <p:sp>
        <p:nvSpPr>
          <p:cNvPr id="3" name="TextBox 2">
            <a:extLst>
              <a:ext uri="{FF2B5EF4-FFF2-40B4-BE49-F238E27FC236}">
                <a16:creationId xmlns:a16="http://schemas.microsoft.com/office/drawing/2014/main" id="{E010BA9F-CC97-962C-24CE-DBA3B55AE845}"/>
              </a:ext>
            </a:extLst>
          </p:cNvPr>
          <p:cNvSpPr txBox="1"/>
          <p:nvPr/>
        </p:nvSpPr>
        <p:spPr>
          <a:xfrm>
            <a:off x="862366" y="2194102"/>
            <a:ext cx="3427001" cy="3908586"/>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400">
                <a:effectLst/>
              </a:rPr>
              <a:t>The Multilayer Perceptron (MLP) is a powerful neural network used to solve more complex problems unlike Logistic Regression. Imagine a layered network of interconnected processing units, like a brain. This is the core of an MLP. MLP consists of an input layer, an output layer, and hidden layers in between. Each layer contains artificial neurons that process data, flowing forward through the network unlike Logistic Regression. Within each neuron, weighted connections influence input data. These weights act like dials, determining each input's impact. Activation functions add non-linearity, enabling MLP to uncover complex patterns in data that Logistic Regression cannot.</a:t>
            </a:r>
          </a:p>
          <a:p>
            <a:pPr indent="-228600">
              <a:lnSpc>
                <a:spcPct val="90000"/>
              </a:lnSpc>
              <a:spcAft>
                <a:spcPts val="600"/>
              </a:spcAft>
              <a:buFont typeface="Arial" panose="020B0604020202020204" pitchFamily="34" charset="0"/>
              <a:buChar char="•"/>
            </a:pPr>
            <a:endParaRPr lang="en-US" sz="1400"/>
          </a:p>
        </p:txBody>
      </p:sp>
      <p:pic>
        <p:nvPicPr>
          <p:cNvPr id="8194" name="Picture 2" descr="Multi-layer Perceptron in TensorFlow">
            <a:extLst>
              <a:ext uri="{FF2B5EF4-FFF2-40B4-BE49-F238E27FC236}">
                <a16:creationId xmlns:a16="http://schemas.microsoft.com/office/drawing/2014/main" id="{EC109F66-1985-02D9-959A-F5B4B5EEEED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45457" y="1594328"/>
            <a:ext cx="6155141" cy="36930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771606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230" name="Slide Background Fill">
            <a:extLst>
              <a:ext uri="{FF2B5EF4-FFF2-40B4-BE49-F238E27FC236}">
                <a16:creationId xmlns:a16="http://schemas.microsoft.com/office/drawing/2014/main" id="{7D07B7BC-3270-4CF3-A7AA-0937908AD5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239" name="Group 9238">
            <a:extLst>
              <a:ext uri="{FF2B5EF4-FFF2-40B4-BE49-F238E27FC236}">
                <a16:creationId xmlns:a16="http://schemas.microsoft.com/office/drawing/2014/main" id="{3248F5E6-4377-481A-9615-8B26AF96A0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88952" cy="6858000"/>
            <a:chOff x="651279" y="598259"/>
            <a:chExt cx="10889442" cy="5680742"/>
          </a:xfrm>
        </p:grpSpPr>
        <p:sp>
          <p:nvSpPr>
            <p:cNvPr id="9228" name="Color">
              <a:extLst>
                <a:ext uri="{FF2B5EF4-FFF2-40B4-BE49-F238E27FC236}">
                  <a16:creationId xmlns:a16="http://schemas.microsoft.com/office/drawing/2014/main" id="{D8552057-9E04-4499-916A-649BB6B5126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229" name="Color">
              <a:extLst>
                <a:ext uri="{FF2B5EF4-FFF2-40B4-BE49-F238E27FC236}">
                  <a16:creationId xmlns:a16="http://schemas.microsoft.com/office/drawing/2014/main" id="{D1194A2F-4E63-4228-A833-4D86528EAD7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9220" name="Picture 4" descr="Cross Validation, Explained - Sharp Sight">
            <a:extLst>
              <a:ext uri="{FF2B5EF4-FFF2-40B4-BE49-F238E27FC236}">
                <a16:creationId xmlns:a16="http://schemas.microsoft.com/office/drawing/2014/main" id="{59B2B0A2-8392-E2AA-FF92-1A1C16A87E6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86385" y="2212233"/>
            <a:ext cx="5270026" cy="3873469"/>
          </a:xfrm>
          <a:prstGeom prst="rect">
            <a:avLst/>
          </a:prstGeom>
          <a:noFill/>
          <a:extLst>
            <a:ext uri="{909E8E84-426E-40DD-AFC4-6F175D3DCCD1}">
              <a14:hiddenFill xmlns:a14="http://schemas.microsoft.com/office/drawing/2010/main">
                <a:solidFill>
                  <a:srgbClr val="FFFFFF"/>
                </a:solidFill>
              </a14:hiddenFill>
            </a:ext>
          </a:extLst>
        </p:spPr>
      </p:pic>
      <p:grpSp>
        <p:nvGrpSpPr>
          <p:cNvPr id="9231" name="Group 9230">
            <a:extLst>
              <a:ext uri="{FF2B5EF4-FFF2-40B4-BE49-F238E27FC236}">
                <a16:creationId xmlns:a16="http://schemas.microsoft.com/office/drawing/2014/main" id="{E27AF472-EAE3-4572-AB69-B92BD10DB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9232" name="Freeform: Shape 9231">
              <a:extLst>
                <a:ext uri="{FF2B5EF4-FFF2-40B4-BE49-F238E27FC236}">
                  <a16:creationId xmlns:a16="http://schemas.microsoft.com/office/drawing/2014/main" id="{BF4DB9D2-6215-420C-874C-82EADF8C6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9233" name="Freeform: Shape 9232">
              <a:extLst>
                <a:ext uri="{FF2B5EF4-FFF2-40B4-BE49-F238E27FC236}">
                  <a16:creationId xmlns:a16="http://schemas.microsoft.com/office/drawing/2014/main" id="{1F003139-C97C-44FA-B139-32E4DFDCE9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9234" name="Freeform: Shape 9233">
              <a:extLst>
                <a:ext uri="{FF2B5EF4-FFF2-40B4-BE49-F238E27FC236}">
                  <a16:creationId xmlns:a16="http://schemas.microsoft.com/office/drawing/2014/main" id="{5CE4DD6E-8CEA-45EE-B630-DBC2214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9235" name="Freeform: Shape 9234">
              <a:extLst>
                <a:ext uri="{FF2B5EF4-FFF2-40B4-BE49-F238E27FC236}">
                  <a16:creationId xmlns:a16="http://schemas.microsoft.com/office/drawing/2014/main" id="{A4372F7F-AA3C-470B-AA61-7C35B7722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9236" name="Freeform: Shape 9235">
              <a:extLst>
                <a:ext uri="{FF2B5EF4-FFF2-40B4-BE49-F238E27FC236}">
                  <a16:creationId xmlns:a16="http://schemas.microsoft.com/office/drawing/2014/main" id="{34B605BF-D199-43DD-9328-E99F2ADFC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9237" name="Freeform: Shape 9236">
              <a:extLst>
                <a:ext uri="{FF2B5EF4-FFF2-40B4-BE49-F238E27FC236}">
                  <a16:creationId xmlns:a16="http://schemas.microsoft.com/office/drawing/2014/main" id="{E5D42A77-7336-4A35-8922-8098A16AA2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9238" name="Freeform: Shape 9237">
              <a:extLst>
                <a:ext uri="{FF2B5EF4-FFF2-40B4-BE49-F238E27FC236}">
                  <a16:creationId xmlns:a16="http://schemas.microsoft.com/office/drawing/2014/main" id="{7401EE7D-B85D-4C10-AB8C-71884EFB1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extBox 1">
            <a:extLst>
              <a:ext uri="{FF2B5EF4-FFF2-40B4-BE49-F238E27FC236}">
                <a16:creationId xmlns:a16="http://schemas.microsoft.com/office/drawing/2014/main" id="{87E4BAA7-36F9-D05C-9B6F-028778FD2865}"/>
              </a:ext>
            </a:extLst>
          </p:cNvPr>
          <p:cNvSpPr txBox="1"/>
          <p:nvPr/>
        </p:nvSpPr>
        <p:spPr>
          <a:xfrm>
            <a:off x="786384" y="576072"/>
            <a:ext cx="10377484" cy="1546533"/>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4800" b="1" kern="1200">
                <a:solidFill>
                  <a:schemeClr val="bg1"/>
                </a:solidFill>
                <a:effectLst/>
                <a:latin typeface="+mj-lt"/>
                <a:ea typeface="+mj-ea"/>
                <a:cs typeface="+mj-cs"/>
              </a:rPr>
              <a:t>CROSS- VALIDATION</a:t>
            </a:r>
            <a:endParaRPr lang="en-US" sz="4800" kern="1200">
              <a:solidFill>
                <a:schemeClr val="bg1"/>
              </a:solidFill>
              <a:latin typeface="+mj-lt"/>
              <a:ea typeface="+mj-ea"/>
              <a:cs typeface="+mj-cs"/>
            </a:endParaRPr>
          </a:p>
        </p:txBody>
      </p:sp>
      <p:sp>
        <p:nvSpPr>
          <p:cNvPr id="3" name="TextBox 2">
            <a:extLst>
              <a:ext uri="{FF2B5EF4-FFF2-40B4-BE49-F238E27FC236}">
                <a16:creationId xmlns:a16="http://schemas.microsoft.com/office/drawing/2014/main" id="{2A1B6B45-F253-B842-BC3E-28084A57CA60}"/>
              </a:ext>
            </a:extLst>
          </p:cNvPr>
          <p:cNvSpPr txBox="1"/>
          <p:nvPr/>
        </p:nvSpPr>
        <p:spPr>
          <a:xfrm>
            <a:off x="6464409" y="1533832"/>
            <a:ext cx="5096980" cy="4566717"/>
          </a:xfrm>
          <a:prstGeom prst="rect">
            <a:avLst/>
          </a:prstGeom>
        </p:spPr>
        <p:txBody>
          <a:bodyPr vert="horz" lIns="91440" tIns="45720" rIns="91440" bIns="45720" rtlCol="0" anchor="ctr">
            <a:normAutofit lnSpcReduction="10000"/>
          </a:bodyPr>
          <a:lstStyle/>
          <a:p>
            <a:pPr>
              <a:lnSpc>
                <a:spcPct val="90000"/>
              </a:lnSpc>
              <a:spcAft>
                <a:spcPts val="600"/>
              </a:spcAft>
              <a:tabLst>
                <a:tab pos="179705" algn="l"/>
              </a:tabLst>
            </a:pPr>
            <a:r>
              <a:rPr lang="en-US" sz="1600" b="1" dirty="0">
                <a:solidFill>
                  <a:schemeClr val="bg1"/>
                </a:solidFill>
                <a:effectLst/>
                <a:latin typeface="Times New Roman" panose="02020603050405020304" pitchFamily="18" charset="0"/>
                <a:cs typeface="Times New Roman" panose="02020603050405020304" pitchFamily="18" charset="0"/>
              </a:rPr>
              <a:t>In machine learning, when training models to make accurate predictions, the ability of the model to perform well on previously unseen data is essential. To ensure this, cross-validation is a technique that helps avoid overfitting. Overfitting occurs when a model performs well on the specific data it was trained on but struggles to predict on new data. Cross-validation involves:  </a:t>
            </a:r>
          </a:p>
          <a:p>
            <a:pPr>
              <a:lnSpc>
                <a:spcPct val="90000"/>
              </a:lnSpc>
              <a:spcAft>
                <a:spcPts val="600"/>
              </a:spcAft>
              <a:tabLst>
                <a:tab pos="179705" algn="l"/>
              </a:tabLst>
            </a:pPr>
            <a:r>
              <a:rPr lang="en-US" sz="1600" b="1" dirty="0">
                <a:solidFill>
                  <a:schemeClr val="bg1"/>
                </a:solidFill>
                <a:effectLst/>
                <a:latin typeface="Times New Roman" panose="02020603050405020304" pitchFamily="18" charset="0"/>
                <a:cs typeface="Times New Roman" panose="02020603050405020304" pitchFamily="18" charset="0"/>
              </a:rPr>
              <a:t>1. Data Division: Splitting the available data into multiple sets called "folds" (commonly 5 or 10). </a:t>
            </a:r>
          </a:p>
          <a:p>
            <a:pPr>
              <a:lnSpc>
                <a:spcPct val="90000"/>
              </a:lnSpc>
              <a:spcAft>
                <a:spcPts val="600"/>
              </a:spcAft>
              <a:tabLst>
                <a:tab pos="179705" algn="l"/>
              </a:tabLst>
            </a:pPr>
            <a:r>
              <a:rPr lang="en-US" sz="1600" b="1" dirty="0">
                <a:solidFill>
                  <a:schemeClr val="bg1"/>
                </a:solidFill>
                <a:effectLst/>
                <a:latin typeface="Times New Roman" panose="02020603050405020304" pitchFamily="18" charset="0"/>
                <a:cs typeface="Times New Roman" panose="02020603050405020304" pitchFamily="18" charset="0"/>
              </a:rPr>
              <a:t>2. Train-Test Split: In each iteration, one-fold is designated as the test set (validation set), while the remaining folds are used for training. </a:t>
            </a:r>
          </a:p>
          <a:p>
            <a:pPr>
              <a:lnSpc>
                <a:spcPct val="90000"/>
              </a:lnSpc>
              <a:spcAft>
                <a:spcPts val="600"/>
              </a:spcAft>
              <a:tabLst>
                <a:tab pos="179705" algn="l"/>
              </a:tabLst>
            </a:pPr>
            <a:r>
              <a:rPr lang="en-US" sz="1600" b="1" dirty="0">
                <a:solidFill>
                  <a:schemeClr val="bg1"/>
                </a:solidFill>
                <a:effectLst/>
                <a:latin typeface="Times New Roman" panose="02020603050405020304" pitchFamily="18" charset="0"/>
                <a:cs typeface="Times New Roman" panose="02020603050405020304" pitchFamily="18" charset="0"/>
              </a:rPr>
              <a:t>3. Model Training: Training the model using the training data. </a:t>
            </a:r>
          </a:p>
          <a:p>
            <a:pPr>
              <a:lnSpc>
                <a:spcPct val="90000"/>
              </a:lnSpc>
              <a:spcAft>
                <a:spcPts val="600"/>
              </a:spcAft>
              <a:tabLst>
                <a:tab pos="179705" algn="l"/>
              </a:tabLst>
            </a:pPr>
            <a:r>
              <a:rPr lang="en-US" sz="1600" b="1" dirty="0">
                <a:solidFill>
                  <a:schemeClr val="bg1"/>
                </a:solidFill>
                <a:effectLst/>
                <a:latin typeface="Times New Roman" panose="02020603050405020304" pitchFamily="18" charset="0"/>
                <a:cs typeface="Times New Roman" panose="02020603050405020304" pitchFamily="18" charset="0"/>
              </a:rPr>
              <a:t>4. Performance Evaluation: Using the validation set to test the performance of the trained model. </a:t>
            </a:r>
          </a:p>
          <a:p>
            <a:pPr>
              <a:lnSpc>
                <a:spcPct val="90000"/>
              </a:lnSpc>
              <a:spcAft>
                <a:spcPts val="600"/>
              </a:spcAft>
              <a:tabLst>
                <a:tab pos="179705" algn="l"/>
              </a:tabLst>
            </a:pPr>
            <a:r>
              <a:rPr lang="en-US" sz="1600" b="1" dirty="0">
                <a:solidFill>
                  <a:schemeClr val="bg1"/>
                </a:solidFill>
                <a:effectLst/>
                <a:latin typeface="Times New Roman" panose="02020603050405020304" pitchFamily="18" charset="0"/>
                <a:cs typeface="Times New Roman" panose="02020603050405020304" pitchFamily="18" charset="0"/>
              </a:rPr>
              <a:t>5. Repetition: Repeating steps 2-4 for all folds. Cross-validation allows the model to be tested on different sets of unseen data, providing a better understanding of its accuracy and generalization ability.</a:t>
            </a:r>
          </a:p>
          <a:p>
            <a:pPr indent="-228600">
              <a:lnSpc>
                <a:spcPct val="90000"/>
              </a:lnSpc>
              <a:spcAft>
                <a:spcPts val="600"/>
              </a:spcAft>
              <a:buFont typeface="Arial" panose="020B0604020202020204" pitchFamily="34" charset="0"/>
              <a:buChar char="•"/>
            </a:pPr>
            <a:endParaRPr lang="en-US" sz="16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34111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8" name="Rectangle 10247">
            <a:extLst>
              <a:ext uri="{FF2B5EF4-FFF2-40B4-BE49-F238E27FC236}">
                <a16:creationId xmlns:a16="http://schemas.microsoft.com/office/drawing/2014/main" id="{5F9CFCE6-877F-4858-B8BD-2C52CA8AFB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4E4E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0" name="Rectangle 10249">
            <a:extLst>
              <a:ext uri="{FF2B5EF4-FFF2-40B4-BE49-F238E27FC236}">
                <a16:creationId xmlns:a16="http://schemas.microsoft.com/office/drawing/2014/main" id="{8213F8A0-12AE-4514-8372-0DD766EC28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56866" y="480060"/>
            <a:ext cx="5458122"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2" name="Picture 2">
            <a:extLst>
              <a:ext uri="{FF2B5EF4-FFF2-40B4-BE49-F238E27FC236}">
                <a16:creationId xmlns:a16="http://schemas.microsoft.com/office/drawing/2014/main" id="{E10C9EC3-90E8-DEE1-A3F8-7A7087ED6161}"/>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421035" y="934642"/>
            <a:ext cx="5129784" cy="4988715"/>
          </a:xfrm>
          <a:prstGeom prst="rect">
            <a:avLst/>
          </a:prstGeom>
          <a:noFill/>
          <a:extLst>
            <a:ext uri="{909E8E84-426E-40DD-AFC4-6F175D3DCCD1}">
              <a14:hiddenFill xmlns:a14="http://schemas.microsoft.com/office/drawing/2010/main">
                <a:solidFill>
                  <a:srgbClr val="FFFFFF"/>
                </a:solidFill>
              </a14:hiddenFill>
            </a:ext>
          </a:extLst>
        </p:spPr>
      </p:pic>
      <p:sp>
        <p:nvSpPr>
          <p:cNvPr id="10252" name="Rectangle 10251">
            <a:extLst>
              <a:ext uri="{FF2B5EF4-FFF2-40B4-BE49-F238E27FC236}">
                <a16:creationId xmlns:a16="http://schemas.microsoft.com/office/drawing/2014/main" id="{9EFF17D4-9A8C-4CE5-B096-D8CCD44004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5458121"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43" name="Picture 3">
            <a:extLst>
              <a:ext uri="{FF2B5EF4-FFF2-40B4-BE49-F238E27FC236}">
                <a16:creationId xmlns:a16="http://schemas.microsoft.com/office/drawing/2014/main" id="{C5278FEE-F84A-E3D4-FCD8-62963271ED8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1180" y="1428384"/>
            <a:ext cx="5129784" cy="400123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41088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276" name="Rectangle 11275">
            <a:extLst>
              <a:ext uri="{FF2B5EF4-FFF2-40B4-BE49-F238E27FC236}">
                <a16:creationId xmlns:a16="http://schemas.microsoft.com/office/drawing/2014/main" id="{AB8C311F-7253-4AED-9701-7FC0708C4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78" name="Rectangle 11277">
            <a:extLst>
              <a:ext uri="{FF2B5EF4-FFF2-40B4-BE49-F238E27FC236}">
                <a16:creationId xmlns:a16="http://schemas.microsoft.com/office/drawing/2014/main" id="{E2384209-CB15-4CDF-9D31-C44FD9A3F2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2666617" y="-2666188"/>
            <a:ext cx="6858000" cy="12191233"/>
          </a:xfrm>
          <a:prstGeom prst="rect">
            <a:avLst/>
          </a:prstGeom>
          <a:gradFill>
            <a:gsLst>
              <a:gs pos="8000">
                <a:schemeClr val="accent1"/>
              </a:gs>
              <a:gs pos="100000">
                <a:schemeClr val="accent1">
                  <a:lumMod val="5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75" name="Rectangle 11274">
            <a:extLst>
              <a:ext uri="{FF2B5EF4-FFF2-40B4-BE49-F238E27FC236}">
                <a16:creationId xmlns:a16="http://schemas.microsoft.com/office/drawing/2014/main" id="{2633B3B5-CC90-43F0-8714-D31D1F3F0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311" y="0"/>
            <a:ext cx="9070846" cy="6857572"/>
          </a:xfrm>
          <a:prstGeom prst="rect">
            <a:avLst/>
          </a:prstGeom>
          <a:gradFill>
            <a:gsLst>
              <a:gs pos="8000">
                <a:srgbClr val="000000">
                  <a:alpha val="52000"/>
                </a:srgbClr>
              </a:gs>
              <a:gs pos="100000">
                <a:schemeClr val="accent1"/>
              </a:gs>
            </a:gsLst>
            <a:lin ang="4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77" name="Rectangle 11276">
            <a:extLst>
              <a:ext uri="{FF2B5EF4-FFF2-40B4-BE49-F238E27FC236}">
                <a16:creationId xmlns:a16="http://schemas.microsoft.com/office/drawing/2014/main" id="{A8D57A06-A426-446D-B02C-A2DC6B62E45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3649491" y="-1685840"/>
            <a:ext cx="4894564" cy="12193546"/>
          </a:xfrm>
          <a:prstGeom prst="rect">
            <a:avLst/>
          </a:prstGeom>
          <a:gradFill>
            <a:gsLst>
              <a:gs pos="0">
                <a:schemeClr val="accent5">
                  <a:lumMod val="60000"/>
                  <a:lumOff val="40000"/>
                  <a:alpha val="0"/>
                </a:schemeClr>
              </a:gs>
              <a:gs pos="100000">
                <a:srgbClr val="000000">
                  <a:alpha val="46000"/>
                </a:srgbClr>
              </a:gs>
            </a:gsLst>
            <a:lin ang="1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266" name="Picture 2">
            <a:extLst>
              <a:ext uri="{FF2B5EF4-FFF2-40B4-BE49-F238E27FC236}">
                <a16:creationId xmlns:a16="http://schemas.microsoft.com/office/drawing/2014/main" id="{239F2AD2-7C84-2E98-9D43-9585EAD23948}"/>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709580" y="457200"/>
            <a:ext cx="8772840" cy="59436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891229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3E82DE9-EB29-317B-41A9-3C5719A3EB64}"/>
              </a:ext>
            </a:extLst>
          </p:cNvPr>
          <p:cNvSpPr txBox="1"/>
          <p:nvPr/>
        </p:nvSpPr>
        <p:spPr>
          <a:xfrm>
            <a:off x="137652" y="176981"/>
            <a:ext cx="6056671" cy="646331"/>
          </a:xfrm>
          <a:prstGeom prst="rect">
            <a:avLst/>
          </a:prstGeom>
          <a:noFill/>
        </p:spPr>
        <p:txBody>
          <a:bodyPr wrap="square" rtlCol="0">
            <a:spAutoFit/>
          </a:bodyPr>
          <a:lstStyle/>
          <a:p>
            <a:pPr algn="ctr"/>
            <a:r>
              <a:rPr lang="en-GB" sz="3600" b="1" dirty="0">
                <a:effectLst/>
                <a:latin typeface="Times New Roman" panose="02020603050405020304" pitchFamily="18" charset="0"/>
                <a:ea typeface="Times New Roman" panose="02020603050405020304" pitchFamily="18" charset="0"/>
              </a:rPr>
              <a:t>RESULT AND DISCUSSION</a:t>
            </a:r>
            <a:endParaRPr lang="en-IN" sz="3600" b="1" dirty="0"/>
          </a:p>
        </p:txBody>
      </p:sp>
      <p:graphicFrame>
        <p:nvGraphicFramePr>
          <p:cNvPr id="5" name="TextBox 2">
            <a:extLst>
              <a:ext uri="{FF2B5EF4-FFF2-40B4-BE49-F238E27FC236}">
                <a16:creationId xmlns:a16="http://schemas.microsoft.com/office/drawing/2014/main" id="{66C58DA7-424F-02BC-5973-A1E80213BC31}"/>
              </a:ext>
            </a:extLst>
          </p:cNvPr>
          <p:cNvGraphicFramePr/>
          <p:nvPr/>
        </p:nvGraphicFramePr>
        <p:xfrm>
          <a:off x="0" y="823312"/>
          <a:ext cx="11906865" cy="61863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7080522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pic>
        <p:nvPicPr>
          <p:cNvPr id="12290" name="Picture 2">
            <a:extLst>
              <a:ext uri="{FF2B5EF4-FFF2-40B4-BE49-F238E27FC236}">
                <a16:creationId xmlns:a16="http://schemas.microsoft.com/office/drawing/2014/main" id="{CBCC42EC-540E-0020-C1CC-DD9E26BD25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1820" y="117987"/>
            <a:ext cx="8272412" cy="3411794"/>
          </a:xfrm>
          <a:prstGeom prst="rect">
            <a:avLst/>
          </a:prstGeom>
          <a:noFill/>
          <a:extLst>
            <a:ext uri="{909E8E84-426E-40DD-AFC4-6F175D3DCCD1}">
              <a14:hiddenFill xmlns:a14="http://schemas.microsoft.com/office/drawing/2010/main">
                <a:solidFill>
                  <a:srgbClr val="FFFFFF"/>
                </a:solidFill>
              </a14:hiddenFill>
            </a:ext>
          </a:extLst>
        </p:spPr>
      </p:pic>
      <p:pic>
        <p:nvPicPr>
          <p:cNvPr id="12291" name="Picture 3">
            <a:extLst>
              <a:ext uri="{FF2B5EF4-FFF2-40B4-BE49-F238E27FC236}">
                <a16:creationId xmlns:a16="http://schemas.microsoft.com/office/drawing/2014/main" id="{4A9E9F9F-5ED0-FC6D-155C-BD5837AA1F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4027" y="3618271"/>
            <a:ext cx="8934348" cy="30381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40270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98B0BD2-E50B-8709-67E9-B5B0D5FB9590}"/>
              </a:ext>
            </a:extLst>
          </p:cNvPr>
          <p:cNvSpPr txBox="1"/>
          <p:nvPr/>
        </p:nvSpPr>
        <p:spPr>
          <a:xfrm>
            <a:off x="6036596" y="0"/>
            <a:ext cx="2812026" cy="861858"/>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000" b="1" dirty="0">
                <a:latin typeface="+mj-lt"/>
                <a:ea typeface="+mj-ea"/>
                <a:cs typeface="+mj-cs"/>
              </a:rPr>
              <a:t>ABSTRACT</a:t>
            </a:r>
          </a:p>
        </p:txBody>
      </p:sp>
      <p:pic>
        <p:nvPicPr>
          <p:cNvPr id="6" name="Picture 5">
            <a:extLst>
              <a:ext uri="{FF2B5EF4-FFF2-40B4-BE49-F238E27FC236}">
                <a16:creationId xmlns:a16="http://schemas.microsoft.com/office/drawing/2014/main" id="{417047B0-61BD-5B39-8079-77E5DF9D4EB7}"/>
              </a:ext>
            </a:extLst>
          </p:cNvPr>
          <p:cNvPicPr>
            <a:picLocks noChangeAspect="1"/>
          </p:cNvPicPr>
          <p:nvPr/>
        </p:nvPicPr>
        <p:blipFill rotWithShape="1">
          <a:blip r:embed="rId2"/>
          <a:srcRect l="14636" r="18683" b="1"/>
          <a:stretch/>
        </p:blipFill>
        <p:spPr>
          <a:xfrm>
            <a:off x="2" y="1587"/>
            <a:ext cx="6095999" cy="6856413"/>
          </a:xfrm>
          <a:custGeom>
            <a:avLst/>
            <a:gdLst/>
            <a:ahLst/>
            <a:cxnLst/>
            <a:rect l="l" t="t" r="r" b="b"/>
            <a:pathLst>
              <a:path w="6649908" h="6856413">
                <a:moveTo>
                  <a:pt x="0" y="0"/>
                </a:moveTo>
                <a:lnTo>
                  <a:pt x="6559859" y="0"/>
                </a:lnTo>
                <a:lnTo>
                  <a:pt x="6572145" y="79394"/>
                </a:lnTo>
                <a:cubicBezTo>
                  <a:pt x="6857782" y="2230562"/>
                  <a:pt x="6243159" y="4473353"/>
                  <a:pt x="6528796" y="6624522"/>
                </a:cubicBezTo>
                <a:lnTo>
                  <a:pt x="6564680" y="6856413"/>
                </a:lnTo>
                <a:lnTo>
                  <a:pt x="0" y="6856413"/>
                </a:lnTo>
                <a:close/>
              </a:path>
            </a:pathLst>
          </a:custGeom>
        </p:spPr>
      </p:pic>
      <p:graphicFrame>
        <p:nvGraphicFramePr>
          <p:cNvPr id="5" name="TextBox 2">
            <a:extLst>
              <a:ext uri="{FF2B5EF4-FFF2-40B4-BE49-F238E27FC236}">
                <a16:creationId xmlns:a16="http://schemas.microsoft.com/office/drawing/2014/main" id="{4DAE43CB-F2EC-B04C-5999-F23A6598F63F}"/>
              </a:ext>
            </a:extLst>
          </p:cNvPr>
          <p:cNvGraphicFramePr/>
          <p:nvPr>
            <p:extLst>
              <p:ext uri="{D42A27DB-BD31-4B8C-83A1-F6EECF244321}">
                <p14:modId xmlns:p14="http://schemas.microsoft.com/office/powerpoint/2010/main" val="882286343"/>
              </p:ext>
            </p:extLst>
          </p:nvPr>
        </p:nvGraphicFramePr>
        <p:xfrm>
          <a:off x="5987846" y="861858"/>
          <a:ext cx="6095998" cy="578474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2488635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609FF9A-4FCE-468E-A86A-C9AB525EAE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021E12D4-3A88-428D-8E5E-AF1AFD923D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6" name="Picture 5" descr="Close-up of rose bouquet">
            <a:extLst>
              <a:ext uri="{FF2B5EF4-FFF2-40B4-BE49-F238E27FC236}">
                <a16:creationId xmlns:a16="http://schemas.microsoft.com/office/drawing/2014/main" id="{CF33D075-02BA-FEB4-A67A-871FD1A81736}"/>
              </a:ext>
            </a:extLst>
          </p:cNvPr>
          <p:cNvPicPr>
            <a:picLocks noChangeAspect="1"/>
          </p:cNvPicPr>
          <p:nvPr/>
        </p:nvPicPr>
        <p:blipFill rotWithShape="1">
          <a:blip r:embed="rId2">
            <a:alphaModFix amt="60000"/>
          </a:blip>
          <a:srcRect t="12706" b="3025"/>
          <a:stretch/>
        </p:blipFill>
        <p:spPr>
          <a:xfrm>
            <a:off x="-1" y="10"/>
            <a:ext cx="12192001" cy="6857990"/>
          </a:xfrm>
          <a:prstGeom prst="rect">
            <a:avLst/>
          </a:prstGeom>
        </p:spPr>
      </p:pic>
      <p:sp>
        <p:nvSpPr>
          <p:cNvPr id="2" name="TextBox 1">
            <a:extLst>
              <a:ext uri="{FF2B5EF4-FFF2-40B4-BE49-F238E27FC236}">
                <a16:creationId xmlns:a16="http://schemas.microsoft.com/office/drawing/2014/main" id="{C97EA17C-8614-5A3F-41E0-48B390324C5A}"/>
              </a:ext>
            </a:extLst>
          </p:cNvPr>
          <p:cNvSpPr txBox="1"/>
          <p:nvPr/>
        </p:nvSpPr>
        <p:spPr>
          <a:xfrm>
            <a:off x="838200" y="914402"/>
            <a:ext cx="10515600" cy="2985923"/>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5200" b="1" dirty="0">
                <a:solidFill>
                  <a:srgbClr val="FFFFFF"/>
                </a:solidFill>
                <a:latin typeface="+mj-lt"/>
                <a:ea typeface="+mj-ea"/>
                <a:cs typeface="+mj-cs"/>
              </a:rPr>
              <a:t>THANK YOU</a:t>
            </a:r>
          </a:p>
        </p:txBody>
      </p:sp>
    </p:spTree>
    <p:extLst>
      <p:ext uri="{BB962C8B-B14F-4D97-AF65-F5344CB8AC3E}">
        <p14:creationId xmlns:p14="http://schemas.microsoft.com/office/powerpoint/2010/main" val="39578917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Color Cover">
            <a:extLst>
              <a:ext uri="{FF2B5EF4-FFF2-40B4-BE49-F238E27FC236}">
                <a16:creationId xmlns:a16="http://schemas.microsoft.com/office/drawing/2014/main" id="{815925C2-A704-4D47-B1C1-3FCA52512E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Color Cover">
            <a:extLst>
              <a:ext uri="{FF2B5EF4-FFF2-40B4-BE49-F238E27FC236}">
                <a16:creationId xmlns:a16="http://schemas.microsoft.com/office/drawing/2014/main" id="{01D4315C-C23C-4FD3-98DF-08C29E2292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5E6B47BC-43FD-4C91-8BFF-B41B99A8A39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6064235" cy="6858000"/>
            <a:chOff x="651279" y="598259"/>
            <a:chExt cx="10889442" cy="5680742"/>
          </a:xfrm>
        </p:grpSpPr>
        <p:sp>
          <p:nvSpPr>
            <p:cNvPr id="13" name="Color">
              <a:extLst>
                <a:ext uri="{FF2B5EF4-FFF2-40B4-BE49-F238E27FC236}">
                  <a16:creationId xmlns:a16="http://schemas.microsoft.com/office/drawing/2014/main" id="{13038185-AC3C-4595-945F-25311424C5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Color">
              <a:extLst>
                <a:ext uri="{FF2B5EF4-FFF2-40B4-BE49-F238E27FC236}">
                  <a16:creationId xmlns:a16="http://schemas.microsoft.com/office/drawing/2014/main" id="{75D51AA0-C095-4650-A361-B294320BFE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6" name="Group 15">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7" name="Freeform: Shape 16">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8" name="Freeform: Shape 17">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19" name="Freeform: Shape 18">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5" name="Freeform: Shape 24">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2" name="Freeform: Shape 21">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extBox 1">
            <a:extLst>
              <a:ext uri="{FF2B5EF4-FFF2-40B4-BE49-F238E27FC236}">
                <a16:creationId xmlns:a16="http://schemas.microsoft.com/office/drawing/2014/main" id="{4F7FA789-7E18-2999-07CE-39622284B955}"/>
              </a:ext>
            </a:extLst>
          </p:cNvPr>
          <p:cNvSpPr txBox="1"/>
          <p:nvPr/>
        </p:nvSpPr>
        <p:spPr>
          <a:xfrm>
            <a:off x="786385" y="841248"/>
            <a:ext cx="5129600" cy="5340097"/>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800" b="1" kern="1200">
                <a:solidFill>
                  <a:schemeClr val="bg1"/>
                </a:solidFill>
                <a:latin typeface="+mj-lt"/>
                <a:ea typeface="+mj-ea"/>
                <a:cs typeface="+mj-cs"/>
              </a:rPr>
              <a:t>INTRODUCTION</a:t>
            </a:r>
          </a:p>
        </p:txBody>
      </p:sp>
      <p:sp>
        <p:nvSpPr>
          <p:cNvPr id="3" name="TextBox 2">
            <a:extLst>
              <a:ext uri="{FF2B5EF4-FFF2-40B4-BE49-F238E27FC236}">
                <a16:creationId xmlns:a16="http://schemas.microsoft.com/office/drawing/2014/main" id="{B5C4785D-E62D-7AB2-6E7B-606071409A91}"/>
              </a:ext>
            </a:extLst>
          </p:cNvPr>
          <p:cNvSpPr txBox="1"/>
          <p:nvPr/>
        </p:nvSpPr>
        <p:spPr>
          <a:xfrm>
            <a:off x="6464410" y="841247"/>
            <a:ext cx="4484536" cy="5340097"/>
          </a:xfrm>
          <a:prstGeom prst="rect">
            <a:avLst/>
          </a:prstGeom>
        </p:spPr>
        <p:txBody>
          <a:bodyPr vert="horz" lIns="91440" tIns="45720" rIns="91440" bIns="45720" rtlCol="0" anchor="ctr">
            <a:normAutofit/>
          </a:bodyPr>
          <a:lstStyle/>
          <a:p>
            <a:pPr>
              <a:lnSpc>
                <a:spcPct val="90000"/>
              </a:lnSpc>
              <a:spcAft>
                <a:spcPts val="600"/>
              </a:spcAft>
              <a:tabLst>
                <a:tab pos="179705" algn="l"/>
              </a:tabLst>
            </a:pPr>
            <a:r>
              <a:rPr lang="en-US" sz="1100" dirty="0">
                <a:solidFill>
                  <a:schemeClr val="tx2"/>
                </a:solidFill>
                <a:effectLst/>
              </a:rPr>
              <a:t>While lung cancer remains world's foremost cause of death outcomes for patients are dramatically improved with early detection. Machine learning (ML) and artificial intelligence (AI) are prominent tools in this </a:t>
            </a:r>
            <a:r>
              <a:rPr lang="en-US" sz="1100" dirty="0" err="1">
                <a:solidFill>
                  <a:schemeClr val="tx2"/>
                </a:solidFill>
                <a:effectLst/>
              </a:rPr>
              <a:t>endeavour</a:t>
            </a:r>
            <a:r>
              <a:rPr lang="en-US" sz="1100" dirty="0">
                <a:solidFill>
                  <a:schemeClr val="tx2"/>
                </a:solidFill>
                <a:effectLst/>
              </a:rPr>
              <a:t>, fundamentally altering the approach towards lung cancer diagnosis. The objective of this project is to explore crafting a machine learning model. This model will be able to analyse medical images. These images can include CT scans or chest X-rays. The aim is to identify potential cases of lung cancer. </a:t>
            </a:r>
            <a:r>
              <a:rPr lang="en-US" sz="1100" dirty="0" err="1">
                <a:solidFill>
                  <a:schemeClr val="tx2"/>
                </a:solidFill>
                <a:effectLst/>
              </a:rPr>
              <a:t>Utilising</a:t>
            </a:r>
            <a:r>
              <a:rPr lang="en-US" sz="1100" dirty="0">
                <a:solidFill>
                  <a:schemeClr val="tx2"/>
                </a:solidFill>
                <a:effectLst/>
              </a:rPr>
              <a:t> the power of ML algorithms our objectives are as follows:</a:t>
            </a:r>
          </a:p>
          <a:p>
            <a:pPr marL="342900" lvl="0" indent="-228600">
              <a:lnSpc>
                <a:spcPct val="90000"/>
              </a:lnSpc>
              <a:spcAft>
                <a:spcPts val="600"/>
              </a:spcAft>
              <a:buFont typeface="Arial" panose="020B0604020202020204" pitchFamily="34" charset="0"/>
              <a:buChar char="•"/>
              <a:tabLst>
                <a:tab pos="179705" algn="l"/>
              </a:tabLst>
            </a:pPr>
            <a:r>
              <a:rPr lang="en-US" sz="1100" dirty="0">
                <a:solidFill>
                  <a:schemeClr val="tx2"/>
                </a:solidFill>
              </a:rPr>
              <a:t>E</a:t>
            </a:r>
            <a:r>
              <a:rPr lang="en-US" sz="1100" dirty="0">
                <a:solidFill>
                  <a:schemeClr val="tx2"/>
                </a:solidFill>
                <a:effectLst/>
              </a:rPr>
              <a:t>nhance Accuracy: Algorithm we develop seeks to identify lung cancer with a higher degree of precision than traditional techniques. This could reduce the number of diagnoses that are missed. </a:t>
            </a:r>
          </a:p>
          <a:p>
            <a:pPr marL="342900" lvl="0" indent="-228600">
              <a:lnSpc>
                <a:spcPct val="90000"/>
              </a:lnSpc>
              <a:spcAft>
                <a:spcPts val="600"/>
              </a:spcAft>
              <a:buFont typeface="Arial" panose="020B0604020202020204" pitchFamily="34" charset="0"/>
              <a:buChar char="•"/>
              <a:tabLst>
                <a:tab pos="179705" algn="l"/>
              </a:tabLst>
            </a:pPr>
            <a:r>
              <a:rPr lang="en-US" sz="1100" dirty="0">
                <a:solidFill>
                  <a:schemeClr val="tx2"/>
                </a:solidFill>
                <a:effectLst/>
              </a:rPr>
              <a:t>Promote Early Detection: Timely detection is crucial for effective treatment. The software will be trained to detect subtle signs of early-stage lung cancer. </a:t>
            </a:r>
          </a:p>
          <a:p>
            <a:pPr marL="342900" lvl="0" indent="-228600">
              <a:lnSpc>
                <a:spcPct val="90000"/>
              </a:lnSpc>
              <a:spcAft>
                <a:spcPts val="600"/>
              </a:spcAft>
              <a:buFont typeface="Arial" panose="020B0604020202020204" pitchFamily="34" charset="0"/>
              <a:buChar char="•"/>
              <a:tabLst>
                <a:tab pos="179705" algn="l"/>
              </a:tabLst>
            </a:pPr>
            <a:r>
              <a:rPr lang="en-US" sz="1100" dirty="0">
                <a:solidFill>
                  <a:schemeClr val="tx2"/>
                </a:solidFill>
                <a:effectLst/>
              </a:rPr>
              <a:t>Support for Radiologists: We envision the model as an essential tool for radiologists. It will highlight areas of concern, simplifying their workflow.	</a:t>
            </a:r>
          </a:p>
          <a:p>
            <a:pPr marL="342900" lvl="0" indent="-228600">
              <a:lnSpc>
                <a:spcPct val="90000"/>
              </a:lnSpc>
              <a:spcAft>
                <a:spcPts val="600"/>
              </a:spcAft>
              <a:buFont typeface="Arial" panose="020B0604020202020204" pitchFamily="34" charset="0"/>
              <a:buChar char="•"/>
              <a:tabLst>
                <a:tab pos="179705" algn="l"/>
              </a:tabLst>
            </a:pPr>
            <a:endParaRPr lang="en-US" sz="1100" dirty="0">
              <a:solidFill>
                <a:schemeClr val="tx2"/>
              </a:solidFill>
            </a:endParaRPr>
          </a:p>
          <a:p>
            <a:pPr marL="114300" lvl="0">
              <a:lnSpc>
                <a:spcPct val="90000"/>
              </a:lnSpc>
              <a:spcAft>
                <a:spcPts val="600"/>
              </a:spcAft>
              <a:tabLst>
                <a:tab pos="179705" algn="l"/>
              </a:tabLst>
            </a:pPr>
            <a:r>
              <a:rPr lang="en-US" sz="1100" dirty="0">
                <a:solidFill>
                  <a:schemeClr val="tx2"/>
                </a:solidFill>
                <a:effectLst/>
              </a:rPr>
              <a:t>The potential for research to monumentally impact lung cancer diagnosis is high. It accomplishes this by assisting in early detection while enhancing overall accuracy. ML models can contribute in a profound way to improved patient outcomes. Their contribution could potentially save lives. This introduction readies the ground for your project. It highlights the significance of lung cancer detection and the role of AI and ML.</a:t>
            </a:r>
            <a:endParaRPr lang="en-US" sz="1100" dirty="0">
              <a:solidFill>
                <a:schemeClr val="tx2"/>
              </a:solidFill>
            </a:endParaRPr>
          </a:p>
        </p:txBody>
      </p:sp>
    </p:spTree>
    <p:extLst>
      <p:ext uri="{BB962C8B-B14F-4D97-AF65-F5344CB8AC3E}">
        <p14:creationId xmlns:p14="http://schemas.microsoft.com/office/powerpoint/2010/main" val="2551980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3E17859-C5F0-476F-A082-A4CB8841DB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4375"/>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extBox 1">
            <a:extLst>
              <a:ext uri="{FF2B5EF4-FFF2-40B4-BE49-F238E27FC236}">
                <a16:creationId xmlns:a16="http://schemas.microsoft.com/office/drawing/2014/main" id="{D5633E51-867D-3DAE-9552-4EB70E38E1A2}"/>
              </a:ext>
            </a:extLst>
          </p:cNvPr>
          <p:cNvSpPr txBox="1"/>
          <p:nvPr/>
        </p:nvSpPr>
        <p:spPr>
          <a:xfrm>
            <a:off x="838200" y="365125"/>
            <a:ext cx="10515599" cy="1325563"/>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400" b="1">
                <a:latin typeface="+mj-lt"/>
                <a:ea typeface="+mj-ea"/>
                <a:cs typeface="+mj-cs"/>
              </a:rPr>
              <a:t>HYPOTHESIS</a:t>
            </a:r>
          </a:p>
        </p:txBody>
      </p:sp>
      <p:sp>
        <p:nvSpPr>
          <p:cNvPr id="3" name="TextBox 2">
            <a:extLst>
              <a:ext uri="{FF2B5EF4-FFF2-40B4-BE49-F238E27FC236}">
                <a16:creationId xmlns:a16="http://schemas.microsoft.com/office/drawing/2014/main" id="{1DB73F9E-6D78-BBC7-B1E6-0645D1B93F47}"/>
              </a:ext>
            </a:extLst>
          </p:cNvPr>
          <p:cNvSpPr txBox="1"/>
          <p:nvPr/>
        </p:nvSpPr>
        <p:spPr>
          <a:xfrm>
            <a:off x="838200" y="1825625"/>
            <a:ext cx="5393361" cy="4351338"/>
          </a:xfrm>
          <a:prstGeom prst="rect">
            <a:avLst/>
          </a:prstGeom>
        </p:spPr>
        <p:txBody>
          <a:bodyPr vert="horz" lIns="91440" tIns="45720" rIns="91440" bIns="45720" rtlCol="0">
            <a:normAutofit/>
          </a:bodyPr>
          <a:lstStyle/>
          <a:p>
            <a:pPr marR="37465" indent="-228600">
              <a:lnSpc>
                <a:spcPct val="90000"/>
              </a:lnSpc>
              <a:spcAft>
                <a:spcPts val="600"/>
              </a:spcAft>
              <a:buFont typeface="Arial" panose="020B0604020202020204" pitchFamily="34" charset="0"/>
              <a:buChar char="•"/>
              <a:tabLst>
                <a:tab pos="179705" algn="l"/>
              </a:tabLst>
            </a:pPr>
            <a:r>
              <a:rPr lang="en-US" sz="1500">
                <a:effectLst/>
              </a:rPr>
              <a:t>1. Hypothesis 1 (Emphasizing Improved Accuracy): Comparatively a machine learning model, trained on sizable and varied dataset can surpass traditional diagnostic techniques. These conventional techniques include radiologists' visual inspection of chest X-rays or CT scans. The model can achieve greater accuracy in identifying lung cancer. The theory points to the greater overall accuracy of machine learning models. Machine learning models are potentially superior to current techniques.</a:t>
            </a:r>
          </a:p>
          <a:p>
            <a:pPr marR="37465" indent="-228600">
              <a:lnSpc>
                <a:spcPct val="90000"/>
              </a:lnSpc>
              <a:spcAft>
                <a:spcPts val="600"/>
              </a:spcAft>
              <a:buFont typeface="Arial" panose="020B0604020202020204" pitchFamily="34" charset="0"/>
              <a:buChar char="•"/>
              <a:tabLst>
                <a:tab pos="179705" algn="l"/>
              </a:tabLst>
            </a:pPr>
            <a:r>
              <a:rPr lang="en-US" sz="1500">
                <a:effectLst/>
              </a:rPr>
              <a:t> </a:t>
            </a:r>
          </a:p>
          <a:p>
            <a:pPr marR="37465" indent="-228600">
              <a:lnSpc>
                <a:spcPct val="90000"/>
              </a:lnSpc>
              <a:spcAft>
                <a:spcPts val="600"/>
              </a:spcAft>
              <a:buFont typeface="Arial" panose="020B0604020202020204" pitchFamily="34" charset="0"/>
              <a:buChar char="•"/>
              <a:tabLst>
                <a:tab pos="179705" algn="l"/>
              </a:tabLst>
            </a:pPr>
            <a:r>
              <a:rPr lang="en-US" sz="1500">
                <a:effectLst/>
              </a:rPr>
              <a:t>2. Hypothesis 2 (Early Detection): A machine learning model could be custom-built. It's tailored to recognize subtle details in chest X-rays. Such details indicate early stages of lung cancer. With this, treatment-effectiveness might be maximized. Traditional methods may be outperformed by this model. This hypothesis revolves around early lung cancer detection by machine learning algorithms. It suggests improved patient outcomes as a potential result.</a:t>
            </a:r>
          </a:p>
          <a:p>
            <a:pPr indent="-228600">
              <a:lnSpc>
                <a:spcPct val="90000"/>
              </a:lnSpc>
              <a:buFont typeface="Arial" panose="020B0604020202020204" pitchFamily="34" charset="0"/>
              <a:buChar char="•"/>
            </a:pPr>
            <a:endParaRPr lang="en-US" sz="1500"/>
          </a:p>
        </p:txBody>
      </p:sp>
      <p:pic>
        <p:nvPicPr>
          <p:cNvPr id="5" name="Picture 4" descr="White bulbs with a yellow one standing out">
            <a:extLst>
              <a:ext uri="{FF2B5EF4-FFF2-40B4-BE49-F238E27FC236}">
                <a16:creationId xmlns:a16="http://schemas.microsoft.com/office/drawing/2014/main" id="{99FB56CE-A1EA-5CD3-A117-A96E0A31F5C8}"/>
              </a:ext>
            </a:extLst>
          </p:cNvPr>
          <p:cNvPicPr>
            <a:picLocks noChangeAspect="1"/>
          </p:cNvPicPr>
          <p:nvPr/>
        </p:nvPicPr>
        <p:blipFill rotWithShape="1">
          <a:blip r:embed="rId2"/>
          <a:srcRect l="19632" r="13617" b="-1"/>
          <a:stretch/>
        </p:blipFill>
        <p:spPr>
          <a:xfrm>
            <a:off x="6848918" y="1771078"/>
            <a:ext cx="4504881" cy="4504881"/>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20"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980527" y="1929807"/>
            <a:ext cx="4556632" cy="455663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2"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00988" y="1969050"/>
            <a:ext cx="666675" cy="64859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97901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8" name="Rectangle 37">
            <a:extLst>
              <a:ext uri="{FF2B5EF4-FFF2-40B4-BE49-F238E27FC236}">
                <a16:creationId xmlns:a16="http://schemas.microsoft.com/office/drawing/2014/main" id="{B250C39F-3F6C-4D53-86D2-7BC6B2FF60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blurry blue and green background&#10;&#10;Description automatically generated">
            <a:extLst>
              <a:ext uri="{FF2B5EF4-FFF2-40B4-BE49-F238E27FC236}">
                <a16:creationId xmlns:a16="http://schemas.microsoft.com/office/drawing/2014/main" id="{246EF761-FE13-9F03-C3EB-3E548FFBF95F}"/>
              </a:ext>
            </a:extLst>
          </p:cNvPr>
          <p:cNvPicPr>
            <a:picLocks noChangeAspect="1"/>
          </p:cNvPicPr>
          <p:nvPr/>
        </p:nvPicPr>
        <p:blipFill rotWithShape="1">
          <a:blip r:embed="rId2"/>
          <a:srcRect t="6090" b="9323"/>
          <a:stretch/>
        </p:blipFill>
        <p:spPr>
          <a:xfrm>
            <a:off x="20" y="10"/>
            <a:ext cx="12191980" cy="6857990"/>
          </a:xfrm>
          <a:prstGeom prst="rect">
            <a:avLst/>
          </a:prstGeom>
        </p:spPr>
      </p:pic>
      <p:sp>
        <p:nvSpPr>
          <p:cNvPr id="40" name="Rectangle 39">
            <a:extLst>
              <a:ext uri="{FF2B5EF4-FFF2-40B4-BE49-F238E27FC236}">
                <a16:creationId xmlns:a16="http://schemas.microsoft.com/office/drawing/2014/main" id="{70A48D59-8581-41F7-B529-F4617FE07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46000">
                <a:schemeClr val="tx1">
                  <a:lumMod val="95000"/>
                  <a:lumOff val="5000"/>
                </a:schemeClr>
              </a:gs>
              <a:gs pos="90000">
                <a:schemeClr val="tx1">
                  <a:lumMod val="95000"/>
                  <a:lumOff val="5000"/>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C4935393-F161-EEFA-612E-47B1606CCC96}"/>
              </a:ext>
            </a:extLst>
          </p:cNvPr>
          <p:cNvSpPr txBox="1"/>
          <p:nvPr/>
        </p:nvSpPr>
        <p:spPr>
          <a:xfrm>
            <a:off x="1104900" y="910431"/>
            <a:ext cx="4724400" cy="1466455"/>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400" b="1">
                <a:solidFill>
                  <a:schemeClr val="bg1"/>
                </a:solidFill>
                <a:latin typeface="+mj-lt"/>
                <a:ea typeface="+mj-ea"/>
                <a:cs typeface="+mj-cs"/>
              </a:rPr>
              <a:t>RESEARCH GAPS</a:t>
            </a:r>
          </a:p>
        </p:txBody>
      </p:sp>
      <p:sp>
        <p:nvSpPr>
          <p:cNvPr id="4" name="TextBox 3">
            <a:extLst>
              <a:ext uri="{FF2B5EF4-FFF2-40B4-BE49-F238E27FC236}">
                <a16:creationId xmlns:a16="http://schemas.microsoft.com/office/drawing/2014/main" id="{64696FC0-7E86-B7CF-C8F9-D8747351D214}"/>
              </a:ext>
            </a:extLst>
          </p:cNvPr>
          <p:cNvSpPr txBox="1"/>
          <p:nvPr/>
        </p:nvSpPr>
        <p:spPr>
          <a:xfrm>
            <a:off x="324465" y="2376886"/>
            <a:ext cx="10176387" cy="3935424"/>
          </a:xfrm>
          <a:prstGeom prst="rect">
            <a:avLst/>
          </a:prstGeom>
        </p:spPr>
        <p:txBody>
          <a:bodyPr vert="horz" lIns="91440" tIns="45720" rIns="91440" bIns="45720" rtlCol="0">
            <a:normAutofit fontScale="92500"/>
          </a:bodyPr>
          <a:lstStyle/>
          <a:p>
            <a:pPr indent="-228600">
              <a:lnSpc>
                <a:spcPct val="90000"/>
              </a:lnSpc>
              <a:spcAft>
                <a:spcPts val="600"/>
              </a:spcAft>
              <a:buFont typeface="Arial" panose="020B0604020202020204" pitchFamily="34" charset="0"/>
              <a:buChar char="•"/>
            </a:pPr>
            <a:r>
              <a:rPr lang="en-US" sz="1600" b="1" dirty="0">
                <a:solidFill>
                  <a:srgbClr val="FF0000"/>
                </a:solidFill>
                <a:latin typeface="Times New Roman" panose="02020603050405020304" pitchFamily="18" charset="0"/>
                <a:cs typeface="Times New Roman" panose="02020603050405020304" pitchFamily="18" charset="0"/>
              </a:rPr>
              <a:t>Despite the advancements in ML-based lung cancer detection, there are crucial areas requiring further exploration:</a:t>
            </a:r>
          </a:p>
          <a:p>
            <a:pPr indent="-228600">
              <a:lnSpc>
                <a:spcPct val="90000"/>
              </a:lnSpc>
              <a:spcAft>
                <a:spcPts val="600"/>
              </a:spcAft>
              <a:buFont typeface="Arial" panose="020B0604020202020204" pitchFamily="34" charset="0"/>
              <a:buChar char="•"/>
            </a:pPr>
            <a:r>
              <a:rPr lang="en-US" sz="1600" b="1" dirty="0">
                <a:solidFill>
                  <a:srgbClr val="FF0000"/>
                </a:solidFill>
                <a:latin typeface="Times New Roman" panose="02020603050405020304" pitchFamily="18" charset="0"/>
                <a:cs typeface="Times New Roman" panose="02020603050405020304" pitchFamily="18" charset="0"/>
              </a:rPr>
              <a:t>Data Bias and Generalizability: Current models might be biased towards specific data sources or image characteristics. This can lead to inaccurate results for populations not well-represented in the training data. Research is needed on techniques to debias datasets and improve generalizability across diverse patient populations.</a:t>
            </a:r>
          </a:p>
          <a:p>
            <a:pPr indent="-228600">
              <a:lnSpc>
                <a:spcPct val="90000"/>
              </a:lnSpc>
              <a:spcAft>
                <a:spcPts val="600"/>
              </a:spcAft>
              <a:buFont typeface="Arial" panose="020B0604020202020204" pitchFamily="34" charset="0"/>
              <a:buChar char="•"/>
            </a:pPr>
            <a:r>
              <a:rPr lang="en-US" sz="1600" b="1" dirty="0">
                <a:solidFill>
                  <a:srgbClr val="FF0000"/>
                </a:solidFill>
                <a:latin typeface="Times New Roman" panose="02020603050405020304" pitchFamily="18" charset="0"/>
                <a:cs typeface="Times New Roman" panose="02020603050405020304" pitchFamily="18" charset="0"/>
              </a:rPr>
              <a:t>Explainability and Interpretability: "Black box" models are difficult for doctors to understand and trust. Research is needed on developing models that can explain their reasoning behind a detection, allowing doctors to integrate the model's insights with their clinical expertise.</a:t>
            </a:r>
          </a:p>
          <a:p>
            <a:pPr indent="-228600">
              <a:lnSpc>
                <a:spcPct val="90000"/>
              </a:lnSpc>
              <a:spcAft>
                <a:spcPts val="600"/>
              </a:spcAft>
              <a:buFont typeface="Arial" panose="020B0604020202020204" pitchFamily="34" charset="0"/>
              <a:buChar char="•"/>
            </a:pPr>
            <a:r>
              <a:rPr lang="en-US" sz="1600" b="1" dirty="0">
                <a:solidFill>
                  <a:srgbClr val="FF0000"/>
                </a:solidFill>
                <a:latin typeface="Times New Roman" panose="02020603050405020304" pitchFamily="18" charset="0"/>
                <a:cs typeface="Times New Roman" panose="02020603050405020304" pitchFamily="18" charset="0"/>
              </a:rPr>
              <a:t>False Positives and Negatives: ML models can misclassify benign nodules as cancerous, leading to unnecessary biopsies. Conversely, they might miss true cancers. Research is needed on improving model accuracy and reducing false positives/negatives.</a:t>
            </a:r>
          </a:p>
          <a:p>
            <a:pPr indent="-228600">
              <a:lnSpc>
                <a:spcPct val="90000"/>
              </a:lnSpc>
              <a:spcAft>
                <a:spcPts val="600"/>
              </a:spcAft>
              <a:buFont typeface="Arial" panose="020B0604020202020204" pitchFamily="34" charset="0"/>
              <a:buChar char="•"/>
            </a:pPr>
            <a:r>
              <a:rPr lang="en-US" sz="1600" b="1" dirty="0">
                <a:solidFill>
                  <a:srgbClr val="FF0000"/>
                </a:solidFill>
                <a:latin typeface="Times New Roman" panose="02020603050405020304" pitchFamily="18" charset="0"/>
                <a:cs typeface="Times New Roman" panose="02020603050405020304" pitchFamily="18" charset="0"/>
              </a:rPr>
              <a:t>Integration with Clinical Workflow: Seamless integration of ML models into existing clinical workflows is crucial for real-world adoption. Research is needed on developing user-friendly interfaces and decision support systems that leverage ML outputs effectively.</a:t>
            </a:r>
          </a:p>
          <a:p>
            <a:pPr indent="-228600">
              <a:lnSpc>
                <a:spcPct val="90000"/>
              </a:lnSpc>
              <a:spcAft>
                <a:spcPts val="600"/>
              </a:spcAft>
              <a:buFont typeface="Arial" panose="020B0604020202020204" pitchFamily="34" charset="0"/>
              <a:buChar char="•"/>
            </a:pPr>
            <a:r>
              <a:rPr lang="en-US" sz="1600" b="1" dirty="0">
                <a:solidFill>
                  <a:srgbClr val="FF0000"/>
                </a:solidFill>
                <a:latin typeface="Times New Roman" panose="02020603050405020304" pitchFamily="18" charset="0"/>
                <a:cs typeface="Times New Roman" panose="02020603050405020304" pitchFamily="18" charset="0"/>
              </a:rPr>
              <a:t>Incorporating Additional Data: Current models primarily rely on imaging data. Research on incorporating clinical history, genetic information, and other relevant data points could improve model performance and personalize risk assessments.</a:t>
            </a:r>
          </a:p>
        </p:txBody>
      </p:sp>
      <p:sp>
        <p:nvSpPr>
          <p:cNvPr id="42" name="Rectangle 4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50630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4" name="Rectangle 13">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4C5C0017-B2B8-C1AB-B767-D366174B84E7}"/>
              </a:ext>
            </a:extLst>
          </p:cNvPr>
          <p:cNvSpPr txBox="1"/>
          <p:nvPr/>
        </p:nvSpPr>
        <p:spPr>
          <a:xfrm>
            <a:off x="102997" y="-150780"/>
            <a:ext cx="4646904" cy="1624520"/>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4000" b="1">
                <a:latin typeface="+mj-lt"/>
                <a:ea typeface="+mj-ea"/>
                <a:cs typeface="+mj-cs"/>
              </a:rPr>
              <a:t>METHODOLOGY</a:t>
            </a:r>
            <a:endParaRPr lang="en-US" sz="4000" b="1" dirty="0">
              <a:latin typeface="+mj-lt"/>
              <a:ea typeface="+mj-ea"/>
              <a:cs typeface="+mj-cs"/>
            </a:endParaRPr>
          </a:p>
        </p:txBody>
      </p:sp>
      <p:sp>
        <p:nvSpPr>
          <p:cNvPr id="6" name="TextBox 5">
            <a:extLst>
              <a:ext uri="{FF2B5EF4-FFF2-40B4-BE49-F238E27FC236}">
                <a16:creationId xmlns:a16="http://schemas.microsoft.com/office/drawing/2014/main" id="{A0CCB2F6-A52E-64C9-79BC-BD10C52D2632}"/>
              </a:ext>
            </a:extLst>
          </p:cNvPr>
          <p:cNvSpPr txBox="1"/>
          <p:nvPr/>
        </p:nvSpPr>
        <p:spPr>
          <a:xfrm>
            <a:off x="205992" y="963561"/>
            <a:ext cx="5614705" cy="5604387"/>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100" b="1">
                <a:latin typeface="Times New Roman" panose="02020603050405020304" pitchFamily="18" charset="0"/>
                <a:cs typeface="Times New Roman" panose="02020603050405020304" pitchFamily="18" charset="0"/>
              </a:rPr>
              <a:t>This methodology outlines the development of a lung cancer detection model using supervised learning and patient-reported symptoms.</a:t>
            </a:r>
          </a:p>
          <a:p>
            <a:pPr>
              <a:lnSpc>
                <a:spcPct val="90000"/>
              </a:lnSpc>
              <a:spcAft>
                <a:spcPts val="600"/>
              </a:spcAft>
            </a:pPr>
            <a:r>
              <a:rPr lang="en-US" sz="1100" b="1">
                <a:latin typeface="Times New Roman" panose="02020603050405020304" pitchFamily="18" charset="0"/>
                <a:cs typeface="Times New Roman" panose="02020603050405020304" pitchFamily="18" charset="0"/>
              </a:rPr>
              <a:t>1. Data Acquisition:</a:t>
            </a:r>
          </a:p>
          <a:p>
            <a:pPr indent="-228600">
              <a:lnSpc>
                <a:spcPct val="90000"/>
              </a:lnSpc>
              <a:spcAft>
                <a:spcPts val="600"/>
              </a:spcAft>
              <a:buFont typeface="Arial" panose="020B0604020202020204" pitchFamily="34" charset="0"/>
              <a:buChar char="•"/>
            </a:pPr>
            <a:r>
              <a:rPr lang="en-US" sz="1100" b="1">
                <a:latin typeface="Times New Roman" panose="02020603050405020304" pitchFamily="18" charset="0"/>
                <a:cs typeface="Times New Roman" panose="02020603050405020304" pitchFamily="18" charset="0"/>
              </a:rPr>
              <a:t>Collect data: Gather data from medical institutions or patient surveys containing patient demographics, smoking history, and a comprehensive list of lung cancer symptoms (cough, weight loss, chest pain, etc.). Ensure data anonymization adheres to ethical guidelines.</a:t>
            </a:r>
          </a:p>
          <a:p>
            <a:pPr>
              <a:lnSpc>
                <a:spcPct val="90000"/>
              </a:lnSpc>
              <a:spcAft>
                <a:spcPts val="600"/>
              </a:spcAft>
            </a:pPr>
            <a:r>
              <a:rPr lang="en-US" sz="1100" b="1">
                <a:latin typeface="Times New Roman" panose="02020603050405020304" pitchFamily="18" charset="0"/>
                <a:cs typeface="Times New Roman" panose="02020603050405020304" pitchFamily="18" charset="0"/>
              </a:rPr>
              <a:t>2. Data Preprocessing:</a:t>
            </a:r>
          </a:p>
          <a:p>
            <a:pPr indent="-228600">
              <a:lnSpc>
                <a:spcPct val="90000"/>
              </a:lnSpc>
              <a:spcAft>
                <a:spcPts val="600"/>
              </a:spcAft>
              <a:buFont typeface="Arial" panose="020B0604020202020204" pitchFamily="34" charset="0"/>
              <a:buChar char="•"/>
            </a:pPr>
            <a:r>
              <a:rPr lang="en-US" sz="1100" b="1">
                <a:latin typeface="Times New Roman" panose="02020603050405020304" pitchFamily="18" charset="0"/>
                <a:cs typeface="Times New Roman" panose="02020603050405020304" pitchFamily="18" charset="0"/>
              </a:rPr>
              <a:t>Data cleaning: Address missing values, inconsistencies, and outliers in the data. Employ techniques like imputation, data normalization, and outlier removal.</a:t>
            </a:r>
          </a:p>
          <a:p>
            <a:pPr indent="-228600">
              <a:lnSpc>
                <a:spcPct val="90000"/>
              </a:lnSpc>
              <a:spcAft>
                <a:spcPts val="600"/>
              </a:spcAft>
              <a:buFont typeface="Arial" panose="020B0604020202020204" pitchFamily="34" charset="0"/>
              <a:buChar char="•"/>
            </a:pPr>
            <a:r>
              <a:rPr lang="en-US" sz="1100" b="1">
                <a:latin typeface="Times New Roman" panose="02020603050405020304" pitchFamily="18" charset="0"/>
                <a:cs typeface="Times New Roman" panose="02020603050405020304" pitchFamily="18" charset="0"/>
              </a:rPr>
              <a:t>Feature engineering: Extract relevant features from the raw data. This might involve creating new features based on combinations of symptoms or symptom duration.</a:t>
            </a:r>
          </a:p>
          <a:p>
            <a:pPr>
              <a:lnSpc>
                <a:spcPct val="90000"/>
              </a:lnSpc>
              <a:spcAft>
                <a:spcPts val="600"/>
              </a:spcAft>
            </a:pPr>
            <a:r>
              <a:rPr lang="en-US" sz="1100" b="1">
                <a:latin typeface="Times New Roman" panose="02020603050405020304" pitchFamily="18" charset="0"/>
                <a:cs typeface="Times New Roman" panose="02020603050405020304" pitchFamily="18" charset="0"/>
              </a:rPr>
              <a:t>3. Model Selection and Training:</a:t>
            </a:r>
          </a:p>
          <a:p>
            <a:pPr indent="-228600">
              <a:lnSpc>
                <a:spcPct val="90000"/>
              </a:lnSpc>
              <a:spcAft>
                <a:spcPts val="600"/>
              </a:spcAft>
              <a:buFont typeface="Arial" panose="020B0604020202020204" pitchFamily="34" charset="0"/>
              <a:buChar char="•"/>
            </a:pPr>
            <a:r>
              <a:rPr lang="en-US" sz="1100" b="1">
                <a:latin typeface="Times New Roman" panose="02020603050405020304" pitchFamily="18" charset="0"/>
                <a:cs typeface="Times New Roman" panose="02020603050405020304" pitchFamily="18" charset="0"/>
              </a:rPr>
              <a:t>Choose a supervised learning algorithm: Popular choices for classification problems include Logistic Regression, Random Forests, Support Vector Machines (SVM), or Gradient Boosting.</a:t>
            </a:r>
          </a:p>
          <a:p>
            <a:pPr indent="-228600">
              <a:lnSpc>
                <a:spcPct val="90000"/>
              </a:lnSpc>
              <a:spcAft>
                <a:spcPts val="600"/>
              </a:spcAft>
              <a:buFont typeface="Arial" panose="020B0604020202020204" pitchFamily="34" charset="0"/>
              <a:buChar char="•"/>
            </a:pPr>
            <a:r>
              <a:rPr lang="en-US" sz="1100" b="1">
                <a:latin typeface="Times New Roman" panose="02020603050405020304" pitchFamily="18" charset="0"/>
                <a:cs typeface="Times New Roman" panose="02020603050405020304" pitchFamily="18" charset="0"/>
              </a:rPr>
              <a:t>Split data: Divide the data into training, validation, and testing sets. The training set is used to build the model, the validation set for hyperparameter tuning, and the testing set for final performance evaluation.</a:t>
            </a:r>
          </a:p>
          <a:p>
            <a:pPr indent="-228600">
              <a:lnSpc>
                <a:spcPct val="90000"/>
              </a:lnSpc>
              <a:spcAft>
                <a:spcPts val="600"/>
              </a:spcAft>
              <a:buFont typeface="Arial" panose="020B0604020202020204" pitchFamily="34" charset="0"/>
              <a:buChar char="•"/>
            </a:pPr>
            <a:r>
              <a:rPr lang="en-US" sz="1100" b="1">
                <a:latin typeface="Times New Roman" panose="02020603050405020304" pitchFamily="18" charset="0"/>
                <a:cs typeface="Times New Roman" panose="02020603050405020304" pitchFamily="18" charset="0"/>
              </a:rPr>
              <a:t>Train the model: Train the chosen algorithm on the training data, adjusting hyperparameters (model settings) to optimize performance on the validation set.</a:t>
            </a:r>
          </a:p>
          <a:p>
            <a:pPr>
              <a:lnSpc>
                <a:spcPct val="90000"/>
              </a:lnSpc>
              <a:spcAft>
                <a:spcPts val="600"/>
              </a:spcAft>
            </a:pPr>
            <a:r>
              <a:rPr lang="en-US" sz="1100" b="1">
                <a:latin typeface="Times New Roman" panose="02020603050405020304" pitchFamily="18" charset="0"/>
                <a:cs typeface="Times New Roman" panose="02020603050405020304" pitchFamily="18" charset="0"/>
              </a:rPr>
              <a:t>4. Model Evaluation:</a:t>
            </a:r>
          </a:p>
          <a:p>
            <a:pPr indent="-228600">
              <a:lnSpc>
                <a:spcPct val="90000"/>
              </a:lnSpc>
              <a:spcAft>
                <a:spcPts val="600"/>
              </a:spcAft>
              <a:buFont typeface="Arial" panose="020B0604020202020204" pitchFamily="34" charset="0"/>
              <a:buChar char="•"/>
            </a:pPr>
            <a:r>
              <a:rPr lang="en-US" sz="1100" b="1">
                <a:latin typeface="Times New Roman" panose="02020603050405020304" pitchFamily="18" charset="0"/>
                <a:cs typeface="Times New Roman" panose="02020603050405020304" pitchFamily="18" charset="0"/>
              </a:rPr>
              <a:t>Evaluate performance: Measure the model's accuracy, precision, recall, and F1-score on the held-out testing set. These metrics assess the model's ability to correctly classify patients with and without lung cancer.</a:t>
            </a:r>
          </a:p>
          <a:p>
            <a:pPr indent="-228600">
              <a:lnSpc>
                <a:spcPct val="90000"/>
              </a:lnSpc>
              <a:spcAft>
                <a:spcPts val="600"/>
              </a:spcAft>
              <a:buFont typeface="Arial" panose="020B0604020202020204" pitchFamily="34" charset="0"/>
              <a:buChar char="•"/>
            </a:pPr>
            <a:r>
              <a:rPr lang="en-US" sz="1100" b="1">
                <a:latin typeface="Times New Roman" panose="02020603050405020304" pitchFamily="18" charset="0"/>
                <a:cs typeface="Times New Roman" panose="02020603050405020304" pitchFamily="18" charset="0"/>
              </a:rPr>
              <a:t>Interpret results: Analyse the model's performance to understand which symptoms contribute most to the prediction.</a:t>
            </a:r>
            <a:endParaRPr lang="en-US" sz="1100" b="1" dirty="0">
              <a:latin typeface="Times New Roman" panose="02020603050405020304" pitchFamily="18" charset="0"/>
              <a:cs typeface="Times New Roman" panose="02020603050405020304" pitchFamily="18" charset="0"/>
            </a:endParaRPr>
          </a:p>
        </p:txBody>
      </p:sp>
      <p:pic>
        <p:nvPicPr>
          <p:cNvPr id="8" name="Picture 7" descr="Magnifying glass showing decling performance">
            <a:extLst>
              <a:ext uri="{FF2B5EF4-FFF2-40B4-BE49-F238E27FC236}">
                <a16:creationId xmlns:a16="http://schemas.microsoft.com/office/drawing/2014/main" id="{1712F48B-BB82-1E8A-CD04-884637E5900D}"/>
              </a:ext>
            </a:extLst>
          </p:cNvPr>
          <p:cNvPicPr>
            <a:picLocks noChangeAspect="1"/>
          </p:cNvPicPr>
          <p:nvPr/>
        </p:nvPicPr>
        <p:blipFill rotWithShape="1">
          <a:blip r:embed="rId2"/>
          <a:srcRect l="5018" r="35581" b="-2"/>
          <a:stretch/>
        </p:blipFill>
        <p:spPr>
          <a:xfrm>
            <a:off x="6096000" y="1"/>
            <a:ext cx="6102825" cy="6858000"/>
          </a:xfrm>
          <a:prstGeom prst="rect">
            <a:avLst/>
          </a:prstGeom>
        </p:spPr>
      </p:pic>
    </p:spTree>
    <p:extLst>
      <p:ext uri="{BB962C8B-B14F-4D97-AF65-F5344CB8AC3E}">
        <p14:creationId xmlns:p14="http://schemas.microsoft.com/office/powerpoint/2010/main" val="370133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55" name="Rectangle 2054">
            <a:extLst>
              <a:ext uri="{FF2B5EF4-FFF2-40B4-BE49-F238E27FC236}">
                <a16:creationId xmlns:a16="http://schemas.microsoft.com/office/drawing/2014/main" id="{0D7B6173-1D58-48E2-83CF-37350F315F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Rectangle 2056">
            <a:extLst>
              <a:ext uri="{FF2B5EF4-FFF2-40B4-BE49-F238E27FC236}">
                <a16:creationId xmlns:a16="http://schemas.microsoft.com/office/drawing/2014/main" id="{02EBFA83-D4DB-4CA0-B229-9E44634D7F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59" name="Picture 2058">
            <a:extLst>
              <a:ext uri="{FF2B5EF4-FFF2-40B4-BE49-F238E27FC236}">
                <a16:creationId xmlns:a16="http://schemas.microsoft.com/office/drawing/2014/main" id="{B0DAC8FB-A162-44E3-A606-C855A03A5B0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88952" cy="6862380"/>
          </a:xfrm>
          <a:prstGeom prst="rect">
            <a:avLst/>
          </a:prstGeom>
        </p:spPr>
      </p:pic>
      <p:sp>
        <p:nvSpPr>
          <p:cNvPr id="2061" name="Rectangle 2060">
            <a:extLst>
              <a:ext uri="{FF2B5EF4-FFF2-40B4-BE49-F238E27FC236}">
                <a16:creationId xmlns:a16="http://schemas.microsoft.com/office/drawing/2014/main" id="{21BDEC81-16A7-4451-B893-C15000083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accent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63" name="Rectangle 2062">
            <a:extLst>
              <a:ext uri="{FF2B5EF4-FFF2-40B4-BE49-F238E27FC236}">
                <a16:creationId xmlns:a16="http://schemas.microsoft.com/office/drawing/2014/main" id="{26A515A1-4D80-430E-BE0A-71A290516A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542" y="729175"/>
            <a:ext cx="11099352" cy="5399650"/>
          </a:xfrm>
          <a:prstGeom prst="rect">
            <a:avLst/>
          </a:prstGeom>
          <a:solidFill>
            <a:schemeClr val="bg1"/>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a:ln w="22225">
                <a:solidFill>
                  <a:schemeClr val="accent2"/>
                </a:solidFill>
                <a:prstDash val="solid"/>
              </a:ln>
              <a:solidFill>
                <a:schemeClr val="accent2">
                  <a:lumMod val="40000"/>
                  <a:lumOff val="60000"/>
                </a:schemeClr>
              </a:solidFill>
            </a:endParaRPr>
          </a:p>
        </p:txBody>
      </p:sp>
      <p:sp>
        <p:nvSpPr>
          <p:cNvPr id="3" name="TextBox 2">
            <a:extLst>
              <a:ext uri="{FF2B5EF4-FFF2-40B4-BE49-F238E27FC236}">
                <a16:creationId xmlns:a16="http://schemas.microsoft.com/office/drawing/2014/main" id="{C4BA698B-DA44-5ACC-047E-2CBBA8C1F2D5}"/>
              </a:ext>
            </a:extLst>
          </p:cNvPr>
          <p:cNvSpPr txBox="1"/>
          <p:nvPr/>
        </p:nvSpPr>
        <p:spPr>
          <a:xfrm>
            <a:off x="2684206" y="905011"/>
            <a:ext cx="8502138" cy="786137"/>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100" b="1" kern="1200">
                <a:solidFill>
                  <a:schemeClr val="tx1"/>
                </a:solidFill>
                <a:latin typeface="+mj-lt"/>
                <a:ea typeface="+mj-ea"/>
                <a:cs typeface="+mj-cs"/>
              </a:rPr>
              <a:t>LOGISTIC REGRESSION MODEL</a:t>
            </a:r>
            <a:endParaRPr lang="en-US" sz="4100" b="1" kern="1200" dirty="0">
              <a:solidFill>
                <a:schemeClr val="tx1"/>
              </a:solidFill>
              <a:latin typeface="+mj-lt"/>
              <a:ea typeface="+mj-ea"/>
              <a:cs typeface="+mj-cs"/>
            </a:endParaRPr>
          </a:p>
        </p:txBody>
      </p:sp>
      <p:pic>
        <p:nvPicPr>
          <p:cNvPr id="2050" name="Picture 2" descr="Logistic Regression in Machine Learning">
            <a:extLst>
              <a:ext uri="{FF2B5EF4-FFF2-40B4-BE49-F238E27FC236}">
                <a16:creationId xmlns:a16="http://schemas.microsoft.com/office/drawing/2014/main" id="{BBEC9851-D856-A3EE-E108-CB81ACEA9DC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20807" y="1784116"/>
            <a:ext cx="5468347" cy="3281008"/>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6389E468-C4C8-8149-55E3-99CE9D4502B9}"/>
              </a:ext>
            </a:extLst>
          </p:cNvPr>
          <p:cNvSpPr txBox="1"/>
          <p:nvPr/>
        </p:nvSpPr>
        <p:spPr>
          <a:xfrm>
            <a:off x="6096000" y="1866984"/>
            <a:ext cx="5090344" cy="4086005"/>
          </a:xfrm>
          <a:prstGeom prst="rect">
            <a:avLst/>
          </a:prstGeom>
        </p:spPr>
        <p:txBody>
          <a:bodyPr vert="horz" lIns="91440" tIns="45720" rIns="91440" bIns="45720" rtlCol="0">
            <a:normAutofit/>
          </a:bodyPr>
          <a:lstStyle/>
          <a:p>
            <a:pPr marL="282575" indent="-228600">
              <a:lnSpc>
                <a:spcPct val="90000"/>
              </a:lnSpc>
              <a:spcAft>
                <a:spcPts val="600"/>
              </a:spcAft>
              <a:buFont typeface="Arial" panose="020B0604020202020204" pitchFamily="34" charset="0"/>
              <a:buChar char="•"/>
            </a:pPr>
            <a:r>
              <a:rPr lang="en-US" sz="1200" dirty="0">
                <a:effectLst/>
                <a:latin typeface="Times New Roman" panose="02020603050405020304" pitchFamily="18" charset="0"/>
                <a:cs typeface="Times New Roman" panose="02020603050405020304" pitchFamily="18" charset="0"/>
              </a:rPr>
              <a:t>Logistic regression is a workhorse in the world of machine learning, particularly useful for </a:t>
            </a:r>
            <a:r>
              <a:rPr lang="en-US" sz="1200" b="1" dirty="0">
                <a:effectLst/>
                <a:latin typeface="Times New Roman" panose="02020603050405020304" pitchFamily="18" charset="0"/>
                <a:cs typeface="Times New Roman" panose="02020603050405020304" pitchFamily="18" charset="0"/>
              </a:rPr>
              <a:t>classifying things into two categories</a:t>
            </a:r>
            <a:r>
              <a:rPr lang="en-US" sz="1200" dirty="0">
                <a:effectLst/>
                <a:latin typeface="Times New Roman" panose="02020603050405020304" pitchFamily="18" charset="0"/>
                <a:cs typeface="Times New Roman" panose="02020603050405020304" pitchFamily="18" charset="0"/>
              </a:rPr>
              <a:t>. Imagine you want to predict whether an email is spam or not, or if a patient has a certain disease based on symptoms. This is where logistic regression shines. Unlike its cousin linear regression, which predicts continuous values, logistic regression deals with binary outcomes – yes/no, 0/1, positive/negative. But how does it make the call?</a:t>
            </a:r>
          </a:p>
          <a:p>
            <a:pPr marL="282575" indent="-228600">
              <a:lnSpc>
                <a:spcPct val="90000"/>
              </a:lnSpc>
              <a:spcAft>
                <a:spcPts val="600"/>
              </a:spcAft>
              <a:buFont typeface="Arial" panose="020B0604020202020204" pitchFamily="34" charset="0"/>
              <a:buChar char="•"/>
            </a:pPr>
            <a:r>
              <a:rPr lang="en-US" sz="1200" dirty="0">
                <a:effectLst/>
                <a:latin typeface="Times New Roman" panose="02020603050405020304" pitchFamily="18" charset="0"/>
                <a:cs typeface="Times New Roman" panose="02020603050405020304" pitchFamily="18" charset="0"/>
              </a:rPr>
              <a:t>Logistic regression builds a mathematical model using a sigmoid function, which looks like an S-shaped curve. This function takes a bunch of input features (like email content or patient data) and transforms them into a probability between 0 and 1. A value closer to 1 suggests a high chance of belonging to one category (e.g., spam), while a value closer to 0 indicates the other (not spam).</a:t>
            </a:r>
          </a:p>
          <a:p>
            <a:pPr indent="-228600">
              <a:lnSpc>
                <a:spcPct val="90000"/>
              </a:lnSpc>
              <a:spcAft>
                <a:spcPts val="600"/>
              </a:spcAft>
              <a:buFont typeface="Arial" panose="020B0604020202020204" pitchFamily="34" charset="0"/>
              <a:buChar char="•"/>
            </a:pPr>
            <a:r>
              <a:rPr lang="en-US" sz="1200" dirty="0">
                <a:effectLst/>
                <a:latin typeface="Times New Roman" panose="02020603050405020304" pitchFamily="18" charset="0"/>
                <a:cs typeface="Times New Roman" panose="02020603050405020304" pitchFamily="18" charset="0"/>
              </a:rPr>
              <a:t>The key is training the model with existing data where the outcome is already known. This allows logistic regression to learn the relationships between features and the desired outcome, enabling it to make predictions on new data. Overall, logistic regression is a powerful tool for classification tasks, offering a clear probability estimate for each prediction. Its ease of interpretation and implementation makes it a popular choice for various applications in machine learning.</a:t>
            </a: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578964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90" name="Rectangle 3089">
            <a:extLst>
              <a:ext uri="{FF2B5EF4-FFF2-40B4-BE49-F238E27FC236}">
                <a16:creationId xmlns:a16="http://schemas.microsoft.com/office/drawing/2014/main" id="{22F15A2D-2324-487D-A02A-BF46C5C580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2" name="Freeform: Shape 3091">
            <a:extLst>
              <a:ext uri="{FF2B5EF4-FFF2-40B4-BE49-F238E27FC236}">
                <a16:creationId xmlns:a16="http://schemas.microsoft.com/office/drawing/2014/main" id="{17A7F34E-D418-47E2-9F86-2C45BBC312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1732" y="321733"/>
            <a:ext cx="11546828" cy="6214534"/>
          </a:xfrm>
          <a:custGeom>
            <a:avLst/>
            <a:gdLst>
              <a:gd name="connsiteX0" fmla="*/ 0 w 11546828"/>
              <a:gd name="connsiteY0" fmla="*/ 0 h 6214534"/>
              <a:gd name="connsiteX1" fmla="*/ 7965430 w 11546828"/>
              <a:gd name="connsiteY1" fmla="*/ 0 h 6214534"/>
              <a:gd name="connsiteX2" fmla="*/ 7965430 w 11546828"/>
              <a:gd name="connsiteY2" fmla="*/ 1786 h 6214534"/>
              <a:gd name="connsiteX3" fmla="*/ 11546828 w 11546828"/>
              <a:gd name="connsiteY3" fmla="*/ 1786 h 6214534"/>
              <a:gd name="connsiteX4" fmla="*/ 11546828 w 11546828"/>
              <a:gd name="connsiteY4" fmla="*/ 2866740 h 6214534"/>
              <a:gd name="connsiteX5" fmla="*/ 11225095 w 11546828"/>
              <a:gd name="connsiteY5" fmla="*/ 3179536 h 6214534"/>
              <a:gd name="connsiteX6" fmla="*/ 11225095 w 11546828"/>
              <a:gd name="connsiteY6" fmla="*/ 301542 h 6214534"/>
              <a:gd name="connsiteX7" fmla="*/ 320042 w 11546828"/>
              <a:gd name="connsiteY7" fmla="*/ 301542 h 6214534"/>
              <a:gd name="connsiteX8" fmla="*/ 320042 w 11546828"/>
              <a:gd name="connsiteY8" fmla="*/ 5909424 h 6214534"/>
              <a:gd name="connsiteX9" fmla="*/ 8417210 w 11546828"/>
              <a:gd name="connsiteY9" fmla="*/ 5909424 h 6214534"/>
              <a:gd name="connsiteX10" fmla="*/ 8103383 w 11546828"/>
              <a:gd name="connsiteY10" fmla="*/ 6214534 h 6214534"/>
              <a:gd name="connsiteX11" fmla="*/ 7222929 w 11546828"/>
              <a:gd name="connsiteY11" fmla="*/ 6214534 h 6214534"/>
              <a:gd name="connsiteX12" fmla="*/ 7222929 w 11546828"/>
              <a:gd name="connsiteY12" fmla="*/ 6212748 h 6214534"/>
              <a:gd name="connsiteX13" fmla="*/ 0 w 11546828"/>
              <a:gd name="connsiteY13" fmla="*/ 6212748 h 6214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1546828" h="6214534">
                <a:moveTo>
                  <a:pt x="0" y="0"/>
                </a:moveTo>
                <a:lnTo>
                  <a:pt x="7965430" y="0"/>
                </a:lnTo>
                <a:lnTo>
                  <a:pt x="7965430" y="1786"/>
                </a:lnTo>
                <a:lnTo>
                  <a:pt x="11546828" y="1786"/>
                </a:lnTo>
                <a:lnTo>
                  <a:pt x="11546828" y="2866740"/>
                </a:lnTo>
                <a:lnTo>
                  <a:pt x="11225095" y="3179536"/>
                </a:lnTo>
                <a:lnTo>
                  <a:pt x="11225095" y="301542"/>
                </a:lnTo>
                <a:lnTo>
                  <a:pt x="320042" y="301542"/>
                </a:lnTo>
                <a:lnTo>
                  <a:pt x="320042" y="5909424"/>
                </a:lnTo>
                <a:lnTo>
                  <a:pt x="8417210" y="5909424"/>
                </a:lnTo>
                <a:lnTo>
                  <a:pt x="8103383" y="6214534"/>
                </a:lnTo>
                <a:lnTo>
                  <a:pt x="7222929" y="6214534"/>
                </a:lnTo>
                <a:lnTo>
                  <a:pt x="7222929" y="6212748"/>
                </a:lnTo>
                <a:lnTo>
                  <a:pt x="0" y="6212748"/>
                </a:lnTo>
                <a:close/>
              </a:path>
            </a:pathLst>
          </a:custGeom>
          <a:solidFill>
            <a:schemeClr val="tx1">
              <a:lumMod val="50000"/>
              <a:lumOff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094" name="Right Triangle 3093">
            <a:extLst>
              <a:ext uri="{FF2B5EF4-FFF2-40B4-BE49-F238E27FC236}">
                <a16:creationId xmlns:a16="http://schemas.microsoft.com/office/drawing/2014/main" id="{2AEAFA59-923A-4F54-8B49-44C970BCC3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extBox 1">
            <a:extLst>
              <a:ext uri="{FF2B5EF4-FFF2-40B4-BE49-F238E27FC236}">
                <a16:creationId xmlns:a16="http://schemas.microsoft.com/office/drawing/2014/main" id="{DC03BD7B-AF43-8099-5FAD-4353518FA549}"/>
              </a:ext>
            </a:extLst>
          </p:cNvPr>
          <p:cNvSpPr txBox="1"/>
          <p:nvPr/>
        </p:nvSpPr>
        <p:spPr>
          <a:xfrm>
            <a:off x="3481445" y="1695281"/>
            <a:ext cx="3565146" cy="457946"/>
          </a:xfrm>
          <a:prstGeom prst="rect">
            <a:avLst/>
          </a:prstGeom>
          <a:noFill/>
        </p:spPr>
        <p:txBody>
          <a:bodyPr wrap="square" rtlCol="0">
            <a:spAutoFit/>
          </a:bodyPr>
          <a:lstStyle/>
          <a:p>
            <a:pPr algn="ctr" defTabSz="603504">
              <a:spcAft>
                <a:spcPts val="600"/>
              </a:spcAft>
            </a:pPr>
            <a:r>
              <a:rPr lang="en-GB" sz="2376" b="1" kern="1200">
                <a:solidFill>
                  <a:schemeClr val="tx1"/>
                </a:solidFill>
                <a:latin typeface="Times New Roman" panose="02020603050405020304" pitchFamily="18" charset="0"/>
                <a:ea typeface="+mn-ea"/>
                <a:cs typeface="Times New Roman" panose="02020603050405020304" pitchFamily="18" charset="0"/>
              </a:rPr>
              <a:t>Decision Tree Model</a:t>
            </a:r>
            <a:endParaRPr lang="en-IN" sz="3600" b="1">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FC6A7B33-14C0-2803-1A5F-E9F374DD3CFB}"/>
              </a:ext>
            </a:extLst>
          </p:cNvPr>
          <p:cNvSpPr>
            <a:spLocks noChangeArrowheads="1"/>
          </p:cNvSpPr>
          <p:nvPr/>
        </p:nvSpPr>
        <p:spPr bwMode="auto">
          <a:xfrm>
            <a:off x="962163" y="2174007"/>
            <a:ext cx="7405056" cy="20059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79388" algn="l"/>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179388" algn="l"/>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179388" algn="l"/>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179388" algn="l"/>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179388" algn="l"/>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179388" algn="l"/>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179388" algn="l"/>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179388" algn="l"/>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179388" algn="l"/>
                <a:tab pos="457200" algn="l"/>
              </a:tabLst>
              <a:defRPr>
                <a:solidFill>
                  <a:schemeClr val="tx1"/>
                </a:solidFill>
                <a:latin typeface="Arial" panose="020B0604020202020204" pitchFamily="34" charset="0"/>
              </a:defRPr>
            </a:lvl9pPr>
          </a:lstStyle>
          <a:p>
            <a:pPr indent="186500" defTabSz="603504">
              <a:spcAft>
                <a:spcPts val="600"/>
              </a:spcAft>
              <a:tabLst>
                <a:tab pos="118396" algn="l"/>
                <a:tab pos="301752" algn="l"/>
              </a:tabLst>
            </a:pPr>
            <a:r>
              <a:rPr lang="en-GB" altLang="zh-CN" sz="1056" kern="1200">
                <a:solidFill>
                  <a:schemeClr val="tx1"/>
                </a:solidFill>
                <a:latin typeface="Arial" panose="020B0604020202020204" pitchFamily="34" charset="0"/>
                <a:ea typeface="+mn-ea"/>
                <a:cs typeface="+mn-cs"/>
              </a:rPr>
              <a:t>Imagine a flowchart that helps you make decisions based on a series of questions. That's the essence of a decision tree algorithm, a powerful tool in machine learning.</a:t>
            </a:r>
            <a:endParaRPr lang="en-GB" altLang="zh-CN" sz="792" kern="1200">
              <a:solidFill>
                <a:schemeClr val="tx1"/>
              </a:solidFill>
              <a:latin typeface="Arial" panose="020B0604020202020204" pitchFamily="34" charset="0"/>
              <a:ea typeface="+mn-ea"/>
              <a:cs typeface="+mn-cs"/>
            </a:endParaRPr>
          </a:p>
          <a:p>
            <a:pPr indent="186500" defTabSz="603504">
              <a:spcAft>
                <a:spcPts val="600"/>
              </a:spcAft>
              <a:tabLst>
                <a:tab pos="118396" algn="l"/>
                <a:tab pos="301752" algn="l"/>
              </a:tabLst>
            </a:pPr>
            <a:r>
              <a:rPr lang="en-GB" altLang="zh-CN" sz="1056" kern="1200">
                <a:solidFill>
                  <a:schemeClr val="tx1"/>
                </a:solidFill>
                <a:latin typeface="Arial" panose="020B0604020202020204" pitchFamily="34" charset="0"/>
                <a:ea typeface="+mn-ea"/>
                <a:cs typeface="+mn-cs"/>
              </a:rPr>
              <a:t>This supervised learning method works by building a tree structure where:</a:t>
            </a:r>
            <a:endParaRPr lang="en-GB" altLang="zh-CN" sz="792" kern="1200">
              <a:solidFill>
                <a:schemeClr val="tx1"/>
              </a:solidFill>
              <a:latin typeface="Arial" panose="020B0604020202020204" pitchFamily="34" charset="0"/>
              <a:ea typeface="+mn-ea"/>
              <a:cs typeface="+mn-cs"/>
            </a:endParaRPr>
          </a:p>
          <a:p>
            <a:pPr indent="186500" defTabSz="603504">
              <a:spcAft>
                <a:spcPts val="600"/>
              </a:spcAft>
              <a:buFontTx/>
              <a:buChar char="•"/>
              <a:tabLst>
                <a:tab pos="118396" algn="l"/>
                <a:tab pos="301752" algn="l"/>
              </a:tabLst>
            </a:pPr>
            <a:r>
              <a:rPr lang="en-GB" altLang="zh-CN" sz="1056" b="1" kern="1200">
                <a:solidFill>
                  <a:schemeClr val="tx1"/>
                </a:solidFill>
                <a:latin typeface="Arial" panose="020B0604020202020204" pitchFamily="34" charset="0"/>
                <a:ea typeface="+mn-ea"/>
                <a:cs typeface="+mn-cs"/>
              </a:rPr>
              <a:t>Internal nodes</a:t>
            </a:r>
            <a:r>
              <a:rPr lang="en-GB" altLang="zh-CN" sz="1056" kern="1200">
                <a:solidFill>
                  <a:schemeClr val="tx1"/>
                </a:solidFill>
                <a:latin typeface="Arial" panose="020B0604020202020204" pitchFamily="34" charset="0"/>
                <a:ea typeface="+mn-ea"/>
                <a:cs typeface="+mn-cs"/>
              </a:rPr>
              <a:t> represent questions based on features of your data (like weather for predicting picnics).</a:t>
            </a:r>
          </a:p>
          <a:p>
            <a:pPr indent="186500" defTabSz="603504">
              <a:spcAft>
                <a:spcPts val="600"/>
              </a:spcAft>
              <a:buFontTx/>
              <a:buChar char="•"/>
              <a:tabLst>
                <a:tab pos="118396" algn="l"/>
                <a:tab pos="301752" algn="l"/>
              </a:tabLst>
            </a:pPr>
            <a:r>
              <a:rPr lang="en-GB" altLang="zh-CN" sz="1056" b="1" kern="1200">
                <a:solidFill>
                  <a:schemeClr val="tx1"/>
                </a:solidFill>
                <a:latin typeface="Arial" panose="020B0604020202020204" pitchFamily="34" charset="0"/>
                <a:ea typeface="+mn-ea"/>
                <a:cs typeface="+mn-cs"/>
              </a:rPr>
              <a:t>Branches</a:t>
            </a:r>
            <a:r>
              <a:rPr lang="en-GB" altLang="zh-CN" sz="1056" kern="1200">
                <a:solidFill>
                  <a:schemeClr val="tx1"/>
                </a:solidFill>
                <a:latin typeface="Arial" panose="020B0604020202020204" pitchFamily="34" charset="0"/>
                <a:ea typeface="+mn-ea"/>
                <a:cs typeface="+mn-cs"/>
              </a:rPr>
              <a:t> represent the possible answers (sunny/rainy).</a:t>
            </a:r>
          </a:p>
          <a:p>
            <a:pPr indent="186500" defTabSz="603504">
              <a:spcAft>
                <a:spcPts val="600"/>
              </a:spcAft>
              <a:buFontTx/>
              <a:buChar char="•"/>
              <a:tabLst>
                <a:tab pos="118396" algn="l"/>
                <a:tab pos="301752" algn="l"/>
              </a:tabLst>
            </a:pPr>
            <a:r>
              <a:rPr lang="en-GB" altLang="zh-CN" sz="1056" b="1" kern="1200">
                <a:solidFill>
                  <a:schemeClr val="tx1"/>
                </a:solidFill>
                <a:latin typeface="Arial" panose="020B0604020202020204" pitchFamily="34" charset="0"/>
                <a:ea typeface="+mn-ea"/>
                <a:cs typeface="+mn-cs"/>
              </a:rPr>
              <a:t>Leaf nodes</a:t>
            </a:r>
            <a:r>
              <a:rPr lang="en-GB" altLang="zh-CN" sz="1056" kern="1200">
                <a:solidFill>
                  <a:schemeClr val="tx1"/>
                </a:solidFill>
                <a:latin typeface="Arial" panose="020B0604020202020204" pitchFamily="34" charset="0"/>
                <a:ea typeface="+mn-ea"/>
                <a:cs typeface="+mn-cs"/>
              </a:rPr>
              <a:t> represent the outcome (picnic possible/cancelled).</a:t>
            </a:r>
            <a:endParaRPr lang="en-GB" altLang="zh-CN" sz="792" kern="1200">
              <a:solidFill>
                <a:schemeClr val="tx1"/>
              </a:solidFill>
              <a:latin typeface="Arial" panose="020B0604020202020204" pitchFamily="34" charset="0"/>
              <a:ea typeface="+mn-ea"/>
              <a:cs typeface="+mn-cs"/>
            </a:endParaRPr>
          </a:p>
          <a:p>
            <a:pPr marL="0" marR="0" lvl="0" indent="282575" algn="l" defTabSz="914400" rtl="0" eaLnBrk="0" fontAlgn="base" latinLnBrk="0" hangingPunct="0">
              <a:lnSpc>
                <a:spcPct val="100000"/>
              </a:lnSpc>
              <a:spcBef>
                <a:spcPct val="0"/>
              </a:spcBef>
              <a:spcAft>
                <a:spcPts val="600"/>
              </a:spcAft>
              <a:buClrTx/>
              <a:buSzTx/>
              <a:buFontTx/>
              <a:buNone/>
              <a:tabLst>
                <a:tab pos="179388" algn="l"/>
                <a:tab pos="457200" algn="l"/>
              </a:tabLst>
            </a:pPr>
            <a:endParaRPr kumimoji="0" lang="en-GB" altLang="zh-CN" sz="3600" b="0" i="0" u="none" strike="noStrike" cap="none" normalizeH="0" baseline="0">
              <a:ln>
                <a:noFill/>
              </a:ln>
              <a:solidFill>
                <a:schemeClr val="tx1"/>
              </a:solidFill>
              <a:effectLst/>
              <a:latin typeface="Arial" panose="020B0604020202020204" pitchFamily="34" charset="0"/>
            </a:endParaRPr>
          </a:p>
        </p:txBody>
      </p:sp>
      <p:pic>
        <p:nvPicPr>
          <p:cNvPr id="3085" name="Picture 13" descr="Support Vector Machine Algorithm">
            <a:extLst>
              <a:ext uri="{FF2B5EF4-FFF2-40B4-BE49-F238E27FC236}">
                <a16:creationId xmlns:a16="http://schemas.microsoft.com/office/drawing/2014/main" id="{421ED700-902F-63C1-9270-CECACC7965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8789" y="3410620"/>
            <a:ext cx="2090083" cy="1321356"/>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70D216AB-7ED9-DEBF-861D-07B08BC05447}"/>
              </a:ext>
            </a:extLst>
          </p:cNvPr>
          <p:cNvSpPr>
            <a:spLocks noChangeArrowheads="1"/>
          </p:cNvSpPr>
          <p:nvPr/>
        </p:nvSpPr>
        <p:spPr bwMode="auto">
          <a:xfrm rot="10800000" flipV="1">
            <a:off x="1118749" y="3494741"/>
            <a:ext cx="5162820" cy="1708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79388" algn="l"/>
                <a:tab pos="457200" algn="l"/>
              </a:tabLst>
              <a:defRPr>
                <a:solidFill>
                  <a:schemeClr val="tx1"/>
                </a:solidFill>
                <a:latin typeface="Arial" panose="020B0604020202020204" pitchFamily="34" charset="0"/>
              </a:defRPr>
            </a:lvl1pPr>
            <a:lvl2pPr eaLnBrk="0" fontAlgn="base" hangingPunct="0">
              <a:spcBef>
                <a:spcPct val="0"/>
              </a:spcBef>
              <a:spcAft>
                <a:spcPct val="0"/>
              </a:spcAft>
              <a:tabLst>
                <a:tab pos="179388" algn="l"/>
                <a:tab pos="457200" algn="l"/>
              </a:tabLst>
              <a:defRPr>
                <a:solidFill>
                  <a:schemeClr val="tx1"/>
                </a:solidFill>
                <a:latin typeface="Arial" panose="020B0604020202020204" pitchFamily="34" charset="0"/>
              </a:defRPr>
            </a:lvl2pPr>
            <a:lvl3pPr eaLnBrk="0" fontAlgn="base" hangingPunct="0">
              <a:spcBef>
                <a:spcPct val="0"/>
              </a:spcBef>
              <a:spcAft>
                <a:spcPct val="0"/>
              </a:spcAft>
              <a:tabLst>
                <a:tab pos="179388" algn="l"/>
                <a:tab pos="457200" algn="l"/>
              </a:tabLst>
              <a:defRPr>
                <a:solidFill>
                  <a:schemeClr val="tx1"/>
                </a:solidFill>
                <a:latin typeface="Arial" panose="020B0604020202020204" pitchFamily="34" charset="0"/>
              </a:defRPr>
            </a:lvl3pPr>
            <a:lvl4pPr eaLnBrk="0" fontAlgn="base" hangingPunct="0">
              <a:spcBef>
                <a:spcPct val="0"/>
              </a:spcBef>
              <a:spcAft>
                <a:spcPct val="0"/>
              </a:spcAft>
              <a:tabLst>
                <a:tab pos="179388" algn="l"/>
                <a:tab pos="457200" algn="l"/>
              </a:tabLst>
              <a:defRPr>
                <a:solidFill>
                  <a:schemeClr val="tx1"/>
                </a:solidFill>
                <a:latin typeface="Arial" panose="020B0604020202020204" pitchFamily="34" charset="0"/>
              </a:defRPr>
            </a:lvl4pPr>
            <a:lvl5pPr eaLnBrk="0" fontAlgn="base" hangingPunct="0">
              <a:spcBef>
                <a:spcPct val="0"/>
              </a:spcBef>
              <a:spcAft>
                <a:spcPct val="0"/>
              </a:spcAft>
              <a:tabLst>
                <a:tab pos="179388" algn="l"/>
                <a:tab pos="457200" algn="l"/>
              </a:tabLst>
              <a:defRPr>
                <a:solidFill>
                  <a:schemeClr val="tx1"/>
                </a:solidFill>
                <a:latin typeface="Arial" panose="020B0604020202020204" pitchFamily="34" charset="0"/>
              </a:defRPr>
            </a:lvl5pPr>
            <a:lvl6pPr eaLnBrk="0" fontAlgn="base" hangingPunct="0">
              <a:spcBef>
                <a:spcPct val="0"/>
              </a:spcBef>
              <a:spcAft>
                <a:spcPct val="0"/>
              </a:spcAft>
              <a:tabLst>
                <a:tab pos="179388" algn="l"/>
                <a:tab pos="457200" algn="l"/>
              </a:tabLst>
              <a:defRPr>
                <a:solidFill>
                  <a:schemeClr val="tx1"/>
                </a:solidFill>
                <a:latin typeface="Arial" panose="020B0604020202020204" pitchFamily="34" charset="0"/>
              </a:defRPr>
            </a:lvl6pPr>
            <a:lvl7pPr eaLnBrk="0" fontAlgn="base" hangingPunct="0">
              <a:spcBef>
                <a:spcPct val="0"/>
              </a:spcBef>
              <a:spcAft>
                <a:spcPct val="0"/>
              </a:spcAft>
              <a:tabLst>
                <a:tab pos="179388" algn="l"/>
                <a:tab pos="457200" algn="l"/>
              </a:tabLst>
              <a:defRPr>
                <a:solidFill>
                  <a:schemeClr val="tx1"/>
                </a:solidFill>
                <a:latin typeface="Arial" panose="020B0604020202020204" pitchFamily="34" charset="0"/>
              </a:defRPr>
            </a:lvl7pPr>
            <a:lvl8pPr eaLnBrk="0" fontAlgn="base" hangingPunct="0">
              <a:spcBef>
                <a:spcPct val="0"/>
              </a:spcBef>
              <a:spcAft>
                <a:spcPct val="0"/>
              </a:spcAft>
              <a:tabLst>
                <a:tab pos="179388" algn="l"/>
                <a:tab pos="457200" algn="l"/>
              </a:tabLst>
              <a:defRPr>
                <a:solidFill>
                  <a:schemeClr val="tx1"/>
                </a:solidFill>
                <a:latin typeface="Arial" panose="020B0604020202020204" pitchFamily="34" charset="0"/>
              </a:defRPr>
            </a:lvl8pPr>
            <a:lvl9pPr eaLnBrk="0" fontAlgn="base" hangingPunct="0">
              <a:spcBef>
                <a:spcPct val="0"/>
              </a:spcBef>
              <a:spcAft>
                <a:spcPct val="0"/>
              </a:spcAft>
              <a:tabLst>
                <a:tab pos="179388" algn="l"/>
                <a:tab pos="457200" algn="l"/>
              </a:tabLst>
              <a:defRPr>
                <a:solidFill>
                  <a:schemeClr val="tx1"/>
                </a:solidFill>
                <a:latin typeface="Arial" panose="020B0604020202020204" pitchFamily="34" charset="0"/>
              </a:defRPr>
            </a:lvl9pPr>
          </a:lstStyle>
          <a:p>
            <a:pPr algn="just" defTabSz="603504">
              <a:spcAft>
                <a:spcPts val="600"/>
              </a:spcAft>
              <a:tabLst>
                <a:tab pos="118396" algn="l"/>
                <a:tab pos="301752" algn="l"/>
              </a:tabLst>
            </a:pPr>
            <a:r>
              <a:rPr lang="en-GB" altLang="zh-CN" sz="1056" kern="1200">
                <a:solidFill>
                  <a:schemeClr val="tx1"/>
                </a:solidFill>
                <a:latin typeface="Arial" panose="020B0604020202020204" pitchFamily="34" charset="0"/>
                <a:ea typeface="+mn-ea"/>
                <a:cs typeface="+mn-cs"/>
              </a:rPr>
              <a:t>The algorithm trains itself by recursively splitting the data into subsets based on the most informative feature at each step. It aims to minimize randomness (impurity) in the resulting subsets, leading to more accurate predictions.</a:t>
            </a:r>
            <a:endParaRPr lang="en-GB" altLang="zh-CN" sz="792" kern="1200">
              <a:solidFill>
                <a:schemeClr val="tx1"/>
              </a:solidFill>
              <a:latin typeface="Arial" panose="020B0604020202020204" pitchFamily="34" charset="0"/>
              <a:ea typeface="+mn-ea"/>
              <a:cs typeface="+mn-cs"/>
            </a:endParaRPr>
          </a:p>
          <a:p>
            <a:pPr algn="just" defTabSz="603504">
              <a:spcAft>
                <a:spcPts val="600"/>
              </a:spcAft>
              <a:tabLst>
                <a:tab pos="118396" algn="l"/>
                <a:tab pos="301752" algn="l"/>
              </a:tabLst>
            </a:pPr>
            <a:r>
              <a:rPr lang="en-GB" altLang="zh-CN" sz="1056" kern="1200">
                <a:solidFill>
                  <a:schemeClr val="tx1"/>
                </a:solidFill>
                <a:latin typeface="Arial" panose="020B0604020202020204" pitchFamily="34" charset="0"/>
                <a:ea typeface="+mn-ea"/>
                <a:cs typeface="+mn-cs"/>
              </a:rPr>
              <a:t>Decision trees are versatile. They can handle both classification (spam/not spam) and regression (predicting house prices) tasks. They're also interpretable, allowing you to understand the logic behind their predictions.</a:t>
            </a:r>
            <a:endParaRPr lang="en-GB" altLang="zh-CN" sz="792" kern="1200">
              <a:solidFill>
                <a:schemeClr val="tx1"/>
              </a:solidFill>
              <a:latin typeface="Arial" panose="020B0604020202020204" pitchFamily="34" charset="0"/>
              <a:ea typeface="+mn-ea"/>
              <a:cs typeface="+mn-cs"/>
            </a:endParaRPr>
          </a:p>
          <a:p>
            <a:pPr algn="just" defTabSz="603504">
              <a:spcAft>
                <a:spcPts val="600"/>
              </a:spcAft>
              <a:tabLst>
                <a:tab pos="118396" algn="l"/>
                <a:tab pos="301752" algn="l"/>
              </a:tabLst>
            </a:pPr>
            <a:r>
              <a:rPr lang="en-GB" altLang="zh-CN" sz="1056" kern="1200">
                <a:solidFill>
                  <a:schemeClr val="tx1"/>
                </a:solidFill>
                <a:latin typeface="Arial" panose="020B0604020202020204" pitchFamily="34" charset="0"/>
                <a:ea typeface="+mn-ea"/>
                <a:cs typeface="+mn-cs"/>
              </a:rPr>
              <a:t>However, decision trees can become overly complex and prone to overfitting if not carefully controlled. Nevertheless, they remain a fundamental algorithm for various machine learning applications.</a:t>
            </a:r>
            <a:endParaRPr kumimoji="0" lang="en-GB" altLang="zh-CN" sz="36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008323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104" name="Rectangle 4103">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9" name="Picture 3" descr="Support Vector Machine Algorithm">
            <a:extLst>
              <a:ext uri="{FF2B5EF4-FFF2-40B4-BE49-F238E27FC236}">
                <a16:creationId xmlns:a16="http://schemas.microsoft.com/office/drawing/2014/main" id="{A34DEF37-A87E-F958-A210-5A795FA51244}"/>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21676" y="783467"/>
            <a:ext cx="3874124" cy="2324474"/>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8" name="Picture 2" descr="Support Vector Machine Algorithm">
            <a:extLst>
              <a:ext uri="{FF2B5EF4-FFF2-40B4-BE49-F238E27FC236}">
                <a16:creationId xmlns:a16="http://schemas.microsoft.com/office/drawing/2014/main" id="{E36370C6-F799-CCE1-895F-339E11D61758}"/>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21676" y="3617352"/>
            <a:ext cx="3874124" cy="2582749"/>
          </a:xfrm>
          <a:prstGeom prst="rect">
            <a:avLst/>
          </a:prstGeom>
          <a:noFill/>
          <a:extLst>
            <a:ext uri="{909E8E84-426E-40DD-AFC4-6F175D3DCCD1}">
              <a14:hiddenFill xmlns:a14="http://schemas.microsoft.com/office/drawing/2010/main">
                <a:solidFill>
                  <a:srgbClr val="FFFFFF"/>
                </a:solidFill>
              </a14:hiddenFill>
            </a:ext>
          </a:extLst>
        </p:spPr>
      </p:pic>
      <p:sp>
        <p:nvSpPr>
          <p:cNvPr id="4106" name="Right Triangle 4105">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08" name="Rectangle 4107">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76029" y="623275"/>
            <a:ext cx="6570797"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3722EF2F-C837-5E3D-ADE2-920CFC602C04}"/>
              </a:ext>
            </a:extLst>
          </p:cNvPr>
          <p:cNvSpPr txBox="1"/>
          <p:nvPr/>
        </p:nvSpPr>
        <p:spPr>
          <a:xfrm>
            <a:off x="5465659" y="1188637"/>
            <a:ext cx="5642312" cy="1597228"/>
          </a:xfrm>
          <a:prstGeom prst="rect">
            <a:avLst/>
          </a:prstGeom>
        </p:spPr>
        <p:txBody>
          <a:bodyPr vert="horz" lIns="91440" tIns="45720" rIns="91440" bIns="45720" rtlCol="0" anchor="ctr">
            <a:normAutofit/>
          </a:bodyPr>
          <a:lstStyle/>
          <a:p>
            <a:pPr>
              <a:lnSpc>
                <a:spcPct val="90000"/>
              </a:lnSpc>
              <a:spcBef>
                <a:spcPct val="0"/>
              </a:spcBef>
              <a:spcAft>
                <a:spcPts val="600"/>
              </a:spcAft>
            </a:pPr>
            <a:r>
              <a:rPr lang="en-US" sz="5400" b="1">
                <a:latin typeface="+mj-lt"/>
                <a:ea typeface="+mj-ea"/>
                <a:cs typeface="+mj-cs"/>
              </a:rPr>
              <a:t>Support Vector Machine Model</a:t>
            </a:r>
          </a:p>
        </p:txBody>
      </p:sp>
      <p:sp>
        <p:nvSpPr>
          <p:cNvPr id="3" name="TextBox 2">
            <a:extLst>
              <a:ext uri="{FF2B5EF4-FFF2-40B4-BE49-F238E27FC236}">
                <a16:creationId xmlns:a16="http://schemas.microsoft.com/office/drawing/2014/main" id="{9ECF015A-A943-C4C8-08D0-4F8FC7BB7C35}"/>
              </a:ext>
            </a:extLst>
          </p:cNvPr>
          <p:cNvSpPr txBox="1"/>
          <p:nvPr/>
        </p:nvSpPr>
        <p:spPr>
          <a:xfrm>
            <a:off x="5465659" y="2785865"/>
            <a:ext cx="5765557" cy="3207431"/>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1200" dirty="0">
                <a:effectLst/>
                <a:latin typeface="Times New Roman" panose="02020603050405020304" pitchFamily="18" charset="0"/>
                <a:cs typeface="Times New Roman" panose="02020603050405020304" pitchFamily="18" charset="0"/>
              </a:rPr>
              <a:t>Support Vector Machines (SVMs) are another powerful supervised learning technique, tackling both </a:t>
            </a:r>
            <a:r>
              <a:rPr lang="en-US" sz="1200" b="1" dirty="0">
                <a:effectLst/>
                <a:latin typeface="Times New Roman" panose="02020603050405020304" pitchFamily="18" charset="0"/>
                <a:cs typeface="Times New Roman" panose="02020603050405020304" pitchFamily="18" charset="0"/>
              </a:rPr>
              <a:t>classification and regression problems</a:t>
            </a:r>
            <a:r>
              <a:rPr lang="en-US" sz="1200" dirty="0">
                <a:effectLst/>
                <a:latin typeface="Times New Roman" panose="02020603050405020304" pitchFamily="18" charset="0"/>
                <a:cs typeface="Times New Roman" panose="02020603050405020304" pitchFamily="18" charset="0"/>
              </a:rPr>
              <a:t>. Imagine you have data points representing apples and oranges, and you want to draw a clear boundary to separate them. SVMs excel at this kind of task.</a:t>
            </a:r>
          </a:p>
          <a:p>
            <a:pPr indent="-228600">
              <a:lnSpc>
                <a:spcPct val="90000"/>
              </a:lnSpc>
              <a:spcAft>
                <a:spcPts val="600"/>
              </a:spcAft>
              <a:buFont typeface="Arial" panose="020B0604020202020204" pitchFamily="34" charset="0"/>
              <a:buChar char="•"/>
            </a:pPr>
            <a:r>
              <a:rPr lang="en-US" sz="1200" dirty="0">
                <a:effectLst/>
                <a:latin typeface="Times New Roman" panose="02020603050405020304" pitchFamily="18" charset="0"/>
                <a:cs typeface="Times New Roman" panose="02020603050405020304" pitchFamily="18" charset="0"/>
              </a:rPr>
              <a:t>Instead of a simple line like logistic regression, SVMs find a hyperplane (a plane in higher dimensions) that best divides the data points into their respective classes. But SVMs are picky – they aim for the widest possible margin between the hyperplane and the closest data points from each class. These closest data points are called support vectors, and they essentially define the decision boundary.</a:t>
            </a:r>
          </a:p>
          <a:p>
            <a:pPr indent="-228600">
              <a:lnSpc>
                <a:spcPct val="90000"/>
              </a:lnSpc>
              <a:spcAft>
                <a:spcPts val="600"/>
              </a:spcAft>
              <a:buFont typeface="Arial" panose="020B0604020202020204" pitchFamily="34" charset="0"/>
              <a:buChar char="•"/>
            </a:pPr>
            <a:r>
              <a:rPr lang="en-US" sz="1200" dirty="0">
                <a:effectLst/>
                <a:latin typeface="Times New Roman" panose="02020603050405020304" pitchFamily="18" charset="0"/>
                <a:cs typeface="Times New Roman" panose="02020603050405020304" pitchFamily="18" charset="0"/>
              </a:rPr>
              <a:t>The wider the margin, the more robust the SVM's classification is to unseen data. This makes SVMs effective even with complex datasets. However, SVMs can struggle with high-dimensional data or data with a lot of noise.</a:t>
            </a:r>
          </a:p>
          <a:p>
            <a:pPr indent="-228600">
              <a:lnSpc>
                <a:spcPct val="90000"/>
              </a:lnSpc>
              <a:spcAft>
                <a:spcPts val="600"/>
              </a:spcAft>
              <a:buFont typeface="Arial" panose="020B0604020202020204" pitchFamily="34" charset="0"/>
              <a:buChar char="•"/>
            </a:pPr>
            <a:r>
              <a:rPr lang="en-US" sz="1200" dirty="0">
                <a:effectLst/>
                <a:latin typeface="Times New Roman" panose="02020603050405020304" pitchFamily="18" charset="0"/>
                <a:cs typeface="Times New Roman" panose="02020603050405020304" pitchFamily="18" charset="0"/>
              </a:rPr>
              <a:t>Another advantage of SVMs is their focus on the data points that matter most – the support vectors. This allows for a potentially more efficient model compared to other algorithms. Overall, SVMs are a versatile tool for classification tasks, offering good performance and interpretability in many scenarios.</a:t>
            </a:r>
          </a:p>
          <a:p>
            <a:pPr indent="-228600">
              <a:lnSpc>
                <a:spcPct val="90000"/>
              </a:lnSpc>
              <a:spcAft>
                <a:spcPts val="600"/>
              </a:spcAft>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7500748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5">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D9DE900-8780-46FC-AFA3-DF13D40795C0}">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158</TotalTime>
  <Words>3119</Words>
  <Application>Microsoft Office PowerPoint</Application>
  <PresentationFormat>Widescreen</PresentationFormat>
  <Paragraphs>102</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Aptos</vt:lpstr>
      <vt:lpstr>Aptos Display</vt: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Manish Kumar</dc:creator>
  <cp:lastModifiedBy>Manish Kumar</cp:lastModifiedBy>
  <cp:revision>1</cp:revision>
  <dcterms:created xsi:type="dcterms:W3CDTF">2024-05-08T16:56:57Z</dcterms:created>
  <dcterms:modified xsi:type="dcterms:W3CDTF">2024-05-08T19:35:16Z</dcterms:modified>
</cp:coreProperties>
</file>