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77" r:id="rId10"/>
    <p:sldId id="264" r:id="rId11"/>
    <p:sldId id="265" r:id="rId12"/>
    <p:sldId id="266" r:id="rId13"/>
    <p:sldId id="267" r:id="rId14"/>
    <p:sldId id="269" r:id="rId15"/>
    <p:sldId id="271" r:id="rId16"/>
    <p:sldId id="27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421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908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0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6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26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6037" y="345594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 внедрение политики безопасности банка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68301" y="5566810"/>
            <a:ext cx="6831673" cy="1086237"/>
          </a:xfrm>
        </p:spPr>
        <p:txBody>
          <a:bodyPr/>
          <a:lstStyle/>
          <a:p>
            <a:r>
              <a:rPr lang="ru-RU" dirty="0" smtClean="0"/>
              <a:t>Сятковская Е. Д. 3 ФИТ-4/1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73497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Оценка угроз, рисков и уязвимостей. Анализ ценности ресурсов, оценка значимости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8543"/>
              </p:ext>
            </p:extLst>
          </p:nvPr>
        </p:nvGraphicFramePr>
        <p:xfrm>
          <a:off x="1810328" y="1035805"/>
          <a:ext cx="8737599" cy="529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66">
                  <a:extLst>
                    <a:ext uri="{9D8B030D-6E8A-4147-A177-3AD203B41FA5}">
                      <a16:colId xmlns:a16="http://schemas.microsoft.com/office/drawing/2014/main" val="1603384869"/>
                    </a:ext>
                  </a:extLst>
                </a:gridCol>
                <a:gridCol w="7397833">
                  <a:extLst>
                    <a:ext uri="{9D8B030D-6E8A-4147-A177-3AD203B41FA5}">
                      <a16:colId xmlns:a16="http://schemas.microsoft.com/office/drawing/2014/main" val="622728291"/>
                    </a:ext>
                  </a:extLst>
                </a:gridCol>
              </a:tblGrid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Величина ущерба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Описание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71645102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0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Раскрытие информации принесет ничтожный моральный и финансовый ущерб банку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009271412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Ущерб от атаки есть, но он незначителен, основные финансовые операции и положение банка на рынке не затронуты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26184437"/>
                  </a:ext>
                </a:extLst>
              </a:tr>
              <a:tr h="124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Финансовые операции не ведутся в течение некоторого времени, за это время банк терпит убытки, но его положение на рынке и количество клиентов изменяются минимально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879888358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3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Значительные потери на рынке и в прибыли. От банка уходит ощутимая часть клиентов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575185886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4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Потери очень значительны, банк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868575603"/>
                  </a:ext>
                </a:extLst>
              </a:tr>
              <a:tr h="311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5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Банк прекращает существование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17185278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90800" y="472601"/>
            <a:ext cx="717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Условная численная шкала для оценки ущерба банку от НСД </a:t>
            </a:r>
          </a:p>
        </p:txBody>
      </p:sp>
    </p:spTree>
    <p:extLst>
      <p:ext uri="{BB962C8B-B14F-4D97-AF65-F5344CB8AC3E}">
        <p14:creationId xmlns:p14="http://schemas.microsoft.com/office/powerpoint/2010/main" val="39695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24109"/>
              </p:ext>
            </p:extLst>
          </p:nvPr>
        </p:nvGraphicFramePr>
        <p:xfrm>
          <a:off x="1405422" y="3047999"/>
          <a:ext cx="9420263" cy="241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792">
                  <a:extLst>
                    <a:ext uri="{9D8B030D-6E8A-4147-A177-3AD203B41FA5}">
                      <a16:colId xmlns:a16="http://schemas.microsoft.com/office/drawing/2014/main" val="523848643"/>
                    </a:ext>
                  </a:extLst>
                </a:gridCol>
                <a:gridCol w="6567471">
                  <a:extLst>
                    <a:ext uri="{9D8B030D-6E8A-4147-A177-3AD203B41FA5}">
                      <a16:colId xmlns:a16="http://schemas.microsoft.com/office/drawing/2014/main" val="1127140021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Вероятность события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Средняя частота события (НДС)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35410586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Данный вид атаки отсутствует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478006637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Реже, чем раз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3047656915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0,2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274034220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0,3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месяц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150285965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0,4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неделю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930789764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Практически ежедневно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95491761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87158" y="1480281"/>
            <a:ext cx="9238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477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47425"/>
              </p:ext>
            </p:extLst>
          </p:nvPr>
        </p:nvGraphicFramePr>
        <p:xfrm>
          <a:off x="1496290" y="1016001"/>
          <a:ext cx="9836728" cy="4987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811">
                  <a:extLst>
                    <a:ext uri="{9D8B030D-6E8A-4147-A177-3AD203B41FA5}">
                      <a16:colId xmlns:a16="http://schemas.microsoft.com/office/drawing/2014/main" val="3094435627"/>
                    </a:ext>
                  </a:extLst>
                </a:gridCol>
                <a:gridCol w="2321025">
                  <a:extLst>
                    <a:ext uri="{9D8B030D-6E8A-4147-A177-3AD203B41FA5}">
                      <a16:colId xmlns:a16="http://schemas.microsoft.com/office/drawing/2014/main" val="3504497843"/>
                    </a:ext>
                  </a:extLst>
                </a:gridCol>
                <a:gridCol w="2393656">
                  <a:extLst>
                    <a:ext uri="{9D8B030D-6E8A-4147-A177-3AD203B41FA5}">
                      <a16:colId xmlns:a16="http://schemas.microsoft.com/office/drawing/2014/main" val="3000320620"/>
                    </a:ext>
                  </a:extLst>
                </a:gridCol>
                <a:gridCol w="2405236">
                  <a:extLst>
                    <a:ext uri="{9D8B030D-6E8A-4147-A177-3AD203B41FA5}">
                      <a16:colId xmlns:a16="http://schemas.microsoft.com/office/drawing/2014/main" val="3311547789"/>
                    </a:ext>
                  </a:extLst>
                </a:gridCol>
              </a:tblGrid>
              <a:tr h="458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 атаки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Ущерб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Риск (Ущерб * Вероятность)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22579912"/>
                  </a:ext>
                </a:extLst>
              </a:tr>
              <a:tr h="4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Взлом базы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552893750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DDoS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ru-RU" sz="1200" dirty="0">
                          <a:effectLst/>
                        </a:rPr>
                        <a:t>атака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19191813"/>
                  </a:ext>
                </a:extLst>
              </a:tr>
              <a:tr h="1353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Кража документов, содержащих конфиденциальную информацию о клиентах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724866487"/>
                  </a:ext>
                </a:extLst>
              </a:tr>
              <a:tr h="90210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Кража паролей от учётных записей офисных компьютеров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0406573"/>
                  </a:ext>
                </a:extLst>
              </a:tr>
              <a:tr h="67657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Ошибка программного обеспечения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981395417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Хищение данных банковских карт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642592232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Взлом банкоматов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299760594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Итого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80113788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211557" y="445716"/>
            <a:ext cx="213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1400"/>
              </a:spcBef>
              <a:spcAft>
                <a:spcPts val="14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</a:t>
            </a:r>
          </a:p>
        </p:txBody>
      </p:sp>
    </p:spTree>
    <p:extLst>
      <p:ext uri="{BB962C8B-B14F-4D97-AF65-F5344CB8AC3E}">
        <p14:creationId xmlns:p14="http://schemas.microsoft.com/office/powerpoint/2010/main" val="42949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431" y="26980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Меры, методы и средства обеспечения требуемого уровня защищенности информационных ресурсов. </a:t>
            </a:r>
          </a:p>
        </p:txBody>
      </p:sp>
    </p:spTree>
    <p:extLst>
      <p:ext uri="{BB962C8B-B14F-4D97-AF65-F5344CB8AC3E}">
        <p14:creationId xmlns:p14="http://schemas.microsoft.com/office/powerpoint/2010/main" val="3469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63" y="288636"/>
            <a:ext cx="9601200" cy="1485900"/>
          </a:xfrm>
        </p:spPr>
        <p:txBody>
          <a:bodyPr/>
          <a:lstStyle/>
          <a:p>
            <a:r>
              <a:rPr lang="ru-RU" dirty="0"/>
              <a:t>Нормативно-правовой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763" y="1188603"/>
            <a:ext cx="11254509" cy="531379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устав;</a:t>
            </a:r>
          </a:p>
          <a:p>
            <a:pPr lvl="0"/>
            <a:r>
              <a:rPr lang="ru-RU" dirty="0"/>
              <a:t>коллективный трудовой договор;</a:t>
            </a:r>
          </a:p>
          <a:p>
            <a:pPr lvl="0"/>
            <a:r>
              <a:rPr lang="ru-RU" dirty="0"/>
              <a:t>трудовые договоры с сотрудниками банка;</a:t>
            </a:r>
          </a:p>
          <a:p>
            <a:pPr lvl="0"/>
            <a:r>
              <a:rPr lang="ru-RU" dirty="0"/>
              <a:t>правила внутреннего распорядка служащих банка;</a:t>
            </a:r>
          </a:p>
          <a:p>
            <a:pPr lvl="0"/>
            <a:r>
              <a:rPr lang="ru-RU" dirty="0"/>
              <a:t>должностные обязанности руководителей, специалистов и служащих банка.</a:t>
            </a:r>
          </a:p>
          <a:p>
            <a:pPr lvl="0"/>
            <a:r>
              <a:rPr lang="ru-RU" dirty="0"/>
              <a:t>инструкции пользователей информационно-вычислительных сетей и баз данных;</a:t>
            </a:r>
          </a:p>
          <a:p>
            <a:pPr lvl="0"/>
            <a:r>
              <a:rPr lang="ru-RU" dirty="0"/>
              <a:t>инструкции администраторов ИВС и БД;</a:t>
            </a:r>
          </a:p>
          <a:p>
            <a:pPr lvl="0"/>
            <a:r>
              <a:rPr lang="ru-RU" dirty="0" smtClean="0"/>
              <a:t>концепция </a:t>
            </a:r>
            <a:r>
              <a:rPr lang="ru-RU" dirty="0"/>
              <a:t>системы защиты информации;</a:t>
            </a:r>
          </a:p>
          <a:p>
            <a:pPr lvl="0"/>
            <a:r>
              <a:rPr lang="ru-RU" dirty="0"/>
              <a:t>инструкции сотрудников, допущенных к </a:t>
            </a:r>
            <a:r>
              <a:rPr lang="ru-RU" dirty="0" smtClean="0"/>
              <a:t>защищаемым сведениям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инструкции сотрудников, ответственных за защиту информации; памятка сотрудника о сохранении коммерческой или иной </a:t>
            </a:r>
            <a:r>
              <a:rPr lang="ru-RU" dirty="0" smtClean="0"/>
              <a:t>тайны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2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лементы </a:t>
            </a:r>
            <a:r>
              <a:rPr lang="ru-RU" dirty="0"/>
              <a:t>системы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255" y="2867891"/>
            <a:ext cx="9601200" cy="3581400"/>
          </a:xfrm>
        </p:spPr>
        <p:txBody>
          <a:bodyPr/>
          <a:lstStyle/>
          <a:p>
            <a:r>
              <a:rPr lang="ru-RU" dirty="0"/>
              <a:t>Нормативно-правовой элемент </a:t>
            </a:r>
            <a:endParaRPr lang="ru-RU" dirty="0" smtClean="0"/>
          </a:p>
          <a:p>
            <a:r>
              <a:rPr lang="ru-RU" dirty="0"/>
              <a:t>Организационный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Инженерно-технический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Программно-аппаратный элемент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073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146" y="131618"/>
            <a:ext cx="9601200" cy="1485900"/>
          </a:xfrm>
        </p:spPr>
        <p:txBody>
          <a:bodyPr/>
          <a:lstStyle/>
          <a:p>
            <a:r>
              <a:rPr lang="ru-RU" dirty="0"/>
              <a:t>Организационный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144" y="985115"/>
            <a:ext cx="11224491" cy="5646594"/>
          </a:xfrm>
        </p:spPr>
        <p:txBody>
          <a:bodyPr>
            <a:noAutofit/>
          </a:bodyPr>
          <a:lstStyle/>
          <a:p>
            <a:pPr lvl="0"/>
            <a:r>
              <a:rPr lang="ru-RU" sz="1800" dirty="0"/>
              <a:t>добывание </a:t>
            </a:r>
            <a:r>
              <a:rPr lang="ru-RU" sz="1800" dirty="0" smtClean="0"/>
              <a:t>максимального </a:t>
            </a:r>
            <a:r>
              <a:rPr lang="ru-RU" sz="1800" dirty="0"/>
              <a:t>объема сведений о кандидатах на работу, тщательная проверка представленных </a:t>
            </a:r>
            <a:r>
              <a:rPr lang="ru-RU" sz="1800" dirty="0" smtClean="0"/>
              <a:t>документов;</a:t>
            </a:r>
            <a:endParaRPr lang="ru-RU" sz="1800" dirty="0"/>
          </a:p>
          <a:p>
            <a:pPr lvl="0"/>
            <a:r>
              <a:rPr lang="ru-RU" sz="1800" dirty="0"/>
              <a:t>проведение комплекса проверочных мероприятий в отношении кандидатов на работу, их родственников, бывших сослуживцев, ближайшего окружения в тех случаях, когда рассматривается вопрос об их приеме на руководящие должности или допуске к информации, составляющей коммерческую тайну;</a:t>
            </a:r>
          </a:p>
          <a:p>
            <a:pPr lvl="0"/>
            <a:r>
              <a:rPr lang="ru-RU" sz="1800" dirty="0"/>
              <a:t>использование современных методов, в частности собеседований и тестирований, для создания психологического портрета кандидатов на работу, который бы позволял уверенно судить об основных чертах характера и прогнозировать их вероятные действия в различных экстремальных ситуациях;</a:t>
            </a:r>
          </a:p>
          <a:p>
            <a:pPr lvl="0"/>
            <a:r>
              <a:rPr lang="ru-RU" sz="1800" dirty="0" smtClean="0"/>
              <a:t>определение </a:t>
            </a:r>
            <a:r>
              <a:rPr lang="ru-RU" sz="1800" dirty="0"/>
              <a:t>для кандидатов на работу в структурах банка некоторого испытательного срока с целью дальнейшей проверки и выявления деловых и личных качеств, иных факторов, которые бы могли препятствовать зачислению на должность;</a:t>
            </a:r>
          </a:p>
          <a:p>
            <a:pPr lvl="0"/>
            <a:r>
              <a:rPr lang="ru-RU" sz="1800" dirty="0"/>
              <a:t>введение в практику регулярных и неожиданных комплексных проверок персонала, в том числе через возможности служб безопасности;</a:t>
            </a:r>
          </a:p>
          <a:p>
            <a:pPr lvl="0"/>
            <a:r>
              <a:rPr lang="ru-RU" sz="1800" dirty="0" smtClean="0"/>
              <a:t>выделение </a:t>
            </a:r>
            <a:r>
              <a:rPr lang="ru-RU" sz="1800" dirty="0"/>
              <a:t>из числа первых руководителей коммерческих структур куратора кадровой работы для осуществления контроля за деятельностью кадровых подразделений и служб безопасности при работе с персоналом.</a:t>
            </a:r>
          </a:p>
        </p:txBody>
      </p:sp>
    </p:spTree>
    <p:extLst>
      <p:ext uri="{BB962C8B-B14F-4D97-AF65-F5344CB8AC3E}">
        <p14:creationId xmlns:p14="http://schemas.microsoft.com/office/powerpoint/2010/main" val="4089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/>
              <a:t>Инженерно-технический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5" y="891308"/>
            <a:ext cx="11162145" cy="572192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физические средства, включающие различные средства и сооружения, препятствующие физическому проникновению </a:t>
            </a:r>
            <a:r>
              <a:rPr lang="ru-RU" dirty="0" smtClean="0"/>
              <a:t>злоумышленников </a:t>
            </a:r>
            <a:r>
              <a:rPr lang="ru-RU" dirty="0"/>
              <a:t>на объекты защиты (территорию, в здание и помещения) и материальными носителями. Например, заборы, стальные двери, кодовые замки, сейфы и т. д.;</a:t>
            </a:r>
          </a:p>
          <a:p>
            <a:pPr lvl="0"/>
            <a:r>
              <a:rPr lang="ru-RU" dirty="0"/>
              <a:t>средства защиты технических каналов утечки информации, возникающих при работе ЭВМ, средств связи, копировальных аппаратов, принтеров, факсов и др. технических средств управления;</a:t>
            </a:r>
          </a:p>
          <a:p>
            <a:pPr lvl="0"/>
            <a:r>
              <a:rPr lang="ru-RU" dirty="0"/>
              <a:t>средства обеспечения охраны территории, здания и помещений (средства наблюдения, оповещения, сигнализации, информирования и идентификации);</a:t>
            </a:r>
          </a:p>
          <a:p>
            <a:pPr lvl="0"/>
            <a:r>
              <a:rPr lang="ru-RU" dirty="0"/>
              <a:t>средства обнаружения приборов и устройств технической разведки (подслушивающих и передающих устройств, тайно установленной миниатюрной звукозаписывающей и телевизионной аппаратуры и т. п.);</a:t>
            </a:r>
          </a:p>
          <a:p>
            <a:pPr lvl="0"/>
            <a:r>
              <a:rPr lang="ru-RU" dirty="0"/>
              <a:t>технические средства контроля, предотвращающие вынос персоналом из помещения специально маркированных предметов, документов, дискет, книг и т. п.</a:t>
            </a:r>
          </a:p>
          <a:p>
            <a:pPr lvl="0"/>
            <a:r>
              <a:rPr lang="ru-RU" dirty="0"/>
              <a:t>средства противопожарной охраны;</a:t>
            </a:r>
          </a:p>
          <a:p>
            <a:pPr lvl="0"/>
            <a:r>
              <a:rPr lang="ru-RU" dirty="0"/>
              <a:t>средства защиты помещений от визуальных способов технической разведки.</a:t>
            </a:r>
          </a:p>
        </p:txBody>
      </p:sp>
    </p:spTree>
    <p:extLst>
      <p:ext uri="{BB962C8B-B14F-4D97-AF65-F5344CB8AC3E}">
        <p14:creationId xmlns:p14="http://schemas.microsoft.com/office/powerpoint/2010/main" val="3363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r>
              <a:rPr lang="ru-RU" dirty="0"/>
              <a:t>Программно-аппаратный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03746"/>
            <a:ext cx="9601200" cy="3581400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/>
              <a:t>Использование </a:t>
            </a:r>
            <a:r>
              <a:rPr lang="ru-RU" sz="1600" dirty="0"/>
              <a:t>аппаратных решений для авторизации пользователей при входе в систему и при доступе к критичным файловым объектам (смарт-карта, </a:t>
            </a:r>
            <a:r>
              <a:rPr lang="ru-RU" sz="1600" dirty="0" err="1"/>
              <a:t>Aladdin</a:t>
            </a:r>
            <a:r>
              <a:rPr lang="ru-RU" sz="1600" dirty="0"/>
              <a:t> </a:t>
            </a:r>
            <a:r>
              <a:rPr lang="ru-RU" sz="1600" dirty="0" err="1"/>
              <a:t>eToken</a:t>
            </a:r>
            <a:r>
              <a:rPr lang="ru-RU" sz="1600" dirty="0"/>
              <a:t>, </a:t>
            </a:r>
            <a:r>
              <a:rPr lang="ru-RU" sz="1600" dirty="0" err="1"/>
              <a:t>ruToken</a:t>
            </a:r>
            <a:r>
              <a:rPr lang="ru-RU" sz="1600" dirty="0"/>
              <a:t>, </a:t>
            </a:r>
            <a:r>
              <a:rPr lang="ru-RU" sz="1600" dirty="0" err="1"/>
              <a:t>iButton</a:t>
            </a:r>
            <a:r>
              <a:rPr lang="ru-RU" sz="1600" dirty="0"/>
              <a:t>);</a:t>
            </a:r>
          </a:p>
          <a:p>
            <a:pPr lvl="0"/>
            <a:r>
              <a:rPr lang="ru-RU" sz="1600" dirty="0"/>
              <a:t>Разграничения и аудит работы пользователей с локальными и сетевыми ресурсами (файловые ресурсы – FAT/NTFS/DFS/любые монтируемые ФС), ресурсы реестра ОС, сменные носители, принтеры, сервисы олицетворения, буфер обмена и т. д.);</a:t>
            </a:r>
          </a:p>
          <a:p>
            <a:pPr lvl="0"/>
            <a:r>
              <a:rPr lang="ru-RU" sz="1600" dirty="0"/>
              <a:t>Разграничения и аудит работы программ (приложений) с локальными и сетевыми ресурсами;</a:t>
            </a:r>
          </a:p>
          <a:p>
            <a:pPr lvl="0"/>
            <a:r>
              <a:rPr lang="ru-RU" sz="1600" dirty="0"/>
              <a:t>Разграничения и аудит работы пользователей с устройствами с использованием их серийных номеров (</a:t>
            </a:r>
            <a:r>
              <a:rPr lang="ru-RU" sz="1600" dirty="0" err="1"/>
              <a:t>Flash</a:t>
            </a:r>
            <a:r>
              <a:rPr lang="ru-RU" sz="1600" dirty="0"/>
              <a:t>-диски, CD/DVD, USB, </a:t>
            </a:r>
            <a:r>
              <a:rPr lang="ru-RU" sz="1600" dirty="0" err="1"/>
              <a:t>WiFi</a:t>
            </a:r>
            <a:r>
              <a:rPr lang="ru-RU" sz="1600" dirty="0"/>
              <a:t>, </a:t>
            </a:r>
            <a:r>
              <a:rPr lang="ru-RU" sz="1600" dirty="0" err="1"/>
              <a:t>Bluetooth</a:t>
            </a:r>
            <a:r>
              <a:rPr lang="ru-RU" sz="1600" dirty="0"/>
              <a:t>, </a:t>
            </a:r>
            <a:r>
              <a:rPr lang="ru-RU" sz="1600" dirty="0" err="1"/>
              <a:t>IrDA</a:t>
            </a:r>
            <a:r>
              <a:rPr lang="ru-RU" sz="1600" dirty="0"/>
              <a:t>, IEEE1394/ </a:t>
            </a:r>
            <a:r>
              <a:rPr lang="ru-RU" sz="1600" dirty="0" err="1"/>
              <a:t>FireWire</a:t>
            </a:r>
            <a:r>
              <a:rPr lang="ru-RU" sz="1600" dirty="0"/>
              <a:t>, PCMCIA, COM/LPT и т. д</a:t>
            </a:r>
            <a:r>
              <a:rPr lang="ru-RU" sz="1600" dirty="0" smtClean="0"/>
              <a:t>.);</a:t>
            </a:r>
            <a:endParaRPr lang="ru-RU" sz="1600" dirty="0"/>
          </a:p>
          <a:p>
            <a:pPr lvl="0"/>
            <a:r>
              <a:rPr lang="ru-RU" sz="1600" dirty="0"/>
              <a:t>Разграничения и аудит работы пользователей и приложений с локальными и глобальными сетями (ЛВС, </a:t>
            </a:r>
            <a:r>
              <a:rPr lang="ru-RU" sz="1600" dirty="0" err="1"/>
              <a:t>Internet</a:t>
            </a:r>
            <a:r>
              <a:rPr lang="ru-RU" sz="1600" dirty="0"/>
              <a:t>/</a:t>
            </a:r>
            <a:r>
              <a:rPr lang="ru-RU" sz="1600" dirty="0" err="1"/>
              <a:t>Intranet</a:t>
            </a:r>
            <a:r>
              <a:rPr lang="ru-RU" sz="1600" dirty="0"/>
              <a:t>) – персональный </a:t>
            </a:r>
            <a:r>
              <a:rPr lang="ru-RU" sz="1600" dirty="0" err="1"/>
              <a:t>Firewall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Шифрование данных «на лету» (3DES, </a:t>
            </a:r>
            <a:r>
              <a:rPr lang="ru-RU" sz="1600" dirty="0" smtClean="0"/>
              <a:t>AES), </a:t>
            </a:r>
            <a:r>
              <a:rPr lang="ru-RU" sz="1600" dirty="0"/>
              <a:t>включая сетевые ресурсы, скрытие, разграничение доступа, а также гарантированное удаление остаточной информации, реализации коллективного доступа к зашифрованным данным;</a:t>
            </a:r>
          </a:p>
          <a:p>
            <a:pPr lvl="0"/>
            <a:r>
              <a:rPr lang="ru-RU" sz="1600" dirty="0"/>
              <a:t>Контроль рабочего времени пользователя, в том числе, средствами компьютерного видео наблюдения.</a:t>
            </a:r>
          </a:p>
        </p:txBody>
      </p:sp>
    </p:spTree>
    <p:extLst>
      <p:ext uri="{BB962C8B-B14F-4D97-AF65-F5344CB8AC3E}">
        <p14:creationId xmlns:p14="http://schemas.microsoft.com/office/powerpoint/2010/main" val="32109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934" y="2585215"/>
            <a:ext cx="9612971" cy="2852737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Обоснование актуальности, цели и задачи разработки ПИБ в организации (учреждении). </a:t>
            </a:r>
          </a:p>
        </p:txBody>
      </p:sp>
    </p:spTree>
    <p:extLst>
      <p:ext uri="{BB962C8B-B14F-4D97-AF65-F5344CB8AC3E}">
        <p14:creationId xmlns:p14="http://schemas.microsoft.com/office/powerpoint/2010/main" val="11234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3562" y="581891"/>
            <a:ext cx="11268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создания механизмов управления и планирования информационной безопасности в целях совершенствования следующих направлений деятельности компании: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непрерывного бизнеса;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доверия к компании;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инвестиций;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рисков безопасности с помощью защиты своих интересов в информационной сфере;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издержек;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деятельности по обеспечению ИБ.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угроз информационной безопасности до приемлемого для банка значения. 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угроз и уязвимостей и их исключение;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ущерба;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информационной безопасности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поддержание в актуальном состоянии нормативных документов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внедрение, поддержка и при необходимости восстановление систем;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и осуществление контроля выполнения требований информационной безопасности;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 к ресурсам банка.</a:t>
            </a:r>
          </a:p>
        </p:txBody>
      </p:sp>
    </p:spTree>
    <p:extLst>
      <p:ext uri="{BB962C8B-B14F-4D97-AF65-F5344CB8AC3E}">
        <p14:creationId xmlns:p14="http://schemas.microsoft.com/office/powerpoint/2010/main" val="702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05" y="276268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Объекты защиты. Описание </a:t>
            </a:r>
            <a:r>
              <a:rPr lang="ru-RU" dirty="0" smtClean="0"/>
              <a:t>структуры, периметра </a:t>
            </a:r>
            <a:r>
              <a:rPr lang="ru-RU" dirty="0"/>
              <a:t>и внутренней структуры ИВС. </a:t>
            </a:r>
            <a:r>
              <a:rPr lang="ru-RU" dirty="0" smtClean="0"/>
              <a:t>Полный обзор всех возможных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9673" y="701965"/>
            <a:ext cx="114623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объектами защиты системы информационной безопасности в банке являются информационные ресурсы, содержащие: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персональные данные физических лиц (сотрудников и клиентов);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ограниченного доступа;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открыто распространяемую информацию, необходимую для работы банка, независимо от формы и вида ее представления. </a:t>
            </a:r>
          </a:p>
          <a:p>
            <a:pPr indent="44958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Особые объекты защиты, имеющие высокую важность для банка: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платежный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информационный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платежная информация;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иная значимая для Банка информация, разглашение или модификация которой может привести к негативным последствиям для Банка;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носители защищаемой информации, в т. ч. информационные ресурсы, речевая информация, документы на физических носителях информации, определенные как защищаемые нормативно-распорядительными документами Банка.</a:t>
            </a:r>
          </a:p>
        </p:txBody>
      </p:sp>
    </p:spTree>
    <p:extLst>
      <p:ext uri="{BB962C8B-B14F-4D97-AF65-F5344CB8AC3E}">
        <p14:creationId xmlns:p14="http://schemas.microsoft.com/office/powerpoint/2010/main" val="14831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237" y="21474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Структура банка</a:t>
            </a:r>
            <a:endParaRPr lang="ru-RU" dirty="0"/>
          </a:p>
        </p:txBody>
      </p:sp>
      <p:pic>
        <p:nvPicPr>
          <p:cNvPr id="4" name="Объект 3" descr="https://coollib.net/i/81/232981/untitled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891" y="1156913"/>
            <a:ext cx="9725892" cy="5317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4948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угрозы и их источники. Анализ потенциальных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9" y="1428749"/>
            <a:ext cx="10247745" cy="4805795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 smtClean="0"/>
              <a:t>Внешние</a:t>
            </a:r>
          </a:p>
          <a:p>
            <a:pPr lvl="1"/>
            <a:r>
              <a:rPr lang="ru-RU" sz="2600" dirty="0"/>
              <a:t>неквалифицированные пользователи; </a:t>
            </a:r>
          </a:p>
          <a:p>
            <a:pPr lvl="1"/>
            <a:r>
              <a:rPr lang="ru-RU" sz="2600" dirty="0"/>
              <a:t>несанкционированный доступ к ПС с целью модификации кода; </a:t>
            </a:r>
          </a:p>
          <a:p>
            <a:pPr lvl="1"/>
            <a:r>
              <a:rPr lang="ru-RU" sz="2600" dirty="0"/>
              <a:t>внешние климатические условия;</a:t>
            </a:r>
          </a:p>
          <a:p>
            <a:pPr lvl="1"/>
            <a:r>
              <a:rPr lang="ru-RU" sz="2600" dirty="0"/>
              <a:t>электромагнитные и ионизирующие помехи;</a:t>
            </a:r>
          </a:p>
          <a:p>
            <a:pPr lvl="1"/>
            <a:r>
              <a:rPr lang="ru-RU" sz="2600" dirty="0"/>
              <a:t>перебои в электроснабжении;</a:t>
            </a:r>
          </a:p>
          <a:p>
            <a:pPr lvl="1"/>
            <a:r>
              <a:rPr lang="ru-RU" sz="2600" dirty="0"/>
              <a:t>недостаточная квалификация обслуживающего персонала</a:t>
            </a:r>
            <a:endParaRPr lang="ru-RU" sz="2600" dirty="0" smtClean="0"/>
          </a:p>
          <a:p>
            <a:r>
              <a:rPr lang="ru-RU" sz="2600" dirty="0" smtClean="0"/>
              <a:t>Внутренние</a:t>
            </a:r>
          </a:p>
          <a:p>
            <a:pPr lvl="1"/>
            <a:r>
              <a:rPr lang="ru-RU" sz="2600" dirty="0"/>
              <a:t>некорректный исходный алгоритм;</a:t>
            </a:r>
          </a:p>
          <a:p>
            <a:pPr lvl="1"/>
            <a:r>
              <a:rPr lang="ru-RU" sz="2600" dirty="0"/>
              <a:t>неправильно запрограммированный исходный алгоритм (первичные ошибки); </a:t>
            </a:r>
          </a:p>
          <a:p>
            <a:pPr lvl="1"/>
            <a:r>
              <a:rPr lang="ru-RU" sz="2600" dirty="0"/>
              <a:t>системные ошибки при постановке задачи проектирования; </a:t>
            </a:r>
          </a:p>
          <a:p>
            <a:pPr lvl="1"/>
            <a:r>
              <a:rPr lang="ru-RU" sz="2600" dirty="0"/>
              <a:t>отклонения от технологии изготовления комплектующих изделий и АС в целом; </a:t>
            </a:r>
          </a:p>
          <a:p>
            <a:pPr lvl="1"/>
            <a:r>
              <a:rPr lang="ru-RU" sz="2600" dirty="0"/>
              <a:t>нарушение режима эксплуатации, вызванное внутренним состоянием АС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9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06682"/>
            <a:ext cx="9601200" cy="42810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Естественные</a:t>
            </a:r>
          </a:p>
          <a:p>
            <a:pPr marL="0" indent="0">
              <a:buNone/>
            </a:pPr>
            <a:r>
              <a:rPr lang="ru-RU" dirty="0"/>
              <a:t>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</a:t>
            </a:r>
            <a:endParaRPr lang="ru-RU" dirty="0" smtClean="0"/>
          </a:p>
          <a:p>
            <a:r>
              <a:rPr lang="ru-RU" dirty="0" smtClean="0"/>
              <a:t>Искусственные</a:t>
            </a:r>
          </a:p>
          <a:p>
            <a:pPr marL="0" indent="0">
              <a:buNone/>
            </a:pPr>
            <a:r>
              <a:rPr lang="ru-RU" dirty="0"/>
              <a:t>угрозы, вызванные деятельностью человека.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Непреднамеренные</a:t>
            </a:r>
          </a:p>
          <a:p>
            <a:r>
              <a:rPr lang="ru-RU" dirty="0"/>
              <a:t>Преднамеренные</a:t>
            </a:r>
          </a:p>
          <a:p>
            <a:pPr lvl="1"/>
            <a:r>
              <a:rPr lang="ru-RU" dirty="0"/>
              <a:t>деятельность преступных групп и формирований</a:t>
            </a:r>
          </a:p>
          <a:p>
            <a:pPr lvl="1"/>
            <a:r>
              <a:rPr lang="ru-RU" dirty="0"/>
              <a:t>удаленное несанкционированное вмешательство посторонних лиц</a:t>
            </a:r>
          </a:p>
          <a:p>
            <a:r>
              <a:rPr lang="ru-RU" dirty="0"/>
              <a:t>ошибки, допущенные при разработке компонентов информационной системы и системы ее защиты, ошибки в программном обеспечении, отказы и сбои технических средств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597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54</TotalTime>
  <Words>1284</Words>
  <Application>Microsoft Office PowerPoint</Application>
  <PresentationFormat>Широкоэкранный</PresentationFormat>
  <Paragraphs>168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Symbol</vt:lpstr>
      <vt:lpstr>Times New Roman</vt:lpstr>
      <vt:lpstr>Crop</vt:lpstr>
      <vt:lpstr>Разработка и внедрение политики безопасности банка</vt:lpstr>
      <vt:lpstr>Обоснование актуальности, цели и задачи разработки ПИБ в организации (учреждении). </vt:lpstr>
      <vt:lpstr>Презентация PowerPoint</vt:lpstr>
      <vt:lpstr>Объекты защиты. Описание структуры, периметра и внутренней структуры ИВС. Полный обзор всех возможных объектов</vt:lpstr>
      <vt:lpstr>Презентация PowerPoint</vt:lpstr>
      <vt:lpstr>Структура банка</vt:lpstr>
      <vt:lpstr>Основные угрозы и их источники. Анализ потенциальных угроз</vt:lpstr>
      <vt:lpstr>Угрозы</vt:lpstr>
      <vt:lpstr>Угрозы</vt:lpstr>
      <vt:lpstr>Оценка угроз, рисков и уязвимостей. Анализ ценности ресурсов, оценка значимости угроз</vt:lpstr>
      <vt:lpstr>Презентация PowerPoint</vt:lpstr>
      <vt:lpstr>Презентация PowerPoint</vt:lpstr>
      <vt:lpstr>Презентация PowerPoint</vt:lpstr>
      <vt:lpstr>Меры, методы и средства обеспечения требуемого уровня защищенности информационных ресурсов. </vt:lpstr>
      <vt:lpstr>Нормативно-правовой элемент ЗИ:</vt:lpstr>
      <vt:lpstr>Элементы системы защиты информации</vt:lpstr>
      <vt:lpstr>Организационный элемент ЗИ:</vt:lpstr>
      <vt:lpstr>Инженерно-технический элемент ЗИ:</vt:lpstr>
      <vt:lpstr>Программно-аппаратный элемент ЗИ: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банка</dc:title>
  <dc:creator>Lenovo</dc:creator>
  <cp:lastModifiedBy>95 Evgesha</cp:lastModifiedBy>
  <cp:revision>8</cp:revision>
  <dcterms:created xsi:type="dcterms:W3CDTF">2022-09-20T20:36:09Z</dcterms:created>
  <dcterms:modified xsi:type="dcterms:W3CDTF">2023-02-12T18:08:04Z</dcterms:modified>
</cp:coreProperties>
</file>