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9" r:id="rId4"/>
    <p:sldId id="262" r:id="rId5"/>
    <p:sldId id="263" r:id="rId6"/>
    <p:sldId id="260" r:id="rId7"/>
    <p:sldId id="265" r:id="rId8"/>
    <p:sldId id="261" r:id="rId9"/>
    <p:sldId id="258"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746" autoAdjust="0"/>
  </p:normalViewPr>
  <p:slideViewPr>
    <p:cSldViewPr snapToGrid="0" snapToObjects="1">
      <p:cViewPr varScale="1">
        <p:scale>
          <a:sx n="92" d="100"/>
          <a:sy n="92" d="100"/>
        </p:scale>
        <p:origin x="-1440"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CAA118-C08B-2249-9D45-FA8CEA6FDCF6}" type="datetimeFigureOut">
              <a:rPr lang="en-US" smtClean="0"/>
              <a:t>12/04/15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878FC2-ACB9-9545-AC5F-99DBB380D3B7}" type="slidenum">
              <a:rPr lang="en-US" smtClean="0"/>
              <a:t>‹#›</a:t>
            </a:fld>
            <a:endParaRPr lang="en-US"/>
          </a:p>
        </p:txBody>
      </p:sp>
    </p:spTree>
    <p:extLst>
      <p:ext uri="{BB962C8B-B14F-4D97-AF65-F5344CB8AC3E}">
        <p14:creationId xmlns:p14="http://schemas.microsoft.com/office/powerpoint/2010/main" val="29249460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1F1448-6F84-B145-ADFA-E433E3481363}" type="datetimeFigureOut">
              <a:rPr lang="en-US" smtClean="0"/>
              <a:t>12/04/15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29F33-E876-AD46-B519-E6F81F331E2B}" type="slidenum">
              <a:rPr lang="en-US" smtClean="0"/>
              <a:t>‹#›</a:t>
            </a:fld>
            <a:endParaRPr lang="en-US"/>
          </a:p>
        </p:txBody>
      </p:sp>
    </p:spTree>
    <p:extLst>
      <p:ext uri="{BB962C8B-B14F-4D97-AF65-F5344CB8AC3E}">
        <p14:creationId xmlns:p14="http://schemas.microsoft.com/office/powerpoint/2010/main" val="232769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1F1448-6F84-B145-ADFA-E433E3481363}" type="datetimeFigureOut">
              <a:rPr lang="en-US" smtClean="0"/>
              <a:t>12/04/15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29F33-E876-AD46-B519-E6F81F331E2B}" type="slidenum">
              <a:rPr lang="en-US" smtClean="0"/>
              <a:t>‹#›</a:t>
            </a:fld>
            <a:endParaRPr lang="en-US"/>
          </a:p>
        </p:txBody>
      </p:sp>
    </p:spTree>
    <p:extLst>
      <p:ext uri="{BB962C8B-B14F-4D97-AF65-F5344CB8AC3E}">
        <p14:creationId xmlns:p14="http://schemas.microsoft.com/office/powerpoint/2010/main" val="327804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1F1448-6F84-B145-ADFA-E433E3481363}" type="datetimeFigureOut">
              <a:rPr lang="en-US" smtClean="0"/>
              <a:t>12/04/15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29F33-E876-AD46-B519-E6F81F331E2B}" type="slidenum">
              <a:rPr lang="en-US" smtClean="0"/>
              <a:t>‹#›</a:t>
            </a:fld>
            <a:endParaRPr lang="en-US"/>
          </a:p>
        </p:txBody>
      </p:sp>
    </p:spTree>
    <p:extLst>
      <p:ext uri="{BB962C8B-B14F-4D97-AF65-F5344CB8AC3E}">
        <p14:creationId xmlns:p14="http://schemas.microsoft.com/office/powerpoint/2010/main" val="425375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1F1448-6F84-B145-ADFA-E433E3481363}" type="datetimeFigureOut">
              <a:rPr lang="en-US" smtClean="0"/>
              <a:t>12/04/15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29F33-E876-AD46-B519-E6F81F331E2B}" type="slidenum">
              <a:rPr lang="en-US" smtClean="0"/>
              <a:t>‹#›</a:t>
            </a:fld>
            <a:endParaRPr lang="en-US"/>
          </a:p>
        </p:txBody>
      </p:sp>
    </p:spTree>
    <p:extLst>
      <p:ext uri="{BB962C8B-B14F-4D97-AF65-F5344CB8AC3E}">
        <p14:creationId xmlns:p14="http://schemas.microsoft.com/office/powerpoint/2010/main" val="579744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1F1448-6F84-B145-ADFA-E433E3481363}" type="datetimeFigureOut">
              <a:rPr lang="en-US" smtClean="0"/>
              <a:t>12/04/15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29F33-E876-AD46-B519-E6F81F331E2B}" type="slidenum">
              <a:rPr lang="en-US" smtClean="0"/>
              <a:t>‹#›</a:t>
            </a:fld>
            <a:endParaRPr lang="en-US"/>
          </a:p>
        </p:txBody>
      </p:sp>
    </p:spTree>
    <p:extLst>
      <p:ext uri="{BB962C8B-B14F-4D97-AF65-F5344CB8AC3E}">
        <p14:creationId xmlns:p14="http://schemas.microsoft.com/office/powerpoint/2010/main" val="2859003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1F1448-6F84-B145-ADFA-E433E3481363}" type="datetimeFigureOut">
              <a:rPr lang="en-US" smtClean="0"/>
              <a:t>12/04/15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29F33-E876-AD46-B519-E6F81F331E2B}" type="slidenum">
              <a:rPr lang="en-US" smtClean="0"/>
              <a:t>‹#›</a:t>
            </a:fld>
            <a:endParaRPr lang="en-US"/>
          </a:p>
        </p:txBody>
      </p:sp>
    </p:spTree>
    <p:extLst>
      <p:ext uri="{BB962C8B-B14F-4D97-AF65-F5344CB8AC3E}">
        <p14:creationId xmlns:p14="http://schemas.microsoft.com/office/powerpoint/2010/main" val="3219402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1F1448-6F84-B145-ADFA-E433E3481363}" type="datetimeFigureOut">
              <a:rPr lang="en-US" smtClean="0"/>
              <a:t>12/04/15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029F33-E876-AD46-B519-E6F81F331E2B}" type="slidenum">
              <a:rPr lang="en-US" smtClean="0"/>
              <a:t>‹#›</a:t>
            </a:fld>
            <a:endParaRPr lang="en-US"/>
          </a:p>
        </p:txBody>
      </p:sp>
    </p:spTree>
    <p:extLst>
      <p:ext uri="{BB962C8B-B14F-4D97-AF65-F5344CB8AC3E}">
        <p14:creationId xmlns:p14="http://schemas.microsoft.com/office/powerpoint/2010/main" val="358868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1F1448-6F84-B145-ADFA-E433E3481363}" type="datetimeFigureOut">
              <a:rPr lang="en-US" smtClean="0"/>
              <a:t>12/04/15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029F33-E876-AD46-B519-E6F81F331E2B}" type="slidenum">
              <a:rPr lang="en-US" smtClean="0"/>
              <a:t>‹#›</a:t>
            </a:fld>
            <a:endParaRPr lang="en-US"/>
          </a:p>
        </p:txBody>
      </p:sp>
    </p:spTree>
    <p:extLst>
      <p:ext uri="{BB962C8B-B14F-4D97-AF65-F5344CB8AC3E}">
        <p14:creationId xmlns:p14="http://schemas.microsoft.com/office/powerpoint/2010/main" val="4157216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F1448-6F84-B145-ADFA-E433E3481363}" type="datetimeFigureOut">
              <a:rPr lang="en-US" smtClean="0"/>
              <a:t>12/04/15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029F33-E876-AD46-B519-E6F81F331E2B}" type="slidenum">
              <a:rPr lang="en-US" smtClean="0"/>
              <a:t>‹#›</a:t>
            </a:fld>
            <a:endParaRPr lang="en-US"/>
          </a:p>
        </p:txBody>
      </p:sp>
    </p:spTree>
    <p:extLst>
      <p:ext uri="{BB962C8B-B14F-4D97-AF65-F5344CB8AC3E}">
        <p14:creationId xmlns:p14="http://schemas.microsoft.com/office/powerpoint/2010/main" val="232037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1F1448-6F84-B145-ADFA-E433E3481363}" type="datetimeFigureOut">
              <a:rPr lang="en-US" smtClean="0"/>
              <a:t>12/04/15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29F33-E876-AD46-B519-E6F81F331E2B}" type="slidenum">
              <a:rPr lang="en-US" smtClean="0"/>
              <a:t>‹#›</a:t>
            </a:fld>
            <a:endParaRPr lang="en-US"/>
          </a:p>
        </p:txBody>
      </p:sp>
    </p:spTree>
    <p:extLst>
      <p:ext uri="{BB962C8B-B14F-4D97-AF65-F5344CB8AC3E}">
        <p14:creationId xmlns:p14="http://schemas.microsoft.com/office/powerpoint/2010/main" val="3951424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1F1448-6F84-B145-ADFA-E433E3481363}" type="datetimeFigureOut">
              <a:rPr lang="en-US" smtClean="0"/>
              <a:t>12/04/15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29F33-E876-AD46-B519-E6F81F331E2B}" type="slidenum">
              <a:rPr lang="en-US" smtClean="0"/>
              <a:t>‹#›</a:t>
            </a:fld>
            <a:endParaRPr lang="en-US"/>
          </a:p>
        </p:txBody>
      </p:sp>
    </p:spTree>
    <p:extLst>
      <p:ext uri="{BB962C8B-B14F-4D97-AF65-F5344CB8AC3E}">
        <p14:creationId xmlns:p14="http://schemas.microsoft.com/office/powerpoint/2010/main" val="27390027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51591"/>
            <a:ext cx="8229600" cy="641384"/>
          </a:xfrm>
          <a:prstGeom prst="rect">
            <a:avLst/>
          </a:prstGeom>
        </p:spPr>
        <p:txBody>
          <a:bodyPr vert="horz" lIns="91440" tIns="45720" rIns="91440" bIns="45720" rtlCol="0" anchor="ctr">
            <a:normAutofit/>
          </a:bodyPr>
          <a:lstStyle/>
          <a:p>
            <a:r>
              <a:rPr lang="en-US" dirty="0" smtClean="0"/>
              <a:t>CLICK TO EDIT MASTER</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1F1448-6F84-B145-ADFA-E433E3481363}" type="datetimeFigureOut">
              <a:rPr lang="en-US" smtClean="0"/>
              <a:t>12/04/15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29F33-E876-AD46-B519-E6F81F331E2B}" type="slidenum">
              <a:rPr lang="en-US" smtClean="0"/>
              <a:t>‹#›</a:t>
            </a:fld>
            <a:endParaRPr lang="en-US"/>
          </a:p>
        </p:txBody>
      </p:sp>
    </p:spTree>
    <p:extLst>
      <p:ext uri="{BB962C8B-B14F-4D97-AF65-F5344CB8AC3E}">
        <p14:creationId xmlns:p14="http://schemas.microsoft.com/office/powerpoint/2010/main" val="2228595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4400" b="1" kern="1200">
          <a:solidFill>
            <a:schemeClr val="tx1"/>
          </a:solidFill>
          <a:latin typeface="Univers"/>
          <a:ea typeface="+mj-ea"/>
          <a:cs typeface="Univers"/>
        </a:defRPr>
      </a:lvl1pPr>
    </p:titleStyle>
    <p:bodyStyle>
      <a:lvl1pPr marL="342900" indent="-342900" algn="l" defTabSz="457200" rtl="0" eaLnBrk="1" latinLnBrk="0" hangingPunct="1">
        <a:spcBef>
          <a:spcPct val="20000"/>
        </a:spcBef>
        <a:buFont typeface="Wingdings" charset="2"/>
        <a:buChar char="§"/>
        <a:defRPr sz="20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0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3503522"/>
            <a:ext cx="9144000" cy="335447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371600" y="3950844"/>
            <a:ext cx="6400800" cy="375356"/>
          </a:xfrm>
        </p:spPr>
        <p:txBody>
          <a:bodyPr>
            <a:normAutofit/>
          </a:bodyPr>
          <a:lstStyle/>
          <a:p>
            <a:r>
              <a:rPr lang="en-US" sz="1800" dirty="0" smtClean="0">
                <a:solidFill>
                  <a:schemeClr val="bg1"/>
                </a:solidFill>
                <a:latin typeface="Univers"/>
                <a:cs typeface="Univers"/>
              </a:rPr>
              <a:t>A CONCEPTUAL SONIC APPLICATION</a:t>
            </a:r>
            <a:endParaRPr lang="en-US" sz="1800" dirty="0">
              <a:solidFill>
                <a:schemeClr val="bg1"/>
              </a:solidFill>
              <a:latin typeface="Univers"/>
              <a:cs typeface="Univers"/>
            </a:endParaRPr>
          </a:p>
        </p:txBody>
      </p:sp>
      <p:pic>
        <p:nvPicPr>
          <p:cNvPr id="6" name="Picture 5" descr="HereSpace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75" y="1623689"/>
            <a:ext cx="8491243" cy="2300111"/>
          </a:xfrm>
          <a:prstGeom prst="rect">
            <a:avLst/>
          </a:prstGeom>
        </p:spPr>
      </p:pic>
    </p:spTree>
    <p:extLst>
      <p:ext uri="{BB962C8B-B14F-4D97-AF65-F5344CB8AC3E}">
        <p14:creationId xmlns:p14="http://schemas.microsoft.com/office/powerpoint/2010/main" val="959295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flipV="1">
            <a:off x="0" y="-1"/>
            <a:ext cx="9144000" cy="351732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83169" y="3793184"/>
            <a:ext cx="8241507" cy="983598"/>
          </a:xfrm>
        </p:spPr>
        <p:txBody>
          <a:bodyPr>
            <a:noAutofit/>
          </a:bodyPr>
          <a:lstStyle/>
          <a:p>
            <a:r>
              <a:rPr lang="en-US" sz="1800" dirty="0" smtClean="0">
                <a:solidFill>
                  <a:schemeClr val="tx1"/>
                </a:solidFill>
                <a:latin typeface="Univers"/>
                <a:cs typeface="Univers"/>
              </a:rPr>
              <a:t>HTTP://ZHENYAM.COM/</a:t>
            </a:r>
            <a:endParaRPr lang="en-US" sz="1800" dirty="0">
              <a:solidFill>
                <a:schemeClr val="tx1"/>
              </a:solidFill>
              <a:latin typeface="Univers"/>
              <a:cs typeface="Univers"/>
            </a:endParaRPr>
          </a:p>
        </p:txBody>
      </p:sp>
      <p:pic>
        <p:nvPicPr>
          <p:cNvPr id="2" name="Picture 1" descr="HereSpace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5292" y="2650698"/>
            <a:ext cx="3953417" cy="1070903"/>
          </a:xfrm>
          <a:prstGeom prst="rect">
            <a:avLst/>
          </a:prstGeom>
        </p:spPr>
      </p:pic>
    </p:spTree>
    <p:extLst>
      <p:ext uri="{BB962C8B-B14F-4D97-AF65-F5344CB8AC3E}">
        <p14:creationId xmlns:p14="http://schemas.microsoft.com/office/powerpoint/2010/main" val="1675065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solidFill>
                  <a:schemeClr val="bg1"/>
                </a:solidFill>
              </a:rPr>
              <a:t>INSPIRATION</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en-US" dirty="0" err="1" smtClean="0">
                <a:solidFill>
                  <a:schemeClr val="bg1"/>
                </a:solidFill>
                <a:latin typeface="Univers"/>
                <a:cs typeface="Univers"/>
              </a:rPr>
              <a:t>Here:Space</a:t>
            </a:r>
            <a:r>
              <a:rPr lang="en-US" dirty="0" smtClean="0">
                <a:solidFill>
                  <a:schemeClr val="bg1"/>
                </a:solidFill>
                <a:latin typeface="Univers"/>
                <a:cs typeface="Univers"/>
              </a:rPr>
              <a:t> is a data pattern analysis tool &amp; conceptual art project that uses real time/near real ISS Telemetry data to create unique, generative aural landscapes.</a:t>
            </a:r>
          </a:p>
          <a:p>
            <a:pPr marL="0" indent="0">
              <a:buNone/>
            </a:pPr>
            <a:endParaRPr lang="en-US" dirty="0">
              <a:solidFill>
                <a:schemeClr val="bg1"/>
              </a:solidFill>
              <a:latin typeface="Univers"/>
              <a:cs typeface="Univers"/>
            </a:endParaRPr>
          </a:p>
          <a:p>
            <a:pPr marL="0" indent="0">
              <a:buNone/>
            </a:pPr>
            <a:r>
              <a:rPr lang="en-US" dirty="0" smtClean="0">
                <a:solidFill>
                  <a:schemeClr val="bg1"/>
                </a:solidFill>
                <a:latin typeface="Univers"/>
                <a:cs typeface="Univers"/>
              </a:rPr>
              <a:t>Based on idea that pattern recognition is significantly different when data is interpreted aurally versus visually or textually, the translation of numerical data into sound opens up an exciting opportunity for novel engagement with a data set.</a:t>
            </a:r>
            <a:endParaRPr lang="en-US" dirty="0">
              <a:solidFill>
                <a:schemeClr val="bg1"/>
              </a:solidFill>
              <a:latin typeface="Univers"/>
              <a:cs typeface="Univers"/>
            </a:endParaRPr>
          </a:p>
        </p:txBody>
      </p:sp>
      <p:sp>
        <p:nvSpPr>
          <p:cNvPr id="4" name="Footer Placeholder 3"/>
          <p:cNvSpPr>
            <a:spLocks noGrp="1"/>
          </p:cNvSpPr>
          <p:nvPr>
            <p:ph type="ftr" sz="quarter" idx="11"/>
          </p:nvPr>
        </p:nvSpPr>
        <p:spPr>
          <a:xfrm>
            <a:off x="457200" y="5992480"/>
            <a:ext cx="2895600" cy="595312"/>
          </a:xfrm>
        </p:spPr>
        <p:txBody>
          <a:bodyPr/>
          <a:lstStyle/>
          <a:p>
            <a:pPr algn="l">
              <a:lnSpc>
                <a:spcPct val="150000"/>
              </a:lnSpc>
            </a:pPr>
            <a:r>
              <a:rPr lang="en-US" dirty="0" smtClean="0">
                <a:solidFill>
                  <a:schemeClr val="bg1"/>
                </a:solidFill>
              </a:rPr>
              <a:t>http://</a:t>
            </a:r>
            <a:r>
              <a:rPr lang="en-US" dirty="0" err="1" smtClean="0">
                <a:solidFill>
                  <a:schemeClr val="bg1"/>
                </a:solidFill>
              </a:rPr>
              <a:t>listen.hatnote.com</a:t>
            </a:r>
            <a:r>
              <a:rPr lang="en-US" dirty="0" smtClean="0">
                <a:solidFill>
                  <a:schemeClr val="bg1"/>
                </a:solidFill>
              </a:rPr>
              <a:t>/</a:t>
            </a:r>
          </a:p>
          <a:p>
            <a:pPr algn="l">
              <a:lnSpc>
                <a:spcPct val="150000"/>
              </a:lnSpc>
            </a:pPr>
            <a:r>
              <a:rPr lang="en-US" dirty="0" smtClean="0">
                <a:solidFill>
                  <a:schemeClr val="bg1"/>
                </a:solidFill>
              </a:rPr>
              <a:t>http://</a:t>
            </a:r>
            <a:r>
              <a:rPr lang="en-US" dirty="0" err="1" smtClean="0">
                <a:solidFill>
                  <a:schemeClr val="bg1"/>
                </a:solidFill>
              </a:rPr>
              <a:t>www.bitlisten.com</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4035176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solidFill>
                  <a:srgbClr val="FFFFFF"/>
                </a:solidFill>
              </a:rPr>
              <a:t>TECHNOLOGY</a:t>
            </a:r>
            <a:endParaRPr lang="en-US" dirty="0">
              <a:solidFill>
                <a:srgbClr val="FFFFFF"/>
              </a:solidFill>
            </a:endParaRPr>
          </a:p>
        </p:txBody>
      </p:sp>
      <p:sp>
        <p:nvSpPr>
          <p:cNvPr id="3" name="Content Placeholder 2"/>
          <p:cNvSpPr>
            <a:spLocks noGrp="1"/>
          </p:cNvSpPr>
          <p:nvPr>
            <p:ph idx="1"/>
          </p:nvPr>
        </p:nvSpPr>
        <p:spPr/>
        <p:txBody>
          <a:bodyPr/>
          <a:lstStyle/>
          <a:p>
            <a:pPr marL="0" indent="0">
              <a:buNone/>
            </a:pPr>
            <a:r>
              <a:rPr lang="en-US" dirty="0" smtClean="0">
                <a:solidFill>
                  <a:srgbClr val="FFFFFF"/>
                </a:solidFill>
                <a:latin typeface="Univers"/>
                <a:cs typeface="Univers"/>
              </a:rPr>
              <a:t>ISS TELEMETRY DATA - LONGITUDE / LATITUDE</a:t>
            </a:r>
          </a:p>
          <a:p>
            <a:pPr marL="0" indent="0">
              <a:buNone/>
            </a:pPr>
            <a:r>
              <a:rPr lang="en-US" dirty="0">
                <a:solidFill>
                  <a:srgbClr val="FFFFFF"/>
                </a:solidFill>
                <a:latin typeface="Univers"/>
                <a:cs typeface="Univers"/>
              </a:rPr>
              <a:t>p</a:t>
            </a:r>
            <a:r>
              <a:rPr lang="en-US" dirty="0" smtClean="0">
                <a:solidFill>
                  <a:srgbClr val="FFFFFF"/>
                </a:solidFill>
                <a:latin typeface="Univers"/>
                <a:cs typeface="Univers"/>
              </a:rPr>
              <a:t>ulled in real-time via OPEN-NOTIFY.ORG API</a:t>
            </a:r>
          </a:p>
          <a:p>
            <a:pPr marL="0" indent="0">
              <a:buNone/>
            </a:pPr>
            <a:endParaRPr lang="en-US" dirty="0" smtClean="0">
              <a:solidFill>
                <a:srgbClr val="FFFFFF"/>
              </a:solidFill>
              <a:latin typeface="Univers"/>
              <a:cs typeface="Univers"/>
            </a:endParaRPr>
          </a:p>
          <a:p>
            <a:pPr marL="0" indent="0">
              <a:buNone/>
            </a:pPr>
            <a:endParaRPr lang="en-US" dirty="0">
              <a:solidFill>
                <a:srgbClr val="FFFFFF"/>
              </a:solidFill>
              <a:latin typeface="Univers"/>
              <a:cs typeface="Univers"/>
            </a:endParaRPr>
          </a:p>
          <a:p>
            <a:pPr marL="0" indent="0">
              <a:buNone/>
            </a:pPr>
            <a:r>
              <a:rPr lang="en-US" dirty="0" smtClean="0">
                <a:solidFill>
                  <a:srgbClr val="FFFFFF"/>
                </a:solidFill>
                <a:latin typeface="Univers"/>
                <a:cs typeface="Univers"/>
              </a:rPr>
              <a:t>ANGULAR</a:t>
            </a:r>
          </a:p>
          <a:p>
            <a:pPr marL="0" indent="0">
              <a:buNone/>
            </a:pPr>
            <a:r>
              <a:rPr lang="en-US" dirty="0" smtClean="0">
                <a:solidFill>
                  <a:srgbClr val="FFFFFF"/>
                </a:solidFill>
                <a:latin typeface="Univers"/>
                <a:cs typeface="Univers"/>
              </a:rPr>
              <a:t>BOOTSTRAP</a:t>
            </a:r>
          </a:p>
          <a:p>
            <a:pPr marL="0" indent="0">
              <a:buNone/>
            </a:pPr>
            <a:r>
              <a:rPr lang="en-US" dirty="0" smtClean="0">
                <a:solidFill>
                  <a:srgbClr val="FFFFFF"/>
                </a:solidFill>
                <a:latin typeface="Univers"/>
                <a:cs typeface="Univers"/>
              </a:rPr>
              <a:t>HTML5</a:t>
            </a:r>
          </a:p>
          <a:p>
            <a:pPr marL="0" indent="0">
              <a:buNone/>
            </a:pPr>
            <a:endParaRPr lang="en-US" dirty="0" smtClean="0">
              <a:solidFill>
                <a:srgbClr val="FFFFFF"/>
              </a:solidFill>
              <a:latin typeface="Univers"/>
              <a:cs typeface="Univers"/>
            </a:endParaRPr>
          </a:p>
          <a:p>
            <a:pPr marL="0" indent="0">
              <a:buNone/>
            </a:pPr>
            <a:endParaRPr lang="en-US" dirty="0">
              <a:solidFill>
                <a:srgbClr val="FFFFFF"/>
              </a:solidFill>
              <a:latin typeface="Univers"/>
              <a:cs typeface="Univers"/>
            </a:endParaRPr>
          </a:p>
          <a:p>
            <a:pPr marL="0" indent="0">
              <a:buNone/>
            </a:pPr>
            <a:r>
              <a:rPr lang="en-US" dirty="0" smtClean="0">
                <a:solidFill>
                  <a:srgbClr val="FFFFFF"/>
                </a:solidFill>
                <a:latin typeface="Univers"/>
                <a:cs typeface="Univers"/>
              </a:rPr>
              <a:t>CHROMA.JS</a:t>
            </a:r>
          </a:p>
          <a:p>
            <a:pPr marL="0" indent="0">
              <a:buNone/>
            </a:pPr>
            <a:r>
              <a:rPr lang="en-US" dirty="0" smtClean="0">
                <a:solidFill>
                  <a:srgbClr val="FFFFFF"/>
                </a:solidFill>
                <a:latin typeface="Univers"/>
                <a:cs typeface="Univers"/>
              </a:rPr>
              <a:t>AUDIOSYNTH.JS</a:t>
            </a:r>
          </a:p>
          <a:p>
            <a:pPr marL="0" indent="0">
              <a:buNone/>
            </a:pPr>
            <a:endParaRPr lang="en-US" dirty="0" smtClean="0">
              <a:solidFill>
                <a:srgbClr val="FFFFFF"/>
              </a:solidFill>
              <a:latin typeface="Univers"/>
              <a:cs typeface="Univers"/>
            </a:endParaRPr>
          </a:p>
          <a:p>
            <a:pPr marL="0" indent="0">
              <a:buNone/>
            </a:pPr>
            <a:endParaRPr lang="en-US" dirty="0">
              <a:solidFill>
                <a:srgbClr val="FFFFFF"/>
              </a:solidFill>
              <a:latin typeface="Univers"/>
              <a:cs typeface="Univers"/>
            </a:endParaRPr>
          </a:p>
        </p:txBody>
      </p:sp>
      <p:sp>
        <p:nvSpPr>
          <p:cNvPr id="4" name="Title 1"/>
          <p:cNvSpPr txBox="1">
            <a:spLocks/>
          </p:cNvSpPr>
          <p:nvPr/>
        </p:nvSpPr>
        <p:spPr>
          <a:xfrm>
            <a:off x="6349998" y="1645125"/>
            <a:ext cx="2221832" cy="641384"/>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4400" b="1" kern="1200">
                <a:solidFill>
                  <a:schemeClr val="tx1"/>
                </a:solidFill>
                <a:latin typeface="Univers"/>
                <a:ea typeface="+mj-ea"/>
                <a:cs typeface="Univers"/>
              </a:defRPr>
            </a:lvl1pPr>
          </a:lstStyle>
          <a:p>
            <a:pPr algn="r"/>
            <a:r>
              <a:rPr lang="en-US" b="0" dirty="0" smtClean="0">
                <a:solidFill>
                  <a:srgbClr val="FFFFFF"/>
                </a:solidFill>
              </a:rPr>
              <a:t>INPUT</a:t>
            </a:r>
            <a:endParaRPr lang="en-US" b="0" dirty="0">
              <a:solidFill>
                <a:srgbClr val="FFFFFF"/>
              </a:solidFill>
            </a:endParaRPr>
          </a:p>
        </p:txBody>
      </p:sp>
      <p:sp>
        <p:nvSpPr>
          <p:cNvPr id="5" name="Title 1"/>
          <p:cNvSpPr txBox="1">
            <a:spLocks/>
          </p:cNvSpPr>
          <p:nvPr/>
        </p:nvSpPr>
        <p:spPr>
          <a:xfrm>
            <a:off x="5868737" y="3315001"/>
            <a:ext cx="2703093" cy="641384"/>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4400" b="1" kern="1200">
                <a:solidFill>
                  <a:schemeClr val="tx1"/>
                </a:solidFill>
                <a:latin typeface="Univers"/>
                <a:ea typeface="+mj-ea"/>
                <a:cs typeface="Univers"/>
              </a:defRPr>
            </a:lvl1pPr>
          </a:lstStyle>
          <a:p>
            <a:pPr algn="r"/>
            <a:r>
              <a:rPr lang="en-US" b="0" dirty="0" smtClean="0">
                <a:solidFill>
                  <a:srgbClr val="FFFFFF"/>
                </a:solidFill>
              </a:rPr>
              <a:t>BUILT ON</a:t>
            </a:r>
            <a:endParaRPr lang="en-US" b="0" dirty="0">
              <a:solidFill>
                <a:srgbClr val="FFFFFF"/>
              </a:solidFill>
            </a:endParaRPr>
          </a:p>
        </p:txBody>
      </p:sp>
      <p:sp>
        <p:nvSpPr>
          <p:cNvPr id="6" name="Title 1"/>
          <p:cNvSpPr txBox="1">
            <a:spLocks/>
          </p:cNvSpPr>
          <p:nvPr/>
        </p:nvSpPr>
        <p:spPr>
          <a:xfrm>
            <a:off x="4184316" y="4931426"/>
            <a:ext cx="4387514" cy="641384"/>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4400" b="1" kern="1200">
                <a:solidFill>
                  <a:schemeClr val="tx1"/>
                </a:solidFill>
                <a:latin typeface="Univers"/>
                <a:ea typeface="+mj-ea"/>
                <a:cs typeface="Univers"/>
              </a:defRPr>
            </a:lvl1pPr>
          </a:lstStyle>
          <a:p>
            <a:pPr algn="r"/>
            <a:r>
              <a:rPr lang="en-US" b="0" dirty="0" smtClean="0">
                <a:solidFill>
                  <a:srgbClr val="FFFFFF"/>
                </a:solidFill>
              </a:rPr>
              <a:t>TRANSLATED BY</a:t>
            </a:r>
            <a:endParaRPr lang="en-US" b="0" dirty="0">
              <a:solidFill>
                <a:srgbClr val="FFFFFF"/>
              </a:solidFill>
            </a:endParaRPr>
          </a:p>
        </p:txBody>
      </p:sp>
    </p:spTree>
    <p:extLst>
      <p:ext uri="{BB962C8B-B14F-4D97-AF65-F5344CB8AC3E}">
        <p14:creationId xmlns:p14="http://schemas.microsoft.com/office/powerpoint/2010/main" val="3736351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solidFill>
                  <a:schemeClr val="bg1"/>
                </a:solidFill>
              </a:rPr>
              <a:t>AUDIO.1</a:t>
            </a:r>
            <a:endParaRPr lang="en-US" dirty="0">
              <a:solidFill>
                <a:schemeClr val="bg1"/>
              </a:solidFill>
            </a:endParaRPr>
          </a:p>
        </p:txBody>
      </p:sp>
      <p:sp>
        <p:nvSpPr>
          <p:cNvPr id="3" name="Content Placeholder 2"/>
          <p:cNvSpPr>
            <a:spLocks noGrp="1"/>
          </p:cNvSpPr>
          <p:nvPr>
            <p:ph idx="1"/>
          </p:nvPr>
        </p:nvSpPr>
        <p:spPr/>
        <p:txBody>
          <a:bodyPr anchor="b"/>
          <a:lstStyle/>
          <a:p>
            <a:pPr marL="457200" indent="-457200">
              <a:buAutoNum type="arabicParenR"/>
            </a:pPr>
            <a:r>
              <a:rPr lang="en-US" dirty="0" smtClean="0">
                <a:solidFill>
                  <a:schemeClr val="bg1"/>
                </a:solidFill>
                <a:latin typeface="Univers"/>
                <a:cs typeface="Univers"/>
              </a:rPr>
              <a:t>Receive longitude/latitude telemetry data from ISS API</a:t>
            </a:r>
          </a:p>
          <a:p>
            <a:pPr marL="457200" indent="-457200">
              <a:buAutoNum type="arabicParenR"/>
            </a:pPr>
            <a:r>
              <a:rPr lang="en-US" dirty="0" smtClean="0">
                <a:solidFill>
                  <a:schemeClr val="bg1"/>
                </a:solidFill>
                <a:latin typeface="Univers"/>
                <a:cs typeface="Univers"/>
              </a:rPr>
              <a:t>Round longitude to first decimal place and parse as integer</a:t>
            </a:r>
          </a:p>
          <a:p>
            <a:pPr marL="457200" indent="-457200">
              <a:buAutoNum type="arabicParenR"/>
            </a:pPr>
            <a:r>
              <a:rPr lang="en-US" dirty="0" smtClean="0">
                <a:solidFill>
                  <a:schemeClr val="bg1"/>
                </a:solidFill>
                <a:latin typeface="Univers"/>
                <a:cs typeface="Univers"/>
              </a:rPr>
              <a:t>Match resulting integer to a corresponding preset note within the C chromatic scale</a:t>
            </a:r>
          </a:p>
          <a:p>
            <a:pPr marL="457200" indent="-457200">
              <a:buFont typeface="Wingdings" charset="2"/>
              <a:buAutoNum type="arabicParenR"/>
            </a:pPr>
            <a:r>
              <a:rPr lang="en-US" dirty="0" smtClean="0">
                <a:solidFill>
                  <a:schemeClr val="bg1"/>
                </a:solidFill>
                <a:latin typeface="Univers"/>
                <a:cs typeface="Univers"/>
              </a:rPr>
              <a:t>Round </a:t>
            </a:r>
            <a:r>
              <a:rPr lang="en-US" dirty="0" smtClean="0">
                <a:solidFill>
                  <a:schemeClr val="bg1"/>
                </a:solidFill>
                <a:latin typeface="Univers"/>
                <a:cs typeface="Univers"/>
              </a:rPr>
              <a:t>longitude to second decimal place and parse as integer</a:t>
            </a:r>
          </a:p>
          <a:p>
            <a:pPr marL="457200" indent="-457200">
              <a:buFont typeface="Wingdings" charset="2"/>
              <a:buAutoNum type="arabicParenR"/>
            </a:pPr>
            <a:r>
              <a:rPr lang="en-US" dirty="0" smtClean="0">
                <a:solidFill>
                  <a:schemeClr val="bg1"/>
                </a:solidFill>
                <a:latin typeface="Univers"/>
                <a:cs typeface="Univers"/>
              </a:rPr>
              <a:t>Match resulting integer to </a:t>
            </a:r>
            <a:r>
              <a:rPr lang="en-US" dirty="0" smtClean="0">
                <a:solidFill>
                  <a:schemeClr val="bg1"/>
                </a:solidFill>
                <a:latin typeface="Univers"/>
                <a:cs typeface="Univers"/>
              </a:rPr>
              <a:t>one of four </a:t>
            </a:r>
            <a:r>
              <a:rPr lang="en-US" dirty="0" smtClean="0">
                <a:solidFill>
                  <a:schemeClr val="bg1"/>
                </a:solidFill>
                <a:latin typeface="Univers"/>
                <a:cs typeface="Univers"/>
              </a:rPr>
              <a:t>preset octaves</a:t>
            </a:r>
          </a:p>
          <a:p>
            <a:pPr marL="457200" indent="-457200">
              <a:buFont typeface="Wingdings" charset="2"/>
              <a:buAutoNum type="arabicParenR"/>
            </a:pPr>
            <a:r>
              <a:rPr lang="en-US" dirty="0" smtClean="0">
                <a:solidFill>
                  <a:schemeClr val="bg1"/>
                </a:solidFill>
                <a:latin typeface="Univers"/>
                <a:cs typeface="Univers"/>
              </a:rPr>
              <a:t>Generate tone according to currently selected MIDI instrument</a:t>
            </a:r>
          </a:p>
          <a:p>
            <a:pPr marL="457200" indent="-457200">
              <a:buFont typeface="Wingdings" charset="2"/>
              <a:buAutoNum type="arabicParenR"/>
            </a:pPr>
            <a:r>
              <a:rPr lang="en-US" dirty="0" smtClean="0">
                <a:solidFill>
                  <a:schemeClr val="bg1"/>
                </a:solidFill>
                <a:latin typeface="Univers"/>
                <a:cs typeface="Univers"/>
              </a:rPr>
              <a:t>Repeat</a:t>
            </a:r>
          </a:p>
        </p:txBody>
      </p:sp>
    </p:spTree>
    <p:extLst>
      <p:ext uri="{BB962C8B-B14F-4D97-AF65-F5344CB8AC3E}">
        <p14:creationId xmlns:p14="http://schemas.microsoft.com/office/powerpoint/2010/main" val="583809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solidFill>
                  <a:schemeClr val="bg1"/>
                </a:solidFill>
              </a:rPr>
              <a:t>VISUAL.1</a:t>
            </a:r>
            <a:endParaRPr lang="en-US" dirty="0">
              <a:solidFill>
                <a:schemeClr val="bg1"/>
              </a:solidFill>
            </a:endParaRPr>
          </a:p>
        </p:txBody>
      </p:sp>
      <p:sp>
        <p:nvSpPr>
          <p:cNvPr id="3" name="Content Placeholder 2"/>
          <p:cNvSpPr>
            <a:spLocks noGrp="1"/>
          </p:cNvSpPr>
          <p:nvPr>
            <p:ph idx="1"/>
          </p:nvPr>
        </p:nvSpPr>
        <p:spPr/>
        <p:txBody>
          <a:bodyPr anchor="b"/>
          <a:lstStyle/>
          <a:p>
            <a:pPr marL="457200" indent="-457200">
              <a:buAutoNum type="arabicParenR"/>
            </a:pPr>
            <a:r>
              <a:rPr lang="en-US" dirty="0" smtClean="0">
                <a:solidFill>
                  <a:schemeClr val="bg1"/>
                </a:solidFill>
                <a:latin typeface="Univers"/>
                <a:cs typeface="Univers"/>
              </a:rPr>
              <a:t>Receive longitude/latitude telemetry data from ISS API</a:t>
            </a:r>
          </a:p>
          <a:p>
            <a:pPr marL="457200" indent="-457200">
              <a:buAutoNum type="arabicParenR"/>
            </a:pPr>
            <a:r>
              <a:rPr lang="en-US" dirty="0" smtClean="0">
                <a:solidFill>
                  <a:schemeClr val="bg1"/>
                </a:solidFill>
                <a:latin typeface="Univers"/>
                <a:cs typeface="Univers"/>
              </a:rPr>
              <a:t>Round longitude to first decimal place and parse as integer</a:t>
            </a:r>
          </a:p>
          <a:p>
            <a:pPr marL="457200" indent="-457200">
              <a:buAutoNum type="arabicParenR"/>
            </a:pPr>
            <a:r>
              <a:rPr lang="en-US" dirty="0" smtClean="0">
                <a:solidFill>
                  <a:schemeClr val="bg1"/>
                </a:solidFill>
                <a:latin typeface="Univers"/>
                <a:cs typeface="Univers"/>
              </a:rPr>
              <a:t>Multiply resulting integer by five to determine circle size</a:t>
            </a:r>
          </a:p>
          <a:p>
            <a:pPr marL="457200" indent="-457200">
              <a:buFont typeface="Wingdings" charset="2"/>
              <a:buAutoNum type="arabicParenR"/>
            </a:pPr>
            <a:r>
              <a:rPr lang="en-US" dirty="0" smtClean="0">
                <a:solidFill>
                  <a:schemeClr val="bg1"/>
                </a:solidFill>
                <a:latin typeface="Univers"/>
                <a:cs typeface="Univers"/>
              </a:rPr>
              <a:t>Match new resulting integer with one of five </a:t>
            </a:r>
            <a:r>
              <a:rPr lang="en-US" dirty="0" smtClean="0">
                <a:solidFill>
                  <a:schemeClr val="bg1"/>
                </a:solidFill>
                <a:latin typeface="Univers"/>
                <a:cs typeface="Univers"/>
              </a:rPr>
              <a:t>preset </a:t>
            </a:r>
            <a:r>
              <a:rPr lang="en-US" dirty="0" err="1" smtClean="0">
                <a:solidFill>
                  <a:schemeClr val="bg1"/>
                </a:solidFill>
                <a:latin typeface="Univers"/>
                <a:cs typeface="Univers"/>
              </a:rPr>
              <a:t>colours</a:t>
            </a:r>
            <a:endParaRPr lang="en-US" dirty="0" smtClean="0">
              <a:solidFill>
                <a:schemeClr val="bg1"/>
              </a:solidFill>
              <a:latin typeface="Univers"/>
              <a:cs typeface="Univers"/>
            </a:endParaRPr>
          </a:p>
          <a:p>
            <a:pPr marL="457200" indent="-457200">
              <a:buFont typeface="Wingdings" charset="2"/>
              <a:buAutoNum type="arabicParenR"/>
            </a:pPr>
            <a:r>
              <a:rPr lang="en-US" dirty="0" smtClean="0">
                <a:solidFill>
                  <a:schemeClr val="bg1"/>
                </a:solidFill>
                <a:latin typeface="Univers"/>
                <a:cs typeface="Univers"/>
              </a:rPr>
              <a:t>Plot circle on graph using longitude/latitude as X/Y </a:t>
            </a:r>
            <a:r>
              <a:rPr lang="en-US" dirty="0" err="1" smtClean="0">
                <a:solidFill>
                  <a:schemeClr val="bg1"/>
                </a:solidFill>
                <a:latin typeface="Univers"/>
                <a:cs typeface="Univers"/>
              </a:rPr>
              <a:t>postions</a:t>
            </a:r>
            <a:endParaRPr lang="en-US" dirty="0" smtClean="0">
              <a:solidFill>
                <a:schemeClr val="bg1"/>
              </a:solidFill>
              <a:latin typeface="Univers"/>
              <a:cs typeface="Univers"/>
            </a:endParaRPr>
          </a:p>
          <a:p>
            <a:pPr marL="457200" indent="-457200">
              <a:buFont typeface="Wingdings" charset="2"/>
              <a:buAutoNum type="arabicParenR"/>
            </a:pPr>
            <a:r>
              <a:rPr lang="en-US" dirty="0" smtClean="0">
                <a:solidFill>
                  <a:schemeClr val="bg1"/>
                </a:solidFill>
                <a:latin typeface="Univers"/>
                <a:cs typeface="Univers"/>
              </a:rPr>
              <a:t>Repeat</a:t>
            </a:r>
          </a:p>
        </p:txBody>
      </p:sp>
    </p:spTree>
    <p:extLst>
      <p:ext uri="{BB962C8B-B14F-4D97-AF65-F5344CB8AC3E}">
        <p14:creationId xmlns:p14="http://schemas.microsoft.com/office/powerpoint/2010/main" val="1553766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0" descr="screenshot_NoHeatmap.png"/>
          <p:cNvPicPr>
            <a:picLocks noChangeAspect="1"/>
          </p:cNvPicPr>
          <p:nvPr/>
        </p:nvPicPr>
        <p:blipFill rotWithShape="1">
          <a:blip r:embed="rId2">
            <a:extLst>
              <a:ext uri="{28A0092B-C50C-407E-A947-70E740481C1C}">
                <a14:useLocalDpi xmlns:a14="http://schemas.microsoft.com/office/drawing/2010/main" val="0"/>
              </a:ext>
            </a:extLst>
          </a:blip>
          <a:srcRect l="50867" t="19550" r="577" b="17613"/>
          <a:stretch/>
        </p:blipFill>
        <p:spPr>
          <a:xfrm>
            <a:off x="158754" y="801749"/>
            <a:ext cx="8439952" cy="5343802"/>
          </a:xfrm>
          <a:prstGeom prst="rect">
            <a:avLst/>
          </a:prstGeom>
        </p:spPr>
      </p:pic>
    </p:spTree>
    <p:extLst>
      <p:ext uri="{BB962C8B-B14F-4D97-AF65-F5344CB8AC3E}">
        <p14:creationId xmlns:p14="http://schemas.microsoft.com/office/powerpoint/2010/main" val="26246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solidFill>
                  <a:schemeClr val="bg1"/>
                </a:solidFill>
              </a:rPr>
              <a:t>VISUAL.2</a:t>
            </a:r>
            <a:endParaRPr lang="en-US" dirty="0">
              <a:solidFill>
                <a:schemeClr val="bg1"/>
              </a:solidFill>
            </a:endParaRPr>
          </a:p>
        </p:txBody>
      </p:sp>
      <p:sp>
        <p:nvSpPr>
          <p:cNvPr id="3" name="Content Placeholder 2"/>
          <p:cNvSpPr>
            <a:spLocks noGrp="1"/>
          </p:cNvSpPr>
          <p:nvPr>
            <p:ph idx="1"/>
          </p:nvPr>
        </p:nvSpPr>
        <p:spPr/>
        <p:txBody>
          <a:bodyPr anchor="b"/>
          <a:lstStyle/>
          <a:p>
            <a:pPr marL="457200" indent="-457200">
              <a:buAutoNum type="arabicParenR"/>
            </a:pPr>
            <a:r>
              <a:rPr lang="en-US" dirty="0" smtClean="0">
                <a:solidFill>
                  <a:schemeClr val="bg1"/>
                </a:solidFill>
                <a:latin typeface="Univers"/>
                <a:cs typeface="Univers"/>
              </a:rPr>
              <a:t>…</a:t>
            </a:r>
          </a:p>
          <a:p>
            <a:pPr marL="457200" indent="-457200">
              <a:buAutoNum type="arabicParenR"/>
            </a:pPr>
            <a:r>
              <a:rPr lang="en-US" dirty="0" smtClean="0">
                <a:solidFill>
                  <a:schemeClr val="bg1"/>
                </a:solidFill>
                <a:latin typeface="Univers"/>
                <a:cs typeface="Univers"/>
              </a:rPr>
              <a:t>Numerical array representing the frequency spectrum of one tone is generated by </a:t>
            </a:r>
            <a:r>
              <a:rPr lang="en-US" dirty="0" err="1" smtClean="0">
                <a:solidFill>
                  <a:schemeClr val="bg1"/>
                </a:solidFill>
                <a:latin typeface="Univers"/>
                <a:cs typeface="Univers"/>
              </a:rPr>
              <a:t>audiosynth.js</a:t>
            </a:r>
            <a:endParaRPr lang="en-US" dirty="0" smtClean="0">
              <a:solidFill>
                <a:schemeClr val="bg1"/>
              </a:solidFill>
              <a:latin typeface="Univers"/>
              <a:cs typeface="Univers"/>
            </a:endParaRPr>
          </a:p>
          <a:p>
            <a:pPr marL="457200" indent="-457200">
              <a:buAutoNum type="arabicParenR"/>
            </a:pPr>
            <a:r>
              <a:rPr lang="en-US" dirty="0" smtClean="0">
                <a:solidFill>
                  <a:schemeClr val="bg1"/>
                </a:solidFill>
                <a:latin typeface="Univers"/>
                <a:cs typeface="Univers"/>
              </a:rPr>
              <a:t>Resulting array values are mapped to preset </a:t>
            </a:r>
            <a:r>
              <a:rPr lang="en-US" dirty="0" err="1" smtClean="0">
                <a:solidFill>
                  <a:schemeClr val="bg1"/>
                </a:solidFill>
                <a:latin typeface="Univers"/>
                <a:cs typeface="Univers"/>
              </a:rPr>
              <a:t>colours</a:t>
            </a:r>
            <a:r>
              <a:rPr lang="en-US" dirty="0" smtClean="0">
                <a:solidFill>
                  <a:schemeClr val="bg1"/>
                </a:solidFill>
                <a:latin typeface="Univers"/>
                <a:cs typeface="Univers"/>
              </a:rPr>
              <a:t> based on intensity level at each frequency across the spectrum</a:t>
            </a:r>
          </a:p>
          <a:p>
            <a:pPr marL="457200" indent="-457200">
              <a:buFont typeface="Wingdings" charset="2"/>
              <a:buAutoNum type="arabicParenR"/>
            </a:pPr>
            <a:r>
              <a:rPr lang="en-US" dirty="0" smtClean="0">
                <a:solidFill>
                  <a:schemeClr val="bg1"/>
                </a:solidFill>
                <a:latin typeface="Univers"/>
                <a:cs typeface="Univers"/>
              </a:rPr>
              <a:t>“Frequency color” is plotted as a one pixel wide image</a:t>
            </a:r>
            <a:endParaRPr lang="en-US" dirty="0" smtClean="0">
              <a:solidFill>
                <a:schemeClr val="bg1"/>
              </a:solidFill>
              <a:latin typeface="Univers"/>
              <a:cs typeface="Univers"/>
            </a:endParaRPr>
          </a:p>
          <a:p>
            <a:pPr marL="457200" indent="-457200">
              <a:buFont typeface="Wingdings" charset="2"/>
              <a:buAutoNum type="arabicParenR"/>
            </a:pPr>
            <a:r>
              <a:rPr lang="en-US" dirty="0" smtClean="0">
                <a:solidFill>
                  <a:schemeClr val="bg1"/>
                </a:solidFill>
                <a:latin typeface="Univers"/>
                <a:cs typeface="Univers"/>
              </a:rPr>
              <a:t>Repeat</a:t>
            </a:r>
          </a:p>
        </p:txBody>
      </p:sp>
    </p:spTree>
    <p:extLst>
      <p:ext uri="{BB962C8B-B14F-4D97-AF65-F5344CB8AC3E}">
        <p14:creationId xmlns:p14="http://schemas.microsoft.com/office/powerpoint/2010/main" val="1181366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creenshot_Heatmap.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296" t="34255" r="57742" b="-2520"/>
          <a:stretch/>
        </p:blipFill>
        <p:spPr>
          <a:xfrm>
            <a:off x="513369" y="575068"/>
            <a:ext cx="8117263" cy="6177269"/>
          </a:xfrm>
        </p:spPr>
      </p:pic>
    </p:spTree>
    <p:extLst>
      <p:ext uri="{BB962C8B-B14F-4D97-AF65-F5344CB8AC3E}">
        <p14:creationId xmlns:p14="http://schemas.microsoft.com/office/powerpoint/2010/main" val="407861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453179" y="928215"/>
            <a:ext cx="3098800" cy="362657"/>
          </a:xfrm>
        </p:spPr>
        <p:txBody>
          <a:bodyPr>
            <a:normAutofit lnSpcReduction="10000"/>
          </a:bodyPr>
          <a:lstStyle/>
          <a:p>
            <a:pPr marL="0" indent="0">
              <a:buNone/>
            </a:pPr>
            <a:r>
              <a:rPr lang="en-US" sz="1800" dirty="0" smtClean="0">
                <a:solidFill>
                  <a:schemeClr val="bg1"/>
                </a:solidFill>
                <a:latin typeface="Univers"/>
                <a:cs typeface="Univers"/>
              </a:rPr>
              <a:t>DANIEL DUDLEY</a:t>
            </a:r>
          </a:p>
          <a:p>
            <a:pPr marL="0" indent="0">
              <a:buNone/>
            </a:pPr>
            <a:endParaRPr lang="en-US" sz="1800" dirty="0" smtClean="0">
              <a:solidFill>
                <a:schemeClr val="bg1"/>
              </a:solidFill>
              <a:latin typeface="Univers"/>
              <a:cs typeface="Univers"/>
            </a:endParaRPr>
          </a:p>
          <a:p>
            <a:pPr marL="0" indent="0">
              <a:buNone/>
            </a:pPr>
            <a:endParaRPr lang="en-US" sz="1800" dirty="0">
              <a:solidFill>
                <a:schemeClr val="bg1"/>
              </a:solidFill>
            </a:endParaRPr>
          </a:p>
        </p:txBody>
      </p:sp>
      <p:sp>
        <p:nvSpPr>
          <p:cNvPr id="5" name="Rectangle 4"/>
          <p:cNvSpPr/>
          <p:nvPr/>
        </p:nvSpPr>
        <p:spPr>
          <a:xfrm>
            <a:off x="1453179" y="4058916"/>
            <a:ext cx="1878827" cy="369332"/>
          </a:xfrm>
          <a:prstGeom prst="rect">
            <a:avLst/>
          </a:prstGeom>
        </p:spPr>
        <p:txBody>
          <a:bodyPr wrap="none">
            <a:spAutoFit/>
          </a:bodyPr>
          <a:lstStyle/>
          <a:p>
            <a:r>
              <a:rPr lang="en-US" dirty="0" smtClean="0">
                <a:solidFill>
                  <a:schemeClr val="bg1"/>
                </a:solidFill>
                <a:latin typeface="Univers"/>
                <a:cs typeface="Univers"/>
              </a:rPr>
              <a:t>JUSTIN NOLAN</a:t>
            </a:r>
            <a:endParaRPr lang="en-US" dirty="0" smtClean="0">
              <a:solidFill>
                <a:schemeClr val="bg1"/>
              </a:solidFill>
              <a:latin typeface="Univers"/>
              <a:cs typeface="Univers"/>
            </a:endParaRPr>
          </a:p>
        </p:txBody>
      </p:sp>
      <p:sp>
        <p:nvSpPr>
          <p:cNvPr id="6" name="Rectangle 5"/>
          <p:cNvSpPr/>
          <p:nvPr/>
        </p:nvSpPr>
        <p:spPr>
          <a:xfrm>
            <a:off x="1453179" y="5633059"/>
            <a:ext cx="1955133" cy="369332"/>
          </a:xfrm>
          <a:prstGeom prst="rect">
            <a:avLst/>
          </a:prstGeom>
        </p:spPr>
        <p:txBody>
          <a:bodyPr wrap="none">
            <a:spAutoFit/>
          </a:bodyPr>
          <a:lstStyle/>
          <a:p>
            <a:r>
              <a:rPr lang="en-US" dirty="0" smtClean="0">
                <a:solidFill>
                  <a:schemeClr val="bg1"/>
                </a:solidFill>
                <a:latin typeface="Univers"/>
                <a:cs typeface="Univers"/>
              </a:rPr>
              <a:t>ILYA MALINSKIY</a:t>
            </a:r>
            <a:endParaRPr lang="en-US" dirty="0" smtClean="0">
              <a:solidFill>
                <a:schemeClr val="bg1"/>
              </a:solidFill>
              <a:latin typeface="Univers"/>
              <a:cs typeface="Univers"/>
            </a:endParaRPr>
          </a:p>
        </p:txBody>
      </p:sp>
      <p:sp>
        <p:nvSpPr>
          <p:cNvPr id="7" name="Rectangle 6"/>
          <p:cNvSpPr/>
          <p:nvPr/>
        </p:nvSpPr>
        <p:spPr>
          <a:xfrm>
            <a:off x="5740902" y="2550976"/>
            <a:ext cx="2416046" cy="369332"/>
          </a:xfrm>
          <a:prstGeom prst="rect">
            <a:avLst/>
          </a:prstGeom>
        </p:spPr>
        <p:txBody>
          <a:bodyPr wrap="none">
            <a:spAutoFit/>
          </a:bodyPr>
          <a:lstStyle/>
          <a:p>
            <a:r>
              <a:rPr lang="en-US" dirty="0" smtClean="0">
                <a:solidFill>
                  <a:schemeClr val="bg1"/>
                </a:solidFill>
                <a:latin typeface="Univers"/>
                <a:cs typeface="Univers"/>
              </a:rPr>
              <a:t>EUGENE MALINSKIY</a:t>
            </a:r>
            <a:endParaRPr lang="en-US" dirty="0" smtClean="0">
              <a:solidFill>
                <a:schemeClr val="bg1"/>
              </a:solidFill>
              <a:latin typeface="Univers"/>
              <a:cs typeface="Univers"/>
            </a:endParaRPr>
          </a:p>
        </p:txBody>
      </p:sp>
      <p:sp>
        <p:nvSpPr>
          <p:cNvPr id="8" name="Rectangle 7"/>
          <p:cNvSpPr/>
          <p:nvPr/>
        </p:nvSpPr>
        <p:spPr>
          <a:xfrm>
            <a:off x="5837536" y="4067502"/>
            <a:ext cx="2219440" cy="369332"/>
          </a:xfrm>
          <a:prstGeom prst="rect">
            <a:avLst/>
          </a:prstGeom>
        </p:spPr>
        <p:txBody>
          <a:bodyPr wrap="none">
            <a:spAutoFit/>
          </a:bodyPr>
          <a:lstStyle/>
          <a:p>
            <a:r>
              <a:rPr lang="en-US" dirty="0" smtClean="0">
                <a:solidFill>
                  <a:schemeClr val="bg1"/>
                </a:solidFill>
                <a:latin typeface="Univers"/>
                <a:cs typeface="Univers"/>
              </a:rPr>
              <a:t>STEVE MIESKOSKI</a:t>
            </a:r>
            <a:endParaRPr lang="en-US" dirty="0" smtClean="0">
              <a:solidFill>
                <a:schemeClr val="bg1"/>
              </a:solidFill>
              <a:latin typeface="Univers"/>
              <a:cs typeface="Univers"/>
            </a:endParaRPr>
          </a:p>
        </p:txBody>
      </p:sp>
      <p:sp>
        <p:nvSpPr>
          <p:cNvPr id="9" name="Rectangle 8"/>
          <p:cNvSpPr/>
          <p:nvPr/>
        </p:nvSpPr>
        <p:spPr>
          <a:xfrm>
            <a:off x="1453179" y="2542390"/>
            <a:ext cx="2036510" cy="369332"/>
          </a:xfrm>
          <a:prstGeom prst="rect">
            <a:avLst/>
          </a:prstGeom>
        </p:spPr>
        <p:txBody>
          <a:bodyPr wrap="none">
            <a:spAutoFit/>
          </a:bodyPr>
          <a:lstStyle/>
          <a:p>
            <a:r>
              <a:rPr lang="en-US" dirty="0" smtClean="0">
                <a:solidFill>
                  <a:schemeClr val="bg1"/>
                </a:solidFill>
                <a:latin typeface="Univers"/>
                <a:cs typeface="Univers"/>
              </a:rPr>
              <a:t>MARLING ENGLE</a:t>
            </a:r>
            <a:endParaRPr lang="en-US" dirty="0" smtClean="0">
              <a:solidFill>
                <a:schemeClr val="bg1"/>
              </a:solidFill>
              <a:latin typeface="Univers"/>
              <a:cs typeface="Univers"/>
            </a:endParaRPr>
          </a:p>
        </p:txBody>
      </p:sp>
      <p:sp>
        <p:nvSpPr>
          <p:cNvPr id="10" name="Rectangle 9"/>
          <p:cNvSpPr/>
          <p:nvPr/>
        </p:nvSpPr>
        <p:spPr>
          <a:xfrm>
            <a:off x="5740902" y="933463"/>
            <a:ext cx="2708719" cy="369332"/>
          </a:xfrm>
          <a:prstGeom prst="rect">
            <a:avLst/>
          </a:prstGeom>
        </p:spPr>
        <p:txBody>
          <a:bodyPr wrap="none">
            <a:spAutoFit/>
          </a:bodyPr>
          <a:lstStyle/>
          <a:p>
            <a:r>
              <a:rPr lang="en-US" dirty="0" smtClean="0">
                <a:solidFill>
                  <a:schemeClr val="bg1"/>
                </a:solidFill>
                <a:latin typeface="Univers"/>
                <a:cs typeface="Univers"/>
              </a:rPr>
              <a:t>NATASHA MARKOVICH</a:t>
            </a:r>
            <a:endParaRPr lang="en-US" dirty="0" smtClean="0">
              <a:solidFill>
                <a:schemeClr val="bg1"/>
              </a:solidFill>
              <a:latin typeface="Univers"/>
              <a:cs typeface="Univers"/>
            </a:endParaRPr>
          </a:p>
        </p:txBody>
      </p:sp>
      <p:sp>
        <p:nvSpPr>
          <p:cNvPr id="12" name="Oval 11"/>
          <p:cNvSpPr/>
          <p:nvPr/>
        </p:nvSpPr>
        <p:spPr>
          <a:xfrm>
            <a:off x="806322" y="842594"/>
            <a:ext cx="519251" cy="519251"/>
          </a:xfrm>
          <a:prstGeom prst="ellipse">
            <a:avLst/>
          </a:prstGeom>
          <a:noFill/>
          <a:ln w="285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5181318" y="851180"/>
            <a:ext cx="519251" cy="519251"/>
          </a:xfrm>
          <a:prstGeom prst="ellipse">
            <a:avLst/>
          </a:prstGeom>
          <a:noFill/>
          <a:ln w="285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806322" y="2448782"/>
            <a:ext cx="519251" cy="519251"/>
          </a:xfrm>
          <a:prstGeom prst="ellipse">
            <a:avLst/>
          </a:prstGeom>
          <a:noFill/>
          <a:ln w="285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181318" y="2457368"/>
            <a:ext cx="519251" cy="519251"/>
          </a:xfrm>
          <a:prstGeom prst="ellipse">
            <a:avLst/>
          </a:prstGeom>
          <a:noFill/>
          <a:ln w="285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807950" y="4011368"/>
            <a:ext cx="519251" cy="519251"/>
          </a:xfrm>
          <a:prstGeom prst="ellipse">
            <a:avLst/>
          </a:prstGeom>
          <a:noFill/>
          <a:ln w="285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181318" y="4013824"/>
            <a:ext cx="519251" cy="519251"/>
          </a:xfrm>
          <a:prstGeom prst="ellipse">
            <a:avLst/>
          </a:prstGeom>
          <a:noFill/>
          <a:ln w="285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806322" y="5571706"/>
            <a:ext cx="519251" cy="519251"/>
          </a:xfrm>
          <a:prstGeom prst="ellipse">
            <a:avLst/>
          </a:prstGeom>
          <a:noFill/>
          <a:ln w="285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itle 1"/>
          <p:cNvSpPr>
            <a:spLocks noGrp="1"/>
          </p:cNvSpPr>
          <p:nvPr>
            <p:ph type="title"/>
          </p:nvPr>
        </p:nvSpPr>
        <p:spPr>
          <a:xfrm>
            <a:off x="437179" y="5491498"/>
            <a:ext cx="8229600" cy="641384"/>
          </a:xfrm>
        </p:spPr>
        <p:txBody>
          <a:bodyPr>
            <a:normAutofit fontScale="90000"/>
          </a:bodyPr>
          <a:lstStyle/>
          <a:p>
            <a:pPr algn="r"/>
            <a:r>
              <a:rPr lang="en-US" dirty="0" smtClean="0">
                <a:solidFill>
                  <a:schemeClr val="bg1"/>
                </a:solidFill>
              </a:rPr>
              <a:t>COLLABORATORS</a:t>
            </a:r>
            <a:endParaRPr lang="en-US" dirty="0">
              <a:solidFill>
                <a:schemeClr val="bg1"/>
              </a:solidFill>
            </a:endParaRPr>
          </a:p>
        </p:txBody>
      </p:sp>
    </p:spTree>
    <p:extLst>
      <p:ext uri="{BB962C8B-B14F-4D97-AF65-F5344CB8AC3E}">
        <p14:creationId xmlns:p14="http://schemas.microsoft.com/office/powerpoint/2010/main" val="985797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236</TotalTime>
  <Words>300</Words>
  <Application>Microsoft Macintosh PowerPoint</Application>
  <PresentationFormat>On-screen Show (4:3)</PresentationFormat>
  <Paragraphs>52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INSPIRATION</vt:lpstr>
      <vt:lpstr>TECHNOLOGY</vt:lpstr>
      <vt:lpstr>AUDIO.1</vt:lpstr>
      <vt:lpstr>VISUAL.1</vt:lpstr>
      <vt:lpstr>PowerPoint Presentation</vt:lpstr>
      <vt:lpstr>VISUAL.2</vt:lpstr>
      <vt:lpstr>PowerPoint Presentation</vt:lpstr>
      <vt:lpstr>COLLABORATORS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HERE:SPACE</dc:title>
  <dc:creator>DAniel</dc:creator>
  <cp:lastModifiedBy>DAniel</cp:lastModifiedBy>
  <cp:revision>14</cp:revision>
  <dcterms:created xsi:type="dcterms:W3CDTF">2015-04-12T15:06:27Z</dcterms:created>
  <dcterms:modified xsi:type="dcterms:W3CDTF">2015-04-12T19:02:59Z</dcterms:modified>
</cp:coreProperties>
</file>