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handoutMasterIdLst>
    <p:handoutMasterId r:id="rId54"/>
  </p:handoutMasterIdLst>
  <p:sldIdLst>
    <p:sldId id="302" r:id="rId5"/>
    <p:sldId id="303" r:id="rId6"/>
    <p:sldId id="305" r:id="rId7"/>
    <p:sldId id="306" r:id="rId8"/>
    <p:sldId id="307" r:id="rId9"/>
    <p:sldId id="308" r:id="rId10"/>
    <p:sldId id="309" r:id="rId11"/>
    <p:sldId id="351" r:id="rId12"/>
    <p:sldId id="310" r:id="rId13"/>
    <p:sldId id="313" r:id="rId14"/>
    <p:sldId id="314" r:id="rId15"/>
    <p:sldId id="315" r:id="rId16"/>
    <p:sldId id="357" r:id="rId17"/>
    <p:sldId id="352" r:id="rId18"/>
    <p:sldId id="317" r:id="rId19"/>
    <p:sldId id="318" r:id="rId20"/>
    <p:sldId id="319" r:id="rId21"/>
    <p:sldId id="320" r:id="rId22"/>
    <p:sldId id="321" r:id="rId23"/>
    <p:sldId id="322" r:id="rId24"/>
    <p:sldId id="323" r:id="rId25"/>
    <p:sldId id="324" r:id="rId26"/>
    <p:sldId id="325" r:id="rId27"/>
    <p:sldId id="326" r:id="rId28"/>
    <p:sldId id="358" r:id="rId29"/>
    <p:sldId id="360" r:id="rId30"/>
    <p:sldId id="359" r:id="rId31"/>
    <p:sldId id="361" r:id="rId32"/>
    <p:sldId id="329" r:id="rId33"/>
    <p:sldId id="330" r:id="rId34"/>
    <p:sldId id="331" r:id="rId35"/>
    <p:sldId id="332" r:id="rId36"/>
    <p:sldId id="353" r:id="rId37"/>
    <p:sldId id="334" r:id="rId38"/>
    <p:sldId id="335" r:id="rId39"/>
    <p:sldId id="356" r:id="rId40"/>
    <p:sldId id="336" r:id="rId41"/>
    <p:sldId id="337" r:id="rId42"/>
    <p:sldId id="338" r:id="rId43"/>
    <p:sldId id="339" r:id="rId44"/>
    <p:sldId id="354" r:id="rId45"/>
    <p:sldId id="341" r:id="rId46"/>
    <p:sldId id="342" r:id="rId47"/>
    <p:sldId id="343" r:id="rId48"/>
    <p:sldId id="348" r:id="rId49"/>
    <p:sldId id="345" r:id="rId50"/>
    <p:sldId id="362" r:id="rId51"/>
    <p:sldId id="355" r:id="rId52"/>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EB8A"/>
    <a:srgbClr val="CED2AE"/>
    <a:srgbClr val="868E4F"/>
    <a:srgbClr val="E8EFF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snapToObjects="1" showGuides="1">
      <p:cViewPr varScale="1">
        <p:scale>
          <a:sx n="109" d="100"/>
          <a:sy n="109" d="100"/>
        </p:scale>
        <p:origin x="1650"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0" d="100"/>
          <a:sy n="110" d="100"/>
        </p:scale>
        <p:origin x="64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8440" cy="35173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265811" y="1"/>
            <a:ext cx="4028440" cy="351737"/>
          </a:xfrm>
          <a:prstGeom prst="rect">
            <a:avLst/>
          </a:prstGeom>
        </p:spPr>
        <p:txBody>
          <a:bodyPr vert="horz" lIns="91440" tIns="45720" rIns="91440" bIns="45720" rtlCol="0"/>
          <a:lstStyle>
            <a:lvl1pPr algn="r">
              <a:defRPr sz="1200"/>
            </a:lvl1pPr>
          </a:lstStyle>
          <a:p>
            <a:fld id="{19043458-52AD-4732-8CDD-1DD0811904F2}" type="datetimeFigureOut">
              <a:rPr lang="en-US" smtClean="0"/>
              <a:t>04/29/2017</a:t>
            </a:fld>
            <a:endParaRPr lang="en-US"/>
          </a:p>
        </p:txBody>
      </p:sp>
      <p:sp>
        <p:nvSpPr>
          <p:cNvPr id="4" name="Footer Placeholder 3"/>
          <p:cNvSpPr>
            <a:spLocks noGrp="1"/>
          </p:cNvSpPr>
          <p:nvPr>
            <p:ph type="ftr" sz="quarter" idx="2"/>
          </p:nvPr>
        </p:nvSpPr>
        <p:spPr>
          <a:xfrm>
            <a:off x="1" y="6658669"/>
            <a:ext cx="4028440" cy="35173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811" y="6658669"/>
            <a:ext cx="4028440" cy="351736"/>
          </a:xfrm>
          <a:prstGeom prst="rect">
            <a:avLst/>
          </a:prstGeom>
        </p:spPr>
        <p:txBody>
          <a:bodyPr vert="horz" lIns="91440" tIns="45720" rIns="91440" bIns="45720" rtlCol="0" anchor="b"/>
          <a:lstStyle>
            <a:lvl1pPr algn="r">
              <a:defRPr sz="1200"/>
            </a:lvl1pPr>
          </a:lstStyle>
          <a:p>
            <a:fld id="{B39C3D32-BE30-4FAD-8B4A-E63DFB82193F}" type="slidenum">
              <a:rPr lang="en-US" smtClean="0"/>
              <a:t>‹#›</a:t>
            </a:fld>
            <a:endParaRPr lang="en-US"/>
          </a:p>
        </p:txBody>
      </p:sp>
    </p:spTree>
    <p:extLst>
      <p:ext uri="{BB962C8B-B14F-4D97-AF65-F5344CB8AC3E}">
        <p14:creationId xmlns:p14="http://schemas.microsoft.com/office/powerpoint/2010/main" val="447146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5"/>
            <a:ext cx="4028341" cy="3503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087" y="5"/>
            <a:ext cx="4029828" cy="350356"/>
          </a:xfrm>
          <a:prstGeom prst="rect">
            <a:avLst/>
          </a:prstGeom>
        </p:spPr>
        <p:txBody>
          <a:bodyPr vert="horz" lIns="91440" tIns="45720" rIns="91440" bIns="45720" rtlCol="0"/>
          <a:lstStyle>
            <a:lvl1pPr algn="r">
              <a:defRPr sz="1200"/>
            </a:lvl1pPr>
          </a:lstStyle>
          <a:p>
            <a:fld id="{989933D4-F91A-4EA5-9A61-A67F16632459}" type="datetimeFigureOut">
              <a:rPr lang="en-US" smtClean="0"/>
              <a:t>04/29/2017</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9048" y="3330026"/>
            <a:ext cx="7438309" cy="315484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6658412"/>
            <a:ext cx="4028341" cy="35035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087" y="6658412"/>
            <a:ext cx="4029828" cy="350356"/>
          </a:xfrm>
          <a:prstGeom prst="rect">
            <a:avLst/>
          </a:prstGeom>
        </p:spPr>
        <p:txBody>
          <a:bodyPr vert="horz" lIns="91440" tIns="45720" rIns="91440" bIns="45720" rtlCol="0" anchor="b"/>
          <a:lstStyle>
            <a:lvl1pPr algn="r">
              <a:defRPr sz="1200"/>
            </a:lvl1pPr>
          </a:lstStyle>
          <a:p>
            <a:fld id="{245ECFA5-82D6-4FAA-AC71-4FE3398F1523}" type="slidenum">
              <a:rPr lang="en-US" smtClean="0"/>
              <a:t>‹#›</a:t>
            </a:fld>
            <a:endParaRPr lang="en-US"/>
          </a:p>
        </p:txBody>
      </p:sp>
    </p:spTree>
    <p:extLst>
      <p:ext uri="{BB962C8B-B14F-4D97-AF65-F5344CB8AC3E}">
        <p14:creationId xmlns:p14="http://schemas.microsoft.com/office/powerpoint/2010/main" val="70042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a:noFill/>
        </p:spPr>
        <p:txBody>
          <a:bodyPr/>
          <a:lstStyle/>
          <a:p>
            <a:endParaRPr lang="en-US" altLang="en-US"/>
          </a:p>
        </p:txBody>
      </p:sp>
      <p:sp>
        <p:nvSpPr>
          <p:cNvPr id="39940" name="Slide Number Placeholder 3"/>
          <p:cNvSpPr>
            <a:spLocks noGrp="1"/>
          </p:cNvSpPr>
          <p:nvPr>
            <p:ph type="sldNum" sz="quarter" idx="5"/>
          </p:nvPr>
        </p:nvSpPr>
        <p:spPr>
          <a:noFill/>
        </p:spPr>
        <p:txBody>
          <a:bodyPr/>
          <a:lstStyle>
            <a:lvl1pPr>
              <a:defRPr sz="2000">
                <a:solidFill>
                  <a:srgbClr val="646464"/>
                </a:solidFill>
                <a:latin typeface="Verdana" panose="020B0604030504040204" pitchFamily="34" charset="0"/>
                <a:ea typeface="宋体" panose="02010600030101010101" pitchFamily="2" charset="-122"/>
              </a:defRPr>
            </a:lvl1pPr>
            <a:lvl2pPr marL="742950" indent="-285750">
              <a:defRPr sz="2000">
                <a:solidFill>
                  <a:srgbClr val="646464"/>
                </a:solidFill>
                <a:latin typeface="Verdana" panose="020B0604030504040204" pitchFamily="34" charset="0"/>
                <a:ea typeface="宋体" panose="02010600030101010101" pitchFamily="2" charset="-122"/>
              </a:defRPr>
            </a:lvl2pPr>
            <a:lvl3pPr marL="1143000" indent="-228600">
              <a:defRPr sz="2000">
                <a:solidFill>
                  <a:srgbClr val="646464"/>
                </a:solidFill>
                <a:latin typeface="Verdana" panose="020B0604030504040204" pitchFamily="34" charset="0"/>
                <a:ea typeface="宋体" panose="02010600030101010101" pitchFamily="2" charset="-122"/>
              </a:defRPr>
            </a:lvl3pPr>
            <a:lvl4pPr marL="1600200" indent="-228600">
              <a:defRPr sz="2000">
                <a:solidFill>
                  <a:srgbClr val="646464"/>
                </a:solidFill>
                <a:latin typeface="Verdana" panose="020B0604030504040204" pitchFamily="34" charset="0"/>
                <a:ea typeface="宋体" panose="02010600030101010101" pitchFamily="2" charset="-122"/>
              </a:defRPr>
            </a:lvl4pPr>
            <a:lvl5pPr marL="2057400" indent="-228600">
              <a:defRPr sz="2000">
                <a:solidFill>
                  <a:srgbClr val="646464"/>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646464"/>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646464"/>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646464"/>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646464"/>
                </a:solidFill>
                <a:latin typeface="Verdana" panose="020B0604030504040204" pitchFamily="34" charset="0"/>
                <a:ea typeface="宋体" panose="02010600030101010101" pitchFamily="2" charset="-122"/>
              </a:defRPr>
            </a:lvl9pPr>
          </a:lstStyle>
          <a:p>
            <a:fld id="{48C287E7-DCA3-4AC9-920A-F8ECCE95DB2B}" type="slidenum">
              <a:rPr lang="en-US" altLang="en-US" sz="1200" smtClean="0">
                <a:solidFill>
                  <a:schemeClr val="tx1"/>
                </a:solidFill>
              </a:rPr>
              <a:pPr/>
              <a:t>11</a:t>
            </a:fld>
            <a:endParaRPr lang="en-US" altLang="en-US" sz="1200">
              <a:solidFill>
                <a:schemeClr val="tx1"/>
              </a:solidFill>
            </a:endParaRPr>
          </a:p>
        </p:txBody>
      </p:sp>
    </p:spTree>
    <p:extLst>
      <p:ext uri="{BB962C8B-B14F-4D97-AF65-F5344CB8AC3E}">
        <p14:creationId xmlns:p14="http://schemas.microsoft.com/office/powerpoint/2010/main" val="3097775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257300" y="719138"/>
            <a:ext cx="4797425" cy="3598862"/>
          </a:xfrm>
        </p:spPr>
      </p:sp>
      <p:sp>
        <p:nvSpPr>
          <p:cNvPr id="53251" name="Notes Placeholder 2"/>
          <p:cNvSpPr>
            <a:spLocks noGrp="1"/>
          </p:cNvSpPr>
          <p:nvPr>
            <p:ph type="body" idx="1"/>
          </p:nvPr>
        </p:nvSpPr>
        <p:spPr>
          <a:xfrm>
            <a:off x="973138" y="4559300"/>
            <a:ext cx="5365750" cy="4319588"/>
          </a:xfrm>
          <a:noFill/>
        </p:spPr>
        <p:txBody>
          <a:bodyPr/>
          <a:lstStyle/>
          <a:p>
            <a:r>
              <a:rPr lang="en-GB" altLang="en-US"/>
              <a:t>On the basis of security infrastructure, smart city information security system provides security for smart city from technology and management. Establish a comprehensive security system from the four directions of physical and environmental security, system security, network security, and data and application security on technical level. Aiming at each layer's unique security risks of sensing layer, communication layer, data layer and application layer, implement appropriate solutions respectively, to achieve prevention and control of smart city layer upon layer. Protect the whole construction system and safeguard the security of smart city.</a:t>
            </a:r>
            <a:endParaRPr lang="en-US" altLang="en-US"/>
          </a:p>
          <a:p>
            <a:endParaRPr lang="en-US" altLang="en-US" b="1"/>
          </a:p>
        </p:txBody>
      </p:sp>
      <p:sp>
        <p:nvSpPr>
          <p:cNvPr id="53252" name="Slide Number Placeholder 3"/>
          <p:cNvSpPr txBox="1">
            <a:spLocks noGrp="1" noChangeArrowheads="1"/>
          </p:cNvSpPr>
          <p:nvPr/>
        </p:nvSpPr>
        <p:spPr bwMode="auto">
          <a:xfrm>
            <a:off x="4143375" y="911860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Verdana" panose="020B0604030504040204" pitchFamily="34" charset="0"/>
                <a:cs typeface="Arial" panose="020B0604020202020204" pitchFamily="34" charset="0"/>
              </a:defRPr>
            </a:lvl1pPr>
            <a:lvl2pPr marL="742950" indent="-285750">
              <a:spcBef>
                <a:spcPct val="30000"/>
              </a:spcBef>
              <a:defRPr sz="1200">
                <a:solidFill>
                  <a:schemeClr val="tx1"/>
                </a:solidFill>
                <a:latin typeface="Verdana" panose="020B0604030504040204" pitchFamily="34" charset="0"/>
                <a:cs typeface="Arial" panose="020B0604020202020204" pitchFamily="34" charset="0"/>
              </a:defRPr>
            </a:lvl2pPr>
            <a:lvl3pPr marL="1143000" indent="-228600">
              <a:spcBef>
                <a:spcPct val="30000"/>
              </a:spcBef>
              <a:defRPr sz="1200">
                <a:solidFill>
                  <a:schemeClr val="tx1"/>
                </a:solidFill>
                <a:latin typeface="Verdana" panose="020B0604030504040204" pitchFamily="34" charset="0"/>
                <a:cs typeface="Arial" panose="020B0604020202020204" pitchFamily="34" charset="0"/>
              </a:defRPr>
            </a:lvl3pPr>
            <a:lvl4pPr marL="1600200" indent="-228600">
              <a:spcBef>
                <a:spcPct val="30000"/>
              </a:spcBef>
              <a:defRPr sz="1200">
                <a:solidFill>
                  <a:schemeClr val="tx1"/>
                </a:solidFill>
                <a:latin typeface="Verdana" panose="020B0604030504040204" pitchFamily="34" charset="0"/>
                <a:cs typeface="Arial" panose="020B0604020202020204" pitchFamily="34" charset="0"/>
              </a:defRPr>
            </a:lvl4pPr>
            <a:lvl5pPr marL="2057400" indent="-228600">
              <a:spcBef>
                <a:spcPct val="30000"/>
              </a:spcBef>
              <a:defRPr sz="12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Verdana" panose="020B0604030504040204" pitchFamily="34" charset="0"/>
                <a:cs typeface="Arial" panose="020B0604020202020204" pitchFamily="34" charset="0"/>
              </a:defRPr>
            </a:lvl9pPr>
          </a:lstStyle>
          <a:p>
            <a:pPr algn="r">
              <a:spcBef>
                <a:spcPct val="0"/>
              </a:spcBef>
            </a:pPr>
            <a:fld id="{2B993230-7B59-45EB-A57F-130DC744A2CB}" type="slidenum">
              <a:rPr lang="en-US" altLang="en-US"/>
              <a:pPr algn="r">
                <a:spcBef>
                  <a:spcPct val="0"/>
                </a:spcBef>
              </a:pPr>
              <a:t>23</a:t>
            </a:fld>
            <a:endParaRPr lang="en-US" altLang="en-US"/>
          </a:p>
        </p:txBody>
      </p:sp>
    </p:spTree>
    <p:extLst>
      <p:ext uri="{BB962C8B-B14F-4D97-AF65-F5344CB8AC3E}">
        <p14:creationId xmlns:p14="http://schemas.microsoft.com/office/powerpoint/2010/main" val="2411522727"/>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257300" y="719138"/>
            <a:ext cx="4797425" cy="3598862"/>
          </a:xfrm>
        </p:spPr>
      </p:sp>
      <p:sp>
        <p:nvSpPr>
          <p:cNvPr id="61443" name="Notes Placeholder 2"/>
          <p:cNvSpPr>
            <a:spLocks noGrp="1"/>
          </p:cNvSpPr>
          <p:nvPr>
            <p:ph type="body" idx="1"/>
          </p:nvPr>
        </p:nvSpPr>
        <p:spPr>
          <a:xfrm>
            <a:off x="973138" y="4559300"/>
            <a:ext cx="5365750" cy="4319588"/>
          </a:xfrm>
          <a:noFill/>
        </p:spPr>
        <p:txBody>
          <a:bodyPr/>
          <a:lstStyle/>
          <a:p>
            <a:r>
              <a:rPr lang="en-US" altLang="en-US">
                <a:latin typeface="Gisha" panose="020B0502040204020203" pitchFamily="34" charset="-79"/>
                <a:cs typeface="Gisha" panose="020B0502040204020203" pitchFamily="34" charset="-79"/>
              </a:rPr>
              <a:t>The integrated management for SSC is to integrate and process the people, events, things and the corresponding information streams intelligently. In this report, the framework of the integrated management for smart sustainable cities is proposed, including the resources integration standards (Node meta-model, observation process meta-model, observation data meta-model, event meta-model, and model meta-model), fusion processing workflow (Fusion of resources and toponym, images, and maps separately), and service interface specification (Observation service, model service, and event service). </a:t>
            </a:r>
          </a:p>
          <a:p>
            <a:endParaRPr lang="en-US" altLang="en-US"/>
          </a:p>
        </p:txBody>
      </p:sp>
      <p:sp>
        <p:nvSpPr>
          <p:cNvPr id="61444" name="Slide Number Placeholder 3"/>
          <p:cNvSpPr txBox="1">
            <a:spLocks noGrp="1" noChangeArrowheads="1"/>
          </p:cNvSpPr>
          <p:nvPr/>
        </p:nvSpPr>
        <p:spPr bwMode="auto">
          <a:xfrm>
            <a:off x="4143375" y="911860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Verdana" panose="020B0604030504040204" pitchFamily="34" charset="0"/>
                <a:cs typeface="Arial" panose="020B0604020202020204" pitchFamily="34" charset="0"/>
              </a:defRPr>
            </a:lvl1pPr>
            <a:lvl2pPr marL="742950" indent="-285750">
              <a:spcBef>
                <a:spcPct val="30000"/>
              </a:spcBef>
              <a:defRPr sz="1200">
                <a:solidFill>
                  <a:schemeClr val="tx1"/>
                </a:solidFill>
                <a:latin typeface="Verdana" panose="020B0604030504040204" pitchFamily="34" charset="0"/>
                <a:cs typeface="Arial" panose="020B0604020202020204" pitchFamily="34" charset="0"/>
              </a:defRPr>
            </a:lvl2pPr>
            <a:lvl3pPr marL="1143000" indent="-228600">
              <a:spcBef>
                <a:spcPct val="30000"/>
              </a:spcBef>
              <a:defRPr sz="1200">
                <a:solidFill>
                  <a:schemeClr val="tx1"/>
                </a:solidFill>
                <a:latin typeface="Verdana" panose="020B0604030504040204" pitchFamily="34" charset="0"/>
                <a:cs typeface="Arial" panose="020B0604020202020204" pitchFamily="34" charset="0"/>
              </a:defRPr>
            </a:lvl3pPr>
            <a:lvl4pPr marL="1600200" indent="-228600">
              <a:spcBef>
                <a:spcPct val="30000"/>
              </a:spcBef>
              <a:defRPr sz="1200">
                <a:solidFill>
                  <a:schemeClr val="tx1"/>
                </a:solidFill>
                <a:latin typeface="Verdana" panose="020B0604030504040204" pitchFamily="34" charset="0"/>
                <a:cs typeface="Arial" panose="020B0604020202020204" pitchFamily="34" charset="0"/>
              </a:defRPr>
            </a:lvl4pPr>
            <a:lvl5pPr marL="2057400" indent="-228600">
              <a:spcBef>
                <a:spcPct val="30000"/>
              </a:spcBef>
              <a:defRPr sz="12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Verdana" panose="020B0604030504040204" pitchFamily="34" charset="0"/>
                <a:cs typeface="Arial" panose="020B0604020202020204" pitchFamily="34" charset="0"/>
              </a:defRPr>
            </a:lvl9pPr>
          </a:lstStyle>
          <a:p>
            <a:pPr algn="r">
              <a:spcBef>
                <a:spcPct val="0"/>
              </a:spcBef>
            </a:pPr>
            <a:fld id="{D85143C7-0184-4ADD-8FE7-928B8074714C}" type="slidenum">
              <a:rPr lang="en-US" altLang="en-US"/>
              <a:pPr algn="r">
                <a:spcBef>
                  <a:spcPct val="0"/>
                </a:spcBef>
              </a:pPr>
              <a:t>31</a:t>
            </a:fld>
            <a:endParaRPr lang="en-US" altLang="en-US"/>
          </a:p>
        </p:txBody>
      </p:sp>
    </p:spTree>
    <p:extLst>
      <p:ext uri="{BB962C8B-B14F-4D97-AF65-F5344CB8AC3E}">
        <p14:creationId xmlns:p14="http://schemas.microsoft.com/office/powerpoint/2010/main" val="338516388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135750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01293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2083"/>
            <a:ext cx="2057400" cy="52599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82083"/>
            <a:ext cx="6019800" cy="52599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411103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54994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58ED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370245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2629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2629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19045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6882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6882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301355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42152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1383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50"/>
            <a:ext cx="3008313" cy="8318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03250"/>
            <a:ext cx="5111750" cy="51223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2904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97824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506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69405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70972"/>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968500"/>
            <a:ext cx="8229600" cy="3831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3505200" y="6176433"/>
            <a:ext cx="2133600"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fld id="{283C63E4-F9BE-C24A-B4FF-309EB18BA564}" type="slidenum">
              <a:rPr lang="en-US" smtClean="0"/>
              <a:pPr/>
              <a:t>‹#›</a:t>
            </a:fld>
            <a:endParaRPr lang="en-US" dirty="0"/>
          </a:p>
        </p:txBody>
      </p:sp>
    </p:spTree>
    <p:extLst>
      <p:ext uri="{BB962C8B-B14F-4D97-AF65-F5344CB8AC3E}">
        <p14:creationId xmlns:p14="http://schemas.microsoft.com/office/powerpoint/2010/main" val="3468638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i="0" kern="1200">
          <a:solidFill>
            <a:schemeClr val="tx2">
              <a:lumMod val="60000"/>
              <a:lumOff val="40000"/>
            </a:schemeClr>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3200" kern="1200">
          <a:solidFill>
            <a:schemeClr val="tx2">
              <a:lumMod val="60000"/>
              <a:lumOff val="4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2">
              <a:lumMod val="60000"/>
              <a:lumOff val="40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2">
              <a:lumMod val="60000"/>
              <a:lumOff val="40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2">
              <a:lumMod val="60000"/>
              <a:lumOff val="40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2">
              <a:lumMod val="60000"/>
              <a:lumOff val="4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itu.int/go/fgssc"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www.itu.int/en/ITU-T/focusgroups/ssc/Documents/Approved_Deliverables/TR-Definitions.docx"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www.itu.int/en/ITU-T/focusgroups/ssc/Documents/Approved_Deliverables/TR-SWM-cities.docx"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itu.int/en/ITU-T/focusgroups/ssc/Documents/Approved_Deliverables/TR-EMF.docx"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9.emf"/><Relationship Id="rId18" Type="http://schemas.openxmlformats.org/officeDocument/2006/relationships/image" Target="../media/image34.emf"/><Relationship Id="rId26" Type="http://schemas.openxmlformats.org/officeDocument/2006/relationships/image" Target="../media/image42.emf"/><Relationship Id="rId3" Type="http://schemas.openxmlformats.org/officeDocument/2006/relationships/image" Target="../media/image19.emf"/><Relationship Id="rId21" Type="http://schemas.openxmlformats.org/officeDocument/2006/relationships/image" Target="../media/image37.emf"/><Relationship Id="rId7" Type="http://schemas.openxmlformats.org/officeDocument/2006/relationships/image" Target="../media/image23.emf"/><Relationship Id="rId12" Type="http://schemas.openxmlformats.org/officeDocument/2006/relationships/image" Target="../media/image28.emf"/><Relationship Id="rId17" Type="http://schemas.openxmlformats.org/officeDocument/2006/relationships/image" Target="../media/image33.emf"/><Relationship Id="rId25" Type="http://schemas.openxmlformats.org/officeDocument/2006/relationships/image" Target="../media/image41.emf"/><Relationship Id="rId2" Type="http://schemas.openxmlformats.org/officeDocument/2006/relationships/notesSlide" Target="../notesSlides/notesSlide3.xml"/><Relationship Id="rId16" Type="http://schemas.openxmlformats.org/officeDocument/2006/relationships/image" Target="../media/image32.emf"/><Relationship Id="rId20" Type="http://schemas.openxmlformats.org/officeDocument/2006/relationships/image" Target="../media/image36.emf"/><Relationship Id="rId29" Type="http://schemas.openxmlformats.org/officeDocument/2006/relationships/image" Target="../media/image45.emf"/><Relationship Id="rId1" Type="http://schemas.openxmlformats.org/officeDocument/2006/relationships/slideLayout" Target="../slideLayouts/slideLayout7.xml"/><Relationship Id="rId6" Type="http://schemas.openxmlformats.org/officeDocument/2006/relationships/image" Target="../media/image22.emf"/><Relationship Id="rId11" Type="http://schemas.openxmlformats.org/officeDocument/2006/relationships/image" Target="../media/image27.emf"/><Relationship Id="rId24" Type="http://schemas.openxmlformats.org/officeDocument/2006/relationships/image" Target="../media/image40.emf"/><Relationship Id="rId5" Type="http://schemas.openxmlformats.org/officeDocument/2006/relationships/image" Target="../media/image21.emf"/><Relationship Id="rId15" Type="http://schemas.openxmlformats.org/officeDocument/2006/relationships/image" Target="../media/image31.emf"/><Relationship Id="rId23" Type="http://schemas.openxmlformats.org/officeDocument/2006/relationships/image" Target="../media/image39.emf"/><Relationship Id="rId28" Type="http://schemas.openxmlformats.org/officeDocument/2006/relationships/image" Target="../media/image44.emf"/><Relationship Id="rId10" Type="http://schemas.openxmlformats.org/officeDocument/2006/relationships/image" Target="../media/image26.emf"/><Relationship Id="rId19" Type="http://schemas.openxmlformats.org/officeDocument/2006/relationships/image" Target="../media/image35.emf"/><Relationship Id="rId4" Type="http://schemas.openxmlformats.org/officeDocument/2006/relationships/image" Target="../media/image20.emf"/><Relationship Id="rId9" Type="http://schemas.openxmlformats.org/officeDocument/2006/relationships/image" Target="../media/image25.emf"/><Relationship Id="rId14" Type="http://schemas.openxmlformats.org/officeDocument/2006/relationships/image" Target="../media/image30.emf"/><Relationship Id="rId22" Type="http://schemas.openxmlformats.org/officeDocument/2006/relationships/image" Target="../media/image38.emf"/><Relationship Id="rId27" Type="http://schemas.openxmlformats.org/officeDocument/2006/relationships/image" Target="../media/image43.emf"/><Relationship Id="rId30" Type="http://schemas.openxmlformats.org/officeDocument/2006/relationships/image" Target="../media/image4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www.itu.int/en/ITU-T/focusgroups/ssc/Documents/Approved_Deliverables/TS-Overview-KPI.docx"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greenstandard@itu.int" TargetMode="External"/><Relationship Id="rId2" Type="http://schemas.openxmlformats.org/officeDocument/2006/relationships/image" Target="../media/image53.jpeg"/><Relationship Id="rId1" Type="http://schemas.openxmlformats.org/officeDocument/2006/relationships/slideLayout" Target="../slideLayouts/slideLayout6.xml"/><Relationship Id="rId6" Type="http://schemas.openxmlformats.org/officeDocument/2006/relationships/hyperlink" Target="http://www.itu.int/en/ITU-T/climatechange/Pages/events.aspx" TargetMode="External"/><Relationship Id="rId5" Type="http://schemas.openxmlformats.org/officeDocument/2006/relationships/hyperlink" Target="http://www.itu.int/go/ITU-T/climate" TargetMode="External"/><Relationship Id="rId4" Type="http://schemas.openxmlformats.org/officeDocument/2006/relationships/hyperlink" Target="http://www.itu.int/go/fgss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www.itu.int/en/ITU-T/focusgroups/ssc/Documents/Approved_Deliverables/TR-Overview-SSC.doc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925676" y="1443207"/>
            <a:ext cx="71294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0" hangingPunct="0">
              <a:spcBef>
                <a:spcPct val="0"/>
              </a:spcBef>
              <a:buClrTx/>
              <a:buSzTx/>
              <a:buFont typeface="Arial" panose="020B0604020202020204" pitchFamily="34" charset="0"/>
              <a:buNone/>
              <a:defRPr/>
            </a:pPr>
            <a:r>
              <a:rPr lang="en-US" altLang="en-US" sz="4800" b="1" dirty="0">
                <a:solidFill>
                  <a:schemeClr val="tx2">
                    <a:lumMod val="60000"/>
                    <a:lumOff val="40000"/>
                  </a:schemeClr>
                </a:solidFill>
                <a:latin typeface="Calibri"/>
                <a:ea typeface="+mj-ea"/>
                <a:cs typeface="Calibri"/>
              </a:rPr>
              <a:t>Overview of the activities of ITU-T Focus Group on Smart Sustainable Cities</a:t>
            </a:r>
          </a:p>
        </p:txBody>
      </p:sp>
      <p:sp>
        <p:nvSpPr>
          <p:cNvPr id="5" name="Rectangle 4"/>
          <p:cNvSpPr/>
          <p:nvPr/>
        </p:nvSpPr>
        <p:spPr>
          <a:xfrm>
            <a:off x="504988" y="3996491"/>
            <a:ext cx="8142288" cy="1027974"/>
          </a:xfrm>
          <a:prstGeom prst="rect">
            <a:avLst/>
          </a:prstGeom>
        </p:spPr>
        <p:txBody>
          <a:bodyPr>
            <a:spAutoFit/>
          </a:bodyPr>
          <a:lstStyle/>
          <a:p>
            <a:pPr lvl="0" algn="ctr">
              <a:spcBef>
                <a:spcPct val="20000"/>
              </a:spcBef>
            </a:pPr>
            <a:r>
              <a:rPr lang="en-US" altLang="en-US" sz="2000" b="1" dirty="0">
                <a:solidFill>
                  <a:srgbClr val="1F497D">
                    <a:lumMod val="60000"/>
                    <a:lumOff val="40000"/>
                  </a:srgbClr>
                </a:solidFill>
              </a:rPr>
              <a:t>Cristina Bueti</a:t>
            </a:r>
          </a:p>
          <a:p>
            <a:pPr lvl="0" algn="ctr">
              <a:spcBef>
                <a:spcPct val="20000"/>
              </a:spcBef>
            </a:pPr>
            <a:r>
              <a:rPr lang="en-US" altLang="en-US" sz="2000" dirty="0">
                <a:solidFill>
                  <a:srgbClr val="1F497D">
                    <a:lumMod val="60000"/>
                    <a:lumOff val="40000"/>
                  </a:srgbClr>
                </a:solidFill>
              </a:rPr>
              <a:t>Advisor, ITU-T Study Group 5</a:t>
            </a:r>
          </a:p>
          <a:p>
            <a:pPr lvl="0" algn="ctr">
              <a:spcBef>
                <a:spcPct val="20000"/>
              </a:spcBef>
            </a:pPr>
            <a:r>
              <a:rPr lang="en-US" altLang="en-US" sz="1400" dirty="0">
                <a:solidFill>
                  <a:srgbClr val="1F497D">
                    <a:lumMod val="60000"/>
                    <a:lumOff val="40000"/>
                  </a:srgbClr>
                </a:solidFill>
              </a:rPr>
              <a:t>26 March 2015</a:t>
            </a:r>
          </a:p>
        </p:txBody>
      </p:sp>
      <p:sp>
        <p:nvSpPr>
          <p:cNvPr id="6" name="Title 1"/>
          <p:cNvSpPr txBox="1">
            <a:spLocks/>
          </p:cNvSpPr>
          <p:nvPr/>
        </p:nvSpPr>
        <p:spPr>
          <a:xfrm>
            <a:off x="2954797" y="5380224"/>
            <a:ext cx="3461118" cy="400050"/>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b="1" i="0" kern="1200">
                <a:solidFill>
                  <a:schemeClr val="tx2">
                    <a:lumMod val="60000"/>
                    <a:lumOff val="40000"/>
                  </a:schemeClr>
                </a:solidFill>
                <a:latin typeface="Calibri"/>
                <a:ea typeface="+mj-ea"/>
                <a:cs typeface="Calibri"/>
              </a:defRPr>
            </a:lvl1pPr>
          </a:lstStyle>
          <a:p>
            <a:endParaRPr lang="en-US" altLang="fr-FR" sz="2000" dirty="0">
              <a:latin typeface="+mn-lt"/>
              <a:ea typeface="+mn-ea"/>
              <a:cs typeface="+mn-cs"/>
            </a:endParaRPr>
          </a:p>
          <a:p>
            <a:r>
              <a:rPr lang="en-US" altLang="fr-FR" sz="8000" dirty="0">
                <a:latin typeface="+mn-lt"/>
                <a:ea typeface="+mn-ea"/>
                <a:cs typeface="+mn-cs"/>
                <a:hlinkClick r:id="rId2"/>
              </a:rPr>
              <a:t>itu.int/go/</a:t>
            </a:r>
            <a:r>
              <a:rPr lang="en-US" altLang="fr-FR" sz="8000" dirty="0" err="1">
                <a:latin typeface="+mn-lt"/>
                <a:ea typeface="+mn-ea"/>
                <a:cs typeface="+mn-cs"/>
                <a:hlinkClick r:id="rId2"/>
              </a:rPr>
              <a:t>fgssc</a:t>
            </a:r>
            <a:r>
              <a:rPr lang="en-US" altLang="fr-FR" sz="8000" dirty="0">
                <a:latin typeface="+mn-lt"/>
                <a:ea typeface="+mn-ea"/>
                <a:cs typeface="+mn-cs"/>
              </a:rPr>
              <a:t>  </a:t>
            </a:r>
          </a:p>
        </p:txBody>
      </p:sp>
    </p:spTree>
    <p:extLst>
      <p:ext uri="{BB962C8B-B14F-4D97-AF65-F5344CB8AC3E}">
        <p14:creationId xmlns:p14="http://schemas.microsoft.com/office/powerpoint/2010/main" val="60905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Group 2"/>
          <p:cNvGraphicFramePr>
            <a:graphicFrameLocks noGrp="1"/>
          </p:cNvGraphicFramePr>
          <p:nvPr>
            <p:extLst>
              <p:ext uri="{D42A27DB-BD31-4B8C-83A1-F6EECF244321}">
                <p14:modId xmlns:p14="http://schemas.microsoft.com/office/powerpoint/2010/main" val="1772482778"/>
              </p:ext>
            </p:extLst>
          </p:nvPr>
        </p:nvGraphicFramePr>
        <p:xfrm>
          <a:off x="900113" y="2135193"/>
          <a:ext cx="7416800" cy="2586826"/>
        </p:xfrm>
        <a:graphic>
          <a:graphicData uri="http://schemas.openxmlformats.org/drawingml/2006/table">
            <a:tbl>
              <a:tblPr/>
              <a:tblGrid>
                <a:gridCol w="1525587">
                  <a:extLst>
                    <a:ext uri="{9D8B030D-6E8A-4147-A177-3AD203B41FA5}">
                      <a16:colId xmlns:a16="http://schemas.microsoft.com/office/drawing/2014/main" val="20000"/>
                    </a:ext>
                  </a:extLst>
                </a:gridCol>
                <a:gridCol w="5891213">
                  <a:extLst>
                    <a:ext uri="{9D8B030D-6E8A-4147-A177-3AD203B41FA5}">
                      <a16:colId xmlns:a16="http://schemas.microsoft.com/office/drawing/2014/main" val="20001"/>
                    </a:ext>
                  </a:extLst>
                </a:gridCol>
              </a:tblGrid>
              <a:tr h="585193">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rgbClr val="006000"/>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just"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To provide a basis for understanding the most common features of SSC.</a:t>
                      </a:r>
                    </a:p>
                  </a:txBody>
                  <a:tcPr marL="91426" marR="91426"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6945">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rgbClr val="006000"/>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Highlights</a:t>
                      </a:r>
                    </a:p>
                  </a:txBody>
                  <a:tcPr marL="91426" marR="91426"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just"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Analyses over 120 different definitions of SSC;</a:t>
                      </a:r>
                    </a:p>
                    <a:p>
                      <a:pPr marL="285750" marR="0" lvl="0" indent="-285750" algn="just"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Makes a proposal for a comprehensive definition for SSC as part of the work conducted by WG1.</a:t>
                      </a:r>
                    </a:p>
                  </a:txBody>
                  <a:tcPr marL="91426" marR="91426"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401">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rgbClr val="006000"/>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26" marR="91426"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kern="1200" cap="none" normalizeH="0" baseline="0" dirty="0">
                          <a:ln>
                            <a:noFill/>
                          </a:ln>
                          <a:solidFill>
                            <a:schemeClr val="tx2">
                              <a:lumMod val="60000"/>
                              <a:lumOff val="40000"/>
                            </a:schemeClr>
                          </a:solidFill>
                          <a:effectLst/>
                          <a:latin typeface="+mj-lt"/>
                          <a:ea typeface="+mn-ea"/>
                          <a:cs typeface="Gisha" panose="020B0502040204020203" pitchFamily="34" charset="-79"/>
                        </a:rPr>
                        <a:t>Finalized in October 2014 and approved in December 2014 by ITU-T Study Group 5</a:t>
                      </a:r>
                    </a:p>
                  </a:txBody>
                  <a:tcPr marL="91426" marR="91426"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372">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rgbClr val="006000"/>
                        </a:buClr>
                        <a:buSzPct val="110000"/>
                        <a:buFont typeface="Wingdings" panose="05000000000000000000" pitchFamily="2" charset="2"/>
                        <a:buNone/>
                        <a:tabLst/>
                      </a:pPr>
                      <a:r>
                        <a:rPr kumimoji="0" lang="en-US" altLang="en-US" sz="1200" b="1" i="0" u="none" strike="noStrike" cap="none" normalizeH="0" baseline="0" dirty="0">
                          <a:ln>
                            <a:noFill/>
                          </a:ln>
                          <a:solidFill>
                            <a:schemeClr val="tx2">
                              <a:lumMod val="60000"/>
                              <a:lumOff val="40000"/>
                            </a:schemeClr>
                          </a:solidFill>
                          <a:effectLst/>
                          <a:latin typeface="+mj-lt"/>
                          <a:cs typeface="Gisha" panose="020B0502040204020203" pitchFamily="34" charset="-79"/>
                        </a:rPr>
                        <a:t>Free download</a:t>
                      </a:r>
                    </a:p>
                  </a:txBody>
                  <a:tcPr marL="91426" marR="91426"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defRPr/>
                      </a:pP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itu.int/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en</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focusgroups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ssc</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/Documents/</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Approved_Deliverables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/TR-Definitions.docx</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rPr>
                        <a:t> </a:t>
                      </a:r>
                      <a:endParaRPr kumimoji="0" lang="en-US" altLang="en-US" sz="1200" b="0" i="0" u="none" strike="noStrike" kern="1200" cap="none" normalizeH="0" baseline="0" dirty="0">
                        <a:ln>
                          <a:noFill/>
                        </a:ln>
                        <a:solidFill>
                          <a:schemeClr val="tx2">
                            <a:lumMod val="60000"/>
                            <a:lumOff val="40000"/>
                          </a:schemeClr>
                        </a:solidFill>
                        <a:effectLst/>
                        <a:latin typeface="Verdana" panose="020B0604030504040204" pitchFamily="34" charset="0"/>
                        <a:ea typeface="+mn-ea"/>
                        <a:cs typeface="Gisha" panose="020B0502040204020203" pitchFamily="34" charset="-79"/>
                      </a:endParaRPr>
                    </a:p>
                  </a:txBody>
                  <a:tcPr marL="91426" marR="91426"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7908" name="TextBox 2"/>
          <p:cNvSpPr txBox="1">
            <a:spLocks noChangeArrowheads="1"/>
          </p:cNvSpPr>
          <p:nvPr/>
        </p:nvSpPr>
        <p:spPr bwMode="auto">
          <a:xfrm>
            <a:off x="302419" y="466726"/>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TR2/WG1 Technical Report on smart sustainable cities: an analysis of definitions</a:t>
            </a:r>
          </a:p>
        </p:txBody>
      </p:sp>
    </p:spTree>
    <p:extLst>
      <p:ext uri="{BB962C8B-B14F-4D97-AF65-F5344CB8AC3E}">
        <p14:creationId xmlns:p14="http://schemas.microsoft.com/office/powerpoint/2010/main" val="45582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Group 2"/>
          <p:cNvGraphicFramePr>
            <a:graphicFrameLocks noGrp="1"/>
          </p:cNvGraphicFramePr>
          <p:nvPr>
            <p:extLst>
              <p:ext uri="{D42A27DB-BD31-4B8C-83A1-F6EECF244321}">
                <p14:modId xmlns:p14="http://schemas.microsoft.com/office/powerpoint/2010/main" val="1163954062"/>
              </p:ext>
            </p:extLst>
          </p:nvPr>
        </p:nvGraphicFramePr>
        <p:xfrm>
          <a:off x="1320007" y="2143920"/>
          <a:ext cx="6238082" cy="2407888"/>
        </p:xfrm>
        <a:graphic>
          <a:graphicData uri="http://schemas.openxmlformats.org/drawingml/2006/table">
            <a:tbl>
              <a:tblPr/>
              <a:tblGrid>
                <a:gridCol w="1254912">
                  <a:extLst>
                    <a:ext uri="{9D8B030D-6E8A-4147-A177-3AD203B41FA5}">
                      <a16:colId xmlns:a16="http://schemas.microsoft.com/office/drawing/2014/main" val="20000"/>
                    </a:ext>
                  </a:extLst>
                </a:gridCol>
                <a:gridCol w="4983170">
                  <a:extLst>
                    <a:ext uri="{9D8B030D-6E8A-4147-A177-3AD203B41FA5}">
                      <a16:colId xmlns:a16="http://schemas.microsoft.com/office/drawing/2014/main" val="20001"/>
                    </a:ext>
                  </a:extLst>
                </a:gridCol>
              </a:tblGrid>
              <a:tr h="1682421">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 </a:t>
                      </a:r>
                    </a:p>
                  </a:txBody>
                  <a:tcPr marL="91434" marR="91434"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A high-level policy document aimed at the mayors/high-level policy makers at the municipal level:</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Describing the key challenges faced by cities, what technologies can do to help tackle those challenges, and what are key priorities for action;</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Showcasing that the SSC vision is realizable.</a:t>
                      </a:r>
                    </a:p>
                  </a:txBody>
                  <a:tcPr marL="91434" marR="91434"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929" name="TextBox 2"/>
          <p:cNvSpPr txBox="1">
            <a:spLocks noChangeArrowheads="1"/>
          </p:cNvSpPr>
          <p:nvPr/>
        </p:nvSpPr>
        <p:spPr bwMode="auto">
          <a:xfrm>
            <a:off x="238125" y="497682"/>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TR3/WG1 Technical Report on the city we want: a guide for city leaders</a:t>
            </a:r>
          </a:p>
        </p:txBody>
      </p:sp>
    </p:spTree>
    <p:extLst>
      <p:ext uri="{BB962C8B-B14F-4D97-AF65-F5344CB8AC3E}">
        <p14:creationId xmlns:p14="http://schemas.microsoft.com/office/powerpoint/2010/main" val="51016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Group 2"/>
          <p:cNvGraphicFramePr>
            <a:graphicFrameLocks noGrp="1"/>
          </p:cNvGraphicFramePr>
          <p:nvPr>
            <p:extLst>
              <p:ext uri="{D42A27DB-BD31-4B8C-83A1-F6EECF244321}">
                <p14:modId xmlns:p14="http://schemas.microsoft.com/office/powerpoint/2010/main" val="3799677024"/>
              </p:ext>
            </p:extLst>
          </p:nvPr>
        </p:nvGraphicFramePr>
        <p:xfrm>
          <a:off x="1328739" y="1875913"/>
          <a:ext cx="6293644" cy="2956598"/>
        </p:xfrm>
        <a:graphic>
          <a:graphicData uri="http://schemas.openxmlformats.org/drawingml/2006/table">
            <a:tbl>
              <a:tblPr/>
              <a:tblGrid>
                <a:gridCol w="1194778">
                  <a:extLst>
                    <a:ext uri="{9D8B030D-6E8A-4147-A177-3AD203B41FA5}">
                      <a16:colId xmlns:a16="http://schemas.microsoft.com/office/drawing/2014/main" val="20000"/>
                    </a:ext>
                  </a:extLst>
                </a:gridCol>
                <a:gridCol w="5098866">
                  <a:extLst>
                    <a:ext uri="{9D8B030D-6E8A-4147-A177-3AD203B41FA5}">
                      <a16:colId xmlns:a16="http://schemas.microsoft.com/office/drawing/2014/main" val="20001"/>
                    </a:ext>
                  </a:extLst>
                </a:gridCol>
              </a:tblGrid>
              <a:tr h="1929719">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 </a:t>
                      </a:r>
                    </a:p>
                  </a:txBody>
                  <a:tcPr marL="91435" marR="91435"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A methodology document, aimed at providing an overview of the path for cities to become SSC:</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The document aims at decision makers and practitioners within the municipalities or government bodies involved in SSC planning and implementation;</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Includes stages such as setting the SSC vision, master plan, roadmap, deployment and follow-up. </a:t>
                      </a:r>
                    </a:p>
                  </a:txBody>
                  <a:tcPr marL="91435" marR="91435"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77" name="TextBox 2"/>
          <p:cNvSpPr txBox="1">
            <a:spLocks noChangeArrowheads="1"/>
          </p:cNvSpPr>
          <p:nvPr/>
        </p:nvSpPr>
        <p:spPr bwMode="auto">
          <a:xfrm>
            <a:off x="277301" y="488387"/>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TR4/WG1 Technical Report on the city we want: a master plan for smart sustainable cities </a:t>
            </a:r>
          </a:p>
        </p:txBody>
      </p:sp>
      <p:sp>
        <p:nvSpPr>
          <p:cNvPr id="40978" name="Slide Number Placeholder 1"/>
          <p:cNvSpPr txBox="1">
            <a:spLocks noChangeArrowheads="1"/>
          </p:cNvSpPr>
          <p:nvPr/>
        </p:nvSpPr>
        <p:spPr bwMode="auto">
          <a:xfrm>
            <a:off x="49213" y="6340475"/>
            <a:ext cx="5619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eaLnBrk="1" hangingPunct="1">
              <a:spcBef>
                <a:spcPct val="0"/>
              </a:spcBef>
              <a:buClrTx/>
              <a:buSzTx/>
              <a:buFont typeface="Arial" panose="020B0604020202020204" pitchFamily="34" charset="0"/>
              <a:buNone/>
            </a:pPr>
            <a:fld id="{F872C5A9-AE42-43F9-902D-047666554F9C}" type="slidenum">
              <a:rPr lang="en-US" altLang="en-US" sz="1800">
                <a:solidFill>
                  <a:schemeClr val="bg1"/>
                </a:solidFill>
              </a:rPr>
              <a:pPr eaLnBrk="1" hangingPunct="1">
                <a:spcBef>
                  <a:spcPct val="0"/>
                </a:spcBef>
                <a:buClrTx/>
                <a:buSzTx/>
                <a:buFont typeface="Arial" panose="020B0604020202020204" pitchFamily="34" charset="0"/>
                <a:buNone/>
              </a:pPr>
              <a:t>12</a:t>
            </a:fld>
            <a:endParaRPr lang="en-US" altLang="en-US" sz="1800" dirty="0">
              <a:solidFill>
                <a:schemeClr val="bg1"/>
              </a:solidFill>
            </a:endParaRPr>
          </a:p>
        </p:txBody>
      </p:sp>
    </p:spTree>
    <p:extLst>
      <p:ext uri="{BB962C8B-B14F-4D97-AF65-F5344CB8AC3E}">
        <p14:creationId xmlns:p14="http://schemas.microsoft.com/office/powerpoint/2010/main" val="334307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Group 2"/>
          <p:cNvGraphicFramePr>
            <a:graphicFrameLocks noGrp="1"/>
          </p:cNvGraphicFramePr>
          <p:nvPr>
            <p:extLst>
              <p:ext uri="{D42A27DB-BD31-4B8C-83A1-F6EECF244321}">
                <p14:modId xmlns:p14="http://schemas.microsoft.com/office/powerpoint/2010/main" val="485980109"/>
              </p:ext>
            </p:extLst>
          </p:nvPr>
        </p:nvGraphicFramePr>
        <p:xfrm>
          <a:off x="1385889" y="2818888"/>
          <a:ext cx="6293644" cy="1267337"/>
        </p:xfrm>
        <a:graphic>
          <a:graphicData uri="http://schemas.openxmlformats.org/drawingml/2006/table">
            <a:tbl>
              <a:tblPr/>
              <a:tblGrid>
                <a:gridCol w="1194778">
                  <a:extLst>
                    <a:ext uri="{9D8B030D-6E8A-4147-A177-3AD203B41FA5}">
                      <a16:colId xmlns:a16="http://schemas.microsoft.com/office/drawing/2014/main" val="20000"/>
                    </a:ext>
                  </a:extLst>
                </a:gridCol>
                <a:gridCol w="5098866">
                  <a:extLst>
                    <a:ext uri="{9D8B030D-6E8A-4147-A177-3AD203B41FA5}">
                      <a16:colId xmlns:a16="http://schemas.microsoft.com/office/drawing/2014/main" val="20001"/>
                    </a:ext>
                  </a:extLst>
                </a:gridCol>
              </a:tblGrid>
              <a:tr h="1267337">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 </a:t>
                      </a:r>
                    </a:p>
                  </a:txBody>
                  <a:tcPr marL="91435" marR="91435"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This Technical Report aims at helping cities to engage with and make decisions that impact multiple stakeholders and overcome </a:t>
                      </a:r>
                      <a:r>
                        <a:rPr kumimoji="0" lang="en-US" altLang="en-US" sz="2000" b="0" i="0" u="none" strike="noStrike" cap="none" normalizeH="0" baseline="0" dirty="0" err="1">
                          <a:ln>
                            <a:noFill/>
                          </a:ln>
                          <a:solidFill>
                            <a:schemeClr val="tx2">
                              <a:lumMod val="60000"/>
                              <a:lumOff val="40000"/>
                            </a:schemeClr>
                          </a:solidFill>
                          <a:effectLst/>
                          <a:latin typeface="+mj-lt"/>
                          <a:cs typeface="Gisha" panose="020B0502040204020203" pitchFamily="34" charset="-79"/>
                        </a:rPr>
                        <a:t>organisational</a:t>
                      </a: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 and logistical boundaries.</a:t>
                      </a:r>
                    </a:p>
                  </a:txBody>
                  <a:tcPr marL="91435" marR="91435"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77" name="TextBox 2"/>
          <p:cNvSpPr txBox="1">
            <a:spLocks noChangeArrowheads="1"/>
          </p:cNvSpPr>
          <p:nvPr/>
        </p:nvSpPr>
        <p:spPr bwMode="auto">
          <a:xfrm>
            <a:off x="277301" y="488387"/>
            <a:ext cx="84978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None/>
            </a:pPr>
            <a:r>
              <a:rPr lang="en-US" altLang="en-US" b="1" dirty="0">
                <a:solidFill>
                  <a:schemeClr val="tx2">
                    <a:lumMod val="60000"/>
                    <a:lumOff val="40000"/>
                  </a:schemeClr>
                </a:solidFill>
                <a:latin typeface="Calibri"/>
                <a:ea typeface="+mj-ea"/>
                <a:cs typeface="Calibri"/>
              </a:rPr>
              <a:t>TR5/WG1 Technical Report on developing a framework for evaluating the impacts of a smart sustainable city </a:t>
            </a:r>
          </a:p>
        </p:txBody>
      </p:sp>
      <p:sp>
        <p:nvSpPr>
          <p:cNvPr id="40978" name="Slide Number Placeholder 1"/>
          <p:cNvSpPr txBox="1">
            <a:spLocks noChangeArrowheads="1"/>
          </p:cNvSpPr>
          <p:nvPr/>
        </p:nvSpPr>
        <p:spPr bwMode="auto">
          <a:xfrm>
            <a:off x="49213" y="6340475"/>
            <a:ext cx="5619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eaLnBrk="1" hangingPunct="1">
              <a:spcBef>
                <a:spcPct val="0"/>
              </a:spcBef>
              <a:buClrTx/>
              <a:buSzTx/>
              <a:buFont typeface="Arial" panose="020B0604020202020204" pitchFamily="34" charset="0"/>
              <a:buNone/>
            </a:pPr>
            <a:fld id="{F872C5A9-AE42-43F9-902D-047666554F9C}" type="slidenum">
              <a:rPr lang="en-US" altLang="en-US" sz="1800">
                <a:solidFill>
                  <a:schemeClr val="bg1"/>
                </a:solidFill>
              </a:rPr>
              <a:pPr eaLnBrk="1" hangingPunct="1">
                <a:spcBef>
                  <a:spcPct val="0"/>
                </a:spcBef>
                <a:buClrTx/>
                <a:buSzTx/>
                <a:buFont typeface="Arial" panose="020B0604020202020204" pitchFamily="34" charset="0"/>
                <a:buNone/>
              </a:pPr>
              <a:t>13</a:t>
            </a:fld>
            <a:endParaRPr lang="en-US" altLang="en-US" sz="1800" dirty="0">
              <a:solidFill>
                <a:schemeClr val="bg1"/>
              </a:solidFill>
            </a:endParaRPr>
          </a:p>
        </p:txBody>
      </p:sp>
    </p:spTree>
    <p:extLst>
      <p:ext uri="{BB962C8B-B14F-4D97-AF65-F5344CB8AC3E}">
        <p14:creationId xmlns:p14="http://schemas.microsoft.com/office/powerpoint/2010/main" val="100326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Box 2"/>
          <p:cNvSpPr txBox="1">
            <a:spLocks noChangeArrowheads="1"/>
          </p:cNvSpPr>
          <p:nvPr/>
        </p:nvSpPr>
        <p:spPr bwMode="auto">
          <a:xfrm>
            <a:off x="326231" y="439292"/>
            <a:ext cx="8497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Working Groups 2</a:t>
            </a:r>
          </a:p>
        </p:txBody>
      </p:sp>
      <p:sp>
        <p:nvSpPr>
          <p:cNvPr id="33799" name="Oval 12"/>
          <p:cNvSpPr>
            <a:spLocks noChangeArrowheads="1"/>
          </p:cNvSpPr>
          <p:nvPr/>
        </p:nvSpPr>
        <p:spPr bwMode="auto">
          <a:xfrm>
            <a:off x="6903670" y="1902895"/>
            <a:ext cx="547687" cy="550863"/>
          </a:xfrm>
          <a:prstGeom prst="ellipse">
            <a:avLst/>
          </a:prstGeom>
          <a:solidFill>
            <a:schemeClr val="bg2">
              <a:lumMod val="90000"/>
            </a:schemeClr>
          </a:solidFill>
          <a:ln>
            <a:noFill/>
          </a:ln>
          <a:effectLst>
            <a:outerShdw dist="50800" dir="5400000" algn="ctr" rotWithShape="0">
              <a:srgbClr val="000000">
                <a:alpha val="25998"/>
              </a:srgbClr>
            </a:outerShdw>
          </a:effectLst>
          <a:extLst/>
        </p:spPr>
        <p:txBody>
          <a:bodyPr anchor="ct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75000"/>
                  </a:schemeClr>
                </a:solidFill>
              </a:rPr>
              <a:t>2</a:t>
            </a:r>
          </a:p>
        </p:txBody>
      </p:sp>
      <p:sp>
        <p:nvSpPr>
          <p:cNvPr id="2" name="Diamond 1"/>
          <p:cNvSpPr/>
          <p:nvPr/>
        </p:nvSpPr>
        <p:spPr>
          <a:xfrm>
            <a:off x="2437306" y="1241328"/>
            <a:ext cx="4215859" cy="4103463"/>
          </a:xfrm>
          <a:prstGeom prst="diamon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2839056" y="1403331"/>
            <a:ext cx="1671676" cy="1834717"/>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2">
                  <a:lumMod val="60000"/>
                  <a:lumOff val="40000"/>
                </a:schemeClr>
              </a:solidFill>
            </a:endParaRPr>
          </a:p>
        </p:txBody>
      </p:sp>
      <p:sp>
        <p:nvSpPr>
          <p:cNvPr id="10" name="Rounded Rectangle 9"/>
          <p:cNvSpPr/>
          <p:nvPr/>
        </p:nvSpPr>
        <p:spPr>
          <a:xfrm>
            <a:off x="2839055" y="3241365"/>
            <a:ext cx="1671676" cy="1821842"/>
          </a:xfrm>
          <a:prstGeom prst="roundRect">
            <a:avLst/>
          </a:prstGeom>
          <a:solidFill>
            <a:srgbClr val="7DEB8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11" name="Rounded Rectangle 10"/>
          <p:cNvSpPr/>
          <p:nvPr/>
        </p:nvSpPr>
        <p:spPr>
          <a:xfrm>
            <a:off x="4510732" y="3238048"/>
            <a:ext cx="1699914" cy="1825159"/>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12" name="Rounded Rectangle 11"/>
          <p:cNvSpPr/>
          <p:nvPr/>
        </p:nvSpPr>
        <p:spPr>
          <a:xfrm>
            <a:off x="4510731" y="1395775"/>
            <a:ext cx="1699914" cy="183471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lumMod val="60000"/>
                    <a:lumOff val="40000"/>
                  </a:schemeClr>
                </a:solidFill>
              </a:rPr>
              <a:t>Smart sustainable cities infrastructure</a:t>
            </a:r>
          </a:p>
        </p:txBody>
      </p:sp>
    </p:spTree>
    <p:extLst>
      <p:ext uri="{BB962C8B-B14F-4D97-AF65-F5344CB8AC3E}">
        <p14:creationId xmlns:p14="http://schemas.microsoft.com/office/powerpoint/2010/main" val="82377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395288" y="478909"/>
            <a:ext cx="84978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Areas of WG2 Technical Reports</a:t>
            </a:r>
          </a:p>
        </p:txBody>
      </p:sp>
      <p:pic>
        <p:nvPicPr>
          <p:cNvPr id="44036" name="Picture 8" descr="C:\Users\campilon\Desktop\photos\landscape-smart-cit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1586331"/>
            <a:ext cx="781685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ounded Rectangle 6"/>
          <p:cNvSpPr>
            <a:spLocks noChangeArrowheads="1"/>
          </p:cNvSpPr>
          <p:nvPr/>
        </p:nvSpPr>
        <p:spPr bwMode="auto">
          <a:xfrm>
            <a:off x="4783138" y="1987968"/>
            <a:ext cx="1438275" cy="647700"/>
          </a:xfrm>
          <a:prstGeom prst="roundRect">
            <a:avLst>
              <a:gd name="adj" fmla="val 16667"/>
            </a:avLst>
          </a:prstGeom>
          <a:solidFill>
            <a:srgbClr val="E3F0C2"/>
          </a:solidFill>
          <a:ln w="9525">
            <a:solidFill>
              <a:schemeClr val="tx1"/>
            </a:solidFill>
            <a:round/>
            <a:headEnd/>
            <a:tailEnd/>
          </a:ln>
        </p:spPr>
        <p:txBody>
          <a:bodyPr lIns="91427" tIns="45713" rIns="91427" bIns="45713"/>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114000"/>
              </a:lnSpc>
              <a:spcBef>
                <a:spcPct val="0"/>
              </a:spcBef>
              <a:buClrTx/>
              <a:buSzTx/>
              <a:buFont typeface="Wingdings" panose="05000000000000000000" pitchFamily="2" charset="2"/>
              <a:buNone/>
            </a:pPr>
            <a:r>
              <a:rPr lang="en-US" altLang="en-US" sz="1600" b="1">
                <a:solidFill>
                  <a:schemeClr val="tx1"/>
                </a:solidFill>
                <a:latin typeface="Gisha" panose="020B0502040204020203" pitchFamily="34" charset="-79"/>
                <a:cs typeface="Gisha" panose="020B0502040204020203" pitchFamily="34" charset="-79"/>
              </a:rPr>
              <a:t>Smart Buildings</a:t>
            </a:r>
          </a:p>
        </p:txBody>
      </p:sp>
      <p:sp>
        <p:nvSpPr>
          <p:cNvPr id="44038" name="Rounded Rectangle 7"/>
          <p:cNvSpPr>
            <a:spLocks noChangeArrowheads="1"/>
          </p:cNvSpPr>
          <p:nvPr/>
        </p:nvSpPr>
        <p:spPr bwMode="auto">
          <a:xfrm>
            <a:off x="6735763" y="2759493"/>
            <a:ext cx="1698625" cy="669925"/>
          </a:xfrm>
          <a:prstGeom prst="roundRect">
            <a:avLst>
              <a:gd name="adj" fmla="val 16667"/>
            </a:avLst>
          </a:prstGeom>
          <a:solidFill>
            <a:srgbClr val="E3F0C2"/>
          </a:solidFill>
          <a:ln w="9525">
            <a:solidFill>
              <a:schemeClr val="tx1"/>
            </a:solidFill>
            <a:round/>
            <a:headEnd/>
            <a:tailEnd/>
          </a:ln>
        </p:spPr>
        <p:txBody>
          <a:bodyPr lIns="91427" tIns="45713" rIns="91427" bIns="45713"/>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114000"/>
              </a:lnSpc>
              <a:spcBef>
                <a:spcPct val="0"/>
              </a:spcBef>
              <a:buClrTx/>
              <a:buSzTx/>
              <a:buFont typeface="Wingdings" panose="05000000000000000000" pitchFamily="2" charset="2"/>
              <a:buNone/>
            </a:pPr>
            <a:r>
              <a:rPr lang="en-US" altLang="en-US" sz="1600" b="1">
                <a:solidFill>
                  <a:schemeClr val="tx1"/>
                </a:solidFill>
                <a:latin typeface="Gisha" panose="020B0502040204020203" pitchFamily="34" charset="-79"/>
                <a:cs typeface="Gisha" panose="020B0502040204020203" pitchFamily="34" charset="-79"/>
              </a:rPr>
              <a:t>Smart Infrastructure</a:t>
            </a:r>
          </a:p>
        </p:txBody>
      </p:sp>
      <p:sp>
        <p:nvSpPr>
          <p:cNvPr id="44039" name="Rounded Rectangle 8"/>
          <p:cNvSpPr>
            <a:spLocks noChangeArrowheads="1"/>
          </p:cNvSpPr>
          <p:nvPr/>
        </p:nvSpPr>
        <p:spPr bwMode="auto">
          <a:xfrm>
            <a:off x="2603500" y="2686468"/>
            <a:ext cx="1938338" cy="631825"/>
          </a:xfrm>
          <a:prstGeom prst="roundRect">
            <a:avLst>
              <a:gd name="adj" fmla="val 16667"/>
            </a:avLst>
          </a:prstGeom>
          <a:solidFill>
            <a:srgbClr val="E3F0C2"/>
          </a:solidFill>
          <a:ln w="9525">
            <a:solidFill>
              <a:schemeClr val="tx1"/>
            </a:solidFill>
            <a:round/>
            <a:headEnd/>
            <a:tailEnd/>
          </a:ln>
        </p:spPr>
        <p:txBody>
          <a:bodyPr lIns="91427" tIns="45713" rIns="91427" bIns="45713"/>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114000"/>
              </a:lnSpc>
              <a:spcBef>
                <a:spcPct val="0"/>
              </a:spcBef>
              <a:buClrTx/>
              <a:buSzTx/>
              <a:buFont typeface="Wingdings" panose="05000000000000000000" pitchFamily="2" charset="2"/>
              <a:buNone/>
            </a:pPr>
            <a:r>
              <a:rPr lang="en-US" altLang="en-US" sz="1600" b="1">
                <a:solidFill>
                  <a:schemeClr val="tx1"/>
                </a:solidFill>
                <a:latin typeface="Gisha" panose="020B0502040204020203" pitchFamily="34" charset="-79"/>
                <a:cs typeface="Gisha" panose="020B0502040204020203" pitchFamily="34" charset="-79"/>
              </a:rPr>
              <a:t>Smart Water Management</a:t>
            </a:r>
          </a:p>
        </p:txBody>
      </p:sp>
      <p:sp>
        <p:nvSpPr>
          <p:cNvPr id="44040" name="Rounded Rectangle 9"/>
          <p:cNvSpPr>
            <a:spLocks noChangeArrowheads="1"/>
          </p:cNvSpPr>
          <p:nvPr/>
        </p:nvSpPr>
        <p:spPr bwMode="auto">
          <a:xfrm>
            <a:off x="3059113" y="3685006"/>
            <a:ext cx="2022475" cy="722312"/>
          </a:xfrm>
          <a:prstGeom prst="roundRect">
            <a:avLst>
              <a:gd name="adj" fmla="val 16667"/>
            </a:avLst>
          </a:prstGeom>
          <a:solidFill>
            <a:srgbClr val="E3F0C2"/>
          </a:solidFill>
          <a:ln w="9525">
            <a:solidFill>
              <a:schemeClr val="tx1"/>
            </a:solidFill>
            <a:round/>
            <a:headEnd/>
            <a:tailEnd/>
          </a:ln>
        </p:spPr>
        <p:txBody>
          <a:bodyPr lIns="91427" tIns="45713" rIns="91427" bIns="45713"/>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114000"/>
              </a:lnSpc>
              <a:spcBef>
                <a:spcPct val="0"/>
              </a:spcBef>
              <a:buClrTx/>
              <a:buSzTx/>
              <a:buFont typeface="Wingdings" panose="05000000000000000000" pitchFamily="2" charset="2"/>
              <a:buNone/>
            </a:pPr>
            <a:r>
              <a:rPr lang="en-US" altLang="en-US" sz="1600" b="1">
                <a:solidFill>
                  <a:schemeClr val="tx1"/>
                </a:solidFill>
                <a:latin typeface="Gisha" panose="020B0502040204020203" pitchFamily="34" charset="-79"/>
                <a:cs typeface="Gisha" panose="020B0502040204020203" pitchFamily="34" charset="-79"/>
              </a:rPr>
              <a:t>Cyber-Security and Resilience</a:t>
            </a:r>
          </a:p>
        </p:txBody>
      </p:sp>
      <p:sp>
        <p:nvSpPr>
          <p:cNvPr id="44041" name="Rounded Rectangle 10"/>
          <p:cNvSpPr>
            <a:spLocks noChangeArrowheads="1"/>
          </p:cNvSpPr>
          <p:nvPr/>
        </p:nvSpPr>
        <p:spPr bwMode="auto">
          <a:xfrm>
            <a:off x="5561013" y="3750093"/>
            <a:ext cx="1887537" cy="650875"/>
          </a:xfrm>
          <a:prstGeom prst="roundRect">
            <a:avLst>
              <a:gd name="adj" fmla="val 16667"/>
            </a:avLst>
          </a:prstGeom>
          <a:solidFill>
            <a:srgbClr val="E3F0C2"/>
          </a:solidFill>
          <a:ln w="9525">
            <a:solidFill>
              <a:schemeClr val="tx1"/>
            </a:solidFill>
            <a:round/>
            <a:headEnd/>
            <a:tailEnd/>
          </a:ln>
        </p:spPr>
        <p:txBody>
          <a:bodyPr lIns="91427" tIns="45713" rIns="91427" bIns="45713"/>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114000"/>
              </a:lnSpc>
              <a:spcBef>
                <a:spcPct val="0"/>
              </a:spcBef>
              <a:buClrTx/>
              <a:buSzTx/>
              <a:buFont typeface="Wingdings" panose="05000000000000000000" pitchFamily="2" charset="2"/>
              <a:buNone/>
            </a:pPr>
            <a:r>
              <a:rPr lang="en-US" altLang="en-US" sz="1600" b="1">
                <a:solidFill>
                  <a:schemeClr val="tx1"/>
                </a:solidFill>
                <a:latin typeface="Gisha" panose="020B0502040204020203" pitchFamily="34" charset="-79"/>
                <a:cs typeface="Gisha" panose="020B0502040204020203" pitchFamily="34" charset="-79"/>
              </a:rPr>
              <a:t>EMF considerations</a:t>
            </a:r>
          </a:p>
        </p:txBody>
      </p:sp>
      <p:sp>
        <p:nvSpPr>
          <p:cNvPr id="44042" name="Rounded Rectangle 11"/>
          <p:cNvSpPr>
            <a:spLocks noChangeArrowheads="1"/>
          </p:cNvSpPr>
          <p:nvPr/>
        </p:nvSpPr>
        <p:spPr bwMode="auto">
          <a:xfrm>
            <a:off x="842963" y="3429418"/>
            <a:ext cx="1446212" cy="981075"/>
          </a:xfrm>
          <a:prstGeom prst="roundRect">
            <a:avLst>
              <a:gd name="adj" fmla="val 16667"/>
            </a:avLst>
          </a:prstGeom>
          <a:solidFill>
            <a:srgbClr val="E3F0C2"/>
          </a:solidFill>
          <a:ln w="9525">
            <a:solidFill>
              <a:schemeClr val="tx1"/>
            </a:solidFill>
            <a:round/>
            <a:headEnd/>
            <a:tailEnd/>
          </a:ln>
        </p:spPr>
        <p:txBody>
          <a:bodyPr lIns="91427" tIns="45713" rIns="91427" bIns="45713"/>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114000"/>
              </a:lnSpc>
              <a:spcBef>
                <a:spcPct val="0"/>
              </a:spcBef>
              <a:buClrTx/>
              <a:buSzTx/>
              <a:buFont typeface="Wingdings" panose="05000000000000000000" pitchFamily="2" charset="2"/>
              <a:buNone/>
            </a:pPr>
            <a:r>
              <a:rPr lang="en-US" altLang="en-US" sz="1600" b="1">
                <a:solidFill>
                  <a:schemeClr val="tx1"/>
                </a:solidFill>
                <a:latin typeface="Gisha" panose="020B0502040204020203" pitchFamily="34" charset="-79"/>
                <a:cs typeface="Gisha" panose="020B0502040204020203" pitchFamily="34" charset="-79"/>
              </a:rPr>
              <a:t>Climate Change Adaptation</a:t>
            </a:r>
          </a:p>
        </p:txBody>
      </p:sp>
      <p:sp>
        <p:nvSpPr>
          <p:cNvPr id="44043" name="Rounded Rectangle 11"/>
          <p:cNvSpPr>
            <a:spLocks noChangeArrowheads="1"/>
          </p:cNvSpPr>
          <p:nvPr/>
        </p:nvSpPr>
        <p:spPr bwMode="auto">
          <a:xfrm>
            <a:off x="1038225" y="1824456"/>
            <a:ext cx="1662113" cy="719137"/>
          </a:xfrm>
          <a:prstGeom prst="roundRect">
            <a:avLst>
              <a:gd name="adj" fmla="val 16667"/>
            </a:avLst>
          </a:prstGeom>
          <a:solidFill>
            <a:srgbClr val="E3F0C2"/>
          </a:solidFill>
          <a:ln w="9525">
            <a:solidFill>
              <a:schemeClr val="tx1"/>
            </a:solidFill>
            <a:round/>
            <a:headEnd/>
            <a:tailEnd/>
          </a:ln>
        </p:spPr>
        <p:txBody>
          <a:bodyPr lIns="91427" tIns="45713" rIns="91427" bIns="45713"/>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114000"/>
              </a:lnSpc>
              <a:spcBef>
                <a:spcPct val="0"/>
              </a:spcBef>
              <a:buClrTx/>
              <a:buSzTx/>
              <a:buFont typeface="Arial" panose="020B0604020202020204" pitchFamily="34" charset="0"/>
              <a:buNone/>
            </a:pPr>
            <a:r>
              <a:rPr lang="en-US" altLang="en-US" sz="1600" b="1">
                <a:solidFill>
                  <a:schemeClr val="tx1"/>
                </a:solidFill>
                <a:latin typeface="Gisha" panose="020B0502040204020203" pitchFamily="34" charset="-79"/>
                <a:cs typeface="Gisha" panose="020B0502040204020203" pitchFamily="34" charset="-79"/>
              </a:rPr>
              <a:t>Integrated Management</a:t>
            </a:r>
          </a:p>
        </p:txBody>
      </p:sp>
      <p:sp>
        <p:nvSpPr>
          <p:cNvPr id="44044" name="Rounded Rectangle 6"/>
          <p:cNvSpPr>
            <a:spLocks noChangeArrowheads="1"/>
          </p:cNvSpPr>
          <p:nvPr/>
        </p:nvSpPr>
        <p:spPr bwMode="auto">
          <a:xfrm>
            <a:off x="6688138" y="1668881"/>
            <a:ext cx="1438275" cy="422275"/>
          </a:xfrm>
          <a:prstGeom prst="roundRect">
            <a:avLst>
              <a:gd name="adj" fmla="val 16667"/>
            </a:avLst>
          </a:prstGeom>
          <a:solidFill>
            <a:srgbClr val="E3F0C2"/>
          </a:solidFill>
          <a:ln w="9525">
            <a:solidFill>
              <a:schemeClr val="tx1"/>
            </a:solidFill>
            <a:round/>
            <a:headEnd/>
            <a:tailEnd/>
          </a:ln>
        </p:spPr>
        <p:txBody>
          <a:bodyPr lIns="91427" tIns="45713" rIns="91427" bIns="45713"/>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114000"/>
              </a:lnSpc>
              <a:spcBef>
                <a:spcPct val="0"/>
              </a:spcBef>
              <a:buClrTx/>
              <a:buSzTx/>
              <a:buFont typeface="Wingdings" panose="05000000000000000000" pitchFamily="2" charset="2"/>
              <a:buNone/>
            </a:pPr>
            <a:r>
              <a:rPr lang="en-US" altLang="en-US" sz="1600" b="1">
                <a:solidFill>
                  <a:schemeClr val="tx1"/>
                </a:solidFill>
                <a:latin typeface="Gisha" panose="020B0502040204020203" pitchFamily="34" charset="-79"/>
                <a:cs typeface="Gisha" panose="020B0502040204020203" pitchFamily="34" charset="-79"/>
              </a:rPr>
              <a:t>Open Data</a:t>
            </a:r>
          </a:p>
        </p:txBody>
      </p:sp>
    </p:spTree>
    <p:extLst>
      <p:ext uri="{BB962C8B-B14F-4D97-AF65-F5344CB8AC3E}">
        <p14:creationId xmlns:p14="http://schemas.microsoft.com/office/powerpoint/2010/main" val="242623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Group 2"/>
          <p:cNvGraphicFramePr>
            <a:graphicFrameLocks noGrp="1"/>
          </p:cNvGraphicFramePr>
          <p:nvPr>
            <p:extLst>
              <p:ext uri="{D42A27DB-BD31-4B8C-83A1-F6EECF244321}">
                <p14:modId xmlns:p14="http://schemas.microsoft.com/office/powerpoint/2010/main" val="2629836042"/>
              </p:ext>
            </p:extLst>
          </p:nvPr>
        </p:nvGraphicFramePr>
        <p:xfrm>
          <a:off x="826372" y="2035175"/>
          <a:ext cx="7416800" cy="2853925"/>
        </p:xfrm>
        <a:graphic>
          <a:graphicData uri="http://schemas.openxmlformats.org/drawingml/2006/table">
            <a:tbl>
              <a:tblPr/>
              <a:tblGrid>
                <a:gridCol w="1525587">
                  <a:extLst>
                    <a:ext uri="{9D8B030D-6E8A-4147-A177-3AD203B41FA5}">
                      <a16:colId xmlns:a16="http://schemas.microsoft.com/office/drawing/2014/main" val="20000"/>
                    </a:ext>
                  </a:extLst>
                </a:gridCol>
                <a:gridCol w="5891213">
                  <a:extLst>
                    <a:ext uri="{9D8B030D-6E8A-4147-A177-3AD203B41FA5}">
                      <a16:colId xmlns:a16="http://schemas.microsoft.com/office/drawing/2014/main" val="20001"/>
                    </a:ext>
                  </a:extLst>
                </a:gridCol>
              </a:tblGrid>
              <a:tr h="1573070">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bg1"/>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just"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Smart water management (SWM) in cities seeks to alleviate challenges in the urban water management and water sector through the incorporation of Information and Communication Technologies (ICTs) products, solution and systems in areas of water management and sanitation.</a:t>
                      </a:r>
                    </a:p>
                  </a:txBody>
                  <a:tcPr marL="91426" marR="91426"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734">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bg1"/>
                        </a:buClr>
                        <a:buSzPct val="110000"/>
                        <a:buFont typeface="Wingdings" panose="05000000000000000000" pitchFamily="2" charset="2"/>
                        <a:buNone/>
                        <a:tabLst/>
                      </a:pPr>
                      <a:r>
                        <a:rPr kumimoji="0" lang="en-US" altLang="en-US" sz="2000" b="1" i="0" u="none" strike="noStrike" cap="none" normalizeH="0" baseline="0">
                          <a:ln>
                            <a:noFill/>
                          </a:ln>
                          <a:solidFill>
                            <a:schemeClr val="tx2">
                              <a:lumMod val="60000"/>
                              <a:lumOff val="40000"/>
                            </a:schemeClr>
                          </a:solidFill>
                          <a:effectLst/>
                          <a:latin typeface="+mj-lt"/>
                          <a:cs typeface="Gisha" panose="020B0502040204020203" pitchFamily="34" charset="-79"/>
                        </a:rPr>
                        <a:t>Status</a:t>
                      </a:r>
                    </a:p>
                  </a:txBody>
                  <a:tcPr marL="91426" marR="91426"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October 2014 and approved in December 2014 by ITU-T Study Group 5</a:t>
                      </a:r>
                    </a:p>
                  </a:txBody>
                  <a:tcPr marL="91426" marR="91426"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321">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bg1"/>
                        </a:buClr>
                        <a:buSzPct val="110000"/>
                        <a:buFont typeface="Wingdings" panose="05000000000000000000" pitchFamily="2" charset="2"/>
                        <a:buNone/>
                        <a:tabLst/>
                      </a:pPr>
                      <a:r>
                        <a:rPr kumimoji="0" lang="en-US" altLang="en-US" sz="1200" b="1" i="0" u="none" strike="noStrike" cap="none" normalizeH="0" baseline="0" dirty="0">
                          <a:ln>
                            <a:noFill/>
                          </a:ln>
                          <a:solidFill>
                            <a:schemeClr val="tx2">
                              <a:lumMod val="60000"/>
                              <a:lumOff val="40000"/>
                            </a:schemeClr>
                          </a:solidFill>
                          <a:effectLst/>
                          <a:latin typeface="+mj-lt"/>
                          <a:cs typeface="Gisha" panose="020B0502040204020203" pitchFamily="34" charset="-79"/>
                        </a:rPr>
                        <a:t>Free download</a:t>
                      </a:r>
                    </a:p>
                  </a:txBody>
                  <a:tcPr marL="91426" marR="91426"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itu.int/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en</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focusgroups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ssc</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/Documents/</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Approved_Deliverables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/TR-SWM-cities.docx</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rPr>
                        <a:t> </a:t>
                      </a:r>
                    </a:p>
                  </a:txBody>
                  <a:tcPr marL="91426" marR="91426"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5073" name="TextBox 2"/>
          <p:cNvSpPr txBox="1">
            <a:spLocks noChangeArrowheads="1"/>
          </p:cNvSpPr>
          <p:nvPr/>
        </p:nvSpPr>
        <p:spPr bwMode="auto">
          <a:xfrm>
            <a:off x="188810" y="488098"/>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TR1/WG2 Technical Report on smart water management in cities</a:t>
            </a:r>
          </a:p>
        </p:txBody>
      </p:sp>
    </p:spTree>
    <p:extLst>
      <p:ext uri="{BB962C8B-B14F-4D97-AF65-F5344CB8AC3E}">
        <p14:creationId xmlns:p14="http://schemas.microsoft.com/office/powerpoint/2010/main" val="317812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753" y="3161769"/>
            <a:ext cx="3793050" cy="27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Content Placeholder 11"/>
          <p:cNvSpPr txBox="1">
            <a:spLocks noChangeArrowheads="1"/>
          </p:cNvSpPr>
          <p:nvPr/>
        </p:nvSpPr>
        <p:spPr bwMode="auto">
          <a:xfrm>
            <a:off x="647700" y="1695456"/>
            <a:ext cx="300990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chemeClr val="bg1"/>
              </a:buClr>
              <a:buFont typeface="Wingdings" panose="05000000000000000000" pitchFamily="2" charset="2"/>
              <a:buNone/>
            </a:pPr>
            <a:r>
              <a:rPr lang="en-US" altLang="en-US" sz="1600" b="1" dirty="0">
                <a:solidFill>
                  <a:schemeClr val="tx2">
                    <a:lumMod val="60000"/>
                    <a:lumOff val="40000"/>
                  </a:schemeClr>
                </a:solidFill>
                <a:latin typeface="+mj-lt"/>
                <a:cs typeface="Gisha" panose="020B0502040204020203" pitchFamily="34" charset="-79"/>
              </a:rPr>
              <a:t>SWM technologies</a:t>
            </a:r>
            <a:r>
              <a:rPr lang="en-US" altLang="en-US" sz="1600" dirty="0">
                <a:solidFill>
                  <a:schemeClr val="tx2">
                    <a:lumMod val="60000"/>
                    <a:lumOff val="40000"/>
                  </a:schemeClr>
                </a:solidFill>
                <a:latin typeface="+mj-lt"/>
                <a:cs typeface="Gisha" panose="020B0502040204020203" pitchFamily="34" charset="-79"/>
              </a:rPr>
              <a:t>:</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Sensors and sensor networks </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Smart pipes </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Smart metering</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Communication modems</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Geographic information systems (GIS)</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Cloud computing</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Supervisory control and data management (SCADA)</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Models, optimization tools and decision support</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Web-based communication and information system tools</a:t>
            </a:r>
          </a:p>
        </p:txBody>
      </p:sp>
      <p:sp>
        <p:nvSpPr>
          <p:cNvPr id="46086" name="Content Placeholder 11"/>
          <p:cNvSpPr txBox="1">
            <a:spLocks noChangeArrowheads="1"/>
          </p:cNvSpPr>
          <p:nvPr/>
        </p:nvSpPr>
        <p:spPr bwMode="auto">
          <a:xfrm>
            <a:off x="3753465" y="1695456"/>
            <a:ext cx="516987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chemeClr val="bg1"/>
              </a:buClr>
              <a:buNone/>
            </a:pPr>
            <a:r>
              <a:rPr lang="en-US" altLang="en-US" sz="1600" b="1" dirty="0">
                <a:solidFill>
                  <a:schemeClr val="tx2">
                    <a:lumMod val="60000"/>
                    <a:lumOff val="40000"/>
                  </a:schemeClr>
                </a:solidFill>
                <a:latin typeface="+mj-lt"/>
                <a:cs typeface="Gisha" panose="020B0502040204020203" pitchFamily="34" charset="-79"/>
              </a:rPr>
              <a:t>SWM integration:</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Intelligent solutions in urban water management</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Remote monitoring solutions to urban wastewater management technologies for urban flood management</a:t>
            </a:r>
          </a:p>
          <a:p>
            <a:pPr marL="285750" indent="-285750">
              <a:lnSpc>
                <a:spcPct val="90000"/>
              </a:lnSpc>
              <a:buClr>
                <a:schemeClr val="tx2">
                  <a:lumMod val="60000"/>
                  <a:lumOff val="40000"/>
                </a:schemeClr>
              </a:buClr>
            </a:pPr>
            <a:r>
              <a:rPr lang="en-US" altLang="en-US" sz="1600" kern="0" dirty="0">
                <a:solidFill>
                  <a:schemeClr val="tx2">
                    <a:lumMod val="60000"/>
                    <a:lumOff val="40000"/>
                  </a:schemeClr>
                </a:solidFill>
                <a:latin typeface="+mj-lt"/>
                <a:cs typeface="Browallia New" panose="020B0604020202020204" pitchFamily="34" charset="-34"/>
              </a:rPr>
              <a:t>System tools</a:t>
            </a:r>
          </a:p>
        </p:txBody>
      </p:sp>
      <p:sp>
        <p:nvSpPr>
          <p:cNvPr id="10" name="TextBox 2"/>
          <p:cNvSpPr txBox="1">
            <a:spLocks noChangeArrowheads="1"/>
          </p:cNvSpPr>
          <p:nvPr/>
        </p:nvSpPr>
        <p:spPr bwMode="auto">
          <a:xfrm>
            <a:off x="188810" y="488098"/>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TR1/WG2 Technical Report on smart water management in cities</a:t>
            </a:r>
          </a:p>
        </p:txBody>
      </p:sp>
    </p:spTree>
    <p:extLst>
      <p:ext uri="{BB962C8B-B14F-4D97-AF65-F5344CB8AC3E}">
        <p14:creationId xmlns:p14="http://schemas.microsoft.com/office/powerpoint/2010/main" val="3260941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fade">
                                      <p:cBhvr>
                                        <p:cTn id="7" dur="1000"/>
                                        <p:tgtEl>
                                          <p:spTgt spid="52227"/>
                                        </p:tgtEl>
                                      </p:cBhvr>
                                    </p:animEffect>
                                    <p:anim calcmode="lin" valueType="num">
                                      <p:cBhvr>
                                        <p:cTn id="8" dur="1000" fill="hold"/>
                                        <p:tgtEl>
                                          <p:spTgt spid="52227"/>
                                        </p:tgtEl>
                                        <p:attrNameLst>
                                          <p:attrName>ppt_x</p:attrName>
                                        </p:attrNameLst>
                                      </p:cBhvr>
                                      <p:tavLst>
                                        <p:tav tm="0">
                                          <p:val>
                                            <p:strVal val="#ppt_x"/>
                                          </p:val>
                                        </p:tav>
                                        <p:tav tm="100000">
                                          <p:val>
                                            <p:strVal val="#ppt_x"/>
                                          </p:val>
                                        </p:tav>
                                      </p:tavLst>
                                    </p:anim>
                                    <p:anim calcmode="lin" valueType="num">
                                      <p:cBhvr>
                                        <p:cTn id="9" dur="1000" fill="hold"/>
                                        <p:tgtEl>
                                          <p:spTgt spid="522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Group 2"/>
          <p:cNvGraphicFramePr>
            <a:graphicFrameLocks noGrp="1"/>
          </p:cNvGraphicFramePr>
          <p:nvPr>
            <p:extLst>
              <p:ext uri="{D42A27DB-BD31-4B8C-83A1-F6EECF244321}">
                <p14:modId xmlns:p14="http://schemas.microsoft.com/office/powerpoint/2010/main" val="3060243731"/>
              </p:ext>
            </p:extLst>
          </p:nvPr>
        </p:nvGraphicFramePr>
        <p:xfrm>
          <a:off x="269927" y="1584294"/>
          <a:ext cx="8586788" cy="4128711"/>
        </p:xfrm>
        <a:graphic>
          <a:graphicData uri="http://schemas.openxmlformats.org/drawingml/2006/table">
            <a:tbl>
              <a:tblPr/>
              <a:tblGrid>
                <a:gridCol w="1280267">
                  <a:extLst>
                    <a:ext uri="{9D8B030D-6E8A-4147-A177-3AD203B41FA5}">
                      <a16:colId xmlns:a16="http://schemas.microsoft.com/office/drawing/2014/main" val="20000"/>
                    </a:ext>
                  </a:extLst>
                </a:gridCol>
                <a:gridCol w="7306521">
                  <a:extLst>
                    <a:ext uri="{9D8B030D-6E8A-4147-A177-3AD203B41FA5}">
                      <a16:colId xmlns:a16="http://schemas.microsoft.com/office/drawing/2014/main" val="20001"/>
                    </a:ext>
                  </a:extLst>
                </a:gridCol>
              </a:tblGrid>
              <a:tr h="3078133">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Introduction to SSC and importance of ICT’s and EMF considerations;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Based on existing ITU and WHO technical and policy recommendations;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Technical and policy requirements for EMF should be adopted nationally based on international recommendations;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Cities need guidance on implementation that promotes efficient deployment;</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Provides a model framework as benchmark.</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Smart Sustainability City EMF Checklist</a:t>
                      </a:r>
                    </a:p>
                  </a:txBody>
                  <a:tcPr marL="91426" marR="91426"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7591">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a:ln>
                            <a:noFill/>
                          </a:ln>
                          <a:solidFill>
                            <a:schemeClr val="tx2">
                              <a:lumMod val="60000"/>
                              <a:lumOff val="40000"/>
                            </a:schemeClr>
                          </a:solidFill>
                          <a:effectLst/>
                          <a:latin typeface="+mj-lt"/>
                          <a:cs typeface="Gisha" panose="020B0502040204020203" pitchFamily="34" charset="-79"/>
                        </a:rPr>
                        <a:t>Status</a:t>
                      </a:r>
                    </a:p>
                  </a:txBody>
                  <a:tcPr marL="91426" marR="91426"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October 2014 and approved in December 2014 by ITU-T Study Group 5</a:t>
                      </a:r>
                    </a:p>
                  </a:txBody>
                  <a:tcPr marL="91426" marR="91426"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163">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200" b="1" i="0" u="none" strike="noStrike" cap="none" normalizeH="0" baseline="0" dirty="0">
                          <a:ln>
                            <a:noFill/>
                          </a:ln>
                          <a:solidFill>
                            <a:schemeClr val="tx2">
                              <a:lumMod val="60000"/>
                              <a:lumOff val="40000"/>
                            </a:schemeClr>
                          </a:solidFill>
                          <a:effectLst/>
                          <a:latin typeface="+mj-lt"/>
                          <a:cs typeface="Gisha" panose="020B0502040204020203" pitchFamily="34" charset="-79"/>
                        </a:rPr>
                        <a:t>Free download</a:t>
                      </a:r>
                    </a:p>
                  </a:txBody>
                  <a:tcPr marL="91426" marR="91426"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itu.int/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en</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focusgroups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ssc</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/Documents/</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Approved_Deliverables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/TR-EMF.docx</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rPr>
                        <a:t> </a:t>
                      </a:r>
                    </a:p>
                  </a:txBody>
                  <a:tcPr marL="91426" marR="91426"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7121" name="TextBox 2"/>
          <p:cNvSpPr txBox="1">
            <a:spLocks noChangeArrowheads="1"/>
          </p:cNvSpPr>
          <p:nvPr/>
        </p:nvSpPr>
        <p:spPr bwMode="auto">
          <a:xfrm>
            <a:off x="269927" y="490026"/>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TR2/WG2 Technical Report on EMF considerations in smart sustainable cities</a:t>
            </a:r>
          </a:p>
        </p:txBody>
      </p:sp>
    </p:spTree>
    <p:extLst>
      <p:ext uri="{BB962C8B-B14F-4D97-AF65-F5344CB8AC3E}">
        <p14:creationId xmlns:p14="http://schemas.microsoft.com/office/powerpoint/2010/main" val="37468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Box 2"/>
          <p:cNvSpPr txBox="1">
            <a:spLocks noChangeArrowheads="1"/>
          </p:cNvSpPr>
          <p:nvPr/>
        </p:nvSpPr>
        <p:spPr bwMode="auto">
          <a:xfrm>
            <a:off x="416693" y="485329"/>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TR2/WG2 Technical Report on EMF considerations in smart sustainable cities</a:t>
            </a:r>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9" y="1627270"/>
            <a:ext cx="2071687" cy="14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493" y="1562547"/>
            <a:ext cx="1539875"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26" y="3107355"/>
            <a:ext cx="27336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TextBox 9"/>
          <p:cNvSpPr txBox="1">
            <a:spLocks noChangeArrowheads="1"/>
          </p:cNvSpPr>
          <p:nvPr/>
        </p:nvSpPr>
        <p:spPr bwMode="auto">
          <a:xfrm>
            <a:off x="2126046" y="2130230"/>
            <a:ext cx="15367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Font typeface="Arial" panose="020B0604020202020204" pitchFamily="34" charset="0"/>
              <a:buNone/>
            </a:pPr>
            <a:r>
              <a:rPr lang="en-AU" altLang="en-US" sz="1800" b="1" dirty="0">
                <a:solidFill>
                  <a:schemeClr val="tx2">
                    <a:lumMod val="60000"/>
                    <a:lumOff val="40000"/>
                  </a:schemeClr>
                </a:solidFill>
                <a:latin typeface="+mj-lt"/>
                <a:cs typeface="Gisha" panose="020B0502040204020203" pitchFamily="34" charset="-79"/>
              </a:rPr>
              <a:t>ICT’s connecting our world</a:t>
            </a:r>
          </a:p>
        </p:txBody>
      </p:sp>
      <p:sp>
        <p:nvSpPr>
          <p:cNvPr id="48136" name="Content Placeholder 11"/>
          <p:cNvSpPr txBox="1">
            <a:spLocks noChangeArrowheads="1"/>
          </p:cNvSpPr>
          <p:nvPr/>
        </p:nvSpPr>
        <p:spPr bwMode="auto">
          <a:xfrm>
            <a:off x="5497383" y="1624197"/>
            <a:ext cx="3417197"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chemeClr val="bg1"/>
              </a:buClr>
              <a:buFont typeface="Wingdings" panose="05000000000000000000" pitchFamily="2" charset="2"/>
              <a:buNone/>
            </a:pPr>
            <a:r>
              <a:rPr lang="en-US" altLang="en-US" sz="1800" b="1" dirty="0">
                <a:solidFill>
                  <a:schemeClr val="tx2">
                    <a:lumMod val="60000"/>
                    <a:lumOff val="40000"/>
                  </a:schemeClr>
                </a:solidFill>
                <a:latin typeface="+mj-lt"/>
                <a:cs typeface="Gisha" panose="020B0502040204020203" pitchFamily="34" charset="-79"/>
              </a:rPr>
              <a:t>Document key features:</a:t>
            </a:r>
          </a:p>
          <a:p>
            <a:pPr marL="285750" indent="-285750" defTabSz="914400" eaLnBrk="0" fontAlgn="base" hangingPunct="0">
              <a:lnSpc>
                <a:spcPct val="90000"/>
              </a:lnSpc>
              <a:spcAft>
                <a:spcPct val="0"/>
              </a:spcAft>
              <a:buClr>
                <a:schemeClr val="tx2">
                  <a:lumMod val="60000"/>
                  <a:lumOff val="40000"/>
                </a:schemeClr>
              </a:buClr>
            </a:pPr>
            <a:r>
              <a:rPr lang="en-US" altLang="en-US" sz="1800" dirty="0">
                <a:solidFill>
                  <a:schemeClr val="tx2">
                    <a:lumMod val="60000"/>
                    <a:lumOff val="40000"/>
                  </a:schemeClr>
                </a:solidFill>
                <a:latin typeface="+mj-lt"/>
                <a:cs typeface="Gisha" panose="020B0502040204020203" pitchFamily="34" charset="-79"/>
              </a:rPr>
              <a:t>It provides guidance on implementation, and promotes efficient deployment of wireless networks in smart sustainable cites. </a:t>
            </a:r>
          </a:p>
          <a:p>
            <a:pPr marL="285750" indent="-285750" defTabSz="914400" eaLnBrk="0" fontAlgn="base" hangingPunct="0">
              <a:lnSpc>
                <a:spcPct val="90000"/>
              </a:lnSpc>
              <a:spcAft>
                <a:spcPct val="0"/>
              </a:spcAft>
              <a:buClr>
                <a:schemeClr val="tx2">
                  <a:lumMod val="60000"/>
                  <a:lumOff val="40000"/>
                </a:schemeClr>
              </a:buClr>
            </a:pPr>
            <a:r>
              <a:rPr lang="en-US" altLang="en-US" sz="1800" dirty="0">
                <a:solidFill>
                  <a:schemeClr val="tx2">
                    <a:lumMod val="60000"/>
                    <a:lumOff val="40000"/>
                  </a:schemeClr>
                </a:solidFill>
                <a:latin typeface="+mj-lt"/>
                <a:cs typeface="Gisha" panose="020B0502040204020203" pitchFamily="34" charset="-79"/>
              </a:rPr>
              <a:t>It features a “smart sustainability city EMF checklist” designed to provide an easy to use reference for city officials and planners to ensure smart city policies operate most efficiently and comply with EMF exposure standards. </a:t>
            </a:r>
          </a:p>
        </p:txBody>
      </p:sp>
      <p:pic>
        <p:nvPicPr>
          <p:cNvPr id="4813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0255" y="4203173"/>
            <a:ext cx="2551113"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68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
          <p:cNvSpPr txBox="1">
            <a:spLocks noChangeArrowheads="1"/>
          </p:cNvSpPr>
          <p:nvPr/>
        </p:nvSpPr>
        <p:spPr bwMode="auto">
          <a:xfrm>
            <a:off x="879987" y="473495"/>
            <a:ext cx="7416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None/>
            </a:pPr>
            <a:r>
              <a:rPr lang="en-US" altLang="en-US" b="1" dirty="0">
                <a:solidFill>
                  <a:schemeClr val="tx2">
                    <a:lumMod val="60000"/>
                    <a:lumOff val="40000"/>
                  </a:schemeClr>
                </a:solidFill>
                <a:latin typeface="Calibri"/>
                <a:ea typeface="+mj-ea"/>
                <a:cs typeface="Calibri"/>
              </a:rPr>
              <a:t>Focus Group on Smart Sustainable Cities (FG SSC)</a:t>
            </a:r>
          </a:p>
        </p:txBody>
      </p:sp>
      <p:sp>
        <p:nvSpPr>
          <p:cNvPr id="27651" name="Rectangle 3"/>
          <p:cNvSpPr txBox="1">
            <a:spLocks noChangeArrowheads="1"/>
          </p:cNvSpPr>
          <p:nvPr/>
        </p:nvSpPr>
        <p:spPr bwMode="auto">
          <a:xfrm>
            <a:off x="543175" y="3335352"/>
            <a:ext cx="8243887"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285750" indent="-285750">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just">
              <a:lnSpc>
                <a:spcPct val="90000"/>
              </a:lnSpc>
              <a:buClr>
                <a:schemeClr val="tx2">
                  <a:lumMod val="60000"/>
                  <a:lumOff val="40000"/>
                </a:schemeClr>
              </a:buClr>
            </a:pPr>
            <a:r>
              <a:rPr lang="en-US" altLang="en-US" sz="2000" kern="0" dirty="0">
                <a:solidFill>
                  <a:schemeClr val="tx2">
                    <a:lumMod val="60000"/>
                    <a:lumOff val="40000"/>
                  </a:schemeClr>
                </a:solidFill>
                <a:latin typeface="+mj-lt"/>
                <a:cs typeface="Browallia New" panose="020B0604020202020204" pitchFamily="34" charset="-34"/>
              </a:rPr>
              <a:t>As an </a:t>
            </a:r>
            <a:r>
              <a:rPr lang="en-US" altLang="en-US" sz="2000" b="1" kern="0" dirty="0">
                <a:solidFill>
                  <a:schemeClr val="tx2">
                    <a:lumMod val="60000"/>
                    <a:lumOff val="40000"/>
                  </a:schemeClr>
                </a:solidFill>
                <a:latin typeface="+mj-lt"/>
                <a:cs typeface="Browallia New" panose="020B0604020202020204" pitchFamily="34" charset="-34"/>
              </a:rPr>
              <a:t>open platform </a:t>
            </a:r>
            <a:r>
              <a:rPr lang="en-US" altLang="en-US" sz="2000" kern="0" dirty="0">
                <a:solidFill>
                  <a:schemeClr val="tx2">
                    <a:lumMod val="60000"/>
                    <a:lumOff val="40000"/>
                  </a:schemeClr>
                </a:solidFill>
                <a:latin typeface="+mj-lt"/>
                <a:cs typeface="Browallia New" panose="020B0604020202020204" pitchFamily="34" charset="-34"/>
              </a:rPr>
              <a:t>for smart-city stakeholders to exchange knowledge in the interests of identifying the standardized frameworks needed to support the integration of ICT services in smart cities.</a:t>
            </a:r>
          </a:p>
          <a:p>
            <a:pPr algn="just">
              <a:lnSpc>
                <a:spcPct val="90000"/>
              </a:lnSpc>
              <a:buClr>
                <a:schemeClr val="tx2">
                  <a:lumMod val="60000"/>
                  <a:lumOff val="40000"/>
                </a:schemeClr>
              </a:buClr>
            </a:pPr>
            <a:endParaRPr lang="en-US" altLang="en-US" sz="2000" kern="0" dirty="0">
              <a:solidFill>
                <a:schemeClr val="tx2">
                  <a:lumMod val="60000"/>
                  <a:lumOff val="40000"/>
                </a:schemeClr>
              </a:solidFill>
              <a:latin typeface="+mj-lt"/>
              <a:cs typeface="Browallia New" panose="020B0604020202020204" pitchFamily="34" charset="-34"/>
            </a:endParaRPr>
          </a:p>
          <a:p>
            <a:pPr algn="just">
              <a:lnSpc>
                <a:spcPct val="90000"/>
              </a:lnSpc>
              <a:buClr>
                <a:schemeClr val="tx2">
                  <a:lumMod val="60000"/>
                  <a:lumOff val="40000"/>
                </a:schemeClr>
              </a:buClr>
            </a:pPr>
            <a:r>
              <a:rPr lang="en-US" altLang="en-US" sz="2000" kern="0" dirty="0">
                <a:solidFill>
                  <a:schemeClr val="tx2">
                    <a:lumMod val="60000"/>
                    <a:lumOff val="40000"/>
                  </a:schemeClr>
                </a:solidFill>
                <a:latin typeface="+mj-lt"/>
                <a:cs typeface="Browallia New" panose="020B0604020202020204" pitchFamily="34" charset="-34"/>
              </a:rPr>
              <a:t>Participation is open to all. </a:t>
            </a:r>
            <a:endParaRPr lang="de-DE" altLang="en-US" sz="2000" kern="0" dirty="0">
              <a:solidFill>
                <a:schemeClr val="tx2">
                  <a:lumMod val="60000"/>
                  <a:lumOff val="40000"/>
                </a:schemeClr>
              </a:solidFill>
              <a:latin typeface="+mj-lt"/>
              <a:cs typeface="Browallia New" panose="020B0604020202020204" pitchFamily="34" charset="-34"/>
            </a:endParaRPr>
          </a:p>
        </p:txBody>
      </p:sp>
      <p:sp>
        <p:nvSpPr>
          <p:cNvPr id="27652" name="Rectangle 3"/>
          <p:cNvSpPr txBox="1">
            <a:spLocks noChangeArrowheads="1"/>
          </p:cNvSpPr>
          <p:nvPr/>
        </p:nvSpPr>
        <p:spPr bwMode="auto">
          <a:xfrm>
            <a:off x="543175" y="2496638"/>
            <a:ext cx="7848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285750" indent="-285750">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marL="342900" indent="-342900" eaLnBrk="0" hangingPunct="0">
              <a:buClr>
                <a:schemeClr val="tx2">
                  <a:lumMod val="60000"/>
                  <a:lumOff val="40000"/>
                </a:schemeClr>
              </a:buClr>
              <a:defRPr/>
            </a:pPr>
            <a:r>
              <a:rPr lang="en-US" altLang="en-US" sz="2000" b="1" kern="0" dirty="0">
                <a:solidFill>
                  <a:schemeClr val="tx2">
                    <a:lumMod val="60000"/>
                    <a:lumOff val="40000"/>
                  </a:schemeClr>
                </a:solidFill>
                <a:latin typeface="+mj-lt"/>
                <a:cs typeface="Browallia New" panose="020B0604020202020204" pitchFamily="34" charset="-34"/>
              </a:rPr>
              <a:t>Established</a:t>
            </a:r>
            <a:r>
              <a:rPr lang="en-US" altLang="en-US" sz="2000" kern="0" dirty="0">
                <a:solidFill>
                  <a:schemeClr val="tx2">
                    <a:lumMod val="60000"/>
                    <a:lumOff val="40000"/>
                  </a:schemeClr>
                </a:solidFill>
                <a:latin typeface="+mj-lt"/>
                <a:cs typeface="Browallia New" panose="020B0604020202020204" pitchFamily="34" charset="-34"/>
              </a:rPr>
              <a:t> at ITU-T Study Group 5 meeting in Geneva in </a:t>
            </a:r>
            <a:r>
              <a:rPr lang="en-US" altLang="en-US" sz="2000" b="1" kern="0" dirty="0">
                <a:solidFill>
                  <a:schemeClr val="tx2">
                    <a:lumMod val="60000"/>
                    <a:lumOff val="40000"/>
                  </a:schemeClr>
                </a:solidFill>
                <a:latin typeface="+mj-lt"/>
                <a:cs typeface="Browallia New" panose="020B0604020202020204" pitchFamily="34" charset="-34"/>
              </a:rPr>
              <a:t>February</a:t>
            </a:r>
            <a:r>
              <a:rPr lang="en-US" altLang="en-US" sz="2000" kern="0" dirty="0">
                <a:solidFill>
                  <a:schemeClr val="tx2">
                    <a:lumMod val="60000"/>
                    <a:lumOff val="40000"/>
                  </a:schemeClr>
                </a:solidFill>
                <a:latin typeface="+mj-lt"/>
                <a:cs typeface="Browallia New" panose="020B0604020202020204" pitchFamily="34" charset="-34"/>
              </a:rPr>
              <a:t> </a:t>
            </a:r>
            <a:r>
              <a:rPr lang="en-US" altLang="en-US" sz="2000" b="1" kern="0" dirty="0">
                <a:solidFill>
                  <a:schemeClr val="tx2">
                    <a:lumMod val="60000"/>
                    <a:lumOff val="40000"/>
                  </a:schemeClr>
                </a:solidFill>
                <a:latin typeface="+mj-lt"/>
                <a:cs typeface="Browallia New" panose="020B0604020202020204" pitchFamily="34" charset="-34"/>
              </a:rPr>
              <a:t>2013</a:t>
            </a:r>
            <a:r>
              <a:rPr lang="en-US" altLang="en-US" sz="2000" kern="0" dirty="0">
                <a:solidFill>
                  <a:schemeClr val="tx2">
                    <a:lumMod val="60000"/>
                    <a:lumOff val="40000"/>
                  </a:schemeClr>
                </a:solidFill>
                <a:latin typeface="+mj-lt"/>
                <a:cs typeface="Browallia New" panose="020B0604020202020204" pitchFamily="34" charset="-34"/>
              </a:rPr>
              <a:t>.</a:t>
            </a:r>
          </a:p>
          <a:p>
            <a:pPr marL="342900" indent="-342900" eaLnBrk="0" hangingPunct="0">
              <a:buClr>
                <a:schemeClr val="tx2">
                  <a:lumMod val="60000"/>
                  <a:lumOff val="40000"/>
                </a:schemeClr>
              </a:buClr>
              <a:defRPr/>
            </a:pPr>
            <a:endParaRPr lang="en-US" altLang="en-US" sz="2000" kern="0" dirty="0">
              <a:solidFill>
                <a:schemeClr val="tx2">
                  <a:lumMod val="60000"/>
                  <a:lumOff val="40000"/>
                </a:schemeClr>
              </a:solidFill>
              <a:latin typeface="+mj-lt"/>
              <a:cs typeface="Browallia New" panose="020B0604020202020204" pitchFamily="34" charset="-34"/>
            </a:endParaRPr>
          </a:p>
          <a:p>
            <a:pPr marL="342900" indent="-342900" eaLnBrk="0" hangingPunct="0">
              <a:buClr>
                <a:schemeClr val="tx2">
                  <a:lumMod val="60000"/>
                  <a:lumOff val="40000"/>
                </a:schemeClr>
              </a:buClr>
              <a:defRPr/>
            </a:pPr>
            <a:r>
              <a:rPr lang="zh-CN" altLang="en-US" sz="2000" b="1" kern="0" dirty="0">
                <a:solidFill>
                  <a:schemeClr val="tx2">
                    <a:lumMod val="60000"/>
                    <a:lumOff val="40000"/>
                  </a:schemeClr>
                </a:solidFill>
                <a:latin typeface="+mj-lt"/>
                <a:cs typeface="Browallia New" panose="020B0604020202020204" pitchFamily="34" charset="-34"/>
              </a:rPr>
              <a:t>L</a:t>
            </a:r>
            <a:r>
              <a:rPr lang="en-US" altLang="en-US" sz="2000" b="1" kern="0" dirty="0" err="1">
                <a:solidFill>
                  <a:schemeClr val="tx2">
                    <a:lumMod val="60000"/>
                    <a:lumOff val="40000"/>
                  </a:schemeClr>
                </a:solidFill>
                <a:latin typeface="+mj-lt"/>
                <a:cs typeface="Browallia New" panose="020B0604020202020204" pitchFamily="34" charset="-34"/>
              </a:rPr>
              <a:t>ifetime</a:t>
            </a:r>
            <a:r>
              <a:rPr lang="zh-CN" altLang="en-US" sz="2000" kern="0" dirty="0">
                <a:solidFill>
                  <a:schemeClr val="tx2">
                    <a:lumMod val="60000"/>
                    <a:lumOff val="40000"/>
                  </a:schemeClr>
                </a:solidFill>
                <a:latin typeface="+mj-lt"/>
                <a:cs typeface="Browallia New" panose="020B0604020202020204" pitchFamily="34" charset="-34"/>
              </a:rPr>
              <a:t>:</a:t>
            </a:r>
            <a:r>
              <a:rPr lang="en-US" altLang="en-US" sz="2000" kern="0" dirty="0">
                <a:solidFill>
                  <a:schemeClr val="tx2">
                    <a:lumMod val="60000"/>
                    <a:lumOff val="40000"/>
                  </a:schemeClr>
                </a:solidFill>
                <a:latin typeface="+mj-lt"/>
                <a:cs typeface="Browallia New" panose="020B0604020202020204" pitchFamily="34" charset="-34"/>
              </a:rPr>
              <a:t> one year from the first meeting held on 8 May 2013</a:t>
            </a:r>
            <a:r>
              <a:rPr lang="zh-CN" altLang="en-US" sz="2000" kern="0" dirty="0">
                <a:solidFill>
                  <a:schemeClr val="tx2">
                    <a:lumMod val="60000"/>
                    <a:lumOff val="40000"/>
                  </a:schemeClr>
                </a:solidFill>
                <a:latin typeface="+mj-lt"/>
                <a:cs typeface="Browallia New" panose="020B0604020202020204" pitchFamily="34" charset="-34"/>
              </a:rPr>
              <a:t>. Exten</a:t>
            </a:r>
            <a:r>
              <a:rPr lang="en-US" altLang="en-US" sz="2000" kern="0" dirty="0">
                <a:solidFill>
                  <a:schemeClr val="tx2">
                    <a:lumMod val="60000"/>
                    <a:lumOff val="40000"/>
                  </a:schemeClr>
                </a:solidFill>
                <a:latin typeface="+mj-lt"/>
                <a:cs typeface="Browallia New" panose="020B0604020202020204" pitchFamily="34" charset="-34"/>
              </a:rPr>
              <a:t>d</a:t>
            </a:r>
            <a:r>
              <a:rPr lang="zh-CN" altLang="en-US" sz="2000" kern="0" dirty="0">
                <a:solidFill>
                  <a:schemeClr val="tx2">
                    <a:lumMod val="60000"/>
                    <a:lumOff val="40000"/>
                  </a:schemeClr>
                </a:solidFill>
                <a:latin typeface="+mj-lt"/>
                <a:cs typeface="Browallia New" panose="020B0604020202020204" pitchFamily="34" charset="-34"/>
              </a:rPr>
              <a:t>ed to </a:t>
            </a:r>
            <a:r>
              <a:rPr lang="en-US" altLang="en-US" sz="2000" b="1" kern="0" dirty="0">
                <a:solidFill>
                  <a:schemeClr val="tx2">
                    <a:lumMod val="60000"/>
                    <a:lumOff val="40000"/>
                  </a:schemeClr>
                </a:solidFill>
                <a:latin typeface="+mj-lt"/>
                <a:cs typeface="Browallia New" panose="020B0604020202020204" pitchFamily="34" charset="-34"/>
              </a:rPr>
              <a:t>May 2015</a:t>
            </a:r>
            <a:r>
              <a:rPr lang="zh-CN" altLang="en-US" sz="2000" kern="0" dirty="0">
                <a:solidFill>
                  <a:schemeClr val="tx2">
                    <a:lumMod val="60000"/>
                    <a:lumOff val="40000"/>
                  </a:schemeClr>
                </a:solidFill>
                <a:latin typeface="+mj-lt"/>
                <a:cs typeface="Browallia New" panose="020B0604020202020204" pitchFamily="34" charset="-34"/>
              </a:rPr>
              <a:t>.</a:t>
            </a:r>
            <a:endParaRPr lang="en-US" altLang="en-US" sz="2000" kern="0" dirty="0">
              <a:solidFill>
                <a:schemeClr val="tx2">
                  <a:lumMod val="60000"/>
                  <a:lumOff val="40000"/>
                </a:schemeClr>
              </a:solidFill>
              <a:latin typeface="+mj-lt"/>
              <a:cs typeface="Browallia New" panose="020B0604020202020204" pitchFamily="34" charset="-34"/>
            </a:endParaRPr>
          </a:p>
        </p:txBody>
      </p:sp>
    </p:spTree>
    <p:extLst>
      <p:ext uri="{BB962C8B-B14F-4D97-AF65-F5344CB8AC3E}">
        <p14:creationId xmlns:p14="http://schemas.microsoft.com/office/powerpoint/2010/main" val="3755931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Group 2"/>
          <p:cNvGraphicFramePr>
            <a:graphicFrameLocks noGrp="1"/>
          </p:cNvGraphicFramePr>
          <p:nvPr>
            <p:extLst>
              <p:ext uri="{D42A27DB-BD31-4B8C-83A1-F6EECF244321}">
                <p14:modId xmlns:p14="http://schemas.microsoft.com/office/powerpoint/2010/main" val="2577710925"/>
              </p:ext>
            </p:extLst>
          </p:nvPr>
        </p:nvGraphicFramePr>
        <p:xfrm>
          <a:off x="1428750" y="2462419"/>
          <a:ext cx="6236493" cy="2886644"/>
        </p:xfrm>
        <a:graphic>
          <a:graphicData uri="http://schemas.openxmlformats.org/drawingml/2006/table">
            <a:tbl>
              <a:tblPr/>
              <a:tblGrid>
                <a:gridCol w="1282806">
                  <a:extLst>
                    <a:ext uri="{9D8B030D-6E8A-4147-A177-3AD203B41FA5}">
                      <a16:colId xmlns:a16="http://schemas.microsoft.com/office/drawing/2014/main" val="20000"/>
                    </a:ext>
                  </a:extLst>
                </a:gridCol>
                <a:gridCol w="4953687">
                  <a:extLst>
                    <a:ext uri="{9D8B030D-6E8A-4147-A177-3AD203B41FA5}">
                      <a16:colId xmlns:a16="http://schemas.microsoft.com/office/drawing/2014/main" val="20001"/>
                    </a:ext>
                  </a:extLst>
                </a:gridCol>
              </a:tblGrid>
              <a:tr h="2220052">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Describes in general terms the impacts of climate change in cities and highlights the reasons for cities to improve their capacity to respond to the challenges posed by climate change;</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Further expands by identifying the role of ICTs in helping cities to adapt to climate change.</a:t>
                      </a:r>
                    </a:p>
                  </a:txBody>
                  <a:tcPr marL="91426" marR="91426"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610">
                <a:tc>
                  <a:txBody>
                    <a:body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26" marR="91426"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March 2015</a:t>
                      </a:r>
                    </a:p>
                  </a:txBody>
                  <a:tcPr marL="91426" marR="91426"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9169" name="TextBox 2"/>
          <p:cNvSpPr txBox="1">
            <a:spLocks noChangeArrowheads="1"/>
          </p:cNvSpPr>
          <p:nvPr/>
        </p:nvSpPr>
        <p:spPr bwMode="auto">
          <a:xfrm>
            <a:off x="321546" y="510510"/>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TR3/WG2 Technical Report on ICTs for climate change adaptation in cities</a:t>
            </a:r>
          </a:p>
        </p:txBody>
      </p:sp>
    </p:spTree>
    <p:extLst>
      <p:ext uri="{BB962C8B-B14F-4D97-AF65-F5344CB8AC3E}">
        <p14:creationId xmlns:p14="http://schemas.microsoft.com/office/powerpoint/2010/main" val="64852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039" y="1823884"/>
            <a:ext cx="401002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Content Placeholder 11"/>
          <p:cNvSpPr txBox="1">
            <a:spLocks noChangeArrowheads="1"/>
          </p:cNvSpPr>
          <p:nvPr/>
        </p:nvSpPr>
        <p:spPr bwMode="auto">
          <a:xfrm>
            <a:off x="984250" y="2497394"/>
            <a:ext cx="3233789"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rgbClr val="006000"/>
              </a:buClr>
              <a:buFont typeface="Wingdings" panose="05000000000000000000" pitchFamily="2" charset="2"/>
              <a:buNone/>
            </a:pPr>
            <a:r>
              <a:rPr lang="en-US" altLang="en-US" sz="2000" b="1" dirty="0">
                <a:solidFill>
                  <a:schemeClr val="tx2">
                    <a:lumMod val="60000"/>
                    <a:lumOff val="40000"/>
                  </a:schemeClr>
                </a:solidFill>
                <a:latin typeface="+mj-lt"/>
                <a:cs typeface="Gisha" panose="020B0502040204020203" pitchFamily="34" charset="-79"/>
              </a:rPr>
              <a:t>Framework for ICTs’ integration in urban adaptation</a:t>
            </a:r>
            <a:r>
              <a:rPr lang="en-US" altLang="en-US" sz="2000" dirty="0">
                <a:solidFill>
                  <a:schemeClr val="tx2">
                    <a:lumMod val="60000"/>
                    <a:lumOff val="40000"/>
                  </a:schemeClr>
                </a:solidFill>
                <a:latin typeface="+mj-lt"/>
                <a:cs typeface="Gisha" panose="020B0502040204020203" pitchFamily="34" charset="-79"/>
              </a:rPr>
              <a:t> to assist policy makers in developing effective adaptation strategies and building resilient cities.</a:t>
            </a:r>
          </a:p>
        </p:txBody>
      </p:sp>
      <p:sp>
        <p:nvSpPr>
          <p:cNvPr id="9" name="TextBox 2"/>
          <p:cNvSpPr txBox="1">
            <a:spLocks noChangeArrowheads="1"/>
          </p:cNvSpPr>
          <p:nvPr/>
        </p:nvSpPr>
        <p:spPr bwMode="auto">
          <a:xfrm>
            <a:off x="321546" y="510510"/>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TR3/WG2 Technical Report on ICTs for climate change adaptation in cities</a:t>
            </a:r>
          </a:p>
        </p:txBody>
      </p:sp>
    </p:spTree>
    <p:extLst>
      <p:ext uri="{BB962C8B-B14F-4D97-AF65-F5344CB8AC3E}">
        <p14:creationId xmlns:p14="http://schemas.microsoft.com/office/powerpoint/2010/main" val="921106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Group 2"/>
          <p:cNvGraphicFramePr>
            <a:graphicFrameLocks noGrp="1"/>
          </p:cNvGraphicFramePr>
          <p:nvPr>
            <p:extLst>
              <p:ext uri="{D42A27DB-BD31-4B8C-83A1-F6EECF244321}">
                <p14:modId xmlns:p14="http://schemas.microsoft.com/office/powerpoint/2010/main" val="1179893610"/>
              </p:ext>
            </p:extLst>
          </p:nvPr>
        </p:nvGraphicFramePr>
        <p:xfrm>
          <a:off x="1685925" y="2406551"/>
          <a:ext cx="6015038" cy="3129132"/>
        </p:xfrm>
        <a:graphic>
          <a:graphicData uri="http://schemas.openxmlformats.org/drawingml/2006/table">
            <a:tbl>
              <a:tblPr/>
              <a:tblGrid>
                <a:gridCol w="1237254">
                  <a:extLst>
                    <a:ext uri="{9D8B030D-6E8A-4147-A177-3AD203B41FA5}">
                      <a16:colId xmlns:a16="http://schemas.microsoft.com/office/drawing/2014/main" val="20000"/>
                    </a:ext>
                  </a:extLst>
                </a:gridCol>
                <a:gridCol w="4777784">
                  <a:extLst>
                    <a:ext uri="{9D8B030D-6E8A-4147-A177-3AD203B41FA5}">
                      <a16:colId xmlns:a16="http://schemas.microsoft.com/office/drawing/2014/main" val="20001"/>
                    </a:ext>
                  </a:extLst>
                </a:gridCol>
              </a:tblGrid>
              <a:tr h="2493492">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58" marB="457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Explores the requirements and challenges of creating a secure, reliable and resilient smart city;</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Considers how to provide innovative, resilient “smart” solutions that leverage digital information while protecting against malicious violations, unintentional damage and natural disasters.</a:t>
                      </a:r>
                    </a:p>
                  </a:txBody>
                  <a:tcPr marL="91426" marR="91426" marT="45758" marB="457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7776">
                <a:tc>
                  <a:txBody>
                    <a:body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26" marR="91426" marT="45758" marB="457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March 2015</a:t>
                      </a:r>
                    </a:p>
                  </a:txBody>
                  <a:tcPr marL="91426" marR="91426" marT="45758" marB="457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217" name="TextBox 2"/>
          <p:cNvSpPr txBox="1">
            <a:spLocks noChangeArrowheads="1"/>
          </p:cNvSpPr>
          <p:nvPr/>
        </p:nvSpPr>
        <p:spPr bwMode="auto">
          <a:xfrm>
            <a:off x="395288" y="514248"/>
            <a:ext cx="84978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TR4/WG2 Technical Report on cybersecurity, data protection and cyber resilience in smart sustainable cities</a:t>
            </a:r>
          </a:p>
        </p:txBody>
      </p:sp>
    </p:spTree>
    <p:extLst>
      <p:ext uri="{BB962C8B-B14F-4D97-AF65-F5344CB8AC3E}">
        <p14:creationId xmlns:p14="http://schemas.microsoft.com/office/powerpoint/2010/main" val="3996938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Box 2"/>
          <p:cNvSpPr txBox="1">
            <a:spLocks noChangeArrowheads="1"/>
          </p:cNvSpPr>
          <p:nvPr/>
        </p:nvSpPr>
        <p:spPr bwMode="auto">
          <a:xfrm>
            <a:off x="322263" y="495301"/>
            <a:ext cx="84978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TR4/WG2 Technical Report on cybersecurity, data protection and cyber resilience in smart sustainable cities</a:t>
            </a:r>
          </a:p>
        </p:txBody>
      </p:sp>
      <p:pic>
        <p:nvPicPr>
          <p:cNvPr id="52228" name="Picture 3" descr="框图"/>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0200" y="2497701"/>
            <a:ext cx="4195763"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Content Placeholder 11"/>
          <p:cNvSpPr txBox="1">
            <a:spLocks noChangeArrowheads="1"/>
          </p:cNvSpPr>
          <p:nvPr/>
        </p:nvSpPr>
        <p:spPr bwMode="auto">
          <a:xfrm>
            <a:off x="827089" y="2935288"/>
            <a:ext cx="2594538" cy="210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chemeClr val="tx2">
                  <a:lumMod val="60000"/>
                  <a:lumOff val="40000"/>
                </a:schemeClr>
              </a:buClr>
              <a:buFont typeface="Wingdings" panose="05000000000000000000" pitchFamily="2" charset="2"/>
              <a:buNone/>
              <a:defRPr/>
            </a:pPr>
            <a:r>
              <a:rPr lang="en-US" altLang="en-US" sz="2000" b="1" dirty="0">
                <a:solidFill>
                  <a:schemeClr val="tx2">
                    <a:lumMod val="60000"/>
                    <a:lumOff val="40000"/>
                  </a:schemeClr>
                </a:solidFill>
                <a:latin typeface="+mj-lt"/>
                <a:cs typeface="Gisha" panose="020B0502040204020203" pitchFamily="34" charset="-79"/>
              </a:rPr>
              <a:t>Security architecture of a SSC: </a:t>
            </a:r>
            <a:r>
              <a:rPr lang="en-US" altLang="en-US" sz="2000" dirty="0">
                <a:solidFill>
                  <a:schemeClr val="tx2">
                    <a:lumMod val="60000"/>
                    <a:lumOff val="40000"/>
                  </a:schemeClr>
                </a:solidFill>
                <a:latin typeface="+mj-lt"/>
                <a:cs typeface="Gisha" panose="020B0502040204020203" pitchFamily="34" charset="-79"/>
              </a:rPr>
              <a:t>smart city information security system provides security for smart city from technology and management.</a:t>
            </a:r>
          </a:p>
        </p:txBody>
      </p:sp>
    </p:spTree>
    <p:extLst>
      <p:ext uri="{BB962C8B-B14F-4D97-AF65-F5344CB8AC3E}">
        <p14:creationId xmlns:p14="http://schemas.microsoft.com/office/powerpoint/2010/main" val="277180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Group 2"/>
          <p:cNvGraphicFramePr>
            <a:graphicFrameLocks noGrp="1"/>
          </p:cNvGraphicFramePr>
          <p:nvPr>
            <p:extLst>
              <p:ext uri="{D42A27DB-BD31-4B8C-83A1-F6EECF244321}">
                <p14:modId xmlns:p14="http://schemas.microsoft.com/office/powerpoint/2010/main" val="1525029494"/>
              </p:ext>
            </p:extLst>
          </p:nvPr>
        </p:nvGraphicFramePr>
        <p:xfrm>
          <a:off x="1101523" y="2021682"/>
          <a:ext cx="6942339" cy="2971858"/>
        </p:xfrm>
        <a:graphic>
          <a:graphicData uri="http://schemas.openxmlformats.org/drawingml/2006/table">
            <a:tbl>
              <a:tblPr/>
              <a:tblGrid>
                <a:gridCol w="1172836">
                  <a:extLst>
                    <a:ext uri="{9D8B030D-6E8A-4147-A177-3AD203B41FA5}">
                      <a16:colId xmlns:a16="http://schemas.microsoft.com/office/drawing/2014/main" val="20000"/>
                    </a:ext>
                  </a:extLst>
                </a:gridCol>
                <a:gridCol w="5769503">
                  <a:extLst>
                    <a:ext uri="{9D8B030D-6E8A-4147-A177-3AD203B41FA5}">
                      <a16:colId xmlns:a16="http://schemas.microsoft.com/office/drawing/2014/main" val="20001"/>
                    </a:ext>
                  </a:extLst>
                </a:gridCol>
              </a:tblGrid>
              <a:tr h="2693658">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bg1"/>
                        </a:buClr>
                        <a:buSzPct val="110000"/>
                        <a:buFont typeface="Wingdings" panose="05000000000000000000" pitchFamily="2" charset="2"/>
                        <a:buNone/>
                        <a:tabLst/>
                      </a:pPr>
                      <a:r>
                        <a:rPr kumimoji="0" lang="en-US" altLang="en-US" sz="18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Provides a technical overview on infrastructure related to ICT to develop a SSC;</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ICT can provide intelligence to traditional infrastructure, turning it into smart infrastructure;</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Two aspects to be considered: the deployment of new ICT infrastructure and the improvement of the current infrastructure;</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ICT acts as an enabler to build SSC that use resources efficiently, cut energy costs, foster energy savings, improve quality of life, and reduce environmental footprint. </a:t>
                      </a:r>
                    </a:p>
                  </a:txBody>
                  <a:tcPr marL="91426" marR="91426"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289" name="TextBox 2"/>
          <p:cNvSpPr txBox="1">
            <a:spLocks noChangeArrowheads="1"/>
          </p:cNvSpPr>
          <p:nvPr/>
        </p:nvSpPr>
        <p:spPr bwMode="auto">
          <a:xfrm>
            <a:off x="210936" y="441991"/>
            <a:ext cx="868971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TR5/WG2 Technical Report on overview of smart sustainable cities infrastructure</a:t>
            </a:r>
          </a:p>
        </p:txBody>
      </p:sp>
    </p:spTree>
    <p:extLst>
      <p:ext uri="{BB962C8B-B14F-4D97-AF65-F5344CB8AC3E}">
        <p14:creationId xmlns:p14="http://schemas.microsoft.com/office/powerpoint/2010/main" val="1992376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Group 2"/>
          <p:cNvGraphicFramePr>
            <a:graphicFrameLocks noGrp="1"/>
          </p:cNvGraphicFramePr>
          <p:nvPr>
            <p:extLst>
              <p:ext uri="{D42A27DB-BD31-4B8C-83A1-F6EECF244321}">
                <p14:modId xmlns:p14="http://schemas.microsoft.com/office/powerpoint/2010/main" val="2473018063"/>
              </p:ext>
            </p:extLst>
          </p:nvPr>
        </p:nvGraphicFramePr>
        <p:xfrm>
          <a:off x="1101523" y="2021682"/>
          <a:ext cx="6942339" cy="2693658"/>
        </p:xfrm>
        <a:graphic>
          <a:graphicData uri="http://schemas.openxmlformats.org/drawingml/2006/table">
            <a:tbl>
              <a:tblPr/>
              <a:tblGrid>
                <a:gridCol w="1172836">
                  <a:extLst>
                    <a:ext uri="{9D8B030D-6E8A-4147-A177-3AD203B41FA5}">
                      <a16:colId xmlns:a16="http://schemas.microsoft.com/office/drawing/2014/main" val="20000"/>
                    </a:ext>
                  </a:extLst>
                </a:gridCol>
                <a:gridCol w="5769503">
                  <a:extLst>
                    <a:ext uri="{9D8B030D-6E8A-4147-A177-3AD203B41FA5}">
                      <a16:colId xmlns:a16="http://schemas.microsoft.com/office/drawing/2014/main" val="20001"/>
                    </a:ext>
                  </a:extLst>
                </a:gridCol>
              </a:tblGrid>
              <a:tr h="2693658">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bg1"/>
                        </a:buClr>
                        <a:buSzPct val="110000"/>
                        <a:buFont typeface="Wingdings" panose="05000000000000000000" pitchFamily="2" charset="2"/>
                        <a:buNone/>
                        <a:tabLst/>
                      </a:pPr>
                      <a:r>
                        <a:rPr kumimoji="0" lang="en-US" altLang="en-US" sz="18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These technical specifications describe architecture and technical requirements of SSC:</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Concepts, coverage, vision and use cases of smart and sustainable cities;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Characteristics and requirements of smart and sustainable cities;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Efficient services and network infrastructure of smart and sustainable cities, as well as its architectural framework from the environmental impact point of view. </a:t>
                      </a:r>
                    </a:p>
                  </a:txBody>
                  <a:tcPr marL="91426" marR="91426"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289" name="TextBox 2"/>
          <p:cNvSpPr txBox="1">
            <a:spLocks noChangeArrowheads="1"/>
          </p:cNvSpPr>
          <p:nvPr/>
        </p:nvSpPr>
        <p:spPr bwMode="auto">
          <a:xfrm>
            <a:off x="210936" y="441991"/>
            <a:ext cx="868971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None/>
            </a:pPr>
            <a:r>
              <a:rPr lang="en-US" altLang="en-US" b="1" dirty="0">
                <a:solidFill>
                  <a:schemeClr val="tx2">
                    <a:lumMod val="60000"/>
                    <a:lumOff val="40000"/>
                  </a:schemeClr>
                </a:solidFill>
                <a:latin typeface="Calibri"/>
                <a:ea typeface="+mj-ea"/>
                <a:cs typeface="Calibri"/>
              </a:rPr>
              <a:t>TR6/WG2 Technical Specifications on ICT architecture of smart sustainable cities</a:t>
            </a:r>
          </a:p>
        </p:txBody>
      </p:sp>
    </p:spTree>
    <p:extLst>
      <p:ext uri="{BB962C8B-B14F-4D97-AF65-F5344CB8AC3E}">
        <p14:creationId xmlns:p14="http://schemas.microsoft.com/office/powerpoint/2010/main" val="328367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9" name="TextBox 2"/>
          <p:cNvSpPr txBox="1">
            <a:spLocks noChangeArrowheads="1"/>
          </p:cNvSpPr>
          <p:nvPr/>
        </p:nvSpPr>
        <p:spPr bwMode="auto">
          <a:xfrm>
            <a:off x="210936" y="441991"/>
            <a:ext cx="868971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None/>
            </a:pPr>
            <a:r>
              <a:rPr lang="en-US" altLang="en-US" b="1" dirty="0">
                <a:solidFill>
                  <a:schemeClr val="tx2">
                    <a:lumMod val="60000"/>
                    <a:lumOff val="40000"/>
                  </a:schemeClr>
                </a:solidFill>
                <a:latin typeface="Calibri"/>
                <a:ea typeface="+mj-ea"/>
                <a:cs typeface="Calibri"/>
              </a:rPr>
              <a:t>TR6/WG2 Technical Specifications on ICT architecture of smart sustainable cities</a:t>
            </a:r>
          </a:p>
        </p:txBody>
      </p:sp>
      <p:sp>
        <p:nvSpPr>
          <p:cNvPr id="4" name="Content Placeholder 11"/>
          <p:cNvSpPr txBox="1">
            <a:spLocks noChangeArrowheads="1"/>
          </p:cNvSpPr>
          <p:nvPr/>
        </p:nvSpPr>
        <p:spPr bwMode="auto">
          <a:xfrm>
            <a:off x="242886" y="1672451"/>
            <a:ext cx="873680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90000"/>
              </a:lnSpc>
              <a:buClr>
                <a:srgbClr val="006000"/>
              </a:buClr>
              <a:buNone/>
            </a:pPr>
            <a:r>
              <a:rPr lang="en-US" altLang="en-US" sz="2000" dirty="0">
                <a:solidFill>
                  <a:schemeClr val="tx2">
                    <a:lumMod val="60000"/>
                    <a:lumOff val="40000"/>
                  </a:schemeClr>
                </a:solidFill>
                <a:latin typeface="+mj-lt"/>
                <a:cs typeface="Gisha" panose="020B0502040204020203" pitchFamily="34" charset="-79"/>
              </a:rPr>
              <a:t>The architecture of the SSC is expected be </a:t>
            </a:r>
            <a:r>
              <a:rPr lang="en-US" altLang="en-US" sz="2000" b="1" dirty="0">
                <a:solidFill>
                  <a:schemeClr val="tx2">
                    <a:lumMod val="60000"/>
                    <a:lumOff val="40000"/>
                  </a:schemeClr>
                </a:solidFill>
                <a:latin typeface="+mj-lt"/>
                <a:cs typeface="Gisha" panose="020B0502040204020203" pitchFamily="34" charset="-79"/>
              </a:rPr>
              <a:t>multi-tier</a:t>
            </a:r>
            <a:endParaRPr lang="en-US" altLang="en-US" sz="2000" dirty="0">
              <a:solidFill>
                <a:schemeClr val="tx2">
                  <a:lumMod val="60000"/>
                  <a:lumOff val="40000"/>
                </a:schemeClr>
              </a:solidFill>
              <a:latin typeface="+mj-lt"/>
              <a:cs typeface="Gisha" panose="020B0502040204020203" pitchFamily="34" charset="-79"/>
            </a:endParaRPr>
          </a:p>
        </p:txBody>
      </p:sp>
      <p:pic>
        <p:nvPicPr>
          <p:cNvPr id="10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279" y="2174080"/>
            <a:ext cx="5417032" cy="366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2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Group 2"/>
          <p:cNvGraphicFramePr>
            <a:graphicFrameLocks noGrp="1"/>
          </p:cNvGraphicFramePr>
          <p:nvPr>
            <p:extLst>
              <p:ext uri="{D42A27DB-BD31-4B8C-83A1-F6EECF244321}">
                <p14:modId xmlns:p14="http://schemas.microsoft.com/office/powerpoint/2010/main" val="898260991"/>
              </p:ext>
            </p:extLst>
          </p:nvPr>
        </p:nvGraphicFramePr>
        <p:xfrm>
          <a:off x="1101523" y="2336007"/>
          <a:ext cx="6942339" cy="2916994"/>
        </p:xfrm>
        <a:graphic>
          <a:graphicData uri="http://schemas.openxmlformats.org/drawingml/2006/table">
            <a:tbl>
              <a:tblPr/>
              <a:tblGrid>
                <a:gridCol w="1172836">
                  <a:extLst>
                    <a:ext uri="{9D8B030D-6E8A-4147-A177-3AD203B41FA5}">
                      <a16:colId xmlns:a16="http://schemas.microsoft.com/office/drawing/2014/main" val="20000"/>
                    </a:ext>
                  </a:extLst>
                </a:gridCol>
                <a:gridCol w="5769503">
                  <a:extLst>
                    <a:ext uri="{9D8B030D-6E8A-4147-A177-3AD203B41FA5}">
                      <a16:colId xmlns:a16="http://schemas.microsoft.com/office/drawing/2014/main" val="20001"/>
                    </a:ext>
                  </a:extLst>
                </a:gridCol>
              </a:tblGrid>
              <a:tr h="2693658">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bg1"/>
                        </a:buClr>
                        <a:buSzPct val="110000"/>
                        <a:buFont typeface="Wingdings" panose="05000000000000000000" pitchFamily="2" charset="2"/>
                        <a:buNone/>
                        <a:tabLst/>
                      </a:pPr>
                      <a:r>
                        <a:rPr kumimoji="0" lang="en-US" altLang="en-US" sz="18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This document focuses on answering the question “</a:t>
                      </a:r>
                      <a:r>
                        <a:rPr kumimoji="0" lang="en-US" altLang="en-US" sz="1800" b="0" i="1" u="none" strike="noStrike" cap="none" normalizeH="0" baseline="0" dirty="0">
                          <a:ln>
                            <a:noFill/>
                          </a:ln>
                          <a:solidFill>
                            <a:schemeClr val="tx2">
                              <a:lumMod val="60000"/>
                              <a:lumOff val="40000"/>
                            </a:schemeClr>
                          </a:solidFill>
                          <a:effectLst/>
                          <a:latin typeface="+mj-lt"/>
                          <a:cs typeface="Gisha" panose="020B0502040204020203" pitchFamily="34" charset="-79"/>
                        </a:rPr>
                        <a:t>How should ICT infrastructure be planned for a new city given that it has to be both smart and sustainable?”.</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The ICT infrastructure can then be planned and a set of technical requirements can be drawn up. After that, relevant specifications can be written, drawing upon the wealth of existing ICT specifications and standards. If new specifications are needed for the “new-city-build” scenario, these will be identified.</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The approach taken assumes that no infrastructure exists and the city is to be built from new.</a:t>
                      </a:r>
                    </a:p>
                  </a:txBody>
                  <a:tcPr marL="91426" marR="91426"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289" name="TextBox 2"/>
          <p:cNvSpPr txBox="1">
            <a:spLocks noChangeArrowheads="1"/>
          </p:cNvSpPr>
          <p:nvPr/>
        </p:nvSpPr>
        <p:spPr bwMode="auto">
          <a:xfrm>
            <a:off x="392906" y="441991"/>
            <a:ext cx="8286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None/>
            </a:pPr>
            <a:r>
              <a:rPr lang="en-US" altLang="en-US" b="1" dirty="0">
                <a:solidFill>
                  <a:schemeClr val="tx2">
                    <a:lumMod val="60000"/>
                    <a:lumOff val="40000"/>
                  </a:schemeClr>
                </a:solidFill>
                <a:latin typeface="Calibri"/>
                <a:ea typeface="+mj-ea"/>
                <a:cs typeface="Calibri"/>
              </a:rPr>
              <a:t>TR7/WG2 Technical Specifications on </a:t>
            </a:r>
            <a:br>
              <a:rPr lang="en-US" altLang="en-US" b="1" dirty="0">
                <a:solidFill>
                  <a:schemeClr val="tx2">
                    <a:lumMod val="60000"/>
                    <a:lumOff val="40000"/>
                  </a:schemeClr>
                </a:solidFill>
                <a:latin typeface="Calibri"/>
                <a:ea typeface="+mj-ea"/>
                <a:cs typeface="Calibri"/>
              </a:rPr>
            </a:br>
            <a:r>
              <a:rPr lang="en-US" altLang="en-US" b="1" dirty="0">
                <a:solidFill>
                  <a:schemeClr val="tx2">
                    <a:lumMod val="60000"/>
                    <a:lumOff val="40000"/>
                  </a:schemeClr>
                </a:solidFill>
                <a:latin typeface="Calibri"/>
                <a:ea typeface="+mj-ea"/>
                <a:cs typeface="Calibri"/>
              </a:rPr>
              <a:t>multi-service infrastructure for smart sustainable cities in new-build areas</a:t>
            </a:r>
          </a:p>
        </p:txBody>
      </p:sp>
    </p:spTree>
    <p:extLst>
      <p:ext uri="{BB962C8B-B14F-4D97-AF65-F5344CB8AC3E}">
        <p14:creationId xmlns:p14="http://schemas.microsoft.com/office/powerpoint/2010/main" val="3781010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9" name="TextBox 2"/>
          <p:cNvSpPr txBox="1">
            <a:spLocks noChangeArrowheads="1"/>
          </p:cNvSpPr>
          <p:nvPr/>
        </p:nvSpPr>
        <p:spPr bwMode="auto">
          <a:xfrm>
            <a:off x="392906" y="441991"/>
            <a:ext cx="8286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None/>
            </a:pPr>
            <a:r>
              <a:rPr lang="en-US" altLang="en-US" b="1" dirty="0">
                <a:solidFill>
                  <a:schemeClr val="tx2">
                    <a:lumMod val="60000"/>
                    <a:lumOff val="40000"/>
                  </a:schemeClr>
                </a:solidFill>
                <a:latin typeface="Calibri"/>
                <a:ea typeface="+mj-ea"/>
                <a:cs typeface="Calibri"/>
              </a:rPr>
              <a:t>TR7/WG2 Technical Specifications on </a:t>
            </a:r>
            <a:br>
              <a:rPr lang="en-US" altLang="en-US" b="1" dirty="0">
                <a:solidFill>
                  <a:schemeClr val="tx2">
                    <a:lumMod val="60000"/>
                    <a:lumOff val="40000"/>
                  </a:schemeClr>
                </a:solidFill>
                <a:latin typeface="Calibri"/>
                <a:ea typeface="+mj-ea"/>
                <a:cs typeface="Calibri"/>
              </a:rPr>
            </a:br>
            <a:r>
              <a:rPr lang="en-US" altLang="en-US" b="1" dirty="0">
                <a:solidFill>
                  <a:schemeClr val="tx2">
                    <a:lumMod val="60000"/>
                    <a:lumOff val="40000"/>
                  </a:schemeClr>
                </a:solidFill>
                <a:latin typeface="Calibri"/>
                <a:ea typeface="+mj-ea"/>
                <a:cs typeface="Calibri"/>
              </a:rPr>
              <a:t>multi-service infrastructure for smart sustainable cities in new-build areas</a:t>
            </a:r>
          </a:p>
        </p:txBody>
      </p:sp>
      <p:pic>
        <p:nvPicPr>
          <p:cNvPr id="2050" name="Object 5"/>
          <p:cNvPicPr>
            <a:picLocks noChangeArrowheads="1"/>
          </p:cNvPicPr>
          <p:nvPr/>
        </p:nvPicPr>
        <p:blipFill>
          <a:blip r:embed="rId2">
            <a:extLst>
              <a:ext uri="{28A0092B-C50C-407E-A947-70E740481C1C}">
                <a14:useLocalDpi xmlns:a14="http://schemas.microsoft.com/office/drawing/2010/main" val="0"/>
              </a:ext>
            </a:extLst>
          </a:blip>
          <a:srcRect l="-177" t="-244" b="-256"/>
          <a:stretch>
            <a:fillRect/>
          </a:stretch>
        </p:blipFill>
        <p:spPr bwMode="auto">
          <a:xfrm>
            <a:off x="4536281" y="2249488"/>
            <a:ext cx="2481262"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11"/>
          <p:cNvSpPr txBox="1">
            <a:spLocks noChangeArrowheads="1"/>
          </p:cNvSpPr>
          <p:nvPr/>
        </p:nvSpPr>
        <p:spPr bwMode="auto">
          <a:xfrm>
            <a:off x="521493" y="3202026"/>
            <a:ext cx="365045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lnSpc>
                <a:spcPct val="90000"/>
              </a:lnSpc>
              <a:buClr>
                <a:srgbClr val="006000"/>
              </a:buClr>
              <a:buNone/>
            </a:pPr>
            <a:r>
              <a:rPr lang="en-US" altLang="en-US" sz="2000" dirty="0">
                <a:solidFill>
                  <a:schemeClr val="tx2">
                    <a:lumMod val="60000"/>
                    <a:lumOff val="40000"/>
                  </a:schemeClr>
                </a:solidFill>
                <a:latin typeface="+mj-lt"/>
                <a:cs typeface="Gisha" panose="020B0502040204020203" pitchFamily="34" charset="-79"/>
              </a:rPr>
              <a:t>Example of possible duct infrastructure for SSC (side-view).</a:t>
            </a:r>
          </a:p>
        </p:txBody>
      </p:sp>
    </p:spTree>
    <p:extLst>
      <p:ext uri="{BB962C8B-B14F-4D97-AF65-F5344CB8AC3E}">
        <p14:creationId xmlns:p14="http://schemas.microsoft.com/office/powerpoint/2010/main" val="89610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Group 2"/>
          <p:cNvGraphicFramePr>
            <a:graphicFrameLocks noGrp="1"/>
          </p:cNvGraphicFramePr>
          <p:nvPr>
            <p:extLst>
              <p:ext uri="{D42A27DB-BD31-4B8C-83A1-F6EECF244321}">
                <p14:modId xmlns:p14="http://schemas.microsoft.com/office/powerpoint/2010/main" val="3208452657"/>
              </p:ext>
            </p:extLst>
          </p:nvPr>
        </p:nvGraphicFramePr>
        <p:xfrm>
          <a:off x="810956" y="1771981"/>
          <a:ext cx="7416800" cy="993342"/>
        </p:xfrm>
        <a:graphic>
          <a:graphicData uri="http://schemas.openxmlformats.org/drawingml/2006/table">
            <a:tbl>
              <a:tblPr/>
              <a:tblGrid>
                <a:gridCol w="1525587">
                  <a:extLst>
                    <a:ext uri="{9D8B030D-6E8A-4147-A177-3AD203B41FA5}">
                      <a16:colId xmlns:a16="http://schemas.microsoft.com/office/drawing/2014/main" val="20000"/>
                    </a:ext>
                  </a:extLst>
                </a:gridCol>
                <a:gridCol w="5891213">
                  <a:extLst>
                    <a:ext uri="{9D8B030D-6E8A-4147-A177-3AD203B41FA5}">
                      <a16:colId xmlns:a16="http://schemas.microsoft.com/office/drawing/2014/main" val="20001"/>
                    </a:ext>
                  </a:extLst>
                </a:gridCol>
              </a:tblGrid>
              <a:tr h="993342">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8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Defines a smart / intelligent building in the context of SSC;</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Survey of current initiatives around building resiliency;</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Outline of potential resiliency protocol.</a:t>
                      </a:r>
                    </a:p>
                  </a:txBody>
                  <a:tcPr marL="91426" marR="91426"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385" name="TextBox 2"/>
          <p:cNvSpPr txBox="1">
            <a:spLocks noChangeArrowheads="1"/>
          </p:cNvSpPr>
          <p:nvPr/>
        </p:nvSpPr>
        <p:spPr bwMode="auto">
          <a:xfrm>
            <a:off x="330200" y="465906"/>
            <a:ext cx="84978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TR8/WG2 Technical Report on smart buildings for smart sustainable cities</a:t>
            </a:r>
          </a:p>
        </p:txBody>
      </p:sp>
      <p:sp>
        <p:nvSpPr>
          <p:cNvPr id="58386" name="Content Placeholder 11"/>
          <p:cNvSpPr txBox="1">
            <a:spLocks noChangeArrowheads="1"/>
          </p:cNvSpPr>
          <p:nvPr/>
        </p:nvSpPr>
        <p:spPr bwMode="auto">
          <a:xfrm>
            <a:off x="1837788" y="3305380"/>
            <a:ext cx="5856032" cy="220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chemeClr val="bg1"/>
              </a:buClr>
              <a:buFont typeface="Wingdings" panose="05000000000000000000" pitchFamily="2" charset="2"/>
              <a:buNone/>
            </a:pPr>
            <a:r>
              <a:rPr lang="en-US" altLang="en-US" sz="1800" b="1" dirty="0">
                <a:solidFill>
                  <a:schemeClr val="tx2">
                    <a:lumMod val="60000"/>
                    <a:lumOff val="40000"/>
                  </a:schemeClr>
                </a:solidFill>
                <a:latin typeface="+mj-lt"/>
                <a:cs typeface="Gisha" panose="020B0502040204020203" pitchFamily="34" charset="-79"/>
              </a:rPr>
              <a:t>Document outline:</a:t>
            </a:r>
          </a:p>
          <a:p>
            <a:pPr marL="285750" indent="-285750" defTabSz="914400" eaLnBrk="0" fontAlgn="base" hangingPunct="0">
              <a:lnSpc>
                <a:spcPct val="90000"/>
              </a:lnSpc>
              <a:spcAft>
                <a:spcPct val="0"/>
              </a:spcAft>
              <a:buClr>
                <a:schemeClr val="tx2">
                  <a:lumMod val="60000"/>
                  <a:lumOff val="40000"/>
                </a:schemeClr>
              </a:buClr>
            </a:pPr>
            <a:r>
              <a:rPr lang="en-US" altLang="en-US" sz="1800" dirty="0">
                <a:solidFill>
                  <a:schemeClr val="tx2">
                    <a:lumMod val="60000"/>
                    <a:lumOff val="40000"/>
                  </a:schemeClr>
                </a:solidFill>
                <a:latin typeface="+mj-lt"/>
                <a:cs typeface="Gisha" panose="020B0502040204020203" pitchFamily="34" charset="-79"/>
              </a:rPr>
              <a:t>Definition – How to define a smart / intelligent building in the context of SSC</a:t>
            </a:r>
          </a:p>
          <a:p>
            <a:pPr marL="285750" indent="-285750" defTabSz="914400" eaLnBrk="0" fontAlgn="base" hangingPunct="0">
              <a:lnSpc>
                <a:spcPct val="90000"/>
              </a:lnSpc>
              <a:spcAft>
                <a:spcPct val="0"/>
              </a:spcAft>
              <a:buClr>
                <a:schemeClr val="tx2">
                  <a:lumMod val="60000"/>
                  <a:lumOff val="40000"/>
                </a:schemeClr>
              </a:buClr>
            </a:pPr>
            <a:r>
              <a:rPr lang="en-US" altLang="en-US" sz="1800" dirty="0">
                <a:solidFill>
                  <a:schemeClr val="tx2">
                    <a:lumMod val="60000"/>
                    <a:lumOff val="40000"/>
                  </a:schemeClr>
                </a:solidFill>
                <a:latin typeface="+mj-lt"/>
                <a:cs typeface="Gisha" panose="020B0502040204020203" pitchFamily="34" charset="-79"/>
              </a:rPr>
              <a:t>Current applicable standards  / initiatives</a:t>
            </a:r>
          </a:p>
          <a:p>
            <a:pPr marL="285750" indent="-285750" defTabSz="914400" eaLnBrk="0" fontAlgn="base" hangingPunct="0">
              <a:lnSpc>
                <a:spcPct val="90000"/>
              </a:lnSpc>
              <a:spcAft>
                <a:spcPct val="0"/>
              </a:spcAft>
              <a:buClr>
                <a:schemeClr val="tx2">
                  <a:lumMod val="60000"/>
                  <a:lumOff val="40000"/>
                </a:schemeClr>
              </a:buClr>
            </a:pPr>
            <a:r>
              <a:rPr lang="en-US" altLang="en-US" sz="1800" dirty="0">
                <a:solidFill>
                  <a:schemeClr val="tx2">
                    <a:lumMod val="60000"/>
                    <a:lumOff val="40000"/>
                  </a:schemeClr>
                </a:solidFill>
                <a:latin typeface="+mj-lt"/>
                <a:cs typeface="Gisha" panose="020B0502040204020203" pitchFamily="34" charset="-79"/>
              </a:rPr>
              <a:t>Gap analysis of current standards / initiatives</a:t>
            </a:r>
          </a:p>
          <a:p>
            <a:pPr marL="285750" indent="-285750" defTabSz="914400" eaLnBrk="0" fontAlgn="base" hangingPunct="0">
              <a:lnSpc>
                <a:spcPct val="90000"/>
              </a:lnSpc>
              <a:spcAft>
                <a:spcPct val="0"/>
              </a:spcAft>
              <a:buClr>
                <a:schemeClr val="tx2">
                  <a:lumMod val="60000"/>
                  <a:lumOff val="40000"/>
                </a:schemeClr>
              </a:buClr>
            </a:pPr>
            <a:r>
              <a:rPr lang="en-US" altLang="en-US" sz="1800" dirty="0">
                <a:solidFill>
                  <a:schemeClr val="tx2">
                    <a:lumMod val="60000"/>
                    <a:lumOff val="40000"/>
                  </a:schemeClr>
                </a:solidFill>
                <a:latin typeface="+mj-lt"/>
                <a:cs typeface="Gisha" panose="020B0502040204020203" pitchFamily="34" charset="-79"/>
              </a:rPr>
              <a:t>Roadmap of standards required</a:t>
            </a:r>
          </a:p>
          <a:p>
            <a:pPr marL="285750" indent="-285750" defTabSz="914400" eaLnBrk="0" fontAlgn="base" hangingPunct="0">
              <a:lnSpc>
                <a:spcPct val="90000"/>
              </a:lnSpc>
              <a:spcAft>
                <a:spcPct val="0"/>
              </a:spcAft>
              <a:buClr>
                <a:schemeClr val="tx2">
                  <a:lumMod val="60000"/>
                  <a:lumOff val="40000"/>
                </a:schemeClr>
              </a:buClr>
            </a:pPr>
            <a:r>
              <a:rPr lang="en-US" altLang="en-US" sz="1800" dirty="0">
                <a:solidFill>
                  <a:schemeClr val="tx2">
                    <a:lumMod val="60000"/>
                    <a:lumOff val="40000"/>
                  </a:schemeClr>
                </a:solidFill>
                <a:latin typeface="+mj-lt"/>
                <a:cs typeface="Gisha" panose="020B0502040204020203" pitchFamily="34" charset="-79"/>
              </a:rPr>
              <a:t>Recommendations for further work</a:t>
            </a:r>
          </a:p>
        </p:txBody>
      </p:sp>
    </p:spTree>
    <p:extLst>
      <p:ext uri="{BB962C8B-B14F-4D97-AF65-F5344CB8AC3E}">
        <p14:creationId xmlns:p14="http://schemas.microsoft.com/office/powerpoint/2010/main" val="21392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txBox="1">
            <a:spLocks noChangeArrowheads="1"/>
          </p:cNvSpPr>
          <p:nvPr/>
        </p:nvSpPr>
        <p:spPr bwMode="auto">
          <a:xfrm>
            <a:off x="397256" y="1386072"/>
            <a:ext cx="8218488" cy="41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buFont typeface="Wingdings" panose="05000000000000000000" pitchFamily="2" charset="2"/>
              <a:buNone/>
            </a:pPr>
            <a:r>
              <a:rPr lang="en-US" altLang="en-US" sz="2000" dirty="0">
                <a:solidFill>
                  <a:schemeClr val="tx2">
                    <a:lumMod val="60000"/>
                    <a:lumOff val="40000"/>
                  </a:schemeClr>
                </a:solidFill>
                <a:latin typeface="+mj-lt"/>
                <a:cs typeface="Gisha" panose="020B0502040204020203" pitchFamily="34" charset="-79"/>
              </a:rPr>
              <a:t>Main tasks and deliverables:</a:t>
            </a:r>
            <a:br>
              <a:rPr lang="en-US" altLang="en-US" sz="2000" dirty="0">
                <a:solidFill>
                  <a:schemeClr val="tx2">
                    <a:lumMod val="60000"/>
                    <a:lumOff val="40000"/>
                  </a:schemeClr>
                </a:solidFill>
                <a:latin typeface="+mj-lt"/>
                <a:cs typeface="Gisha" panose="020B0502040204020203" pitchFamily="34" charset="-79"/>
              </a:rPr>
            </a:br>
            <a:endParaRPr lang="en-US" altLang="en-US" sz="2000" dirty="0">
              <a:solidFill>
                <a:schemeClr val="tx2">
                  <a:lumMod val="60000"/>
                  <a:lumOff val="40000"/>
                </a:schemeClr>
              </a:solidFill>
              <a:latin typeface="+mj-lt"/>
              <a:cs typeface="Gisha" panose="020B0502040204020203" pitchFamily="34" charset="-79"/>
            </a:endParaRPr>
          </a:p>
          <a:p>
            <a:pPr marL="285750" indent="-285750">
              <a:lnSpc>
                <a:spcPct val="90000"/>
              </a:lnSpc>
              <a:buClr>
                <a:schemeClr val="tx2">
                  <a:lumMod val="60000"/>
                  <a:lumOff val="40000"/>
                </a:schemeClr>
              </a:buClr>
            </a:pPr>
            <a:r>
              <a:rPr lang="en-US" altLang="en-US" sz="2000" b="1" kern="0" dirty="0">
                <a:solidFill>
                  <a:schemeClr val="tx2">
                    <a:lumMod val="60000"/>
                    <a:lumOff val="40000"/>
                  </a:schemeClr>
                </a:solidFill>
                <a:latin typeface="+mj-lt"/>
                <a:cs typeface="Browallia New" panose="020B0604020202020204" pitchFamily="34" charset="-34"/>
              </a:rPr>
              <a:t>Defining the role of ICTs</a:t>
            </a:r>
            <a:r>
              <a:rPr lang="en-US" altLang="en-US" sz="2000" kern="0" dirty="0">
                <a:solidFill>
                  <a:schemeClr val="tx2">
                    <a:lumMod val="60000"/>
                    <a:lumOff val="40000"/>
                  </a:schemeClr>
                </a:solidFill>
                <a:latin typeface="+mj-lt"/>
                <a:cs typeface="Browallia New" panose="020B0604020202020204" pitchFamily="34" charset="-34"/>
              </a:rPr>
              <a:t> in environmentally sustainable smart cities, and identifying the ICT systems necessary to their development;</a:t>
            </a:r>
          </a:p>
          <a:p>
            <a:pPr marL="285750" indent="-285750">
              <a:lnSpc>
                <a:spcPct val="90000"/>
              </a:lnSpc>
              <a:buClr>
                <a:schemeClr val="tx2">
                  <a:lumMod val="60000"/>
                  <a:lumOff val="40000"/>
                </a:schemeClr>
              </a:buClr>
            </a:pPr>
            <a:r>
              <a:rPr lang="en-US" altLang="en-US" sz="2000" kern="0" dirty="0">
                <a:solidFill>
                  <a:schemeClr val="tx2">
                    <a:lumMod val="60000"/>
                    <a:lumOff val="40000"/>
                  </a:schemeClr>
                </a:solidFill>
                <a:latin typeface="+mj-lt"/>
                <a:cs typeface="Browallia New" panose="020B0604020202020204" pitchFamily="34" charset="-34"/>
              </a:rPr>
              <a:t>Identifying or developing a set of </a:t>
            </a:r>
            <a:r>
              <a:rPr lang="en-US" altLang="en-US" sz="2000" b="1" kern="0" dirty="0">
                <a:solidFill>
                  <a:schemeClr val="tx2">
                    <a:lumMod val="60000"/>
                    <a:lumOff val="40000"/>
                  </a:schemeClr>
                </a:solidFill>
                <a:latin typeface="+mj-lt"/>
                <a:cs typeface="Browallia New" panose="020B0604020202020204" pitchFamily="34" charset="-34"/>
              </a:rPr>
              <a:t>key performance indicators (KPIs) </a:t>
            </a:r>
            <a:r>
              <a:rPr lang="en-US" altLang="en-US" sz="2000" kern="0" dirty="0">
                <a:solidFill>
                  <a:schemeClr val="tx2">
                    <a:lumMod val="60000"/>
                    <a:lumOff val="40000"/>
                  </a:schemeClr>
                </a:solidFill>
                <a:latin typeface="+mj-lt"/>
                <a:cs typeface="Browallia New" panose="020B0604020202020204" pitchFamily="34" charset="-34"/>
              </a:rPr>
              <a:t>to gauge the success of smart-city ICT deployments;</a:t>
            </a:r>
          </a:p>
          <a:p>
            <a:pPr marL="285750" indent="-285750">
              <a:lnSpc>
                <a:spcPct val="90000"/>
              </a:lnSpc>
              <a:buClr>
                <a:schemeClr val="tx2">
                  <a:lumMod val="60000"/>
                  <a:lumOff val="40000"/>
                </a:schemeClr>
              </a:buClr>
            </a:pPr>
            <a:r>
              <a:rPr lang="en-US" altLang="en-US" sz="2000" b="1" kern="0" dirty="0">
                <a:solidFill>
                  <a:schemeClr val="tx2">
                    <a:lumMod val="60000"/>
                    <a:lumOff val="40000"/>
                  </a:schemeClr>
                </a:solidFill>
                <a:latin typeface="+mj-lt"/>
                <a:cs typeface="Browallia New" panose="020B0604020202020204" pitchFamily="34" charset="-34"/>
              </a:rPr>
              <a:t>Establishing relationships and liaison mechanisms </a:t>
            </a:r>
            <a:r>
              <a:rPr lang="en-US" altLang="en-US" sz="2000" kern="0" dirty="0">
                <a:solidFill>
                  <a:schemeClr val="tx2">
                    <a:lumMod val="60000"/>
                    <a:lumOff val="40000"/>
                  </a:schemeClr>
                </a:solidFill>
                <a:latin typeface="+mj-lt"/>
                <a:cs typeface="Browallia New" panose="020B0604020202020204" pitchFamily="34" charset="-34"/>
              </a:rPr>
              <a:t>with other bodies   engaged in smart-city studies and development;</a:t>
            </a:r>
          </a:p>
          <a:p>
            <a:pPr marL="285750" indent="-285750">
              <a:lnSpc>
                <a:spcPct val="90000"/>
              </a:lnSpc>
              <a:buClr>
                <a:schemeClr val="tx2">
                  <a:lumMod val="60000"/>
                  <a:lumOff val="40000"/>
                </a:schemeClr>
              </a:buClr>
            </a:pPr>
            <a:r>
              <a:rPr lang="en-US" altLang="en-US" sz="2000" b="1" kern="0" dirty="0">
                <a:solidFill>
                  <a:schemeClr val="tx2">
                    <a:lumMod val="60000"/>
                    <a:lumOff val="40000"/>
                  </a:schemeClr>
                </a:solidFill>
                <a:latin typeface="+mj-lt"/>
                <a:cs typeface="Browallia New" panose="020B0604020202020204" pitchFamily="34" charset="-34"/>
              </a:rPr>
              <a:t>Identifying future smart-city standardization projects </a:t>
            </a:r>
            <a:r>
              <a:rPr lang="en-US" altLang="en-US" sz="2000" kern="0" dirty="0">
                <a:solidFill>
                  <a:schemeClr val="tx2">
                    <a:lumMod val="60000"/>
                    <a:lumOff val="40000"/>
                  </a:schemeClr>
                </a:solidFill>
                <a:latin typeface="+mj-lt"/>
                <a:cs typeface="Browallia New" panose="020B0604020202020204" pitchFamily="34" charset="-34"/>
              </a:rPr>
              <a:t>to be undertaken by its parent group, ITU-T Study Group 5;</a:t>
            </a:r>
          </a:p>
          <a:p>
            <a:pPr marL="285750" indent="-285750">
              <a:lnSpc>
                <a:spcPct val="90000"/>
              </a:lnSpc>
              <a:buClr>
                <a:schemeClr val="tx2">
                  <a:lumMod val="60000"/>
                  <a:lumOff val="40000"/>
                </a:schemeClr>
              </a:buClr>
            </a:pPr>
            <a:r>
              <a:rPr lang="en-US" altLang="en-US" sz="2000" kern="0" dirty="0">
                <a:solidFill>
                  <a:schemeClr val="tx2">
                    <a:lumMod val="60000"/>
                    <a:lumOff val="40000"/>
                  </a:schemeClr>
                </a:solidFill>
                <a:latin typeface="+mj-lt"/>
                <a:cs typeface="Browallia New" panose="020B0604020202020204" pitchFamily="34" charset="-34"/>
              </a:rPr>
              <a:t>Developing a </a:t>
            </a:r>
            <a:r>
              <a:rPr lang="en-US" altLang="en-US" sz="2000" b="1" kern="0" dirty="0">
                <a:solidFill>
                  <a:schemeClr val="tx2">
                    <a:lumMod val="60000"/>
                    <a:lumOff val="40000"/>
                  </a:schemeClr>
                </a:solidFill>
                <a:latin typeface="+mj-lt"/>
                <a:cs typeface="Browallia New" panose="020B0604020202020204" pitchFamily="34" charset="-34"/>
              </a:rPr>
              <a:t>roadmap</a:t>
            </a:r>
            <a:r>
              <a:rPr lang="en-US" altLang="en-US" sz="2000" kern="0" dirty="0">
                <a:solidFill>
                  <a:schemeClr val="tx2">
                    <a:lumMod val="60000"/>
                    <a:lumOff val="40000"/>
                  </a:schemeClr>
                </a:solidFill>
                <a:latin typeface="+mj-lt"/>
                <a:cs typeface="Browallia New" panose="020B0604020202020204" pitchFamily="34" charset="-34"/>
              </a:rPr>
              <a:t> for the ICT sector’s contribution to smart sustainable cities, providing cohesion to the development and application of technologies and standards.</a:t>
            </a:r>
          </a:p>
        </p:txBody>
      </p:sp>
      <p:sp>
        <p:nvSpPr>
          <p:cNvPr id="29700" name="TextBox 2"/>
          <p:cNvSpPr txBox="1">
            <a:spLocks noChangeArrowheads="1"/>
          </p:cNvSpPr>
          <p:nvPr/>
        </p:nvSpPr>
        <p:spPr bwMode="auto">
          <a:xfrm>
            <a:off x="397256" y="490775"/>
            <a:ext cx="84978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Terms of reference (1/2)</a:t>
            </a:r>
          </a:p>
        </p:txBody>
      </p:sp>
    </p:spTree>
    <p:extLst>
      <p:ext uri="{BB962C8B-B14F-4D97-AF65-F5344CB8AC3E}">
        <p14:creationId xmlns:p14="http://schemas.microsoft.com/office/powerpoint/2010/main" val="2139655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Group 2"/>
          <p:cNvGraphicFramePr>
            <a:graphicFrameLocks noGrp="1"/>
          </p:cNvGraphicFramePr>
          <p:nvPr>
            <p:extLst>
              <p:ext uri="{D42A27DB-BD31-4B8C-83A1-F6EECF244321}">
                <p14:modId xmlns:p14="http://schemas.microsoft.com/office/powerpoint/2010/main" val="1451064468"/>
              </p:ext>
            </p:extLst>
          </p:nvPr>
        </p:nvGraphicFramePr>
        <p:xfrm>
          <a:off x="940595" y="2420550"/>
          <a:ext cx="7403307" cy="2715545"/>
        </p:xfrm>
        <a:graphic>
          <a:graphicData uri="http://schemas.openxmlformats.org/drawingml/2006/table">
            <a:tbl>
              <a:tblPr/>
              <a:tblGrid>
                <a:gridCol w="1252537">
                  <a:extLst>
                    <a:ext uri="{9D8B030D-6E8A-4147-A177-3AD203B41FA5}">
                      <a16:colId xmlns:a16="http://schemas.microsoft.com/office/drawing/2014/main" val="20000"/>
                    </a:ext>
                  </a:extLst>
                </a:gridCol>
                <a:gridCol w="6150770">
                  <a:extLst>
                    <a:ext uri="{9D8B030D-6E8A-4147-A177-3AD203B41FA5}">
                      <a16:colId xmlns:a16="http://schemas.microsoft.com/office/drawing/2014/main" val="20001"/>
                    </a:ext>
                  </a:extLst>
                </a:gridCol>
              </a:tblGrid>
              <a:tr h="2095624">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8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The integrated management for SSC is to integrate and process the people, events, things and the corresponding information streams intelligently:</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access and integration of city information resources;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network service of the model of city analysis and decision-making;</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typical applications of comprehensive management and smart decision-making.</a:t>
                      </a:r>
                    </a:p>
                  </a:txBody>
                  <a:tcPr marL="91426" marR="9142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451">
                <a:tc>
                  <a:txBody>
                    <a:body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8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26" marR="9142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March 2015</a:t>
                      </a:r>
                    </a:p>
                  </a:txBody>
                  <a:tcPr marL="91426" marR="9142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9409" name="TextBox 2"/>
          <p:cNvSpPr txBox="1">
            <a:spLocks noChangeArrowheads="1"/>
          </p:cNvSpPr>
          <p:nvPr/>
        </p:nvSpPr>
        <p:spPr bwMode="auto">
          <a:xfrm>
            <a:off x="333375" y="489210"/>
            <a:ext cx="84978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TR9/WG2 Technical Report on integrated management for smart sustainable cities</a:t>
            </a:r>
          </a:p>
        </p:txBody>
      </p:sp>
    </p:spTree>
    <p:extLst>
      <p:ext uri="{BB962C8B-B14F-4D97-AF65-F5344CB8AC3E}">
        <p14:creationId xmlns:p14="http://schemas.microsoft.com/office/powerpoint/2010/main" val="2164275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Box 2"/>
          <p:cNvSpPr txBox="1">
            <a:spLocks noChangeArrowheads="1"/>
          </p:cNvSpPr>
          <p:nvPr/>
        </p:nvSpPr>
        <p:spPr bwMode="auto">
          <a:xfrm>
            <a:off x="395288" y="452657"/>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None/>
            </a:pPr>
            <a:r>
              <a:rPr lang="en-US" altLang="en-US" b="1" dirty="0">
                <a:solidFill>
                  <a:schemeClr val="tx2">
                    <a:lumMod val="60000"/>
                    <a:lumOff val="40000"/>
                  </a:schemeClr>
                </a:solidFill>
                <a:latin typeface="Calibri"/>
                <a:ea typeface="+mj-ea"/>
                <a:cs typeface="Calibri"/>
              </a:rPr>
              <a:t>TR9/WG2 Technical Report on integrated management for smart sustainable cities</a:t>
            </a:r>
          </a:p>
        </p:txBody>
      </p:sp>
      <p:sp>
        <p:nvSpPr>
          <p:cNvPr id="60420" name="Content Placeholder 11"/>
          <p:cNvSpPr txBox="1">
            <a:spLocks noChangeArrowheads="1"/>
          </p:cNvSpPr>
          <p:nvPr/>
        </p:nvSpPr>
        <p:spPr bwMode="auto">
          <a:xfrm>
            <a:off x="188916" y="2161247"/>
            <a:ext cx="3365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rgbClr val="006000"/>
              </a:buClr>
              <a:buFont typeface="Wingdings" panose="05000000000000000000" pitchFamily="2" charset="2"/>
              <a:buNone/>
            </a:pPr>
            <a:r>
              <a:rPr lang="en-US" altLang="en-US" sz="2000" dirty="0">
                <a:solidFill>
                  <a:schemeClr val="tx2">
                    <a:lumMod val="60000"/>
                    <a:lumOff val="40000"/>
                  </a:schemeClr>
                </a:solidFill>
                <a:latin typeface="+mj-lt"/>
                <a:cs typeface="Gisha" panose="020B0502040204020203" pitchFamily="34" charset="-79"/>
              </a:rPr>
              <a:t>The framework of integrated management for SSC includes the </a:t>
            </a:r>
            <a:r>
              <a:rPr lang="en-US" altLang="en-US" sz="2000" b="1" dirty="0">
                <a:solidFill>
                  <a:schemeClr val="tx2">
                    <a:lumMod val="60000"/>
                    <a:lumOff val="40000"/>
                  </a:schemeClr>
                </a:solidFill>
                <a:latin typeface="+mj-lt"/>
                <a:cs typeface="Gisha" panose="020B0502040204020203" pitchFamily="34" charset="-79"/>
              </a:rPr>
              <a:t>organization of the resource management standards under the smart city environment.</a:t>
            </a:r>
          </a:p>
        </p:txBody>
      </p:sp>
      <p:grpSp>
        <p:nvGrpSpPr>
          <p:cNvPr id="60421" name="组合 5"/>
          <p:cNvGrpSpPr>
            <a:grpSpLocks/>
          </p:cNvGrpSpPr>
          <p:nvPr/>
        </p:nvGrpSpPr>
        <p:grpSpPr bwMode="auto">
          <a:xfrm>
            <a:off x="1677473" y="1990792"/>
            <a:ext cx="6311900" cy="4786313"/>
            <a:chOff x="0" y="0"/>
            <a:chExt cx="4211640" cy="3292471"/>
          </a:xfrm>
        </p:grpSpPr>
        <p:pic>
          <p:nvPicPr>
            <p:cNvPr id="60425" name="Picture 2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63687"/>
              <a:ext cx="12033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6" name="Picture 2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63687"/>
              <a:ext cx="12033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Rectangle 276"/>
            <p:cNvSpPr>
              <a:spLocks noChangeArrowheads="1"/>
            </p:cNvSpPr>
            <p:nvPr/>
          </p:nvSpPr>
          <p:spPr bwMode="auto">
            <a:xfrm>
              <a:off x="30162" y="1682737"/>
              <a:ext cx="1136650" cy="496888"/>
            </a:xfrm>
            <a:prstGeom prst="rect">
              <a:avLst/>
            </a:prstGeom>
            <a:solidFill>
              <a:srgbClr val="C55A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600">
                <a:solidFill>
                  <a:srgbClr val="646464"/>
                </a:solidFill>
              </a:endParaRPr>
            </a:p>
          </p:txBody>
        </p:sp>
        <p:sp>
          <p:nvSpPr>
            <p:cNvPr id="60428" name="Rectangle 277"/>
            <p:cNvSpPr>
              <a:spLocks noChangeArrowheads="1"/>
            </p:cNvSpPr>
            <p:nvPr/>
          </p:nvSpPr>
          <p:spPr bwMode="auto">
            <a:xfrm>
              <a:off x="30162" y="1682737"/>
              <a:ext cx="1136650" cy="496888"/>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29" name="Rectangle 278"/>
            <p:cNvSpPr>
              <a:spLocks noChangeArrowheads="1"/>
            </p:cNvSpPr>
            <p:nvPr/>
          </p:nvSpPr>
          <p:spPr bwMode="auto">
            <a:xfrm>
              <a:off x="125500" y="1731949"/>
              <a:ext cx="995117" cy="15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600" b="1">
                  <a:solidFill>
                    <a:srgbClr val="000000"/>
                  </a:solidFill>
                  <a:latin typeface="Times New Roman" panose="02020603050405020304" pitchFamily="18" charset="0"/>
                </a:rPr>
                <a:t>Integrated smart </a:t>
              </a:r>
              <a:endParaRPr lang="zh-CN" altLang="en-US" sz="1600">
                <a:solidFill>
                  <a:schemeClr val="tx1"/>
                </a:solidFill>
                <a:latin typeface="Arial" panose="020B0604020202020204" pitchFamily="34" charset="0"/>
              </a:endParaRPr>
            </a:p>
          </p:txBody>
        </p:sp>
        <p:sp>
          <p:nvSpPr>
            <p:cNvPr id="60430" name="Rectangle 279"/>
            <p:cNvSpPr>
              <a:spLocks noChangeArrowheads="1"/>
            </p:cNvSpPr>
            <p:nvPr/>
          </p:nvSpPr>
          <p:spPr bwMode="auto">
            <a:xfrm>
              <a:off x="122325" y="1852599"/>
              <a:ext cx="1002357" cy="15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600" b="1">
                  <a:solidFill>
                    <a:srgbClr val="000000"/>
                  </a:solidFill>
                  <a:latin typeface="Times New Roman" panose="02020603050405020304" pitchFamily="18" charset="0"/>
                </a:rPr>
                <a:t>city management </a:t>
              </a:r>
              <a:endParaRPr lang="zh-CN" altLang="en-US" sz="1600">
                <a:solidFill>
                  <a:schemeClr val="tx1"/>
                </a:solidFill>
                <a:latin typeface="Arial" panose="020B0604020202020204" pitchFamily="34" charset="0"/>
              </a:endParaRPr>
            </a:p>
          </p:txBody>
        </p:sp>
        <p:sp>
          <p:nvSpPr>
            <p:cNvPr id="60431" name="Rectangle 280"/>
            <p:cNvSpPr>
              <a:spLocks noChangeArrowheads="1"/>
            </p:cNvSpPr>
            <p:nvPr/>
          </p:nvSpPr>
          <p:spPr bwMode="auto">
            <a:xfrm>
              <a:off x="308062" y="1974837"/>
              <a:ext cx="559624" cy="15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600" b="1">
                  <a:solidFill>
                    <a:srgbClr val="000000"/>
                  </a:solidFill>
                  <a:latin typeface="Times New Roman" panose="02020603050405020304" pitchFamily="18" charset="0"/>
                </a:rPr>
                <a:t>standards</a:t>
              </a:r>
              <a:endParaRPr lang="zh-CN" altLang="en-US" sz="1600">
                <a:solidFill>
                  <a:schemeClr val="tx1"/>
                </a:solidFill>
                <a:latin typeface="Arial" panose="020B0604020202020204" pitchFamily="34" charset="0"/>
              </a:endParaRPr>
            </a:p>
          </p:txBody>
        </p:sp>
        <p:pic>
          <p:nvPicPr>
            <p:cNvPr id="60432" name="Picture 2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0025" y="536575"/>
              <a:ext cx="10509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3" name="Picture 2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025" y="536575"/>
              <a:ext cx="10509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4" name="Rectangle 283"/>
            <p:cNvSpPr>
              <a:spLocks noChangeArrowheads="1"/>
            </p:cNvSpPr>
            <p:nvPr/>
          </p:nvSpPr>
          <p:spPr bwMode="auto">
            <a:xfrm>
              <a:off x="1500187" y="554038"/>
              <a:ext cx="984250" cy="315913"/>
            </a:xfrm>
            <a:prstGeom prst="rect">
              <a:avLst/>
            </a:prstGeom>
            <a:solidFill>
              <a:srgbClr val="5381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35" name="Rectangle 284"/>
            <p:cNvSpPr>
              <a:spLocks noChangeArrowheads="1"/>
            </p:cNvSpPr>
            <p:nvPr/>
          </p:nvSpPr>
          <p:spPr bwMode="auto">
            <a:xfrm>
              <a:off x="1500187" y="554038"/>
              <a:ext cx="984250" cy="315913"/>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36" name="Rectangle 285"/>
            <p:cNvSpPr>
              <a:spLocks noChangeArrowheads="1"/>
            </p:cNvSpPr>
            <p:nvPr/>
          </p:nvSpPr>
          <p:spPr bwMode="auto">
            <a:xfrm>
              <a:off x="1555750" y="600075"/>
              <a:ext cx="897511" cy="1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100" b="1">
                  <a:solidFill>
                    <a:srgbClr val="000000"/>
                  </a:solidFill>
                  <a:latin typeface="Times New Roman" panose="02020603050405020304" pitchFamily="18" charset="0"/>
                </a:rPr>
                <a:t>Resources integration </a:t>
              </a:r>
              <a:endParaRPr lang="zh-CN" altLang="en-US" sz="1100">
                <a:solidFill>
                  <a:schemeClr val="tx1"/>
                </a:solidFill>
                <a:latin typeface="Arial" panose="020B0604020202020204" pitchFamily="34" charset="0"/>
              </a:endParaRPr>
            </a:p>
          </p:txBody>
        </p:sp>
        <p:sp>
          <p:nvSpPr>
            <p:cNvPr id="60437" name="Rectangle 286"/>
            <p:cNvSpPr>
              <a:spLocks noChangeArrowheads="1"/>
            </p:cNvSpPr>
            <p:nvPr/>
          </p:nvSpPr>
          <p:spPr bwMode="auto">
            <a:xfrm>
              <a:off x="1795462" y="692150"/>
              <a:ext cx="396874" cy="1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100" b="1">
                  <a:solidFill>
                    <a:srgbClr val="000000"/>
                  </a:solidFill>
                  <a:latin typeface="Times New Roman" panose="02020603050405020304" pitchFamily="18" charset="0"/>
                </a:rPr>
                <a:t>standards</a:t>
              </a:r>
              <a:endParaRPr lang="zh-CN" altLang="en-US" sz="1200">
                <a:solidFill>
                  <a:schemeClr val="tx1"/>
                </a:solidFill>
                <a:latin typeface="Arial" panose="020B0604020202020204" pitchFamily="34" charset="0"/>
              </a:endParaRPr>
            </a:p>
          </p:txBody>
        </p:sp>
        <p:pic>
          <p:nvPicPr>
            <p:cNvPr id="60438" name="Picture 2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0025" y="1751013"/>
              <a:ext cx="10509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9" name="Picture 2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0025" y="1751013"/>
              <a:ext cx="10509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0" name="Rectangle 289"/>
            <p:cNvSpPr>
              <a:spLocks noChangeArrowheads="1"/>
            </p:cNvSpPr>
            <p:nvPr/>
          </p:nvSpPr>
          <p:spPr bwMode="auto">
            <a:xfrm>
              <a:off x="1500187" y="1766888"/>
              <a:ext cx="984250" cy="327025"/>
            </a:xfrm>
            <a:prstGeom prst="rect">
              <a:avLst/>
            </a:prstGeom>
            <a:solidFill>
              <a:srgbClr val="BF9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41" name="Rectangle 290"/>
            <p:cNvSpPr>
              <a:spLocks noChangeArrowheads="1"/>
            </p:cNvSpPr>
            <p:nvPr/>
          </p:nvSpPr>
          <p:spPr bwMode="auto">
            <a:xfrm>
              <a:off x="1500187" y="1766888"/>
              <a:ext cx="984250" cy="327025"/>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42" name="Rectangle 292"/>
            <p:cNvSpPr>
              <a:spLocks noChangeArrowheads="1"/>
            </p:cNvSpPr>
            <p:nvPr/>
          </p:nvSpPr>
          <p:spPr bwMode="auto">
            <a:xfrm>
              <a:off x="1543276" y="1796019"/>
              <a:ext cx="918906" cy="23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Font typeface="Arial" panose="020B0604020202020204" pitchFamily="34" charset="0"/>
                <a:buNone/>
              </a:pPr>
              <a:r>
                <a:rPr lang="zh-CN" altLang="en-US" sz="1100" b="1">
                  <a:solidFill>
                    <a:srgbClr val="000000"/>
                  </a:solidFill>
                  <a:latin typeface="Times New Roman" panose="02020603050405020304" pitchFamily="18" charset="0"/>
                </a:rPr>
                <a:t>Fusion processing </a:t>
              </a:r>
              <a:endParaRPr lang="zh-CN" altLang="en-US" sz="1100">
                <a:solidFill>
                  <a:schemeClr val="tx1"/>
                </a:solidFill>
                <a:latin typeface="Arial" panose="020B0604020202020204" pitchFamily="34" charset="0"/>
              </a:endParaRPr>
            </a:p>
            <a:p>
              <a:pPr algn="ctr">
                <a:spcBef>
                  <a:spcPct val="0"/>
                </a:spcBef>
                <a:buClrTx/>
                <a:buSzTx/>
                <a:buFont typeface="Arial" panose="020B0604020202020204" pitchFamily="34" charset="0"/>
                <a:buNone/>
              </a:pPr>
              <a:r>
                <a:rPr lang="zh-CN" altLang="en-US" sz="1100" b="1">
                  <a:solidFill>
                    <a:srgbClr val="000000"/>
                  </a:solidFill>
                  <a:latin typeface="Times New Roman" panose="02020603050405020304" pitchFamily="18" charset="0"/>
                </a:rPr>
                <a:t>technical specifications</a:t>
              </a:r>
              <a:endParaRPr lang="zh-CN" altLang="en-US" sz="1100">
                <a:solidFill>
                  <a:schemeClr val="tx1"/>
                </a:solidFill>
                <a:latin typeface="Arial" panose="020B0604020202020204" pitchFamily="34" charset="0"/>
              </a:endParaRPr>
            </a:p>
          </p:txBody>
        </p:sp>
        <p:pic>
          <p:nvPicPr>
            <p:cNvPr id="60443" name="Picture 29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0025" y="2644771"/>
              <a:ext cx="10509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4" name="Picture 2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0025" y="2644771"/>
              <a:ext cx="10509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5" name="Rectangle 295"/>
            <p:cNvSpPr>
              <a:spLocks noChangeArrowheads="1"/>
            </p:cNvSpPr>
            <p:nvPr/>
          </p:nvSpPr>
          <p:spPr bwMode="auto">
            <a:xfrm>
              <a:off x="1500187" y="2660646"/>
              <a:ext cx="984250" cy="315913"/>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46" name="Rectangle 296"/>
            <p:cNvSpPr>
              <a:spLocks noChangeArrowheads="1"/>
            </p:cNvSpPr>
            <p:nvPr/>
          </p:nvSpPr>
          <p:spPr bwMode="auto">
            <a:xfrm>
              <a:off x="1500187" y="2660646"/>
              <a:ext cx="984250" cy="315913"/>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47" name="Rectangle 297"/>
            <p:cNvSpPr>
              <a:spLocks noChangeArrowheads="1"/>
            </p:cNvSpPr>
            <p:nvPr/>
          </p:nvSpPr>
          <p:spPr bwMode="auto">
            <a:xfrm>
              <a:off x="1579562" y="2705096"/>
              <a:ext cx="850443" cy="1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100" b="1">
                  <a:solidFill>
                    <a:srgbClr val="000000"/>
                  </a:solidFill>
                  <a:latin typeface="Times New Roman" panose="02020603050405020304" pitchFamily="18" charset="0"/>
                </a:rPr>
                <a:t>Management service </a:t>
              </a:r>
              <a:endParaRPr lang="zh-CN" altLang="en-US" sz="1100">
                <a:solidFill>
                  <a:schemeClr val="tx1"/>
                </a:solidFill>
                <a:latin typeface="Arial" panose="020B0604020202020204" pitchFamily="34" charset="0"/>
              </a:endParaRPr>
            </a:p>
          </p:txBody>
        </p:sp>
        <p:sp>
          <p:nvSpPr>
            <p:cNvPr id="60448" name="Rectangle 298"/>
            <p:cNvSpPr>
              <a:spLocks noChangeArrowheads="1"/>
            </p:cNvSpPr>
            <p:nvPr/>
          </p:nvSpPr>
          <p:spPr bwMode="auto">
            <a:xfrm>
              <a:off x="1531937" y="2801933"/>
              <a:ext cx="918906" cy="1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100" b="1">
                  <a:solidFill>
                    <a:srgbClr val="000000"/>
                  </a:solidFill>
                  <a:latin typeface="Times New Roman" panose="02020603050405020304" pitchFamily="18" charset="0"/>
                </a:rPr>
                <a:t>technical specifications</a:t>
              </a:r>
              <a:endParaRPr lang="zh-CN" altLang="en-US" sz="1100">
                <a:solidFill>
                  <a:schemeClr val="tx1"/>
                </a:solidFill>
                <a:latin typeface="Arial" panose="020B0604020202020204" pitchFamily="34" charset="0"/>
              </a:endParaRPr>
            </a:p>
          </p:txBody>
        </p:sp>
        <p:pic>
          <p:nvPicPr>
            <p:cNvPr id="60449" name="Picture 2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3837" y="258763"/>
              <a:ext cx="1425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0" name="Picture 3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3837" y="258763"/>
              <a:ext cx="1425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1" name="Rectangle 301"/>
            <p:cNvSpPr>
              <a:spLocks noChangeArrowheads="1"/>
            </p:cNvSpPr>
            <p:nvPr/>
          </p:nvSpPr>
          <p:spPr bwMode="auto">
            <a:xfrm>
              <a:off x="2794000" y="277813"/>
              <a:ext cx="1358900" cy="239713"/>
            </a:xfrm>
            <a:prstGeom prst="rect">
              <a:avLst/>
            </a:prstGeom>
            <a:solidFill>
              <a:srgbClr val="A8D0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52" name="Rectangle 302"/>
            <p:cNvSpPr>
              <a:spLocks noChangeArrowheads="1"/>
            </p:cNvSpPr>
            <p:nvPr/>
          </p:nvSpPr>
          <p:spPr bwMode="auto">
            <a:xfrm>
              <a:off x="2794000" y="277813"/>
              <a:ext cx="1358900" cy="239713"/>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53" name="Rectangle 303"/>
            <p:cNvSpPr>
              <a:spLocks noChangeArrowheads="1"/>
            </p:cNvSpPr>
            <p:nvPr/>
          </p:nvSpPr>
          <p:spPr bwMode="auto">
            <a:xfrm>
              <a:off x="2878137" y="290513"/>
              <a:ext cx="49652"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  </a:t>
              </a:r>
              <a:endParaRPr lang="zh-CN" altLang="en-US" sz="1200">
                <a:solidFill>
                  <a:schemeClr val="tx1"/>
                </a:solidFill>
                <a:latin typeface="Arial" panose="020B0604020202020204" pitchFamily="34" charset="0"/>
              </a:endParaRPr>
            </a:p>
          </p:txBody>
        </p:sp>
        <p:sp>
          <p:nvSpPr>
            <p:cNvPr id="60454" name="Rectangle 304"/>
            <p:cNvSpPr>
              <a:spLocks noChangeArrowheads="1"/>
            </p:cNvSpPr>
            <p:nvPr/>
          </p:nvSpPr>
          <p:spPr bwMode="auto">
            <a:xfrm>
              <a:off x="2835052" y="290513"/>
              <a:ext cx="1235103"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Observation Process Metadata </a:t>
              </a:r>
              <a:endParaRPr lang="zh-CN" altLang="en-US" sz="1200">
                <a:solidFill>
                  <a:schemeClr val="tx1"/>
                </a:solidFill>
                <a:latin typeface="Arial" panose="020B0604020202020204" pitchFamily="34" charset="0"/>
              </a:endParaRPr>
            </a:p>
          </p:txBody>
        </p:sp>
        <p:sp>
          <p:nvSpPr>
            <p:cNvPr id="60455" name="Rectangle 305"/>
            <p:cNvSpPr>
              <a:spLocks noChangeArrowheads="1"/>
            </p:cNvSpPr>
            <p:nvPr/>
          </p:nvSpPr>
          <p:spPr bwMode="auto">
            <a:xfrm>
              <a:off x="3308350" y="385763"/>
              <a:ext cx="353773"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dirty="0">
                  <a:solidFill>
                    <a:srgbClr val="000000"/>
                  </a:solidFill>
                  <a:latin typeface="Times New Roman" panose="02020603050405020304" pitchFamily="18" charset="0"/>
                </a:rPr>
                <a:t>Standard</a:t>
              </a:r>
              <a:endParaRPr lang="zh-CN" altLang="en-US" sz="1200" dirty="0">
                <a:solidFill>
                  <a:schemeClr val="tx1"/>
                </a:solidFill>
                <a:latin typeface="Arial" panose="020B0604020202020204" pitchFamily="34" charset="0"/>
              </a:endParaRPr>
            </a:p>
          </p:txBody>
        </p:sp>
        <p:pic>
          <p:nvPicPr>
            <p:cNvPr id="60456" name="Picture 3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63837" y="571500"/>
              <a:ext cx="142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7" name="Picture 3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3837" y="571500"/>
              <a:ext cx="142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8" name="Rectangle 308"/>
            <p:cNvSpPr>
              <a:spLocks noChangeArrowheads="1"/>
            </p:cNvSpPr>
            <p:nvPr/>
          </p:nvSpPr>
          <p:spPr bwMode="auto">
            <a:xfrm>
              <a:off x="2794000" y="590550"/>
              <a:ext cx="1358900" cy="239713"/>
            </a:xfrm>
            <a:prstGeom prst="rect">
              <a:avLst/>
            </a:prstGeom>
            <a:solidFill>
              <a:srgbClr val="A8D0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59" name="Rectangle 309"/>
            <p:cNvSpPr>
              <a:spLocks noChangeArrowheads="1"/>
            </p:cNvSpPr>
            <p:nvPr/>
          </p:nvSpPr>
          <p:spPr bwMode="auto">
            <a:xfrm>
              <a:off x="2794000" y="590550"/>
              <a:ext cx="1358900" cy="239713"/>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60" name="Rectangle 310"/>
            <p:cNvSpPr>
              <a:spLocks noChangeArrowheads="1"/>
            </p:cNvSpPr>
            <p:nvPr/>
          </p:nvSpPr>
          <p:spPr bwMode="auto">
            <a:xfrm>
              <a:off x="2867025" y="650875"/>
              <a:ext cx="24826"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 </a:t>
              </a:r>
              <a:endParaRPr lang="zh-CN" altLang="en-US" sz="1200">
                <a:solidFill>
                  <a:schemeClr val="tx1"/>
                </a:solidFill>
                <a:latin typeface="Arial" panose="020B0604020202020204" pitchFamily="34" charset="0"/>
              </a:endParaRPr>
            </a:p>
          </p:txBody>
        </p:sp>
        <p:sp>
          <p:nvSpPr>
            <p:cNvPr id="60461" name="Rectangle 311"/>
            <p:cNvSpPr>
              <a:spLocks noChangeArrowheads="1"/>
            </p:cNvSpPr>
            <p:nvPr/>
          </p:nvSpPr>
          <p:spPr bwMode="auto">
            <a:xfrm>
              <a:off x="2823478" y="650875"/>
              <a:ext cx="1260964"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Observation Metadata Standard</a:t>
              </a:r>
              <a:endParaRPr lang="zh-CN" altLang="en-US" sz="1200">
                <a:solidFill>
                  <a:schemeClr val="tx1"/>
                </a:solidFill>
                <a:latin typeface="Arial" panose="020B0604020202020204" pitchFamily="34" charset="0"/>
              </a:endParaRPr>
            </a:p>
          </p:txBody>
        </p:sp>
        <p:pic>
          <p:nvPicPr>
            <p:cNvPr id="60462" name="Picture 3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63837" y="890588"/>
              <a:ext cx="142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63" name="Picture 3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63837" y="890588"/>
              <a:ext cx="142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64" name="Rectangle 314"/>
            <p:cNvSpPr>
              <a:spLocks noChangeArrowheads="1"/>
            </p:cNvSpPr>
            <p:nvPr/>
          </p:nvSpPr>
          <p:spPr bwMode="auto">
            <a:xfrm>
              <a:off x="2794000" y="906463"/>
              <a:ext cx="1358900" cy="239713"/>
            </a:xfrm>
            <a:prstGeom prst="rect">
              <a:avLst/>
            </a:prstGeom>
            <a:solidFill>
              <a:srgbClr val="A8D0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65" name="Rectangle 315"/>
            <p:cNvSpPr>
              <a:spLocks noChangeArrowheads="1"/>
            </p:cNvSpPr>
            <p:nvPr/>
          </p:nvSpPr>
          <p:spPr bwMode="auto">
            <a:xfrm>
              <a:off x="2794000" y="906463"/>
              <a:ext cx="1358900" cy="239713"/>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66" name="Rectangle 316"/>
            <p:cNvSpPr>
              <a:spLocks noChangeArrowheads="1"/>
            </p:cNvSpPr>
            <p:nvPr/>
          </p:nvSpPr>
          <p:spPr bwMode="auto">
            <a:xfrm>
              <a:off x="2962275" y="966788"/>
              <a:ext cx="24826"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 </a:t>
              </a:r>
              <a:endParaRPr lang="zh-CN" altLang="en-US" sz="1200">
                <a:solidFill>
                  <a:schemeClr val="tx1"/>
                </a:solidFill>
                <a:latin typeface="Arial" panose="020B0604020202020204" pitchFamily="34" charset="0"/>
              </a:endParaRPr>
            </a:p>
          </p:txBody>
        </p:sp>
        <p:sp>
          <p:nvSpPr>
            <p:cNvPr id="60467" name="Rectangle 317"/>
            <p:cNvSpPr>
              <a:spLocks noChangeArrowheads="1"/>
            </p:cNvSpPr>
            <p:nvPr/>
          </p:nvSpPr>
          <p:spPr bwMode="auto">
            <a:xfrm>
              <a:off x="2986087" y="966788"/>
              <a:ext cx="1059251"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dirty="0">
                  <a:solidFill>
                    <a:srgbClr val="000000"/>
                  </a:solidFill>
                  <a:latin typeface="Times New Roman" panose="02020603050405020304" pitchFamily="18" charset="0"/>
                </a:rPr>
                <a:t>Model  Metadata Standard</a:t>
              </a:r>
              <a:endParaRPr lang="zh-CN" altLang="en-US" sz="1200" dirty="0">
                <a:solidFill>
                  <a:schemeClr val="tx1"/>
                </a:solidFill>
                <a:latin typeface="Arial" panose="020B0604020202020204" pitchFamily="34" charset="0"/>
              </a:endParaRPr>
            </a:p>
          </p:txBody>
        </p:sp>
        <p:pic>
          <p:nvPicPr>
            <p:cNvPr id="60468" name="Picture 3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63837" y="0"/>
              <a:ext cx="14255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69" name="Picture 3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63837" y="0"/>
              <a:ext cx="14255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70" name="Rectangle 320"/>
            <p:cNvSpPr>
              <a:spLocks noChangeArrowheads="1"/>
            </p:cNvSpPr>
            <p:nvPr/>
          </p:nvSpPr>
          <p:spPr bwMode="auto">
            <a:xfrm>
              <a:off x="2794000" y="14288"/>
              <a:ext cx="1358900" cy="239713"/>
            </a:xfrm>
            <a:prstGeom prst="rect">
              <a:avLst/>
            </a:prstGeom>
            <a:solidFill>
              <a:srgbClr val="A8D0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71" name="Rectangle 321"/>
            <p:cNvSpPr>
              <a:spLocks noChangeArrowheads="1"/>
            </p:cNvSpPr>
            <p:nvPr/>
          </p:nvSpPr>
          <p:spPr bwMode="auto">
            <a:xfrm>
              <a:off x="2794000" y="14288"/>
              <a:ext cx="1358900" cy="239713"/>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72" name="Rectangle 322"/>
            <p:cNvSpPr>
              <a:spLocks noChangeArrowheads="1"/>
            </p:cNvSpPr>
            <p:nvPr/>
          </p:nvSpPr>
          <p:spPr bwMode="auto">
            <a:xfrm>
              <a:off x="2995612" y="74613"/>
              <a:ext cx="24826"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 </a:t>
              </a:r>
              <a:endParaRPr lang="zh-CN" altLang="en-US" sz="1200">
                <a:solidFill>
                  <a:schemeClr val="tx1"/>
                </a:solidFill>
                <a:latin typeface="Arial" panose="020B0604020202020204" pitchFamily="34" charset="0"/>
              </a:endParaRPr>
            </a:p>
          </p:txBody>
        </p:sp>
        <p:sp>
          <p:nvSpPr>
            <p:cNvPr id="60473" name="Rectangle 323"/>
            <p:cNvSpPr>
              <a:spLocks noChangeArrowheads="1"/>
            </p:cNvSpPr>
            <p:nvPr/>
          </p:nvSpPr>
          <p:spPr bwMode="auto">
            <a:xfrm>
              <a:off x="3019425" y="74613"/>
              <a:ext cx="989944"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Node Metadata Standard</a:t>
              </a:r>
              <a:endParaRPr lang="zh-CN" altLang="en-US" sz="1200">
                <a:solidFill>
                  <a:schemeClr val="tx1"/>
                </a:solidFill>
                <a:latin typeface="Arial" panose="020B0604020202020204" pitchFamily="34" charset="0"/>
              </a:endParaRPr>
            </a:p>
          </p:txBody>
        </p:sp>
        <p:pic>
          <p:nvPicPr>
            <p:cNvPr id="60474" name="Picture 3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63837" y="1209675"/>
              <a:ext cx="142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75" name="Picture 3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63837" y="1209675"/>
              <a:ext cx="142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76" name="Rectangle 326"/>
            <p:cNvSpPr>
              <a:spLocks noChangeArrowheads="1"/>
            </p:cNvSpPr>
            <p:nvPr/>
          </p:nvSpPr>
          <p:spPr bwMode="auto">
            <a:xfrm>
              <a:off x="2794000" y="1225550"/>
              <a:ext cx="1358900" cy="239713"/>
            </a:xfrm>
            <a:prstGeom prst="rect">
              <a:avLst/>
            </a:prstGeom>
            <a:solidFill>
              <a:srgbClr val="A8D0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77" name="Rectangle 327"/>
            <p:cNvSpPr>
              <a:spLocks noChangeArrowheads="1"/>
            </p:cNvSpPr>
            <p:nvPr/>
          </p:nvSpPr>
          <p:spPr bwMode="auto">
            <a:xfrm>
              <a:off x="2794000" y="1225550"/>
              <a:ext cx="1358900" cy="239713"/>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78" name="Rectangle 328"/>
            <p:cNvSpPr>
              <a:spLocks noChangeArrowheads="1"/>
            </p:cNvSpPr>
            <p:nvPr/>
          </p:nvSpPr>
          <p:spPr bwMode="auto">
            <a:xfrm>
              <a:off x="2998787" y="1285875"/>
              <a:ext cx="1007530"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Event Metadata Standard</a:t>
              </a:r>
              <a:endParaRPr lang="zh-CN" altLang="en-US" sz="1200">
                <a:solidFill>
                  <a:schemeClr val="tx1"/>
                </a:solidFill>
                <a:latin typeface="Arial" panose="020B0604020202020204" pitchFamily="34" charset="0"/>
              </a:endParaRPr>
            </a:p>
          </p:txBody>
        </p:sp>
        <p:pic>
          <p:nvPicPr>
            <p:cNvPr id="60479" name="Picture 3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63837" y="1579563"/>
              <a:ext cx="1435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80" name="Picture 3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59076" y="1570037"/>
              <a:ext cx="14398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81" name="Rectangle 337"/>
            <p:cNvSpPr>
              <a:spLocks noChangeArrowheads="1"/>
            </p:cNvSpPr>
            <p:nvPr/>
          </p:nvSpPr>
          <p:spPr bwMode="auto">
            <a:xfrm>
              <a:off x="2794002" y="1570037"/>
              <a:ext cx="1358899" cy="287338"/>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82" name="Rectangle 338"/>
            <p:cNvSpPr>
              <a:spLocks noChangeArrowheads="1"/>
            </p:cNvSpPr>
            <p:nvPr/>
          </p:nvSpPr>
          <p:spPr bwMode="auto">
            <a:xfrm>
              <a:off x="2793999" y="1597025"/>
              <a:ext cx="1417641" cy="260350"/>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83" name="Rectangle 339"/>
            <p:cNvSpPr>
              <a:spLocks noChangeArrowheads="1"/>
            </p:cNvSpPr>
            <p:nvPr/>
          </p:nvSpPr>
          <p:spPr bwMode="auto">
            <a:xfrm>
              <a:off x="2824162" y="1586618"/>
              <a:ext cx="1104021"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Technical Specification for </a:t>
              </a:r>
              <a:endParaRPr lang="zh-CN" altLang="en-US" sz="1200">
                <a:solidFill>
                  <a:schemeClr val="tx1"/>
                </a:solidFill>
                <a:latin typeface="Arial" panose="020B0604020202020204" pitchFamily="34" charset="0"/>
              </a:endParaRPr>
            </a:p>
          </p:txBody>
        </p:sp>
        <p:sp>
          <p:nvSpPr>
            <p:cNvPr id="60484" name="Rectangle 340"/>
            <p:cNvSpPr>
              <a:spLocks noChangeArrowheads="1"/>
            </p:cNvSpPr>
            <p:nvPr/>
          </p:nvSpPr>
          <p:spPr bwMode="auto">
            <a:xfrm>
              <a:off x="2786999" y="1714500"/>
              <a:ext cx="1348435"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dirty="0">
                  <a:solidFill>
                    <a:srgbClr val="000000"/>
                  </a:solidFill>
                  <a:latin typeface="Times New Roman" panose="02020603050405020304" pitchFamily="18" charset="0"/>
                </a:rPr>
                <a:t>Resource and Toponym Matching</a:t>
              </a:r>
              <a:endParaRPr lang="zh-CN" altLang="en-US" sz="1200" dirty="0">
                <a:solidFill>
                  <a:schemeClr val="tx1"/>
                </a:solidFill>
                <a:latin typeface="Arial" panose="020B0604020202020204" pitchFamily="34" charset="0"/>
              </a:endParaRPr>
            </a:p>
          </p:txBody>
        </p:sp>
        <p:pic>
          <p:nvPicPr>
            <p:cNvPr id="60485" name="Picture 34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63837" y="1982788"/>
              <a:ext cx="14351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86" name="Picture 34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63837" y="1925632"/>
              <a:ext cx="14351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87" name="Rectangle 343"/>
            <p:cNvSpPr>
              <a:spLocks noChangeArrowheads="1"/>
            </p:cNvSpPr>
            <p:nvPr/>
          </p:nvSpPr>
          <p:spPr bwMode="auto">
            <a:xfrm>
              <a:off x="2794000" y="1947857"/>
              <a:ext cx="1366838" cy="26035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88" name="Rectangle 344"/>
            <p:cNvSpPr>
              <a:spLocks noChangeArrowheads="1"/>
            </p:cNvSpPr>
            <p:nvPr/>
          </p:nvSpPr>
          <p:spPr bwMode="auto">
            <a:xfrm>
              <a:off x="2794000" y="1947857"/>
              <a:ext cx="1366838" cy="260350"/>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89" name="Rectangle 345"/>
            <p:cNvSpPr>
              <a:spLocks noChangeArrowheads="1"/>
            </p:cNvSpPr>
            <p:nvPr/>
          </p:nvSpPr>
          <p:spPr bwMode="auto">
            <a:xfrm>
              <a:off x="2967037" y="1957382"/>
              <a:ext cx="1104021"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Technical Specification for </a:t>
              </a:r>
              <a:endParaRPr lang="zh-CN" altLang="en-US" sz="1200">
                <a:solidFill>
                  <a:schemeClr val="tx1"/>
                </a:solidFill>
                <a:latin typeface="Arial" panose="020B0604020202020204" pitchFamily="34" charset="0"/>
              </a:endParaRPr>
            </a:p>
          </p:txBody>
        </p:sp>
        <p:sp>
          <p:nvSpPr>
            <p:cNvPr id="60490" name="Rectangle 346"/>
            <p:cNvSpPr>
              <a:spLocks noChangeArrowheads="1"/>
            </p:cNvSpPr>
            <p:nvPr/>
          </p:nvSpPr>
          <p:spPr bwMode="auto">
            <a:xfrm>
              <a:off x="2986087" y="2070095"/>
              <a:ext cx="1040631"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Resource and Map Fusion</a:t>
              </a:r>
              <a:endParaRPr lang="zh-CN" altLang="en-US" sz="1200">
                <a:solidFill>
                  <a:schemeClr val="tx1"/>
                </a:solidFill>
                <a:latin typeface="Arial" panose="020B0604020202020204" pitchFamily="34" charset="0"/>
              </a:endParaRPr>
            </a:p>
          </p:txBody>
        </p:sp>
        <p:pic>
          <p:nvPicPr>
            <p:cNvPr id="60491" name="Picture 3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3837" y="2362196"/>
              <a:ext cx="1435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92" name="Picture 34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63837" y="2362196"/>
              <a:ext cx="1435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93" name="Rectangle 349"/>
            <p:cNvSpPr>
              <a:spLocks noChangeArrowheads="1"/>
            </p:cNvSpPr>
            <p:nvPr/>
          </p:nvSpPr>
          <p:spPr bwMode="auto">
            <a:xfrm>
              <a:off x="2794000" y="2378071"/>
              <a:ext cx="1366838" cy="261938"/>
            </a:xfrm>
            <a:prstGeom prst="rect">
              <a:avLst/>
            </a:prstGeom>
            <a:solidFill>
              <a:srgbClr val="9CC3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94" name="Rectangle 350"/>
            <p:cNvSpPr>
              <a:spLocks noChangeArrowheads="1"/>
            </p:cNvSpPr>
            <p:nvPr/>
          </p:nvSpPr>
          <p:spPr bwMode="auto">
            <a:xfrm>
              <a:off x="2794000" y="2378071"/>
              <a:ext cx="1366838" cy="261938"/>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495" name="Rectangle 351"/>
            <p:cNvSpPr>
              <a:spLocks noChangeArrowheads="1"/>
            </p:cNvSpPr>
            <p:nvPr/>
          </p:nvSpPr>
          <p:spPr bwMode="auto">
            <a:xfrm>
              <a:off x="3006725" y="2401883"/>
              <a:ext cx="941326"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en-US" altLang="en-US" sz="1200">
                  <a:solidFill>
                    <a:srgbClr val="000000"/>
                  </a:solidFill>
                  <a:latin typeface="Times New Roman" panose="02020603050405020304" pitchFamily="18" charset="0"/>
                </a:rPr>
                <a:t>Data</a:t>
              </a:r>
              <a:r>
                <a:rPr lang="zh-CN" altLang="en-US" sz="1200">
                  <a:solidFill>
                    <a:srgbClr val="000000"/>
                  </a:solidFill>
                  <a:latin typeface="Times New Roman" panose="02020603050405020304" pitchFamily="18" charset="0"/>
                </a:rPr>
                <a:t>  Service Interface </a:t>
              </a:r>
              <a:endParaRPr lang="zh-CN" altLang="en-US" sz="1200">
                <a:solidFill>
                  <a:schemeClr val="tx1"/>
                </a:solidFill>
                <a:latin typeface="Arial" panose="020B0604020202020204" pitchFamily="34" charset="0"/>
              </a:endParaRPr>
            </a:p>
          </p:txBody>
        </p:sp>
        <p:sp>
          <p:nvSpPr>
            <p:cNvPr id="60496" name="Rectangle 352"/>
            <p:cNvSpPr>
              <a:spLocks noChangeArrowheads="1"/>
            </p:cNvSpPr>
            <p:nvPr/>
          </p:nvSpPr>
          <p:spPr bwMode="auto">
            <a:xfrm>
              <a:off x="3230562" y="2497133"/>
              <a:ext cx="526522"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Specification</a:t>
              </a:r>
              <a:endParaRPr lang="zh-CN" altLang="en-US" sz="1200">
                <a:solidFill>
                  <a:schemeClr val="tx1"/>
                </a:solidFill>
                <a:latin typeface="Arial" panose="020B0604020202020204" pitchFamily="34" charset="0"/>
              </a:endParaRPr>
            </a:p>
          </p:txBody>
        </p:sp>
        <p:pic>
          <p:nvPicPr>
            <p:cNvPr id="60497" name="Picture 35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63837" y="2686046"/>
              <a:ext cx="143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98" name="Picture 3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63837" y="2686046"/>
              <a:ext cx="143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99" name="Rectangle 355"/>
            <p:cNvSpPr>
              <a:spLocks noChangeArrowheads="1"/>
            </p:cNvSpPr>
            <p:nvPr/>
          </p:nvSpPr>
          <p:spPr bwMode="auto">
            <a:xfrm>
              <a:off x="2794000" y="2700333"/>
              <a:ext cx="1366838" cy="242888"/>
            </a:xfrm>
            <a:prstGeom prst="rect">
              <a:avLst/>
            </a:prstGeom>
            <a:solidFill>
              <a:srgbClr val="9CC3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500" name="Rectangle 356"/>
            <p:cNvSpPr>
              <a:spLocks noChangeArrowheads="1"/>
            </p:cNvSpPr>
            <p:nvPr/>
          </p:nvSpPr>
          <p:spPr bwMode="auto">
            <a:xfrm>
              <a:off x="2794000" y="2700333"/>
              <a:ext cx="1366838" cy="242888"/>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501" name="Rectangle 357"/>
            <p:cNvSpPr>
              <a:spLocks noChangeArrowheads="1"/>
            </p:cNvSpPr>
            <p:nvPr/>
          </p:nvSpPr>
          <p:spPr bwMode="auto">
            <a:xfrm>
              <a:off x="3024187" y="2713033"/>
              <a:ext cx="987876"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Model Service Interface </a:t>
              </a:r>
              <a:endParaRPr lang="zh-CN" altLang="en-US" sz="1200">
                <a:solidFill>
                  <a:schemeClr val="tx1"/>
                </a:solidFill>
                <a:latin typeface="Arial" panose="020B0604020202020204" pitchFamily="34" charset="0"/>
              </a:endParaRPr>
            </a:p>
          </p:txBody>
        </p:sp>
        <p:sp>
          <p:nvSpPr>
            <p:cNvPr id="60502" name="Rectangle 358"/>
            <p:cNvSpPr>
              <a:spLocks noChangeArrowheads="1"/>
            </p:cNvSpPr>
            <p:nvPr/>
          </p:nvSpPr>
          <p:spPr bwMode="auto">
            <a:xfrm>
              <a:off x="3230562" y="2809871"/>
              <a:ext cx="526522"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Specification</a:t>
              </a:r>
              <a:endParaRPr lang="zh-CN" altLang="en-US" sz="1200">
                <a:solidFill>
                  <a:schemeClr val="tx1"/>
                </a:solidFill>
                <a:latin typeface="Arial" panose="020B0604020202020204" pitchFamily="34" charset="0"/>
              </a:endParaRPr>
            </a:p>
          </p:txBody>
        </p:sp>
        <p:pic>
          <p:nvPicPr>
            <p:cNvPr id="60503" name="Picture 35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63837" y="2979733"/>
              <a:ext cx="14351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504" name="Picture 3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63837" y="2979733"/>
              <a:ext cx="14351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505" name="Rectangle 361"/>
            <p:cNvSpPr>
              <a:spLocks noChangeArrowheads="1"/>
            </p:cNvSpPr>
            <p:nvPr/>
          </p:nvSpPr>
          <p:spPr bwMode="auto">
            <a:xfrm>
              <a:off x="2794000" y="2998783"/>
              <a:ext cx="1366838" cy="242888"/>
            </a:xfrm>
            <a:prstGeom prst="rect">
              <a:avLst/>
            </a:prstGeom>
            <a:solidFill>
              <a:srgbClr val="9CC3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506" name="Rectangle 362"/>
            <p:cNvSpPr>
              <a:spLocks noChangeArrowheads="1"/>
            </p:cNvSpPr>
            <p:nvPr/>
          </p:nvSpPr>
          <p:spPr bwMode="auto">
            <a:xfrm>
              <a:off x="2794000" y="2998783"/>
              <a:ext cx="1366838" cy="242888"/>
            </a:xfrm>
            <a:prstGeom prst="rect">
              <a:avLst/>
            </a:prstGeom>
            <a:noFill/>
            <a:ln w="4763"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endParaRPr lang="zh-CN" altLang="en-US" sz="1200">
                <a:solidFill>
                  <a:srgbClr val="646464"/>
                </a:solidFill>
              </a:endParaRPr>
            </a:p>
          </p:txBody>
        </p:sp>
        <p:sp>
          <p:nvSpPr>
            <p:cNvPr id="60507" name="Rectangle 363"/>
            <p:cNvSpPr>
              <a:spLocks noChangeArrowheads="1"/>
            </p:cNvSpPr>
            <p:nvPr/>
          </p:nvSpPr>
          <p:spPr bwMode="auto">
            <a:xfrm>
              <a:off x="3036887" y="3011483"/>
              <a:ext cx="960981"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Event Service Interface </a:t>
              </a:r>
              <a:endParaRPr lang="zh-CN" altLang="en-US" sz="1200">
                <a:solidFill>
                  <a:schemeClr val="tx1"/>
                </a:solidFill>
                <a:latin typeface="Arial" panose="020B0604020202020204" pitchFamily="34" charset="0"/>
              </a:endParaRPr>
            </a:p>
          </p:txBody>
        </p:sp>
        <p:sp>
          <p:nvSpPr>
            <p:cNvPr id="60508" name="Rectangle 364"/>
            <p:cNvSpPr>
              <a:spLocks noChangeArrowheads="1"/>
            </p:cNvSpPr>
            <p:nvPr/>
          </p:nvSpPr>
          <p:spPr bwMode="auto">
            <a:xfrm>
              <a:off x="3230562" y="3108321"/>
              <a:ext cx="526522" cy="11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spcBef>
                  <a:spcPct val="0"/>
                </a:spcBef>
                <a:buClrTx/>
                <a:buSzTx/>
                <a:buFont typeface="Arial" panose="020B0604020202020204" pitchFamily="34" charset="0"/>
                <a:buNone/>
              </a:pPr>
              <a:r>
                <a:rPr lang="zh-CN" altLang="en-US" sz="1200">
                  <a:solidFill>
                    <a:srgbClr val="000000"/>
                  </a:solidFill>
                  <a:latin typeface="Times New Roman" panose="02020603050405020304" pitchFamily="18" charset="0"/>
                </a:rPr>
                <a:t>Specification</a:t>
              </a:r>
              <a:endParaRPr lang="zh-CN" altLang="en-US" sz="1200">
                <a:solidFill>
                  <a:schemeClr val="tx1"/>
                </a:solidFill>
                <a:latin typeface="Arial" panose="020B0604020202020204" pitchFamily="34" charset="0"/>
              </a:endParaRPr>
            </a:p>
          </p:txBody>
        </p:sp>
        <p:sp>
          <p:nvSpPr>
            <p:cNvPr id="60509" name="Line 365"/>
            <p:cNvSpPr>
              <a:spLocks noChangeShapeType="1"/>
            </p:cNvSpPr>
            <p:nvPr/>
          </p:nvSpPr>
          <p:spPr bwMode="auto">
            <a:xfrm>
              <a:off x="2609850" y="709613"/>
              <a:ext cx="149225" cy="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10" name="Freeform 366"/>
            <p:cNvSpPr>
              <a:spLocks/>
            </p:cNvSpPr>
            <p:nvPr/>
          </p:nvSpPr>
          <p:spPr bwMode="auto">
            <a:xfrm>
              <a:off x="2746375" y="685800"/>
              <a:ext cx="47625" cy="47625"/>
            </a:xfrm>
            <a:custGeom>
              <a:avLst/>
              <a:gdLst>
                <a:gd name="T0" fmla="*/ 2147483646 w 150"/>
                <a:gd name="T1" fmla="*/ 2147483646 h 150"/>
                <a:gd name="T2" fmla="*/ 0 w 150"/>
                <a:gd name="T3" fmla="*/ 2147483646 h 150"/>
                <a:gd name="T4" fmla="*/ 0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5"/>
                  </a:moveTo>
                  <a:lnTo>
                    <a:pt x="0" y="150"/>
                  </a:lnTo>
                  <a:cubicBezTo>
                    <a:pt x="24" y="103"/>
                    <a:pt x="24" y="47"/>
                    <a:pt x="0" y="0"/>
                  </a:cubicBezTo>
                  <a:lnTo>
                    <a:pt x="150" y="75"/>
                  </a:lnTo>
                  <a:close/>
                </a:path>
              </a:pathLst>
            </a:custGeom>
            <a:solidFill>
              <a:srgbClr val="000000"/>
            </a:solidFill>
            <a:ln w="0" cmpd="sng">
              <a:solidFill>
                <a:srgbClr val="000000"/>
              </a:solidFill>
              <a:bevel/>
              <a:headEnd/>
              <a:tailEnd/>
            </a:ln>
          </p:spPr>
          <p:txBody>
            <a:bodyPr/>
            <a:lstStyle/>
            <a:p>
              <a:endParaRPr lang="en-US"/>
            </a:p>
          </p:txBody>
        </p:sp>
        <p:sp>
          <p:nvSpPr>
            <p:cNvPr id="60511" name="Freeform 367"/>
            <p:cNvSpPr>
              <a:spLocks/>
            </p:cNvSpPr>
            <p:nvPr/>
          </p:nvSpPr>
          <p:spPr bwMode="auto">
            <a:xfrm>
              <a:off x="2609850" y="106363"/>
              <a:ext cx="149225" cy="1244600"/>
            </a:xfrm>
            <a:custGeom>
              <a:avLst/>
              <a:gdLst>
                <a:gd name="T0" fmla="*/ 2147483646 w 94"/>
                <a:gd name="T1" fmla="*/ 0 h 784"/>
                <a:gd name="T2" fmla="*/ 0 w 94"/>
                <a:gd name="T3" fmla="*/ 0 h 784"/>
                <a:gd name="T4" fmla="*/ 0 w 94"/>
                <a:gd name="T5" fmla="*/ 2147483646 h 784"/>
                <a:gd name="T6" fmla="*/ 2147483646 w 94"/>
                <a:gd name="T7" fmla="*/ 2147483646 h 784"/>
                <a:gd name="T8" fmla="*/ 0 60000 65536"/>
                <a:gd name="T9" fmla="*/ 0 60000 65536"/>
                <a:gd name="T10" fmla="*/ 0 60000 65536"/>
                <a:gd name="T11" fmla="*/ 0 60000 65536"/>
                <a:gd name="T12" fmla="*/ 0 w 94"/>
                <a:gd name="T13" fmla="*/ 0 h 784"/>
                <a:gd name="T14" fmla="*/ 94 w 94"/>
                <a:gd name="T15" fmla="*/ 784 h 784"/>
              </a:gdLst>
              <a:ahLst/>
              <a:cxnLst>
                <a:cxn ang="T8">
                  <a:pos x="T0" y="T1"/>
                </a:cxn>
                <a:cxn ang="T9">
                  <a:pos x="T2" y="T3"/>
                </a:cxn>
                <a:cxn ang="T10">
                  <a:pos x="T4" y="T5"/>
                </a:cxn>
                <a:cxn ang="T11">
                  <a:pos x="T6" y="T7"/>
                </a:cxn>
              </a:cxnLst>
              <a:rect l="T12" t="T13" r="T14" b="T15"/>
              <a:pathLst>
                <a:path w="94" h="784">
                  <a:moveTo>
                    <a:pt x="94" y="0"/>
                  </a:moveTo>
                  <a:lnTo>
                    <a:pt x="0" y="0"/>
                  </a:lnTo>
                  <a:lnTo>
                    <a:pt x="0" y="784"/>
                  </a:lnTo>
                  <a:lnTo>
                    <a:pt x="94" y="784"/>
                  </a:lnTo>
                </a:path>
              </a:pathLst>
            </a:custGeom>
            <a:noFill/>
            <a:ln w="635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512" name="Freeform 368"/>
            <p:cNvSpPr>
              <a:spLocks/>
            </p:cNvSpPr>
            <p:nvPr/>
          </p:nvSpPr>
          <p:spPr bwMode="auto">
            <a:xfrm>
              <a:off x="2746375" y="82550"/>
              <a:ext cx="47625" cy="47625"/>
            </a:xfrm>
            <a:custGeom>
              <a:avLst/>
              <a:gdLst>
                <a:gd name="T0" fmla="*/ 2147483646 w 150"/>
                <a:gd name="T1" fmla="*/ 2147483646 h 150"/>
                <a:gd name="T2" fmla="*/ 0 w 150"/>
                <a:gd name="T3" fmla="*/ 2147483646 h 150"/>
                <a:gd name="T4" fmla="*/ 0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5"/>
                  </a:moveTo>
                  <a:lnTo>
                    <a:pt x="0" y="150"/>
                  </a:lnTo>
                  <a:cubicBezTo>
                    <a:pt x="24" y="103"/>
                    <a:pt x="24" y="48"/>
                    <a:pt x="0" y="0"/>
                  </a:cubicBezTo>
                  <a:lnTo>
                    <a:pt x="150" y="75"/>
                  </a:lnTo>
                  <a:close/>
                </a:path>
              </a:pathLst>
            </a:custGeom>
            <a:solidFill>
              <a:srgbClr val="000000"/>
            </a:solidFill>
            <a:ln w="0" cmpd="sng">
              <a:solidFill>
                <a:srgbClr val="000000"/>
              </a:solidFill>
              <a:bevel/>
              <a:headEnd/>
              <a:tailEnd/>
            </a:ln>
          </p:spPr>
          <p:txBody>
            <a:bodyPr/>
            <a:lstStyle/>
            <a:p>
              <a:endParaRPr lang="en-US"/>
            </a:p>
          </p:txBody>
        </p:sp>
        <p:sp>
          <p:nvSpPr>
            <p:cNvPr id="60513" name="Freeform 369"/>
            <p:cNvSpPr>
              <a:spLocks/>
            </p:cNvSpPr>
            <p:nvPr/>
          </p:nvSpPr>
          <p:spPr bwMode="auto">
            <a:xfrm>
              <a:off x="2746375" y="1327150"/>
              <a:ext cx="47625" cy="47625"/>
            </a:xfrm>
            <a:custGeom>
              <a:avLst/>
              <a:gdLst>
                <a:gd name="T0" fmla="*/ 2147483646 w 150"/>
                <a:gd name="T1" fmla="*/ 2147483646 h 150"/>
                <a:gd name="T2" fmla="*/ 0 w 150"/>
                <a:gd name="T3" fmla="*/ 2147483646 h 150"/>
                <a:gd name="T4" fmla="*/ 0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5"/>
                  </a:moveTo>
                  <a:lnTo>
                    <a:pt x="0" y="150"/>
                  </a:lnTo>
                  <a:cubicBezTo>
                    <a:pt x="24" y="102"/>
                    <a:pt x="24" y="47"/>
                    <a:pt x="0" y="0"/>
                  </a:cubicBezTo>
                  <a:lnTo>
                    <a:pt x="150" y="75"/>
                  </a:lnTo>
                  <a:close/>
                </a:path>
              </a:pathLst>
            </a:custGeom>
            <a:solidFill>
              <a:srgbClr val="000000"/>
            </a:solidFill>
            <a:ln w="0" cmpd="sng">
              <a:solidFill>
                <a:srgbClr val="000000"/>
              </a:solidFill>
              <a:bevel/>
              <a:headEnd/>
              <a:tailEnd/>
            </a:ln>
          </p:spPr>
          <p:txBody>
            <a:bodyPr/>
            <a:lstStyle/>
            <a:p>
              <a:endParaRPr lang="en-US"/>
            </a:p>
          </p:txBody>
        </p:sp>
        <p:sp>
          <p:nvSpPr>
            <p:cNvPr id="60514" name="Freeform 370"/>
            <p:cNvSpPr>
              <a:spLocks/>
            </p:cNvSpPr>
            <p:nvPr/>
          </p:nvSpPr>
          <p:spPr bwMode="auto">
            <a:xfrm>
              <a:off x="2609850" y="1025525"/>
              <a:ext cx="149225" cy="38100"/>
            </a:xfrm>
            <a:custGeom>
              <a:avLst/>
              <a:gdLst>
                <a:gd name="T0" fmla="*/ 2147483646 w 94"/>
                <a:gd name="T1" fmla="*/ 0 h 24"/>
                <a:gd name="T2" fmla="*/ 0 w 94"/>
                <a:gd name="T3" fmla="*/ 0 h 24"/>
                <a:gd name="T4" fmla="*/ 0 w 94"/>
                <a:gd name="T5" fmla="*/ 2147483646 h 24"/>
                <a:gd name="T6" fmla="*/ 0 60000 65536"/>
                <a:gd name="T7" fmla="*/ 0 60000 65536"/>
                <a:gd name="T8" fmla="*/ 0 60000 65536"/>
                <a:gd name="T9" fmla="*/ 0 w 94"/>
                <a:gd name="T10" fmla="*/ 0 h 24"/>
                <a:gd name="T11" fmla="*/ 94 w 94"/>
                <a:gd name="T12" fmla="*/ 24 h 24"/>
              </a:gdLst>
              <a:ahLst/>
              <a:cxnLst>
                <a:cxn ang="T6">
                  <a:pos x="T0" y="T1"/>
                </a:cxn>
                <a:cxn ang="T7">
                  <a:pos x="T2" y="T3"/>
                </a:cxn>
                <a:cxn ang="T8">
                  <a:pos x="T4" y="T5"/>
                </a:cxn>
              </a:cxnLst>
              <a:rect l="T9" t="T10" r="T11" b="T12"/>
              <a:pathLst>
                <a:path w="94" h="24">
                  <a:moveTo>
                    <a:pt x="94" y="0"/>
                  </a:moveTo>
                  <a:lnTo>
                    <a:pt x="0" y="0"/>
                  </a:lnTo>
                  <a:lnTo>
                    <a:pt x="0" y="24"/>
                  </a:lnTo>
                </a:path>
              </a:pathLst>
            </a:custGeom>
            <a:noFill/>
            <a:ln w="635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515" name="Freeform 371"/>
            <p:cNvSpPr>
              <a:spLocks/>
            </p:cNvSpPr>
            <p:nvPr/>
          </p:nvSpPr>
          <p:spPr bwMode="auto">
            <a:xfrm>
              <a:off x="2746375" y="1001713"/>
              <a:ext cx="47625" cy="47625"/>
            </a:xfrm>
            <a:custGeom>
              <a:avLst/>
              <a:gdLst>
                <a:gd name="T0" fmla="*/ 2147483646 w 150"/>
                <a:gd name="T1" fmla="*/ 2147483646 h 150"/>
                <a:gd name="T2" fmla="*/ 0 w 150"/>
                <a:gd name="T3" fmla="*/ 2147483646 h 150"/>
                <a:gd name="T4" fmla="*/ 0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5"/>
                  </a:moveTo>
                  <a:lnTo>
                    <a:pt x="0" y="150"/>
                  </a:lnTo>
                  <a:cubicBezTo>
                    <a:pt x="24" y="102"/>
                    <a:pt x="24" y="47"/>
                    <a:pt x="0" y="0"/>
                  </a:cubicBezTo>
                  <a:lnTo>
                    <a:pt x="150" y="75"/>
                  </a:lnTo>
                  <a:close/>
                </a:path>
              </a:pathLst>
            </a:custGeom>
            <a:solidFill>
              <a:srgbClr val="000000"/>
            </a:solidFill>
            <a:ln w="0" cmpd="sng">
              <a:solidFill>
                <a:srgbClr val="000000"/>
              </a:solidFill>
              <a:bevel/>
              <a:headEnd/>
              <a:tailEnd/>
            </a:ln>
          </p:spPr>
          <p:txBody>
            <a:bodyPr/>
            <a:lstStyle/>
            <a:p>
              <a:endParaRPr lang="en-US"/>
            </a:p>
          </p:txBody>
        </p:sp>
        <p:sp>
          <p:nvSpPr>
            <p:cNvPr id="60516" name="Freeform 372"/>
            <p:cNvSpPr>
              <a:spLocks/>
            </p:cNvSpPr>
            <p:nvPr/>
          </p:nvSpPr>
          <p:spPr bwMode="auto">
            <a:xfrm>
              <a:off x="2609850" y="396875"/>
              <a:ext cx="149225" cy="23813"/>
            </a:xfrm>
            <a:custGeom>
              <a:avLst/>
              <a:gdLst>
                <a:gd name="T0" fmla="*/ 2147483646 w 94"/>
                <a:gd name="T1" fmla="*/ 0 h 15"/>
                <a:gd name="T2" fmla="*/ 0 w 94"/>
                <a:gd name="T3" fmla="*/ 0 h 15"/>
                <a:gd name="T4" fmla="*/ 0 w 94"/>
                <a:gd name="T5" fmla="*/ 2147483646 h 15"/>
                <a:gd name="T6" fmla="*/ 0 60000 65536"/>
                <a:gd name="T7" fmla="*/ 0 60000 65536"/>
                <a:gd name="T8" fmla="*/ 0 60000 65536"/>
                <a:gd name="T9" fmla="*/ 0 w 94"/>
                <a:gd name="T10" fmla="*/ 0 h 15"/>
                <a:gd name="T11" fmla="*/ 94 w 94"/>
                <a:gd name="T12" fmla="*/ 15 h 15"/>
              </a:gdLst>
              <a:ahLst/>
              <a:cxnLst>
                <a:cxn ang="T6">
                  <a:pos x="T0" y="T1"/>
                </a:cxn>
                <a:cxn ang="T7">
                  <a:pos x="T2" y="T3"/>
                </a:cxn>
                <a:cxn ang="T8">
                  <a:pos x="T4" y="T5"/>
                </a:cxn>
              </a:cxnLst>
              <a:rect l="T9" t="T10" r="T11" b="T12"/>
              <a:pathLst>
                <a:path w="94" h="15">
                  <a:moveTo>
                    <a:pt x="94" y="0"/>
                  </a:moveTo>
                  <a:lnTo>
                    <a:pt x="0" y="0"/>
                  </a:lnTo>
                  <a:lnTo>
                    <a:pt x="0" y="15"/>
                  </a:lnTo>
                </a:path>
              </a:pathLst>
            </a:custGeom>
            <a:noFill/>
            <a:ln w="635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517" name="Freeform 373"/>
            <p:cNvSpPr>
              <a:spLocks/>
            </p:cNvSpPr>
            <p:nvPr/>
          </p:nvSpPr>
          <p:spPr bwMode="auto">
            <a:xfrm>
              <a:off x="2746375" y="373063"/>
              <a:ext cx="47625" cy="47625"/>
            </a:xfrm>
            <a:custGeom>
              <a:avLst/>
              <a:gdLst>
                <a:gd name="T0" fmla="*/ 2147483646 w 150"/>
                <a:gd name="T1" fmla="*/ 2147483646 h 150"/>
                <a:gd name="T2" fmla="*/ 0 w 150"/>
                <a:gd name="T3" fmla="*/ 2147483646 h 150"/>
                <a:gd name="T4" fmla="*/ 0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5"/>
                  </a:moveTo>
                  <a:lnTo>
                    <a:pt x="0" y="150"/>
                  </a:lnTo>
                  <a:cubicBezTo>
                    <a:pt x="24" y="103"/>
                    <a:pt x="24" y="47"/>
                    <a:pt x="0" y="0"/>
                  </a:cubicBezTo>
                  <a:lnTo>
                    <a:pt x="150" y="75"/>
                  </a:lnTo>
                  <a:close/>
                </a:path>
              </a:pathLst>
            </a:custGeom>
            <a:solidFill>
              <a:srgbClr val="000000"/>
            </a:solidFill>
            <a:ln w="0" cmpd="sng">
              <a:solidFill>
                <a:srgbClr val="000000"/>
              </a:solidFill>
              <a:bevel/>
              <a:headEnd/>
              <a:tailEnd/>
            </a:ln>
          </p:spPr>
          <p:txBody>
            <a:bodyPr/>
            <a:lstStyle/>
            <a:p>
              <a:endParaRPr lang="en-US"/>
            </a:p>
          </p:txBody>
        </p:sp>
        <p:sp>
          <p:nvSpPr>
            <p:cNvPr id="60518" name="Freeform 376"/>
            <p:cNvSpPr>
              <a:spLocks/>
            </p:cNvSpPr>
            <p:nvPr/>
          </p:nvSpPr>
          <p:spPr bwMode="auto">
            <a:xfrm>
              <a:off x="2574925" y="2508246"/>
              <a:ext cx="184150" cy="606425"/>
            </a:xfrm>
            <a:custGeom>
              <a:avLst/>
              <a:gdLst>
                <a:gd name="T0" fmla="*/ 2147483646 w 116"/>
                <a:gd name="T1" fmla="*/ 0 h 382"/>
                <a:gd name="T2" fmla="*/ 0 w 116"/>
                <a:gd name="T3" fmla="*/ 0 h 382"/>
                <a:gd name="T4" fmla="*/ 0 w 116"/>
                <a:gd name="T5" fmla="*/ 2147483646 h 382"/>
                <a:gd name="T6" fmla="*/ 2147483646 w 116"/>
                <a:gd name="T7" fmla="*/ 2147483646 h 382"/>
                <a:gd name="T8" fmla="*/ 0 60000 65536"/>
                <a:gd name="T9" fmla="*/ 0 60000 65536"/>
                <a:gd name="T10" fmla="*/ 0 60000 65536"/>
                <a:gd name="T11" fmla="*/ 0 60000 65536"/>
                <a:gd name="T12" fmla="*/ 0 w 116"/>
                <a:gd name="T13" fmla="*/ 0 h 382"/>
                <a:gd name="T14" fmla="*/ 116 w 116"/>
                <a:gd name="T15" fmla="*/ 382 h 382"/>
              </a:gdLst>
              <a:ahLst/>
              <a:cxnLst>
                <a:cxn ang="T8">
                  <a:pos x="T0" y="T1"/>
                </a:cxn>
                <a:cxn ang="T9">
                  <a:pos x="T2" y="T3"/>
                </a:cxn>
                <a:cxn ang="T10">
                  <a:pos x="T4" y="T5"/>
                </a:cxn>
                <a:cxn ang="T11">
                  <a:pos x="T6" y="T7"/>
                </a:cxn>
              </a:cxnLst>
              <a:rect l="T12" t="T13" r="T14" b="T15"/>
              <a:pathLst>
                <a:path w="116" h="382">
                  <a:moveTo>
                    <a:pt x="116" y="0"/>
                  </a:moveTo>
                  <a:lnTo>
                    <a:pt x="0" y="0"/>
                  </a:lnTo>
                  <a:lnTo>
                    <a:pt x="0" y="382"/>
                  </a:lnTo>
                  <a:lnTo>
                    <a:pt x="116" y="382"/>
                  </a:lnTo>
                </a:path>
              </a:pathLst>
            </a:custGeom>
            <a:noFill/>
            <a:ln w="635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519" name="Freeform 377"/>
            <p:cNvSpPr>
              <a:spLocks/>
            </p:cNvSpPr>
            <p:nvPr/>
          </p:nvSpPr>
          <p:spPr bwMode="auto">
            <a:xfrm>
              <a:off x="2746375" y="2486021"/>
              <a:ext cx="47625" cy="46038"/>
            </a:xfrm>
            <a:custGeom>
              <a:avLst/>
              <a:gdLst>
                <a:gd name="T0" fmla="*/ 2147483646 w 150"/>
                <a:gd name="T1" fmla="*/ 2147483646 h 150"/>
                <a:gd name="T2" fmla="*/ 0 w 150"/>
                <a:gd name="T3" fmla="*/ 2147483646 h 150"/>
                <a:gd name="T4" fmla="*/ 0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5"/>
                  </a:moveTo>
                  <a:lnTo>
                    <a:pt x="0" y="150"/>
                  </a:lnTo>
                  <a:cubicBezTo>
                    <a:pt x="24" y="103"/>
                    <a:pt x="24" y="47"/>
                    <a:pt x="0" y="0"/>
                  </a:cubicBezTo>
                  <a:lnTo>
                    <a:pt x="150" y="75"/>
                  </a:lnTo>
                  <a:close/>
                </a:path>
              </a:pathLst>
            </a:custGeom>
            <a:solidFill>
              <a:srgbClr val="000000"/>
            </a:solidFill>
            <a:ln w="0" cmpd="sng">
              <a:solidFill>
                <a:srgbClr val="000000"/>
              </a:solidFill>
              <a:bevel/>
              <a:headEnd/>
              <a:tailEnd/>
            </a:ln>
          </p:spPr>
          <p:txBody>
            <a:bodyPr/>
            <a:lstStyle/>
            <a:p>
              <a:endParaRPr lang="en-US"/>
            </a:p>
          </p:txBody>
        </p:sp>
        <p:sp>
          <p:nvSpPr>
            <p:cNvPr id="60520" name="Freeform 378"/>
            <p:cNvSpPr>
              <a:spLocks/>
            </p:cNvSpPr>
            <p:nvPr/>
          </p:nvSpPr>
          <p:spPr bwMode="auto">
            <a:xfrm>
              <a:off x="2746375" y="3090858"/>
              <a:ext cx="47625" cy="47625"/>
            </a:xfrm>
            <a:custGeom>
              <a:avLst/>
              <a:gdLst>
                <a:gd name="T0" fmla="*/ 2147483646 w 150"/>
                <a:gd name="T1" fmla="*/ 2147483646 h 150"/>
                <a:gd name="T2" fmla="*/ 0 w 150"/>
                <a:gd name="T3" fmla="*/ 2147483646 h 150"/>
                <a:gd name="T4" fmla="*/ 0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5"/>
                  </a:moveTo>
                  <a:lnTo>
                    <a:pt x="0" y="150"/>
                  </a:lnTo>
                  <a:cubicBezTo>
                    <a:pt x="24" y="103"/>
                    <a:pt x="24" y="47"/>
                    <a:pt x="0" y="0"/>
                  </a:cubicBezTo>
                  <a:lnTo>
                    <a:pt x="150" y="75"/>
                  </a:lnTo>
                  <a:close/>
                </a:path>
              </a:pathLst>
            </a:custGeom>
            <a:solidFill>
              <a:srgbClr val="000000"/>
            </a:solidFill>
            <a:ln w="0" cmpd="sng">
              <a:solidFill>
                <a:srgbClr val="000000"/>
              </a:solidFill>
              <a:bevel/>
              <a:headEnd/>
              <a:tailEnd/>
            </a:ln>
          </p:spPr>
          <p:txBody>
            <a:bodyPr/>
            <a:lstStyle/>
            <a:p>
              <a:endParaRPr lang="en-US"/>
            </a:p>
          </p:txBody>
        </p:sp>
        <p:sp>
          <p:nvSpPr>
            <p:cNvPr id="60521" name="Freeform 379"/>
            <p:cNvSpPr>
              <a:spLocks/>
            </p:cNvSpPr>
            <p:nvPr/>
          </p:nvSpPr>
          <p:spPr bwMode="auto">
            <a:xfrm>
              <a:off x="2590800" y="1725612"/>
              <a:ext cx="168275" cy="356620"/>
            </a:xfrm>
            <a:custGeom>
              <a:avLst/>
              <a:gdLst>
                <a:gd name="T0" fmla="*/ 2147483646 w 94"/>
                <a:gd name="T1" fmla="*/ 2147483646 h 418"/>
                <a:gd name="T2" fmla="*/ 0 w 94"/>
                <a:gd name="T3" fmla="*/ 2147483646 h 418"/>
                <a:gd name="T4" fmla="*/ 0 w 94"/>
                <a:gd name="T5" fmla="*/ 0 h 418"/>
                <a:gd name="T6" fmla="*/ 2147483646 w 94"/>
                <a:gd name="T7" fmla="*/ 0 h 418"/>
                <a:gd name="T8" fmla="*/ 0 60000 65536"/>
                <a:gd name="T9" fmla="*/ 0 60000 65536"/>
                <a:gd name="T10" fmla="*/ 0 60000 65536"/>
                <a:gd name="T11" fmla="*/ 0 60000 65536"/>
                <a:gd name="T12" fmla="*/ 0 w 94"/>
                <a:gd name="T13" fmla="*/ 0 h 418"/>
                <a:gd name="T14" fmla="*/ 94 w 94"/>
                <a:gd name="T15" fmla="*/ 418 h 418"/>
              </a:gdLst>
              <a:ahLst/>
              <a:cxnLst>
                <a:cxn ang="T8">
                  <a:pos x="T0" y="T1"/>
                </a:cxn>
                <a:cxn ang="T9">
                  <a:pos x="T2" y="T3"/>
                </a:cxn>
                <a:cxn ang="T10">
                  <a:pos x="T4" y="T5"/>
                </a:cxn>
                <a:cxn ang="T11">
                  <a:pos x="T6" y="T7"/>
                </a:cxn>
              </a:cxnLst>
              <a:rect l="T12" t="T13" r="T14" b="T15"/>
              <a:pathLst>
                <a:path w="94" h="418">
                  <a:moveTo>
                    <a:pt x="94" y="418"/>
                  </a:moveTo>
                  <a:lnTo>
                    <a:pt x="0" y="418"/>
                  </a:lnTo>
                  <a:lnTo>
                    <a:pt x="0" y="0"/>
                  </a:lnTo>
                  <a:lnTo>
                    <a:pt x="94" y="0"/>
                  </a:lnTo>
                </a:path>
              </a:pathLst>
            </a:custGeom>
            <a:noFill/>
            <a:ln w="635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522" name="Freeform 380"/>
            <p:cNvSpPr>
              <a:spLocks/>
            </p:cNvSpPr>
            <p:nvPr/>
          </p:nvSpPr>
          <p:spPr bwMode="auto">
            <a:xfrm>
              <a:off x="2746375" y="2054220"/>
              <a:ext cx="47625" cy="47625"/>
            </a:xfrm>
            <a:custGeom>
              <a:avLst/>
              <a:gdLst>
                <a:gd name="T0" fmla="*/ 2147483646 w 150"/>
                <a:gd name="T1" fmla="*/ 2147483646 h 150"/>
                <a:gd name="T2" fmla="*/ 0 w 150"/>
                <a:gd name="T3" fmla="*/ 2147483646 h 150"/>
                <a:gd name="T4" fmla="*/ 0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5"/>
                  </a:moveTo>
                  <a:lnTo>
                    <a:pt x="0" y="150"/>
                  </a:lnTo>
                  <a:cubicBezTo>
                    <a:pt x="24" y="103"/>
                    <a:pt x="24" y="47"/>
                    <a:pt x="0" y="0"/>
                  </a:cubicBezTo>
                  <a:lnTo>
                    <a:pt x="150" y="75"/>
                  </a:lnTo>
                  <a:close/>
                </a:path>
              </a:pathLst>
            </a:custGeom>
            <a:solidFill>
              <a:srgbClr val="000000"/>
            </a:solidFill>
            <a:ln w="0" cmpd="sng">
              <a:solidFill>
                <a:srgbClr val="000000"/>
              </a:solidFill>
              <a:bevel/>
              <a:headEnd/>
              <a:tailEnd/>
            </a:ln>
          </p:spPr>
          <p:txBody>
            <a:bodyPr/>
            <a:lstStyle/>
            <a:p>
              <a:endParaRPr lang="en-US"/>
            </a:p>
          </p:txBody>
        </p:sp>
        <p:sp>
          <p:nvSpPr>
            <p:cNvPr id="60523" name="Freeform 381"/>
            <p:cNvSpPr>
              <a:spLocks/>
            </p:cNvSpPr>
            <p:nvPr/>
          </p:nvSpPr>
          <p:spPr bwMode="auto">
            <a:xfrm>
              <a:off x="2746375" y="1703388"/>
              <a:ext cx="47625" cy="47625"/>
            </a:xfrm>
            <a:custGeom>
              <a:avLst/>
              <a:gdLst>
                <a:gd name="T0" fmla="*/ 2147483646 w 150"/>
                <a:gd name="T1" fmla="*/ 2147483646 h 150"/>
                <a:gd name="T2" fmla="*/ 0 w 150"/>
                <a:gd name="T3" fmla="*/ 2147483646 h 150"/>
                <a:gd name="T4" fmla="*/ 0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5"/>
                  </a:moveTo>
                  <a:lnTo>
                    <a:pt x="0" y="150"/>
                  </a:lnTo>
                  <a:cubicBezTo>
                    <a:pt x="24" y="103"/>
                    <a:pt x="24" y="47"/>
                    <a:pt x="0" y="0"/>
                  </a:cubicBezTo>
                  <a:lnTo>
                    <a:pt x="150" y="75"/>
                  </a:lnTo>
                  <a:close/>
                </a:path>
              </a:pathLst>
            </a:custGeom>
            <a:solidFill>
              <a:srgbClr val="000000"/>
            </a:solidFill>
            <a:ln w="0" cmpd="sng">
              <a:solidFill>
                <a:srgbClr val="000000"/>
              </a:solidFill>
              <a:bevel/>
              <a:headEnd/>
              <a:tailEnd/>
            </a:ln>
          </p:spPr>
          <p:txBody>
            <a:bodyPr/>
            <a:lstStyle/>
            <a:p>
              <a:endParaRPr lang="en-US"/>
            </a:p>
          </p:txBody>
        </p:sp>
        <p:sp>
          <p:nvSpPr>
            <p:cNvPr id="60524" name="Line 382"/>
            <p:cNvSpPr>
              <a:spLocks noChangeShapeType="1"/>
            </p:cNvSpPr>
            <p:nvPr/>
          </p:nvSpPr>
          <p:spPr bwMode="auto">
            <a:xfrm>
              <a:off x="2579687" y="2819396"/>
              <a:ext cx="179388" cy="1588"/>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 name="Freeform 383"/>
            <p:cNvSpPr>
              <a:spLocks/>
            </p:cNvSpPr>
            <p:nvPr/>
          </p:nvSpPr>
          <p:spPr bwMode="auto">
            <a:xfrm>
              <a:off x="2746375" y="2797171"/>
              <a:ext cx="47625" cy="47625"/>
            </a:xfrm>
            <a:custGeom>
              <a:avLst/>
              <a:gdLst>
                <a:gd name="T0" fmla="*/ 2147483646 w 150"/>
                <a:gd name="T1" fmla="*/ 2147483646 h 150"/>
                <a:gd name="T2" fmla="*/ 0 w 150"/>
                <a:gd name="T3" fmla="*/ 2147483646 h 150"/>
                <a:gd name="T4" fmla="*/ 2147483646 w 150"/>
                <a:gd name="T5" fmla="*/ 0 h 150"/>
                <a:gd name="T6" fmla="*/ 2147483646 w 150"/>
                <a:gd name="T7" fmla="*/ 2147483646 h 150"/>
                <a:gd name="T8" fmla="*/ 0 60000 65536"/>
                <a:gd name="T9" fmla="*/ 0 60000 65536"/>
                <a:gd name="T10" fmla="*/ 0 60000 65536"/>
                <a:gd name="T11" fmla="*/ 0 60000 65536"/>
                <a:gd name="T12" fmla="*/ 0 w 150"/>
                <a:gd name="T13" fmla="*/ 0 h 150"/>
                <a:gd name="T14" fmla="*/ 150 w 150"/>
                <a:gd name="T15" fmla="*/ 150 h 150"/>
              </a:gdLst>
              <a:ahLst/>
              <a:cxnLst>
                <a:cxn ang="T8">
                  <a:pos x="T0" y="T1"/>
                </a:cxn>
                <a:cxn ang="T9">
                  <a:pos x="T2" y="T3"/>
                </a:cxn>
                <a:cxn ang="T10">
                  <a:pos x="T4" y="T5"/>
                </a:cxn>
                <a:cxn ang="T11">
                  <a:pos x="T6" y="T7"/>
                </a:cxn>
              </a:cxnLst>
              <a:rect l="T12" t="T13" r="T14" b="T15"/>
              <a:pathLst>
                <a:path w="150" h="150">
                  <a:moveTo>
                    <a:pt x="150" y="76"/>
                  </a:moveTo>
                  <a:lnTo>
                    <a:pt x="0" y="150"/>
                  </a:lnTo>
                  <a:cubicBezTo>
                    <a:pt x="24" y="103"/>
                    <a:pt x="24" y="47"/>
                    <a:pt x="1" y="0"/>
                  </a:cubicBezTo>
                  <a:lnTo>
                    <a:pt x="150" y="76"/>
                  </a:lnTo>
                  <a:close/>
                </a:path>
              </a:pathLst>
            </a:custGeom>
            <a:solidFill>
              <a:srgbClr val="000000"/>
            </a:solidFill>
            <a:ln w="0" cmpd="sng">
              <a:solidFill>
                <a:srgbClr val="000000"/>
              </a:solidFill>
              <a:bevel/>
              <a:headEnd/>
              <a:tailEnd/>
            </a:ln>
          </p:spPr>
          <p:txBody>
            <a:bodyPr/>
            <a:lstStyle/>
            <a:p>
              <a:endParaRPr lang="en-US"/>
            </a:p>
          </p:txBody>
        </p:sp>
        <p:sp>
          <p:nvSpPr>
            <p:cNvPr id="60526" name="Freeform 384"/>
            <p:cNvSpPr>
              <a:spLocks/>
            </p:cNvSpPr>
            <p:nvPr/>
          </p:nvSpPr>
          <p:spPr bwMode="auto">
            <a:xfrm>
              <a:off x="1319212" y="711201"/>
              <a:ext cx="115888" cy="2108196"/>
            </a:xfrm>
            <a:custGeom>
              <a:avLst/>
              <a:gdLst>
                <a:gd name="T0" fmla="*/ 2147483646 w 73"/>
                <a:gd name="T1" fmla="*/ 0 h 1499"/>
                <a:gd name="T2" fmla="*/ 0 w 73"/>
                <a:gd name="T3" fmla="*/ 0 h 1499"/>
                <a:gd name="T4" fmla="*/ 0 w 73"/>
                <a:gd name="T5" fmla="*/ 2147483646 h 1499"/>
                <a:gd name="T6" fmla="*/ 2147483646 w 73"/>
                <a:gd name="T7" fmla="*/ 2147483646 h 1499"/>
                <a:gd name="T8" fmla="*/ 0 60000 65536"/>
                <a:gd name="T9" fmla="*/ 0 60000 65536"/>
                <a:gd name="T10" fmla="*/ 0 60000 65536"/>
                <a:gd name="T11" fmla="*/ 0 60000 65536"/>
                <a:gd name="T12" fmla="*/ 0 w 73"/>
                <a:gd name="T13" fmla="*/ 0 h 1499"/>
                <a:gd name="T14" fmla="*/ 73 w 73"/>
                <a:gd name="T15" fmla="*/ 1499 h 1499"/>
              </a:gdLst>
              <a:ahLst/>
              <a:cxnLst>
                <a:cxn ang="T8">
                  <a:pos x="T0" y="T1"/>
                </a:cxn>
                <a:cxn ang="T9">
                  <a:pos x="T2" y="T3"/>
                </a:cxn>
                <a:cxn ang="T10">
                  <a:pos x="T4" y="T5"/>
                </a:cxn>
                <a:cxn ang="T11">
                  <a:pos x="T6" y="T7"/>
                </a:cxn>
              </a:cxnLst>
              <a:rect l="T12" t="T13" r="T14" b="T15"/>
              <a:pathLst>
                <a:path w="73" h="1499">
                  <a:moveTo>
                    <a:pt x="73" y="0"/>
                  </a:moveTo>
                  <a:lnTo>
                    <a:pt x="0" y="0"/>
                  </a:lnTo>
                  <a:lnTo>
                    <a:pt x="0" y="1499"/>
                  </a:lnTo>
                  <a:lnTo>
                    <a:pt x="73" y="1499"/>
                  </a:lnTo>
                </a:path>
              </a:pathLst>
            </a:custGeom>
            <a:noFill/>
            <a:ln w="635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527" name="Freeform 385"/>
            <p:cNvSpPr>
              <a:spLocks/>
            </p:cNvSpPr>
            <p:nvPr/>
          </p:nvSpPr>
          <p:spPr bwMode="auto">
            <a:xfrm>
              <a:off x="1428750" y="687388"/>
              <a:ext cx="71438" cy="47625"/>
            </a:xfrm>
            <a:custGeom>
              <a:avLst/>
              <a:gdLst>
                <a:gd name="T0" fmla="*/ 0 w 45"/>
                <a:gd name="T1" fmla="*/ 0 h 30"/>
                <a:gd name="T2" fmla="*/ 2147483646 w 45"/>
                <a:gd name="T3" fmla="*/ 2147483646 h 30"/>
                <a:gd name="T4" fmla="*/ 0 w 45"/>
                <a:gd name="T5" fmla="*/ 2147483646 h 30"/>
                <a:gd name="T6" fmla="*/ 0 w 45"/>
                <a:gd name="T7" fmla="*/ 0 h 30"/>
                <a:gd name="T8" fmla="*/ 0 60000 65536"/>
                <a:gd name="T9" fmla="*/ 0 60000 65536"/>
                <a:gd name="T10" fmla="*/ 0 60000 65536"/>
                <a:gd name="T11" fmla="*/ 0 60000 65536"/>
                <a:gd name="T12" fmla="*/ 0 w 45"/>
                <a:gd name="T13" fmla="*/ 0 h 30"/>
                <a:gd name="T14" fmla="*/ 45 w 45"/>
                <a:gd name="T15" fmla="*/ 30 h 30"/>
              </a:gdLst>
              <a:ahLst/>
              <a:cxnLst>
                <a:cxn ang="T8">
                  <a:pos x="T0" y="T1"/>
                </a:cxn>
                <a:cxn ang="T9">
                  <a:pos x="T2" y="T3"/>
                </a:cxn>
                <a:cxn ang="T10">
                  <a:pos x="T4" y="T5"/>
                </a:cxn>
                <a:cxn ang="T11">
                  <a:pos x="T6" y="T7"/>
                </a:cxn>
              </a:cxnLst>
              <a:rect l="T12" t="T13" r="T14" b="T15"/>
              <a:pathLst>
                <a:path w="45" h="30">
                  <a:moveTo>
                    <a:pt x="0" y="0"/>
                  </a:moveTo>
                  <a:lnTo>
                    <a:pt x="45" y="15"/>
                  </a:lnTo>
                  <a:lnTo>
                    <a:pt x="0"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28" name="Freeform 386"/>
            <p:cNvSpPr>
              <a:spLocks/>
            </p:cNvSpPr>
            <p:nvPr/>
          </p:nvSpPr>
          <p:spPr bwMode="auto">
            <a:xfrm>
              <a:off x="1428750" y="2795583"/>
              <a:ext cx="71438" cy="47625"/>
            </a:xfrm>
            <a:custGeom>
              <a:avLst/>
              <a:gdLst>
                <a:gd name="T0" fmla="*/ 0 w 45"/>
                <a:gd name="T1" fmla="*/ 0 h 30"/>
                <a:gd name="T2" fmla="*/ 2147483646 w 45"/>
                <a:gd name="T3" fmla="*/ 2147483646 h 30"/>
                <a:gd name="T4" fmla="*/ 0 w 45"/>
                <a:gd name="T5" fmla="*/ 2147483646 h 30"/>
                <a:gd name="T6" fmla="*/ 0 w 45"/>
                <a:gd name="T7" fmla="*/ 0 h 30"/>
                <a:gd name="T8" fmla="*/ 0 60000 65536"/>
                <a:gd name="T9" fmla="*/ 0 60000 65536"/>
                <a:gd name="T10" fmla="*/ 0 60000 65536"/>
                <a:gd name="T11" fmla="*/ 0 60000 65536"/>
                <a:gd name="T12" fmla="*/ 0 w 45"/>
                <a:gd name="T13" fmla="*/ 0 h 30"/>
                <a:gd name="T14" fmla="*/ 45 w 45"/>
                <a:gd name="T15" fmla="*/ 30 h 30"/>
              </a:gdLst>
              <a:ahLst/>
              <a:cxnLst>
                <a:cxn ang="T8">
                  <a:pos x="T0" y="T1"/>
                </a:cxn>
                <a:cxn ang="T9">
                  <a:pos x="T2" y="T3"/>
                </a:cxn>
                <a:cxn ang="T10">
                  <a:pos x="T4" y="T5"/>
                </a:cxn>
                <a:cxn ang="T11">
                  <a:pos x="T6" y="T7"/>
                </a:cxn>
              </a:cxnLst>
              <a:rect l="T12" t="T13" r="T14" b="T15"/>
              <a:pathLst>
                <a:path w="45" h="30">
                  <a:moveTo>
                    <a:pt x="0" y="0"/>
                  </a:moveTo>
                  <a:lnTo>
                    <a:pt x="45" y="15"/>
                  </a:lnTo>
                  <a:lnTo>
                    <a:pt x="0"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29" name="Line 387"/>
            <p:cNvSpPr>
              <a:spLocks noChangeShapeType="1"/>
            </p:cNvSpPr>
            <p:nvPr/>
          </p:nvSpPr>
          <p:spPr bwMode="auto">
            <a:xfrm>
              <a:off x="1319212" y="1928799"/>
              <a:ext cx="139700" cy="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 name="Freeform 388"/>
            <p:cNvSpPr>
              <a:spLocks/>
            </p:cNvSpPr>
            <p:nvPr/>
          </p:nvSpPr>
          <p:spPr bwMode="auto">
            <a:xfrm>
              <a:off x="1452562" y="1906588"/>
              <a:ext cx="47625" cy="47625"/>
            </a:xfrm>
            <a:custGeom>
              <a:avLst/>
              <a:gdLst>
                <a:gd name="T0" fmla="*/ 0 w 30"/>
                <a:gd name="T1" fmla="*/ 0 h 30"/>
                <a:gd name="T2" fmla="*/ 2147483646 w 30"/>
                <a:gd name="T3" fmla="*/ 2147483646 h 30"/>
                <a:gd name="T4" fmla="*/ 0 w 30"/>
                <a:gd name="T5" fmla="*/ 2147483646 h 30"/>
                <a:gd name="T6" fmla="*/ 0 w 30"/>
                <a:gd name="T7" fmla="*/ 0 h 30"/>
                <a:gd name="T8" fmla="*/ 0 60000 65536"/>
                <a:gd name="T9" fmla="*/ 0 60000 65536"/>
                <a:gd name="T10" fmla="*/ 0 60000 65536"/>
                <a:gd name="T11" fmla="*/ 0 60000 65536"/>
                <a:gd name="T12" fmla="*/ 0 w 30"/>
                <a:gd name="T13" fmla="*/ 0 h 30"/>
                <a:gd name="T14" fmla="*/ 30 w 30"/>
                <a:gd name="T15" fmla="*/ 30 h 30"/>
              </a:gdLst>
              <a:ahLst/>
              <a:cxnLst>
                <a:cxn ang="T8">
                  <a:pos x="T0" y="T1"/>
                </a:cxn>
                <a:cxn ang="T9">
                  <a:pos x="T2" y="T3"/>
                </a:cxn>
                <a:cxn ang="T10">
                  <a:pos x="T4" y="T5"/>
                </a:cxn>
                <a:cxn ang="T11">
                  <a:pos x="T6" y="T7"/>
                </a:cxn>
              </a:cxnLst>
              <a:rect l="T12" t="T13" r="T14" b="T15"/>
              <a:pathLst>
                <a:path w="30" h="30">
                  <a:moveTo>
                    <a:pt x="0" y="0"/>
                  </a:moveTo>
                  <a:lnTo>
                    <a:pt x="30" y="15"/>
                  </a:lnTo>
                  <a:lnTo>
                    <a:pt x="0"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31" name="Line 389"/>
            <p:cNvSpPr>
              <a:spLocks noChangeShapeType="1"/>
            </p:cNvSpPr>
            <p:nvPr/>
          </p:nvSpPr>
          <p:spPr bwMode="auto">
            <a:xfrm flipV="1">
              <a:off x="2484437" y="709613"/>
              <a:ext cx="125413" cy="1588"/>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 name="Line 390"/>
            <p:cNvSpPr>
              <a:spLocks noChangeShapeType="1"/>
            </p:cNvSpPr>
            <p:nvPr/>
          </p:nvSpPr>
          <p:spPr bwMode="auto">
            <a:xfrm flipH="1" flipV="1">
              <a:off x="2484436" y="1916113"/>
              <a:ext cx="101601" cy="1587"/>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 name="Line 391"/>
            <p:cNvSpPr>
              <a:spLocks noChangeShapeType="1"/>
            </p:cNvSpPr>
            <p:nvPr/>
          </p:nvSpPr>
          <p:spPr bwMode="auto">
            <a:xfrm>
              <a:off x="2484437" y="2819396"/>
              <a:ext cx="85725" cy="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 name="Line 392"/>
            <p:cNvSpPr>
              <a:spLocks noChangeShapeType="1"/>
            </p:cNvSpPr>
            <p:nvPr/>
          </p:nvSpPr>
          <p:spPr bwMode="auto">
            <a:xfrm flipV="1">
              <a:off x="1166812" y="1928799"/>
              <a:ext cx="152400" cy="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247005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Group 2"/>
          <p:cNvGraphicFramePr>
            <a:graphicFrameLocks noGrp="1"/>
          </p:cNvGraphicFramePr>
          <p:nvPr>
            <p:extLst>
              <p:ext uri="{D42A27DB-BD31-4B8C-83A1-F6EECF244321}">
                <p14:modId xmlns:p14="http://schemas.microsoft.com/office/powerpoint/2010/main" val="3765605641"/>
              </p:ext>
            </p:extLst>
          </p:nvPr>
        </p:nvGraphicFramePr>
        <p:xfrm>
          <a:off x="821531" y="2131223"/>
          <a:ext cx="7536658" cy="3493088"/>
        </p:xfrm>
        <a:graphic>
          <a:graphicData uri="http://schemas.openxmlformats.org/drawingml/2006/table">
            <a:tbl>
              <a:tblPr/>
              <a:tblGrid>
                <a:gridCol w="1121569">
                  <a:extLst>
                    <a:ext uri="{9D8B030D-6E8A-4147-A177-3AD203B41FA5}">
                      <a16:colId xmlns:a16="http://schemas.microsoft.com/office/drawing/2014/main" val="20000"/>
                    </a:ext>
                  </a:extLst>
                </a:gridCol>
                <a:gridCol w="6415089">
                  <a:extLst>
                    <a:ext uri="{9D8B030D-6E8A-4147-A177-3AD203B41FA5}">
                      <a16:colId xmlns:a16="http://schemas.microsoft.com/office/drawing/2014/main" val="20001"/>
                    </a:ext>
                  </a:extLst>
                </a:gridCol>
              </a:tblGrid>
              <a:tr h="2737180">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8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Proposes a summarized introduction on open data in smart sustainable cities and characterize open data in smart sustainable cities in seven aspects:</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demand of open data in SSC, </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framework of open data in SSC, </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constraint of open data in SSC, </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technology of open data in SSC, </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management of open data in SSC, </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use cases,</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solutions.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Provides guidance on implementation, and promotes efficient deployment of open data in smart sustainable cities.</a:t>
                      </a:r>
                    </a:p>
                  </a:txBody>
                  <a:tcPr marL="91426" marR="91426"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81" name="TextBox 2"/>
          <p:cNvSpPr txBox="1">
            <a:spLocks noChangeArrowheads="1"/>
          </p:cNvSpPr>
          <p:nvPr/>
        </p:nvSpPr>
        <p:spPr bwMode="auto">
          <a:xfrm>
            <a:off x="373166" y="451875"/>
            <a:ext cx="84978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TR10/WG2 Technical Report on </a:t>
            </a:r>
            <a:r>
              <a:rPr lang="en-US" altLang="en-US" b="1" dirty="0" err="1">
                <a:solidFill>
                  <a:schemeClr val="tx2">
                    <a:lumMod val="60000"/>
                    <a:lumOff val="40000"/>
                  </a:schemeClr>
                </a:solidFill>
                <a:latin typeface="Calibri"/>
                <a:ea typeface="+mj-ea"/>
                <a:cs typeface="Calibri"/>
              </a:rPr>
              <a:t>anonymization</a:t>
            </a:r>
            <a:r>
              <a:rPr lang="en-US" altLang="en-US" b="1" dirty="0">
                <a:solidFill>
                  <a:schemeClr val="tx2">
                    <a:lumMod val="60000"/>
                    <a:lumOff val="40000"/>
                  </a:schemeClr>
                </a:solidFill>
                <a:latin typeface="Calibri"/>
                <a:ea typeface="+mj-ea"/>
                <a:cs typeface="Calibri"/>
              </a:rPr>
              <a:t> infrastructure and open data for smart sustainable cities</a:t>
            </a:r>
          </a:p>
        </p:txBody>
      </p:sp>
    </p:spTree>
    <p:extLst>
      <p:ext uri="{BB962C8B-B14F-4D97-AF65-F5344CB8AC3E}">
        <p14:creationId xmlns:p14="http://schemas.microsoft.com/office/powerpoint/2010/main" val="3596468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Box 2"/>
          <p:cNvSpPr txBox="1">
            <a:spLocks noChangeArrowheads="1"/>
          </p:cNvSpPr>
          <p:nvPr/>
        </p:nvSpPr>
        <p:spPr bwMode="auto">
          <a:xfrm>
            <a:off x="326231" y="439292"/>
            <a:ext cx="8497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Working Groups 3</a:t>
            </a:r>
          </a:p>
        </p:txBody>
      </p:sp>
      <p:sp>
        <p:nvSpPr>
          <p:cNvPr id="33801" name="Oval 14"/>
          <p:cNvSpPr>
            <a:spLocks noChangeArrowheads="1"/>
          </p:cNvSpPr>
          <p:nvPr/>
        </p:nvSpPr>
        <p:spPr bwMode="auto">
          <a:xfrm>
            <a:off x="6903670" y="4201982"/>
            <a:ext cx="547687" cy="549275"/>
          </a:xfrm>
          <a:prstGeom prst="ellipse">
            <a:avLst/>
          </a:prstGeom>
          <a:solidFill>
            <a:srgbClr val="92D050"/>
          </a:solidFill>
          <a:ln>
            <a:noFill/>
          </a:ln>
          <a:effectLst>
            <a:outerShdw dist="50800" dir="5400000" algn="ctr" rotWithShape="0">
              <a:srgbClr val="000000">
                <a:alpha val="25998"/>
              </a:srgbClr>
            </a:outerShdw>
          </a:effectLst>
          <a:extLst/>
        </p:spPr>
        <p:txBody>
          <a:bodyPr anchor="ct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75000"/>
                  </a:schemeClr>
                </a:solidFill>
              </a:rPr>
              <a:t>3</a:t>
            </a:r>
          </a:p>
        </p:txBody>
      </p:sp>
      <p:sp>
        <p:nvSpPr>
          <p:cNvPr id="2" name="Diamond 1"/>
          <p:cNvSpPr/>
          <p:nvPr/>
        </p:nvSpPr>
        <p:spPr>
          <a:xfrm>
            <a:off x="2437306" y="1241328"/>
            <a:ext cx="4215859" cy="4103463"/>
          </a:xfrm>
          <a:prstGeom prst="diamon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2839056" y="1403331"/>
            <a:ext cx="1671676" cy="1834717"/>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2">
                  <a:lumMod val="60000"/>
                  <a:lumOff val="40000"/>
                </a:schemeClr>
              </a:solidFill>
            </a:endParaRPr>
          </a:p>
        </p:txBody>
      </p:sp>
      <p:sp>
        <p:nvSpPr>
          <p:cNvPr id="10" name="Rounded Rectangle 9"/>
          <p:cNvSpPr/>
          <p:nvPr/>
        </p:nvSpPr>
        <p:spPr>
          <a:xfrm>
            <a:off x="2839055" y="3241365"/>
            <a:ext cx="1671676" cy="1821842"/>
          </a:xfrm>
          <a:prstGeom prst="roundRect">
            <a:avLst/>
          </a:prstGeom>
          <a:solidFill>
            <a:srgbClr val="7DEB8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11" name="Rounded Rectangle 10"/>
          <p:cNvSpPr/>
          <p:nvPr/>
        </p:nvSpPr>
        <p:spPr>
          <a:xfrm>
            <a:off x="4510732" y="3238048"/>
            <a:ext cx="1699914" cy="1825159"/>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lumMod val="60000"/>
                    <a:lumOff val="40000"/>
                  </a:schemeClr>
                </a:solidFill>
              </a:rPr>
              <a:t>KIPs and metrics for smart sustainable cities</a:t>
            </a:r>
          </a:p>
        </p:txBody>
      </p:sp>
      <p:sp>
        <p:nvSpPr>
          <p:cNvPr id="12" name="Rounded Rectangle 11"/>
          <p:cNvSpPr/>
          <p:nvPr/>
        </p:nvSpPr>
        <p:spPr>
          <a:xfrm>
            <a:off x="4510731" y="1395775"/>
            <a:ext cx="1699914" cy="183471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Tree>
    <p:extLst>
      <p:ext uri="{BB962C8B-B14F-4D97-AF65-F5344CB8AC3E}">
        <p14:creationId xmlns:p14="http://schemas.microsoft.com/office/powerpoint/2010/main" val="4216149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Group 2"/>
          <p:cNvGraphicFramePr>
            <a:graphicFrameLocks noGrp="1"/>
          </p:cNvGraphicFramePr>
          <p:nvPr>
            <p:extLst>
              <p:ext uri="{D42A27DB-BD31-4B8C-83A1-F6EECF244321}">
                <p14:modId xmlns:p14="http://schemas.microsoft.com/office/powerpoint/2010/main" val="3447080110"/>
              </p:ext>
            </p:extLst>
          </p:nvPr>
        </p:nvGraphicFramePr>
        <p:xfrm>
          <a:off x="1019971" y="2133088"/>
          <a:ext cx="7359649" cy="2855991"/>
        </p:xfrm>
        <a:graphic>
          <a:graphicData uri="http://schemas.openxmlformats.org/drawingml/2006/table">
            <a:tbl>
              <a:tblPr/>
              <a:tblGrid>
                <a:gridCol w="1343749">
                  <a:extLst>
                    <a:ext uri="{9D8B030D-6E8A-4147-A177-3AD203B41FA5}">
                      <a16:colId xmlns:a16="http://schemas.microsoft.com/office/drawing/2014/main" val="20000"/>
                    </a:ext>
                  </a:extLst>
                </a:gridCol>
                <a:gridCol w="6015900">
                  <a:extLst>
                    <a:ext uri="{9D8B030D-6E8A-4147-A177-3AD203B41FA5}">
                      <a16:colId xmlns:a16="http://schemas.microsoft.com/office/drawing/2014/main" val="20001"/>
                    </a:ext>
                  </a:extLst>
                </a:gridCol>
              </a:tblGrid>
              <a:tr h="1894254">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66" marB="4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This technical report proposes a framework of standards for SSC and provides a standardization roadmap, taking into consideration the activities currently undertaken by the various SDOs and forums;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It also tries to identify the areas where there is lack of standards and how to fill the gap, providing the basis for a wider standardization roadmap.</a:t>
                      </a:r>
                    </a:p>
                  </a:txBody>
                  <a:tcPr marL="91426" marR="91426" marT="45766" marB="4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939">
                <a:tc>
                  <a:txBody>
                    <a:body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26" marR="91426" marT="45766" marB="4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March 2015</a:t>
                      </a:r>
                    </a:p>
                  </a:txBody>
                  <a:tcPr marL="91426" marR="91426" marT="45766" marB="4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4529" name="TextBox 2"/>
          <p:cNvSpPr txBox="1">
            <a:spLocks noChangeArrowheads="1"/>
          </p:cNvSpPr>
          <p:nvPr/>
        </p:nvSpPr>
        <p:spPr bwMode="auto">
          <a:xfrm>
            <a:off x="355600" y="462117"/>
            <a:ext cx="84978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TR1/WG3 Technical Report on standardization roadmap for smart sustainable cities</a:t>
            </a:r>
          </a:p>
        </p:txBody>
      </p:sp>
    </p:spTree>
    <p:extLst>
      <p:ext uri="{BB962C8B-B14F-4D97-AF65-F5344CB8AC3E}">
        <p14:creationId xmlns:p14="http://schemas.microsoft.com/office/powerpoint/2010/main" val="701892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084" y="1595532"/>
            <a:ext cx="5224806" cy="41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Content Placeholder 11"/>
          <p:cNvSpPr txBox="1">
            <a:spLocks noChangeArrowheads="1"/>
          </p:cNvSpPr>
          <p:nvPr/>
        </p:nvSpPr>
        <p:spPr bwMode="auto">
          <a:xfrm>
            <a:off x="277352" y="2899843"/>
            <a:ext cx="2384732"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buFont typeface="Wingdings" panose="05000000000000000000" pitchFamily="2" charset="2"/>
              <a:buNone/>
            </a:pPr>
            <a:r>
              <a:rPr lang="en-US" altLang="en-US" sz="2000" b="1" dirty="0">
                <a:solidFill>
                  <a:schemeClr val="tx2">
                    <a:lumMod val="60000"/>
                    <a:lumOff val="40000"/>
                  </a:schemeClr>
                </a:solidFill>
                <a:latin typeface="+mj-lt"/>
              </a:rPr>
              <a:t>Framework of SSC standards </a:t>
            </a:r>
            <a:r>
              <a:rPr lang="en-US" altLang="en-US" sz="2000" dirty="0">
                <a:solidFill>
                  <a:schemeClr val="tx2">
                    <a:lumMod val="60000"/>
                    <a:lumOff val="40000"/>
                  </a:schemeClr>
                </a:solidFill>
                <a:latin typeface="+mj-lt"/>
              </a:rPr>
              <a:t>based on three categories</a:t>
            </a:r>
          </a:p>
        </p:txBody>
      </p:sp>
      <p:sp>
        <p:nvSpPr>
          <p:cNvPr id="9" name="TextBox 2"/>
          <p:cNvSpPr txBox="1">
            <a:spLocks noChangeArrowheads="1"/>
          </p:cNvSpPr>
          <p:nvPr/>
        </p:nvSpPr>
        <p:spPr bwMode="auto">
          <a:xfrm>
            <a:off x="355600" y="462117"/>
            <a:ext cx="84978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a:spcBef>
                <a:spcPct val="0"/>
              </a:spcBef>
              <a:buClrTx/>
              <a:buSzTx/>
              <a:buNone/>
            </a:pPr>
            <a:r>
              <a:rPr lang="en-US" altLang="en-US" b="1" dirty="0">
                <a:solidFill>
                  <a:schemeClr val="tx2">
                    <a:lumMod val="60000"/>
                    <a:lumOff val="40000"/>
                  </a:schemeClr>
                </a:solidFill>
                <a:latin typeface="Calibri"/>
                <a:ea typeface="+mj-ea"/>
                <a:cs typeface="Calibri"/>
              </a:rPr>
              <a:t>TR1/WG3 Technical Report on standardization roadmap for smart sustainable cities</a:t>
            </a:r>
          </a:p>
        </p:txBody>
      </p:sp>
    </p:spTree>
    <p:extLst>
      <p:ext uri="{BB962C8B-B14F-4D97-AF65-F5344CB8AC3E}">
        <p14:creationId xmlns:p14="http://schemas.microsoft.com/office/powerpoint/2010/main" val="3819065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Group 2"/>
          <p:cNvGraphicFramePr>
            <a:graphicFrameLocks noGrp="1"/>
          </p:cNvGraphicFramePr>
          <p:nvPr>
            <p:extLst>
              <p:ext uri="{D42A27DB-BD31-4B8C-83A1-F6EECF244321}">
                <p14:modId xmlns:p14="http://schemas.microsoft.com/office/powerpoint/2010/main" val="2011994076"/>
              </p:ext>
            </p:extLst>
          </p:nvPr>
        </p:nvGraphicFramePr>
        <p:xfrm>
          <a:off x="1277147" y="2125943"/>
          <a:ext cx="6659560" cy="3026756"/>
        </p:xfrm>
        <a:graphic>
          <a:graphicData uri="http://schemas.openxmlformats.org/drawingml/2006/table">
            <a:tbl>
              <a:tblPr/>
              <a:tblGrid>
                <a:gridCol w="1215924">
                  <a:extLst>
                    <a:ext uri="{9D8B030D-6E8A-4147-A177-3AD203B41FA5}">
                      <a16:colId xmlns:a16="http://schemas.microsoft.com/office/drawing/2014/main" val="20000"/>
                    </a:ext>
                  </a:extLst>
                </a:gridCol>
                <a:gridCol w="5443636">
                  <a:extLst>
                    <a:ext uri="{9D8B030D-6E8A-4147-A177-3AD203B41FA5}">
                      <a16:colId xmlns:a16="http://schemas.microsoft.com/office/drawing/2014/main" val="20001"/>
                    </a:ext>
                  </a:extLst>
                </a:gridCol>
              </a:tblGrid>
              <a:tr h="2653226">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66" marB="4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This technical report provides an overview of the activities related to SSC currently undertaken by the various SDOs and forums.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Areas covered:</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SSC terminology standards</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SSC services standards</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ICT standards</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SSC management and assessment standards</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800" b="0" i="0" u="none" strike="noStrike" cap="none" normalizeH="0" baseline="0" dirty="0">
                          <a:ln>
                            <a:noFill/>
                          </a:ln>
                          <a:solidFill>
                            <a:schemeClr val="tx2">
                              <a:lumMod val="60000"/>
                              <a:lumOff val="40000"/>
                            </a:schemeClr>
                          </a:solidFill>
                          <a:effectLst/>
                          <a:latin typeface="+mj-lt"/>
                          <a:cs typeface="Gisha" panose="020B0502040204020203" pitchFamily="34" charset="-79"/>
                        </a:rPr>
                        <a:t>Building and physical infrastructure standards</a:t>
                      </a:r>
                    </a:p>
                    <a:p>
                      <a:pPr marL="742950" marR="0" lvl="1"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endParaRPr kumimoji="0" lang="en-US" altLang="en-US" sz="1600" b="0" i="0" u="none" strike="noStrike" cap="none" normalizeH="0" baseline="0" dirty="0">
                        <a:ln>
                          <a:noFill/>
                        </a:ln>
                        <a:solidFill>
                          <a:schemeClr val="tx2">
                            <a:lumMod val="60000"/>
                            <a:lumOff val="40000"/>
                          </a:schemeClr>
                        </a:solidFill>
                        <a:effectLst/>
                        <a:latin typeface="+mj-lt"/>
                        <a:cs typeface="Gisha" panose="020B0502040204020203" pitchFamily="34" charset="-79"/>
                      </a:endParaRPr>
                    </a:p>
                  </a:txBody>
                  <a:tcPr marL="91426" marR="91426" marT="45766" marB="4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4529" name="TextBox 2"/>
          <p:cNvSpPr txBox="1">
            <a:spLocks noChangeArrowheads="1"/>
          </p:cNvSpPr>
          <p:nvPr/>
        </p:nvSpPr>
        <p:spPr bwMode="auto">
          <a:xfrm>
            <a:off x="355600" y="462117"/>
            <a:ext cx="84978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TR2/WG3 Technical Report on standardization activities for smart sustainable cities</a:t>
            </a:r>
          </a:p>
        </p:txBody>
      </p:sp>
    </p:spTree>
    <p:extLst>
      <p:ext uri="{BB962C8B-B14F-4D97-AF65-F5344CB8AC3E}">
        <p14:creationId xmlns:p14="http://schemas.microsoft.com/office/powerpoint/2010/main" val="1736748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77" name="TextBox 2"/>
          <p:cNvSpPr txBox="1">
            <a:spLocks noChangeArrowheads="1"/>
          </p:cNvSpPr>
          <p:nvPr/>
        </p:nvSpPr>
        <p:spPr bwMode="auto">
          <a:xfrm>
            <a:off x="292100" y="564862"/>
            <a:ext cx="8497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TR3, 4, 5, &amp; 6/WG3 KPIs series</a:t>
            </a:r>
          </a:p>
        </p:txBody>
      </p:sp>
      <p:sp>
        <p:nvSpPr>
          <p:cNvPr id="65555" name="Content Placeholder 11"/>
          <p:cNvSpPr txBox="1">
            <a:spLocks noChangeArrowheads="1"/>
          </p:cNvSpPr>
          <p:nvPr/>
        </p:nvSpPr>
        <p:spPr bwMode="auto">
          <a:xfrm>
            <a:off x="940594" y="2340743"/>
            <a:ext cx="7074693"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buClr>
                <a:schemeClr val="tx2">
                  <a:lumMod val="60000"/>
                  <a:lumOff val="40000"/>
                </a:schemeClr>
              </a:buClr>
              <a:buFont typeface="Wingdings" panose="05000000000000000000" pitchFamily="2" charset="2"/>
              <a:buNone/>
              <a:defRPr/>
            </a:pPr>
            <a:r>
              <a:rPr lang="en-US" altLang="en-US" sz="2000" b="1" dirty="0">
                <a:solidFill>
                  <a:schemeClr val="tx2">
                    <a:lumMod val="60000"/>
                    <a:lumOff val="40000"/>
                  </a:schemeClr>
                </a:solidFill>
                <a:latin typeface="+mj-lt"/>
              </a:rPr>
              <a:t>Objective:</a:t>
            </a:r>
          </a:p>
          <a:p>
            <a:pPr marL="285750" indent="-285750">
              <a:lnSpc>
                <a:spcPct val="90000"/>
              </a:lnSpc>
              <a:buClr>
                <a:schemeClr val="tx2">
                  <a:lumMod val="60000"/>
                  <a:lumOff val="40000"/>
                </a:schemeClr>
              </a:buClr>
              <a:defRPr/>
            </a:pPr>
            <a:r>
              <a:rPr lang="en-US" altLang="en-US" sz="2000" dirty="0">
                <a:solidFill>
                  <a:schemeClr val="tx2">
                    <a:lumMod val="60000"/>
                    <a:lumOff val="40000"/>
                  </a:schemeClr>
                </a:solidFill>
                <a:latin typeface="+mj-lt"/>
                <a:cs typeface="Gisha" panose="020B0502040204020203" pitchFamily="34" charset="-79"/>
              </a:rPr>
              <a:t>Identify or develop a set of key performance indicators (KPIs) to assess how the use of ICTs has an impact on the environmental sustainability of cities.</a:t>
            </a:r>
          </a:p>
          <a:p>
            <a:pPr marL="285750" indent="-285750">
              <a:lnSpc>
                <a:spcPct val="90000"/>
              </a:lnSpc>
              <a:buClr>
                <a:schemeClr val="tx2">
                  <a:lumMod val="60000"/>
                  <a:lumOff val="40000"/>
                </a:schemeClr>
              </a:buClr>
              <a:defRPr/>
            </a:pPr>
            <a:r>
              <a:rPr lang="en-US" altLang="en-US" sz="2000" dirty="0">
                <a:solidFill>
                  <a:schemeClr val="tx2">
                    <a:lumMod val="60000"/>
                    <a:lumOff val="40000"/>
                  </a:schemeClr>
                </a:solidFill>
                <a:latin typeface="+mj-lt"/>
                <a:cs typeface="Gisha" panose="020B0502040204020203" pitchFamily="34" charset="-79"/>
              </a:rPr>
              <a:t>Develop a document which contains a set of KPIs to assess the impact of the use of ICT projects in cities.</a:t>
            </a:r>
          </a:p>
        </p:txBody>
      </p:sp>
    </p:spTree>
    <p:extLst>
      <p:ext uri="{BB962C8B-B14F-4D97-AF65-F5344CB8AC3E}">
        <p14:creationId xmlns:p14="http://schemas.microsoft.com/office/powerpoint/2010/main" val="3753812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Group 2"/>
          <p:cNvGraphicFramePr>
            <a:graphicFrameLocks noGrp="1"/>
          </p:cNvGraphicFramePr>
          <p:nvPr>
            <p:extLst>
              <p:ext uri="{D42A27DB-BD31-4B8C-83A1-F6EECF244321}">
                <p14:modId xmlns:p14="http://schemas.microsoft.com/office/powerpoint/2010/main" val="442657096"/>
              </p:ext>
            </p:extLst>
          </p:nvPr>
        </p:nvGraphicFramePr>
        <p:xfrm>
          <a:off x="541337" y="3714749"/>
          <a:ext cx="8202613" cy="1154240"/>
        </p:xfrm>
        <a:graphic>
          <a:graphicData uri="http://schemas.openxmlformats.org/drawingml/2006/table">
            <a:tbl>
              <a:tblPr/>
              <a:tblGrid>
                <a:gridCol w="1655436">
                  <a:extLst>
                    <a:ext uri="{9D8B030D-6E8A-4147-A177-3AD203B41FA5}">
                      <a16:colId xmlns:a16="http://schemas.microsoft.com/office/drawing/2014/main" val="20000"/>
                    </a:ext>
                  </a:extLst>
                </a:gridCol>
                <a:gridCol w="6547177">
                  <a:extLst>
                    <a:ext uri="{9D8B030D-6E8A-4147-A177-3AD203B41FA5}">
                      <a16:colId xmlns:a16="http://schemas.microsoft.com/office/drawing/2014/main" val="20001"/>
                    </a:ext>
                  </a:extLst>
                </a:gridCol>
              </a:tblGrid>
              <a:tr h="728525">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600" b="1" i="0" u="none" strike="noStrike" cap="none" normalizeH="0" baseline="0" dirty="0">
                          <a:ln>
                            <a:noFill/>
                          </a:ln>
                          <a:solidFill>
                            <a:schemeClr val="tx2">
                              <a:lumMod val="60000"/>
                              <a:lumOff val="40000"/>
                            </a:schemeClr>
                          </a:solidFill>
                          <a:effectLst/>
                          <a:latin typeface="+mj-lt"/>
                          <a:cs typeface="Gisha" panose="020B0502040204020203" pitchFamily="34" charset="-79"/>
                        </a:rPr>
                        <a:t>Title</a:t>
                      </a:r>
                    </a:p>
                  </a:txBody>
                  <a:tcPr marL="91408" marR="91408" marT="45798" marB="45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600" b="0" i="0" u="none" strike="noStrike" cap="none" normalizeH="0" baseline="0" dirty="0">
                          <a:ln>
                            <a:noFill/>
                          </a:ln>
                          <a:solidFill>
                            <a:schemeClr val="tx2">
                              <a:lumMod val="60000"/>
                              <a:lumOff val="40000"/>
                            </a:schemeClr>
                          </a:solidFill>
                          <a:effectLst/>
                          <a:latin typeface="+mj-lt"/>
                          <a:cs typeface="Gisha" panose="020B0502040204020203" pitchFamily="34" charset="-79"/>
                        </a:rPr>
                        <a:t>Technical Specifications on key performance indicators related to the sustainability impacts of information and communication technology in smart sustainable cities</a:t>
                      </a:r>
                    </a:p>
                  </a:txBody>
                  <a:tcPr marL="91408" marR="91408" marT="45798" marB="45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276">
                <a:tc>
                  <a:txBody>
                    <a:body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6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08" marR="91408" marT="45798" marB="45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6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March 2015</a:t>
                      </a:r>
                    </a:p>
                  </a:txBody>
                  <a:tcPr marL="91408" marR="91408" marT="45798" marB="45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3747" name="Group 19"/>
          <p:cNvGraphicFramePr>
            <a:graphicFrameLocks noGrp="1"/>
          </p:cNvGraphicFramePr>
          <p:nvPr>
            <p:extLst>
              <p:ext uri="{D42A27DB-BD31-4B8C-83A1-F6EECF244321}">
                <p14:modId xmlns:p14="http://schemas.microsoft.com/office/powerpoint/2010/main" val="3383323974"/>
              </p:ext>
            </p:extLst>
          </p:nvPr>
        </p:nvGraphicFramePr>
        <p:xfrm>
          <a:off x="541337" y="4993473"/>
          <a:ext cx="8216901" cy="917992"/>
        </p:xfrm>
        <a:graphic>
          <a:graphicData uri="http://schemas.openxmlformats.org/drawingml/2006/table">
            <a:tbl>
              <a:tblPr/>
              <a:tblGrid>
                <a:gridCol w="1657676">
                  <a:extLst>
                    <a:ext uri="{9D8B030D-6E8A-4147-A177-3AD203B41FA5}">
                      <a16:colId xmlns:a16="http://schemas.microsoft.com/office/drawing/2014/main" val="20000"/>
                    </a:ext>
                  </a:extLst>
                </a:gridCol>
                <a:gridCol w="6559225">
                  <a:extLst>
                    <a:ext uri="{9D8B030D-6E8A-4147-A177-3AD203B41FA5}">
                      <a16:colId xmlns:a16="http://schemas.microsoft.com/office/drawing/2014/main" val="20001"/>
                    </a:ext>
                  </a:extLst>
                </a:gridCol>
              </a:tblGrid>
              <a:tr h="455438">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600" b="1" i="0" u="none" strike="noStrike" cap="none" normalizeH="0" baseline="0" dirty="0">
                          <a:ln>
                            <a:noFill/>
                          </a:ln>
                          <a:solidFill>
                            <a:schemeClr val="tx2">
                              <a:lumMod val="60000"/>
                              <a:lumOff val="40000"/>
                            </a:schemeClr>
                          </a:solidFill>
                          <a:effectLst/>
                          <a:latin typeface="+mj-lt"/>
                          <a:cs typeface="Gisha" panose="020B0502040204020203" pitchFamily="34" charset="-79"/>
                        </a:rPr>
                        <a:t>Title</a:t>
                      </a:r>
                    </a:p>
                  </a:txBody>
                  <a:tcPr marL="91444" marR="91444"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600" b="0" i="0" u="none" strike="noStrike" cap="none" normalizeH="0" baseline="0" dirty="0">
                          <a:ln>
                            <a:noFill/>
                          </a:ln>
                          <a:solidFill>
                            <a:schemeClr val="tx2">
                              <a:lumMod val="60000"/>
                              <a:lumOff val="40000"/>
                            </a:schemeClr>
                          </a:solidFill>
                          <a:effectLst/>
                          <a:latin typeface="+mj-lt"/>
                          <a:cs typeface="Gisha" panose="020B0502040204020203" pitchFamily="34" charset="-79"/>
                        </a:rPr>
                        <a:t>Technical Report on key performance indicators definitions for smart sustainable cities</a:t>
                      </a:r>
                    </a:p>
                  </a:txBody>
                  <a:tcPr marL="91444" marR="91444"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530">
                <a:tc>
                  <a:txBody>
                    <a:body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6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44" marR="91444"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6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March 2015</a:t>
                      </a:r>
                    </a:p>
                  </a:txBody>
                  <a:tcPr marL="91444" marR="91444" marT="45775" marB="457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3761" name="Group 33"/>
          <p:cNvGraphicFramePr>
            <a:graphicFrameLocks noGrp="1"/>
          </p:cNvGraphicFramePr>
          <p:nvPr>
            <p:extLst>
              <p:ext uri="{D42A27DB-BD31-4B8C-83A1-F6EECF244321}">
                <p14:modId xmlns:p14="http://schemas.microsoft.com/office/powerpoint/2010/main" val="2757876262"/>
              </p:ext>
            </p:extLst>
          </p:nvPr>
        </p:nvGraphicFramePr>
        <p:xfrm>
          <a:off x="536574" y="2620784"/>
          <a:ext cx="8207375" cy="965376"/>
        </p:xfrm>
        <a:graphic>
          <a:graphicData uri="http://schemas.openxmlformats.org/drawingml/2006/table">
            <a:tbl>
              <a:tblPr/>
              <a:tblGrid>
                <a:gridCol w="1659811">
                  <a:extLst>
                    <a:ext uri="{9D8B030D-6E8A-4147-A177-3AD203B41FA5}">
                      <a16:colId xmlns:a16="http://schemas.microsoft.com/office/drawing/2014/main" val="20000"/>
                    </a:ext>
                  </a:extLst>
                </a:gridCol>
                <a:gridCol w="6547564">
                  <a:extLst>
                    <a:ext uri="{9D8B030D-6E8A-4147-A177-3AD203B41FA5}">
                      <a16:colId xmlns:a16="http://schemas.microsoft.com/office/drawing/2014/main" val="20001"/>
                    </a:ext>
                  </a:extLst>
                </a:gridCol>
              </a:tblGrid>
              <a:tr h="632424">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600" b="1" i="0" u="none" strike="noStrike" cap="none" normalizeH="0" baseline="0" dirty="0">
                          <a:ln>
                            <a:noFill/>
                          </a:ln>
                          <a:solidFill>
                            <a:schemeClr val="tx2">
                              <a:lumMod val="60000"/>
                              <a:lumOff val="40000"/>
                            </a:schemeClr>
                          </a:solidFill>
                          <a:effectLst/>
                          <a:latin typeface="+mj-lt"/>
                          <a:cs typeface="Gisha" panose="020B0502040204020203" pitchFamily="34" charset="-79"/>
                        </a:rPr>
                        <a:t>Title</a:t>
                      </a:r>
                    </a:p>
                  </a:txBody>
                  <a:tcPr marL="91426" marR="91426"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600" b="0" i="0" u="none" strike="noStrike" cap="none" normalizeH="0" baseline="0" dirty="0">
                          <a:ln>
                            <a:noFill/>
                          </a:ln>
                          <a:solidFill>
                            <a:schemeClr val="tx2">
                              <a:lumMod val="60000"/>
                              <a:lumOff val="40000"/>
                            </a:schemeClr>
                          </a:solidFill>
                          <a:effectLst/>
                          <a:latin typeface="+mj-lt"/>
                          <a:cs typeface="Gisha" panose="020B0502040204020203" pitchFamily="34" charset="-79"/>
                        </a:rPr>
                        <a:t>Technical Specifications on key performance indicators related to the use of information and communication technology in smart sustainable cities</a:t>
                      </a:r>
                    </a:p>
                  </a:txBody>
                  <a:tcPr marL="91426" marR="91426"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2952">
                <a:tc>
                  <a:txBody>
                    <a:body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6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26" marR="91426"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6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March 2015</a:t>
                      </a:r>
                    </a:p>
                  </a:txBody>
                  <a:tcPr marL="91426" marR="91426" marT="45796" marB="45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 name="TextBox 2"/>
          <p:cNvSpPr txBox="1">
            <a:spLocks noChangeArrowheads="1"/>
          </p:cNvSpPr>
          <p:nvPr/>
        </p:nvSpPr>
        <p:spPr bwMode="auto">
          <a:xfrm>
            <a:off x="292100" y="491122"/>
            <a:ext cx="8497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TR3, 4, 5, &amp; 6/WG3 KPIs series</a:t>
            </a:r>
          </a:p>
        </p:txBody>
      </p:sp>
      <p:graphicFrame>
        <p:nvGraphicFramePr>
          <p:cNvPr id="6" name="Group 2"/>
          <p:cNvGraphicFramePr>
            <a:graphicFrameLocks noGrp="1"/>
          </p:cNvGraphicFramePr>
          <p:nvPr>
            <p:extLst>
              <p:ext uri="{D42A27DB-BD31-4B8C-83A1-F6EECF244321}">
                <p14:modId xmlns:p14="http://schemas.microsoft.com/office/powerpoint/2010/main" val="1542802888"/>
              </p:ext>
            </p:extLst>
          </p:nvPr>
        </p:nvGraphicFramePr>
        <p:xfrm>
          <a:off x="549275" y="1075897"/>
          <a:ext cx="8166100" cy="1433573"/>
        </p:xfrm>
        <a:graphic>
          <a:graphicData uri="http://schemas.openxmlformats.org/drawingml/2006/table">
            <a:tbl>
              <a:tblPr/>
              <a:tblGrid>
                <a:gridCol w="1643856">
                  <a:extLst>
                    <a:ext uri="{9D8B030D-6E8A-4147-A177-3AD203B41FA5}">
                      <a16:colId xmlns:a16="http://schemas.microsoft.com/office/drawing/2014/main" val="20000"/>
                    </a:ext>
                  </a:extLst>
                </a:gridCol>
                <a:gridCol w="6522244">
                  <a:extLst>
                    <a:ext uri="{9D8B030D-6E8A-4147-A177-3AD203B41FA5}">
                      <a16:colId xmlns:a16="http://schemas.microsoft.com/office/drawing/2014/main" val="20001"/>
                    </a:ext>
                  </a:extLst>
                </a:gridCol>
              </a:tblGrid>
              <a:tr h="499288">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bg1"/>
                        </a:buClr>
                        <a:buSzPct val="110000"/>
                        <a:buFont typeface="Wingdings" panose="05000000000000000000" pitchFamily="2" charset="2"/>
                        <a:buNone/>
                        <a:tabLst/>
                      </a:pPr>
                      <a:r>
                        <a:rPr kumimoji="0" lang="en-US" altLang="en-US" sz="1600" b="1" i="0" u="none" strike="noStrike" cap="none" normalizeH="0" baseline="0" dirty="0">
                          <a:ln>
                            <a:noFill/>
                          </a:ln>
                          <a:solidFill>
                            <a:schemeClr val="tx2">
                              <a:lumMod val="60000"/>
                              <a:lumOff val="40000"/>
                            </a:schemeClr>
                          </a:solidFill>
                          <a:effectLst/>
                          <a:latin typeface="+mj-lt"/>
                          <a:cs typeface="Gisha" panose="020B0502040204020203" pitchFamily="34" charset="-79"/>
                        </a:rPr>
                        <a:t>Title</a:t>
                      </a:r>
                    </a:p>
                  </a:txBody>
                  <a:tcPr marL="91426" marR="91426"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600" b="0" i="0" u="none" strike="noStrike" cap="none" normalizeH="0" baseline="0" dirty="0">
                          <a:ln>
                            <a:noFill/>
                          </a:ln>
                          <a:solidFill>
                            <a:schemeClr val="tx2">
                              <a:lumMod val="60000"/>
                              <a:lumOff val="40000"/>
                            </a:schemeClr>
                          </a:solidFill>
                          <a:effectLst/>
                          <a:latin typeface="+mj-lt"/>
                          <a:cs typeface="Gisha" panose="020B0502040204020203" pitchFamily="34" charset="-79"/>
                        </a:rPr>
                        <a:t>Technical Specifications on overview of key performance indicators in smart sustainable cities</a:t>
                      </a:r>
                    </a:p>
                  </a:txBody>
                  <a:tcPr marL="91426" marR="91426"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408">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bg1"/>
                        </a:buClr>
                        <a:buSzPct val="110000"/>
                        <a:buFont typeface="Wingdings" panose="05000000000000000000" pitchFamily="2" charset="2"/>
                        <a:buNone/>
                        <a:tabLst/>
                      </a:pPr>
                      <a:r>
                        <a:rPr kumimoji="0" lang="en-US" altLang="en-US" sz="1600" b="1" i="0" u="none" strike="noStrike" cap="none" normalizeH="0" baseline="0">
                          <a:ln>
                            <a:noFill/>
                          </a:ln>
                          <a:solidFill>
                            <a:schemeClr val="tx2">
                              <a:lumMod val="60000"/>
                              <a:lumOff val="40000"/>
                            </a:schemeClr>
                          </a:solidFill>
                          <a:effectLst/>
                          <a:latin typeface="+mj-lt"/>
                          <a:cs typeface="Gisha" panose="020B0502040204020203" pitchFamily="34" charset="-79"/>
                        </a:rPr>
                        <a:t>Status</a:t>
                      </a:r>
                    </a:p>
                  </a:txBody>
                  <a:tcPr marL="91426" marR="91426"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16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October 2014 and approved in December 2014 by ITU-T Study Group 5</a:t>
                      </a:r>
                    </a:p>
                  </a:txBody>
                  <a:tcPr marL="91426" marR="91426"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2713">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bg1"/>
                        </a:buClr>
                        <a:buSzPct val="110000"/>
                        <a:buFont typeface="Wingdings" panose="05000000000000000000" pitchFamily="2" charset="2"/>
                        <a:buNone/>
                        <a:tabLst/>
                      </a:pPr>
                      <a:r>
                        <a:rPr kumimoji="0" lang="en-US" altLang="en-US" sz="1200" b="1" i="0" u="none" strike="noStrike" cap="none" normalizeH="0" baseline="0" dirty="0">
                          <a:ln>
                            <a:noFill/>
                          </a:ln>
                          <a:solidFill>
                            <a:schemeClr val="tx2">
                              <a:lumMod val="60000"/>
                              <a:lumOff val="40000"/>
                            </a:schemeClr>
                          </a:solidFill>
                          <a:effectLst/>
                          <a:latin typeface="+mj-lt"/>
                          <a:cs typeface="Gisha" panose="020B0502040204020203" pitchFamily="34" charset="-79"/>
                        </a:rPr>
                        <a:t>Free download</a:t>
                      </a:r>
                    </a:p>
                  </a:txBody>
                  <a:tcPr marL="91426" marR="91426"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itu.int/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en</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focusgroups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ssc</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/Documents/</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Approved_Deliverables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/TS-Overview-KPI.docx</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rPr>
                        <a:t> </a:t>
                      </a:r>
                    </a:p>
                  </a:txBody>
                  <a:tcPr marL="91426" marR="91426"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11816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Box 2"/>
          <p:cNvSpPr txBox="1">
            <a:spLocks noChangeArrowheads="1"/>
          </p:cNvSpPr>
          <p:nvPr/>
        </p:nvSpPr>
        <p:spPr bwMode="auto">
          <a:xfrm>
            <a:off x="404813" y="515938"/>
            <a:ext cx="84978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KPIs for smart sustainable cities</a:t>
            </a:r>
          </a:p>
        </p:txBody>
      </p:sp>
      <p:sp>
        <p:nvSpPr>
          <p:cNvPr id="67588" name="Content Placeholder 11"/>
          <p:cNvSpPr txBox="1">
            <a:spLocks noChangeArrowheads="1"/>
          </p:cNvSpPr>
          <p:nvPr/>
        </p:nvSpPr>
        <p:spPr bwMode="auto">
          <a:xfrm>
            <a:off x="481577" y="1162338"/>
            <a:ext cx="817245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chemeClr val="tx2">
                  <a:lumMod val="60000"/>
                  <a:lumOff val="40000"/>
                </a:schemeClr>
              </a:buClr>
              <a:buFont typeface="Wingdings" panose="05000000000000000000" pitchFamily="2" charset="2"/>
              <a:buNone/>
              <a:defRPr/>
            </a:pPr>
            <a:r>
              <a:rPr lang="en-US" altLang="en-US" sz="2000" b="1" dirty="0">
                <a:solidFill>
                  <a:schemeClr val="tx2">
                    <a:lumMod val="60000"/>
                    <a:lumOff val="40000"/>
                  </a:schemeClr>
                </a:solidFill>
                <a:latin typeface="+mj-lt"/>
              </a:rPr>
              <a:t>Rationale</a:t>
            </a:r>
            <a:r>
              <a:rPr lang="en-US" altLang="en-US" sz="2000" dirty="0">
                <a:solidFill>
                  <a:schemeClr val="tx2">
                    <a:lumMod val="60000"/>
                    <a:lumOff val="40000"/>
                  </a:schemeClr>
                </a:solidFill>
                <a:latin typeface="+mj-lt"/>
              </a:rPr>
              <a:t>:</a:t>
            </a:r>
          </a:p>
          <a:p>
            <a:pPr marL="285750" indent="-285750">
              <a:lnSpc>
                <a:spcPct val="90000"/>
              </a:lnSpc>
              <a:buClr>
                <a:schemeClr val="tx2">
                  <a:lumMod val="60000"/>
                  <a:lumOff val="40000"/>
                </a:schemeClr>
              </a:buClr>
              <a:defRPr/>
            </a:pPr>
            <a:r>
              <a:rPr lang="en-US" altLang="en-US" sz="2000" dirty="0">
                <a:solidFill>
                  <a:schemeClr val="tx2">
                    <a:lumMod val="60000"/>
                    <a:lumOff val="40000"/>
                  </a:schemeClr>
                </a:solidFill>
                <a:latin typeface="+mj-lt"/>
              </a:rPr>
              <a:t>To assess how the use of ICTs could have an impact on the sustainability of cities to provide a ground for standardization. </a:t>
            </a:r>
          </a:p>
        </p:txBody>
      </p:sp>
      <p:pic>
        <p:nvPicPr>
          <p:cNvPr id="686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25" y="3398840"/>
            <a:ext cx="1560513"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425" y="1949452"/>
            <a:ext cx="18097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Content Placeholder 11"/>
          <p:cNvSpPr txBox="1">
            <a:spLocks noChangeArrowheads="1"/>
          </p:cNvSpPr>
          <p:nvPr/>
        </p:nvSpPr>
        <p:spPr bwMode="auto">
          <a:xfrm>
            <a:off x="455613" y="2268537"/>
            <a:ext cx="6627812"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chemeClr val="tx2">
                  <a:lumMod val="60000"/>
                  <a:lumOff val="40000"/>
                </a:schemeClr>
              </a:buClr>
              <a:buFont typeface="Wingdings" panose="05000000000000000000" pitchFamily="2" charset="2"/>
              <a:buNone/>
              <a:defRPr/>
            </a:pPr>
            <a:r>
              <a:rPr lang="en-US" altLang="en-US" sz="2000" b="1" dirty="0">
                <a:solidFill>
                  <a:schemeClr val="tx2">
                    <a:lumMod val="60000"/>
                    <a:lumOff val="40000"/>
                  </a:schemeClr>
                </a:solidFill>
                <a:latin typeface="+mj-lt"/>
              </a:rPr>
              <a:t>Benefits for</a:t>
            </a:r>
            <a:r>
              <a:rPr lang="en-US" altLang="en-US" sz="2000" dirty="0">
                <a:solidFill>
                  <a:schemeClr val="tx2">
                    <a:lumMod val="60000"/>
                    <a:lumOff val="40000"/>
                  </a:schemeClr>
                </a:solidFill>
                <a:latin typeface="+mj-lt"/>
              </a:rPr>
              <a:t>:</a:t>
            </a:r>
          </a:p>
          <a:p>
            <a:pPr marL="285750" indent="-285750">
              <a:lnSpc>
                <a:spcPct val="90000"/>
              </a:lnSpc>
              <a:buClr>
                <a:schemeClr val="tx2">
                  <a:lumMod val="60000"/>
                  <a:lumOff val="40000"/>
                </a:schemeClr>
              </a:buClr>
              <a:defRPr/>
            </a:pPr>
            <a:r>
              <a:rPr lang="en-US" altLang="en-US" sz="2000" dirty="0">
                <a:solidFill>
                  <a:schemeClr val="tx2">
                    <a:lumMod val="60000"/>
                    <a:lumOff val="40000"/>
                  </a:schemeClr>
                </a:solidFill>
                <a:latin typeface="+mj-lt"/>
              </a:rPr>
              <a:t>City residents and nonprofit citizen organizations, enabling them to understand the development and progress of SSC with respect to ICT’s impact;</a:t>
            </a:r>
          </a:p>
          <a:p>
            <a:pPr marL="285750" indent="-285750">
              <a:lnSpc>
                <a:spcPct val="90000"/>
              </a:lnSpc>
              <a:buClr>
                <a:schemeClr val="tx2">
                  <a:lumMod val="60000"/>
                  <a:lumOff val="40000"/>
                </a:schemeClr>
              </a:buClr>
              <a:defRPr/>
            </a:pPr>
            <a:r>
              <a:rPr lang="en-US" altLang="en-US" sz="2000" dirty="0">
                <a:solidFill>
                  <a:schemeClr val="tx2">
                    <a:lumMod val="60000"/>
                    <a:lumOff val="40000"/>
                  </a:schemeClr>
                </a:solidFill>
                <a:latin typeface="+mj-lt"/>
              </a:rPr>
              <a:t>Development and operation organizations of SSC, including planning unit, SSC-related producers and service providers, operation and maintenance organizations, helping them to fulfill the tasks of sharing information related to the use of ICT and its impact on the sustainability of cities;</a:t>
            </a:r>
          </a:p>
          <a:p>
            <a:pPr marL="285750" indent="-285750">
              <a:lnSpc>
                <a:spcPct val="90000"/>
              </a:lnSpc>
              <a:buClr>
                <a:schemeClr val="tx2">
                  <a:lumMod val="60000"/>
                  <a:lumOff val="40000"/>
                </a:schemeClr>
              </a:buClr>
              <a:defRPr/>
            </a:pPr>
            <a:r>
              <a:rPr lang="en-US" altLang="en-US" sz="2000" dirty="0">
                <a:solidFill>
                  <a:schemeClr val="tx2">
                    <a:lumMod val="60000"/>
                    <a:lumOff val="40000"/>
                  </a:schemeClr>
                </a:solidFill>
                <a:latin typeface="+mj-lt"/>
              </a:rPr>
              <a:t>Evaluation and ranking agencies, including academia, supporting them in selection of relevant KPIs for assessing the contribution from ICT in the development of SSC.</a:t>
            </a:r>
          </a:p>
          <a:p>
            <a:pPr>
              <a:lnSpc>
                <a:spcPct val="90000"/>
              </a:lnSpc>
              <a:buClr>
                <a:schemeClr val="tx2">
                  <a:lumMod val="60000"/>
                  <a:lumOff val="40000"/>
                </a:schemeClr>
              </a:buClr>
              <a:defRPr/>
            </a:pPr>
            <a:endParaRPr lang="en-US" altLang="en-US" sz="2000" dirty="0">
              <a:solidFill>
                <a:schemeClr val="tx2">
                  <a:lumMod val="60000"/>
                  <a:lumOff val="40000"/>
                </a:schemeClr>
              </a:solidFill>
              <a:latin typeface="+mj-lt"/>
            </a:endParaRPr>
          </a:p>
        </p:txBody>
      </p:sp>
    </p:spTree>
    <p:extLst>
      <p:ext uri="{BB962C8B-B14F-4D97-AF65-F5344CB8AC3E}">
        <p14:creationId xmlns:p14="http://schemas.microsoft.com/office/powerpoint/2010/main" val="15723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txBox="1">
            <a:spLocks noChangeArrowheads="1"/>
          </p:cNvSpPr>
          <p:nvPr/>
        </p:nvSpPr>
        <p:spPr bwMode="auto">
          <a:xfrm>
            <a:off x="611187" y="1307784"/>
            <a:ext cx="79216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just">
              <a:buClr>
                <a:schemeClr val="bg1"/>
              </a:buClr>
              <a:buFont typeface="Wingdings" panose="05000000000000000000" pitchFamily="2" charset="2"/>
              <a:buNone/>
            </a:pPr>
            <a:r>
              <a:rPr lang="es-ES_tradnl" altLang="zh-CN" sz="2000" dirty="0">
                <a:solidFill>
                  <a:schemeClr val="tx2">
                    <a:lumMod val="60000"/>
                    <a:lumOff val="40000"/>
                  </a:schemeClr>
                </a:solidFill>
                <a:latin typeface="+mj-lt"/>
                <a:cs typeface="Gisha" panose="020B0502040204020203" pitchFamily="34" charset="-79"/>
              </a:rPr>
              <a:t>In c</a:t>
            </a:r>
            <a:r>
              <a:rPr lang="zh-CN" altLang="en-US" sz="2000" dirty="0">
                <a:solidFill>
                  <a:schemeClr val="tx2">
                    <a:lumMod val="60000"/>
                    <a:lumOff val="40000"/>
                  </a:schemeClr>
                </a:solidFill>
                <a:latin typeface="+mj-lt"/>
                <a:cs typeface="Gisha" panose="020B0502040204020203" pitchFamily="34" charset="-79"/>
              </a:rPr>
              <a:t>ollaboration with:</a:t>
            </a:r>
          </a:p>
          <a:p>
            <a:pPr algn="just">
              <a:buClr>
                <a:schemeClr val="bg1"/>
              </a:buClr>
              <a:buFont typeface="Wingdings" panose="05000000000000000000" pitchFamily="2" charset="2"/>
              <a:buNone/>
            </a:pPr>
            <a:endParaRPr lang="en-US" altLang="en-US" sz="1800" dirty="0">
              <a:solidFill>
                <a:schemeClr val="bg1"/>
              </a:solidFill>
              <a:cs typeface="Gisha" panose="020B0502040204020203" pitchFamily="34" charset="-79"/>
            </a:endParaRPr>
          </a:p>
          <a:p>
            <a:pPr marL="285750" indent="-285750">
              <a:lnSpc>
                <a:spcPct val="90000"/>
              </a:lnSpc>
              <a:buClr>
                <a:schemeClr val="tx2">
                  <a:lumMod val="60000"/>
                  <a:lumOff val="40000"/>
                </a:schemeClr>
              </a:buClr>
            </a:pPr>
            <a:r>
              <a:rPr lang="zh-CN" altLang="en-US" sz="2000" b="1" kern="0" dirty="0">
                <a:solidFill>
                  <a:schemeClr val="tx2">
                    <a:lumMod val="60000"/>
                    <a:lumOff val="40000"/>
                  </a:schemeClr>
                </a:solidFill>
                <a:latin typeface="+mj-lt"/>
                <a:cs typeface="Browallia New" panose="020B0604020202020204" pitchFamily="34" charset="-34"/>
              </a:rPr>
              <a:t>Within SG5</a:t>
            </a:r>
            <a:r>
              <a:rPr lang="zh-CN" altLang="en-US" sz="2000" kern="0" dirty="0">
                <a:solidFill>
                  <a:schemeClr val="tx2">
                    <a:lumMod val="60000"/>
                    <a:lumOff val="40000"/>
                  </a:schemeClr>
                </a:solidFill>
                <a:latin typeface="+mj-lt"/>
                <a:cs typeface="Browallia New" panose="020B0604020202020204" pitchFamily="34" charset="-34"/>
              </a:rPr>
              <a:t>: Q7, Q13, Q14, Q15, Q16, Q17, Q18, and Q19, etc.</a:t>
            </a:r>
            <a:r>
              <a:rPr lang="en-US" altLang="en-US" sz="2000" kern="0" dirty="0">
                <a:solidFill>
                  <a:schemeClr val="tx2">
                    <a:lumMod val="60000"/>
                    <a:lumOff val="40000"/>
                  </a:schemeClr>
                </a:solidFill>
                <a:latin typeface="+mj-lt"/>
                <a:cs typeface="Browallia New" panose="020B0604020202020204" pitchFamily="34" charset="-34"/>
              </a:rPr>
              <a:t>;</a:t>
            </a:r>
          </a:p>
          <a:p>
            <a:pPr marL="285750" indent="-285750">
              <a:lnSpc>
                <a:spcPct val="90000"/>
              </a:lnSpc>
              <a:buClr>
                <a:schemeClr val="tx2">
                  <a:lumMod val="60000"/>
                  <a:lumOff val="40000"/>
                </a:schemeClr>
              </a:buClr>
            </a:pPr>
            <a:endParaRPr lang="en-US" altLang="en-US" sz="2000" b="1" kern="0" dirty="0">
              <a:solidFill>
                <a:schemeClr val="tx2">
                  <a:lumMod val="60000"/>
                  <a:lumOff val="40000"/>
                </a:schemeClr>
              </a:solidFill>
              <a:latin typeface="+mj-lt"/>
              <a:cs typeface="Browallia New" panose="020B0604020202020204" pitchFamily="34" charset="-34"/>
            </a:endParaRPr>
          </a:p>
          <a:p>
            <a:pPr marL="285750" indent="-285750">
              <a:lnSpc>
                <a:spcPct val="90000"/>
              </a:lnSpc>
              <a:buClr>
                <a:schemeClr val="tx2">
                  <a:lumMod val="60000"/>
                  <a:lumOff val="40000"/>
                </a:schemeClr>
              </a:buClr>
            </a:pPr>
            <a:r>
              <a:rPr lang="zh-CN" altLang="en-US" sz="2000" b="1" kern="0" dirty="0">
                <a:solidFill>
                  <a:schemeClr val="tx2">
                    <a:lumMod val="60000"/>
                    <a:lumOff val="40000"/>
                  </a:schemeClr>
                </a:solidFill>
                <a:latin typeface="+mj-lt"/>
                <a:cs typeface="Browallia New" panose="020B0604020202020204" pitchFamily="34" charset="-34"/>
              </a:rPr>
              <a:t>All ITU</a:t>
            </a:r>
            <a:r>
              <a:rPr lang="en-US" altLang="en-US" sz="2000" b="1" kern="0" dirty="0">
                <a:solidFill>
                  <a:schemeClr val="tx2">
                    <a:lumMod val="60000"/>
                    <a:lumOff val="40000"/>
                  </a:schemeClr>
                </a:solidFill>
                <a:latin typeface="+mj-lt"/>
                <a:cs typeface="Browallia New" panose="020B0604020202020204" pitchFamily="34" charset="-34"/>
              </a:rPr>
              <a:t>-T</a:t>
            </a:r>
            <a:r>
              <a:rPr lang="zh-CN" altLang="en-US" sz="2000" b="1" kern="0" dirty="0">
                <a:solidFill>
                  <a:schemeClr val="tx2">
                    <a:lumMod val="60000"/>
                    <a:lumOff val="40000"/>
                  </a:schemeClr>
                </a:solidFill>
                <a:latin typeface="+mj-lt"/>
                <a:cs typeface="Browallia New" panose="020B0604020202020204" pitchFamily="34" charset="-34"/>
              </a:rPr>
              <a:t> Study Groups</a:t>
            </a:r>
            <a:r>
              <a:rPr lang="zh-CN" altLang="en-US" sz="2000" kern="0" dirty="0">
                <a:solidFill>
                  <a:schemeClr val="tx2">
                    <a:lumMod val="60000"/>
                    <a:lumOff val="40000"/>
                  </a:schemeClr>
                </a:solidFill>
                <a:latin typeface="+mj-lt"/>
                <a:cs typeface="Browallia New" panose="020B0604020202020204" pitchFamily="34" charset="-34"/>
              </a:rPr>
              <a:t>, especially</a:t>
            </a:r>
            <a:r>
              <a:rPr lang="en-US" altLang="en-US" sz="2000" kern="0" dirty="0">
                <a:solidFill>
                  <a:schemeClr val="tx2">
                    <a:lumMod val="60000"/>
                    <a:lumOff val="40000"/>
                  </a:schemeClr>
                </a:solidFill>
                <a:latin typeface="+mj-lt"/>
                <a:cs typeface="Browallia New" panose="020B0604020202020204" pitchFamily="34" charset="-34"/>
              </a:rPr>
              <a:t> </a:t>
            </a:r>
            <a:r>
              <a:rPr lang="zh-CN" altLang="en-US" sz="2000" kern="0" dirty="0">
                <a:solidFill>
                  <a:schemeClr val="tx2">
                    <a:lumMod val="60000"/>
                    <a:lumOff val="40000"/>
                  </a:schemeClr>
                </a:solidFill>
                <a:latin typeface="+mj-lt"/>
                <a:cs typeface="Browallia New" panose="020B0604020202020204" pitchFamily="34" charset="-34"/>
              </a:rPr>
              <a:t>SG11, SG13, SG15, SG16 and SG17</a:t>
            </a:r>
            <a:r>
              <a:rPr lang="en-US" altLang="en-US" sz="2000" kern="0" dirty="0">
                <a:solidFill>
                  <a:schemeClr val="tx2">
                    <a:lumMod val="60000"/>
                    <a:lumOff val="40000"/>
                  </a:schemeClr>
                </a:solidFill>
                <a:latin typeface="+mj-lt"/>
                <a:cs typeface="Browallia New" panose="020B0604020202020204" pitchFamily="34" charset="-34"/>
              </a:rPr>
              <a:t>;</a:t>
            </a:r>
          </a:p>
          <a:p>
            <a:pPr marL="285750" indent="-285750">
              <a:lnSpc>
                <a:spcPct val="90000"/>
              </a:lnSpc>
              <a:buClr>
                <a:schemeClr val="tx2">
                  <a:lumMod val="60000"/>
                  <a:lumOff val="40000"/>
                </a:schemeClr>
              </a:buClr>
            </a:pPr>
            <a:endParaRPr lang="en-US" altLang="en-US" sz="2000" b="1" kern="0" dirty="0">
              <a:solidFill>
                <a:schemeClr val="tx2">
                  <a:lumMod val="60000"/>
                  <a:lumOff val="40000"/>
                </a:schemeClr>
              </a:solidFill>
              <a:latin typeface="+mj-lt"/>
              <a:cs typeface="Browallia New" panose="020B0604020202020204" pitchFamily="34" charset="-34"/>
            </a:endParaRPr>
          </a:p>
          <a:p>
            <a:pPr marL="285750" indent="-285750">
              <a:lnSpc>
                <a:spcPct val="90000"/>
              </a:lnSpc>
              <a:buClr>
                <a:schemeClr val="tx2">
                  <a:lumMod val="60000"/>
                  <a:lumOff val="40000"/>
                </a:schemeClr>
              </a:buClr>
            </a:pPr>
            <a:r>
              <a:rPr lang="zh-CN" altLang="en-US" sz="2000" b="1" kern="0" dirty="0">
                <a:solidFill>
                  <a:schemeClr val="tx2">
                    <a:lumMod val="60000"/>
                    <a:lumOff val="40000"/>
                  </a:schemeClr>
                </a:solidFill>
                <a:latin typeface="+mj-lt"/>
                <a:cs typeface="Browallia New" panose="020B0604020202020204" pitchFamily="34" charset="-34"/>
              </a:rPr>
              <a:t>Other international, regional and national SDOs</a:t>
            </a:r>
            <a:r>
              <a:rPr lang="zh-CN" altLang="en-US" sz="2000" kern="0" dirty="0">
                <a:solidFill>
                  <a:schemeClr val="tx2">
                    <a:lumMod val="60000"/>
                    <a:lumOff val="40000"/>
                  </a:schemeClr>
                </a:solidFill>
                <a:latin typeface="+mj-lt"/>
                <a:cs typeface="Browallia New" panose="020B0604020202020204" pitchFamily="34" charset="-34"/>
              </a:rPr>
              <a:t>, such as ISO, I</a:t>
            </a:r>
            <a:r>
              <a:rPr lang="en-US" altLang="en-US" sz="2000" kern="0" dirty="0">
                <a:solidFill>
                  <a:schemeClr val="tx2">
                    <a:lumMod val="60000"/>
                    <a:lumOff val="40000"/>
                  </a:schemeClr>
                </a:solidFill>
                <a:latin typeface="+mj-lt"/>
                <a:cs typeface="Browallia New" panose="020B0604020202020204" pitchFamily="34" charset="-34"/>
              </a:rPr>
              <a:t>E</a:t>
            </a:r>
            <a:r>
              <a:rPr lang="zh-CN" altLang="en-US" sz="2000" kern="0" dirty="0">
                <a:solidFill>
                  <a:schemeClr val="tx2">
                    <a:lumMod val="60000"/>
                    <a:lumOff val="40000"/>
                  </a:schemeClr>
                </a:solidFill>
                <a:latin typeface="+mj-lt"/>
                <a:cs typeface="Browallia New" panose="020B0604020202020204" pitchFamily="34" charset="-34"/>
              </a:rPr>
              <a:t>C, IEEE, CEN/CENELEC, </a:t>
            </a:r>
            <a:r>
              <a:rPr lang="it-IT" altLang="en-US" sz="2000" kern="0" dirty="0">
                <a:solidFill>
                  <a:schemeClr val="tx2">
                    <a:lumMod val="60000"/>
                    <a:lumOff val="40000"/>
                  </a:schemeClr>
                </a:solidFill>
                <a:latin typeface="+mj-lt"/>
                <a:cs typeface="Browallia New" panose="020B0604020202020204" pitchFamily="34" charset="-34"/>
              </a:rPr>
              <a:t>ETSI, </a:t>
            </a:r>
            <a:r>
              <a:rPr lang="zh-CN" altLang="en-US" sz="2000" kern="0" dirty="0">
                <a:solidFill>
                  <a:schemeClr val="tx2">
                    <a:lumMod val="60000"/>
                    <a:lumOff val="40000"/>
                  </a:schemeClr>
                </a:solidFill>
                <a:latin typeface="+mj-lt"/>
                <a:cs typeface="Browallia New" panose="020B0604020202020204" pitchFamily="34" charset="-34"/>
              </a:rPr>
              <a:t>etc.</a:t>
            </a:r>
            <a:r>
              <a:rPr lang="en-US" altLang="en-US" sz="2000" kern="0" dirty="0">
                <a:solidFill>
                  <a:schemeClr val="tx2">
                    <a:lumMod val="60000"/>
                    <a:lumOff val="40000"/>
                  </a:schemeClr>
                </a:solidFill>
                <a:latin typeface="+mj-lt"/>
                <a:cs typeface="Browallia New" panose="020B0604020202020204" pitchFamily="34" charset="-34"/>
              </a:rPr>
              <a:t>;</a:t>
            </a:r>
          </a:p>
          <a:p>
            <a:pPr marL="285750" indent="-285750">
              <a:lnSpc>
                <a:spcPct val="90000"/>
              </a:lnSpc>
              <a:buClr>
                <a:schemeClr val="tx2">
                  <a:lumMod val="60000"/>
                  <a:lumOff val="40000"/>
                </a:schemeClr>
              </a:buClr>
            </a:pPr>
            <a:endParaRPr lang="en-US" altLang="en-US" sz="2000" b="1" kern="0" dirty="0">
              <a:solidFill>
                <a:schemeClr val="tx2">
                  <a:lumMod val="60000"/>
                  <a:lumOff val="40000"/>
                </a:schemeClr>
              </a:solidFill>
              <a:latin typeface="+mj-lt"/>
              <a:cs typeface="Browallia New" panose="020B0604020202020204" pitchFamily="34" charset="-34"/>
            </a:endParaRPr>
          </a:p>
          <a:p>
            <a:pPr marL="285750" indent="-285750">
              <a:lnSpc>
                <a:spcPct val="90000"/>
              </a:lnSpc>
              <a:buClr>
                <a:schemeClr val="tx2">
                  <a:lumMod val="60000"/>
                  <a:lumOff val="40000"/>
                </a:schemeClr>
              </a:buClr>
            </a:pPr>
            <a:r>
              <a:rPr lang="zh-CN" altLang="en-US" sz="2000" b="1" kern="0" dirty="0">
                <a:solidFill>
                  <a:schemeClr val="tx2">
                    <a:lumMod val="60000"/>
                    <a:lumOff val="40000"/>
                  </a:schemeClr>
                </a:solidFill>
                <a:latin typeface="+mj-lt"/>
                <a:cs typeface="Browallia New" panose="020B0604020202020204" pitchFamily="34" charset="-34"/>
              </a:rPr>
              <a:t>R</a:t>
            </a:r>
            <a:r>
              <a:rPr lang="en-US" altLang="en-US" sz="2000" b="1" kern="0" dirty="0" err="1">
                <a:solidFill>
                  <a:schemeClr val="tx2">
                    <a:lumMod val="60000"/>
                    <a:lumOff val="40000"/>
                  </a:schemeClr>
                </a:solidFill>
                <a:latin typeface="+mj-lt"/>
                <a:cs typeface="Browallia New" panose="020B0604020202020204" pitchFamily="34" charset="-34"/>
              </a:rPr>
              <a:t>elevant</a:t>
            </a:r>
            <a:r>
              <a:rPr lang="en-US" altLang="en-US" sz="2000" b="1" kern="0" dirty="0">
                <a:solidFill>
                  <a:schemeClr val="tx2">
                    <a:lumMod val="60000"/>
                    <a:lumOff val="40000"/>
                  </a:schemeClr>
                </a:solidFill>
                <a:latin typeface="+mj-lt"/>
                <a:cs typeface="Browallia New" panose="020B0604020202020204" pitchFamily="34" charset="-34"/>
              </a:rPr>
              <a:t> entities</a:t>
            </a:r>
            <a:r>
              <a:rPr lang="zh-CN" altLang="en-US" sz="2000" b="1" kern="0" dirty="0">
                <a:solidFill>
                  <a:schemeClr val="tx2">
                    <a:lumMod val="60000"/>
                    <a:lumOff val="40000"/>
                  </a:schemeClr>
                </a:solidFill>
                <a:latin typeface="+mj-lt"/>
                <a:cs typeface="Browallia New" panose="020B0604020202020204" pitchFamily="34" charset="-34"/>
              </a:rPr>
              <a:t> including</a:t>
            </a:r>
            <a:r>
              <a:rPr lang="zh-CN" altLang="en-US" sz="2000" kern="0" dirty="0">
                <a:solidFill>
                  <a:schemeClr val="tx2">
                    <a:lumMod val="60000"/>
                    <a:lumOff val="40000"/>
                  </a:schemeClr>
                </a:solidFill>
                <a:latin typeface="+mj-lt"/>
                <a:cs typeface="Browallia New" panose="020B0604020202020204" pitchFamily="34" charset="-34"/>
              </a:rPr>
              <a:t>:</a:t>
            </a:r>
            <a:r>
              <a:rPr lang="en-US" altLang="en-US" sz="2000" kern="0" dirty="0">
                <a:solidFill>
                  <a:schemeClr val="tx2">
                    <a:lumMod val="60000"/>
                    <a:lumOff val="40000"/>
                  </a:schemeClr>
                </a:solidFill>
                <a:latin typeface="+mj-lt"/>
                <a:cs typeface="Browallia New" panose="020B0604020202020204" pitchFamily="34" charset="-34"/>
              </a:rPr>
              <a:t> municipalities, federation of municipalities, non-governmental organizations (NGOs), policy makers, industry forums and consortia, companies, academic institutions, research institutions</a:t>
            </a:r>
            <a:r>
              <a:rPr lang="zh-CN" altLang="en-US" sz="2000" kern="0" dirty="0">
                <a:solidFill>
                  <a:schemeClr val="tx2">
                    <a:lumMod val="60000"/>
                    <a:lumOff val="40000"/>
                  </a:schemeClr>
                </a:solidFill>
                <a:latin typeface="+mj-lt"/>
                <a:cs typeface="Browallia New" panose="020B0604020202020204" pitchFamily="34" charset="-34"/>
              </a:rPr>
              <a:t>, etc.</a:t>
            </a:r>
            <a:r>
              <a:rPr lang="en-US" altLang="en-US" sz="2000" kern="0" dirty="0">
                <a:solidFill>
                  <a:schemeClr val="tx2">
                    <a:lumMod val="60000"/>
                    <a:lumOff val="40000"/>
                  </a:schemeClr>
                </a:solidFill>
                <a:latin typeface="+mj-lt"/>
                <a:cs typeface="Browallia New" panose="020B0604020202020204" pitchFamily="34" charset="-34"/>
              </a:rPr>
              <a:t> </a:t>
            </a:r>
          </a:p>
        </p:txBody>
      </p:sp>
      <p:sp>
        <p:nvSpPr>
          <p:cNvPr id="30724" name="TextBox 2"/>
          <p:cNvSpPr txBox="1">
            <a:spLocks noChangeArrowheads="1"/>
          </p:cNvSpPr>
          <p:nvPr/>
        </p:nvSpPr>
        <p:spPr bwMode="auto">
          <a:xfrm>
            <a:off x="367028" y="484793"/>
            <a:ext cx="84978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Terms of reference (2/2)</a:t>
            </a:r>
          </a:p>
        </p:txBody>
      </p:sp>
    </p:spTree>
    <p:extLst>
      <p:ext uri="{BB962C8B-B14F-4D97-AF65-F5344CB8AC3E}">
        <p14:creationId xmlns:p14="http://schemas.microsoft.com/office/powerpoint/2010/main" val="1749708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3" descr="te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924562"/>
            <a:ext cx="3176588"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779" name="Group 3"/>
          <p:cNvGraphicFramePr>
            <a:graphicFrameLocks noGrp="1"/>
          </p:cNvGraphicFramePr>
          <p:nvPr>
            <p:extLst>
              <p:ext uri="{D42A27DB-BD31-4B8C-83A1-F6EECF244321}">
                <p14:modId xmlns:p14="http://schemas.microsoft.com/office/powerpoint/2010/main" val="2450091464"/>
              </p:ext>
            </p:extLst>
          </p:nvPr>
        </p:nvGraphicFramePr>
        <p:xfrm>
          <a:off x="179388" y="1059938"/>
          <a:ext cx="5688012" cy="4691065"/>
        </p:xfrm>
        <a:graphic>
          <a:graphicData uri="http://schemas.openxmlformats.org/drawingml/2006/table">
            <a:tbl>
              <a:tblPr/>
              <a:tblGrid>
                <a:gridCol w="2055812">
                  <a:extLst>
                    <a:ext uri="{9D8B030D-6E8A-4147-A177-3AD203B41FA5}">
                      <a16:colId xmlns:a16="http://schemas.microsoft.com/office/drawing/2014/main" val="20000"/>
                    </a:ext>
                  </a:extLst>
                </a:gridCol>
                <a:gridCol w="3632200">
                  <a:extLst>
                    <a:ext uri="{9D8B030D-6E8A-4147-A177-3AD203B41FA5}">
                      <a16:colId xmlns:a16="http://schemas.microsoft.com/office/drawing/2014/main" val="20001"/>
                    </a:ext>
                  </a:extLst>
                </a:gridCol>
              </a:tblGrid>
              <a:tr h="357131">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zh-CN" altLang="en-US" sz="1600" b="1" i="0" u="none" strike="noStrike" cap="none" normalizeH="0" baseline="0" dirty="0">
                          <a:ln>
                            <a:noFill/>
                          </a:ln>
                          <a:solidFill>
                            <a:srgbClr val="FFFFFF"/>
                          </a:solidFill>
                          <a:effectLst/>
                          <a:latin typeface="Calibri" panose="020F0502020204030204" pitchFamily="34" charset="0"/>
                          <a:ea typeface="SimSun" panose="02010600030101010101" pitchFamily="2" charset="-122"/>
                        </a:rPr>
                        <a:t>dimension</a:t>
                      </a: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zh-CN" altLang="en-US" sz="1600" b="1" i="0" u="none" strike="noStrike" cap="none" normalizeH="0" baseline="0">
                          <a:ln>
                            <a:noFill/>
                          </a:ln>
                          <a:solidFill>
                            <a:srgbClr val="FFFFFF"/>
                          </a:solidFill>
                          <a:effectLst/>
                          <a:latin typeface="Calibri" panose="020F0502020204030204" pitchFamily="34" charset="0"/>
                          <a:ea typeface="SimSun" panose="02010600030101010101" pitchFamily="2" charset="-122"/>
                        </a:rPr>
                        <a:t>indicators</a:t>
                      </a: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579345">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ICT</a:t>
                      </a: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14, covering Network facilities, Information facilities</a:t>
                      </a: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79345">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en-US"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Environmental sustainability</a:t>
                      </a:r>
                      <a:endParaRPr kumimoji="0" lang="en-US" altLang="en-US" sz="1600" b="0" i="0" u="none" strike="noStrike" cap="none" normalizeH="0" baseline="0">
                        <a:ln>
                          <a:noFill/>
                        </a:ln>
                        <a:solidFill>
                          <a:srgbClr val="000000"/>
                        </a:solidFill>
                        <a:effectLst/>
                        <a:latin typeface="Calibri" panose="020F0502020204030204" pitchFamily="34" charset="0"/>
                      </a:endParaRP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zh-CN"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rPr>
                        <a:t>14, covering </a:t>
                      </a: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rPr>
                        <a:t>Environment</a:t>
                      </a:r>
                      <a:r>
                        <a:rPr kumimoji="0" lang="zh-CN"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rPr>
                        <a:t>,</a:t>
                      </a: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rPr>
                        <a:t>  Energy and natural resources</a:t>
                      </a:r>
                      <a:endParaRPr kumimoji="0" lang="en-US" altLang="en-US" sz="1600" b="0" i="0" u="none" strike="noStrike" cap="none" normalizeH="0" baseline="0" dirty="0">
                        <a:ln>
                          <a:noFill/>
                        </a:ln>
                        <a:solidFill>
                          <a:srgbClr val="000000"/>
                        </a:solidFill>
                        <a:effectLst/>
                        <a:latin typeface="Calibri" panose="020F0502020204030204" pitchFamily="34" charset="0"/>
                      </a:endParaRP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79345">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en-US"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Productivity</a:t>
                      </a:r>
                      <a:endParaRPr kumimoji="0" lang="en-US" altLang="en-US" sz="1600" b="0" i="0" u="none" strike="noStrike" cap="none" normalizeH="0" baseline="0">
                        <a:ln>
                          <a:noFill/>
                        </a:ln>
                        <a:solidFill>
                          <a:srgbClr val="000000"/>
                        </a:solidFill>
                        <a:effectLst/>
                        <a:latin typeface="Calibri" panose="020F0502020204030204" pitchFamily="34" charset="0"/>
                      </a:endParaRP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12, covering I</a:t>
                      </a:r>
                      <a:r>
                        <a:rPr kumimoji="0" lang="en-US"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nnovation</a:t>
                      </a:r>
                      <a:r>
                        <a:rPr kumimoji="0" lang="zh-CN"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a:t>
                      </a:r>
                      <a:r>
                        <a:rPr kumimoji="0" lang="en-US"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 </a:t>
                      </a:r>
                      <a:r>
                        <a:rPr kumimoji="0" lang="zh-CN"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E</a:t>
                      </a:r>
                      <a:r>
                        <a:rPr kumimoji="0" lang="en-US"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conomy sustainability</a:t>
                      </a:r>
                      <a:endParaRPr kumimoji="0" lang="en-US" altLang="en-US" sz="1600" b="0" i="0" u="none" strike="noStrike" cap="none" normalizeH="0" baseline="0">
                        <a:ln>
                          <a:noFill/>
                        </a:ln>
                        <a:solidFill>
                          <a:srgbClr val="000000"/>
                        </a:solidFill>
                        <a:effectLst/>
                        <a:latin typeface="Calibri" panose="020F0502020204030204" pitchFamily="34" charset="0"/>
                      </a:endParaRP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999964">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en-US"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Quality of life</a:t>
                      </a:r>
                      <a:endParaRPr kumimoji="0" lang="en-US" altLang="en-US" sz="1600" b="0" i="0" u="none" strike="noStrike" cap="none" normalizeH="0" baseline="0">
                        <a:ln>
                          <a:noFill/>
                        </a:ln>
                        <a:solidFill>
                          <a:srgbClr val="000000"/>
                        </a:solidFill>
                        <a:effectLst/>
                        <a:latin typeface="Calibri" panose="020F0502020204030204" pitchFamily="34" charset="0"/>
                      </a:endParaRP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22, covering Convenience and comfort, Security and safety, Healthcare,  Education and training</a:t>
                      </a: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822946">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en-US"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Equity and social inclusion</a:t>
                      </a:r>
                      <a:endParaRPr kumimoji="0" lang="en-US" altLang="en-US" sz="1600" b="0" i="0" u="none" strike="noStrike" cap="none" normalizeH="0" baseline="0">
                        <a:ln>
                          <a:noFill/>
                        </a:ln>
                        <a:solidFill>
                          <a:srgbClr val="000000"/>
                        </a:solidFill>
                        <a:effectLst/>
                        <a:latin typeface="Calibri" panose="020F0502020204030204" pitchFamily="34" charset="0"/>
                      </a:endParaRP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11, covering Openness and public participation, Social sustainability, Governance sustainability</a:t>
                      </a: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772989">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en-US" altLang="en-US" sz="1600" b="0" i="0" u="none" strike="noStrike" cap="none" normalizeH="0" baseline="0">
                          <a:ln>
                            <a:noFill/>
                          </a:ln>
                          <a:solidFill>
                            <a:srgbClr val="000000"/>
                          </a:solidFill>
                          <a:effectLst/>
                          <a:latin typeface="Calibri" panose="020F0502020204030204" pitchFamily="34" charset="0"/>
                          <a:ea typeface="SimSun" panose="02010600030101010101" pitchFamily="2" charset="-122"/>
                        </a:rPr>
                        <a:t>Non-ICT infrastructure development</a:t>
                      </a:r>
                      <a:endParaRPr kumimoji="0" lang="en-US" altLang="en-US" sz="1600" b="0" i="0" u="none" strike="noStrike" cap="none" normalizeH="0" baseline="0">
                        <a:ln>
                          <a:noFill/>
                        </a:ln>
                        <a:solidFill>
                          <a:srgbClr val="000000"/>
                        </a:solidFill>
                        <a:effectLst/>
                        <a:latin typeface="Calibri" panose="020F0502020204030204" pitchFamily="34" charset="0"/>
                      </a:endParaRP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E438A"/>
                        </a:buClr>
                        <a:buSzPct val="110000"/>
                        <a:buFont typeface="Wingdings" panose="05000000000000000000" pitchFamily="2" charset="2"/>
                        <a:buNone/>
                        <a:tabLst/>
                      </a:pPr>
                      <a:r>
                        <a:rPr kumimoji="0" lang="zh-CN"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rPr>
                        <a:t>15, covering Building, Transport, Sanitation, Municipal pipe network</a:t>
                      </a:r>
                    </a:p>
                  </a:txBody>
                  <a:tcPr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69664" name="TextBox 2"/>
          <p:cNvSpPr txBox="1">
            <a:spLocks noChangeArrowheads="1"/>
          </p:cNvSpPr>
          <p:nvPr/>
        </p:nvSpPr>
        <p:spPr bwMode="auto">
          <a:xfrm>
            <a:off x="395288" y="409575"/>
            <a:ext cx="84978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KPIs for smart sustainable cities</a:t>
            </a:r>
          </a:p>
        </p:txBody>
      </p:sp>
    </p:spTree>
    <p:extLst>
      <p:ext uri="{BB962C8B-B14F-4D97-AF65-F5344CB8AC3E}">
        <p14:creationId xmlns:p14="http://schemas.microsoft.com/office/powerpoint/2010/main" val="627558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Box 2"/>
          <p:cNvSpPr txBox="1">
            <a:spLocks noChangeArrowheads="1"/>
          </p:cNvSpPr>
          <p:nvPr/>
        </p:nvSpPr>
        <p:spPr bwMode="auto">
          <a:xfrm>
            <a:off x="326231" y="439292"/>
            <a:ext cx="8497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Working Groups 4</a:t>
            </a:r>
          </a:p>
        </p:txBody>
      </p:sp>
      <p:sp>
        <p:nvSpPr>
          <p:cNvPr id="33800" name="Oval 13"/>
          <p:cNvSpPr>
            <a:spLocks noChangeArrowheads="1"/>
          </p:cNvSpPr>
          <p:nvPr/>
        </p:nvSpPr>
        <p:spPr bwMode="auto">
          <a:xfrm>
            <a:off x="1660525" y="4262437"/>
            <a:ext cx="549275" cy="549275"/>
          </a:xfrm>
          <a:prstGeom prst="ellipse">
            <a:avLst/>
          </a:prstGeom>
          <a:solidFill>
            <a:srgbClr val="7DEB8A"/>
          </a:solidFill>
          <a:ln>
            <a:noFill/>
          </a:ln>
          <a:effectLst>
            <a:outerShdw dist="50800" dir="5400000" algn="ctr" rotWithShape="0">
              <a:srgbClr val="000000">
                <a:alpha val="25998"/>
              </a:srgbClr>
            </a:outerShdw>
          </a:effectLst>
          <a:extLst/>
        </p:spPr>
        <p:txBody>
          <a:bodyPr anchor="ct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75000"/>
                  </a:schemeClr>
                </a:solidFill>
              </a:rPr>
              <a:t>4</a:t>
            </a:r>
          </a:p>
        </p:txBody>
      </p:sp>
      <p:sp>
        <p:nvSpPr>
          <p:cNvPr id="2" name="Diamond 1"/>
          <p:cNvSpPr/>
          <p:nvPr/>
        </p:nvSpPr>
        <p:spPr>
          <a:xfrm>
            <a:off x="2437306" y="1241328"/>
            <a:ext cx="4215859" cy="4103463"/>
          </a:xfrm>
          <a:prstGeom prst="diamon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2839056" y="1403331"/>
            <a:ext cx="1671676" cy="1834717"/>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2">
                  <a:lumMod val="60000"/>
                  <a:lumOff val="40000"/>
                </a:schemeClr>
              </a:solidFill>
            </a:endParaRPr>
          </a:p>
        </p:txBody>
      </p:sp>
      <p:sp>
        <p:nvSpPr>
          <p:cNvPr id="10" name="Rounded Rectangle 9"/>
          <p:cNvSpPr/>
          <p:nvPr/>
        </p:nvSpPr>
        <p:spPr>
          <a:xfrm>
            <a:off x="2839055" y="3241365"/>
            <a:ext cx="1671676" cy="1821842"/>
          </a:xfrm>
          <a:prstGeom prst="roundRect">
            <a:avLst/>
          </a:prstGeom>
          <a:solidFill>
            <a:srgbClr val="7DEB8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lumMod val="60000"/>
                    <a:lumOff val="40000"/>
                  </a:schemeClr>
                </a:solidFill>
              </a:rPr>
              <a:t>Policy and positioning</a:t>
            </a:r>
          </a:p>
        </p:txBody>
      </p:sp>
      <p:sp>
        <p:nvSpPr>
          <p:cNvPr id="11" name="Rounded Rectangle 10"/>
          <p:cNvSpPr/>
          <p:nvPr/>
        </p:nvSpPr>
        <p:spPr>
          <a:xfrm>
            <a:off x="4510732" y="3238048"/>
            <a:ext cx="1699914" cy="1825159"/>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12" name="Rounded Rectangle 11"/>
          <p:cNvSpPr/>
          <p:nvPr/>
        </p:nvSpPr>
        <p:spPr>
          <a:xfrm>
            <a:off x="4510731" y="1395775"/>
            <a:ext cx="1699914" cy="183471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Tree>
    <p:extLst>
      <p:ext uri="{BB962C8B-B14F-4D97-AF65-F5344CB8AC3E}">
        <p14:creationId xmlns:p14="http://schemas.microsoft.com/office/powerpoint/2010/main" val="1165748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Group 2"/>
          <p:cNvGraphicFramePr>
            <a:graphicFrameLocks noGrp="1"/>
          </p:cNvGraphicFramePr>
          <p:nvPr>
            <p:extLst>
              <p:ext uri="{D42A27DB-BD31-4B8C-83A1-F6EECF244321}">
                <p14:modId xmlns:p14="http://schemas.microsoft.com/office/powerpoint/2010/main" val="3092445486"/>
              </p:ext>
            </p:extLst>
          </p:nvPr>
        </p:nvGraphicFramePr>
        <p:xfrm>
          <a:off x="1521620" y="2566581"/>
          <a:ext cx="6179344" cy="2432129"/>
        </p:xfrm>
        <a:graphic>
          <a:graphicData uri="http://schemas.openxmlformats.org/drawingml/2006/table">
            <a:tbl>
              <a:tblPr/>
              <a:tblGrid>
                <a:gridCol w="1271050">
                  <a:extLst>
                    <a:ext uri="{9D8B030D-6E8A-4147-A177-3AD203B41FA5}">
                      <a16:colId xmlns:a16="http://schemas.microsoft.com/office/drawing/2014/main" val="20000"/>
                    </a:ext>
                  </a:extLst>
                </a:gridCol>
                <a:gridCol w="4908294">
                  <a:extLst>
                    <a:ext uri="{9D8B030D-6E8A-4147-A177-3AD203B41FA5}">
                      <a16:colId xmlns:a16="http://schemas.microsoft.com/office/drawing/2014/main" val="20001"/>
                    </a:ext>
                  </a:extLst>
                </a:gridCol>
              </a:tblGrid>
              <a:tr h="1772188">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26" marR="91426"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Smart sustainable cities overview and challenges.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Methodology for stakeholders identification.</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Stakeholder analysis and roles.</a:t>
                      </a:r>
                    </a:p>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Guidance to SSC stakeholders to drive SSC.</a:t>
                      </a:r>
                    </a:p>
                  </a:txBody>
                  <a:tcPr marL="91426" marR="91426"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837">
                <a:tc>
                  <a:txBody>
                    <a:body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26" marR="91426"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March 2015</a:t>
                      </a:r>
                    </a:p>
                  </a:txBody>
                  <a:tcPr marL="91426" marR="91426"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1697" name="TextBox 2"/>
          <p:cNvSpPr txBox="1">
            <a:spLocks noChangeArrowheads="1"/>
          </p:cNvSpPr>
          <p:nvPr/>
        </p:nvSpPr>
        <p:spPr bwMode="auto">
          <a:xfrm>
            <a:off x="292050" y="495761"/>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TR1/WG4 Technical Report on engaging stakeholders for smart sustainable cities</a:t>
            </a:r>
          </a:p>
        </p:txBody>
      </p:sp>
    </p:spTree>
    <p:extLst>
      <p:ext uri="{BB962C8B-B14F-4D97-AF65-F5344CB8AC3E}">
        <p14:creationId xmlns:p14="http://schemas.microsoft.com/office/powerpoint/2010/main" val="4068938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Content Placeholder 11"/>
          <p:cNvSpPr txBox="1">
            <a:spLocks noChangeArrowheads="1"/>
          </p:cNvSpPr>
          <p:nvPr/>
        </p:nvSpPr>
        <p:spPr bwMode="auto">
          <a:xfrm>
            <a:off x="395288" y="3629179"/>
            <a:ext cx="2592387"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buClr>
                <a:schemeClr val="bg1"/>
              </a:buClr>
              <a:buFont typeface="Wingdings" panose="05000000000000000000" pitchFamily="2" charset="2"/>
              <a:buNone/>
            </a:pPr>
            <a:r>
              <a:rPr lang="en-US" altLang="en-US" sz="2000" b="1" dirty="0">
                <a:solidFill>
                  <a:schemeClr val="tx2">
                    <a:lumMod val="60000"/>
                    <a:lumOff val="40000"/>
                  </a:schemeClr>
                </a:solidFill>
                <a:latin typeface="+mj-lt"/>
                <a:cs typeface="Gisha" panose="020B0502040204020203" pitchFamily="34" charset="-79"/>
              </a:rPr>
              <a:t>Objective</a:t>
            </a:r>
            <a:r>
              <a:rPr lang="en-US" altLang="en-US" sz="2000" dirty="0">
                <a:solidFill>
                  <a:schemeClr val="tx2">
                    <a:lumMod val="60000"/>
                    <a:lumOff val="40000"/>
                  </a:schemeClr>
                </a:solidFill>
                <a:latin typeface="+mj-lt"/>
                <a:cs typeface="Gisha" panose="020B0502040204020203" pitchFamily="34" charset="-79"/>
              </a:rPr>
              <a:t>:</a:t>
            </a:r>
          </a:p>
          <a:p>
            <a:pPr marL="285750" indent="-285750">
              <a:lnSpc>
                <a:spcPct val="90000"/>
              </a:lnSpc>
              <a:buClr>
                <a:schemeClr val="tx2">
                  <a:lumMod val="60000"/>
                  <a:lumOff val="40000"/>
                </a:schemeClr>
              </a:buClr>
              <a:defRPr/>
            </a:pPr>
            <a:r>
              <a:rPr lang="en-US" altLang="en-US" sz="2000" dirty="0">
                <a:solidFill>
                  <a:schemeClr val="tx2">
                    <a:lumMod val="60000"/>
                    <a:lumOff val="40000"/>
                  </a:schemeClr>
                </a:solidFill>
                <a:latin typeface="+mj-lt"/>
                <a:cs typeface="Gisha" panose="020B0502040204020203" pitchFamily="34" charset="-79"/>
              </a:rPr>
              <a:t>To help stakeholders identify their roles in the development of the SSC and within SSC</a:t>
            </a:r>
          </a:p>
        </p:txBody>
      </p:sp>
      <p:sp>
        <p:nvSpPr>
          <p:cNvPr id="72709" name="Content Placeholder 11"/>
          <p:cNvSpPr txBox="1">
            <a:spLocks noChangeArrowheads="1"/>
          </p:cNvSpPr>
          <p:nvPr/>
        </p:nvSpPr>
        <p:spPr bwMode="auto">
          <a:xfrm>
            <a:off x="3078161" y="1672048"/>
            <a:ext cx="566763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chemeClr val="bg1"/>
              </a:buClr>
              <a:buNone/>
            </a:pPr>
            <a:r>
              <a:rPr lang="en-US" altLang="en-US" sz="2000" b="1" dirty="0">
                <a:solidFill>
                  <a:schemeClr val="tx2">
                    <a:lumMod val="60000"/>
                    <a:lumOff val="40000"/>
                  </a:schemeClr>
                </a:solidFill>
                <a:latin typeface="+mj-lt"/>
                <a:cs typeface="Gisha" panose="020B0502040204020203" pitchFamily="34" charset="-79"/>
              </a:rPr>
              <a:t>SSC stakeholders:</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Municipalities and city administration (including different departments).</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Urban planners </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National and regional governments.</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City services companies and utility providers.</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ICT companies (Telecom operators, start-ups, software companies)</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NGOs</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Multilateral Organizations</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Industry associations</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Academia and scientific community</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Citizens and citizen organizations</a:t>
            </a:r>
          </a:p>
          <a:p>
            <a:pPr marL="285750" indent="-285750">
              <a:lnSpc>
                <a:spcPct val="90000"/>
              </a:lnSpc>
              <a:buClr>
                <a:schemeClr val="tx2">
                  <a:lumMod val="60000"/>
                  <a:lumOff val="40000"/>
                </a:schemeClr>
              </a:buClr>
              <a:defRPr/>
            </a:pPr>
            <a:r>
              <a:rPr lang="en-US" altLang="en-US" sz="1800" dirty="0">
                <a:solidFill>
                  <a:schemeClr val="tx2">
                    <a:lumMod val="60000"/>
                    <a:lumOff val="40000"/>
                  </a:schemeClr>
                </a:solidFill>
                <a:latin typeface="+mj-lt"/>
                <a:cs typeface="Gisha" panose="020B0502040204020203" pitchFamily="34" charset="-79"/>
              </a:rPr>
              <a:t>Standardization Bodies</a:t>
            </a:r>
          </a:p>
        </p:txBody>
      </p:sp>
      <p:pic>
        <p:nvPicPr>
          <p:cNvPr id="727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57456"/>
            <a:ext cx="2195512"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p:cNvSpPr txBox="1">
            <a:spLocks noChangeArrowheads="1"/>
          </p:cNvSpPr>
          <p:nvPr/>
        </p:nvSpPr>
        <p:spPr bwMode="auto">
          <a:xfrm>
            <a:off x="292050" y="495761"/>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TR1/WG4 Technical Report on engaging stakeholders for smart sustainable cities</a:t>
            </a:r>
          </a:p>
        </p:txBody>
      </p:sp>
    </p:spTree>
    <p:extLst>
      <p:ext uri="{BB962C8B-B14F-4D97-AF65-F5344CB8AC3E}">
        <p14:creationId xmlns:p14="http://schemas.microsoft.com/office/powerpoint/2010/main" val="4293962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Content Placeholder 11"/>
          <p:cNvSpPr txBox="1">
            <a:spLocks noChangeArrowheads="1"/>
          </p:cNvSpPr>
          <p:nvPr/>
        </p:nvSpPr>
        <p:spPr bwMode="auto">
          <a:xfrm>
            <a:off x="395288" y="1847850"/>
            <a:ext cx="828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buFont typeface="Wingdings" panose="05000000000000000000" pitchFamily="2" charset="2"/>
              <a:buNone/>
            </a:pPr>
            <a:r>
              <a:rPr lang="en-US" altLang="en-US" sz="2000" b="1" dirty="0">
                <a:solidFill>
                  <a:schemeClr val="tx2">
                    <a:lumMod val="60000"/>
                    <a:lumOff val="40000"/>
                  </a:schemeClr>
                </a:solidFill>
                <a:latin typeface="+mj-lt"/>
                <a:cs typeface="Gisha" panose="020B0502040204020203" pitchFamily="34" charset="-79"/>
              </a:rPr>
              <a:t>Steps for stakeholders analysis:</a:t>
            </a:r>
            <a:endParaRPr lang="en-US" altLang="en-US" sz="2000" dirty="0">
              <a:solidFill>
                <a:schemeClr val="tx2">
                  <a:lumMod val="60000"/>
                  <a:lumOff val="40000"/>
                </a:schemeClr>
              </a:solidFill>
              <a:latin typeface="+mj-lt"/>
              <a:cs typeface="Gisha" panose="020B0502040204020203" pitchFamily="34" charset="-79"/>
            </a:endParaRPr>
          </a:p>
        </p:txBody>
      </p:sp>
      <p:pic>
        <p:nvPicPr>
          <p:cNvPr id="73733" name="Diagrama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31" y="2304256"/>
            <a:ext cx="704691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
          <p:cNvSpPr txBox="1">
            <a:spLocks noChangeArrowheads="1"/>
          </p:cNvSpPr>
          <p:nvPr/>
        </p:nvSpPr>
        <p:spPr bwMode="auto">
          <a:xfrm>
            <a:off x="292050" y="495761"/>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TR1/WG4 Technical Report on engaging stakeholders for smart sustainable cities</a:t>
            </a:r>
          </a:p>
        </p:txBody>
      </p:sp>
    </p:spTree>
    <p:extLst>
      <p:ext uri="{BB962C8B-B14F-4D97-AF65-F5344CB8AC3E}">
        <p14:creationId xmlns:p14="http://schemas.microsoft.com/office/powerpoint/2010/main" val="946472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Box 2"/>
          <p:cNvSpPr txBox="1">
            <a:spLocks noChangeArrowheads="1"/>
          </p:cNvSpPr>
          <p:nvPr/>
        </p:nvSpPr>
        <p:spPr bwMode="auto">
          <a:xfrm>
            <a:off x="323850" y="446139"/>
            <a:ext cx="8497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To summarize</a:t>
            </a:r>
          </a:p>
        </p:txBody>
      </p:sp>
      <p:sp>
        <p:nvSpPr>
          <p:cNvPr id="78853" name="Content Placeholder 2"/>
          <p:cNvSpPr>
            <a:spLocks noGrp="1"/>
          </p:cNvSpPr>
          <p:nvPr>
            <p:ph idx="4294967295"/>
          </p:nvPr>
        </p:nvSpPr>
        <p:spPr>
          <a:xfrm>
            <a:off x="720725" y="1022926"/>
            <a:ext cx="7772400" cy="4433978"/>
          </a:xfrm>
        </p:spPr>
        <p:txBody>
          <a:bodyPr>
            <a:normAutofit lnSpcReduction="10000"/>
          </a:bodyPr>
          <a:lstStyle/>
          <a:p>
            <a:pPr>
              <a:buClr>
                <a:schemeClr val="tx2">
                  <a:lumMod val="60000"/>
                  <a:lumOff val="40000"/>
                </a:schemeClr>
              </a:buClr>
              <a:buFont typeface="Wingdings" panose="05000000000000000000" pitchFamily="2" charset="2"/>
              <a:buChar char="§"/>
            </a:pPr>
            <a:r>
              <a:rPr lang="en-US" altLang="en-US" sz="2000" dirty="0">
                <a:latin typeface="+mj-lt"/>
                <a:cs typeface="Gisha" panose="020B0502040204020203" pitchFamily="34" charset="-79"/>
              </a:rPr>
              <a:t>FG on Smart Sustainable Cities was established in February 2013 and will end in May 2015.</a:t>
            </a:r>
          </a:p>
          <a:p>
            <a:pPr>
              <a:buClr>
                <a:schemeClr val="tx2">
                  <a:lumMod val="60000"/>
                  <a:lumOff val="40000"/>
                </a:schemeClr>
              </a:buClr>
              <a:buFont typeface="Wingdings" panose="05000000000000000000" pitchFamily="2" charset="2"/>
              <a:buChar char="§"/>
            </a:pPr>
            <a:r>
              <a:rPr lang="en-US" altLang="en-US" sz="2000" b="1" dirty="0">
                <a:latin typeface="+mj-lt"/>
                <a:cs typeface="Gisha" panose="020B0502040204020203" pitchFamily="34" charset="-79"/>
              </a:rPr>
              <a:t>4 Working Groups  </a:t>
            </a:r>
            <a:r>
              <a:rPr lang="en-US" altLang="en-US" sz="2000" dirty="0">
                <a:latin typeface="+mj-lt"/>
                <a:cs typeface="Gisha" panose="020B0502040204020203" pitchFamily="34" charset="-79"/>
              </a:rPr>
              <a:t>have been created  :</a:t>
            </a:r>
          </a:p>
          <a:p>
            <a:pPr lvl="1">
              <a:buClr>
                <a:schemeClr val="tx2">
                  <a:lumMod val="60000"/>
                  <a:lumOff val="40000"/>
                </a:schemeClr>
              </a:buClr>
              <a:buFont typeface="Wingdings" panose="05000000000000000000" pitchFamily="2" charset="2"/>
              <a:buChar char="ü"/>
            </a:pPr>
            <a:r>
              <a:rPr lang="en-US" altLang="en-US" sz="2000" dirty="0">
                <a:latin typeface="+mj-lt"/>
                <a:ea typeface="宋体" panose="02010600030101010101" pitchFamily="2" charset="-122"/>
              </a:rPr>
              <a:t>ICT role for smart sustainable cities </a:t>
            </a:r>
            <a:endParaRPr lang="en-US" altLang="en-US" sz="2000" dirty="0">
              <a:latin typeface="+mj-lt"/>
            </a:endParaRPr>
          </a:p>
          <a:p>
            <a:pPr lvl="1">
              <a:buClr>
                <a:schemeClr val="tx2">
                  <a:lumMod val="60000"/>
                  <a:lumOff val="40000"/>
                </a:schemeClr>
              </a:buClr>
              <a:buFont typeface="Wingdings" panose="05000000000000000000" pitchFamily="2" charset="2"/>
              <a:buChar char="ü"/>
            </a:pPr>
            <a:r>
              <a:rPr lang="en-US" altLang="en-US" sz="2000" dirty="0">
                <a:latin typeface="+mj-lt"/>
                <a:cs typeface="Gisha" panose="020B0502040204020203" pitchFamily="34" charset="-79"/>
              </a:rPr>
              <a:t>Smart sustainable cities infrastructure</a:t>
            </a:r>
          </a:p>
          <a:p>
            <a:pPr lvl="1">
              <a:buClr>
                <a:schemeClr val="tx2">
                  <a:lumMod val="60000"/>
                  <a:lumOff val="40000"/>
                </a:schemeClr>
              </a:buClr>
              <a:buFont typeface="Wingdings" panose="05000000000000000000" pitchFamily="2" charset="2"/>
              <a:buChar char="ü"/>
            </a:pPr>
            <a:r>
              <a:rPr lang="en-US" altLang="en-US" sz="2000" dirty="0">
                <a:latin typeface="+mj-lt"/>
                <a:cs typeface="Gisha" panose="020B0502040204020203" pitchFamily="34" charset="-79"/>
              </a:rPr>
              <a:t>Standardization gaps, KPIs and metrics </a:t>
            </a:r>
          </a:p>
          <a:p>
            <a:pPr lvl="1">
              <a:buClr>
                <a:schemeClr val="tx2">
                  <a:lumMod val="60000"/>
                  <a:lumOff val="40000"/>
                </a:schemeClr>
              </a:buClr>
              <a:buFont typeface="Wingdings" panose="05000000000000000000" pitchFamily="2" charset="2"/>
              <a:buChar char="ü"/>
            </a:pPr>
            <a:r>
              <a:rPr lang="en-US" altLang="en-US" sz="2000" dirty="0">
                <a:latin typeface="+mj-lt"/>
                <a:cs typeface="Gisha" panose="020B0502040204020203" pitchFamily="34" charset="-79"/>
              </a:rPr>
              <a:t>Policy and positioning (communications, liaisons and members)</a:t>
            </a:r>
          </a:p>
          <a:p>
            <a:pPr>
              <a:buClr>
                <a:schemeClr val="tx2">
                  <a:lumMod val="60000"/>
                  <a:lumOff val="40000"/>
                </a:schemeClr>
              </a:buClr>
              <a:buFont typeface="Wingdings" panose="05000000000000000000" pitchFamily="2" charset="2"/>
              <a:buChar char="§"/>
            </a:pPr>
            <a:r>
              <a:rPr lang="en-US" altLang="en-US" sz="2000" dirty="0">
                <a:latin typeface="+mj-lt"/>
                <a:cs typeface="Gisha" panose="020B0502040204020203" pitchFamily="34" charset="-79"/>
              </a:rPr>
              <a:t>The FG-SSC has agreed upon the following </a:t>
            </a:r>
            <a:r>
              <a:rPr lang="en-US" altLang="en-US" sz="2000" b="1" dirty="0">
                <a:latin typeface="+mj-lt"/>
                <a:cs typeface="Gisha" panose="020B0502040204020203" pitchFamily="34" charset="-79"/>
              </a:rPr>
              <a:t>definition</a:t>
            </a:r>
            <a:r>
              <a:rPr lang="en-US" altLang="en-US" sz="2000" dirty="0">
                <a:latin typeface="+mj-lt"/>
                <a:cs typeface="Gisha" panose="020B0502040204020203" pitchFamily="34" charset="-79"/>
              </a:rPr>
              <a:t> for a Smart Sustainable City </a:t>
            </a:r>
          </a:p>
          <a:p>
            <a:pPr>
              <a:buClr>
                <a:schemeClr val="tx2">
                  <a:lumMod val="60000"/>
                  <a:lumOff val="40000"/>
                </a:schemeClr>
              </a:buClr>
              <a:buFont typeface="Wingdings" panose="05000000000000000000" pitchFamily="2" charset="2"/>
              <a:buChar char="§"/>
            </a:pPr>
            <a:r>
              <a:rPr lang="en-US" altLang="en-US" sz="2000" dirty="0">
                <a:latin typeface="+mj-lt"/>
                <a:cs typeface="Gisha" panose="020B0502040204020203" pitchFamily="34" charset="-79"/>
              </a:rPr>
              <a:t>Considerable </a:t>
            </a:r>
            <a:r>
              <a:rPr lang="en-US" altLang="en-US" sz="2000" b="1" dirty="0">
                <a:latin typeface="+mj-lt"/>
                <a:cs typeface="Gisha" panose="020B0502040204020203" pitchFamily="34" charset="-79"/>
              </a:rPr>
              <a:t>liaison activities </a:t>
            </a:r>
            <a:r>
              <a:rPr lang="en-US" altLang="en-US" sz="2000" dirty="0">
                <a:latin typeface="+mj-lt"/>
                <a:cs typeface="Gisha" panose="020B0502040204020203" pitchFamily="34" charset="-79"/>
              </a:rPr>
              <a:t>are underway with a host of other SDOs and organizations including </a:t>
            </a:r>
            <a:r>
              <a:rPr lang="zh-CN" altLang="en-US" sz="2000" dirty="0">
                <a:latin typeface="+mj-lt"/>
                <a:ea typeface="宋体" panose="02010600030101010101" pitchFamily="2" charset="-122"/>
              </a:rPr>
              <a:t>ISO, IEC, IEEE, ETSI, EC DG Connect, UNECE, UNU, StEP, CEDARE, UNESCO, UN-Habitat, WMO, UNEP and UNFCCC</a:t>
            </a:r>
            <a:r>
              <a:rPr lang="en-US" altLang="en-US" sz="2000" dirty="0">
                <a:latin typeface="+mj-lt"/>
                <a:ea typeface="宋体" panose="02010600030101010101" pitchFamily="2" charset="-122"/>
              </a:rPr>
              <a:t>.</a:t>
            </a:r>
            <a:endParaRPr lang="it-IT" altLang="en-US" sz="2000" dirty="0">
              <a:latin typeface="+mj-lt"/>
              <a:cs typeface="Gisha" panose="020B0502040204020203" pitchFamily="34" charset="-79"/>
            </a:endParaRPr>
          </a:p>
          <a:p>
            <a:endParaRPr lang="en-US" altLang="en-US" sz="1600" dirty="0">
              <a:latin typeface="Gisha" panose="020B0502040204020203" pitchFamily="34" charset="-79"/>
              <a:cs typeface="Gisha" panose="020B0502040204020203" pitchFamily="34" charset="-79"/>
            </a:endParaRPr>
          </a:p>
          <a:p>
            <a:pPr lvl="1"/>
            <a:endParaRPr lang="en-US" altLang="en-US" sz="12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049158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1"/>
          <p:cNvSpPr>
            <a:spLocks noGrp="1"/>
          </p:cNvSpPr>
          <p:nvPr>
            <p:ph type="title"/>
          </p:nvPr>
        </p:nvSpPr>
        <p:spPr>
          <a:xfrm>
            <a:off x="685800" y="490435"/>
            <a:ext cx="7772400" cy="522287"/>
          </a:xfrm>
        </p:spPr>
        <p:txBody>
          <a:bodyPr>
            <a:noAutofit/>
          </a:bodyPr>
          <a:lstStyle/>
          <a:p>
            <a:r>
              <a:rPr lang="en-US" altLang="en-US" sz="3200" dirty="0"/>
              <a:t>To summarize (continued)</a:t>
            </a:r>
          </a:p>
        </p:txBody>
      </p:sp>
      <p:sp>
        <p:nvSpPr>
          <p:cNvPr id="3" name="Content Placeholder 2"/>
          <p:cNvSpPr>
            <a:spLocks noGrp="1"/>
          </p:cNvSpPr>
          <p:nvPr>
            <p:ph idx="1"/>
          </p:nvPr>
        </p:nvSpPr>
        <p:spPr>
          <a:xfrm>
            <a:off x="611188" y="1533960"/>
            <a:ext cx="8156728" cy="3816710"/>
          </a:xfrm>
        </p:spPr>
        <p:txBody>
          <a:bodyPr/>
          <a:lstStyle/>
          <a:p>
            <a:pPr marL="0" indent="0">
              <a:buClr>
                <a:schemeClr val="tx2">
                  <a:lumMod val="60000"/>
                  <a:lumOff val="40000"/>
                </a:schemeClr>
              </a:buClr>
              <a:buNone/>
              <a:defRPr/>
            </a:pPr>
            <a:r>
              <a:rPr lang="en-US" sz="2000" dirty="0">
                <a:latin typeface="+mj-lt"/>
                <a:cs typeface="Gisha" panose="020B0502040204020203" pitchFamily="34" charset="-79"/>
              </a:rPr>
              <a:t>At its sixth meeting in October 2014, the FG SSC </a:t>
            </a:r>
            <a:r>
              <a:rPr lang="en-US" sz="2000" b="1" dirty="0">
                <a:latin typeface="+mj-lt"/>
                <a:cs typeface="Gisha" panose="020B0502040204020203" pitchFamily="34" charset="-79"/>
              </a:rPr>
              <a:t>finalized</a:t>
            </a:r>
            <a:r>
              <a:rPr lang="en-US" sz="2000" dirty="0">
                <a:latin typeface="+mj-lt"/>
                <a:cs typeface="Gisha" panose="020B0502040204020203" pitchFamily="34" charset="-79"/>
              </a:rPr>
              <a:t> the following </a:t>
            </a:r>
            <a:r>
              <a:rPr lang="en-US" sz="2000" b="1" dirty="0">
                <a:latin typeface="+mj-lt"/>
                <a:cs typeface="Gisha" panose="020B0502040204020203" pitchFamily="34" charset="-79"/>
              </a:rPr>
              <a:t>technical reports and specifications approved by SG5 in December 2014</a:t>
            </a:r>
            <a:r>
              <a:rPr lang="en-US" sz="2000" dirty="0">
                <a:latin typeface="+mj-lt"/>
                <a:cs typeface="Gisha" panose="020B0502040204020203" pitchFamily="34" charset="-79"/>
              </a:rPr>
              <a:t>: </a:t>
            </a:r>
          </a:p>
          <a:p>
            <a:pPr lvl="1">
              <a:buClr>
                <a:schemeClr val="tx2">
                  <a:lumMod val="60000"/>
                  <a:lumOff val="40000"/>
                </a:schemeClr>
              </a:buClr>
              <a:buFont typeface="Wingdings" panose="05000000000000000000" pitchFamily="2" charset="2"/>
              <a:buChar char="§"/>
              <a:defRPr/>
            </a:pPr>
            <a:r>
              <a:rPr lang="en-GB" sz="2000" dirty="0">
                <a:latin typeface="+mj-lt"/>
                <a:cs typeface="Gisha" panose="020B0502040204020203" pitchFamily="34" charset="-79"/>
              </a:rPr>
              <a:t>Technical Report on overview of smart sustainable cities and the role of </a:t>
            </a:r>
            <a:r>
              <a:rPr lang="en-US" sz="2000" dirty="0">
                <a:latin typeface="+mj-lt"/>
                <a:cs typeface="Gisha" panose="020B0502040204020203" pitchFamily="34" charset="-79"/>
              </a:rPr>
              <a:t>information and communication technology</a:t>
            </a:r>
          </a:p>
          <a:p>
            <a:pPr lvl="1">
              <a:buClr>
                <a:schemeClr val="tx2">
                  <a:lumMod val="60000"/>
                  <a:lumOff val="40000"/>
                </a:schemeClr>
              </a:buClr>
              <a:buFont typeface="Wingdings" panose="05000000000000000000" pitchFamily="2" charset="2"/>
              <a:buChar char="§"/>
              <a:defRPr/>
            </a:pPr>
            <a:r>
              <a:rPr lang="en-GB" sz="2000" dirty="0">
                <a:latin typeface="+mj-lt"/>
                <a:cs typeface="Gisha" panose="020B0502040204020203" pitchFamily="34" charset="-79"/>
              </a:rPr>
              <a:t>Technical Report on smart sustainable cities: an analysis of definitions</a:t>
            </a:r>
            <a:endParaRPr lang="en-US" sz="2000" dirty="0">
              <a:latin typeface="+mj-lt"/>
              <a:cs typeface="Gisha" panose="020B0502040204020203" pitchFamily="34" charset="-79"/>
            </a:endParaRPr>
          </a:p>
          <a:p>
            <a:pPr lvl="1">
              <a:buClr>
                <a:schemeClr val="tx2">
                  <a:lumMod val="60000"/>
                  <a:lumOff val="40000"/>
                </a:schemeClr>
              </a:buClr>
              <a:buFont typeface="Wingdings" panose="05000000000000000000" pitchFamily="2" charset="2"/>
              <a:buChar char="§"/>
              <a:defRPr/>
            </a:pPr>
            <a:r>
              <a:rPr lang="en-GB" sz="2000" dirty="0">
                <a:latin typeface="+mj-lt"/>
                <a:cs typeface="Gisha" panose="020B0502040204020203" pitchFamily="34" charset="-79"/>
              </a:rPr>
              <a:t>Technical Report on smart water management in cities</a:t>
            </a:r>
            <a:endParaRPr lang="en-US" sz="2000" dirty="0">
              <a:latin typeface="+mj-lt"/>
              <a:cs typeface="Gisha" panose="020B0502040204020203" pitchFamily="34" charset="-79"/>
            </a:endParaRPr>
          </a:p>
          <a:p>
            <a:pPr lvl="1">
              <a:buClr>
                <a:schemeClr val="tx2">
                  <a:lumMod val="60000"/>
                  <a:lumOff val="40000"/>
                </a:schemeClr>
              </a:buClr>
              <a:buFont typeface="Wingdings" panose="05000000000000000000" pitchFamily="2" charset="2"/>
              <a:buChar char="§"/>
              <a:defRPr/>
            </a:pPr>
            <a:r>
              <a:rPr lang="en-GB" sz="2000" dirty="0">
                <a:latin typeface="+mj-lt"/>
                <a:cs typeface="Gisha" panose="020B0502040204020203" pitchFamily="34" charset="-79"/>
              </a:rPr>
              <a:t>Technical Report on electromagnetic field (EMF) considerations in smart sustainable cities</a:t>
            </a:r>
            <a:endParaRPr lang="en-US" sz="2000" dirty="0">
              <a:latin typeface="+mj-lt"/>
              <a:cs typeface="Gisha" panose="020B0502040204020203" pitchFamily="34" charset="-79"/>
            </a:endParaRPr>
          </a:p>
          <a:p>
            <a:pPr lvl="1">
              <a:buClr>
                <a:schemeClr val="tx2">
                  <a:lumMod val="60000"/>
                  <a:lumOff val="40000"/>
                </a:schemeClr>
              </a:buClr>
              <a:buFont typeface="Wingdings" panose="05000000000000000000" pitchFamily="2" charset="2"/>
              <a:buChar char="§"/>
              <a:defRPr/>
            </a:pPr>
            <a:r>
              <a:rPr lang="en-GB" sz="2000" dirty="0">
                <a:latin typeface="+mj-lt"/>
                <a:cs typeface="Gisha" panose="020B0502040204020203" pitchFamily="34" charset="-79"/>
              </a:rPr>
              <a:t>Technical Specifications on overview of key performance indicators in smart sustainable cities</a:t>
            </a:r>
            <a:endParaRPr lang="en-US" sz="2000" dirty="0">
              <a:latin typeface="+mj-lt"/>
              <a:cs typeface="Gisha" panose="020B0502040204020203" pitchFamily="34" charset="-79"/>
            </a:endParaRPr>
          </a:p>
          <a:p>
            <a:pPr marL="0" indent="0">
              <a:buFont typeface="Wingdings" panose="05000000000000000000" pitchFamily="2" charset="2"/>
              <a:buNone/>
              <a:defRPr/>
            </a:pPr>
            <a:endParaRPr lang="en-US" sz="1600" dirty="0"/>
          </a:p>
          <a:p>
            <a:pPr marL="0" indent="0">
              <a:buFont typeface="Wingdings" panose="05000000000000000000" pitchFamily="2" charset="2"/>
              <a:buNone/>
              <a:defRPr/>
            </a:pPr>
            <a:endParaRPr lang="en-US" sz="1600" dirty="0"/>
          </a:p>
        </p:txBody>
      </p:sp>
    </p:spTree>
    <p:extLst>
      <p:ext uri="{BB962C8B-B14F-4D97-AF65-F5344CB8AC3E}">
        <p14:creationId xmlns:p14="http://schemas.microsoft.com/office/powerpoint/2010/main" val="1046235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1"/>
          <p:cNvSpPr>
            <a:spLocks noGrp="1"/>
          </p:cNvSpPr>
          <p:nvPr>
            <p:ph type="title"/>
          </p:nvPr>
        </p:nvSpPr>
        <p:spPr>
          <a:xfrm>
            <a:off x="685800" y="490435"/>
            <a:ext cx="7772400" cy="522287"/>
          </a:xfrm>
        </p:spPr>
        <p:txBody>
          <a:bodyPr>
            <a:noAutofit/>
          </a:bodyPr>
          <a:lstStyle/>
          <a:p>
            <a:r>
              <a:rPr lang="en-US" altLang="en-US" sz="3200" dirty="0"/>
              <a:t>To summarize (continued)</a:t>
            </a:r>
          </a:p>
        </p:txBody>
      </p:sp>
      <p:sp>
        <p:nvSpPr>
          <p:cNvPr id="3" name="Content Placeholder 2"/>
          <p:cNvSpPr>
            <a:spLocks noGrp="1"/>
          </p:cNvSpPr>
          <p:nvPr>
            <p:ph idx="1"/>
          </p:nvPr>
        </p:nvSpPr>
        <p:spPr>
          <a:xfrm>
            <a:off x="235744" y="1012722"/>
            <a:ext cx="8808244" cy="4945424"/>
          </a:xfrm>
        </p:spPr>
        <p:txBody>
          <a:bodyPr>
            <a:noAutofit/>
          </a:bodyPr>
          <a:lstStyle/>
          <a:p>
            <a:pPr marL="0" indent="0">
              <a:buClr>
                <a:schemeClr val="tx2">
                  <a:lumMod val="60000"/>
                  <a:lumOff val="40000"/>
                </a:schemeClr>
              </a:buClr>
              <a:buNone/>
              <a:defRPr/>
            </a:pPr>
            <a:r>
              <a:rPr lang="en-US" sz="1700" dirty="0">
                <a:latin typeface="+mj-lt"/>
                <a:cs typeface="Gisha" panose="020B0502040204020203" pitchFamily="34" charset="-79"/>
              </a:rPr>
              <a:t>At its seventh meeting in March 2015, FG-SSC </a:t>
            </a:r>
            <a:r>
              <a:rPr lang="en-US" sz="1700" b="1" dirty="0">
                <a:latin typeface="+mj-lt"/>
                <a:cs typeface="Gisha" panose="020B0502040204020203" pitchFamily="34" charset="-79"/>
              </a:rPr>
              <a:t>finalized and agreed </a:t>
            </a:r>
            <a:r>
              <a:rPr lang="en-US" sz="1700" dirty="0">
                <a:latin typeface="+mj-lt"/>
                <a:cs typeface="Gisha" panose="020B0502040204020203" pitchFamily="34" charset="-79"/>
              </a:rPr>
              <a:t>on other deliverables as follows:</a:t>
            </a:r>
          </a:p>
          <a:p>
            <a:pPr>
              <a:buClr>
                <a:schemeClr val="tx2">
                  <a:lumMod val="60000"/>
                  <a:lumOff val="40000"/>
                </a:schemeClr>
              </a:buClr>
              <a:buFont typeface="Wingdings" panose="05000000000000000000" pitchFamily="2" charset="2"/>
              <a:buChar char="§"/>
              <a:defRPr/>
            </a:pPr>
            <a:r>
              <a:rPr lang="en-US" sz="1700" dirty="0">
                <a:latin typeface="+mj-lt"/>
                <a:cs typeface="Gisha" panose="020B0502040204020203" pitchFamily="34" charset="-79"/>
              </a:rPr>
              <a:t>Technical Report on Information and communication technologies for climate change adaptation in cities</a:t>
            </a:r>
          </a:p>
          <a:p>
            <a:pPr>
              <a:buClr>
                <a:schemeClr val="tx2">
                  <a:lumMod val="60000"/>
                  <a:lumOff val="40000"/>
                </a:schemeClr>
              </a:buClr>
              <a:buFont typeface="Wingdings" panose="05000000000000000000" pitchFamily="2" charset="2"/>
              <a:buChar char="§"/>
              <a:defRPr/>
            </a:pPr>
            <a:r>
              <a:rPr lang="en-US" sz="1700" dirty="0">
                <a:latin typeface="+mj-lt"/>
                <a:cs typeface="Gisha" panose="020B0502040204020203" pitchFamily="34" charset="-79"/>
              </a:rPr>
              <a:t>Technical Report on Cybersecurity, data protection and cyber resilience in smart sustainable cities </a:t>
            </a:r>
          </a:p>
          <a:p>
            <a:pPr>
              <a:buClr>
                <a:schemeClr val="tx2">
                  <a:lumMod val="60000"/>
                  <a:lumOff val="40000"/>
                </a:schemeClr>
              </a:buClr>
              <a:buFont typeface="Wingdings" panose="05000000000000000000" pitchFamily="2" charset="2"/>
              <a:buChar char="§"/>
              <a:defRPr/>
            </a:pPr>
            <a:r>
              <a:rPr lang="en-US" sz="1700" dirty="0">
                <a:latin typeface="+mj-lt"/>
                <a:cs typeface="Gisha" panose="020B0502040204020203" pitchFamily="34" charset="-79"/>
              </a:rPr>
              <a:t>Technical Report on Integrated management for smart sustainable cities </a:t>
            </a:r>
          </a:p>
          <a:p>
            <a:pPr>
              <a:buClr>
                <a:schemeClr val="tx2">
                  <a:lumMod val="60000"/>
                  <a:lumOff val="40000"/>
                </a:schemeClr>
              </a:buClr>
              <a:buFont typeface="Wingdings" panose="05000000000000000000" pitchFamily="2" charset="2"/>
              <a:buChar char="§"/>
              <a:defRPr/>
            </a:pPr>
            <a:r>
              <a:rPr lang="en-US" sz="1700" dirty="0">
                <a:latin typeface="+mj-lt"/>
                <a:cs typeface="Gisha" panose="020B0502040204020203" pitchFamily="34" charset="-79"/>
              </a:rPr>
              <a:t>Technical Report on Key performance indicators definitions for smart sustainable cities</a:t>
            </a:r>
          </a:p>
          <a:p>
            <a:pPr>
              <a:buClr>
                <a:schemeClr val="tx2">
                  <a:lumMod val="60000"/>
                  <a:lumOff val="40000"/>
                </a:schemeClr>
              </a:buClr>
              <a:buFont typeface="Wingdings" panose="05000000000000000000" pitchFamily="2" charset="2"/>
              <a:buChar char="§"/>
              <a:defRPr/>
            </a:pPr>
            <a:r>
              <a:rPr lang="en-US" sz="1700" dirty="0">
                <a:latin typeface="+mj-lt"/>
                <a:cs typeface="Gisha" panose="020B0502040204020203" pitchFamily="34" charset="-79"/>
              </a:rPr>
              <a:t>Technical specifications on Key performance indicators related to the use of information and communication technology in smart sustainable cities</a:t>
            </a:r>
          </a:p>
          <a:p>
            <a:pPr>
              <a:buClr>
                <a:schemeClr val="tx2">
                  <a:lumMod val="60000"/>
                  <a:lumOff val="40000"/>
                </a:schemeClr>
              </a:buClr>
              <a:buFont typeface="Wingdings" panose="05000000000000000000" pitchFamily="2" charset="2"/>
              <a:buChar char="§"/>
              <a:defRPr/>
            </a:pPr>
            <a:r>
              <a:rPr lang="en-US" sz="1700" dirty="0">
                <a:latin typeface="+mj-lt"/>
                <a:cs typeface="Gisha" panose="020B0502040204020203" pitchFamily="34" charset="-79"/>
              </a:rPr>
              <a:t>Technical specifications on Key performance indicators related to the sustainability impacts of information and communication technology in smart sustainable cities</a:t>
            </a:r>
          </a:p>
          <a:p>
            <a:pPr>
              <a:buClr>
                <a:schemeClr val="tx2">
                  <a:lumMod val="60000"/>
                  <a:lumOff val="40000"/>
                </a:schemeClr>
              </a:buClr>
              <a:buFont typeface="Wingdings" panose="05000000000000000000" pitchFamily="2" charset="2"/>
              <a:buChar char="§"/>
              <a:defRPr/>
            </a:pPr>
            <a:r>
              <a:rPr lang="en-US" sz="1700" dirty="0">
                <a:latin typeface="+mj-lt"/>
                <a:cs typeface="Gisha" panose="020B0502040204020203" pitchFamily="34" charset="-79"/>
              </a:rPr>
              <a:t>Technical Report on Standardization roadmap for smart sustainable cities</a:t>
            </a:r>
          </a:p>
          <a:p>
            <a:pPr>
              <a:buClr>
                <a:schemeClr val="tx2">
                  <a:lumMod val="60000"/>
                  <a:lumOff val="40000"/>
                </a:schemeClr>
              </a:buClr>
              <a:buFont typeface="Wingdings" panose="05000000000000000000" pitchFamily="2" charset="2"/>
              <a:buChar char="§"/>
              <a:defRPr/>
            </a:pPr>
            <a:r>
              <a:rPr lang="en-US" sz="1700" dirty="0">
                <a:latin typeface="+mj-lt"/>
                <a:cs typeface="Gisha" panose="020B0502040204020203" pitchFamily="34" charset="-79"/>
              </a:rPr>
              <a:t>Technical Report on Setting the stage for stakeholders’ engagement in smart sustainable cities</a:t>
            </a:r>
          </a:p>
          <a:p>
            <a:pPr marL="0" indent="0">
              <a:buFont typeface="Wingdings" panose="05000000000000000000" pitchFamily="2" charset="2"/>
              <a:buNone/>
              <a:defRPr/>
            </a:pPr>
            <a:endParaRPr lang="en-US" sz="1700" dirty="0"/>
          </a:p>
          <a:p>
            <a:pPr marL="0" indent="0">
              <a:buNone/>
              <a:defRPr/>
            </a:pPr>
            <a:r>
              <a:rPr lang="en-US" altLang="en-US" sz="1700" dirty="0">
                <a:cs typeface="Gisha" panose="020B0502040204020203" pitchFamily="34" charset="-79"/>
              </a:rPr>
              <a:t>Other </a:t>
            </a:r>
            <a:r>
              <a:rPr lang="en-US" altLang="en-US" sz="1700" b="1" dirty="0">
                <a:cs typeface="Gisha" panose="020B0502040204020203" pitchFamily="34" charset="-79"/>
              </a:rPr>
              <a:t>9 deliverables </a:t>
            </a:r>
            <a:r>
              <a:rPr lang="en-US" altLang="en-US" sz="1700" dirty="0">
                <a:cs typeface="Gisha" panose="020B0502040204020203" pitchFamily="34" charset="-79"/>
              </a:rPr>
              <a:t>are </a:t>
            </a:r>
            <a:r>
              <a:rPr lang="en-US" altLang="en-US" sz="1700" b="1" dirty="0">
                <a:cs typeface="Gisha" panose="020B0502040204020203" pitchFamily="34" charset="-79"/>
              </a:rPr>
              <a:t>under development</a:t>
            </a:r>
            <a:r>
              <a:rPr lang="en-US" altLang="en-US" sz="1700" dirty="0">
                <a:cs typeface="Gisha" panose="020B0502040204020203" pitchFamily="34" charset="-79"/>
              </a:rPr>
              <a:t>.</a:t>
            </a:r>
          </a:p>
          <a:p>
            <a:pPr marL="0" indent="0">
              <a:buFont typeface="Wingdings" panose="05000000000000000000" pitchFamily="2" charset="2"/>
              <a:buNone/>
              <a:defRPr/>
            </a:pPr>
            <a:endParaRPr lang="en-US" sz="1800" dirty="0"/>
          </a:p>
        </p:txBody>
      </p:sp>
    </p:spTree>
    <p:extLst>
      <p:ext uri="{BB962C8B-B14F-4D97-AF65-F5344CB8AC3E}">
        <p14:creationId xmlns:p14="http://schemas.microsoft.com/office/powerpoint/2010/main" val="1257273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farm3.static.flickr.com/2594/4190132034_b690c7545e.jpg"/>
          <p:cNvPicPr>
            <a:picLocks noChangeAspect="1" noChangeArrowheads="1"/>
          </p:cNvPicPr>
          <p:nvPr/>
        </p:nvPicPr>
        <p:blipFill>
          <a:blip r:embed="rId2" cstate="print"/>
          <a:srcRect/>
          <a:stretch>
            <a:fillRect/>
          </a:stretch>
        </p:blipFill>
        <p:spPr bwMode="auto">
          <a:xfrm>
            <a:off x="5817976" y="1264320"/>
            <a:ext cx="3074730" cy="4342616"/>
          </a:xfrm>
          <a:prstGeom prst="rect">
            <a:avLst/>
          </a:prstGeom>
          <a:noFill/>
        </p:spPr>
      </p:pic>
      <p:sp>
        <p:nvSpPr>
          <p:cNvPr id="13315" name="Title 3"/>
          <p:cNvSpPr>
            <a:spLocks noGrp="1"/>
          </p:cNvSpPr>
          <p:nvPr>
            <p:ph type="title"/>
          </p:nvPr>
        </p:nvSpPr>
        <p:spPr>
          <a:xfrm>
            <a:off x="468313" y="418467"/>
            <a:ext cx="7772400" cy="769441"/>
          </a:xfrm>
        </p:spPr>
        <p:txBody>
          <a:bodyPr>
            <a:normAutofit/>
          </a:bodyPr>
          <a:lstStyle/>
          <a:p>
            <a:r>
              <a:rPr lang="en-US" sz="3200" dirty="0">
                <a:latin typeface="+mj-lt"/>
                <a:cs typeface="Browallia New" panose="020B0604020202020204" pitchFamily="34" charset="-34"/>
              </a:rPr>
              <a:t>THANK YOU</a:t>
            </a:r>
          </a:p>
        </p:txBody>
      </p:sp>
      <p:sp>
        <p:nvSpPr>
          <p:cNvPr id="6" name="Title 1"/>
          <p:cNvSpPr txBox="1">
            <a:spLocks/>
          </p:cNvSpPr>
          <p:nvPr/>
        </p:nvSpPr>
        <p:spPr bwMode="auto">
          <a:xfrm>
            <a:off x="757238" y="6207694"/>
            <a:ext cx="7772400" cy="400110"/>
          </a:xfrm>
          <a:prstGeom prst="rect">
            <a:avLst/>
          </a:prstGeom>
          <a:noFill/>
          <a:ln w="9525">
            <a:noFill/>
            <a:miter lim="800000"/>
            <a:headEnd/>
            <a:tailEnd/>
          </a:ln>
        </p:spPr>
        <p:txBody>
          <a:bodyPr anchor="ctr">
            <a:spAutoFit/>
          </a:bodyPr>
          <a:lstStyle/>
          <a:p>
            <a:pPr algn="ctr" eaLnBrk="0" hangingPunct="0">
              <a:defRPr/>
            </a:pPr>
            <a:r>
              <a:rPr lang="en-US" sz="2000" b="1" kern="0" dirty="0">
                <a:solidFill>
                  <a:schemeClr val="tx2">
                    <a:lumMod val="60000"/>
                    <a:lumOff val="40000"/>
                  </a:schemeClr>
                </a:solidFill>
                <a:latin typeface="+mj-lt"/>
                <a:ea typeface="+mj-ea"/>
                <a:cs typeface="Browallia New" panose="020B0604020202020204" pitchFamily="34" charset="-34"/>
                <a:hlinkClick r:id="rId3"/>
              </a:rPr>
              <a:t>tsbfgssc@itu.int</a:t>
            </a:r>
            <a:r>
              <a:rPr lang="en-US" sz="2000" b="1" kern="0" dirty="0">
                <a:solidFill>
                  <a:schemeClr val="tx2">
                    <a:lumMod val="60000"/>
                    <a:lumOff val="40000"/>
                  </a:schemeClr>
                </a:solidFill>
                <a:latin typeface="+mj-lt"/>
                <a:ea typeface="+mj-ea"/>
                <a:cs typeface="Browallia New" panose="020B0604020202020204" pitchFamily="34" charset="-34"/>
              </a:rPr>
              <a:t> </a:t>
            </a:r>
          </a:p>
        </p:txBody>
      </p:sp>
      <p:sp>
        <p:nvSpPr>
          <p:cNvPr id="12" name="Content Placeholder 2"/>
          <p:cNvSpPr txBox="1">
            <a:spLocks/>
          </p:cNvSpPr>
          <p:nvPr/>
        </p:nvSpPr>
        <p:spPr>
          <a:xfrm>
            <a:off x="35495" y="1484784"/>
            <a:ext cx="5829523" cy="3511550"/>
          </a:xfrm>
          <a:prstGeom prst="rect">
            <a:avLst/>
          </a:prstGeom>
        </p:spPr>
        <p:txBody>
          <a:bodyPr/>
          <a:lstStyle>
            <a:lvl1pPr marL="342900" indent="-342900" algn="l" rtl="0" eaLnBrk="0" fontAlgn="base" hangingPunct="0">
              <a:spcBef>
                <a:spcPct val="20000"/>
              </a:spcBef>
              <a:spcAft>
                <a:spcPct val="0"/>
              </a:spcAft>
              <a:buClr>
                <a:srgbClr val="0E438A"/>
              </a:buClr>
              <a:buSzPct val="110000"/>
              <a:buFont typeface="Wingdings" pitchFamily="2" charset="2"/>
              <a:buChar char="§"/>
              <a:defRPr sz="3200">
                <a:solidFill>
                  <a:srgbClr val="5C5C5C"/>
                </a:solidFill>
                <a:latin typeface="+mn-lt"/>
                <a:ea typeface="+mn-ea"/>
                <a:cs typeface="+mn-cs"/>
              </a:defRPr>
            </a:lvl1pPr>
            <a:lvl2pPr marL="742950" indent="-285750" algn="l" rtl="0" eaLnBrk="0" fontAlgn="base" hangingPunct="0">
              <a:spcBef>
                <a:spcPct val="20000"/>
              </a:spcBef>
              <a:spcAft>
                <a:spcPct val="0"/>
              </a:spcAft>
              <a:buClr>
                <a:srgbClr val="0099CC"/>
              </a:buClr>
              <a:buFont typeface="Wingdings" pitchFamily="2" charset="2"/>
              <a:buChar char="Ø"/>
              <a:defRPr sz="2800">
                <a:solidFill>
                  <a:srgbClr val="5C5C5C"/>
                </a:solidFill>
                <a:latin typeface="+mn-lt"/>
              </a:defRPr>
            </a:lvl2pPr>
            <a:lvl3pPr marL="1143000" indent="-228600" algn="l" rtl="0" eaLnBrk="0" fontAlgn="base" hangingPunct="0">
              <a:spcBef>
                <a:spcPct val="20000"/>
              </a:spcBef>
              <a:spcAft>
                <a:spcPct val="0"/>
              </a:spcAft>
              <a:buClr>
                <a:srgbClr val="0099CC"/>
              </a:buClr>
              <a:buFont typeface="Wingdings" pitchFamily="2" charset="2"/>
              <a:buChar char="§"/>
              <a:defRPr sz="2400">
                <a:solidFill>
                  <a:srgbClr val="5C5C5C"/>
                </a:solidFill>
                <a:latin typeface="+mn-lt"/>
              </a:defRPr>
            </a:lvl3pPr>
            <a:lvl4pPr marL="1600200" indent="-228600" algn="l" rtl="0" eaLnBrk="0" fontAlgn="base" hangingPunct="0">
              <a:spcBef>
                <a:spcPct val="20000"/>
              </a:spcBef>
              <a:spcAft>
                <a:spcPct val="0"/>
              </a:spcAft>
              <a:buFont typeface="Verdana" pitchFamily="34" charset="0"/>
              <a:buChar char="–"/>
              <a:defRPr sz="2000">
                <a:solidFill>
                  <a:srgbClr val="5C5C5C"/>
                </a:solidFill>
                <a:latin typeface="+mn-lt"/>
              </a:defRPr>
            </a:lvl4pPr>
            <a:lvl5pPr marL="2057400" indent="-228600" algn="l" rtl="0" eaLnBrk="0" fontAlgn="base" hangingPunct="0">
              <a:spcBef>
                <a:spcPct val="20000"/>
              </a:spcBef>
              <a:spcAft>
                <a:spcPct val="0"/>
              </a:spcAft>
              <a:buFont typeface="Verdana" pitchFamily="34" charset="0"/>
              <a:buChar char="–"/>
              <a:defRPr sz="2000">
                <a:solidFill>
                  <a:srgbClr val="5C5C5C"/>
                </a:solidFill>
                <a:latin typeface="+mn-lt"/>
              </a:defRPr>
            </a:lvl5pPr>
            <a:lvl6pPr marL="2514600" indent="-228600" algn="l" rtl="0" eaLnBrk="0" fontAlgn="base" hangingPunct="0">
              <a:spcBef>
                <a:spcPct val="20000"/>
              </a:spcBef>
              <a:spcAft>
                <a:spcPct val="0"/>
              </a:spcAft>
              <a:buFont typeface="Verdana" pitchFamily="34" charset="0"/>
              <a:buChar char="–"/>
              <a:defRPr sz="2000">
                <a:solidFill>
                  <a:srgbClr val="5C5C5C"/>
                </a:solidFill>
                <a:latin typeface="+mn-lt"/>
              </a:defRPr>
            </a:lvl6pPr>
            <a:lvl7pPr marL="2971800" indent="-228600" algn="l" rtl="0" eaLnBrk="0" fontAlgn="base" hangingPunct="0">
              <a:spcBef>
                <a:spcPct val="20000"/>
              </a:spcBef>
              <a:spcAft>
                <a:spcPct val="0"/>
              </a:spcAft>
              <a:buFont typeface="Verdana" pitchFamily="34" charset="0"/>
              <a:buChar char="–"/>
              <a:defRPr sz="2000">
                <a:solidFill>
                  <a:srgbClr val="5C5C5C"/>
                </a:solidFill>
                <a:latin typeface="+mn-lt"/>
              </a:defRPr>
            </a:lvl7pPr>
            <a:lvl8pPr marL="3429000" indent="-228600" algn="l" rtl="0" eaLnBrk="0" fontAlgn="base" hangingPunct="0">
              <a:spcBef>
                <a:spcPct val="20000"/>
              </a:spcBef>
              <a:spcAft>
                <a:spcPct val="0"/>
              </a:spcAft>
              <a:buFont typeface="Verdana" pitchFamily="34" charset="0"/>
              <a:buChar char="–"/>
              <a:defRPr sz="2000">
                <a:solidFill>
                  <a:srgbClr val="5C5C5C"/>
                </a:solidFill>
                <a:latin typeface="+mn-lt"/>
              </a:defRPr>
            </a:lvl8pPr>
            <a:lvl9pPr marL="3886200" indent="-228600" algn="l" rtl="0" eaLnBrk="0" fontAlgn="base" hangingPunct="0">
              <a:spcBef>
                <a:spcPct val="20000"/>
              </a:spcBef>
              <a:spcAft>
                <a:spcPct val="0"/>
              </a:spcAft>
              <a:buFont typeface="Verdana" pitchFamily="34" charset="0"/>
              <a:buChar char="–"/>
              <a:defRPr sz="2000">
                <a:solidFill>
                  <a:srgbClr val="5C5C5C"/>
                </a:solidFill>
                <a:latin typeface="+mn-lt"/>
              </a:defRPr>
            </a:lvl9pPr>
          </a:lstStyle>
          <a:p>
            <a:pPr>
              <a:buClr>
                <a:schemeClr val="tx2">
                  <a:lumMod val="60000"/>
                  <a:lumOff val="40000"/>
                </a:schemeClr>
              </a:buClr>
            </a:pPr>
            <a:r>
              <a:rPr lang="en-US" altLang="en-US" sz="2000" b="1" kern="0" dirty="0">
                <a:solidFill>
                  <a:schemeClr val="tx2">
                    <a:lumMod val="60000"/>
                    <a:lumOff val="40000"/>
                  </a:schemeClr>
                </a:solidFill>
                <a:cs typeface="Browallia New" panose="020B0604020202020204" pitchFamily="34" charset="-34"/>
              </a:rPr>
              <a:t>ITU-T FG-SSC</a:t>
            </a:r>
            <a:br>
              <a:rPr lang="en-US" altLang="en-US" sz="2000" b="1" kern="0" dirty="0">
                <a:solidFill>
                  <a:schemeClr val="tx2">
                    <a:lumMod val="60000"/>
                    <a:lumOff val="40000"/>
                  </a:schemeClr>
                </a:solidFill>
                <a:cs typeface="Browallia New" panose="020B0604020202020204" pitchFamily="34" charset="-34"/>
              </a:rPr>
            </a:br>
            <a:r>
              <a:rPr lang="en-US" altLang="fr-FR" sz="2000" dirty="0">
                <a:hlinkClick r:id="rId4"/>
              </a:rPr>
              <a:t>itu.int/go/</a:t>
            </a:r>
            <a:r>
              <a:rPr lang="en-US" altLang="fr-FR" sz="2000" dirty="0" err="1">
                <a:hlinkClick r:id="rId4"/>
              </a:rPr>
              <a:t>fgssc</a:t>
            </a:r>
            <a:r>
              <a:rPr lang="en-US" altLang="en-US" sz="2000" kern="0" dirty="0">
                <a:solidFill>
                  <a:schemeClr val="tx2">
                    <a:lumMod val="60000"/>
                    <a:lumOff val="40000"/>
                  </a:schemeClr>
                </a:solidFill>
                <a:cs typeface="Browallia New" panose="020B0604020202020204" pitchFamily="34" charset="-34"/>
              </a:rPr>
              <a:t> </a:t>
            </a:r>
            <a:r>
              <a:rPr lang="en-US" altLang="en-US" sz="2000" b="1" kern="0" dirty="0">
                <a:solidFill>
                  <a:schemeClr val="tx2">
                    <a:lumMod val="60000"/>
                    <a:lumOff val="40000"/>
                  </a:schemeClr>
                </a:solidFill>
                <a:cs typeface="Browallia New" panose="020B0604020202020204" pitchFamily="34" charset="-34"/>
              </a:rPr>
              <a:t> </a:t>
            </a:r>
            <a:endParaRPr lang="en-US" altLang="en-US" sz="2000" b="1" kern="0" dirty="0">
              <a:solidFill>
                <a:schemeClr val="tx2">
                  <a:lumMod val="60000"/>
                  <a:lumOff val="40000"/>
                </a:schemeClr>
              </a:solidFill>
              <a:latin typeface="+mj-lt"/>
              <a:cs typeface="Browallia New" panose="020B0604020202020204" pitchFamily="34" charset="-34"/>
            </a:endParaRPr>
          </a:p>
          <a:p>
            <a:pPr>
              <a:buClr>
                <a:schemeClr val="tx2">
                  <a:lumMod val="60000"/>
                  <a:lumOff val="40000"/>
                </a:schemeClr>
              </a:buClr>
            </a:pPr>
            <a:endParaRPr lang="en-US" altLang="en-US" sz="2000" b="1" kern="0" dirty="0">
              <a:solidFill>
                <a:schemeClr val="tx2">
                  <a:lumMod val="60000"/>
                  <a:lumOff val="40000"/>
                </a:schemeClr>
              </a:solidFill>
              <a:latin typeface="+mj-lt"/>
              <a:cs typeface="Browallia New" panose="020B0604020202020204" pitchFamily="34" charset="-34"/>
            </a:endParaRPr>
          </a:p>
          <a:p>
            <a:pPr>
              <a:buClr>
                <a:schemeClr val="tx2">
                  <a:lumMod val="60000"/>
                  <a:lumOff val="40000"/>
                </a:schemeClr>
              </a:buClr>
            </a:pPr>
            <a:r>
              <a:rPr lang="en-US" altLang="en-US" sz="2000" b="1" kern="0" dirty="0">
                <a:solidFill>
                  <a:schemeClr val="tx2">
                    <a:lumMod val="60000"/>
                    <a:lumOff val="40000"/>
                  </a:schemeClr>
                </a:solidFill>
                <a:latin typeface="+mj-lt"/>
                <a:cs typeface="Browallia New" panose="020B0604020202020204" pitchFamily="34" charset="-34"/>
              </a:rPr>
              <a:t>ITU-T and Climate Change</a:t>
            </a:r>
            <a:br>
              <a:rPr lang="en-US" altLang="en-US" sz="2000" b="1" kern="0" dirty="0">
                <a:solidFill>
                  <a:schemeClr val="tx2">
                    <a:lumMod val="60000"/>
                    <a:lumOff val="40000"/>
                  </a:schemeClr>
                </a:solidFill>
                <a:latin typeface="+mj-lt"/>
                <a:cs typeface="Browallia New" panose="020B0604020202020204" pitchFamily="34" charset="-34"/>
              </a:rPr>
            </a:br>
            <a:r>
              <a:rPr lang="en-US" altLang="en-US" sz="2000" kern="0" dirty="0">
                <a:solidFill>
                  <a:schemeClr val="tx2">
                    <a:lumMod val="60000"/>
                    <a:lumOff val="40000"/>
                  </a:schemeClr>
                </a:solidFill>
                <a:latin typeface="+mj-lt"/>
                <a:cs typeface="Browallia New" panose="020B0604020202020204" pitchFamily="34" charset="-34"/>
                <a:hlinkClick r:id="rId5"/>
              </a:rPr>
              <a:t>itu.int/go/ITU-T/climate</a:t>
            </a:r>
            <a:r>
              <a:rPr lang="en-US" altLang="en-US" sz="2000" kern="0" dirty="0">
                <a:solidFill>
                  <a:schemeClr val="tx2">
                    <a:lumMod val="60000"/>
                    <a:lumOff val="40000"/>
                  </a:schemeClr>
                </a:solidFill>
                <a:latin typeface="+mj-lt"/>
                <a:cs typeface="Browallia New" panose="020B0604020202020204" pitchFamily="34" charset="-34"/>
              </a:rPr>
              <a:t>   </a:t>
            </a:r>
          </a:p>
          <a:p>
            <a:pPr>
              <a:buClr>
                <a:schemeClr val="tx2">
                  <a:lumMod val="60000"/>
                  <a:lumOff val="40000"/>
                </a:schemeClr>
              </a:buClr>
            </a:pPr>
            <a:endParaRPr lang="en-US" altLang="en-US" sz="2000" b="1" kern="0" dirty="0">
              <a:solidFill>
                <a:schemeClr val="tx2">
                  <a:lumMod val="60000"/>
                  <a:lumOff val="40000"/>
                </a:schemeClr>
              </a:solidFill>
              <a:latin typeface="+mj-lt"/>
              <a:cs typeface="Browallia New" panose="020B0604020202020204" pitchFamily="34" charset="-34"/>
            </a:endParaRPr>
          </a:p>
          <a:p>
            <a:pPr>
              <a:buClr>
                <a:schemeClr val="tx2">
                  <a:lumMod val="60000"/>
                  <a:lumOff val="40000"/>
                </a:schemeClr>
              </a:buClr>
            </a:pPr>
            <a:r>
              <a:rPr lang="en-US" altLang="en-US" sz="2000" b="1" kern="0" dirty="0">
                <a:solidFill>
                  <a:schemeClr val="tx2">
                    <a:lumMod val="60000"/>
                    <a:lumOff val="40000"/>
                  </a:schemeClr>
                </a:solidFill>
                <a:latin typeface="+mj-lt"/>
                <a:cs typeface="Browallia New" panose="020B0604020202020204" pitchFamily="34" charset="-34"/>
              </a:rPr>
              <a:t>ITU Symposia &amp; Events on ICTs and Climate Change</a:t>
            </a:r>
            <a:br>
              <a:rPr lang="en-US" altLang="en-US" sz="2000" kern="0" dirty="0">
                <a:solidFill>
                  <a:schemeClr val="tx2">
                    <a:lumMod val="60000"/>
                    <a:lumOff val="40000"/>
                  </a:schemeClr>
                </a:solidFill>
                <a:latin typeface="+mj-lt"/>
                <a:cs typeface="Browallia New" panose="020B0604020202020204" pitchFamily="34" charset="-34"/>
              </a:rPr>
            </a:br>
            <a:r>
              <a:rPr lang="en-US" altLang="en-US" sz="2000" dirty="0">
                <a:solidFill>
                  <a:schemeClr val="tx2">
                    <a:lumMod val="60000"/>
                    <a:lumOff val="40000"/>
                  </a:schemeClr>
                </a:solidFill>
                <a:cs typeface="Browallia New" panose="020B0604020202020204" pitchFamily="34" charset="-34"/>
                <a:hlinkClick r:id="rId6"/>
              </a:rPr>
              <a:t>itu.int/</a:t>
            </a:r>
            <a:r>
              <a:rPr lang="en-US" altLang="en-US" sz="2000" dirty="0" err="1">
                <a:solidFill>
                  <a:schemeClr val="tx2">
                    <a:lumMod val="60000"/>
                    <a:lumOff val="40000"/>
                  </a:schemeClr>
                </a:solidFill>
                <a:cs typeface="Browallia New" panose="020B0604020202020204" pitchFamily="34" charset="-34"/>
                <a:hlinkClick r:id="rId6"/>
              </a:rPr>
              <a:t>en</a:t>
            </a:r>
            <a:r>
              <a:rPr lang="en-US" altLang="en-US" sz="2000" dirty="0">
                <a:solidFill>
                  <a:schemeClr val="tx2">
                    <a:lumMod val="60000"/>
                    <a:lumOff val="40000"/>
                  </a:schemeClr>
                </a:solidFill>
                <a:cs typeface="Browallia New" panose="020B0604020202020204" pitchFamily="34" charset="-34"/>
                <a:hlinkClick r:id="rId6"/>
              </a:rPr>
              <a:t>/ITU-T/</a:t>
            </a:r>
            <a:r>
              <a:rPr lang="en-US" altLang="en-US" sz="2000" dirty="0" err="1">
                <a:solidFill>
                  <a:schemeClr val="tx2">
                    <a:lumMod val="60000"/>
                    <a:lumOff val="40000"/>
                  </a:schemeClr>
                </a:solidFill>
                <a:cs typeface="Browallia New" panose="020B0604020202020204" pitchFamily="34" charset="-34"/>
                <a:hlinkClick r:id="rId6"/>
              </a:rPr>
              <a:t>climatechange</a:t>
            </a:r>
            <a:r>
              <a:rPr lang="en-US" altLang="en-US" sz="2000" dirty="0">
                <a:solidFill>
                  <a:schemeClr val="tx2">
                    <a:lumMod val="60000"/>
                    <a:lumOff val="40000"/>
                  </a:schemeClr>
                </a:solidFill>
                <a:cs typeface="Browallia New" panose="020B0604020202020204" pitchFamily="34" charset="-34"/>
                <a:hlinkClick r:id="rId6"/>
              </a:rPr>
              <a:t>/Pages/events.aspx</a:t>
            </a:r>
            <a:r>
              <a:rPr lang="en-US" altLang="en-US" sz="2000" b="1" dirty="0">
                <a:solidFill>
                  <a:schemeClr val="tx2">
                    <a:lumMod val="60000"/>
                    <a:lumOff val="40000"/>
                  </a:schemeClr>
                </a:solidFill>
                <a:cs typeface="Browallia New" panose="020B0604020202020204" pitchFamily="34" charset="-34"/>
              </a:rPr>
              <a:t> </a:t>
            </a:r>
            <a:r>
              <a:rPr lang="en-US" altLang="en-US" sz="2000" kern="0" dirty="0">
                <a:solidFill>
                  <a:schemeClr val="tx2">
                    <a:lumMod val="60000"/>
                    <a:lumOff val="40000"/>
                  </a:schemeClr>
                </a:solidFill>
                <a:latin typeface="+mj-lt"/>
                <a:cs typeface="Browallia New" panose="020B0604020202020204" pitchFamily="34" charset="-34"/>
              </a:rPr>
              <a:t> </a:t>
            </a:r>
          </a:p>
          <a:p>
            <a:pPr>
              <a:buClr>
                <a:schemeClr val="tx2">
                  <a:lumMod val="60000"/>
                  <a:lumOff val="40000"/>
                </a:schemeClr>
              </a:buClr>
            </a:pPr>
            <a:endParaRPr lang="en-US" altLang="en-US" sz="2000" b="1" kern="0" dirty="0">
              <a:solidFill>
                <a:schemeClr val="tx2">
                  <a:lumMod val="60000"/>
                  <a:lumOff val="40000"/>
                </a:schemeClr>
              </a:solidFill>
              <a:latin typeface="+mj-lt"/>
              <a:cs typeface="Browallia New" panose="020B0604020202020204" pitchFamily="34" charset="-34"/>
            </a:endParaRPr>
          </a:p>
        </p:txBody>
      </p:sp>
    </p:spTree>
    <p:extLst>
      <p:ext uri="{BB962C8B-B14F-4D97-AF65-F5344CB8AC3E}">
        <p14:creationId xmlns:p14="http://schemas.microsoft.com/office/powerpoint/2010/main" val="41880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Box 2"/>
          <p:cNvSpPr txBox="1">
            <a:spLocks noChangeArrowheads="1"/>
          </p:cNvSpPr>
          <p:nvPr/>
        </p:nvSpPr>
        <p:spPr bwMode="auto">
          <a:xfrm>
            <a:off x="387731" y="501744"/>
            <a:ext cx="84978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Past and upcoming meetings</a:t>
            </a:r>
          </a:p>
        </p:txBody>
      </p:sp>
      <p:pic>
        <p:nvPicPr>
          <p:cNvPr id="31748" name="Picture 16" descr="C:\Users\campilon\AppData\Local\Microsoft\Windows\Temporary Internet Files\Content.Word\Evento UIT, 6,9 y10 - 0999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586892"/>
            <a:ext cx="1276350" cy="928688"/>
          </a:xfrm>
          <a:prstGeom prst="rect">
            <a:avLst/>
          </a:prstGeom>
          <a:noFill/>
          <a:ln w="38100" cap="sq">
            <a:solidFill>
              <a:srgbClr val="000000"/>
            </a:solidFill>
            <a:miter lim="800000"/>
            <a:headEnd/>
            <a:tailEnd/>
          </a:ln>
          <a:effectLst>
            <a:outerShdw dist="38100" dir="2700000" algn="ctr" rotWithShape="0">
              <a:srgbClr val="000000">
                <a:alpha val="31998"/>
              </a:srgbClr>
            </a:outerShdw>
          </a:effectLst>
          <a:extLst>
            <a:ext uri="{909E8E84-426E-40DD-AFC4-6F175D3DCCD1}">
              <a14:hiddenFill xmlns:a14="http://schemas.microsoft.com/office/drawing/2010/main">
                <a:solidFill>
                  <a:srgbClr val="FFFFFF"/>
                </a:solidFill>
              </a14:hiddenFill>
            </a:ext>
          </a:extLst>
        </p:spPr>
      </p:pic>
      <p:pic>
        <p:nvPicPr>
          <p:cNvPr id="31749" name="Picture 7" descr="_MG_2657_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713" y="3312380"/>
            <a:ext cx="1203325" cy="796925"/>
          </a:xfrm>
          <a:prstGeom prst="rect">
            <a:avLst/>
          </a:prstGeom>
          <a:noFill/>
          <a:ln w="38100" cap="sq">
            <a:solidFill>
              <a:srgbClr val="000000"/>
            </a:solidFill>
            <a:miter lim="800000"/>
            <a:headEnd/>
            <a:tailEnd/>
          </a:ln>
          <a:effectLst>
            <a:outerShdw dist="38100" dir="2700000" algn="ctr" rotWithShape="0">
              <a:srgbClr val="000000">
                <a:alpha val="31998"/>
              </a:srgbClr>
            </a:outerShdw>
          </a:effectLst>
          <a:extLst>
            <a:ext uri="{909E8E84-426E-40DD-AFC4-6F175D3DCCD1}">
              <a14:hiddenFill xmlns:a14="http://schemas.microsoft.com/office/drawing/2010/main">
                <a:solidFill>
                  <a:srgbClr val="FFFFFF"/>
                </a:solidFill>
              </a14:hiddenFill>
            </a:ext>
          </a:extLst>
        </p:spPr>
      </p:pic>
      <p:pic>
        <p:nvPicPr>
          <p:cNvPr id="31750" name="Picture 8" descr="C:\Users\campilon\AppData\Local\Temp\Rar$DRa0.139\_MG_3410_c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3921980"/>
            <a:ext cx="1292225" cy="823912"/>
          </a:xfrm>
          <a:prstGeom prst="rect">
            <a:avLst/>
          </a:prstGeom>
          <a:noFill/>
          <a:ln w="38100" cap="sq">
            <a:solidFill>
              <a:srgbClr val="000000"/>
            </a:solidFill>
            <a:miter lim="800000"/>
            <a:headEnd/>
            <a:tailEnd/>
          </a:ln>
          <a:effectLst>
            <a:outerShdw dist="38100" dir="2700000" algn="ctr" rotWithShape="0">
              <a:srgbClr val="000000">
                <a:alpha val="31998"/>
              </a:srgbClr>
            </a:outerShdw>
          </a:effectLst>
          <a:extLst>
            <a:ext uri="{909E8E84-426E-40DD-AFC4-6F175D3DCCD1}">
              <a14:hiddenFill xmlns:a14="http://schemas.microsoft.com/office/drawing/2010/main">
                <a:solidFill>
                  <a:srgbClr val="FFFFFF"/>
                </a:solidFill>
              </a14:hiddenFill>
            </a:ext>
          </a:extLst>
        </p:spPr>
      </p:pic>
      <p:graphicFrame>
        <p:nvGraphicFramePr>
          <p:cNvPr id="33798" name="Group 6"/>
          <p:cNvGraphicFramePr>
            <a:graphicFrameLocks noGrp="1"/>
          </p:cNvGraphicFramePr>
          <p:nvPr>
            <p:extLst>
              <p:ext uri="{D42A27DB-BD31-4B8C-83A1-F6EECF244321}">
                <p14:modId xmlns:p14="http://schemas.microsoft.com/office/powerpoint/2010/main" val="1385514147"/>
              </p:ext>
            </p:extLst>
          </p:nvPr>
        </p:nvGraphicFramePr>
        <p:xfrm>
          <a:off x="3040443" y="1078703"/>
          <a:ext cx="5689600" cy="4936927"/>
        </p:xfrm>
        <a:graphic>
          <a:graphicData uri="http://schemas.openxmlformats.org/drawingml/2006/table">
            <a:tbl>
              <a:tblPr/>
              <a:tblGrid>
                <a:gridCol w="5689600">
                  <a:extLst>
                    <a:ext uri="{9D8B030D-6E8A-4147-A177-3AD203B41FA5}">
                      <a16:colId xmlns:a16="http://schemas.microsoft.com/office/drawing/2014/main" val="20000"/>
                    </a:ext>
                  </a:extLst>
                </a:gridCol>
              </a:tblGrid>
              <a:tr h="640089">
                <a:tc>
                  <a:txBody>
                    <a:bodyPr/>
                    <a:lstStyle>
                      <a:lvl1pPr>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1</a:t>
                      </a:r>
                      <a:r>
                        <a:rPr kumimoji="0" lang="en-US" altLang="en-US" sz="1800" b="1" i="0" u="none" strike="noStrike" cap="none" normalizeH="0" baseline="3000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st</a:t>
                      </a: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 meeting: Turin, 8 May 2013 </a:t>
                      </a: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(Telecom Italia)</a:t>
                      </a: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&gt;50 participants </a:t>
                      </a: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089">
                <a:tc>
                  <a:txBody>
                    <a:bodyPr/>
                    <a:lstStyle>
                      <a:lvl1pPr>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2</a:t>
                      </a:r>
                      <a:r>
                        <a:rPr kumimoji="0" lang="en-US" altLang="en-US" sz="1800" b="1" i="0" u="none" strike="noStrike" cap="none" normalizeH="0" baseline="3000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nd</a:t>
                      </a: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 meeting: Madrid, 17 Sept 2013 </a:t>
                      </a: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a:t>
                      </a:r>
                      <a:r>
                        <a:rPr kumimoji="0" lang="en-US" altLang="en-US" sz="1800" b="0" i="0" u="none" strike="noStrike" cap="none" normalizeH="0" baseline="0" dirty="0" err="1">
                          <a:ln>
                            <a:noFill/>
                          </a:ln>
                          <a:solidFill>
                            <a:schemeClr val="tx2">
                              <a:lumMod val="60000"/>
                              <a:lumOff val="40000"/>
                            </a:schemeClr>
                          </a:solidFill>
                          <a:effectLst/>
                          <a:latin typeface="+mj-lt"/>
                          <a:ea typeface="宋体" panose="02010600030101010101" pitchFamily="2" charset="-122"/>
                          <a:cs typeface="Gisha" panose="020B0502040204020203" pitchFamily="34" charset="-79"/>
                        </a:rPr>
                        <a:t>Telefónica</a:t>
                      </a: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a:t>
                      </a: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&gt;50 participants</a:t>
                      </a: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89">
                <a:tc>
                  <a:txBody>
                    <a:bodyPr/>
                    <a:lstStyle>
                      <a:lvl1pPr>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3</a:t>
                      </a:r>
                      <a:r>
                        <a:rPr kumimoji="0" lang="en-US" altLang="en-US" sz="1800" b="1" i="0" u="none" strike="noStrike" cap="none" normalizeH="0" baseline="3000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rd</a:t>
                      </a: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 meeting: Lima, 6 Dec 2013 </a:t>
                      </a: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(Gov. of Peru)</a:t>
                      </a: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&gt;60 participants</a:t>
                      </a: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89">
                <a:tc>
                  <a:txBody>
                    <a:bodyPr/>
                    <a:lstStyle>
                      <a:lvl1pPr>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4</a:t>
                      </a:r>
                      <a:r>
                        <a:rPr kumimoji="0" lang="en-US" altLang="en-US" sz="1800" b="1" i="0" u="none" strike="noStrike" cap="none" normalizeH="0" baseline="3000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th</a:t>
                      </a: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 meeting: Geneva, 5-6 March 2014 </a:t>
                      </a: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(ITU)</a:t>
                      </a: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&gt;30 participants</a:t>
                      </a: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rPr>
                        <a:t> </a:t>
                      </a: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8832">
                <a:tc>
                  <a:txBody>
                    <a:bodyPr/>
                    <a:lstStyle>
                      <a:lvl1pPr>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5</a:t>
                      </a:r>
                      <a:r>
                        <a:rPr kumimoji="0" lang="en-US" altLang="en-US" sz="1800" b="1" i="0" u="none" strike="noStrike" cap="none" normalizeH="0" baseline="3000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th</a:t>
                      </a: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 meeting: Genoa, 19-20 June 2014 </a:t>
                      </a: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(Genoa Municipality)</a:t>
                      </a: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&gt;45 participants </a:t>
                      </a: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89">
                <a:tc>
                  <a:txBody>
                    <a:bodyPr/>
                    <a:lstStyle>
                      <a:lvl1pPr>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6</a:t>
                      </a:r>
                      <a:r>
                        <a:rPr kumimoji="0" lang="en-US" altLang="en-US" sz="1800" b="1" i="0" u="none" strike="noStrike" cap="none" normalizeH="0" baseline="3000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th</a:t>
                      </a:r>
                      <a:r>
                        <a:rPr kumimoji="0" lang="en-US" altLang="en-US" sz="1800" b="1"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 meeting: Geneva, 13-16 Oct 2014 </a:t>
                      </a: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(ITU)</a:t>
                      </a: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&gt;50 participants</a:t>
                      </a:r>
                      <a:r>
                        <a:rPr kumimoji="0" lang="en-US" altLang="en-US" sz="1800" b="0" i="0" u="none" strike="noStrike" cap="none" normalizeH="0" baseline="0" dirty="0">
                          <a:ln>
                            <a:noFill/>
                          </a:ln>
                          <a:solidFill>
                            <a:schemeClr val="tx2">
                              <a:lumMod val="60000"/>
                              <a:lumOff val="40000"/>
                            </a:schemeClr>
                          </a:solidFill>
                          <a:effectLst/>
                          <a:latin typeface="+mj-lt"/>
                          <a:ea typeface="宋体" panose="02010600030101010101" pitchFamily="2" charset="-122"/>
                        </a:rPr>
                        <a:t> </a:t>
                      </a: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7600">
                <a:tc>
                  <a:txBody>
                    <a:bodyPr/>
                    <a:lstStyle>
                      <a:lvl1pPr>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1" i="0" u="none" strike="noStrike" kern="1200"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7</a:t>
                      </a:r>
                      <a:r>
                        <a:rPr kumimoji="0" lang="en-US" altLang="en-US" sz="1800" b="1" i="0" u="none" strike="noStrike" kern="1200" cap="none" normalizeH="0" baseline="3000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th</a:t>
                      </a:r>
                      <a:r>
                        <a:rPr kumimoji="0" lang="en-US" altLang="en-US" sz="1800" b="1" i="0" u="none" strike="noStrike" kern="1200"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 meeting:  Reading, 4-6 Mar 2015 </a:t>
                      </a:r>
                      <a:r>
                        <a:rPr kumimoji="0" lang="en-US" altLang="en-US" sz="1800" b="0" i="0" u="none" strike="noStrike" kern="1200"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(Symantec)</a:t>
                      </a:r>
                    </a:p>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0" i="0" u="none" strike="noStrike" kern="1200"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&gt;40 participants </a:t>
                      </a: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47600">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n-US" altLang="en-US" sz="1800" b="1" i="0" u="none" strike="noStrike" kern="1200"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8</a:t>
                      </a:r>
                      <a:r>
                        <a:rPr kumimoji="0" lang="en-US" altLang="en-US" sz="1800" b="1" i="0" u="none" strike="noStrike" kern="1200" cap="none" normalizeH="0" baseline="3000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th</a:t>
                      </a:r>
                      <a:r>
                        <a:rPr kumimoji="0" lang="en-US" altLang="en-US" sz="1800" b="1" i="0" u="none" strike="noStrike" kern="1200" cap="none" normalizeH="0" baseline="0" dirty="0">
                          <a:ln>
                            <a:noFill/>
                          </a:ln>
                          <a:solidFill>
                            <a:schemeClr val="tx2">
                              <a:lumMod val="60000"/>
                              <a:lumOff val="40000"/>
                            </a:schemeClr>
                          </a:solidFill>
                          <a:effectLst/>
                          <a:latin typeface="+mj-lt"/>
                          <a:ea typeface="宋体" panose="02010600030101010101" pitchFamily="2" charset="-122"/>
                          <a:cs typeface="Gisha" panose="020B0502040204020203" pitchFamily="34" charset="-79"/>
                        </a:rPr>
                        <a:t> meeting: United Arab Emirates, 5-6 May 2015</a:t>
                      </a:r>
                    </a:p>
                  </a:txBody>
                  <a:tcPr marL="91456" marR="91456"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pic>
        <p:nvPicPr>
          <p:cNvPr id="31769" name="Picture 11" descr="IMG_0607_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988" y="1993167"/>
            <a:ext cx="1274762" cy="838200"/>
          </a:xfrm>
          <a:prstGeom prst="rect">
            <a:avLst/>
          </a:prstGeom>
          <a:noFill/>
          <a:ln w="38100" cap="sq">
            <a:solidFill>
              <a:srgbClr val="000000"/>
            </a:solidFill>
            <a:miter lim="800000"/>
            <a:headEnd/>
            <a:tailEnd/>
          </a:ln>
          <a:effectLst>
            <a:outerShdw dist="38100" dir="2700000" algn="ctr" rotWithShape="0">
              <a:srgbClr val="000000">
                <a:alpha val="31998"/>
              </a:srgbClr>
            </a:outerShdw>
          </a:effectLst>
          <a:extLst>
            <a:ext uri="{909E8E84-426E-40DD-AFC4-6F175D3DCCD1}">
              <a14:hiddenFill xmlns:a14="http://schemas.microsoft.com/office/drawing/2010/main">
                <a:solidFill>
                  <a:srgbClr val="FFFFFF"/>
                </a:solidFill>
              </a14:hiddenFill>
            </a:ext>
          </a:extLst>
        </p:spPr>
      </p:pic>
      <p:pic>
        <p:nvPicPr>
          <p:cNvPr id="31770" name="Picture 12" descr="_MG_7296_cr_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328005"/>
            <a:ext cx="1214437" cy="820737"/>
          </a:xfrm>
          <a:prstGeom prst="rect">
            <a:avLst/>
          </a:prstGeom>
          <a:noFill/>
          <a:ln w="38100" cap="sq">
            <a:solidFill>
              <a:srgbClr val="000000"/>
            </a:solidFill>
            <a:miter lim="800000"/>
            <a:headEnd/>
            <a:tailEnd/>
          </a:ln>
          <a:effectLst>
            <a:outerShdw dist="38100" dir="2700000" algn="ctr" rotWithShape="0">
              <a:srgbClr val="000000">
                <a:alpha val="31998"/>
              </a:srgbClr>
            </a:outerShdw>
          </a:effectLst>
          <a:extLst>
            <a:ext uri="{909E8E84-426E-40DD-AFC4-6F175D3DCCD1}">
              <a14:hiddenFill xmlns:a14="http://schemas.microsoft.com/office/drawing/2010/main">
                <a:solidFill>
                  <a:srgbClr val="FFFFFF"/>
                </a:solidFill>
              </a14:hiddenFill>
            </a:ext>
          </a:extLst>
        </p:spPr>
      </p:pic>
      <p:pic>
        <p:nvPicPr>
          <p:cNvPr id="31773" name="Picture 30" descr="IMG_6565_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4588730"/>
            <a:ext cx="1403350" cy="936625"/>
          </a:xfrm>
          <a:prstGeom prst="rect">
            <a:avLst/>
          </a:prstGeom>
          <a:noFill/>
          <a:ln w="38100" cap="sq">
            <a:solidFill>
              <a:srgbClr val="000000"/>
            </a:solidFill>
            <a:miter lim="800000"/>
            <a:headEnd/>
            <a:tailEnd/>
          </a:ln>
          <a:effectLst>
            <a:outerShdw dist="38100" dir="2700000" algn="ctr" rotWithShape="0">
              <a:srgbClr val="000000">
                <a:alpha val="31998"/>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12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Box 2"/>
          <p:cNvSpPr txBox="1">
            <a:spLocks noChangeArrowheads="1"/>
          </p:cNvSpPr>
          <p:nvPr/>
        </p:nvSpPr>
        <p:spPr bwMode="auto">
          <a:xfrm>
            <a:off x="363538" y="437992"/>
            <a:ext cx="84978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FG-SSC agreed definition </a:t>
            </a:r>
            <a:br>
              <a:rPr lang="en-US" altLang="en-US" b="1" dirty="0">
                <a:solidFill>
                  <a:schemeClr val="tx2">
                    <a:lumMod val="60000"/>
                    <a:lumOff val="40000"/>
                  </a:schemeClr>
                </a:solidFill>
                <a:latin typeface="Calibri"/>
                <a:ea typeface="+mj-ea"/>
                <a:cs typeface="Calibri"/>
              </a:rPr>
            </a:br>
            <a:r>
              <a:rPr lang="en-US" altLang="en-US" b="1" dirty="0">
                <a:solidFill>
                  <a:schemeClr val="tx2">
                    <a:lumMod val="60000"/>
                    <a:lumOff val="40000"/>
                  </a:schemeClr>
                </a:solidFill>
                <a:latin typeface="Calibri"/>
                <a:ea typeface="+mj-ea"/>
                <a:cs typeface="Calibri"/>
              </a:rPr>
              <a:t>of a smart sustainable city</a:t>
            </a:r>
          </a:p>
        </p:txBody>
      </p:sp>
      <p:pic>
        <p:nvPicPr>
          <p:cNvPr id="32772" name="Picture 5" descr="C:\Users\G N Singh\Desktop\Nitin - Smart Cities\From Rahul 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763" y="2002611"/>
            <a:ext cx="3917950" cy="2860453"/>
          </a:xfrm>
          <a:prstGeom prst="rect">
            <a:avLst/>
          </a:prstGeom>
          <a:solidFill>
            <a:schemeClr val="accent1"/>
          </a:solidFill>
          <a:ln w="9525">
            <a:solidFill>
              <a:schemeClr val="tx1"/>
            </a:solidFill>
            <a:miter lim="800000"/>
            <a:headEnd/>
            <a:tailEnd/>
          </a:ln>
        </p:spPr>
      </p:pic>
      <p:sp>
        <p:nvSpPr>
          <p:cNvPr id="32773" name="Content Placeholder 11"/>
          <p:cNvSpPr txBox="1">
            <a:spLocks noChangeArrowheads="1"/>
          </p:cNvSpPr>
          <p:nvPr/>
        </p:nvSpPr>
        <p:spPr bwMode="auto">
          <a:xfrm>
            <a:off x="363537" y="2002611"/>
            <a:ext cx="4276475" cy="2860453"/>
          </a:xfrm>
          <a:prstGeom prst="rect">
            <a:avLst/>
          </a:prstGeom>
          <a:noFill/>
          <a:ln>
            <a:noFill/>
          </a:ln>
          <a:extLst/>
        </p:spPr>
        <p:txBody>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nSpc>
                <a:spcPct val="90000"/>
              </a:lnSpc>
              <a:buClr>
                <a:srgbClr val="006000"/>
              </a:buClr>
              <a:buFont typeface="Wingdings" panose="05000000000000000000" pitchFamily="2" charset="2"/>
              <a:buNone/>
            </a:pPr>
            <a:r>
              <a:rPr lang="en-US" altLang="en-US" sz="2000" dirty="0">
                <a:solidFill>
                  <a:schemeClr val="tx2">
                    <a:lumMod val="60000"/>
                    <a:lumOff val="40000"/>
                  </a:schemeClr>
                </a:solidFill>
                <a:latin typeface="+mj-lt"/>
                <a:cs typeface="Gisha" panose="020B0502040204020203" pitchFamily="34" charset="-79"/>
              </a:rPr>
              <a:t>“A </a:t>
            </a:r>
            <a:r>
              <a:rPr lang="en-US" altLang="en-US" sz="2000" b="1" dirty="0">
                <a:solidFill>
                  <a:schemeClr val="tx2">
                    <a:lumMod val="60000"/>
                    <a:lumOff val="40000"/>
                  </a:schemeClr>
                </a:solidFill>
                <a:latin typeface="+mj-lt"/>
                <a:cs typeface="Gisha" panose="020B0502040204020203" pitchFamily="34" charset="-79"/>
              </a:rPr>
              <a:t>smart sustainable city </a:t>
            </a:r>
            <a:r>
              <a:rPr lang="en-US" altLang="en-US" sz="2000" dirty="0">
                <a:solidFill>
                  <a:schemeClr val="tx2">
                    <a:lumMod val="60000"/>
                    <a:lumOff val="40000"/>
                  </a:schemeClr>
                </a:solidFill>
                <a:latin typeface="+mj-lt"/>
                <a:cs typeface="Gisha" panose="020B0502040204020203" pitchFamily="34" charset="-79"/>
              </a:rPr>
              <a:t>is an innovative city that uses information and communication technologies (</a:t>
            </a:r>
            <a:r>
              <a:rPr lang="en-US" altLang="en-US" sz="2000" b="1" dirty="0">
                <a:solidFill>
                  <a:schemeClr val="tx2">
                    <a:lumMod val="60000"/>
                    <a:lumOff val="40000"/>
                  </a:schemeClr>
                </a:solidFill>
                <a:latin typeface="+mj-lt"/>
                <a:cs typeface="Gisha" panose="020B0502040204020203" pitchFamily="34" charset="-79"/>
              </a:rPr>
              <a:t>ICTs</a:t>
            </a:r>
            <a:r>
              <a:rPr lang="en-US" altLang="en-US" sz="2000" dirty="0">
                <a:solidFill>
                  <a:schemeClr val="tx2">
                    <a:lumMod val="60000"/>
                    <a:lumOff val="40000"/>
                  </a:schemeClr>
                </a:solidFill>
                <a:latin typeface="+mj-lt"/>
                <a:cs typeface="Gisha" panose="020B0502040204020203" pitchFamily="34" charset="-79"/>
              </a:rPr>
              <a:t>) and other means to improve quality of </a:t>
            </a:r>
            <a:r>
              <a:rPr lang="en-US" altLang="en-US" sz="2000" b="1" dirty="0">
                <a:solidFill>
                  <a:schemeClr val="tx2">
                    <a:lumMod val="60000"/>
                    <a:lumOff val="40000"/>
                  </a:schemeClr>
                </a:solidFill>
                <a:latin typeface="+mj-lt"/>
                <a:cs typeface="Gisha" panose="020B0502040204020203" pitchFamily="34" charset="-79"/>
              </a:rPr>
              <a:t>life</a:t>
            </a:r>
            <a:r>
              <a:rPr lang="en-US" altLang="en-US" sz="2000" dirty="0">
                <a:solidFill>
                  <a:schemeClr val="tx2">
                    <a:lumMod val="60000"/>
                    <a:lumOff val="40000"/>
                  </a:schemeClr>
                </a:solidFill>
                <a:latin typeface="+mj-lt"/>
                <a:cs typeface="Gisha" panose="020B0502040204020203" pitchFamily="34" charset="-79"/>
              </a:rPr>
              <a:t>, </a:t>
            </a:r>
            <a:r>
              <a:rPr lang="en-US" altLang="en-US" sz="2000" b="1" dirty="0">
                <a:solidFill>
                  <a:schemeClr val="tx2">
                    <a:lumMod val="60000"/>
                    <a:lumOff val="40000"/>
                  </a:schemeClr>
                </a:solidFill>
                <a:latin typeface="+mj-lt"/>
                <a:cs typeface="Gisha" panose="020B0502040204020203" pitchFamily="34" charset="-79"/>
              </a:rPr>
              <a:t>efficiency</a:t>
            </a:r>
            <a:r>
              <a:rPr lang="en-US" altLang="en-US" sz="2000" dirty="0">
                <a:solidFill>
                  <a:schemeClr val="tx2">
                    <a:lumMod val="60000"/>
                    <a:lumOff val="40000"/>
                  </a:schemeClr>
                </a:solidFill>
                <a:latin typeface="+mj-lt"/>
                <a:cs typeface="Gisha" panose="020B0502040204020203" pitchFamily="34" charset="-79"/>
              </a:rPr>
              <a:t> of urban </a:t>
            </a:r>
            <a:r>
              <a:rPr lang="en-US" altLang="en-US" sz="2000" b="1" dirty="0">
                <a:solidFill>
                  <a:schemeClr val="tx2">
                    <a:lumMod val="60000"/>
                    <a:lumOff val="40000"/>
                  </a:schemeClr>
                </a:solidFill>
                <a:latin typeface="+mj-lt"/>
                <a:cs typeface="Gisha" panose="020B0502040204020203" pitchFamily="34" charset="-79"/>
              </a:rPr>
              <a:t>operation</a:t>
            </a:r>
            <a:r>
              <a:rPr lang="en-US" altLang="en-US" sz="2000" dirty="0">
                <a:solidFill>
                  <a:schemeClr val="tx2">
                    <a:lumMod val="60000"/>
                    <a:lumOff val="40000"/>
                  </a:schemeClr>
                </a:solidFill>
                <a:latin typeface="+mj-lt"/>
                <a:cs typeface="Gisha" panose="020B0502040204020203" pitchFamily="34" charset="-79"/>
              </a:rPr>
              <a:t> and </a:t>
            </a:r>
            <a:r>
              <a:rPr lang="en-US" altLang="en-US" sz="2000" b="1" dirty="0">
                <a:solidFill>
                  <a:schemeClr val="tx2">
                    <a:lumMod val="60000"/>
                    <a:lumOff val="40000"/>
                  </a:schemeClr>
                </a:solidFill>
                <a:latin typeface="+mj-lt"/>
                <a:cs typeface="Gisha" panose="020B0502040204020203" pitchFamily="34" charset="-79"/>
              </a:rPr>
              <a:t>services</a:t>
            </a:r>
            <a:r>
              <a:rPr lang="en-US" altLang="en-US" sz="2000" dirty="0">
                <a:solidFill>
                  <a:schemeClr val="tx2">
                    <a:lumMod val="60000"/>
                    <a:lumOff val="40000"/>
                  </a:schemeClr>
                </a:solidFill>
                <a:latin typeface="+mj-lt"/>
                <a:cs typeface="Gisha" panose="020B0502040204020203" pitchFamily="34" charset="-79"/>
              </a:rPr>
              <a:t>, and </a:t>
            </a:r>
            <a:r>
              <a:rPr lang="en-US" altLang="en-US" sz="2000" b="1" dirty="0">
                <a:solidFill>
                  <a:schemeClr val="tx2">
                    <a:lumMod val="60000"/>
                    <a:lumOff val="40000"/>
                  </a:schemeClr>
                </a:solidFill>
                <a:latin typeface="+mj-lt"/>
                <a:cs typeface="Gisha" panose="020B0502040204020203" pitchFamily="34" charset="-79"/>
              </a:rPr>
              <a:t>competitiveness</a:t>
            </a:r>
            <a:r>
              <a:rPr lang="en-US" altLang="en-US" sz="2000" dirty="0">
                <a:solidFill>
                  <a:schemeClr val="tx2">
                    <a:lumMod val="60000"/>
                    <a:lumOff val="40000"/>
                  </a:schemeClr>
                </a:solidFill>
                <a:latin typeface="+mj-lt"/>
                <a:cs typeface="Gisha" panose="020B0502040204020203" pitchFamily="34" charset="-79"/>
              </a:rPr>
              <a:t>, while ensuring that it meets the needs of present and future generations </a:t>
            </a:r>
            <a:r>
              <a:rPr lang="en-US" altLang="en-US" sz="2000" b="1" dirty="0">
                <a:solidFill>
                  <a:schemeClr val="tx2">
                    <a:lumMod val="60000"/>
                    <a:lumOff val="40000"/>
                  </a:schemeClr>
                </a:solidFill>
                <a:latin typeface="+mj-lt"/>
                <a:cs typeface="Gisha" panose="020B0502040204020203" pitchFamily="34" charset="-79"/>
              </a:rPr>
              <a:t>with respect to economic, social and environmental aspects</a:t>
            </a:r>
            <a:r>
              <a:rPr lang="en-US" altLang="en-US" sz="2000" dirty="0">
                <a:solidFill>
                  <a:schemeClr val="tx2">
                    <a:lumMod val="60000"/>
                    <a:lumOff val="40000"/>
                  </a:schemeClr>
                </a:solidFill>
                <a:latin typeface="+mj-lt"/>
                <a:cs typeface="Gisha" panose="020B0502040204020203" pitchFamily="34" charset="-79"/>
              </a:rPr>
              <a:t>.”</a:t>
            </a:r>
          </a:p>
        </p:txBody>
      </p:sp>
    </p:spTree>
    <p:extLst>
      <p:ext uri="{BB962C8B-B14F-4D97-AF65-F5344CB8AC3E}">
        <p14:creationId xmlns:p14="http://schemas.microsoft.com/office/powerpoint/2010/main" val="167383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Box 2"/>
          <p:cNvSpPr txBox="1">
            <a:spLocks noChangeArrowheads="1"/>
          </p:cNvSpPr>
          <p:nvPr/>
        </p:nvSpPr>
        <p:spPr bwMode="auto">
          <a:xfrm>
            <a:off x="326231" y="439292"/>
            <a:ext cx="8497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FG-SSC Working Groups</a:t>
            </a:r>
          </a:p>
        </p:txBody>
      </p:sp>
      <p:sp>
        <p:nvSpPr>
          <p:cNvPr id="33798" name="Oval 11"/>
          <p:cNvSpPr>
            <a:spLocks noChangeArrowheads="1"/>
          </p:cNvSpPr>
          <p:nvPr/>
        </p:nvSpPr>
        <p:spPr bwMode="auto">
          <a:xfrm>
            <a:off x="1660525" y="1888253"/>
            <a:ext cx="549275" cy="550863"/>
          </a:xfrm>
          <a:prstGeom prst="ellipse">
            <a:avLst/>
          </a:prstGeom>
          <a:solidFill>
            <a:schemeClr val="accent3">
              <a:lumMod val="60000"/>
              <a:lumOff val="40000"/>
            </a:schemeClr>
          </a:solidFill>
          <a:ln>
            <a:noFill/>
          </a:ln>
          <a:effectLst>
            <a:outerShdw dist="50800" dir="5400000" algn="ctr" rotWithShape="0">
              <a:srgbClr val="000000">
                <a:alpha val="25998"/>
              </a:srgbClr>
            </a:outerShdw>
          </a:effectLst>
          <a:extLst/>
        </p:spPr>
        <p:txBody>
          <a:bodyPr anchor="ct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75000"/>
                  </a:schemeClr>
                </a:solidFill>
              </a:rPr>
              <a:t>1</a:t>
            </a:r>
          </a:p>
        </p:txBody>
      </p:sp>
      <p:sp>
        <p:nvSpPr>
          <p:cNvPr id="33799" name="Oval 12"/>
          <p:cNvSpPr>
            <a:spLocks noChangeArrowheads="1"/>
          </p:cNvSpPr>
          <p:nvPr/>
        </p:nvSpPr>
        <p:spPr bwMode="auto">
          <a:xfrm>
            <a:off x="6903670" y="1902895"/>
            <a:ext cx="547687" cy="550863"/>
          </a:xfrm>
          <a:prstGeom prst="ellipse">
            <a:avLst/>
          </a:prstGeom>
          <a:solidFill>
            <a:schemeClr val="bg2">
              <a:lumMod val="90000"/>
            </a:schemeClr>
          </a:solidFill>
          <a:ln>
            <a:noFill/>
          </a:ln>
          <a:effectLst>
            <a:outerShdw dist="50800" dir="5400000" algn="ctr" rotWithShape="0">
              <a:srgbClr val="000000">
                <a:alpha val="25998"/>
              </a:srgbClr>
            </a:outerShdw>
          </a:effectLst>
          <a:extLst/>
        </p:spPr>
        <p:txBody>
          <a:bodyPr anchor="ct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75000"/>
                  </a:schemeClr>
                </a:solidFill>
              </a:rPr>
              <a:t>2</a:t>
            </a:r>
          </a:p>
        </p:txBody>
      </p:sp>
      <p:sp>
        <p:nvSpPr>
          <p:cNvPr id="33800" name="Oval 13"/>
          <p:cNvSpPr>
            <a:spLocks noChangeArrowheads="1"/>
          </p:cNvSpPr>
          <p:nvPr/>
        </p:nvSpPr>
        <p:spPr bwMode="auto">
          <a:xfrm>
            <a:off x="1660525" y="4262437"/>
            <a:ext cx="549275" cy="549275"/>
          </a:xfrm>
          <a:prstGeom prst="ellipse">
            <a:avLst/>
          </a:prstGeom>
          <a:solidFill>
            <a:srgbClr val="7DEB8A"/>
          </a:solidFill>
          <a:ln>
            <a:noFill/>
          </a:ln>
          <a:effectLst>
            <a:outerShdw dist="50800" dir="5400000" algn="ctr" rotWithShape="0">
              <a:srgbClr val="000000">
                <a:alpha val="25998"/>
              </a:srgbClr>
            </a:outerShdw>
          </a:effectLst>
          <a:extLst/>
        </p:spPr>
        <p:txBody>
          <a:bodyPr anchor="ct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75000"/>
                  </a:schemeClr>
                </a:solidFill>
              </a:rPr>
              <a:t>4</a:t>
            </a:r>
          </a:p>
        </p:txBody>
      </p:sp>
      <p:sp>
        <p:nvSpPr>
          <p:cNvPr id="33801" name="Oval 14"/>
          <p:cNvSpPr>
            <a:spLocks noChangeArrowheads="1"/>
          </p:cNvSpPr>
          <p:nvPr/>
        </p:nvSpPr>
        <p:spPr bwMode="auto">
          <a:xfrm>
            <a:off x="6903670" y="4201982"/>
            <a:ext cx="547687" cy="549275"/>
          </a:xfrm>
          <a:prstGeom prst="ellipse">
            <a:avLst/>
          </a:prstGeom>
          <a:solidFill>
            <a:srgbClr val="92D050"/>
          </a:solidFill>
          <a:ln>
            <a:noFill/>
          </a:ln>
          <a:effectLst>
            <a:outerShdw dist="50800" dir="5400000" algn="ctr" rotWithShape="0">
              <a:srgbClr val="000000">
                <a:alpha val="25998"/>
              </a:srgbClr>
            </a:outerShdw>
          </a:effectLst>
          <a:extLst/>
        </p:spPr>
        <p:txBody>
          <a:bodyPr anchor="ct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75000"/>
                  </a:schemeClr>
                </a:solidFill>
              </a:rPr>
              <a:t>3</a:t>
            </a:r>
          </a:p>
        </p:txBody>
      </p:sp>
      <p:sp>
        <p:nvSpPr>
          <p:cNvPr id="2" name="Diamond 1"/>
          <p:cNvSpPr/>
          <p:nvPr/>
        </p:nvSpPr>
        <p:spPr>
          <a:xfrm>
            <a:off x="2437306" y="1241328"/>
            <a:ext cx="4215859" cy="4103463"/>
          </a:xfrm>
          <a:prstGeom prst="diamon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2839056" y="1403331"/>
            <a:ext cx="1671676" cy="1834717"/>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60000"/>
                    <a:lumOff val="40000"/>
                  </a:schemeClr>
                </a:solidFill>
              </a:rPr>
              <a:t>ICT role and roadmap for smart sustainable cities</a:t>
            </a:r>
          </a:p>
        </p:txBody>
      </p:sp>
      <p:sp>
        <p:nvSpPr>
          <p:cNvPr id="10" name="Rounded Rectangle 9"/>
          <p:cNvSpPr/>
          <p:nvPr/>
        </p:nvSpPr>
        <p:spPr>
          <a:xfrm>
            <a:off x="2839055" y="3241365"/>
            <a:ext cx="1671676" cy="1821842"/>
          </a:xfrm>
          <a:prstGeom prst="roundRect">
            <a:avLst/>
          </a:prstGeom>
          <a:solidFill>
            <a:srgbClr val="7DEB8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lumMod val="60000"/>
                    <a:lumOff val="40000"/>
                  </a:schemeClr>
                </a:solidFill>
              </a:rPr>
              <a:t>Policy and positioning</a:t>
            </a:r>
          </a:p>
        </p:txBody>
      </p:sp>
      <p:sp>
        <p:nvSpPr>
          <p:cNvPr id="11" name="Rounded Rectangle 10"/>
          <p:cNvSpPr/>
          <p:nvPr/>
        </p:nvSpPr>
        <p:spPr>
          <a:xfrm>
            <a:off x="4510732" y="3238048"/>
            <a:ext cx="1699914" cy="1825159"/>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lumMod val="60000"/>
                    <a:lumOff val="40000"/>
                  </a:schemeClr>
                </a:solidFill>
              </a:rPr>
              <a:t>KIPs and metrics for smart sustainable cities</a:t>
            </a:r>
          </a:p>
        </p:txBody>
      </p:sp>
      <p:sp>
        <p:nvSpPr>
          <p:cNvPr id="12" name="Rounded Rectangle 11"/>
          <p:cNvSpPr/>
          <p:nvPr/>
        </p:nvSpPr>
        <p:spPr>
          <a:xfrm>
            <a:off x="4510731" y="1395775"/>
            <a:ext cx="1699914" cy="183471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lumMod val="60000"/>
                    <a:lumOff val="40000"/>
                  </a:schemeClr>
                </a:solidFill>
              </a:rPr>
              <a:t>Smart sustainable cities infrastructure</a:t>
            </a:r>
          </a:p>
        </p:txBody>
      </p:sp>
    </p:spTree>
    <p:extLst>
      <p:ext uri="{BB962C8B-B14F-4D97-AF65-F5344CB8AC3E}">
        <p14:creationId xmlns:p14="http://schemas.microsoft.com/office/powerpoint/2010/main" val="64756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Box 2"/>
          <p:cNvSpPr txBox="1">
            <a:spLocks noChangeArrowheads="1"/>
          </p:cNvSpPr>
          <p:nvPr/>
        </p:nvSpPr>
        <p:spPr bwMode="auto">
          <a:xfrm>
            <a:off x="326231" y="439292"/>
            <a:ext cx="8497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Working Group 1</a:t>
            </a:r>
          </a:p>
        </p:txBody>
      </p:sp>
      <p:sp>
        <p:nvSpPr>
          <p:cNvPr id="33798" name="Oval 11"/>
          <p:cNvSpPr>
            <a:spLocks noChangeArrowheads="1"/>
          </p:cNvSpPr>
          <p:nvPr/>
        </p:nvSpPr>
        <p:spPr bwMode="auto">
          <a:xfrm>
            <a:off x="1660525" y="1888253"/>
            <a:ext cx="549275" cy="550863"/>
          </a:xfrm>
          <a:prstGeom prst="ellipse">
            <a:avLst/>
          </a:prstGeom>
          <a:solidFill>
            <a:schemeClr val="accent3">
              <a:lumMod val="60000"/>
              <a:lumOff val="40000"/>
            </a:schemeClr>
          </a:solidFill>
          <a:ln>
            <a:noFill/>
          </a:ln>
          <a:effectLst>
            <a:outerShdw dist="50800" dir="5400000" algn="ctr" rotWithShape="0">
              <a:srgbClr val="000000">
                <a:alpha val="25998"/>
              </a:srgbClr>
            </a:outerShdw>
          </a:effectLst>
          <a:extLst/>
        </p:spPr>
        <p:txBody>
          <a:bodyPr anchor="ct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75000"/>
                  </a:schemeClr>
                </a:solidFill>
              </a:rPr>
              <a:t>1</a:t>
            </a:r>
          </a:p>
        </p:txBody>
      </p:sp>
      <p:sp>
        <p:nvSpPr>
          <p:cNvPr id="2" name="Diamond 1"/>
          <p:cNvSpPr/>
          <p:nvPr/>
        </p:nvSpPr>
        <p:spPr>
          <a:xfrm>
            <a:off x="2437306" y="1241328"/>
            <a:ext cx="4215859" cy="4103463"/>
          </a:xfrm>
          <a:prstGeom prst="diamon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2839056" y="1403331"/>
            <a:ext cx="1671676" cy="1834717"/>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60000"/>
                    <a:lumOff val="40000"/>
                  </a:schemeClr>
                </a:solidFill>
              </a:rPr>
              <a:t>ICT role and roadmap for smart sustainable cities</a:t>
            </a:r>
          </a:p>
        </p:txBody>
      </p:sp>
      <p:sp>
        <p:nvSpPr>
          <p:cNvPr id="10" name="Rounded Rectangle 9"/>
          <p:cNvSpPr/>
          <p:nvPr/>
        </p:nvSpPr>
        <p:spPr>
          <a:xfrm>
            <a:off x="2839055" y="3241365"/>
            <a:ext cx="1671676" cy="1821842"/>
          </a:xfrm>
          <a:prstGeom prst="roundRect">
            <a:avLst/>
          </a:prstGeom>
          <a:solidFill>
            <a:srgbClr val="7DEB8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11" name="Rounded Rectangle 10"/>
          <p:cNvSpPr/>
          <p:nvPr/>
        </p:nvSpPr>
        <p:spPr>
          <a:xfrm>
            <a:off x="4510732" y="3238048"/>
            <a:ext cx="1699914" cy="1825159"/>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12" name="Rounded Rectangle 11"/>
          <p:cNvSpPr/>
          <p:nvPr/>
        </p:nvSpPr>
        <p:spPr>
          <a:xfrm>
            <a:off x="4510731" y="1395775"/>
            <a:ext cx="1699914" cy="183471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Tree>
    <p:extLst>
      <p:ext uri="{BB962C8B-B14F-4D97-AF65-F5344CB8AC3E}">
        <p14:creationId xmlns:p14="http://schemas.microsoft.com/office/powerpoint/2010/main" val="39512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Group 2"/>
          <p:cNvGraphicFramePr>
            <a:graphicFrameLocks noGrp="1"/>
          </p:cNvGraphicFramePr>
          <p:nvPr>
            <p:extLst>
              <p:ext uri="{D42A27DB-BD31-4B8C-83A1-F6EECF244321}">
                <p14:modId xmlns:p14="http://schemas.microsoft.com/office/powerpoint/2010/main" val="2781120046"/>
              </p:ext>
            </p:extLst>
          </p:nvPr>
        </p:nvGraphicFramePr>
        <p:xfrm>
          <a:off x="691770" y="1710370"/>
          <a:ext cx="7704137" cy="3904451"/>
        </p:xfrm>
        <a:graphic>
          <a:graphicData uri="http://schemas.openxmlformats.org/drawingml/2006/table">
            <a:tbl>
              <a:tblPr/>
              <a:tblGrid>
                <a:gridCol w="1584325">
                  <a:extLst>
                    <a:ext uri="{9D8B030D-6E8A-4147-A177-3AD203B41FA5}">
                      <a16:colId xmlns:a16="http://schemas.microsoft.com/office/drawing/2014/main" val="20000"/>
                    </a:ext>
                  </a:extLst>
                </a:gridCol>
                <a:gridCol w="6119812">
                  <a:extLst>
                    <a:ext uri="{9D8B030D-6E8A-4147-A177-3AD203B41FA5}">
                      <a16:colId xmlns:a16="http://schemas.microsoft.com/office/drawing/2014/main" val="20001"/>
                    </a:ext>
                  </a:extLst>
                </a:gridCol>
              </a:tblGrid>
              <a:tr h="585212">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rgbClr val="006000"/>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Objective</a:t>
                      </a:r>
                    </a:p>
                  </a:txBody>
                  <a:tcPr marL="91417" marR="9141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just"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To provide an overview of a SSC and establish what the role of ICT is in relation to such an urban environment.</a:t>
                      </a:r>
                    </a:p>
                  </a:txBody>
                  <a:tcPr marL="91417" marR="9141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9664">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rgbClr val="006000"/>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Highlights</a:t>
                      </a:r>
                    </a:p>
                  </a:txBody>
                  <a:tcPr marL="91417" marR="9141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just"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This report describes the main attributes of a smart and sustainable city (SSC) and provides readers with a better understanding of what constitutes an SSC. It identifies the role and potential of Information and Communication Technologies (ICTs) in an SSC and outlines at a high level, the key ICT infrastructures which will enable SSC strategies.</a:t>
                      </a:r>
                    </a:p>
                  </a:txBody>
                  <a:tcPr marL="91417" marR="9141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3">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rgbClr val="006000"/>
                        </a:buClr>
                        <a:buSzPct val="110000"/>
                        <a:buFont typeface="Wingdings" panose="05000000000000000000" pitchFamily="2" charset="2"/>
                        <a:buNone/>
                        <a:tabLst/>
                      </a:pPr>
                      <a:r>
                        <a:rPr kumimoji="0" lang="en-US" altLang="en-US" sz="2000" b="1" i="0" u="none" strike="noStrike" cap="none" normalizeH="0" baseline="0" dirty="0">
                          <a:ln>
                            <a:noFill/>
                          </a:ln>
                          <a:solidFill>
                            <a:schemeClr val="tx2">
                              <a:lumMod val="60000"/>
                              <a:lumOff val="40000"/>
                            </a:schemeClr>
                          </a:solidFill>
                          <a:effectLst/>
                          <a:latin typeface="+mj-lt"/>
                          <a:cs typeface="Gisha" panose="020B0502040204020203" pitchFamily="34" charset="-79"/>
                        </a:rPr>
                        <a:t>Status</a:t>
                      </a:r>
                    </a:p>
                  </a:txBody>
                  <a:tcPr marL="91417" marR="9141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285750" marR="0" lvl="0" indent="-28575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Char char="§"/>
                        <a:tabLst/>
                      </a:pPr>
                      <a:r>
                        <a:rPr kumimoji="0" lang="en-US" altLang="en-US" sz="2000" b="0" i="0" u="none" strike="noStrike" cap="none" normalizeH="0" baseline="0" dirty="0">
                          <a:ln>
                            <a:noFill/>
                          </a:ln>
                          <a:solidFill>
                            <a:schemeClr val="tx2">
                              <a:lumMod val="60000"/>
                              <a:lumOff val="40000"/>
                            </a:schemeClr>
                          </a:solidFill>
                          <a:effectLst/>
                          <a:latin typeface="+mj-lt"/>
                          <a:cs typeface="Gisha" panose="020B0502040204020203" pitchFamily="34" charset="-79"/>
                        </a:rPr>
                        <a:t>Finalized in October 2014 and approved in December 2014 by ITU-T Study Group 5</a:t>
                      </a:r>
                    </a:p>
                  </a:txBody>
                  <a:tcPr marL="91417" marR="9141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321">
                <a:tc>
                  <a:txBody>
                    <a:bodyPr/>
                    <a:lstStyle>
                      <a:lvl1pPr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rgbClr val="006000"/>
                        </a:buClr>
                        <a:buSzPct val="110000"/>
                        <a:buFont typeface="Wingdings" panose="05000000000000000000" pitchFamily="2" charset="2"/>
                        <a:buNone/>
                        <a:tabLst/>
                      </a:pPr>
                      <a:r>
                        <a:rPr kumimoji="0" lang="en-US" altLang="en-US" sz="1200" b="1" i="0" u="none" strike="noStrike" cap="none" normalizeH="0" baseline="0" dirty="0">
                          <a:ln>
                            <a:noFill/>
                          </a:ln>
                          <a:solidFill>
                            <a:schemeClr val="tx2">
                              <a:lumMod val="60000"/>
                              <a:lumOff val="40000"/>
                            </a:schemeClr>
                          </a:solidFill>
                          <a:effectLst/>
                          <a:latin typeface="+mj-lt"/>
                          <a:cs typeface="Gisha" panose="020B0502040204020203" pitchFamily="34" charset="-79"/>
                        </a:rPr>
                        <a:t>Free download</a:t>
                      </a:r>
                    </a:p>
                  </a:txBody>
                  <a:tcPr marL="91417" marR="9141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85750" indent="-285750" eaLnBrk="0" hangingPunct="0">
                        <a:spcBef>
                          <a:spcPct val="20000"/>
                        </a:spcBef>
                        <a:buClr>
                          <a:srgbClr val="0E438A"/>
                        </a:buClr>
                        <a:buSzPct val="110000"/>
                        <a:buFont typeface="Wingdings" panose="05000000000000000000" pitchFamily="2" charset="2"/>
                        <a:defRPr sz="2800">
                          <a:solidFill>
                            <a:srgbClr val="5C5C5C"/>
                          </a:solidFill>
                          <a:latin typeface="Verdana" panose="020B0604030504040204" pitchFamily="34" charset="0"/>
                        </a:defRPr>
                      </a:lvl1pPr>
                      <a:lvl2pPr marL="742950" indent="-285750" eaLnBrk="0" hangingPunct="0">
                        <a:spcBef>
                          <a:spcPct val="20000"/>
                        </a:spcBef>
                        <a:buClr>
                          <a:srgbClr val="0E438A"/>
                        </a:buClr>
                        <a:buFont typeface="Wingdings" panose="05000000000000000000" pitchFamily="2" charset="2"/>
                        <a:defRPr sz="2400">
                          <a:solidFill>
                            <a:srgbClr val="5C5C5C"/>
                          </a:solidFill>
                          <a:latin typeface="Verdana" panose="020B0604030504040204" pitchFamily="34" charset="0"/>
                        </a:defRPr>
                      </a:lvl2pPr>
                      <a:lvl3pPr marL="1143000" indent="-228600" eaLnBrk="0" hangingPunct="0">
                        <a:spcBef>
                          <a:spcPct val="20000"/>
                        </a:spcBef>
                        <a:buClr>
                          <a:srgbClr val="0E438A"/>
                        </a:buClr>
                        <a:buFont typeface="Wingdings" panose="05000000000000000000" pitchFamily="2" charset="2"/>
                        <a:defRPr sz="2000">
                          <a:solidFill>
                            <a:srgbClr val="5C5C5C"/>
                          </a:solidFill>
                          <a:latin typeface="Verdana" panose="020B0604030504040204" pitchFamily="34" charset="0"/>
                        </a:defRPr>
                      </a:lvl3pPr>
                      <a:lvl4pPr marL="16002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4pPr>
                      <a:lvl5pPr marL="2057400" indent="-228600" eaLnBrk="0" hangingPunct="0">
                        <a:spcBef>
                          <a:spcPct val="20000"/>
                        </a:spcBef>
                        <a:buFont typeface="Verdana" panose="020B0604030504040204" pitchFamily="34" charset="0"/>
                        <a:defRPr>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defRPr>
                          <a:solidFill>
                            <a:srgbClr val="5C5C5C"/>
                          </a:solidFill>
                          <a:latin typeface="Verdana" panose="020B0604030504040204" pitchFamily="34" charset="0"/>
                        </a:defRPr>
                      </a:lvl9pPr>
                    </a:lstStyle>
                    <a:p>
                      <a:pPr marL="0" marR="0" lvl="0" indent="0" algn="l" defTabSz="914400" rtl="0" eaLnBrk="0" fontAlgn="base" latinLnBrk="0" hangingPunct="0">
                        <a:lnSpc>
                          <a:spcPct val="90000"/>
                        </a:lnSpc>
                        <a:spcBef>
                          <a:spcPct val="20000"/>
                        </a:spcBef>
                        <a:spcAft>
                          <a:spcPct val="0"/>
                        </a:spcAft>
                        <a:buClr>
                          <a:schemeClr val="tx2">
                            <a:lumMod val="60000"/>
                            <a:lumOff val="40000"/>
                          </a:schemeClr>
                        </a:buClr>
                        <a:buSzPct val="110000"/>
                        <a:buFont typeface="Wingdings" panose="05000000000000000000" pitchFamily="2" charset="2"/>
                        <a:buNone/>
                        <a:tabLst/>
                      </a:pP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itu.int/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en</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/ITU-T/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focusgroups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ssc</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/Documents/</a:t>
                      </a:r>
                      <a:r>
                        <a:rPr kumimoji="0" lang="en-US" altLang="en-US" sz="1200" b="0" i="0" u="none" strike="noStrike" cap="none" normalizeH="0" baseline="0" dirty="0" err="1">
                          <a:ln>
                            <a:noFill/>
                          </a:ln>
                          <a:solidFill>
                            <a:schemeClr val="tx2">
                              <a:lumMod val="60000"/>
                              <a:lumOff val="40000"/>
                            </a:schemeClr>
                          </a:solidFill>
                          <a:effectLst/>
                          <a:latin typeface="+mj-lt"/>
                          <a:cs typeface="Gisha" panose="020B0502040204020203" pitchFamily="34" charset="-79"/>
                          <a:hlinkClick r:id="rId2"/>
                        </a:rPr>
                        <a:t>Approved_Deliverables</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hlinkClick r:id="rId2"/>
                        </a:rPr>
                        <a:t>/TR-Overview-SSC.docx</a:t>
                      </a:r>
                      <a:r>
                        <a:rPr kumimoji="0" lang="en-US" altLang="en-US" sz="1200" b="0" i="0" u="none" strike="noStrike" cap="none" normalizeH="0" baseline="0" dirty="0">
                          <a:ln>
                            <a:noFill/>
                          </a:ln>
                          <a:solidFill>
                            <a:schemeClr val="tx2">
                              <a:lumMod val="60000"/>
                              <a:lumOff val="40000"/>
                            </a:schemeClr>
                          </a:solidFill>
                          <a:effectLst/>
                          <a:latin typeface="+mj-lt"/>
                          <a:cs typeface="Gisha" panose="020B0502040204020203" pitchFamily="34" charset="-79"/>
                        </a:rPr>
                        <a:t> </a:t>
                      </a:r>
                    </a:p>
                  </a:txBody>
                  <a:tcPr marL="91417" marR="91417"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836" name="TextBox 2"/>
          <p:cNvSpPr txBox="1">
            <a:spLocks noChangeArrowheads="1"/>
          </p:cNvSpPr>
          <p:nvPr/>
        </p:nvSpPr>
        <p:spPr bwMode="auto">
          <a:xfrm>
            <a:off x="297047" y="448895"/>
            <a:ext cx="8497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E438A"/>
              </a:buClr>
              <a:buSzPct val="110000"/>
              <a:buFont typeface="Wingdings" panose="05000000000000000000" pitchFamily="2" charset="2"/>
              <a:buChar char="§"/>
              <a:defRPr sz="3200">
                <a:solidFill>
                  <a:srgbClr val="5C5C5C"/>
                </a:solidFill>
                <a:latin typeface="Verdana" panose="020B0604030504040204" pitchFamily="34" charset="0"/>
              </a:defRPr>
            </a:lvl1pPr>
            <a:lvl2pPr marL="742950" indent="-285750">
              <a:spcBef>
                <a:spcPct val="20000"/>
              </a:spcBef>
              <a:buClr>
                <a:srgbClr val="0E438A"/>
              </a:buClr>
              <a:buFont typeface="Wingdings" panose="05000000000000000000" pitchFamily="2" charset="2"/>
              <a:buChar char="Ø"/>
              <a:defRPr sz="2800">
                <a:solidFill>
                  <a:srgbClr val="5C5C5C"/>
                </a:solidFill>
                <a:latin typeface="Verdana" panose="020B0604030504040204" pitchFamily="34" charset="0"/>
              </a:defRPr>
            </a:lvl2pPr>
            <a:lvl3pPr marL="1143000" indent="-228600">
              <a:spcBef>
                <a:spcPct val="20000"/>
              </a:spcBef>
              <a:buClr>
                <a:srgbClr val="0E438A"/>
              </a:buClr>
              <a:buFont typeface="Wingdings" panose="05000000000000000000" pitchFamily="2" charset="2"/>
              <a:buChar char="§"/>
              <a:defRPr sz="2400">
                <a:solidFill>
                  <a:srgbClr val="5C5C5C"/>
                </a:solidFill>
                <a:latin typeface="Verdana" panose="020B0604030504040204" pitchFamily="34" charset="0"/>
              </a:defRPr>
            </a:lvl3pPr>
            <a:lvl4pPr marL="1600200" indent="-228600">
              <a:spcBef>
                <a:spcPct val="20000"/>
              </a:spcBef>
              <a:buFont typeface="Verdana" panose="020B0604030504040204" pitchFamily="34" charset="0"/>
              <a:buChar char="–"/>
              <a:defRPr sz="2000">
                <a:solidFill>
                  <a:srgbClr val="5C5C5C"/>
                </a:solidFill>
                <a:latin typeface="Verdana" panose="020B0604030504040204" pitchFamily="34" charset="0"/>
              </a:defRPr>
            </a:lvl4pPr>
            <a:lvl5pPr marL="2057400" indent="-228600">
              <a:spcBef>
                <a:spcPct val="20000"/>
              </a:spcBef>
              <a:buFont typeface="Verdana" panose="020B0604030504040204" pitchFamily="34" charset="0"/>
              <a:buChar char="–"/>
              <a:defRPr sz="2000">
                <a:solidFill>
                  <a:srgbClr val="5C5C5C"/>
                </a:solidFill>
                <a:latin typeface="Verdana" panose="020B0604030504040204" pitchFamily="34" charset="0"/>
              </a:defRPr>
            </a:lvl5pPr>
            <a:lvl6pPr marL="25146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6pPr>
            <a:lvl7pPr marL="29718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7pPr>
            <a:lvl8pPr marL="34290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8pPr>
            <a:lvl9pPr marL="3886200" indent="-228600" eaLnBrk="0" fontAlgn="base" hangingPunct="0">
              <a:spcBef>
                <a:spcPct val="20000"/>
              </a:spcBef>
              <a:spcAft>
                <a:spcPct val="0"/>
              </a:spcAft>
              <a:buFont typeface="Verdana" panose="020B0604030504040204" pitchFamily="34" charset="0"/>
              <a:buChar char="–"/>
              <a:defRPr sz="2000">
                <a:solidFill>
                  <a:srgbClr val="5C5C5C"/>
                </a:solidFill>
                <a:latin typeface="Verdana" panose="020B0604030504040204" pitchFamily="34" charset="0"/>
              </a:defRPr>
            </a:lvl9pPr>
          </a:lstStyle>
          <a:p>
            <a:pPr algn="ctr" eaLnBrk="1" hangingPunct="1">
              <a:spcBef>
                <a:spcPct val="0"/>
              </a:spcBef>
              <a:buClrTx/>
              <a:buSzTx/>
              <a:buFont typeface="Arial" panose="020B0604020202020204" pitchFamily="34" charset="0"/>
              <a:buNone/>
            </a:pPr>
            <a:r>
              <a:rPr lang="en-US" altLang="en-US" b="1" dirty="0">
                <a:solidFill>
                  <a:schemeClr val="tx2">
                    <a:lumMod val="60000"/>
                    <a:lumOff val="40000"/>
                  </a:schemeClr>
                </a:solidFill>
                <a:latin typeface="Calibri"/>
                <a:ea typeface="+mj-ea"/>
                <a:cs typeface="Calibri"/>
              </a:rPr>
              <a:t>TR1/WG1 Technical Report on overview of smart sustainable cities and the role of ICT</a:t>
            </a:r>
          </a:p>
        </p:txBody>
      </p:sp>
    </p:spTree>
    <p:extLst>
      <p:ext uri="{BB962C8B-B14F-4D97-AF65-F5344CB8AC3E}">
        <p14:creationId xmlns:p14="http://schemas.microsoft.com/office/powerpoint/2010/main" val="3922827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680306B6171D4680FBF36C637FE72B" ma:contentTypeVersion="3" ma:contentTypeDescription="Create a new document." ma:contentTypeScope="" ma:versionID="b0fc5e33a6bbb720ff2cea71f4de73ec">
  <xsd:schema xmlns:xsd="http://www.w3.org/2001/XMLSchema" xmlns:xs="http://www.w3.org/2001/XMLSchema" xmlns:p="http://schemas.microsoft.com/office/2006/metadata/properties" xmlns:ns1="http://schemas.microsoft.com/sharepoint/v3" targetNamespace="http://schemas.microsoft.com/office/2006/metadata/properties" ma:root="true" ma:fieldsID="a8c493886292dcd174e9d59315e71ab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C2617D-74E9-4B0E-9771-5DFE88B2940F}">
  <ds:schemaRefs>
    <ds:schemaRef ds:uri="http://schemas.microsoft.com/office/infopath/2007/PartnerControls"/>
    <ds:schemaRef ds:uri="http://purl.org/dc/elements/1.1/"/>
    <ds:schemaRef ds:uri="http://schemas.microsoft.com/office/2006/metadata/properties"/>
    <ds:schemaRef ds:uri="http://www.w3.org/XML/1998/namespace"/>
    <ds:schemaRef ds:uri="http://purl.org/dc/terms/"/>
    <ds:schemaRef ds:uri="http://schemas.openxmlformats.org/package/2006/metadata/core-properties"/>
    <ds:schemaRef ds:uri="http://purl.org/dc/dcmitype/"/>
    <ds:schemaRef ds:uri="http://schemas.microsoft.com/office/2006/documentManagement/types"/>
    <ds:schemaRef ds:uri="http://schemas.microsoft.com/sharepoint/v3"/>
  </ds:schemaRefs>
</ds:datastoreItem>
</file>

<file path=customXml/itemProps2.xml><?xml version="1.0" encoding="utf-8"?>
<ds:datastoreItem xmlns:ds="http://schemas.openxmlformats.org/officeDocument/2006/customXml" ds:itemID="{82978EC8-9ED7-4F11-8688-E3D92E9F9D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DE0DF5-5F2A-4759-B3CB-3E41AC6A0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4763</TotalTime>
  <Words>4207</Words>
  <Application>Microsoft Office PowerPoint</Application>
  <PresentationFormat>On-screen Show (4:3)</PresentationFormat>
  <Paragraphs>376</Paragraphs>
  <Slides>48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SimSun</vt:lpstr>
      <vt:lpstr>SimSun</vt:lpstr>
      <vt:lpstr>Arial</vt:lpstr>
      <vt:lpstr>Browallia New</vt:lpstr>
      <vt:lpstr>Calibri</vt:lpstr>
      <vt:lpstr>Gisha</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summarize (continued)</vt:lpstr>
      <vt:lpstr>To summarize (continued)</vt:lpstr>
      <vt:lpstr>THANK YOU</vt:lpstr>
    </vt:vector>
  </TitlesOfParts>
  <Company>ITU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Gaspari</dc:creator>
  <cp:lastModifiedBy>Eugene Malinskiy</cp:lastModifiedBy>
  <cp:revision>247</cp:revision>
  <cp:lastPrinted>2014-12-08T07:10:17Z</cp:lastPrinted>
  <dcterms:created xsi:type="dcterms:W3CDTF">2014-09-01T15:38:30Z</dcterms:created>
  <dcterms:modified xsi:type="dcterms:W3CDTF">2017-04-30T02:55:09Z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0x01010017680306B6171D4680FBF36C637FE72B</vt:lpwstr>
  </property>
</Properties>
</file>