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64" r:id="rId5"/>
    <p:sldId id="262" r:id="rId6"/>
    <p:sldId id="270" r:id="rId7"/>
    <p:sldId id="259" r:id="rId8"/>
    <p:sldId id="269" r:id="rId9"/>
    <p:sldId id="266" r:id="rId10"/>
    <p:sldId id="267" r:id="rId11"/>
    <p:sldId id="268" r:id="rId12"/>
    <p:sldId id="26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2BB70A-6D93-4ADE-A0F7-4467F2C96AC4}" v="346" dt="2025-06-29T22:30:04.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6" d="100"/>
          <a:sy n="76" d="100"/>
        </p:scale>
        <p:origin x="26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mas Clemow" userId="0b0b8012-6586-448d-a5fe-f63acebb56f5" providerId="ADAL" clId="{292BB70A-6D93-4ADE-A0F7-4467F2C96AC4}"/>
    <pc:docChg chg="undo redo custSel addSld delSld modSld">
      <pc:chgData name="Thomas Clemow" userId="0b0b8012-6586-448d-a5fe-f63acebb56f5" providerId="ADAL" clId="{292BB70A-6D93-4ADE-A0F7-4467F2C96AC4}" dt="2025-06-29T22:46:47.798" v="5357" actId="20577"/>
      <pc:docMkLst>
        <pc:docMk/>
      </pc:docMkLst>
      <pc:sldChg chg="delSp mod">
        <pc:chgData name="Thomas Clemow" userId="0b0b8012-6586-448d-a5fe-f63acebb56f5" providerId="ADAL" clId="{292BB70A-6D93-4ADE-A0F7-4467F2C96AC4}" dt="2025-06-26T05:14:08.912" v="3654" actId="478"/>
        <pc:sldMkLst>
          <pc:docMk/>
          <pc:sldMk cId="1971031123" sldId="256"/>
        </pc:sldMkLst>
      </pc:sldChg>
      <pc:sldChg chg="modSp mod">
        <pc:chgData name="Thomas Clemow" userId="0b0b8012-6586-448d-a5fe-f63acebb56f5" providerId="ADAL" clId="{292BB70A-6D93-4ADE-A0F7-4467F2C96AC4}" dt="2025-06-27T03:57:05.241" v="4241" actId="6549"/>
        <pc:sldMkLst>
          <pc:docMk/>
          <pc:sldMk cId="3671785824" sldId="257"/>
        </pc:sldMkLst>
        <pc:spChg chg="mod">
          <ac:chgData name="Thomas Clemow" userId="0b0b8012-6586-448d-a5fe-f63acebb56f5" providerId="ADAL" clId="{292BB70A-6D93-4ADE-A0F7-4467F2C96AC4}" dt="2025-06-24T05:10:52.484" v="1273" actId="20577"/>
          <ac:spMkLst>
            <pc:docMk/>
            <pc:sldMk cId="3671785824" sldId="257"/>
            <ac:spMk id="3" creationId="{6EE90346-DF52-B6DE-F697-6C25CB061D62}"/>
          </ac:spMkLst>
        </pc:spChg>
        <pc:spChg chg="mod">
          <ac:chgData name="Thomas Clemow" userId="0b0b8012-6586-448d-a5fe-f63acebb56f5" providerId="ADAL" clId="{292BB70A-6D93-4ADE-A0F7-4467F2C96AC4}" dt="2025-06-27T03:57:05.241" v="4241" actId="6549"/>
          <ac:spMkLst>
            <pc:docMk/>
            <pc:sldMk cId="3671785824" sldId="257"/>
            <ac:spMk id="7" creationId="{55A384E9-22BD-24C4-3C19-5C52696A6180}"/>
          </ac:spMkLst>
        </pc:spChg>
      </pc:sldChg>
      <pc:sldChg chg="addSp modSp mod modAnim">
        <pc:chgData name="Thomas Clemow" userId="0b0b8012-6586-448d-a5fe-f63acebb56f5" providerId="ADAL" clId="{292BB70A-6D93-4ADE-A0F7-4467F2C96AC4}" dt="2025-06-27T03:47:23.781" v="4194"/>
        <pc:sldMkLst>
          <pc:docMk/>
          <pc:sldMk cId="3540195689" sldId="259"/>
        </pc:sldMkLst>
        <pc:spChg chg="mod">
          <ac:chgData name="Thomas Clemow" userId="0b0b8012-6586-448d-a5fe-f63acebb56f5" providerId="ADAL" clId="{292BB70A-6D93-4ADE-A0F7-4467F2C96AC4}" dt="2025-06-24T23:45:11.982" v="2086" actId="20577"/>
          <ac:spMkLst>
            <pc:docMk/>
            <pc:sldMk cId="3540195689" sldId="259"/>
            <ac:spMk id="2" creationId="{706C779B-C014-41DF-4A4C-9DF16C6260B5}"/>
          </ac:spMkLst>
        </pc:spChg>
        <pc:spChg chg="mod">
          <ac:chgData name="Thomas Clemow" userId="0b0b8012-6586-448d-a5fe-f63acebb56f5" providerId="ADAL" clId="{292BB70A-6D93-4ADE-A0F7-4467F2C96AC4}" dt="2025-06-27T03:43:31.725" v="4150" actId="20577"/>
          <ac:spMkLst>
            <pc:docMk/>
            <pc:sldMk cId="3540195689" sldId="259"/>
            <ac:spMk id="3" creationId="{699C10D7-D53B-2D28-8D28-784C767B48B0}"/>
          </ac:spMkLst>
        </pc:spChg>
        <pc:spChg chg="add mod">
          <ac:chgData name="Thomas Clemow" userId="0b0b8012-6586-448d-a5fe-f63acebb56f5" providerId="ADAL" clId="{292BB70A-6D93-4ADE-A0F7-4467F2C96AC4}" dt="2025-06-23T04:41:18.617" v="699" actId="1076"/>
          <ac:spMkLst>
            <pc:docMk/>
            <pc:sldMk cId="3540195689" sldId="259"/>
            <ac:spMk id="5" creationId="{8E0C8125-0306-C936-6172-BBA44181086D}"/>
          </ac:spMkLst>
        </pc:spChg>
        <pc:spChg chg="add mod">
          <ac:chgData name="Thomas Clemow" userId="0b0b8012-6586-448d-a5fe-f63acebb56f5" providerId="ADAL" clId="{292BB70A-6D93-4ADE-A0F7-4467F2C96AC4}" dt="2025-06-24T10:11:43.938" v="2021" actId="20577"/>
          <ac:spMkLst>
            <pc:docMk/>
            <pc:sldMk cId="3540195689" sldId="259"/>
            <ac:spMk id="6" creationId="{EF0A36F2-97E6-08C8-1236-ECBD0A07ECF5}"/>
          </ac:spMkLst>
        </pc:spChg>
        <pc:spChg chg="add mod">
          <ac:chgData name="Thomas Clemow" userId="0b0b8012-6586-448d-a5fe-f63acebb56f5" providerId="ADAL" clId="{292BB70A-6D93-4ADE-A0F7-4467F2C96AC4}" dt="2025-06-24T23:45:08.737" v="2084" actId="1076"/>
          <ac:spMkLst>
            <pc:docMk/>
            <pc:sldMk cId="3540195689" sldId="259"/>
            <ac:spMk id="7" creationId="{BDD9504A-A751-0CF8-5B07-8CFF5AD51846}"/>
          </ac:spMkLst>
        </pc:spChg>
        <pc:graphicFrameChg chg="add mod">
          <ac:chgData name="Thomas Clemow" userId="0b0b8012-6586-448d-a5fe-f63acebb56f5" providerId="ADAL" clId="{292BB70A-6D93-4ADE-A0F7-4467F2C96AC4}" dt="2025-06-23T01:42:41.759" v="414" actId="1076"/>
          <ac:graphicFrameMkLst>
            <pc:docMk/>
            <pc:sldMk cId="3540195689" sldId="259"/>
            <ac:graphicFrameMk id="9" creationId="{6B3B00F7-0E26-CF0A-2E2F-25E7A2C8BAF7}"/>
          </ac:graphicFrameMkLst>
        </pc:graphicFrameChg>
      </pc:sldChg>
      <pc:sldChg chg="delSp modSp del mod">
        <pc:chgData name="Thomas Clemow" userId="0b0b8012-6586-448d-a5fe-f63acebb56f5" providerId="ADAL" clId="{292BB70A-6D93-4ADE-A0F7-4467F2C96AC4}" dt="2025-06-27T03:31:27.332" v="3658" actId="2696"/>
        <pc:sldMkLst>
          <pc:docMk/>
          <pc:sldMk cId="2919620434" sldId="260"/>
        </pc:sldMkLst>
      </pc:sldChg>
      <pc:sldChg chg="modSp mod">
        <pc:chgData name="Thomas Clemow" userId="0b0b8012-6586-448d-a5fe-f63acebb56f5" providerId="ADAL" clId="{292BB70A-6D93-4ADE-A0F7-4467F2C96AC4}" dt="2025-06-29T22:31:37.730" v="5083" actId="20577"/>
        <pc:sldMkLst>
          <pc:docMk/>
          <pc:sldMk cId="909391277" sldId="261"/>
        </pc:sldMkLst>
        <pc:spChg chg="mod">
          <ac:chgData name="Thomas Clemow" userId="0b0b8012-6586-448d-a5fe-f63acebb56f5" providerId="ADAL" clId="{292BB70A-6D93-4ADE-A0F7-4467F2C96AC4}" dt="2025-06-29T22:31:37.730" v="5083" actId="20577"/>
          <ac:spMkLst>
            <pc:docMk/>
            <pc:sldMk cId="909391277" sldId="261"/>
            <ac:spMk id="3" creationId="{2F49668D-C7D6-105B-0B22-29902E037771}"/>
          </ac:spMkLst>
        </pc:spChg>
      </pc:sldChg>
      <pc:sldChg chg="addSp delSp modSp mod">
        <pc:chgData name="Thomas Clemow" userId="0b0b8012-6586-448d-a5fe-f63acebb56f5" providerId="ADAL" clId="{292BB70A-6D93-4ADE-A0F7-4467F2C96AC4}" dt="2025-06-27T03:36:04.106" v="3710" actId="20577"/>
        <pc:sldMkLst>
          <pc:docMk/>
          <pc:sldMk cId="287737149" sldId="262"/>
        </pc:sldMkLst>
        <pc:spChg chg="mod">
          <ac:chgData name="Thomas Clemow" userId="0b0b8012-6586-448d-a5fe-f63acebb56f5" providerId="ADAL" clId="{292BB70A-6D93-4ADE-A0F7-4467F2C96AC4}" dt="2025-06-27T03:36:04.106" v="3710" actId="20577"/>
          <ac:spMkLst>
            <pc:docMk/>
            <pc:sldMk cId="287737149" sldId="262"/>
            <ac:spMk id="2" creationId="{EAC11FE0-1F63-2A95-C1E0-683645134DE7}"/>
          </ac:spMkLst>
        </pc:spChg>
        <pc:spChg chg="add mod">
          <ac:chgData name="Thomas Clemow" userId="0b0b8012-6586-448d-a5fe-f63acebb56f5" providerId="ADAL" clId="{292BB70A-6D93-4ADE-A0F7-4467F2C96AC4}" dt="2025-06-27T03:35:52.606" v="3699" actId="1076"/>
          <ac:spMkLst>
            <pc:docMk/>
            <pc:sldMk cId="287737149" sldId="262"/>
            <ac:spMk id="3" creationId="{9B2571D3-9EBF-7BF1-8C77-142B7A9328D5}"/>
          </ac:spMkLst>
        </pc:spChg>
        <pc:picChg chg="add mod modCrop">
          <ac:chgData name="Thomas Clemow" userId="0b0b8012-6586-448d-a5fe-f63acebb56f5" providerId="ADAL" clId="{292BB70A-6D93-4ADE-A0F7-4467F2C96AC4}" dt="2025-06-23T00:55:23.531" v="131" actId="732"/>
          <ac:picMkLst>
            <pc:docMk/>
            <pc:sldMk cId="287737149" sldId="262"/>
            <ac:picMk id="8" creationId="{1A22E73E-F990-DE28-BCE0-5755EDA57CF3}"/>
          </ac:picMkLst>
        </pc:picChg>
      </pc:sldChg>
      <pc:sldChg chg="addSp modSp new mod">
        <pc:chgData name="Thomas Clemow" userId="0b0b8012-6586-448d-a5fe-f63acebb56f5" providerId="ADAL" clId="{292BB70A-6D93-4ADE-A0F7-4467F2C96AC4}" dt="2025-06-27T03:35:25.792" v="3694" actId="20577"/>
        <pc:sldMkLst>
          <pc:docMk/>
          <pc:sldMk cId="1527173030" sldId="263"/>
        </pc:sldMkLst>
        <pc:spChg chg="mod">
          <ac:chgData name="Thomas Clemow" userId="0b0b8012-6586-448d-a5fe-f63acebb56f5" providerId="ADAL" clId="{292BB70A-6D93-4ADE-A0F7-4467F2C96AC4}" dt="2025-06-27T03:35:25.792" v="3694" actId="20577"/>
          <ac:spMkLst>
            <pc:docMk/>
            <pc:sldMk cId="1527173030" sldId="263"/>
            <ac:spMk id="2" creationId="{232C9C70-5B11-E9CF-A088-2EF7043EFBD8}"/>
          </ac:spMkLst>
        </pc:spChg>
        <pc:spChg chg="mod">
          <ac:chgData name="Thomas Clemow" userId="0b0b8012-6586-448d-a5fe-f63acebb56f5" providerId="ADAL" clId="{292BB70A-6D93-4ADE-A0F7-4467F2C96AC4}" dt="2025-06-26T05:13:41.581" v="3653" actId="14100"/>
          <ac:spMkLst>
            <pc:docMk/>
            <pc:sldMk cId="1527173030" sldId="263"/>
            <ac:spMk id="3" creationId="{BB5A10CC-7B1C-F059-BD89-EDFC733AE010}"/>
          </ac:spMkLst>
        </pc:spChg>
        <pc:spChg chg="add mod">
          <ac:chgData name="Thomas Clemow" userId="0b0b8012-6586-448d-a5fe-f63acebb56f5" providerId="ADAL" clId="{292BB70A-6D93-4ADE-A0F7-4467F2C96AC4}" dt="2025-06-26T05:13:25.404" v="3634" actId="14100"/>
          <ac:spMkLst>
            <pc:docMk/>
            <pc:sldMk cId="1527173030" sldId="263"/>
            <ac:spMk id="4" creationId="{E15F6FEA-A92C-6FF8-C2B0-42FAF05FDDC7}"/>
          </ac:spMkLst>
        </pc:spChg>
        <pc:spChg chg="add mod">
          <ac:chgData name="Thomas Clemow" userId="0b0b8012-6586-448d-a5fe-f63acebb56f5" providerId="ADAL" clId="{292BB70A-6D93-4ADE-A0F7-4467F2C96AC4}" dt="2025-06-24T09:59:21.004" v="1833" actId="313"/>
          <ac:spMkLst>
            <pc:docMk/>
            <pc:sldMk cId="1527173030" sldId="263"/>
            <ac:spMk id="7" creationId="{41DDB891-9985-BEF4-C8F7-38FDFFA0BCE5}"/>
          </ac:spMkLst>
        </pc:spChg>
        <pc:spChg chg="add mod">
          <ac:chgData name="Thomas Clemow" userId="0b0b8012-6586-448d-a5fe-f63acebb56f5" providerId="ADAL" clId="{292BB70A-6D93-4ADE-A0F7-4467F2C96AC4}" dt="2025-06-24T09:59:18.837" v="1832" actId="313"/>
          <ac:spMkLst>
            <pc:docMk/>
            <pc:sldMk cId="1527173030" sldId="263"/>
            <ac:spMk id="10" creationId="{AA838E47-3A2F-E0CF-60B0-6F8A12E6A095}"/>
          </ac:spMkLst>
        </pc:spChg>
        <pc:spChg chg="add mod">
          <ac:chgData name="Thomas Clemow" userId="0b0b8012-6586-448d-a5fe-f63acebb56f5" providerId="ADAL" clId="{292BB70A-6D93-4ADE-A0F7-4467F2C96AC4}" dt="2025-06-24T09:59:12.300" v="1831" actId="20577"/>
          <ac:spMkLst>
            <pc:docMk/>
            <pc:sldMk cId="1527173030" sldId="263"/>
            <ac:spMk id="13" creationId="{AAB70771-80DB-73F0-237A-D6BF28DFC4E8}"/>
          </ac:spMkLst>
        </pc:spChg>
        <pc:spChg chg="add mod">
          <ac:chgData name="Thomas Clemow" userId="0b0b8012-6586-448d-a5fe-f63acebb56f5" providerId="ADAL" clId="{292BB70A-6D93-4ADE-A0F7-4467F2C96AC4}" dt="2025-06-24T23:44:29.208" v="2082" actId="403"/>
          <ac:spMkLst>
            <pc:docMk/>
            <pc:sldMk cId="1527173030" sldId="263"/>
            <ac:spMk id="14" creationId="{19205188-6B68-293F-11B5-B9A284C667A7}"/>
          </ac:spMkLst>
        </pc:spChg>
        <pc:spChg chg="add mod">
          <ac:chgData name="Thomas Clemow" userId="0b0b8012-6586-448d-a5fe-f63acebb56f5" providerId="ADAL" clId="{292BB70A-6D93-4ADE-A0F7-4467F2C96AC4}" dt="2025-06-24T23:49:01.674" v="2139" actId="20577"/>
          <ac:spMkLst>
            <pc:docMk/>
            <pc:sldMk cId="1527173030" sldId="263"/>
            <ac:spMk id="15" creationId="{C0551CC5-E280-3C91-D21A-B7DAB95164D0}"/>
          </ac:spMkLst>
        </pc:spChg>
        <pc:picChg chg="add mod">
          <ac:chgData name="Thomas Clemow" userId="0b0b8012-6586-448d-a5fe-f63acebb56f5" providerId="ADAL" clId="{292BB70A-6D93-4ADE-A0F7-4467F2C96AC4}" dt="2025-06-24T05:22:16.495" v="1680" actId="1076"/>
          <ac:picMkLst>
            <pc:docMk/>
            <pc:sldMk cId="1527173030" sldId="263"/>
            <ac:picMk id="6" creationId="{BE995B43-CE6C-FB8B-9DDE-8E57B0E69801}"/>
          </ac:picMkLst>
        </pc:picChg>
        <pc:picChg chg="add mod">
          <ac:chgData name="Thomas Clemow" userId="0b0b8012-6586-448d-a5fe-f63acebb56f5" providerId="ADAL" clId="{292BB70A-6D93-4ADE-A0F7-4467F2C96AC4}" dt="2025-06-24T05:25:14.034" v="1733" actId="14100"/>
          <ac:picMkLst>
            <pc:docMk/>
            <pc:sldMk cId="1527173030" sldId="263"/>
            <ac:picMk id="9" creationId="{88FE8B5A-2E18-B765-DBEE-E1B2F7F39D0B}"/>
          </ac:picMkLst>
        </pc:picChg>
        <pc:picChg chg="add mod">
          <ac:chgData name="Thomas Clemow" userId="0b0b8012-6586-448d-a5fe-f63acebb56f5" providerId="ADAL" clId="{292BB70A-6D93-4ADE-A0F7-4467F2C96AC4}" dt="2025-06-24T09:59:25.580" v="1834" actId="1076"/>
          <ac:picMkLst>
            <pc:docMk/>
            <pc:sldMk cId="1527173030" sldId="263"/>
            <ac:picMk id="12" creationId="{BD769A5C-DAC0-E383-2000-F76BAF13D303}"/>
          </ac:picMkLst>
        </pc:picChg>
      </pc:sldChg>
      <pc:sldChg chg="addSp delSp modSp new mod">
        <pc:chgData name="Thomas Clemow" userId="0b0b8012-6586-448d-a5fe-f63acebb56f5" providerId="ADAL" clId="{292BB70A-6D93-4ADE-A0F7-4467F2C96AC4}" dt="2025-06-27T03:44:08.674" v="4159" actId="20577"/>
        <pc:sldMkLst>
          <pc:docMk/>
          <pc:sldMk cId="2625013795" sldId="264"/>
        </pc:sldMkLst>
        <pc:spChg chg="mod">
          <ac:chgData name="Thomas Clemow" userId="0b0b8012-6586-448d-a5fe-f63acebb56f5" providerId="ADAL" clId="{292BB70A-6D93-4ADE-A0F7-4467F2C96AC4}" dt="2025-06-27T03:35:09.178" v="3683" actId="20577"/>
          <ac:spMkLst>
            <pc:docMk/>
            <pc:sldMk cId="2625013795" sldId="264"/>
            <ac:spMk id="2" creationId="{D1EEA846-B025-D6FB-7C2F-42AF142C63B8}"/>
          </ac:spMkLst>
        </pc:spChg>
        <pc:spChg chg="add mod">
          <ac:chgData name="Thomas Clemow" userId="0b0b8012-6586-448d-a5fe-f63acebb56f5" providerId="ADAL" clId="{292BB70A-6D93-4ADE-A0F7-4467F2C96AC4}" dt="2025-06-27T03:44:08.674" v="4159" actId="20577"/>
          <ac:spMkLst>
            <pc:docMk/>
            <pc:sldMk cId="2625013795" sldId="264"/>
            <ac:spMk id="6" creationId="{9961D4D9-67E3-4D29-5D95-28C472226BF4}"/>
          </ac:spMkLst>
        </pc:spChg>
        <pc:picChg chg="add mod">
          <ac:chgData name="Thomas Clemow" userId="0b0b8012-6586-448d-a5fe-f63acebb56f5" providerId="ADAL" clId="{292BB70A-6D93-4ADE-A0F7-4467F2C96AC4}" dt="2025-06-24T04:55:58.042" v="878" actId="14100"/>
          <ac:picMkLst>
            <pc:docMk/>
            <pc:sldMk cId="2625013795" sldId="264"/>
            <ac:picMk id="5" creationId="{E3A172DE-2910-78C5-D71B-B7233CAEBA93}"/>
          </ac:picMkLst>
        </pc:picChg>
      </pc:sldChg>
      <pc:sldChg chg="modSp add del mod">
        <pc:chgData name="Thomas Clemow" userId="0b0b8012-6586-448d-a5fe-f63acebb56f5" providerId="ADAL" clId="{292BB70A-6D93-4ADE-A0F7-4467F2C96AC4}" dt="2025-06-24T23:46:53.987" v="2090" actId="2696"/>
        <pc:sldMkLst>
          <pc:docMk/>
          <pc:sldMk cId="1430071351" sldId="265"/>
        </pc:sldMkLst>
      </pc:sldChg>
      <pc:sldChg chg="modSp new mod">
        <pc:chgData name="Thomas Clemow" userId="0b0b8012-6586-448d-a5fe-f63acebb56f5" providerId="ADAL" clId="{292BB70A-6D93-4ADE-A0F7-4467F2C96AC4}" dt="2025-06-29T22:46:47.798" v="5357" actId="20577"/>
        <pc:sldMkLst>
          <pc:docMk/>
          <pc:sldMk cId="2273698914" sldId="265"/>
        </pc:sldMkLst>
        <pc:spChg chg="mod">
          <ac:chgData name="Thomas Clemow" userId="0b0b8012-6586-448d-a5fe-f63acebb56f5" providerId="ADAL" clId="{292BB70A-6D93-4ADE-A0F7-4467F2C96AC4}" dt="2025-06-24T23:47:27.690" v="2137" actId="20577"/>
          <ac:spMkLst>
            <pc:docMk/>
            <pc:sldMk cId="2273698914" sldId="265"/>
            <ac:spMk id="2" creationId="{A6E1FF48-ED89-4952-8ADA-A5BD1A4D772A}"/>
          </ac:spMkLst>
        </pc:spChg>
        <pc:spChg chg="mod">
          <ac:chgData name="Thomas Clemow" userId="0b0b8012-6586-448d-a5fe-f63acebb56f5" providerId="ADAL" clId="{292BB70A-6D93-4ADE-A0F7-4467F2C96AC4}" dt="2025-06-29T22:46:47.798" v="5357" actId="20577"/>
          <ac:spMkLst>
            <pc:docMk/>
            <pc:sldMk cId="2273698914" sldId="265"/>
            <ac:spMk id="3" creationId="{17A9700B-7E17-88FF-797A-98BED4AEF1A7}"/>
          </ac:spMkLst>
        </pc:spChg>
      </pc:sldChg>
      <pc:sldChg chg="modSp new mod">
        <pc:chgData name="Thomas Clemow" userId="0b0b8012-6586-448d-a5fe-f63acebb56f5" providerId="ADAL" clId="{292BB70A-6D93-4ADE-A0F7-4467F2C96AC4}" dt="2025-06-26T05:10:40.480" v="3539" actId="115"/>
        <pc:sldMkLst>
          <pc:docMk/>
          <pc:sldMk cId="2875325224" sldId="266"/>
        </pc:sldMkLst>
        <pc:spChg chg="mod">
          <ac:chgData name="Thomas Clemow" userId="0b0b8012-6586-448d-a5fe-f63acebb56f5" providerId="ADAL" clId="{292BB70A-6D93-4ADE-A0F7-4467F2C96AC4}" dt="2025-06-26T05:07:45.618" v="3296" actId="20577"/>
          <ac:spMkLst>
            <pc:docMk/>
            <pc:sldMk cId="2875325224" sldId="266"/>
            <ac:spMk id="2" creationId="{15FC077A-6E1A-7E46-45BD-9220B597F5A8}"/>
          </ac:spMkLst>
        </pc:spChg>
        <pc:spChg chg="mod">
          <ac:chgData name="Thomas Clemow" userId="0b0b8012-6586-448d-a5fe-f63acebb56f5" providerId="ADAL" clId="{292BB70A-6D93-4ADE-A0F7-4467F2C96AC4}" dt="2025-06-26T05:10:40.480" v="3539" actId="115"/>
          <ac:spMkLst>
            <pc:docMk/>
            <pc:sldMk cId="2875325224" sldId="266"/>
            <ac:spMk id="3" creationId="{8B805AA8-3D9F-3C2A-60F9-9F4D51395239}"/>
          </ac:spMkLst>
        </pc:spChg>
      </pc:sldChg>
      <pc:sldChg chg="addSp delSp modSp new mod">
        <pc:chgData name="Thomas Clemow" userId="0b0b8012-6586-448d-a5fe-f63acebb56f5" providerId="ADAL" clId="{292BB70A-6D93-4ADE-A0F7-4467F2C96AC4}" dt="2025-06-26T05:04:33.752" v="3075" actId="14100"/>
        <pc:sldMkLst>
          <pc:docMk/>
          <pc:sldMk cId="4076214610" sldId="267"/>
        </pc:sldMkLst>
        <pc:spChg chg="mod">
          <ac:chgData name="Thomas Clemow" userId="0b0b8012-6586-448d-a5fe-f63acebb56f5" providerId="ADAL" clId="{292BB70A-6D93-4ADE-A0F7-4467F2C96AC4}" dt="2025-06-26T05:04:33.752" v="3075" actId="14100"/>
          <ac:spMkLst>
            <pc:docMk/>
            <pc:sldMk cId="4076214610" sldId="267"/>
            <ac:spMk id="2" creationId="{F7C9F999-1DD0-1036-1F86-C39A0CB05993}"/>
          </ac:spMkLst>
        </pc:spChg>
        <pc:spChg chg="add mod">
          <ac:chgData name="Thomas Clemow" userId="0b0b8012-6586-448d-a5fe-f63acebb56f5" providerId="ADAL" clId="{292BB70A-6D93-4ADE-A0F7-4467F2C96AC4}" dt="2025-06-26T04:43:00.856" v="2471" actId="14100"/>
          <ac:spMkLst>
            <pc:docMk/>
            <pc:sldMk cId="4076214610" sldId="267"/>
            <ac:spMk id="6" creationId="{00FABA02-5A4D-8687-BB7F-6B87DC8FBCCE}"/>
          </ac:spMkLst>
        </pc:spChg>
        <pc:spChg chg="add del mod ord">
          <ac:chgData name="Thomas Clemow" userId="0b0b8012-6586-448d-a5fe-f63acebb56f5" providerId="ADAL" clId="{292BB70A-6D93-4ADE-A0F7-4467F2C96AC4}" dt="2025-06-26T05:03:20.070" v="2934" actId="1076"/>
          <ac:spMkLst>
            <pc:docMk/>
            <pc:sldMk cId="4076214610" sldId="267"/>
            <ac:spMk id="8" creationId="{AC653092-939E-AFF2-AC0D-3DE3BE98463E}"/>
          </ac:spMkLst>
        </pc:spChg>
        <pc:spChg chg="add mod">
          <ac:chgData name="Thomas Clemow" userId="0b0b8012-6586-448d-a5fe-f63acebb56f5" providerId="ADAL" clId="{292BB70A-6D93-4ADE-A0F7-4467F2C96AC4}" dt="2025-06-26T05:04:19.835" v="3061" actId="20577"/>
          <ac:spMkLst>
            <pc:docMk/>
            <pc:sldMk cId="4076214610" sldId="267"/>
            <ac:spMk id="11" creationId="{2F0FA9CC-E6E7-7C09-C5D2-D5DAFD8F13A2}"/>
          </ac:spMkLst>
        </pc:spChg>
        <pc:picChg chg="add mod">
          <ac:chgData name="Thomas Clemow" userId="0b0b8012-6586-448d-a5fe-f63acebb56f5" providerId="ADAL" clId="{292BB70A-6D93-4ADE-A0F7-4467F2C96AC4}" dt="2025-06-26T05:02:28.088" v="2905" actId="1035"/>
          <ac:picMkLst>
            <pc:docMk/>
            <pc:sldMk cId="4076214610" sldId="267"/>
            <ac:picMk id="5" creationId="{DF17EA8C-D75A-F034-0802-37B51BF609C0}"/>
          </ac:picMkLst>
        </pc:picChg>
      </pc:sldChg>
      <pc:sldChg chg="addSp modSp new mod modAnim">
        <pc:chgData name="Thomas Clemow" userId="0b0b8012-6586-448d-a5fe-f63acebb56f5" providerId="ADAL" clId="{292BB70A-6D93-4ADE-A0F7-4467F2C96AC4}" dt="2025-06-27T03:54:33.956" v="4219"/>
        <pc:sldMkLst>
          <pc:docMk/>
          <pc:sldMk cId="3130551679" sldId="268"/>
        </pc:sldMkLst>
        <pc:spChg chg="mod">
          <ac:chgData name="Thomas Clemow" userId="0b0b8012-6586-448d-a5fe-f63acebb56f5" providerId="ADAL" clId="{292BB70A-6D93-4ADE-A0F7-4467F2C96AC4}" dt="2025-06-26T04:57:38.674" v="2691" actId="20577"/>
          <ac:spMkLst>
            <pc:docMk/>
            <pc:sldMk cId="3130551679" sldId="268"/>
            <ac:spMk id="2" creationId="{12CC46EA-DCC1-4EDF-443D-AC572D01132D}"/>
          </ac:spMkLst>
        </pc:spChg>
        <pc:spChg chg="mod">
          <ac:chgData name="Thomas Clemow" userId="0b0b8012-6586-448d-a5fe-f63acebb56f5" providerId="ADAL" clId="{292BB70A-6D93-4ADE-A0F7-4467F2C96AC4}" dt="2025-06-27T03:53:06.267" v="4214" actId="14100"/>
          <ac:spMkLst>
            <pc:docMk/>
            <pc:sldMk cId="3130551679" sldId="268"/>
            <ac:spMk id="3" creationId="{2943617E-015E-3C4B-B3F1-3895E18EB0A8}"/>
          </ac:spMkLst>
        </pc:spChg>
        <pc:spChg chg="add mod">
          <ac:chgData name="Thomas Clemow" userId="0b0b8012-6586-448d-a5fe-f63acebb56f5" providerId="ADAL" clId="{292BB70A-6D93-4ADE-A0F7-4467F2C96AC4}" dt="2025-06-26T05:06:29.850" v="3252" actId="1076"/>
          <ac:spMkLst>
            <pc:docMk/>
            <pc:sldMk cId="3130551679" sldId="268"/>
            <ac:spMk id="4" creationId="{14FBBE75-2F7A-FFDF-B3A5-87E63F067B8C}"/>
          </ac:spMkLst>
        </pc:spChg>
        <pc:spChg chg="add mod">
          <ac:chgData name="Thomas Clemow" userId="0b0b8012-6586-448d-a5fe-f63acebb56f5" providerId="ADAL" clId="{292BB70A-6D93-4ADE-A0F7-4467F2C96AC4}" dt="2025-06-26T05:06:51.882" v="3269" actId="14100"/>
          <ac:spMkLst>
            <pc:docMk/>
            <pc:sldMk cId="3130551679" sldId="268"/>
            <ac:spMk id="5" creationId="{4529E8C9-4199-0676-2490-C91185FB2A82}"/>
          </ac:spMkLst>
        </pc:spChg>
        <pc:spChg chg="add mod">
          <ac:chgData name="Thomas Clemow" userId="0b0b8012-6586-448d-a5fe-f63acebb56f5" providerId="ADAL" clId="{292BB70A-6D93-4ADE-A0F7-4467F2C96AC4}" dt="2025-06-26T05:07:35.373" v="3294" actId="14100"/>
          <ac:spMkLst>
            <pc:docMk/>
            <pc:sldMk cId="3130551679" sldId="268"/>
            <ac:spMk id="6" creationId="{0E21F530-6DE8-C472-B375-937200C03F66}"/>
          </ac:spMkLst>
        </pc:spChg>
        <pc:picChg chg="add mod">
          <ac:chgData name="Thomas Clemow" userId="0b0b8012-6586-448d-a5fe-f63acebb56f5" providerId="ADAL" clId="{292BB70A-6D93-4ADE-A0F7-4467F2C96AC4}" dt="2025-06-27T03:53:03.318" v="4213"/>
          <ac:picMkLst>
            <pc:docMk/>
            <pc:sldMk cId="3130551679" sldId="268"/>
            <ac:picMk id="7" creationId="{CEA2C389-7B0E-1DA2-4600-15599B107C9B}"/>
          </ac:picMkLst>
        </pc:picChg>
      </pc:sldChg>
      <pc:sldChg chg="delSp modSp new mod">
        <pc:chgData name="Thomas Clemow" userId="0b0b8012-6586-448d-a5fe-f63acebb56f5" providerId="ADAL" clId="{292BB70A-6D93-4ADE-A0F7-4467F2C96AC4}" dt="2025-06-27T03:31:35.252" v="3664" actId="478"/>
        <pc:sldMkLst>
          <pc:docMk/>
          <pc:sldMk cId="1977400550" sldId="269"/>
        </pc:sldMkLst>
        <pc:spChg chg="mod">
          <ac:chgData name="Thomas Clemow" userId="0b0b8012-6586-448d-a5fe-f63acebb56f5" providerId="ADAL" clId="{292BB70A-6D93-4ADE-A0F7-4467F2C96AC4}" dt="2025-06-27T03:31:33.022" v="3663" actId="403"/>
          <ac:spMkLst>
            <pc:docMk/>
            <pc:sldMk cId="1977400550" sldId="269"/>
            <ac:spMk id="2" creationId="{AB47CCFE-937D-EAEC-5942-6FC773923A8D}"/>
          </ac:spMkLst>
        </pc:spChg>
      </pc:sldChg>
      <pc:sldChg chg="addSp delSp modSp new mod delAnim modAnim">
        <pc:chgData name="Thomas Clemow" userId="0b0b8012-6586-448d-a5fe-f63acebb56f5" providerId="ADAL" clId="{292BB70A-6D93-4ADE-A0F7-4467F2C96AC4}" dt="2025-06-27T03:53:15.968" v="4216" actId="1076"/>
        <pc:sldMkLst>
          <pc:docMk/>
          <pc:sldMk cId="2938290870" sldId="270"/>
        </pc:sldMkLst>
        <pc:spChg chg="mod">
          <ac:chgData name="Thomas Clemow" userId="0b0b8012-6586-448d-a5fe-f63acebb56f5" providerId="ADAL" clId="{292BB70A-6D93-4ADE-A0F7-4467F2C96AC4}" dt="2025-06-27T03:42:01.719" v="4118" actId="20577"/>
          <ac:spMkLst>
            <pc:docMk/>
            <pc:sldMk cId="2938290870" sldId="270"/>
            <ac:spMk id="2" creationId="{8F084459-1D65-9495-52A5-9C8C531E557A}"/>
          </ac:spMkLst>
        </pc:spChg>
        <pc:spChg chg="mod">
          <ac:chgData name="Thomas Clemow" userId="0b0b8012-6586-448d-a5fe-f63acebb56f5" providerId="ADAL" clId="{292BB70A-6D93-4ADE-A0F7-4467F2C96AC4}" dt="2025-06-27T03:46:39.059" v="4191" actId="20577"/>
          <ac:spMkLst>
            <pc:docMk/>
            <pc:sldMk cId="2938290870" sldId="270"/>
            <ac:spMk id="3" creationId="{F56E4CE1-06C5-598D-8BA7-E78DB4589B32}"/>
          </ac:spMkLst>
        </pc:spChg>
        <pc:picChg chg="add mod">
          <ac:chgData name="Thomas Clemow" userId="0b0b8012-6586-448d-a5fe-f63acebb56f5" providerId="ADAL" clId="{292BB70A-6D93-4ADE-A0F7-4467F2C96AC4}" dt="2025-06-27T03:42:21.997" v="4122" actId="962"/>
          <ac:picMkLst>
            <pc:docMk/>
            <pc:sldMk cId="2938290870" sldId="270"/>
            <ac:picMk id="5" creationId="{6E0AE14E-C0CD-47F8-C52E-613B7B6BC228}"/>
          </ac:picMkLst>
        </pc:picChg>
        <pc:picChg chg="add mod">
          <ac:chgData name="Thomas Clemow" userId="0b0b8012-6586-448d-a5fe-f63acebb56f5" providerId="ADAL" clId="{292BB70A-6D93-4ADE-A0F7-4467F2C96AC4}" dt="2025-06-27T03:53:15.968" v="4216" actId="1076"/>
          <ac:picMkLst>
            <pc:docMk/>
            <pc:sldMk cId="2938290870" sldId="270"/>
            <ac:picMk id="9" creationId="{19F64200-F76A-6BE7-543D-14A98336ACA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E280317-91AB-47F9-A107-AB88100EDA3D}" type="datetimeFigureOut">
              <a:rPr lang="en-AU" smtClean="0"/>
              <a:t>30/06/2025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7898BB-B9B3-40A8-843F-C56F91192E6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658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80317-91AB-47F9-A107-AB88100EDA3D}" type="datetimeFigureOut">
              <a:rPr lang="en-AU" smtClean="0"/>
              <a:t>30/06/2025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402713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80317-91AB-47F9-A107-AB88100EDA3D}" type="datetimeFigureOut">
              <a:rPr lang="en-AU" smtClean="0"/>
              <a:t>30/06/2025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1407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E280317-91AB-47F9-A107-AB88100EDA3D}" type="datetimeFigureOut">
              <a:rPr lang="en-AU" smtClean="0"/>
              <a:t>30/06/2025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1610503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280317-91AB-47F9-A107-AB88100EDA3D}" type="datetimeFigureOut">
              <a:rPr lang="en-AU" smtClean="0"/>
              <a:t>30/06/2025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07898BB-B9B3-40A8-843F-C56F91192E6D}" type="slidenum">
              <a:rPr lang="en-AU" smtClean="0"/>
              <a:t>‹#›</a:t>
            </a:fld>
            <a:endParaRPr lang="en-AU"/>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286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E280317-91AB-47F9-A107-AB88100EDA3D}" type="datetimeFigureOut">
              <a:rPr lang="en-AU" smtClean="0"/>
              <a:t>30/06/2025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468156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E280317-91AB-47F9-A107-AB88100EDA3D}" type="datetimeFigureOut">
              <a:rPr lang="en-AU" smtClean="0"/>
              <a:t>30/06/2025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2148840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280317-91AB-47F9-A107-AB88100EDA3D}" type="datetimeFigureOut">
              <a:rPr lang="en-AU" smtClean="0"/>
              <a:t>30/06/2025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23388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280317-91AB-47F9-A107-AB88100EDA3D}" type="datetimeFigureOut">
              <a:rPr lang="en-AU" smtClean="0"/>
              <a:t>30/06/2025</a:t>
            </a:fld>
            <a:endParaRPr lang="en-AU"/>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AU"/>
          </a:p>
        </p:txBody>
      </p:sp>
      <p:sp>
        <p:nvSpPr>
          <p:cNvPr id="9" name="Slide Number Placeholder 8"/>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3593611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E280317-91AB-47F9-A107-AB88100EDA3D}" type="datetimeFigureOut">
              <a:rPr lang="en-AU" smtClean="0"/>
              <a:t>30/06/2025</a:t>
            </a:fld>
            <a:endParaRPr lang="en-AU"/>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AU"/>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07898BB-B9B3-40A8-843F-C56F91192E6D}" type="slidenum">
              <a:rPr lang="en-AU" smtClean="0"/>
              <a:t>‹#›</a:t>
            </a:fld>
            <a:endParaRPr lang="en-AU"/>
          </a:p>
        </p:txBody>
      </p:sp>
    </p:spTree>
    <p:extLst>
      <p:ext uri="{BB962C8B-B14F-4D97-AF65-F5344CB8AC3E}">
        <p14:creationId xmlns:p14="http://schemas.microsoft.com/office/powerpoint/2010/main" val="3817111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280317-91AB-47F9-A107-AB88100EDA3D}" type="datetimeFigureOut">
              <a:rPr lang="en-AU" smtClean="0"/>
              <a:t>30/06/2025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507898BB-B9B3-40A8-843F-C56F91192E6D}" type="slidenum">
              <a:rPr lang="en-AU" smtClean="0"/>
              <a:t>‹#›</a:t>
            </a:fld>
            <a:endParaRPr lang="en-AU"/>
          </a:p>
        </p:txBody>
      </p:sp>
    </p:spTree>
    <p:extLst>
      <p:ext uri="{BB962C8B-B14F-4D97-AF65-F5344CB8AC3E}">
        <p14:creationId xmlns:p14="http://schemas.microsoft.com/office/powerpoint/2010/main" val="1384266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E280317-91AB-47F9-A107-AB88100EDA3D}" type="datetimeFigureOut">
              <a:rPr lang="en-AU" smtClean="0"/>
              <a:t>30/06/2025</a:t>
            </a:fld>
            <a:endParaRPr lang="en-AU"/>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AU"/>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07898BB-B9B3-40A8-843F-C56F91192E6D}" type="slidenum">
              <a:rPr lang="en-AU" smtClean="0"/>
              <a:t>‹#›</a:t>
            </a:fld>
            <a:endParaRPr lang="en-AU"/>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130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jp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hyperlink" Target="https://commons.wikimedia.org/w/index.php?curid=1562383" TargetMode="External"/><Relationship Id="rId7" Type="http://schemas.openxmlformats.org/officeDocument/2006/relationships/hyperlink" Target="https://www.grc.nasa.gov/WWW/BGH/newton3.html" TargetMode="External"/><Relationship Id="rId2" Type="http://schemas.openxmlformats.org/officeDocument/2006/relationships/hyperlink" Target="https://commons.wikimedia.org/w/index.php?curid=9805779" TargetMode="External"/><Relationship Id="rId1" Type="http://schemas.openxmlformats.org/officeDocument/2006/relationships/slideLayout" Target="../slideLayouts/slideLayout2.xml"/><Relationship Id="rId6" Type="http://schemas.openxmlformats.org/officeDocument/2006/relationships/hyperlink" Target="https://www.grc.nasa.gov/WWW/K-12/WindTunnel/Activities/lift_formula.html" TargetMode="External"/><Relationship Id="rId5" Type="http://schemas.openxmlformats.org/officeDocument/2006/relationships/hyperlink" Target="http://essentialpilot.co.za/wp-content/uploads/2019/01/Jet-Engine.jpg" TargetMode="External"/><Relationship Id="rId4" Type="http://schemas.openxmlformats.org/officeDocument/2006/relationships/hyperlink" Target="https://www1.grc.nasa.gov/beginners-guide-to-aeronautics/foilsimstudent/"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ommons.wikimedia.org/w/index.php?curid=1562383" TargetMode="External"/><Relationship Id="rId2" Type="http://schemas.openxmlformats.org/officeDocument/2006/relationships/hyperlink" Target="https://www.grc.nasa.gov/WWW/K-12/WindTunnel/Activities/lift_formula.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www1.grc.nasa.gov/beginners-guide-to-aeronautics/foilsimstudent/"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3B843-2993-5FD5-C9A9-F17815346DA4}"/>
              </a:ext>
            </a:extLst>
          </p:cNvPr>
          <p:cNvSpPr>
            <a:spLocks noGrp="1"/>
          </p:cNvSpPr>
          <p:nvPr>
            <p:ph type="ctrTitle"/>
          </p:nvPr>
        </p:nvSpPr>
        <p:spPr/>
        <p:txBody>
          <a:bodyPr>
            <a:normAutofit/>
          </a:bodyPr>
          <a:lstStyle/>
          <a:p>
            <a:r>
              <a:rPr lang="en-AU" sz="7200" dirty="0"/>
              <a:t>How do heavy things fly?</a:t>
            </a:r>
          </a:p>
        </p:txBody>
      </p:sp>
    </p:spTree>
    <p:extLst>
      <p:ext uri="{BB962C8B-B14F-4D97-AF65-F5344CB8AC3E}">
        <p14:creationId xmlns:p14="http://schemas.microsoft.com/office/powerpoint/2010/main" val="19710311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9F999-1DD0-1036-1F86-C39A0CB05993}"/>
              </a:ext>
            </a:extLst>
          </p:cNvPr>
          <p:cNvSpPr>
            <a:spLocks noGrp="1"/>
          </p:cNvSpPr>
          <p:nvPr>
            <p:ph type="title"/>
          </p:nvPr>
        </p:nvSpPr>
        <p:spPr>
          <a:xfrm>
            <a:off x="190831" y="286603"/>
            <a:ext cx="11370365" cy="1450757"/>
          </a:xfrm>
        </p:spPr>
        <p:txBody>
          <a:bodyPr/>
          <a:lstStyle/>
          <a:p>
            <a:r>
              <a:rPr lang="en-AU" dirty="0"/>
              <a:t>Newtons Third and Second Laws in Jet Engines</a:t>
            </a:r>
          </a:p>
        </p:txBody>
      </p:sp>
      <p:pic>
        <p:nvPicPr>
          <p:cNvPr id="5" name="Content Placeholder 4" descr="Diagram of a jet engine&#10;&#10;AI-generated content may be incorrect.">
            <a:extLst>
              <a:ext uri="{FF2B5EF4-FFF2-40B4-BE49-F238E27FC236}">
                <a16:creationId xmlns:a16="http://schemas.microsoft.com/office/drawing/2014/main" id="{DF17EA8C-D75A-F034-0802-37B51BF609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72627" y="2034708"/>
            <a:ext cx="6581775" cy="3181350"/>
          </a:xfrm>
        </p:spPr>
      </p:pic>
      <p:sp>
        <p:nvSpPr>
          <p:cNvPr id="6" name="TextBox 5">
            <a:extLst>
              <a:ext uri="{FF2B5EF4-FFF2-40B4-BE49-F238E27FC236}">
                <a16:creationId xmlns:a16="http://schemas.microsoft.com/office/drawing/2014/main" id="{00FABA02-5A4D-8687-BB7F-6B87DC8FBCCE}"/>
              </a:ext>
            </a:extLst>
          </p:cNvPr>
          <p:cNvSpPr txBox="1"/>
          <p:nvPr/>
        </p:nvSpPr>
        <p:spPr>
          <a:xfrm>
            <a:off x="6096000" y="5276567"/>
            <a:ext cx="2225879" cy="369332"/>
          </a:xfrm>
          <a:prstGeom prst="rect">
            <a:avLst/>
          </a:prstGeom>
          <a:noFill/>
        </p:spPr>
        <p:txBody>
          <a:bodyPr wrap="square" rtlCol="0">
            <a:spAutoFit/>
          </a:bodyPr>
          <a:lstStyle/>
          <a:p>
            <a:r>
              <a:rPr lang="en-AU" dirty="0"/>
              <a:t>High Bypass Turbofan</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F0FA9CC-E6E7-7C09-C5D2-D5DAFD8F13A2}"/>
                  </a:ext>
                </a:extLst>
              </p:cNvPr>
              <p:cNvSpPr txBox="1"/>
              <p:nvPr/>
            </p:nvSpPr>
            <p:spPr>
              <a:xfrm>
                <a:off x="1398009" y="1946187"/>
                <a:ext cx="2860481" cy="3139321"/>
              </a:xfrm>
              <a:prstGeom prst="rect">
                <a:avLst/>
              </a:prstGeom>
              <a:noFill/>
            </p:spPr>
            <p:txBody>
              <a:bodyPr wrap="square">
                <a:spAutoFit/>
              </a:bodyPr>
              <a:lstStyle/>
              <a:p>
                <a:r>
                  <a:rPr lang="en-AU" dirty="0"/>
                  <a:t>To Calculate the thrust an engine will produce you use the following formula</a:t>
                </a:r>
              </a:p>
              <a:p>
                <a:endParaRPr lang="en-AU" dirty="0"/>
              </a:p>
              <a:p>
                <a:endParaRPr lang="en-AU" dirty="0"/>
              </a:p>
              <a:p>
                <a:endParaRPr lang="en-AU" dirty="0"/>
              </a:p>
              <a:p>
                <a:r>
                  <a:rPr lang="en-AU" dirty="0"/>
                  <a:t>Where:</a:t>
                </a:r>
              </a:p>
              <a:p>
                <a14:m>
                  <m:oMath xmlns:m="http://schemas.openxmlformats.org/officeDocument/2006/math">
                    <m:acc>
                      <m:accPr>
                        <m:chr m:val="̇"/>
                        <m:ctrlPr>
                          <a:rPr lang="en-AU" i="1">
                            <a:latin typeface="Cambria Math" panose="02040503050406030204" pitchFamily="18" charset="0"/>
                          </a:rPr>
                        </m:ctrlPr>
                      </m:accPr>
                      <m:e>
                        <m:r>
                          <a:rPr lang="en-AU" i="1">
                            <a:latin typeface="Cambria Math" panose="02040503050406030204" pitchFamily="18" charset="0"/>
                          </a:rPr>
                          <m:t>𝑚</m:t>
                        </m:r>
                      </m:e>
                    </m:acc>
                  </m:oMath>
                </a14:m>
                <a:r>
                  <a:rPr lang="en-AU" dirty="0"/>
                  <a:t> is the mass of gas being expelled</a:t>
                </a:r>
              </a:p>
              <a:p>
                <a:r>
                  <a:rPr lang="en-AU" dirty="0"/>
                  <a:t>And </a:t>
                </a:r>
                <a14:m>
                  <m:oMath xmlns:m="http://schemas.openxmlformats.org/officeDocument/2006/math">
                    <m:sSub>
                      <m:sSubPr>
                        <m:ctrlPr>
                          <a:rPr lang="en-AU" i="1">
                            <a:latin typeface="Cambria Math" panose="02040503050406030204" pitchFamily="18" charset="0"/>
                          </a:rPr>
                        </m:ctrlPr>
                      </m:sSubPr>
                      <m:e>
                        <m:r>
                          <a:rPr lang="en-AU" i="1">
                            <a:latin typeface="Cambria Math" panose="02040503050406030204" pitchFamily="18" charset="0"/>
                          </a:rPr>
                          <m:t>𝑣</m:t>
                        </m:r>
                      </m:e>
                      <m:sub>
                        <m:r>
                          <a:rPr lang="en-AU" i="1">
                            <a:latin typeface="Cambria Math" panose="02040503050406030204" pitchFamily="18" charset="0"/>
                          </a:rPr>
                          <m:t>𝑒</m:t>
                        </m:r>
                      </m:sub>
                    </m:sSub>
                  </m:oMath>
                </a14:m>
                <a:r>
                  <a:rPr lang="en-AU" dirty="0"/>
                  <a:t>is the velocity of the gas</a:t>
                </a:r>
              </a:p>
            </p:txBody>
          </p:sp>
        </mc:Choice>
        <mc:Fallback xmlns="">
          <p:sp>
            <p:nvSpPr>
              <p:cNvPr id="11" name="TextBox 10">
                <a:extLst>
                  <a:ext uri="{FF2B5EF4-FFF2-40B4-BE49-F238E27FC236}">
                    <a16:creationId xmlns:a16="http://schemas.microsoft.com/office/drawing/2014/main" id="{2F0FA9CC-E6E7-7C09-C5D2-D5DAFD8F13A2}"/>
                  </a:ext>
                </a:extLst>
              </p:cNvPr>
              <p:cNvSpPr txBox="1">
                <a:spLocks noRot="1" noChangeAspect="1" noMove="1" noResize="1" noEditPoints="1" noAdjustHandles="1" noChangeArrowheads="1" noChangeShapeType="1" noTextEdit="1"/>
              </p:cNvSpPr>
              <p:nvPr/>
            </p:nvSpPr>
            <p:spPr>
              <a:xfrm>
                <a:off x="1398009" y="1946187"/>
                <a:ext cx="2860481" cy="3139321"/>
              </a:xfrm>
              <a:prstGeom prst="rect">
                <a:avLst/>
              </a:prstGeom>
              <a:blipFill>
                <a:blip r:embed="rId3"/>
                <a:stretch>
                  <a:fillRect l="-1702" t="-971" r="-638" b="-2136"/>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AC653092-939E-AFF2-AC0D-3DE3BE98463E}"/>
                  </a:ext>
                </a:extLst>
              </p:cNvPr>
              <p:cNvSpPr txBox="1"/>
              <p:nvPr/>
            </p:nvSpPr>
            <p:spPr>
              <a:xfrm>
                <a:off x="1676730" y="2961850"/>
                <a:ext cx="13676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𝑡</m:t>
                          </m:r>
                        </m:sub>
                      </m:sSub>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𝑚</m:t>
                          </m:r>
                        </m:e>
                      </m:acc>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𝑣</m:t>
                          </m:r>
                        </m:e>
                        <m:sub>
                          <m:r>
                            <a:rPr lang="en-AU" b="0" i="1" smtClean="0">
                              <a:latin typeface="Cambria Math" panose="02040503050406030204" pitchFamily="18" charset="0"/>
                            </a:rPr>
                            <m:t>𝑒</m:t>
                          </m:r>
                        </m:sub>
                      </m:sSub>
                    </m:oMath>
                  </m:oMathPara>
                </a14:m>
                <a:endParaRPr lang="en-AU" dirty="0"/>
              </a:p>
            </p:txBody>
          </p:sp>
        </mc:Choice>
        <mc:Fallback xmlns="">
          <p:sp>
            <p:nvSpPr>
              <p:cNvPr id="8" name="TextBox 7">
                <a:extLst>
                  <a:ext uri="{FF2B5EF4-FFF2-40B4-BE49-F238E27FC236}">
                    <a16:creationId xmlns:a16="http://schemas.microsoft.com/office/drawing/2014/main" id="{AC653092-939E-AFF2-AC0D-3DE3BE98463E}"/>
                  </a:ext>
                </a:extLst>
              </p:cNvPr>
              <p:cNvSpPr txBox="1">
                <a:spLocks noRot="1" noChangeAspect="1" noMove="1" noResize="1" noEditPoints="1" noAdjustHandles="1" noChangeArrowheads="1" noChangeShapeType="1" noTextEdit="1"/>
              </p:cNvSpPr>
              <p:nvPr/>
            </p:nvSpPr>
            <p:spPr>
              <a:xfrm>
                <a:off x="1676730" y="2961850"/>
                <a:ext cx="1367624" cy="369332"/>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407621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46EA-DCC1-4EDF-443D-AC572D01132D}"/>
              </a:ext>
            </a:extLst>
          </p:cNvPr>
          <p:cNvSpPr>
            <a:spLocks noGrp="1"/>
          </p:cNvSpPr>
          <p:nvPr>
            <p:ph type="title"/>
          </p:nvPr>
        </p:nvSpPr>
        <p:spPr/>
        <p:txBody>
          <a:bodyPr/>
          <a:lstStyle/>
          <a:p>
            <a:r>
              <a:rPr lang="en-AU" dirty="0"/>
              <a:t>Sample Question</a:t>
            </a:r>
          </a:p>
        </p:txBody>
      </p:sp>
      <p:sp>
        <p:nvSpPr>
          <p:cNvPr id="3" name="Content Placeholder 2">
            <a:extLst>
              <a:ext uri="{FF2B5EF4-FFF2-40B4-BE49-F238E27FC236}">
                <a16:creationId xmlns:a16="http://schemas.microsoft.com/office/drawing/2014/main" id="{2943617E-015E-3C4B-B3F1-3895E18EB0A8}"/>
              </a:ext>
            </a:extLst>
          </p:cNvPr>
          <p:cNvSpPr>
            <a:spLocks noGrp="1"/>
          </p:cNvSpPr>
          <p:nvPr>
            <p:ph idx="1"/>
          </p:nvPr>
        </p:nvSpPr>
        <p:spPr>
          <a:xfrm>
            <a:off x="1097280" y="1845734"/>
            <a:ext cx="4235439" cy="4023360"/>
          </a:xfrm>
        </p:spPr>
        <p:txBody>
          <a:bodyPr/>
          <a:lstStyle/>
          <a:p>
            <a:r>
              <a:rPr lang="en-US" dirty="0"/>
              <a:t>An airliner jet engine would expel </a:t>
            </a:r>
            <a:r>
              <a:rPr lang="en-US" b="1" dirty="0"/>
              <a:t>500kg of gas </a:t>
            </a:r>
            <a:r>
              <a:rPr lang="en-US" dirty="0"/>
              <a:t>from the rear of the engine at a speed of </a:t>
            </a:r>
            <a:r>
              <a:rPr lang="en-US" b="1" dirty="0"/>
              <a:t>2500 m s</a:t>
            </a:r>
            <a:r>
              <a:rPr lang="en-US" b="1" baseline="30000" dirty="0"/>
              <a:t>-1</a:t>
            </a:r>
            <a:r>
              <a:rPr lang="en-US" b="1" dirty="0"/>
              <a:t> </a:t>
            </a:r>
            <a:r>
              <a:rPr lang="en-US" dirty="0"/>
              <a:t>what would the force of thrust be?</a:t>
            </a:r>
            <a:endParaRPr lang="en-AU"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FBBE75-2F7A-FFDF-B3A5-87E63F067B8C}"/>
                  </a:ext>
                </a:extLst>
              </p:cNvPr>
              <p:cNvSpPr txBox="1"/>
              <p:nvPr/>
            </p:nvSpPr>
            <p:spPr>
              <a:xfrm>
                <a:off x="1097280" y="2977753"/>
                <a:ext cx="136762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𝑡</m:t>
                          </m:r>
                        </m:sub>
                      </m:sSub>
                      <m:r>
                        <a:rPr lang="en-AU" b="0" i="1" smtClean="0">
                          <a:latin typeface="Cambria Math" panose="02040503050406030204" pitchFamily="18" charset="0"/>
                        </a:rPr>
                        <m:t>=</m:t>
                      </m:r>
                      <m:acc>
                        <m:accPr>
                          <m:chr m:val="̇"/>
                          <m:ctrlPr>
                            <a:rPr lang="en-AU" b="0" i="1" smtClean="0">
                              <a:latin typeface="Cambria Math" panose="02040503050406030204" pitchFamily="18" charset="0"/>
                            </a:rPr>
                          </m:ctrlPr>
                        </m:accPr>
                        <m:e>
                          <m:r>
                            <a:rPr lang="en-AU" b="0" i="1" smtClean="0">
                              <a:latin typeface="Cambria Math" panose="02040503050406030204" pitchFamily="18" charset="0"/>
                            </a:rPr>
                            <m:t>𝑚</m:t>
                          </m:r>
                        </m:e>
                      </m:acc>
                      <m:r>
                        <a:rPr lang="en-AU" b="0" i="1" smtClean="0">
                          <a:latin typeface="Cambria Math" panose="02040503050406030204" pitchFamily="18" charset="0"/>
                        </a:rPr>
                        <m:t>∗</m:t>
                      </m:r>
                      <m:sSub>
                        <m:sSubPr>
                          <m:ctrlPr>
                            <a:rPr lang="en-AU" b="0" i="1" smtClean="0">
                              <a:latin typeface="Cambria Math" panose="02040503050406030204" pitchFamily="18" charset="0"/>
                            </a:rPr>
                          </m:ctrlPr>
                        </m:sSubPr>
                        <m:e>
                          <m:r>
                            <a:rPr lang="en-AU" b="0" i="1" smtClean="0">
                              <a:latin typeface="Cambria Math" panose="02040503050406030204" pitchFamily="18" charset="0"/>
                            </a:rPr>
                            <m:t>𝑣</m:t>
                          </m:r>
                        </m:e>
                        <m:sub>
                          <m:r>
                            <a:rPr lang="en-AU" b="0" i="1" smtClean="0">
                              <a:latin typeface="Cambria Math" panose="02040503050406030204" pitchFamily="18" charset="0"/>
                            </a:rPr>
                            <m:t>𝑒</m:t>
                          </m:r>
                        </m:sub>
                      </m:sSub>
                    </m:oMath>
                  </m:oMathPara>
                </a14:m>
                <a:endParaRPr lang="en-AU" dirty="0"/>
              </a:p>
            </p:txBody>
          </p:sp>
        </mc:Choice>
        <mc:Fallback xmlns="">
          <p:sp>
            <p:nvSpPr>
              <p:cNvPr id="4" name="TextBox 3">
                <a:extLst>
                  <a:ext uri="{FF2B5EF4-FFF2-40B4-BE49-F238E27FC236}">
                    <a16:creationId xmlns:a16="http://schemas.microsoft.com/office/drawing/2014/main" id="{14FBBE75-2F7A-FFDF-B3A5-87E63F067B8C}"/>
                  </a:ext>
                </a:extLst>
              </p:cNvPr>
              <p:cNvSpPr txBox="1">
                <a:spLocks noRot="1" noChangeAspect="1" noMove="1" noResize="1" noEditPoints="1" noAdjustHandles="1" noChangeArrowheads="1" noChangeShapeType="1" noTextEdit="1"/>
              </p:cNvSpPr>
              <p:nvPr/>
            </p:nvSpPr>
            <p:spPr>
              <a:xfrm>
                <a:off x="1097280" y="2977753"/>
                <a:ext cx="1367624" cy="369332"/>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529E8C9-4199-0676-2490-C91185FB2A82}"/>
                  </a:ext>
                </a:extLst>
              </p:cNvPr>
              <p:cNvSpPr txBox="1"/>
              <p:nvPr/>
            </p:nvSpPr>
            <p:spPr>
              <a:xfrm>
                <a:off x="1097280" y="3597954"/>
                <a:ext cx="18367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𝑡</m:t>
                          </m:r>
                        </m:sub>
                      </m:sSub>
                      <m:r>
                        <a:rPr lang="en-AU" b="0" i="1" smtClean="0">
                          <a:latin typeface="Cambria Math" panose="02040503050406030204" pitchFamily="18" charset="0"/>
                        </a:rPr>
                        <m:t>=500∗2500</m:t>
                      </m:r>
                    </m:oMath>
                  </m:oMathPara>
                </a14:m>
                <a:endParaRPr lang="en-AU" dirty="0"/>
              </a:p>
            </p:txBody>
          </p:sp>
        </mc:Choice>
        <mc:Fallback xmlns="">
          <p:sp>
            <p:nvSpPr>
              <p:cNvPr id="5" name="TextBox 4">
                <a:extLst>
                  <a:ext uri="{FF2B5EF4-FFF2-40B4-BE49-F238E27FC236}">
                    <a16:creationId xmlns:a16="http://schemas.microsoft.com/office/drawing/2014/main" id="{4529E8C9-4199-0676-2490-C91185FB2A82}"/>
                  </a:ext>
                </a:extLst>
              </p:cNvPr>
              <p:cNvSpPr txBox="1">
                <a:spLocks noRot="1" noChangeAspect="1" noMove="1" noResize="1" noEditPoints="1" noAdjustHandles="1" noChangeArrowheads="1" noChangeShapeType="1" noTextEdit="1"/>
              </p:cNvSpPr>
              <p:nvPr/>
            </p:nvSpPr>
            <p:spPr>
              <a:xfrm>
                <a:off x="1097280" y="3597954"/>
                <a:ext cx="1836751" cy="369332"/>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E21F530-6DE8-C472-B375-937200C03F66}"/>
                  </a:ext>
                </a:extLst>
              </p:cNvPr>
              <p:cNvSpPr txBox="1"/>
              <p:nvPr/>
            </p:nvSpPr>
            <p:spPr>
              <a:xfrm>
                <a:off x="1097279" y="4218155"/>
                <a:ext cx="201168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𝐹</m:t>
                          </m:r>
                        </m:e>
                        <m:sub>
                          <m:r>
                            <a:rPr lang="en-AU" b="0" i="1" smtClean="0">
                              <a:latin typeface="Cambria Math" panose="02040503050406030204" pitchFamily="18" charset="0"/>
                            </a:rPr>
                            <m:t>𝑡</m:t>
                          </m:r>
                        </m:sub>
                      </m:sSub>
                      <m:r>
                        <a:rPr lang="en-AU" b="0" i="1" smtClean="0">
                          <a:latin typeface="Cambria Math" panose="02040503050406030204" pitchFamily="18" charset="0"/>
                        </a:rPr>
                        <m:t>=1.25 ∗</m:t>
                      </m:r>
                      <m:sSup>
                        <m:sSupPr>
                          <m:ctrlPr>
                            <a:rPr lang="en-AU" b="0" i="1" smtClean="0">
                              <a:latin typeface="Cambria Math" panose="02040503050406030204" pitchFamily="18" charset="0"/>
                            </a:rPr>
                          </m:ctrlPr>
                        </m:sSupPr>
                        <m:e>
                          <m:r>
                            <a:rPr lang="en-AU" b="0" i="1" smtClean="0">
                              <a:latin typeface="Cambria Math" panose="02040503050406030204" pitchFamily="18" charset="0"/>
                            </a:rPr>
                            <m:t>10</m:t>
                          </m:r>
                        </m:e>
                        <m:sup>
                          <m:r>
                            <a:rPr lang="en-AU" b="0" i="1" smtClean="0">
                              <a:latin typeface="Cambria Math" panose="02040503050406030204" pitchFamily="18" charset="0"/>
                            </a:rPr>
                            <m:t>6</m:t>
                          </m:r>
                        </m:sup>
                      </m:sSup>
                      <m:r>
                        <a:rPr lang="en-AU" b="0" i="1" smtClean="0">
                          <a:latin typeface="Cambria Math" panose="02040503050406030204" pitchFamily="18" charset="0"/>
                        </a:rPr>
                        <m:t> </m:t>
                      </m:r>
                      <m:r>
                        <a:rPr lang="en-AU" b="0" i="1" smtClean="0">
                          <a:latin typeface="Cambria Math" panose="02040503050406030204" pitchFamily="18" charset="0"/>
                        </a:rPr>
                        <m:t>𝑛</m:t>
                      </m:r>
                    </m:oMath>
                  </m:oMathPara>
                </a14:m>
                <a:endParaRPr lang="en-AU" dirty="0"/>
              </a:p>
            </p:txBody>
          </p:sp>
        </mc:Choice>
        <mc:Fallback xmlns="">
          <p:sp>
            <p:nvSpPr>
              <p:cNvPr id="6" name="TextBox 5">
                <a:extLst>
                  <a:ext uri="{FF2B5EF4-FFF2-40B4-BE49-F238E27FC236}">
                    <a16:creationId xmlns:a16="http://schemas.microsoft.com/office/drawing/2014/main" id="{0E21F530-6DE8-C472-B375-937200C03F66}"/>
                  </a:ext>
                </a:extLst>
              </p:cNvPr>
              <p:cNvSpPr txBox="1">
                <a:spLocks noRot="1" noChangeAspect="1" noMove="1" noResize="1" noEditPoints="1" noAdjustHandles="1" noChangeArrowheads="1" noChangeShapeType="1" noTextEdit="1"/>
              </p:cNvSpPr>
              <p:nvPr/>
            </p:nvSpPr>
            <p:spPr>
              <a:xfrm>
                <a:off x="1097279" y="4218155"/>
                <a:ext cx="2011681" cy="369332"/>
              </a:xfrm>
              <a:prstGeom prst="rect">
                <a:avLst/>
              </a:prstGeom>
              <a:blipFill>
                <a:blip r:embed="rId4"/>
                <a:stretch>
                  <a:fillRect/>
                </a:stretch>
              </a:blipFill>
            </p:spPr>
            <p:txBody>
              <a:bodyPr/>
              <a:lstStyle/>
              <a:p>
                <a:r>
                  <a:rPr lang="en-AU">
                    <a:noFill/>
                  </a:rPr>
                  <a:t> </a:t>
                </a:r>
              </a:p>
            </p:txBody>
          </p:sp>
        </mc:Fallback>
      </mc:AlternateContent>
      <p:pic>
        <p:nvPicPr>
          <p:cNvPr id="7" name="Content Placeholder 4" descr="Diagram of a jet engine&#10;&#10;AI-generated content may be incorrect.">
            <a:extLst>
              <a:ext uri="{FF2B5EF4-FFF2-40B4-BE49-F238E27FC236}">
                <a16:creationId xmlns:a16="http://schemas.microsoft.com/office/drawing/2014/main" id="{CEA2C389-7B0E-1DA2-4600-15599B107C9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72627" y="2034708"/>
            <a:ext cx="6581775" cy="3181350"/>
          </a:xfrm>
          <a:prstGeom prst="rect">
            <a:avLst/>
          </a:prstGeom>
        </p:spPr>
      </p:pic>
    </p:spTree>
    <p:extLst>
      <p:ext uri="{BB962C8B-B14F-4D97-AF65-F5344CB8AC3E}">
        <p14:creationId xmlns:p14="http://schemas.microsoft.com/office/powerpoint/2010/main" val="3130551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41D65-669A-4BC9-5E54-C7EA27388638}"/>
              </a:ext>
            </a:extLst>
          </p:cNvPr>
          <p:cNvSpPr>
            <a:spLocks noGrp="1"/>
          </p:cNvSpPr>
          <p:nvPr>
            <p:ph type="title"/>
          </p:nvPr>
        </p:nvSpPr>
        <p:spPr/>
        <p:txBody>
          <a:bodyPr/>
          <a:lstStyle/>
          <a:p>
            <a:r>
              <a:rPr lang="en-AU" dirty="0"/>
              <a:t>Sources and citations</a:t>
            </a:r>
          </a:p>
        </p:txBody>
      </p:sp>
      <p:sp>
        <p:nvSpPr>
          <p:cNvPr id="3" name="Content Placeholder 2">
            <a:extLst>
              <a:ext uri="{FF2B5EF4-FFF2-40B4-BE49-F238E27FC236}">
                <a16:creationId xmlns:a16="http://schemas.microsoft.com/office/drawing/2014/main" id="{2F49668D-C7D6-105B-0B22-29902E037771}"/>
              </a:ext>
            </a:extLst>
          </p:cNvPr>
          <p:cNvSpPr>
            <a:spLocks noGrp="1"/>
          </p:cNvSpPr>
          <p:nvPr>
            <p:ph idx="1"/>
          </p:nvPr>
        </p:nvSpPr>
        <p:spPr>
          <a:xfrm>
            <a:off x="459716" y="1745065"/>
            <a:ext cx="10789920" cy="4482630"/>
          </a:xfrm>
        </p:spPr>
        <p:txBody>
          <a:bodyPr>
            <a:noAutofit/>
          </a:bodyPr>
          <a:lstStyle/>
          <a:p>
            <a:r>
              <a:rPr lang="en-AU" sz="1000" b="1" dirty="0"/>
              <a:t>Diagrams:</a:t>
            </a:r>
          </a:p>
          <a:p>
            <a:r>
              <a:rPr lang="en-US" sz="1000" dirty="0"/>
              <a:t>By </a:t>
            </a:r>
            <a:r>
              <a:rPr lang="en-US" sz="1000" dirty="0" err="1"/>
              <a:t>Beojan</a:t>
            </a:r>
            <a:r>
              <a:rPr lang="en-US" sz="1000" dirty="0"/>
              <a:t> - Own work, Public Domain, </a:t>
            </a:r>
            <a:r>
              <a:rPr lang="en-US" sz="1000" dirty="0">
                <a:hlinkClick r:id="rId2"/>
              </a:rPr>
              <a:t>https://commons.wikimedia.org/w/index.php?curid=9805779</a:t>
            </a:r>
            <a:endParaRPr lang="en-US" sz="1000" dirty="0"/>
          </a:p>
          <a:p>
            <a:r>
              <a:rPr lang="en-US" sz="1000" dirty="0"/>
              <a:t>By. Buck </a:t>
            </a:r>
            <a:r>
              <a:rPr lang="en-US" sz="1000" dirty="0" err="1"/>
              <a:t>Leupitsthlaw~commonswiki</a:t>
            </a:r>
            <a:r>
              <a:rPr lang="en-US" sz="1000" dirty="0"/>
              <a:t> assumed (based on copyright claims). - No machine-readable source provided. Own work assumed (based on copyright claims)., CC BY-SA 3.0, </a:t>
            </a:r>
            <a:r>
              <a:rPr lang="en-US" sz="1000" dirty="0">
                <a:hlinkClick r:id="rId3"/>
              </a:rPr>
              <a:t>https://commons.wikimedia.org/w/index.php?curid=1562383</a:t>
            </a:r>
            <a:r>
              <a:rPr lang="en-US" sz="1000" dirty="0"/>
              <a:t> </a:t>
            </a:r>
          </a:p>
          <a:p>
            <a:r>
              <a:rPr lang="en-US" sz="1000" dirty="0"/>
              <a:t>By Glen Research Center, https://www.grc.nasa.gov/www/k-12/VirtualAero/BottleRocket/airplane/area.html </a:t>
            </a:r>
          </a:p>
          <a:p>
            <a:r>
              <a:rPr lang="en-US" sz="1000" dirty="0"/>
              <a:t>Airfoil camber relation, </a:t>
            </a:r>
            <a:r>
              <a:rPr lang="en-AU" sz="1050" dirty="0">
                <a:hlinkClick r:id="rId4"/>
              </a:rPr>
              <a:t>https://www1.grc.nasa.gov/beginners-guide-to-aeronautics/foilsimstudent/</a:t>
            </a:r>
            <a:r>
              <a:rPr lang="en-AU" sz="1050" dirty="0"/>
              <a:t> </a:t>
            </a:r>
          </a:p>
          <a:p>
            <a:r>
              <a:rPr lang="en-US" sz="1000" dirty="0"/>
              <a:t>High bypass Turbofan Newtonian, </a:t>
            </a:r>
            <a:r>
              <a:rPr lang="en-US" sz="1000" dirty="0">
                <a:hlinkClick r:id="rId5"/>
              </a:rPr>
              <a:t>http://essentialpilot.co.za/wp-content/uploads/2019/01/Jet-Engine.jpg</a:t>
            </a:r>
            <a:endParaRPr lang="en-US" sz="1000" dirty="0"/>
          </a:p>
          <a:p>
            <a:r>
              <a:rPr lang="en-US" sz="1000" dirty="0"/>
              <a:t>Airspeed vs groundspeed, https://www.grc.nasa.gov/www/k-12/airplane/Animation/airrel/anrelg.html</a:t>
            </a:r>
          </a:p>
          <a:p>
            <a:r>
              <a:rPr lang="en-US" sz="1000" b="1" dirty="0"/>
              <a:t>Citations</a:t>
            </a:r>
          </a:p>
          <a:p>
            <a:r>
              <a:rPr lang="en-US" sz="1000" dirty="0"/>
              <a:t>U.S. standard atmosphere (2024) Wikipedia. Available at: https://en.wikipedia.org/wiki/U.S._Standard_Atmosphere (Accessed: 23 June 2025). </a:t>
            </a:r>
          </a:p>
          <a:p>
            <a:r>
              <a:rPr lang="en-AU" sz="1000" dirty="0"/>
              <a:t>NASA (2014). Lift Formula. [online] Nasa.gov. Available at: </a:t>
            </a:r>
            <a:r>
              <a:rPr lang="en-AU" sz="1000" dirty="0">
                <a:hlinkClick r:id="rId6">
                  <a:extLst>
                    <a:ext uri="{A12FA001-AC4F-418D-AE19-62706E023703}">
                      <ahyp:hlinkClr xmlns:ahyp="http://schemas.microsoft.com/office/drawing/2018/hyperlinkcolor" val="tx"/>
                    </a:ext>
                  </a:extLst>
                </a:hlinkClick>
              </a:rPr>
              <a:t>https://www.grc.nasa.gov/WWW/K-12/WindTunnel/Activities/lift_formula.html</a:t>
            </a:r>
            <a:r>
              <a:rPr lang="en-AU" sz="1000" dirty="0"/>
              <a:t>.</a:t>
            </a:r>
          </a:p>
          <a:p>
            <a:r>
              <a:rPr lang="en-US" sz="1000" dirty="0"/>
              <a:t>Engineering Toolbox (2012). International Standard Atmosphere. [online] Engineeringtoolbox.com. Available at: https://www.engineeringtoolbox.com/international-standard-atmosphere-d_985.html.</a:t>
            </a:r>
          </a:p>
          <a:p>
            <a:r>
              <a:rPr lang="en-US" sz="1000" dirty="0"/>
              <a:t>Jacaranda (2019). Jacaranda physics 1 VCE units 1 and 2 fourth edition </a:t>
            </a:r>
            <a:r>
              <a:rPr lang="en-US" sz="1000" dirty="0" err="1"/>
              <a:t>learnON</a:t>
            </a:r>
            <a:r>
              <a:rPr lang="en-US" sz="1000" dirty="0"/>
              <a:t> and print. Milton, Qld: John Wiley &amp; Sons Australia, Ltd.</a:t>
            </a:r>
          </a:p>
          <a:p>
            <a:r>
              <a:rPr lang="en-US" sz="1000" dirty="0"/>
              <a:t>Benson, T. (2014). Newton’s Third Law of Motion. [online] Nasa.gov. Available at: </a:t>
            </a:r>
            <a:r>
              <a:rPr lang="en-US" sz="1000" dirty="0">
                <a:hlinkClick r:id="rId7"/>
              </a:rPr>
              <a:t>https://www.grc.nasa.gov/WWW/BGH/newton3.html</a:t>
            </a:r>
            <a:r>
              <a:rPr lang="en-US" sz="1000" dirty="0"/>
              <a:t>.</a:t>
            </a:r>
          </a:p>
          <a:p>
            <a:r>
              <a:rPr lang="en-US" sz="1000" dirty="0"/>
              <a:t>https://www.uwa.edu.au/science/-/media/faculties/science/docs/newtons-laws-of-motion.pdf</a:t>
            </a:r>
          </a:p>
          <a:p>
            <a:r>
              <a:rPr lang="en-US" sz="100" dirty="0"/>
              <a:t>‌</a:t>
            </a:r>
          </a:p>
          <a:p>
            <a:endParaRPr lang="en-US" sz="700" dirty="0"/>
          </a:p>
          <a:p>
            <a:endParaRPr lang="en-AU" sz="100" i="1" dirty="0"/>
          </a:p>
          <a:p>
            <a:r>
              <a:rPr lang="en-AU" sz="100" dirty="0"/>
              <a:t>‌</a:t>
            </a:r>
          </a:p>
          <a:p>
            <a:endParaRPr lang="en-AU" sz="100" dirty="0"/>
          </a:p>
        </p:txBody>
      </p:sp>
    </p:spTree>
    <p:extLst>
      <p:ext uri="{BB962C8B-B14F-4D97-AF65-F5344CB8AC3E}">
        <p14:creationId xmlns:p14="http://schemas.microsoft.com/office/powerpoint/2010/main" val="9093912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FF48-ED89-4952-8ADA-A5BD1A4D772A}"/>
              </a:ext>
            </a:extLst>
          </p:cNvPr>
          <p:cNvSpPr>
            <a:spLocks noGrp="1"/>
          </p:cNvSpPr>
          <p:nvPr>
            <p:ph type="title"/>
          </p:nvPr>
        </p:nvSpPr>
        <p:spPr/>
        <p:txBody>
          <a:bodyPr/>
          <a:lstStyle/>
          <a:p>
            <a:r>
              <a:rPr lang="en-AU" dirty="0"/>
              <a:t>C.A.R Test</a:t>
            </a:r>
          </a:p>
        </p:txBody>
      </p:sp>
      <p:sp>
        <p:nvSpPr>
          <p:cNvPr id="3" name="Content Placeholder 2">
            <a:extLst>
              <a:ext uri="{FF2B5EF4-FFF2-40B4-BE49-F238E27FC236}">
                <a16:creationId xmlns:a16="http://schemas.microsoft.com/office/drawing/2014/main" id="{17A9700B-7E17-88FF-797A-98BED4AEF1A7}"/>
              </a:ext>
            </a:extLst>
          </p:cNvPr>
          <p:cNvSpPr>
            <a:spLocks noGrp="1"/>
          </p:cNvSpPr>
          <p:nvPr>
            <p:ph idx="1"/>
          </p:nvPr>
        </p:nvSpPr>
        <p:spPr/>
        <p:txBody>
          <a:bodyPr/>
          <a:lstStyle/>
          <a:p>
            <a:r>
              <a:rPr lang="en-AU" b="1" dirty="0"/>
              <a:t>1. </a:t>
            </a:r>
            <a:r>
              <a:rPr lang="en-AU" sz="1200" dirty="0"/>
              <a:t>NASA (2014). Lift Formula. [online] Nasa.gov. Available at: </a:t>
            </a:r>
            <a:r>
              <a:rPr lang="en-AU" sz="1200" dirty="0">
                <a:hlinkClick r:id="rId2">
                  <a:extLst>
                    <a:ext uri="{A12FA001-AC4F-418D-AE19-62706E023703}">
                      <ahyp:hlinkClr xmlns:ahyp="http://schemas.microsoft.com/office/drawing/2018/hyperlinkcolor" val="tx"/>
                    </a:ext>
                  </a:extLst>
                </a:hlinkClick>
              </a:rPr>
              <a:t>https://www.grc.nasa.gov/WWW/K-12/WindTunnel/Activities/lift_formula.html</a:t>
            </a:r>
            <a:r>
              <a:rPr lang="en-AU" sz="1200" dirty="0"/>
              <a:t>.</a:t>
            </a:r>
          </a:p>
          <a:p>
            <a:r>
              <a:rPr lang="en-AU" sz="1200" b="1" dirty="0"/>
              <a:t>Currency:</a:t>
            </a:r>
            <a:r>
              <a:rPr lang="en-AU" sz="1200" dirty="0"/>
              <a:t> 2014 is suitable time for subjects such as determining lift as so major breakthroughs have been made sense then and remaining near about 10 years old. The resource still remains useful to the current date.</a:t>
            </a:r>
          </a:p>
          <a:p>
            <a:r>
              <a:rPr lang="en-AU" sz="1200" b="1" dirty="0"/>
              <a:t>Authority</a:t>
            </a:r>
            <a:r>
              <a:rPr lang="en-AU" sz="1200" dirty="0"/>
              <a:t>: NASA is a reputable source of information, being a government agency and an organisation that conducts hands on practical experimentation. This reinforces the validity of this source</a:t>
            </a:r>
          </a:p>
          <a:p>
            <a:r>
              <a:rPr lang="en-AU" sz="1200" b="1" dirty="0"/>
              <a:t>Reason:</a:t>
            </a:r>
            <a:r>
              <a:rPr lang="en-AU" sz="1200" dirty="0"/>
              <a:t> This source was made with an expectation of education, being designed for the American school system. Proving the relevancy and intention of it.</a:t>
            </a:r>
          </a:p>
          <a:p>
            <a:r>
              <a:rPr lang="en-AU" b="1" dirty="0"/>
              <a:t>2. </a:t>
            </a:r>
            <a:r>
              <a:rPr lang="en-US" sz="1200" dirty="0"/>
              <a:t>By. Buck </a:t>
            </a:r>
            <a:r>
              <a:rPr lang="en-US" sz="1200" dirty="0" err="1"/>
              <a:t>Leupitsthlaw~commonswiki</a:t>
            </a:r>
            <a:r>
              <a:rPr lang="en-US" sz="1200" dirty="0"/>
              <a:t> assumed (based on copyright claims). - No machine-readable source provided. Own work assumed (based on copyright claims)., CC BY-SA 3.0, </a:t>
            </a:r>
            <a:r>
              <a:rPr lang="en-US" sz="1200" dirty="0">
                <a:hlinkClick r:id="rId3"/>
              </a:rPr>
              <a:t>https://commons.wikimedia.org/w/index.php?curid=1562383</a:t>
            </a:r>
            <a:r>
              <a:rPr lang="en-US" sz="1200" dirty="0"/>
              <a:t> </a:t>
            </a:r>
          </a:p>
          <a:p>
            <a:r>
              <a:rPr lang="en-US" sz="1200" b="1" dirty="0"/>
              <a:t>Currency: </a:t>
            </a:r>
            <a:r>
              <a:rPr lang="en-US" sz="1200" dirty="0"/>
              <a:t>The resource is dated to 1976 which is the latest available version</a:t>
            </a:r>
          </a:p>
          <a:p>
            <a:r>
              <a:rPr lang="en-US" sz="1200" b="1" dirty="0"/>
              <a:t>Authority: </a:t>
            </a:r>
            <a:r>
              <a:rPr lang="en-US" sz="1200" dirty="0"/>
              <a:t>The 1976 us standard atmosphere was a revision to a test conducted by the US government</a:t>
            </a:r>
          </a:p>
          <a:p>
            <a:r>
              <a:rPr lang="en-US" sz="1200" b="1" dirty="0"/>
              <a:t>Reason: </a:t>
            </a:r>
            <a:r>
              <a:rPr lang="en-US" sz="1200" dirty="0"/>
              <a:t>The reason was to identify the atmospheric standard of pressure, temperature </a:t>
            </a:r>
            <a:r>
              <a:rPr lang="en-US" sz="1200"/>
              <a:t>and density</a:t>
            </a:r>
            <a:endParaRPr lang="en-US" sz="1200" dirty="0"/>
          </a:p>
          <a:p>
            <a:endParaRPr lang="en-AU" sz="1200" dirty="0"/>
          </a:p>
          <a:p>
            <a:endParaRPr lang="en-AU" b="1" dirty="0"/>
          </a:p>
        </p:txBody>
      </p:sp>
    </p:spTree>
    <p:extLst>
      <p:ext uri="{BB962C8B-B14F-4D97-AF65-F5344CB8AC3E}">
        <p14:creationId xmlns:p14="http://schemas.microsoft.com/office/powerpoint/2010/main" val="2273698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CFF6-2673-6032-7E80-5389E1A1E3C2}"/>
              </a:ext>
            </a:extLst>
          </p:cNvPr>
          <p:cNvSpPr>
            <a:spLocks noGrp="1"/>
          </p:cNvSpPr>
          <p:nvPr>
            <p:ph type="title"/>
          </p:nvPr>
        </p:nvSpPr>
        <p:spPr>
          <a:xfrm>
            <a:off x="1146975" y="337930"/>
            <a:ext cx="3842468" cy="872656"/>
          </a:xfrm>
        </p:spPr>
        <p:txBody>
          <a:bodyPr/>
          <a:lstStyle/>
          <a:p>
            <a:r>
              <a:rPr lang="en-AU" dirty="0"/>
              <a:t>Model of Flight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EE90346-DF52-B6DE-F697-6C25CB061D62}"/>
                  </a:ext>
                </a:extLst>
              </p:cNvPr>
              <p:cNvSpPr>
                <a:spLocks noGrp="1"/>
              </p:cNvSpPr>
              <p:nvPr>
                <p:ph idx="1"/>
              </p:nvPr>
            </p:nvSpPr>
            <p:spPr>
              <a:xfrm>
                <a:off x="485864" y="1808921"/>
                <a:ext cx="4790811" cy="3031527"/>
              </a:xfrm>
            </p:spPr>
            <p:txBody>
              <a:bodyPr>
                <a:normAutofit/>
              </a:bodyPr>
              <a:lstStyle/>
              <a:p>
                <a:pPr marL="0" indent="0">
                  <a:buNone/>
                </a:pPr>
                <a:endParaRPr lang="en-AU" sz="2400" dirty="0"/>
              </a:p>
              <a:p>
                <a:pPr marL="0" indent="0" algn="ctr">
                  <a:buNone/>
                </a:pPr>
                <a:r>
                  <a:rPr lang="en-AU" b="1" dirty="0"/>
                  <a:t>Formula of lift force</a:t>
                </a:r>
              </a:p>
              <a:p>
                <a:pPr marL="0" indent="0" algn="ctr">
                  <a:buNone/>
                </a:pPr>
                <a:endParaRPr lang="en-AU" sz="2000" dirty="0"/>
              </a:p>
              <a:p>
                <a:pPr marL="0" indent="0" algn="ctr">
                  <a:buNone/>
                </a:pPr>
                <a14:m>
                  <m:oMathPara xmlns:m="http://schemas.openxmlformats.org/officeDocument/2006/math">
                    <m:oMathParaPr>
                      <m:jc m:val="centerGroup"/>
                    </m:oMathParaPr>
                    <m:oMath xmlns:m="http://schemas.openxmlformats.org/officeDocument/2006/math">
                      <m:sSub>
                        <m:sSubPr>
                          <m:ctrlPr>
                            <a:rPr lang="en-AU" sz="2400" b="0" i="1" smtClean="0">
                              <a:latin typeface="Cambria Math" panose="02040503050406030204" pitchFamily="18" charset="0"/>
                            </a:rPr>
                          </m:ctrlPr>
                        </m:sSubPr>
                        <m:e>
                          <m:r>
                            <a:rPr lang="en-AU" sz="2400" b="0" i="1" smtClean="0">
                              <a:latin typeface="Cambria Math" panose="02040503050406030204" pitchFamily="18" charset="0"/>
                            </a:rPr>
                            <m:t>𝐹</m:t>
                          </m:r>
                        </m:e>
                        <m:sub>
                          <m:r>
                            <a:rPr lang="en-AU" sz="2400" b="0" i="1" smtClean="0">
                              <a:latin typeface="Cambria Math" panose="02040503050406030204" pitchFamily="18" charset="0"/>
                            </a:rPr>
                            <m:t>𝑙</m:t>
                          </m:r>
                        </m:sub>
                      </m:sSub>
                      <m:r>
                        <a:rPr lang="en-AU" sz="2400" b="0" i="1" smtClean="0">
                          <a:latin typeface="Cambria Math" panose="02040503050406030204" pitchFamily="18" charset="0"/>
                        </a:rPr>
                        <m:t>=</m:t>
                      </m:r>
                      <m:sSub>
                        <m:sSubPr>
                          <m:ctrlPr>
                            <a:rPr lang="en-AU" sz="2400" b="0" i="1" smtClean="0">
                              <a:latin typeface="Cambria Math" panose="02040503050406030204" pitchFamily="18" charset="0"/>
                            </a:rPr>
                          </m:ctrlPr>
                        </m:sSub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1</m:t>
                              </m:r>
                            </m:num>
                            <m:den>
                              <m:r>
                                <a:rPr lang="en-AU" sz="2400" b="0" i="1" smtClean="0">
                                  <a:latin typeface="Cambria Math" panose="02040503050406030204" pitchFamily="18" charset="0"/>
                                </a:rPr>
                                <m:t>2</m:t>
                              </m:r>
                            </m:den>
                          </m:f>
                          <m:r>
                            <a:rPr lang="en-AU" sz="2400" b="0" i="1" smtClean="0">
                              <a:latin typeface="Cambria Math" panose="02040503050406030204" pitchFamily="18" charset="0"/>
                            </a:rPr>
                            <m:t>𝐶</m:t>
                          </m:r>
                        </m:e>
                        <m:sub>
                          <m:r>
                            <a:rPr lang="en-AU" sz="2400" b="0" i="1" smtClean="0">
                              <a:latin typeface="Cambria Math" panose="02040503050406030204" pitchFamily="18" charset="0"/>
                            </a:rPr>
                            <m:t>𝑙</m:t>
                          </m:r>
                        </m:sub>
                      </m:sSub>
                      <m:r>
                        <a:rPr lang="en-AU" sz="2400" b="0" i="1" smtClean="0">
                          <a:latin typeface="Cambria Math" panose="02040503050406030204" pitchFamily="18" charset="0"/>
                        </a:rPr>
                        <m:t> </m:t>
                      </m:r>
                      <m:r>
                        <a:rPr lang="en-AU" sz="2400" b="0" i="1" smtClean="0">
                          <a:latin typeface="Cambria Math" panose="02040503050406030204" pitchFamily="18" charset="0"/>
                        </a:rPr>
                        <m:t>𝑝</m:t>
                      </m:r>
                      <m:sSup>
                        <m:sSupPr>
                          <m:ctrlPr>
                            <a:rPr lang="en-AU" sz="2400" b="0" i="1" smtClean="0">
                              <a:latin typeface="Cambria Math" panose="02040503050406030204" pitchFamily="18" charset="0"/>
                            </a:rPr>
                          </m:ctrlPr>
                        </m:sSupPr>
                        <m:e>
                          <m:r>
                            <a:rPr lang="en-AU" sz="2400" b="0" i="1" smtClean="0">
                              <a:latin typeface="Cambria Math" panose="02040503050406030204" pitchFamily="18" charset="0"/>
                            </a:rPr>
                            <m:t>𝑣</m:t>
                          </m:r>
                        </m:e>
                        <m:sup>
                          <m:r>
                            <a:rPr lang="en-AU" sz="2400" b="0" i="1" smtClean="0">
                              <a:latin typeface="Cambria Math" panose="02040503050406030204" pitchFamily="18" charset="0"/>
                            </a:rPr>
                            <m:t>2</m:t>
                          </m:r>
                        </m:sup>
                      </m:sSup>
                      <m:r>
                        <a:rPr lang="en-AU" sz="2400" b="0" i="1" smtClean="0">
                          <a:latin typeface="Cambria Math" panose="02040503050406030204" pitchFamily="18" charset="0"/>
                        </a:rPr>
                        <m:t> </m:t>
                      </m:r>
                      <m:r>
                        <a:rPr lang="en-AU" sz="2400" b="0" i="1" smtClean="0">
                          <a:latin typeface="Cambria Math" panose="02040503050406030204" pitchFamily="18" charset="0"/>
                        </a:rPr>
                        <m:t>𝐴</m:t>
                      </m:r>
                    </m:oMath>
                  </m:oMathPara>
                </a14:m>
                <a:endParaRPr lang="en-AU" sz="2400" dirty="0"/>
              </a:p>
            </p:txBody>
          </p:sp>
        </mc:Choice>
        <mc:Fallback xmlns="">
          <p:sp>
            <p:nvSpPr>
              <p:cNvPr id="3" name="Content Placeholder 2">
                <a:extLst>
                  <a:ext uri="{FF2B5EF4-FFF2-40B4-BE49-F238E27FC236}">
                    <a16:creationId xmlns:a16="http://schemas.microsoft.com/office/drawing/2014/main" id="{6EE90346-DF52-B6DE-F697-6C25CB061D62}"/>
                  </a:ext>
                </a:extLst>
              </p:cNvPr>
              <p:cNvSpPr>
                <a:spLocks noGrp="1" noRot="1" noChangeAspect="1" noMove="1" noResize="1" noEditPoints="1" noAdjustHandles="1" noChangeArrowheads="1" noChangeShapeType="1" noTextEdit="1"/>
              </p:cNvSpPr>
              <p:nvPr>
                <p:ph idx="1"/>
              </p:nvPr>
            </p:nvSpPr>
            <p:spPr>
              <a:xfrm>
                <a:off x="485864" y="1808921"/>
                <a:ext cx="4790811" cy="3031527"/>
              </a:xfrm>
              <a:blipFill>
                <a:blip r:embed="rId2"/>
                <a:stretch>
                  <a:fillRect/>
                </a:stretch>
              </a:blipFill>
            </p:spPr>
            <p:txBody>
              <a:bodyPr/>
              <a:lstStyle/>
              <a:p>
                <a:r>
                  <a:rPr lang="en-AU">
                    <a:noFill/>
                  </a:rPr>
                  <a:t> </a:t>
                </a:r>
              </a:p>
            </p:txBody>
          </p:sp>
        </mc:Fallback>
      </mc:AlternateContent>
      <p:sp>
        <p:nvSpPr>
          <p:cNvPr id="7" name="TextBox 6">
            <a:extLst>
              <a:ext uri="{FF2B5EF4-FFF2-40B4-BE49-F238E27FC236}">
                <a16:creationId xmlns:a16="http://schemas.microsoft.com/office/drawing/2014/main" id="{55A384E9-22BD-24C4-3C19-5C52696A6180}"/>
              </a:ext>
            </a:extLst>
          </p:cNvPr>
          <p:cNvSpPr txBox="1"/>
          <p:nvPr/>
        </p:nvSpPr>
        <p:spPr>
          <a:xfrm>
            <a:off x="5410900" y="2526471"/>
            <a:ext cx="6769916" cy="1477328"/>
          </a:xfrm>
          <a:prstGeom prst="rect">
            <a:avLst/>
          </a:prstGeom>
          <a:noFill/>
        </p:spPr>
        <p:txBody>
          <a:bodyPr wrap="square" rtlCol="0">
            <a:spAutoFit/>
          </a:bodyPr>
          <a:lstStyle/>
          <a:p>
            <a:r>
              <a:rPr lang="en-US" dirty="0"/>
              <a:t>C</a:t>
            </a:r>
            <a:r>
              <a:rPr lang="en-US" baseline="-25000" dirty="0"/>
              <a:t>l</a:t>
            </a:r>
            <a:r>
              <a:rPr lang="en-US" dirty="0"/>
              <a:t> = the lift coefficient</a:t>
            </a:r>
          </a:p>
          <a:p>
            <a:r>
              <a:rPr lang="en-US" dirty="0"/>
              <a:t>F</a:t>
            </a:r>
            <a:r>
              <a:rPr lang="en-US" baseline="-25000" dirty="0"/>
              <a:t>l</a:t>
            </a:r>
            <a:r>
              <a:rPr lang="en-US" dirty="0"/>
              <a:t> = the lift force generated (measured in N)</a:t>
            </a:r>
          </a:p>
          <a:p>
            <a:r>
              <a:rPr lang="en-US" dirty="0"/>
              <a:t>ρ = the fluid density (measured in kg m</a:t>
            </a:r>
            <a:r>
              <a:rPr lang="en-US" baseline="30000" dirty="0"/>
              <a:t>–3</a:t>
            </a:r>
            <a:r>
              <a:rPr lang="en-US" dirty="0"/>
              <a:t>)</a:t>
            </a:r>
          </a:p>
          <a:p>
            <a:r>
              <a:rPr lang="en-US" dirty="0"/>
              <a:t>v = the speed in the fluid (measured in m s</a:t>
            </a:r>
            <a:r>
              <a:rPr lang="en-US" baseline="30000" dirty="0"/>
              <a:t>–1</a:t>
            </a:r>
            <a:r>
              <a:rPr lang="en-US" dirty="0"/>
              <a:t>)</a:t>
            </a:r>
          </a:p>
          <a:p>
            <a:r>
              <a:rPr lang="en-US" dirty="0"/>
              <a:t>A = the size of the wing in (measured in m</a:t>
            </a:r>
            <a:r>
              <a:rPr lang="en-US" baseline="30000" dirty="0"/>
              <a:t>2 </a:t>
            </a:r>
            <a:r>
              <a:rPr lang="en-US" dirty="0"/>
              <a:t>from the top down)</a:t>
            </a:r>
            <a:endParaRPr lang="en-AU" dirty="0"/>
          </a:p>
        </p:txBody>
      </p:sp>
    </p:spTree>
    <p:extLst>
      <p:ext uri="{BB962C8B-B14F-4D97-AF65-F5344CB8AC3E}">
        <p14:creationId xmlns:p14="http://schemas.microsoft.com/office/powerpoint/2010/main" val="367178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C9C70-5B11-E9CF-A088-2EF7043EFBD8}"/>
              </a:ext>
            </a:extLst>
          </p:cNvPr>
          <p:cNvSpPr>
            <a:spLocks noGrp="1"/>
          </p:cNvSpPr>
          <p:nvPr>
            <p:ph type="title"/>
          </p:nvPr>
        </p:nvSpPr>
        <p:spPr/>
        <p:txBody>
          <a:bodyPr/>
          <a:lstStyle/>
          <a:p>
            <a:r>
              <a:rPr lang="en-AU" dirty="0"/>
              <a:t>Finding the lift coefficient (C</a:t>
            </a:r>
            <a:r>
              <a:rPr lang="en-AU" baseline="-25000" dirty="0"/>
              <a:t>l</a:t>
            </a:r>
            <a:r>
              <a:rPr lang="en-AU" dirty="0"/>
              <a:t>)</a:t>
            </a:r>
          </a:p>
        </p:txBody>
      </p:sp>
      <p:sp>
        <p:nvSpPr>
          <p:cNvPr id="3" name="Content Placeholder 2">
            <a:extLst>
              <a:ext uri="{FF2B5EF4-FFF2-40B4-BE49-F238E27FC236}">
                <a16:creationId xmlns:a16="http://schemas.microsoft.com/office/drawing/2014/main" id="{BB5A10CC-7B1C-F059-BD89-EDFC733AE010}"/>
              </a:ext>
            </a:extLst>
          </p:cNvPr>
          <p:cNvSpPr>
            <a:spLocks noGrp="1"/>
          </p:cNvSpPr>
          <p:nvPr>
            <p:ph idx="1"/>
          </p:nvPr>
        </p:nvSpPr>
        <p:spPr>
          <a:xfrm>
            <a:off x="6814315" y="2363249"/>
            <a:ext cx="4641310" cy="1925154"/>
          </a:xfrm>
        </p:spPr>
        <p:txBody>
          <a:bodyPr>
            <a:normAutofit/>
          </a:bodyPr>
          <a:lstStyle/>
          <a:p>
            <a:r>
              <a:rPr lang="en-AU" sz="1600" dirty="0"/>
              <a:t>Lift coefficient can be impacted by:</a:t>
            </a:r>
          </a:p>
          <a:p>
            <a:r>
              <a:rPr lang="en-AU" sz="1600" dirty="0"/>
              <a:t>- Angle of attack also known as AOA (angle of the wing compared to the velocity of the aircraft)</a:t>
            </a:r>
          </a:p>
          <a:p>
            <a:r>
              <a:rPr lang="en-AU" sz="1600" dirty="0"/>
              <a:t>- Camber of the wing (how curved the wing is)</a:t>
            </a:r>
          </a:p>
        </p:txBody>
      </p:sp>
      <p:sp>
        <p:nvSpPr>
          <p:cNvPr id="4" name="TextBox 3">
            <a:extLst>
              <a:ext uri="{FF2B5EF4-FFF2-40B4-BE49-F238E27FC236}">
                <a16:creationId xmlns:a16="http://schemas.microsoft.com/office/drawing/2014/main" id="{E15F6FEA-A92C-6FF8-C2B0-42FAF05FDDC7}"/>
              </a:ext>
            </a:extLst>
          </p:cNvPr>
          <p:cNvSpPr txBox="1"/>
          <p:nvPr/>
        </p:nvSpPr>
        <p:spPr>
          <a:xfrm>
            <a:off x="736375" y="3566468"/>
            <a:ext cx="3072300" cy="553998"/>
          </a:xfrm>
          <a:prstGeom prst="rect">
            <a:avLst/>
          </a:prstGeom>
          <a:noFill/>
        </p:spPr>
        <p:txBody>
          <a:bodyPr wrap="square" rtlCol="0">
            <a:spAutoFit/>
          </a:bodyPr>
          <a:lstStyle/>
          <a:p>
            <a:r>
              <a:rPr lang="en-AU" dirty="0"/>
              <a:t>Examples: </a:t>
            </a:r>
            <a:r>
              <a:rPr lang="en-AU" sz="1200" dirty="0"/>
              <a:t>All have the same angle of attack</a:t>
            </a:r>
            <a:endParaRPr lang="en-AU" dirty="0"/>
          </a:p>
        </p:txBody>
      </p:sp>
      <p:pic>
        <p:nvPicPr>
          <p:cNvPr id="6" name="Picture 5">
            <a:extLst>
              <a:ext uri="{FF2B5EF4-FFF2-40B4-BE49-F238E27FC236}">
                <a16:creationId xmlns:a16="http://schemas.microsoft.com/office/drawing/2014/main" id="{BE995B43-CE6C-FB8B-9DDE-8E57B0E69801}"/>
              </a:ext>
            </a:extLst>
          </p:cNvPr>
          <p:cNvPicPr>
            <a:picLocks noChangeAspect="1"/>
          </p:cNvPicPr>
          <p:nvPr/>
        </p:nvPicPr>
        <p:blipFill>
          <a:blip r:embed="rId2"/>
          <a:stretch>
            <a:fillRect/>
          </a:stretch>
        </p:blipFill>
        <p:spPr>
          <a:xfrm>
            <a:off x="831245" y="3896292"/>
            <a:ext cx="2343744" cy="1703704"/>
          </a:xfrm>
          <a:prstGeom prst="rect">
            <a:avLst/>
          </a:prstGeom>
        </p:spPr>
      </p:pic>
      <p:sp>
        <p:nvSpPr>
          <p:cNvPr id="7" name="TextBox 6">
            <a:extLst>
              <a:ext uri="{FF2B5EF4-FFF2-40B4-BE49-F238E27FC236}">
                <a16:creationId xmlns:a16="http://schemas.microsoft.com/office/drawing/2014/main" id="{41DDB891-9985-BEF4-C8F7-38FDFFA0BCE5}"/>
              </a:ext>
            </a:extLst>
          </p:cNvPr>
          <p:cNvSpPr txBox="1"/>
          <p:nvPr/>
        </p:nvSpPr>
        <p:spPr>
          <a:xfrm>
            <a:off x="928350" y="5656534"/>
            <a:ext cx="2343744" cy="523220"/>
          </a:xfrm>
          <a:prstGeom prst="rect">
            <a:avLst/>
          </a:prstGeom>
          <a:noFill/>
        </p:spPr>
        <p:txBody>
          <a:bodyPr wrap="square" rtlCol="0">
            <a:spAutoFit/>
          </a:bodyPr>
          <a:lstStyle/>
          <a:p>
            <a:r>
              <a:rPr lang="en-AU" sz="1400" dirty="0"/>
              <a:t>“High Camber aerofoil”</a:t>
            </a:r>
          </a:p>
          <a:p>
            <a:r>
              <a:rPr lang="en-AU" sz="1400" dirty="0"/>
              <a:t>Lift Coefficient = 2.38</a:t>
            </a:r>
          </a:p>
        </p:txBody>
      </p:sp>
      <p:pic>
        <p:nvPicPr>
          <p:cNvPr id="9" name="Picture 8">
            <a:extLst>
              <a:ext uri="{FF2B5EF4-FFF2-40B4-BE49-F238E27FC236}">
                <a16:creationId xmlns:a16="http://schemas.microsoft.com/office/drawing/2014/main" id="{88FE8B5A-2E18-B765-DBEE-E1B2F7F39D0B}"/>
              </a:ext>
            </a:extLst>
          </p:cNvPr>
          <p:cNvPicPr>
            <a:picLocks noChangeAspect="1"/>
          </p:cNvPicPr>
          <p:nvPr/>
        </p:nvPicPr>
        <p:blipFill>
          <a:blip r:embed="rId3"/>
          <a:stretch>
            <a:fillRect/>
          </a:stretch>
        </p:blipFill>
        <p:spPr>
          <a:xfrm>
            <a:off x="3453063" y="3894962"/>
            <a:ext cx="2268670" cy="1705146"/>
          </a:xfrm>
          <a:prstGeom prst="rect">
            <a:avLst/>
          </a:prstGeom>
        </p:spPr>
      </p:pic>
      <p:sp>
        <p:nvSpPr>
          <p:cNvPr id="10" name="TextBox 9">
            <a:extLst>
              <a:ext uri="{FF2B5EF4-FFF2-40B4-BE49-F238E27FC236}">
                <a16:creationId xmlns:a16="http://schemas.microsoft.com/office/drawing/2014/main" id="{AA838E47-3A2F-E0CF-60B0-6F8A12E6A095}"/>
              </a:ext>
            </a:extLst>
          </p:cNvPr>
          <p:cNvSpPr txBox="1"/>
          <p:nvPr/>
        </p:nvSpPr>
        <p:spPr>
          <a:xfrm>
            <a:off x="3453063" y="5656534"/>
            <a:ext cx="2815390" cy="523220"/>
          </a:xfrm>
          <a:prstGeom prst="rect">
            <a:avLst/>
          </a:prstGeom>
          <a:noFill/>
        </p:spPr>
        <p:txBody>
          <a:bodyPr wrap="square" rtlCol="0">
            <a:spAutoFit/>
          </a:bodyPr>
          <a:lstStyle/>
          <a:p>
            <a:r>
              <a:rPr lang="en-AU" sz="1400" dirty="0"/>
              <a:t>“Low Camber (flat bottom) aerofoil”</a:t>
            </a:r>
          </a:p>
          <a:p>
            <a:r>
              <a:rPr lang="en-AU" sz="1400" dirty="0"/>
              <a:t>Lift Coefficient = 1.32</a:t>
            </a:r>
          </a:p>
        </p:txBody>
      </p:sp>
      <p:pic>
        <p:nvPicPr>
          <p:cNvPr id="12" name="Picture 11">
            <a:extLst>
              <a:ext uri="{FF2B5EF4-FFF2-40B4-BE49-F238E27FC236}">
                <a16:creationId xmlns:a16="http://schemas.microsoft.com/office/drawing/2014/main" id="{BD769A5C-DAC0-E383-2000-F76BAF13D303}"/>
              </a:ext>
            </a:extLst>
          </p:cNvPr>
          <p:cNvPicPr>
            <a:picLocks noChangeAspect="1"/>
          </p:cNvPicPr>
          <p:nvPr/>
        </p:nvPicPr>
        <p:blipFill>
          <a:blip r:embed="rId4"/>
          <a:stretch>
            <a:fillRect/>
          </a:stretch>
        </p:blipFill>
        <p:spPr>
          <a:xfrm>
            <a:off x="6449422" y="3894962"/>
            <a:ext cx="2388457" cy="1705034"/>
          </a:xfrm>
          <a:prstGeom prst="rect">
            <a:avLst/>
          </a:prstGeom>
        </p:spPr>
      </p:pic>
      <p:sp>
        <p:nvSpPr>
          <p:cNvPr id="13" name="TextBox 12">
            <a:extLst>
              <a:ext uri="{FF2B5EF4-FFF2-40B4-BE49-F238E27FC236}">
                <a16:creationId xmlns:a16="http://schemas.microsoft.com/office/drawing/2014/main" id="{AAB70771-80DB-73F0-237A-D6BF28DFC4E8}"/>
              </a:ext>
            </a:extLst>
          </p:cNvPr>
          <p:cNvSpPr txBox="1"/>
          <p:nvPr/>
        </p:nvSpPr>
        <p:spPr>
          <a:xfrm>
            <a:off x="6449422" y="5656534"/>
            <a:ext cx="2815390" cy="523220"/>
          </a:xfrm>
          <a:prstGeom prst="rect">
            <a:avLst/>
          </a:prstGeom>
          <a:noFill/>
        </p:spPr>
        <p:txBody>
          <a:bodyPr wrap="square" rtlCol="0">
            <a:spAutoFit/>
          </a:bodyPr>
          <a:lstStyle/>
          <a:p>
            <a:r>
              <a:rPr lang="en-AU" sz="1400" dirty="0"/>
              <a:t>“Flat plate”</a:t>
            </a:r>
          </a:p>
          <a:p>
            <a:r>
              <a:rPr lang="en-AU" sz="1400" dirty="0"/>
              <a:t>Lift Coefficient = 0.72</a:t>
            </a:r>
          </a:p>
        </p:txBody>
      </p:sp>
      <p:sp>
        <p:nvSpPr>
          <p:cNvPr id="14" name="TextBox 13">
            <a:extLst>
              <a:ext uri="{FF2B5EF4-FFF2-40B4-BE49-F238E27FC236}">
                <a16:creationId xmlns:a16="http://schemas.microsoft.com/office/drawing/2014/main" id="{19205188-6B68-293F-11B5-B9A284C667A7}"/>
              </a:ext>
            </a:extLst>
          </p:cNvPr>
          <p:cNvSpPr txBox="1"/>
          <p:nvPr/>
        </p:nvSpPr>
        <p:spPr>
          <a:xfrm>
            <a:off x="1187065" y="2363249"/>
            <a:ext cx="4531995" cy="830997"/>
          </a:xfrm>
          <a:prstGeom prst="rect">
            <a:avLst/>
          </a:prstGeom>
          <a:noFill/>
        </p:spPr>
        <p:txBody>
          <a:bodyPr wrap="square" rtlCol="0">
            <a:spAutoFit/>
          </a:bodyPr>
          <a:lstStyle/>
          <a:p>
            <a:r>
              <a:rPr lang="en-US" sz="1600" dirty="0"/>
              <a:t>Finding the lift coefficient is most common through practical experimentation such as wind tunnels or more recently computer simulations.</a:t>
            </a:r>
            <a:endParaRPr lang="en-AU" sz="1600" dirty="0"/>
          </a:p>
        </p:txBody>
      </p:sp>
      <p:sp>
        <p:nvSpPr>
          <p:cNvPr id="15" name="TextBox 14">
            <a:extLst>
              <a:ext uri="{FF2B5EF4-FFF2-40B4-BE49-F238E27FC236}">
                <a16:creationId xmlns:a16="http://schemas.microsoft.com/office/drawing/2014/main" id="{C0551CC5-E280-3C91-D21A-B7DAB95164D0}"/>
              </a:ext>
            </a:extLst>
          </p:cNvPr>
          <p:cNvSpPr txBox="1"/>
          <p:nvPr/>
        </p:nvSpPr>
        <p:spPr>
          <a:xfrm>
            <a:off x="9363075" y="5362575"/>
            <a:ext cx="2600325" cy="600164"/>
          </a:xfrm>
          <a:prstGeom prst="rect">
            <a:avLst/>
          </a:prstGeom>
          <a:noFill/>
        </p:spPr>
        <p:txBody>
          <a:bodyPr wrap="square" rtlCol="0">
            <a:spAutoFit/>
          </a:bodyPr>
          <a:lstStyle/>
          <a:p>
            <a:r>
              <a:rPr lang="en-US" sz="1100" dirty="0"/>
              <a:t>Play around yourself:</a:t>
            </a:r>
          </a:p>
          <a:p>
            <a:r>
              <a:rPr lang="en-AU" sz="1100" dirty="0">
                <a:hlinkClick r:id="rId5"/>
              </a:rPr>
              <a:t>https://www1.grc.nasa.gov/beginners-guide-to-aeronautics/foilsimstudent/</a:t>
            </a:r>
            <a:r>
              <a:rPr lang="en-AU" sz="1100" dirty="0"/>
              <a:t> </a:t>
            </a:r>
          </a:p>
        </p:txBody>
      </p:sp>
    </p:spTree>
    <p:extLst>
      <p:ext uri="{BB962C8B-B14F-4D97-AF65-F5344CB8AC3E}">
        <p14:creationId xmlns:p14="http://schemas.microsoft.com/office/powerpoint/2010/main" val="152717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EA846-B025-D6FB-7C2F-42AF142C63B8}"/>
              </a:ext>
            </a:extLst>
          </p:cNvPr>
          <p:cNvSpPr>
            <a:spLocks noGrp="1"/>
          </p:cNvSpPr>
          <p:nvPr>
            <p:ph type="title"/>
          </p:nvPr>
        </p:nvSpPr>
        <p:spPr/>
        <p:txBody>
          <a:bodyPr/>
          <a:lstStyle/>
          <a:p>
            <a:r>
              <a:rPr lang="en-AU" dirty="0"/>
              <a:t>Finding the area of a wing (A)</a:t>
            </a:r>
          </a:p>
        </p:txBody>
      </p:sp>
      <p:pic>
        <p:nvPicPr>
          <p:cNvPr id="5" name="Content Placeholder 4" descr="A diagram of different angles&#10;&#10;AI-generated content may be incorrect.">
            <a:extLst>
              <a:ext uri="{FF2B5EF4-FFF2-40B4-BE49-F238E27FC236}">
                <a16:creationId xmlns:a16="http://schemas.microsoft.com/office/drawing/2014/main" id="{E3A172DE-2910-78C5-D71B-B7233CAEB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992" y="1745749"/>
            <a:ext cx="4762478" cy="3591125"/>
          </a:xfrm>
        </p:spPr>
      </p:pic>
      <p:sp>
        <p:nvSpPr>
          <p:cNvPr id="6" name="TextBox 5">
            <a:extLst>
              <a:ext uri="{FF2B5EF4-FFF2-40B4-BE49-F238E27FC236}">
                <a16:creationId xmlns:a16="http://schemas.microsoft.com/office/drawing/2014/main" id="{9961D4D9-67E3-4D29-5D95-28C472226BF4}"/>
              </a:ext>
            </a:extLst>
          </p:cNvPr>
          <p:cNvSpPr txBox="1"/>
          <p:nvPr/>
        </p:nvSpPr>
        <p:spPr>
          <a:xfrm>
            <a:off x="1258349" y="2206305"/>
            <a:ext cx="4941115" cy="3139321"/>
          </a:xfrm>
          <a:prstGeom prst="rect">
            <a:avLst/>
          </a:prstGeom>
          <a:noFill/>
        </p:spPr>
        <p:txBody>
          <a:bodyPr wrap="square" rtlCol="0">
            <a:spAutoFit/>
          </a:bodyPr>
          <a:lstStyle/>
          <a:p>
            <a:pPr marL="285750" indent="-285750">
              <a:buFont typeface="Arial" panose="020B0604020202020204" pitchFamily="34" charset="0"/>
              <a:buChar char="•"/>
            </a:pPr>
            <a:r>
              <a:rPr lang="en-AU" dirty="0"/>
              <a:t>Finding wing area is as simple as finding the area of the shapes they make up.</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most basic and common wing shapes is the straightforward rectangular wing</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The more a wing is swept the less drag it has but losses lifting force</a:t>
            </a:r>
          </a:p>
          <a:p>
            <a:endParaRPr lang="en-AU" dirty="0"/>
          </a:p>
          <a:p>
            <a:pPr marL="285750" indent="-285750">
              <a:buFont typeface="Arial" panose="020B0604020202020204" pitchFamily="34" charset="0"/>
              <a:buChar char="•"/>
            </a:pPr>
            <a:r>
              <a:rPr lang="en-AU" dirty="0"/>
              <a:t>Unswept wings trade increased drag for increased lifting force and agility</a:t>
            </a:r>
          </a:p>
        </p:txBody>
      </p:sp>
    </p:spTree>
    <p:extLst>
      <p:ext uri="{BB962C8B-B14F-4D97-AF65-F5344CB8AC3E}">
        <p14:creationId xmlns:p14="http://schemas.microsoft.com/office/powerpoint/2010/main" val="2625013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11FE0-1F63-2A95-C1E0-683645134DE7}"/>
              </a:ext>
            </a:extLst>
          </p:cNvPr>
          <p:cNvSpPr>
            <a:spLocks noGrp="1"/>
          </p:cNvSpPr>
          <p:nvPr>
            <p:ph type="title"/>
          </p:nvPr>
        </p:nvSpPr>
        <p:spPr/>
        <p:txBody>
          <a:bodyPr/>
          <a:lstStyle/>
          <a:p>
            <a:r>
              <a:rPr lang="en-AU" dirty="0"/>
              <a:t>Finding atmospheric Fluid Density (</a:t>
            </a:r>
            <a:r>
              <a:rPr lang="en-US" dirty="0"/>
              <a:t>ρ)</a:t>
            </a:r>
            <a:endParaRPr lang="en-AU" dirty="0"/>
          </a:p>
        </p:txBody>
      </p:sp>
      <p:sp>
        <p:nvSpPr>
          <p:cNvPr id="3" name="TextBox 2">
            <a:extLst>
              <a:ext uri="{FF2B5EF4-FFF2-40B4-BE49-F238E27FC236}">
                <a16:creationId xmlns:a16="http://schemas.microsoft.com/office/drawing/2014/main" id="{9B2571D3-9EBF-7BF1-8C77-142B7A9328D5}"/>
              </a:ext>
            </a:extLst>
          </p:cNvPr>
          <p:cNvSpPr txBox="1"/>
          <p:nvPr/>
        </p:nvSpPr>
        <p:spPr>
          <a:xfrm>
            <a:off x="5276675" y="2709644"/>
            <a:ext cx="4228051" cy="954107"/>
          </a:xfrm>
          <a:prstGeom prst="rect">
            <a:avLst/>
          </a:prstGeom>
          <a:noFill/>
        </p:spPr>
        <p:txBody>
          <a:bodyPr wrap="square" rtlCol="0">
            <a:spAutoFit/>
          </a:bodyPr>
          <a:lstStyle/>
          <a:p>
            <a:pPr marL="285750" indent="-285750">
              <a:buFont typeface="Arial" panose="020B0604020202020204" pitchFamily="34" charset="0"/>
              <a:buChar char="•"/>
            </a:pPr>
            <a:r>
              <a:rPr lang="en-AU" sz="1400" dirty="0"/>
              <a:t>As the altitude of an aircraft increases the fluid density decreases</a:t>
            </a:r>
          </a:p>
          <a:p>
            <a:pPr marL="285750" indent="-285750">
              <a:buFont typeface="Arial" panose="020B0604020202020204" pitchFamily="34" charset="0"/>
              <a:buChar char="•"/>
            </a:pPr>
            <a:r>
              <a:rPr lang="en-AU" sz="1400" dirty="0"/>
              <a:t>This means aircraft have difficulty flying at higher altitudes</a:t>
            </a:r>
            <a:endParaRPr lang="en-AU" sz="1600" dirty="0"/>
          </a:p>
        </p:txBody>
      </p:sp>
      <p:pic>
        <p:nvPicPr>
          <p:cNvPr id="8" name="Content Placeholder 7" descr="A diagram of different types of weather&#10;&#10;AI-generated content may be incorrect.">
            <a:extLst>
              <a:ext uri="{FF2B5EF4-FFF2-40B4-BE49-F238E27FC236}">
                <a16:creationId xmlns:a16="http://schemas.microsoft.com/office/drawing/2014/main" id="{1A22E73E-F990-DE28-BCE0-5755EDA57C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r="32275"/>
          <a:stretch>
            <a:fillRect/>
          </a:stretch>
        </p:blipFill>
        <p:spPr>
          <a:xfrm>
            <a:off x="718766" y="2000428"/>
            <a:ext cx="3870012" cy="2857143"/>
          </a:xfrm>
        </p:spPr>
      </p:pic>
    </p:spTree>
    <p:extLst>
      <p:ext uri="{BB962C8B-B14F-4D97-AF65-F5344CB8AC3E}">
        <p14:creationId xmlns:p14="http://schemas.microsoft.com/office/powerpoint/2010/main" val="287737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84459-1D65-9495-52A5-9C8C531E557A}"/>
              </a:ext>
            </a:extLst>
          </p:cNvPr>
          <p:cNvSpPr>
            <a:spLocks noGrp="1"/>
          </p:cNvSpPr>
          <p:nvPr>
            <p:ph type="title"/>
          </p:nvPr>
        </p:nvSpPr>
        <p:spPr/>
        <p:txBody>
          <a:bodyPr/>
          <a:lstStyle/>
          <a:p>
            <a:r>
              <a:rPr lang="en-AU" dirty="0"/>
              <a:t>Finding Velocity (v</a:t>
            </a:r>
            <a:r>
              <a:rPr lang="en-AU" baseline="30000" dirty="0"/>
              <a:t>2</a:t>
            </a:r>
            <a:r>
              <a:rPr lang="en-AU" dirty="0"/>
              <a:t>)</a:t>
            </a:r>
          </a:p>
        </p:txBody>
      </p:sp>
      <p:sp>
        <p:nvSpPr>
          <p:cNvPr id="3" name="Content Placeholder 2">
            <a:extLst>
              <a:ext uri="{FF2B5EF4-FFF2-40B4-BE49-F238E27FC236}">
                <a16:creationId xmlns:a16="http://schemas.microsoft.com/office/drawing/2014/main" id="{F56E4CE1-06C5-598D-8BA7-E78DB4589B32}"/>
              </a:ext>
            </a:extLst>
          </p:cNvPr>
          <p:cNvSpPr>
            <a:spLocks noGrp="1"/>
          </p:cNvSpPr>
          <p:nvPr>
            <p:ph idx="1"/>
          </p:nvPr>
        </p:nvSpPr>
        <p:spPr>
          <a:xfrm>
            <a:off x="1097280" y="1845734"/>
            <a:ext cx="4850514" cy="4023360"/>
          </a:xfrm>
        </p:spPr>
        <p:txBody>
          <a:bodyPr/>
          <a:lstStyle/>
          <a:p>
            <a:r>
              <a:rPr lang="en-AU" dirty="0"/>
              <a:t>There are two types of speed when measuring how fast a wing is going</a:t>
            </a:r>
          </a:p>
          <a:p>
            <a:pPr marL="457200" indent="-457200">
              <a:buFont typeface="+mj-lt"/>
              <a:buAutoNum type="arabicPeriod"/>
            </a:pPr>
            <a:r>
              <a:rPr lang="en-AU" dirty="0"/>
              <a:t>Airspeed (IAS, TAS)</a:t>
            </a:r>
          </a:p>
          <a:p>
            <a:pPr marL="578358" lvl="1" indent="-285750"/>
            <a:r>
              <a:rPr lang="en-AU" dirty="0"/>
              <a:t>Measurement of the speed relative to the air</a:t>
            </a:r>
          </a:p>
          <a:p>
            <a:pPr marL="578358" lvl="1" indent="-285750"/>
            <a:r>
              <a:rPr lang="en-AU" dirty="0"/>
              <a:t>Used in our lift calculation</a:t>
            </a:r>
          </a:p>
          <a:p>
            <a:pPr marL="578358" lvl="1" indent="-285750"/>
            <a:r>
              <a:rPr lang="en-AU" dirty="0"/>
              <a:t>Groundspeed - windspeed</a:t>
            </a:r>
          </a:p>
          <a:p>
            <a:pPr marL="457200" indent="-457200">
              <a:buFont typeface="+mj-lt"/>
              <a:buAutoNum type="arabicPeriod"/>
            </a:pPr>
            <a:r>
              <a:rPr lang="en-AU" dirty="0"/>
              <a:t>Groundspeed</a:t>
            </a:r>
          </a:p>
          <a:p>
            <a:pPr marL="749808" lvl="1" indent="-457200"/>
            <a:r>
              <a:rPr lang="en-AU" dirty="0"/>
              <a:t>Measurement of the wing/aircraft’s speed relative to the ground</a:t>
            </a:r>
          </a:p>
        </p:txBody>
      </p:sp>
      <p:pic>
        <p:nvPicPr>
          <p:cNvPr id="5" name="Picture 4" descr="A screenshot of a video game&#10;&#10;AI-generated content may be incorrect.">
            <a:extLst>
              <a:ext uri="{FF2B5EF4-FFF2-40B4-BE49-F238E27FC236}">
                <a16:creationId xmlns:a16="http://schemas.microsoft.com/office/drawing/2014/main" id="{6E0AE14E-C0CD-47F8-C52E-613B7B6BC2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208" y="1845734"/>
            <a:ext cx="5915025" cy="3419475"/>
          </a:xfrm>
          <a:prstGeom prst="rect">
            <a:avLst/>
          </a:prstGeom>
        </p:spPr>
      </p:pic>
      <p:pic>
        <p:nvPicPr>
          <p:cNvPr id="9" name="Picture 8">
            <a:extLst>
              <a:ext uri="{FF2B5EF4-FFF2-40B4-BE49-F238E27FC236}">
                <a16:creationId xmlns:a16="http://schemas.microsoft.com/office/drawing/2014/main" id="{19F64200-F76A-6BE7-543D-14A98336ACAF}"/>
              </a:ext>
            </a:extLst>
          </p:cNvPr>
          <p:cNvPicPr>
            <a:picLocks noChangeAspect="1"/>
          </p:cNvPicPr>
          <p:nvPr/>
        </p:nvPicPr>
        <p:blipFill>
          <a:blip r:embed="rId3"/>
          <a:stretch>
            <a:fillRect/>
          </a:stretch>
        </p:blipFill>
        <p:spPr>
          <a:xfrm>
            <a:off x="6180815" y="1845734"/>
            <a:ext cx="6011185" cy="3386146"/>
          </a:xfrm>
          <a:prstGeom prst="rect">
            <a:avLst/>
          </a:prstGeom>
        </p:spPr>
      </p:pic>
    </p:spTree>
    <p:extLst>
      <p:ext uri="{BB962C8B-B14F-4D97-AF65-F5344CB8AC3E}">
        <p14:creationId xmlns:p14="http://schemas.microsoft.com/office/powerpoint/2010/main" val="2938290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C779B-C014-41DF-4A4C-9DF16C6260B5}"/>
              </a:ext>
            </a:extLst>
          </p:cNvPr>
          <p:cNvSpPr>
            <a:spLocks noGrp="1"/>
          </p:cNvSpPr>
          <p:nvPr>
            <p:ph type="title"/>
          </p:nvPr>
        </p:nvSpPr>
        <p:spPr/>
        <p:txBody>
          <a:bodyPr/>
          <a:lstStyle/>
          <a:p>
            <a:r>
              <a:rPr lang="en-AU" dirty="0"/>
              <a:t>Practice Problem 1</a:t>
            </a:r>
          </a:p>
        </p:txBody>
      </p:sp>
      <p:sp>
        <p:nvSpPr>
          <p:cNvPr id="3" name="Content Placeholder 2">
            <a:extLst>
              <a:ext uri="{FF2B5EF4-FFF2-40B4-BE49-F238E27FC236}">
                <a16:creationId xmlns:a16="http://schemas.microsoft.com/office/drawing/2014/main" id="{699C10D7-D53B-2D28-8D28-784C767B48B0}"/>
              </a:ext>
            </a:extLst>
          </p:cNvPr>
          <p:cNvSpPr>
            <a:spLocks noGrp="1"/>
          </p:cNvSpPr>
          <p:nvPr>
            <p:ph idx="1"/>
          </p:nvPr>
        </p:nvSpPr>
        <p:spPr>
          <a:xfrm>
            <a:off x="741872" y="1845734"/>
            <a:ext cx="6489438" cy="1450757"/>
          </a:xfrm>
        </p:spPr>
        <p:txBody>
          <a:bodyPr>
            <a:normAutofit/>
          </a:bodyPr>
          <a:lstStyle/>
          <a:p>
            <a:r>
              <a:rPr lang="en-AU" dirty="0"/>
              <a:t>Using the provided atmospheric density table find the lift force for an airspeed of </a:t>
            </a:r>
            <a:r>
              <a:rPr lang="en-AU" b="1" dirty="0"/>
              <a:t>300 m/s</a:t>
            </a:r>
            <a:r>
              <a:rPr lang="en-AU" b="1" baseline="30000" dirty="0"/>
              <a:t>-1</a:t>
            </a:r>
            <a:r>
              <a:rPr lang="en-AU" dirty="0"/>
              <a:t> at an </a:t>
            </a:r>
            <a:r>
              <a:rPr lang="en-AU" b="1" dirty="0"/>
              <a:t>altitude of 2000 </a:t>
            </a:r>
            <a:r>
              <a:rPr lang="en-AU" dirty="0"/>
              <a:t>meters, with a wing that has dimensions of </a:t>
            </a:r>
            <a:r>
              <a:rPr lang="en-AU" b="1" dirty="0"/>
              <a:t>5 Wide </a:t>
            </a:r>
            <a:r>
              <a:rPr lang="en-AU" dirty="0"/>
              <a:t>and </a:t>
            </a:r>
            <a:r>
              <a:rPr lang="en-AU" b="1" dirty="0"/>
              <a:t>10 Long</a:t>
            </a:r>
            <a:r>
              <a:rPr lang="en-AU" dirty="0"/>
              <a:t>. With a wing that has a </a:t>
            </a:r>
            <a:r>
              <a:rPr lang="en-AU" b="1" dirty="0"/>
              <a:t>lift correlation of 2.5</a:t>
            </a:r>
          </a:p>
        </p:txBody>
      </p:sp>
      <p:graphicFrame>
        <p:nvGraphicFramePr>
          <p:cNvPr id="9" name="Table 8">
            <a:extLst>
              <a:ext uri="{FF2B5EF4-FFF2-40B4-BE49-F238E27FC236}">
                <a16:creationId xmlns:a16="http://schemas.microsoft.com/office/drawing/2014/main" id="{6B3B00F7-0E26-CF0A-2E2F-25E7A2C8BAF7}"/>
              </a:ext>
            </a:extLst>
          </p:cNvPr>
          <p:cNvGraphicFramePr>
            <a:graphicFrameLocks noGrp="1"/>
          </p:cNvGraphicFramePr>
          <p:nvPr>
            <p:extLst>
              <p:ext uri="{D42A27DB-BD31-4B8C-83A1-F6EECF244321}">
                <p14:modId xmlns:p14="http://schemas.microsoft.com/office/powerpoint/2010/main" val="4250218296"/>
              </p:ext>
            </p:extLst>
          </p:nvPr>
        </p:nvGraphicFramePr>
        <p:xfrm>
          <a:off x="7587888" y="1737360"/>
          <a:ext cx="3567792" cy="2769780"/>
        </p:xfrm>
        <a:graphic>
          <a:graphicData uri="http://schemas.openxmlformats.org/drawingml/2006/table">
            <a:tbl>
              <a:tblPr firstRow="1" bandRow="1">
                <a:tableStyleId>{5C22544A-7EE6-4342-B048-85BDC9FD1C3A}</a:tableStyleId>
              </a:tblPr>
              <a:tblGrid>
                <a:gridCol w="981847">
                  <a:extLst>
                    <a:ext uri="{9D8B030D-6E8A-4147-A177-3AD203B41FA5}">
                      <a16:colId xmlns:a16="http://schemas.microsoft.com/office/drawing/2014/main" val="3822925984"/>
                    </a:ext>
                  </a:extLst>
                </a:gridCol>
                <a:gridCol w="2585945">
                  <a:extLst>
                    <a:ext uri="{9D8B030D-6E8A-4147-A177-3AD203B41FA5}">
                      <a16:colId xmlns:a16="http://schemas.microsoft.com/office/drawing/2014/main" val="3190499158"/>
                    </a:ext>
                  </a:extLst>
                </a:gridCol>
              </a:tblGrid>
              <a:tr h="491898">
                <a:tc>
                  <a:txBody>
                    <a:bodyPr/>
                    <a:lstStyle/>
                    <a:p>
                      <a:r>
                        <a:rPr lang="en-AU" sz="1400" dirty="0"/>
                        <a:t>Altitude (m)</a:t>
                      </a:r>
                    </a:p>
                  </a:txBody>
                  <a:tcPr marL="70058" marR="70058" marT="35030" marB="35030"/>
                </a:tc>
                <a:tc>
                  <a:txBody>
                    <a:bodyPr/>
                    <a:lstStyle/>
                    <a:p>
                      <a:r>
                        <a:rPr lang="en-AU" sz="1400" dirty="0"/>
                        <a:t>Atmospheric Density (kg/m</a:t>
                      </a:r>
                      <a:r>
                        <a:rPr lang="en-AU" sz="1400" baseline="30000" dirty="0"/>
                        <a:t>3</a:t>
                      </a:r>
                      <a:r>
                        <a:rPr lang="en-AU" sz="1400" baseline="0" dirty="0"/>
                        <a:t>)</a:t>
                      </a:r>
                      <a:endParaRPr lang="en-AU" sz="1400" dirty="0"/>
                    </a:p>
                  </a:txBody>
                  <a:tcPr marL="70058" marR="70058" marT="35030" marB="35030"/>
                </a:tc>
                <a:extLst>
                  <a:ext uri="{0D108BD9-81ED-4DB2-BD59-A6C34878D82A}">
                    <a16:rowId xmlns:a16="http://schemas.microsoft.com/office/drawing/2014/main" val="912299940"/>
                  </a:ext>
                </a:extLst>
              </a:tr>
              <a:tr h="284125">
                <a:tc>
                  <a:txBody>
                    <a:bodyPr/>
                    <a:lstStyle/>
                    <a:p>
                      <a:r>
                        <a:rPr lang="en-AU" sz="1400" dirty="0"/>
                        <a:t>0</a:t>
                      </a:r>
                    </a:p>
                  </a:txBody>
                  <a:tcPr marL="70058" marR="70058" marT="35030" marB="35030"/>
                </a:tc>
                <a:tc>
                  <a:txBody>
                    <a:bodyPr/>
                    <a:lstStyle/>
                    <a:p>
                      <a:r>
                        <a:rPr lang="en-AU" sz="1400" dirty="0"/>
                        <a:t>1.23</a:t>
                      </a:r>
                    </a:p>
                  </a:txBody>
                  <a:tcPr marL="70058" marR="70058" marT="35030" marB="35030"/>
                </a:tc>
                <a:extLst>
                  <a:ext uri="{0D108BD9-81ED-4DB2-BD59-A6C34878D82A}">
                    <a16:rowId xmlns:a16="http://schemas.microsoft.com/office/drawing/2014/main" val="2437720671"/>
                  </a:ext>
                </a:extLst>
              </a:tr>
              <a:tr h="284125">
                <a:tc>
                  <a:txBody>
                    <a:bodyPr/>
                    <a:lstStyle/>
                    <a:p>
                      <a:r>
                        <a:rPr lang="en-AU" sz="1400" dirty="0"/>
                        <a:t>500</a:t>
                      </a:r>
                    </a:p>
                  </a:txBody>
                  <a:tcPr marL="70058" marR="70058" marT="35030" marB="35030"/>
                </a:tc>
                <a:tc>
                  <a:txBody>
                    <a:bodyPr/>
                    <a:lstStyle/>
                    <a:p>
                      <a:r>
                        <a:rPr lang="en-AU" sz="1400" dirty="0"/>
                        <a:t>1.17</a:t>
                      </a:r>
                    </a:p>
                  </a:txBody>
                  <a:tcPr marL="70058" marR="70058" marT="35030" marB="35030"/>
                </a:tc>
                <a:extLst>
                  <a:ext uri="{0D108BD9-81ED-4DB2-BD59-A6C34878D82A}">
                    <a16:rowId xmlns:a16="http://schemas.microsoft.com/office/drawing/2014/main" val="3199871077"/>
                  </a:ext>
                </a:extLst>
              </a:tr>
              <a:tr h="284125">
                <a:tc>
                  <a:txBody>
                    <a:bodyPr/>
                    <a:lstStyle/>
                    <a:p>
                      <a:r>
                        <a:rPr lang="en-AU" sz="1400" dirty="0"/>
                        <a:t>1000</a:t>
                      </a:r>
                    </a:p>
                  </a:txBody>
                  <a:tcPr marL="70058" marR="70058" marT="35030" marB="35030"/>
                </a:tc>
                <a:tc>
                  <a:txBody>
                    <a:bodyPr/>
                    <a:lstStyle/>
                    <a:p>
                      <a:r>
                        <a:rPr lang="en-AU" sz="1400" dirty="0"/>
                        <a:t>1.11</a:t>
                      </a:r>
                    </a:p>
                  </a:txBody>
                  <a:tcPr marL="70058" marR="70058" marT="35030" marB="35030"/>
                </a:tc>
                <a:extLst>
                  <a:ext uri="{0D108BD9-81ED-4DB2-BD59-A6C34878D82A}">
                    <a16:rowId xmlns:a16="http://schemas.microsoft.com/office/drawing/2014/main" val="1473400087"/>
                  </a:ext>
                </a:extLst>
              </a:tr>
              <a:tr h="284125">
                <a:tc>
                  <a:txBody>
                    <a:bodyPr/>
                    <a:lstStyle/>
                    <a:p>
                      <a:r>
                        <a:rPr lang="en-AU" sz="1400" dirty="0"/>
                        <a:t>1500</a:t>
                      </a:r>
                    </a:p>
                  </a:txBody>
                  <a:tcPr marL="70058" marR="70058" marT="35030" marB="35030"/>
                </a:tc>
                <a:tc>
                  <a:txBody>
                    <a:bodyPr/>
                    <a:lstStyle/>
                    <a:p>
                      <a:r>
                        <a:rPr lang="en-AU" sz="1400" dirty="0"/>
                        <a:t>1.06</a:t>
                      </a:r>
                    </a:p>
                  </a:txBody>
                  <a:tcPr marL="70058" marR="70058" marT="35030" marB="35030"/>
                </a:tc>
                <a:extLst>
                  <a:ext uri="{0D108BD9-81ED-4DB2-BD59-A6C34878D82A}">
                    <a16:rowId xmlns:a16="http://schemas.microsoft.com/office/drawing/2014/main" val="2107930223"/>
                  </a:ext>
                </a:extLst>
              </a:tr>
              <a:tr h="284125">
                <a:tc>
                  <a:txBody>
                    <a:bodyPr/>
                    <a:lstStyle/>
                    <a:p>
                      <a:r>
                        <a:rPr lang="en-AU" sz="1400" dirty="0"/>
                        <a:t>2000</a:t>
                      </a:r>
                    </a:p>
                  </a:txBody>
                  <a:tcPr marL="70058" marR="70058" marT="35030" marB="35030"/>
                </a:tc>
                <a:tc>
                  <a:txBody>
                    <a:bodyPr/>
                    <a:lstStyle/>
                    <a:p>
                      <a:r>
                        <a:rPr lang="en-AU" sz="1400" dirty="0"/>
                        <a:t>1.01</a:t>
                      </a:r>
                    </a:p>
                  </a:txBody>
                  <a:tcPr marL="70058" marR="70058" marT="35030" marB="35030"/>
                </a:tc>
                <a:extLst>
                  <a:ext uri="{0D108BD9-81ED-4DB2-BD59-A6C34878D82A}">
                    <a16:rowId xmlns:a16="http://schemas.microsoft.com/office/drawing/2014/main" val="3909262936"/>
                  </a:ext>
                </a:extLst>
              </a:tr>
              <a:tr h="284125">
                <a:tc>
                  <a:txBody>
                    <a:bodyPr/>
                    <a:lstStyle/>
                    <a:p>
                      <a:r>
                        <a:rPr lang="en-AU" sz="1400" dirty="0"/>
                        <a:t>3000</a:t>
                      </a:r>
                    </a:p>
                  </a:txBody>
                  <a:tcPr marL="70058" marR="70058" marT="35030" marB="35030"/>
                </a:tc>
                <a:tc>
                  <a:txBody>
                    <a:bodyPr/>
                    <a:lstStyle/>
                    <a:p>
                      <a:r>
                        <a:rPr lang="en-AU" sz="1400" dirty="0"/>
                        <a:t>0.909</a:t>
                      </a:r>
                    </a:p>
                  </a:txBody>
                  <a:tcPr marL="70058" marR="70058" marT="35030" marB="35030"/>
                </a:tc>
                <a:extLst>
                  <a:ext uri="{0D108BD9-81ED-4DB2-BD59-A6C34878D82A}">
                    <a16:rowId xmlns:a16="http://schemas.microsoft.com/office/drawing/2014/main" val="4169461478"/>
                  </a:ext>
                </a:extLst>
              </a:tr>
              <a:tr h="284125">
                <a:tc>
                  <a:txBody>
                    <a:bodyPr/>
                    <a:lstStyle/>
                    <a:p>
                      <a:r>
                        <a:rPr lang="en-AU" sz="1400" dirty="0"/>
                        <a:t>4000</a:t>
                      </a:r>
                    </a:p>
                  </a:txBody>
                  <a:tcPr marL="70058" marR="70058" marT="35030" marB="35030"/>
                </a:tc>
                <a:tc>
                  <a:txBody>
                    <a:bodyPr/>
                    <a:lstStyle/>
                    <a:p>
                      <a:r>
                        <a:rPr lang="en-AU" sz="1400" dirty="0"/>
                        <a:t>0.819</a:t>
                      </a:r>
                    </a:p>
                  </a:txBody>
                  <a:tcPr marL="70058" marR="70058" marT="35030" marB="35030"/>
                </a:tc>
                <a:extLst>
                  <a:ext uri="{0D108BD9-81ED-4DB2-BD59-A6C34878D82A}">
                    <a16:rowId xmlns:a16="http://schemas.microsoft.com/office/drawing/2014/main" val="1034357535"/>
                  </a:ext>
                </a:extLst>
              </a:tr>
              <a:tr h="284125">
                <a:tc>
                  <a:txBody>
                    <a:bodyPr/>
                    <a:lstStyle/>
                    <a:p>
                      <a:r>
                        <a:rPr lang="en-AU" sz="1400" dirty="0"/>
                        <a:t>5000</a:t>
                      </a:r>
                    </a:p>
                  </a:txBody>
                  <a:tcPr marL="70058" marR="70058" marT="35030" marB="35030"/>
                </a:tc>
                <a:tc>
                  <a:txBody>
                    <a:bodyPr/>
                    <a:lstStyle/>
                    <a:p>
                      <a:r>
                        <a:rPr lang="en-AU" sz="1400" dirty="0"/>
                        <a:t>0.736</a:t>
                      </a:r>
                    </a:p>
                  </a:txBody>
                  <a:tcPr marL="70058" marR="70058" marT="35030" marB="35030"/>
                </a:tc>
                <a:extLst>
                  <a:ext uri="{0D108BD9-81ED-4DB2-BD59-A6C34878D82A}">
                    <a16:rowId xmlns:a16="http://schemas.microsoft.com/office/drawing/2014/main" val="477400047"/>
                  </a:ext>
                </a:extLst>
              </a:tr>
            </a:tbl>
          </a:graphicData>
        </a:graphic>
      </p:graphicFrame>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E0C8125-0306-C936-6172-BBA44181086D}"/>
                  </a:ext>
                </a:extLst>
              </p:cNvPr>
              <p:cNvSpPr txBox="1"/>
              <p:nvPr/>
            </p:nvSpPr>
            <p:spPr>
              <a:xfrm>
                <a:off x="474452" y="3058608"/>
                <a:ext cx="2326975"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𝐹</m:t>
                          </m:r>
                        </m:e>
                        <m:sub>
                          <m:r>
                            <a:rPr lang="en-AU" sz="1800" b="0" i="1" smtClean="0">
                              <a:latin typeface="Cambria Math" panose="02040503050406030204" pitchFamily="18" charset="0"/>
                            </a:rPr>
                            <m:t>𝑙</m:t>
                          </m:r>
                        </m:sub>
                      </m:sSub>
                      <m:r>
                        <a:rPr lang="en-AU" sz="1800" b="0" i="1" smtClean="0">
                          <a:latin typeface="Cambria Math" panose="02040503050406030204" pitchFamily="18" charset="0"/>
                        </a:rPr>
                        <m:t>=</m:t>
                      </m:r>
                      <m:sSub>
                        <m:sSubPr>
                          <m:ctrlPr>
                            <a:rPr lang="en-AU" sz="1800" b="0" i="1" smtClean="0">
                              <a:latin typeface="Cambria Math" panose="02040503050406030204" pitchFamily="18" charset="0"/>
                            </a:rPr>
                          </m:ctrlPr>
                        </m:sSubPr>
                        <m:e>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1</m:t>
                              </m:r>
                            </m:num>
                            <m:den>
                              <m:r>
                                <a:rPr lang="en-AU" sz="1800" b="0" i="1" smtClean="0">
                                  <a:latin typeface="Cambria Math" panose="02040503050406030204" pitchFamily="18" charset="0"/>
                                </a:rPr>
                                <m:t>2</m:t>
                              </m:r>
                            </m:den>
                          </m:f>
                          <m:r>
                            <a:rPr lang="en-AU" sz="1800" b="0" i="1" smtClean="0">
                              <a:latin typeface="Cambria Math" panose="02040503050406030204" pitchFamily="18" charset="0"/>
                            </a:rPr>
                            <m:t>𝐶</m:t>
                          </m:r>
                        </m:e>
                        <m:sub>
                          <m:r>
                            <a:rPr lang="en-AU" sz="1800" b="0" i="1" smtClean="0">
                              <a:latin typeface="Cambria Math" panose="02040503050406030204" pitchFamily="18" charset="0"/>
                            </a:rPr>
                            <m:t>𝑙</m:t>
                          </m:r>
                        </m:sub>
                      </m:sSub>
                      <m:r>
                        <a:rPr lang="en-AU" sz="1800" b="0" i="1" smtClean="0">
                          <a:latin typeface="Cambria Math" panose="02040503050406030204" pitchFamily="18" charset="0"/>
                        </a:rPr>
                        <m:t> </m:t>
                      </m:r>
                      <m:r>
                        <a:rPr lang="en-AU" sz="1800" b="0" i="1" smtClean="0">
                          <a:latin typeface="Cambria Math" panose="02040503050406030204" pitchFamily="18" charset="0"/>
                        </a:rPr>
                        <m:t>𝑝</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𝑣</m:t>
                          </m:r>
                        </m:e>
                        <m:sup>
                          <m:r>
                            <a:rPr lang="en-AU" sz="1800" b="0" i="1" smtClean="0">
                              <a:latin typeface="Cambria Math" panose="02040503050406030204" pitchFamily="18" charset="0"/>
                            </a:rPr>
                            <m:t>2</m:t>
                          </m:r>
                        </m:sup>
                      </m:sSup>
                      <m:r>
                        <a:rPr lang="en-AU" sz="1800" b="0" i="1" smtClean="0">
                          <a:latin typeface="Cambria Math" panose="02040503050406030204" pitchFamily="18" charset="0"/>
                        </a:rPr>
                        <m:t> </m:t>
                      </m:r>
                      <m:r>
                        <a:rPr lang="en-AU" sz="1800" b="0" i="1" smtClean="0">
                          <a:latin typeface="Cambria Math" panose="02040503050406030204" pitchFamily="18" charset="0"/>
                        </a:rPr>
                        <m:t>𝐴</m:t>
                      </m:r>
                    </m:oMath>
                  </m:oMathPara>
                </a14:m>
                <a:endParaRPr lang="en-AU" dirty="0"/>
              </a:p>
            </p:txBody>
          </p:sp>
        </mc:Choice>
        <mc:Fallback xmlns="">
          <p:sp>
            <p:nvSpPr>
              <p:cNvPr id="5" name="TextBox 4">
                <a:extLst>
                  <a:ext uri="{FF2B5EF4-FFF2-40B4-BE49-F238E27FC236}">
                    <a16:creationId xmlns:a16="http://schemas.microsoft.com/office/drawing/2014/main" id="{8E0C8125-0306-C936-6172-BBA44181086D}"/>
                  </a:ext>
                </a:extLst>
              </p:cNvPr>
              <p:cNvSpPr txBox="1">
                <a:spLocks noRot="1" noChangeAspect="1" noMove="1" noResize="1" noEditPoints="1" noAdjustHandles="1" noChangeArrowheads="1" noChangeShapeType="1" noTextEdit="1"/>
              </p:cNvSpPr>
              <p:nvPr/>
            </p:nvSpPr>
            <p:spPr>
              <a:xfrm>
                <a:off x="474452" y="3058608"/>
                <a:ext cx="2326975" cy="610936"/>
              </a:xfrm>
              <a:prstGeom prst="rect">
                <a:avLst/>
              </a:prstGeom>
              <a:blipFill>
                <a:blip r:embed="rId2"/>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F0A36F2-97E6-08C8-1236-ECBD0A07ECF5}"/>
                  </a:ext>
                </a:extLst>
              </p:cNvPr>
              <p:cNvSpPr txBox="1"/>
              <p:nvPr/>
            </p:nvSpPr>
            <p:spPr>
              <a:xfrm>
                <a:off x="418642" y="3963677"/>
                <a:ext cx="4660638"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𝐹</m:t>
                          </m:r>
                        </m:e>
                        <m:sub>
                          <m:r>
                            <a:rPr lang="en-AU" sz="1800" b="0" i="1" smtClean="0">
                              <a:latin typeface="Cambria Math" panose="02040503050406030204" pitchFamily="18" charset="0"/>
                            </a:rPr>
                            <m:t>𝑙</m:t>
                          </m:r>
                        </m:sub>
                      </m:sSub>
                      <m:r>
                        <a:rPr lang="en-AU" sz="1800" b="0" i="1" smtClean="0">
                          <a:latin typeface="Cambria Math" panose="02040503050406030204" pitchFamily="18" charset="0"/>
                        </a:rPr>
                        <m:t>=</m:t>
                      </m:r>
                      <m:f>
                        <m:fPr>
                          <m:ctrlPr>
                            <a:rPr lang="en-AU" sz="1800" b="0" i="1" smtClean="0">
                              <a:latin typeface="Cambria Math" panose="02040503050406030204" pitchFamily="18" charset="0"/>
                            </a:rPr>
                          </m:ctrlPr>
                        </m:fPr>
                        <m:num>
                          <m:r>
                            <a:rPr lang="en-AU" sz="1800" b="0" i="1" smtClean="0">
                              <a:latin typeface="Cambria Math" panose="02040503050406030204" pitchFamily="18" charset="0"/>
                            </a:rPr>
                            <m:t>1</m:t>
                          </m:r>
                        </m:num>
                        <m:den>
                          <m:r>
                            <a:rPr lang="en-AU" sz="1800" b="0" i="1" smtClean="0">
                              <a:latin typeface="Cambria Math" panose="02040503050406030204" pitchFamily="18" charset="0"/>
                            </a:rPr>
                            <m:t>2</m:t>
                          </m:r>
                        </m:den>
                      </m:f>
                      <m:r>
                        <a:rPr lang="en-AU" sz="1800" b="0" i="1" smtClean="0">
                          <a:latin typeface="Cambria Math" panose="02040503050406030204" pitchFamily="18" charset="0"/>
                        </a:rPr>
                        <m:t> ∗2</m:t>
                      </m:r>
                      <m:r>
                        <a:rPr lang="en-US" sz="1800" b="0" i="1" smtClean="0">
                          <a:latin typeface="Cambria Math" panose="02040503050406030204" pitchFamily="18" charset="0"/>
                        </a:rPr>
                        <m:t>.5</m:t>
                      </m:r>
                      <m:r>
                        <a:rPr lang="en-AU" sz="1800" b="0" i="1" smtClean="0">
                          <a:latin typeface="Cambria Math" panose="02040503050406030204" pitchFamily="18" charset="0"/>
                        </a:rPr>
                        <m:t> ∗1.01 ∗ </m:t>
                      </m:r>
                      <m:sSup>
                        <m:sSupPr>
                          <m:ctrlPr>
                            <a:rPr lang="en-AU" sz="1800" b="0" i="1" smtClean="0">
                              <a:latin typeface="Cambria Math" panose="02040503050406030204" pitchFamily="18" charset="0"/>
                            </a:rPr>
                          </m:ctrlPr>
                        </m:sSupPr>
                        <m:e>
                          <m:r>
                            <a:rPr lang="en-AU" sz="1800" b="0" i="1" smtClean="0">
                              <a:latin typeface="Cambria Math" panose="02040503050406030204" pitchFamily="18" charset="0"/>
                            </a:rPr>
                            <m:t>300</m:t>
                          </m:r>
                        </m:e>
                        <m:sup>
                          <m:r>
                            <a:rPr lang="en-AU" sz="1800" b="0" i="1" smtClean="0">
                              <a:latin typeface="Cambria Math" panose="02040503050406030204" pitchFamily="18" charset="0"/>
                            </a:rPr>
                            <m:t>2</m:t>
                          </m:r>
                        </m:sup>
                      </m:sSup>
                      <m:r>
                        <a:rPr lang="en-AU" sz="1800" b="0" i="1" smtClean="0">
                          <a:latin typeface="Cambria Math" panose="02040503050406030204" pitchFamily="18" charset="0"/>
                        </a:rPr>
                        <m:t> ∗(5∗10)</m:t>
                      </m:r>
                    </m:oMath>
                  </m:oMathPara>
                </a14:m>
                <a:endParaRPr lang="en-AU" dirty="0"/>
              </a:p>
            </p:txBody>
          </p:sp>
        </mc:Choice>
        <mc:Fallback xmlns="">
          <p:sp>
            <p:nvSpPr>
              <p:cNvPr id="6" name="TextBox 5">
                <a:extLst>
                  <a:ext uri="{FF2B5EF4-FFF2-40B4-BE49-F238E27FC236}">
                    <a16:creationId xmlns:a16="http://schemas.microsoft.com/office/drawing/2014/main" id="{EF0A36F2-97E6-08C8-1236-ECBD0A07ECF5}"/>
                  </a:ext>
                </a:extLst>
              </p:cNvPr>
              <p:cNvSpPr txBox="1">
                <a:spLocks noRot="1" noChangeAspect="1" noMove="1" noResize="1" noEditPoints="1" noAdjustHandles="1" noChangeArrowheads="1" noChangeShapeType="1" noTextEdit="1"/>
              </p:cNvSpPr>
              <p:nvPr/>
            </p:nvSpPr>
            <p:spPr>
              <a:xfrm>
                <a:off x="418642" y="3963677"/>
                <a:ext cx="4660638" cy="610936"/>
              </a:xfrm>
              <a:prstGeom prst="rect">
                <a:avLst/>
              </a:prstGeo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DD9504A-A751-0CF8-5B07-8CFF5AD51846}"/>
                  </a:ext>
                </a:extLst>
              </p:cNvPr>
              <p:cNvSpPr txBox="1"/>
              <p:nvPr/>
            </p:nvSpPr>
            <p:spPr>
              <a:xfrm>
                <a:off x="605214" y="4868746"/>
                <a:ext cx="217893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sz="1800" b="0" i="1" smtClean="0">
                              <a:latin typeface="Cambria Math" panose="02040503050406030204" pitchFamily="18" charset="0"/>
                            </a:rPr>
                          </m:ctrlPr>
                        </m:sSubPr>
                        <m:e>
                          <m:r>
                            <a:rPr lang="en-AU" sz="1800" b="0" i="1" smtClean="0">
                              <a:latin typeface="Cambria Math" panose="02040503050406030204" pitchFamily="18" charset="0"/>
                            </a:rPr>
                            <m:t>𝐹</m:t>
                          </m:r>
                        </m:e>
                        <m:sub>
                          <m:r>
                            <a:rPr lang="en-AU" sz="1800" b="0" i="1" smtClean="0">
                              <a:latin typeface="Cambria Math" panose="02040503050406030204" pitchFamily="18" charset="0"/>
                            </a:rPr>
                            <m:t>𝑙</m:t>
                          </m:r>
                        </m:sub>
                      </m:sSub>
                      <m:r>
                        <a:rPr lang="en-AU" sz="1800" b="0" i="1" smtClean="0">
                          <a:latin typeface="Cambria Math" panose="02040503050406030204" pitchFamily="18" charset="0"/>
                        </a:rPr>
                        <m:t>=</m:t>
                      </m:r>
                      <m:r>
                        <a:rPr lang="en-US" sz="1800" b="0" i="1" smtClean="0">
                          <a:latin typeface="Cambria Math" panose="02040503050406030204" pitchFamily="18" charset="0"/>
                        </a:rPr>
                        <m:t>5681250 </m:t>
                      </m:r>
                      <m:r>
                        <a:rPr lang="en-US" sz="1800" b="0" i="1" smtClean="0">
                          <a:latin typeface="Cambria Math" panose="02040503050406030204" pitchFamily="18" charset="0"/>
                        </a:rPr>
                        <m:t>𝑛</m:t>
                      </m:r>
                    </m:oMath>
                  </m:oMathPara>
                </a14:m>
                <a:endParaRPr lang="en-AU" dirty="0"/>
              </a:p>
            </p:txBody>
          </p:sp>
        </mc:Choice>
        <mc:Fallback xmlns="">
          <p:sp>
            <p:nvSpPr>
              <p:cNvPr id="7" name="TextBox 6">
                <a:extLst>
                  <a:ext uri="{FF2B5EF4-FFF2-40B4-BE49-F238E27FC236}">
                    <a16:creationId xmlns:a16="http://schemas.microsoft.com/office/drawing/2014/main" id="{BDD9504A-A751-0CF8-5B07-8CFF5AD51846}"/>
                  </a:ext>
                </a:extLst>
              </p:cNvPr>
              <p:cNvSpPr txBox="1">
                <a:spLocks noRot="1" noChangeAspect="1" noMove="1" noResize="1" noEditPoints="1" noAdjustHandles="1" noChangeArrowheads="1" noChangeShapeType="1" noTextEdit="1"/>
              </p:cNvSpPr>
              <p:nvPr/>
            </p:nvSpPr>
            <p:spPr>
              <a:xfrm>
                <a:off x="605214" y="4868746"/>
                <a:ext cx="2178939" cy="369332"/>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540195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7CCFE-937D-EAEC-5942-6FC773923A8D}"/>
              </a:ext>
            </a:extLst>
          </p:cNvPr>
          <p:cNvSpPr>
            <a:spLocks noGrp="1"/>
          </p:cNvSpPr>
          <p:nvPr>
            <p:ph type="ctrTitle"/>
          </p:nvPr>
        </p:nvSpPr>
        <p:spPr/>
        <p:txBody>
          <a:bodyPr>
            <a:normAutofit/>
          </a:bodyPr>
          <a:lstStyle/>
          <a:p>
            <a:r>
              <a:rPr lang="en-AU" sz="6600" dirty="0"/>
              <a:t>Thrust of an aircraft and relations to newton’s laws</a:t>
            </a:r>
          </a:p>
        </p:txBody>
      </p:sp>
    </p:spTree>
    <p:extLst>
      <p:ext uri="{BB962C8B-B14F-4D97-AF65-F5344CB8AC3E}">
        <p14:creationId xmlns:p14="http://schemas.microsoft.com/office/powerpoint/2010/main" val="1977400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C077A-6E1A-7E46-45BD-9220B597F5A8}"/>
              </a:ext>
            </a:extLst>
          </p:cNvPr>
          <p:cNvSpPr>
            <a:spLocks noGrp="1"/>
          </p:cNvSpPr>
          <p:nvPr>
            <p:ph type="title"/>
          </p:nvPr>
        </p:nvSpPr>
        <p:spPr/>
        <p:txBody>
          <a:bodyPr/>
          <a:lstStyle/>
          <a:p>
            <a:r>
              <a:rPr lang="en-AU" dirty="0"/>
              <a:t>Recap: Newtons Laws</a:t>
            </a:r>
          </a:p>
        </p:txBody>
      </p:sp>
      <p:sp>
        <p:nvSpPr>
          <p:cNvPr id="3" name="Content Placeholder 2">
            <a:extLst>
              <a:ext uri="{FF2B5EF4-FFF2-40B4-BE49-F238E27FC236}">
                <a16:creationId xmlns:a16="http://schemas.microsoft.com/office/drawing/2014/main" id="{8B805AA8-3D9F-3C2A-60F9-9F4D51395239}"/>
              </a:ext>
            </a:extLst>
          </p:cNvPr>
          <p:cNvSpPr>
            <a:spLocks noGrp="1"/>
          </p:cNvSpPr>
          <p:nvPr>
            <p:ph idx="1"/>
          </p:nvPr>
        </p:nvSpPr>
        <p:spPr/>
        <p:txBody>
          <a:bodyPr>
            <a:normAutofit/>
          </a:bodyPr>
          <a:lstStyle/>
          <a:p>
            <a:r>
              <a:rPr lang="en-US" b="1" u="sng" dirty="0"/>
              <a:t>Newton’s First Law:</a:t>
            </a:r>
          </a:p>
          <a:p>
            <a:pPr marL="0" indent="0">
              <a:buNone/>
            </a:pPr>
            <a:r>
              <a:rPr lang="en-US" dirty="0"/>
              <a:t>Objects remain in their state of rest and objects in motion remain at motion unless an external force is applied</a:t>
            </a:r>
            <a:endParaRPr lang="en-AU" dirty="0"/>
          </a:p>
          <a:p>
            <a:pPr marL="0" indent="0">
              <a:buNone/>
            </a:pPr>
            <a:r>
              <a:rPr lang="en-AU" b="1" dirty="0"/>
              <a:t> </a:t>
            </a:r>
            <a:r>
              <a:rPr lang="en-AU" b="1" u="sng" dirty="0"/>
              <a:t>Newton’s Second Law:</a:t>
            </a:r>
          </a:p>
          <a:p>
            <a:pPr marL="0" indent="0">
              <a:buNone/>
            </a:pPr>
            <a:r>
              <a:rPr lang="en-US" dirty="0"/>
              <a:t>When an unbalanced force acts on an object, the object will accelerate in the direction of the force. (F = ma)</a:t>
            </a:r>
            <a:endParaRPr lang="en-AU" dirty="0"/>
          </a:p>
          <a:p>
            <a:pPr marL="0" indent="0">
              <a:buNone/>
            </a:pPr>
            <a:r>
              <a:rPr lang="en-AU" b="1" dirty="0"/>
              <a:t> </a:t>
            </a:r>
            <a:r>
              <a:rPr lang="en-AU" b="1" u="sng" dirty="0"/>
              <a:t>Newtons Third law:</a:t>
            </a:r>
          </a:p>
          <a:p>
            <a:pPr marL="0" indent="0">
              <a:buNone/>
            </a:pPr>
            <a:r>
              <a:rPr lang="en-AU" dirty="0"/>
              <a:t>That every action </a:t>
            </a:r>
            <a:r>
              <a:rPr lang="en-AU" b="1" dirty="0"/>
              <a:t>force</a:t>
            </a:r>
            <a:r>
              <a:rPr lang="en-AU" dirty="0"/>
              <a:t> has and equal and opposite reaction </a:t>
            </a:r>
            <a:r>
              <a:rPr lang="en-AU" b="1" dirty="0"/>
              <a:t>force</a:t>
            </a:r>
            <a:endParaRPr lang="en-AU" dirty="0"/>
          </a:p>
        </p:txBody>
      </p:sp>
    </p:spTree>
    <p:extLst>
      <p:ext uri="{BB962C8B-B14F-4D97-AF65-F5344CB8AC3E}">
        <p14:creationId xmlns:p14="http://schemas.microsoft.com/office/powerpoint/2010/main" val="287532522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910</TotalTime>
  <Words>1260</Words>
  <Application>Microsoft Office PowerPoint</Application>
  <PresentationFormat>Widescreen</PresentationFormat>
  <Paragraphs>118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Retrospect</vt:lpstr>
      <vt:lpstr>How do heavy things fly?</vt:lpstr>
      <vt:lpstr>Model of Flight</vt:lpstr>
      <vt:lpstr>Finding the lift coefficient (Cl)</vt:lpstr>
      <vt:lpstr>Finding the area of a wing (A)</vt:lpstr>
      <vt:lpstr>Finding atmospheric Fluid Density (ρ)</vt:lpstr>
      <vt:lpstr>Finding Velocity (v2)</vt:lpstr>
      <vt:lpstr>Practice Problem 1</vt:lpstr>
      <vt:lpstr>Thrust of an aircraft and relations to newton’s laws</vt:lpstr>
      <vt:lpstr>Recap: Newtons Laws</vt:lpstr>
      <vt:lpstr>Newtons Third and Second Laws in Jet Engines</vt:lpstr>
      <vt:lpstr>Sample Question</vt:lpstr>
      <vt:lpstr>Sources and citations</vt:lpstr>
      <vt:lpstr>C.A.R 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Clemow</dc:creator>
  <cp:lastModifiedBy>Thomas Clemow</cp:lastModifiedBy>
  <cp:revision>1</cp:revision>
  <dcterms:created xsi:type="dcterms:W3CDTF">2025-06-22T22:37:35Z</dcterms:created>
  <dcterms:modified xsi:type="dcterms:W3CDTF">2025-06-29T22:46:49Z</dcterms:modified>
</cp:coreProperties>
</file>