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20" r:id="rId3"/>
    <p:sldId id="485" r:id="rId4"/>
    <p:sldId id="405" r:id="rId5"/>
    <p:sldId id="446" r:id="rId6"/>
    <p:sldId id="358" r:id="rId7"/>
    <p:sldId id="420" r:id="rId8"/>
    <p:sldId id="421" r:id="rId9"/>
    <p:sldId id="444" r:id="rId10"/>
    <p:sldId id="447" r:id="rId11"/>
    <p:sldId id="443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2" r:id="rId34"/>
    <p:sldId id="471" r:id="rId35"/>
    <p:sldId id="473" r:id="rId36"/>
    <p:sldId id="475" r:id="rId37"/>
    <p:sldId id="476" r:id="rId38"/>
    <p:sldId id="477" r:id="rId39"/>
    <p:sldId id="478" r:id="rId40"/>
    <p:sldId id="474" r:id="rId41"/>
    <p:sldId id="479" r:id="rId42"/>
    <p:sldId id="480" r:id="rId43"/>
    <p:sldId id="481" r:id="rId44"/>
    <p:sldId id="482" r:id="rId45"/>
    <p:sldId id="483" r:id="rId46"/>
    <p:sldId id="484" r:id="rId47"/>
    <p:sldId id="403" r:id="rId48"/>
    <p:sldId id="260" r:id="rId49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6DE"/>
    <a:srgbClr val="D890B4"/>
    <a:srgbClr val="97B1E5"/>
    <a:srgbClr val="ABD9B0"/>
    <a:srgbClr val="76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 autoAdjust="0"/>
  </p:normalViewPr>
  <p:slideViewPr>
    <p:cSldViewPr snapToGrid="0">
      <p:cViewPr>
        <p:scale>
          <a:sx n="68" d="100"/>
          <a:sy n="68" d="100"/>
        </p:scale>
        <p:origin x="-72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-22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799"/>
          <c:y val="6.81385766950071E-2"/>
          <c:w val="0.61861102362204701"/>
          <c:h val="0.765926415548686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32401"/>
            <a:ext cx="2057400" cy="365125"/>
          </a:xfrm>
        </p:spPr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3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486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1" r:id="rId3"/>
    <p:sldLayoutId id="2147483664" r:id="rId4"/>
    <p:sldLayoutId id="2147483665" r:id="rId5"/>
    <p:sldLayoutId id="2147483666" r:id="rId6"/>
    <p:sldLayoutId id="2147483670" r:id="rId7"/>
    <p:sldLayoutId id="2147483673" r:id="rId8"/>
    <p:sldLayoutId id="214748367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nic.wang/js_doc-index-name-$ionicScrollDelegat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nic.wang/js_doc-index-name-$ionicScrollDelegat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hyperlink" Target="http://www.ionic.wang/js_doc-index-name-ionRefresh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nic.wang/js_doc-index-name-ionNavBar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hyperlink" Target="http://ionic-china.com/doc/V1/javascript/ionNavView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27.png"/><Relationship Id="rId4" Type="http://schemas.openxmlformats.org/officeDocument/2006/relationships/hyperlink" Target="video/053010009.flv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27.png"/><Relationship Id="rId4" Type="http://schemas.openxmlformats.org/officeDocument/2006/relationships/hyperlink" Target="video/053010010.flv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27.png"/><Relationship Id="rId4" Type="http://schemas.openxmlformats.org/officeDocument/2006/relationships/hyperlink" Target="video/053010011.flv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27.png"/><Relationship Id="rId5" Type="http://schemas.openxmlformats.org/officeDocument/2006/relationships/hyperlink" Target="video/053010012.flv" TargetMode="Externa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27.png"/><Relationship Id="rId5" Type="http://schemas.openxmlformats.org/officeDocument/2006/relationships/hyperlink" Target="video/053010013.flv" TargetMode="Externa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image" Target="../media/image27.png"/><Relationship Id="rId5" Type="http://schemas.openxmlformats.org/officeDocument/2006/relationships/hyperlink" Target="video/053010014.flv" TargetMode="Externa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4965" y="2708920"/>
            <a:ext cx="691407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ionic JavaScript(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固定标题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栏案例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6623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 rot="5400000">
            <a:off x="2199037" y="3367100"/>
            <a:ext cx="373957" cy="248686"/>
            <a:chOff x="2881121" y="2516898"/>
            <a:chExt cx="376100" cy="250202"/>
          </a:xfrm>
          <a:solidFill>
            <a:schemeClr val="accent1"/>
          </a:solidFill>
        </p:grpSpPr>
        <p:sp>
          <p:nvSpPr>
            <p:cNvPr id="62" name="矩形 14"/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矩形 14"/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83846" y="2318363"/>
            <a:ext cx="2804342" cy="1043962"/>
            <a:chOff x="6137721" y="568403"/>
            <a:chExt cx="2435756" cy="1079946"/>
          </a:xfrm>
        </p:grpSpPr>
        <p:sp>
          <p:nvSpPr>
            <p:cNvPr id="58" name="矩形 57"/>
            <p:cNvSpPr/>
            <p:nvPr/>
          </p:nvSpPr>
          <p:spPr>
            <a:xfrm>
              <a:off x="6137721" y="568403"/>
              <a:ext cx="2435756" cy="10799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TextBox 37"/>
            <p:cNvSpPr txBox="1"/>
            <p:nvPr/>
          </p:nvSpPr>
          <p:spPr>
            <a:xfrm>
              <a:off x="6283340" y="798176"/>
              <a:ext cx="2154188" cy="55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99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</a:t>
              </a:r>
              <a:r>
                <a:rPr lang="en-US" altLang="zh-CN" sz="28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r>
                <a:rPr lang="zh-CN" altLang="en-US" sz="28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文件夹</a:t>
              </a:r>
            </a:p>
          </p:txBody>
        </p:sp>
      </p:grpSp>
      <p:grpSp>
        <p:nvGrpSpPr>
          <p:cNvPr id="28" name="组合 27"/>
          <p:cNvGrpSpPr>
            <a:grpSpLocks noChangeAspect="1"/>
          </p:cNvGrpSpPr>
          <p:nvPr/>
        </p:nvGrpSpPr>
        <p:grpSpPr>
          <a:xfrm rot="5400000">
            <a:off x="2164709" y="4789570"/>
            <a:ext cx="373957" cy="248686"/>
            <a:chOff x="2881121" y="2516898"/>
            <a:chExt cx="376100" cy="250202"/>
          </a:xfrm>
          <a:solidFill>
            <a:schemeClr val="accent1">
              <a:lumMod val="75000"/>
            </a:schemeClr>
          </a:solidFill>
        </p:grpSpPr>
        <p:sp>
          <p:nvSpPr>
            <p:cNvPr id="56" name="矩形 14"/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矩形 14"/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83844" y="3772902"/>
            <a:ext cx="2809910" cy="944100"/>
            <a:chOff x="6132884" y="2051523"/>
            <a:chExt cx="2440593" cy="1079946"/>
          </a:xfrm>
        </p:grpSpPr>
        <p:sp>
          <p:nvSpPr>
            <p:cNvPr id="52" name="矩形 51"/>
            <p:cNvSpPr/>
            <p:nvPr/>
          </p:nvSpPr>
          <p:spPr>
            <a:xfrm>
              <a:off x="6137721" y="2051523"/>
              <a:ext cx="2435756" cy="10799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TextBox 74"/>
            <p:cNvSpPr txBox="1"/>
            <p:nvPr/>
          </p:nvSpPr>
          <p:spPr>
            <a:xfrm>
              <a:off x="6132884" y="2283514"/>
              <a:ext cx="2356074" cy="61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28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app.js</a:t>
              </a:r>
              <a:r>
                <a:rPr lang="zh-CN" altLang="en-US" sz="28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983845" y="5248798"/>
            <a:ext cx="2804342" cy="8031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2263" y="5377934"/>
            <a:ext cx="2935419" cy="538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99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demo10-1.html</a:t>
            </a:r>
            <a:endParaRPr lang="zh-CN" altLang="en-US" sz="28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4" y="2032612"/>
            <a:ext cx="2343150" cy="413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069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80294" y="129295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内容区域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84183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82493"/>
              </p:ext>
            </p:extLst>
          </p:nvPr>
        </p:nvGraphicFramePr>
        <p:xfrm>
          <a:off x="933449" y="2508516"/>
          <a:ext cx="7060987" cy="3892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852"/>
                <a:gridCol w="883851"/>
                <a:gridCol w="1188288"/>
                <a:gridCol w="4104996"/>
              </a:tblGrid>
              <a:tr h="3057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类型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取值类型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描述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</a:tr>
              <a:tr h="482062">
                <a:tc rowSpan="5">
                  <a:txBody>
                    <a:bodyPr/>
                    <a:lstStyle/>
                    <a:p>
                      <a:pPr algn="ctr">
                        <a:lnSpc>
                          <a:spcPct val="8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delegate-handle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用于标识带有</a:t>
                      </a:r>
                      <a:r>
                        <a:rPr lang="en-US" sz="1200" u="none" strike="noStrike" kern="100" dirty="0">
                          <a:effectLst/>
                          <a:hlinkClick r:id="rId3"/>
                        </a:rPr>
                        <a:t>$ionicScrollDelegate</a:t>
                      </a:r>
                      <a:r>
                        <a:rPr lang="zh-CN" sz="1200" kern="100" dirty="0">
                          <a:effectLst/>
                        </a:rPr>
                        <a:t>的滚动视图。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</a:tr>
              <a:tr h="54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padding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布尔值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用于设置是否在内容上添加内边距。</a:t>
                      </a:r>
                      <a:r>
                        <a:rPr lang="en-US" sz="1200" kern="100">
                          <a:effectLst/>
                        </a:rPr>
                        <a:t>iOS</a:t>
                      </a:r>
                      <a:r>
                        <a:rPr lang="zh-CN" sz="1200" kern="100">
                          <a:effectLst/>
                        </a:rPr>
                        <a:t>默认是</a:t>
                      </a:r>
                      <a:r>
                        <a:rPr lang="en-US" sz="1200" kern="100">
                          <a:effectLst/>
                        </a:rPr>
                        <a:t>true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Android</a:t>
                      </a:r>
                      <a:r>
                        <a:rPr lang="zh-CN" sz="1200" kern="100">
                          <a:effectLst/>
                        </a:rPr>
                        <a:t>是</a:t>
                      </a:r>
                      <a:r>
                        <a:rPr lang="en-US" sz="1200" kern="100">
                          <a:effectLst/>
                        </a:rPr>
                        <a:t>false</a:t>
                      </a:r>
                      <a:r>
                        <a:rPr lang="zh-CN" sz="1200" kern="100">
                          <a:effectLst/>
                        </a:rPr>
                        <a:t>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</a:tr>
              <a:tr h="3632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scroll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布尔值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用于设置是否允许内容滚动，默认值为</a:t>
                      </a:r>
                      <a:r>
                        <a:rPr lang="en-US" sz="1200" kern="100">
                          <a:effectLst/>
                        </a:rPr>
                        <a:t>true</a:t>
                      </a:r>
                      <a:r>
                        <a:rPr lang="zh-CN" sz="1200" kern="100">
                          <a:effectLst/>
                        </a:rPr>
                        <a:t>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</a:tr>
              <a:tr h="5526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overflow-scroll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布尔值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用于设置是否使用浏览器本身内置的溢出滚动功能代替</a:t>
                      </a:r>
                      <a:r>
                        <a:rPr lang="en-US" sz="1200" kern="100" dirty="0">
                          <a:effectLst/>
                        </a:rPr>
                        <a:t>ionic</a:t>
                      </a:r>
                      <a:r>
                        <a:rPr lang="zh-CN" sz="1200" kern="100" dirty="0">
                          <a:effectLst/>
                        </a:rPr>
                        <a:t>滚动。默认值为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</a:tr>
              <a:tr h="6363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has-bouncing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布尔值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用于设置是否允许内容滚动反弹到边缘。</a:t>
                      </a:r>
                      <a:r>
                        <a:rPr lang="en-US" sz="1200" kern="100">
                          <a:effectLst/>
                        </a:rPr>
                        <a:t>iOS</a:t>
                      </a:r>
                      <a:r>
                        <a:rPr lang="zh-CN" sz="1200" kern="100">
                          <a:effectLst/>
                        </a:rPr>
                        <a:t>默认是</a:t>
                      </a:r>
                      <a:r>
                        <a:rPr lang="en-US" sz="1200" kern="100">
                          <a:effectLst/>
                        </a:rPr>
                        <a:t>true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Android</a:t>
                      </a:r>
                      <a:r>
                        <a:rPr lang="zh-CN" sz="1200" kern="100">
                          <a:effectLst/>
                        </a:rPr>
                        <a:t>默认为</a:t>
                      </a:r>
                      <a:r>
                        <a:rPr lang="en-US" sz="1200" kern="100">
                          <a:effectLst/>
                        </a:rPr>
                        <a:t>false</a:t>
                      </a:r>
                      <a:r>
                        <a:rPr lang="zh-CN" sz="1200" kern="100">
                          <a:effectLst/>
                        </a:rPr>
                        <a:t>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</a:tr>
              <a:tr h="345106">
                <a:tc rowSpan="2"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事件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on-scroll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u="none" strike="noStrike" kern="100">
                          <a:effectLst/>
                        </a:rPr>
                        <a:t>表达式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当内容滚动时触发该事件，对表达式求值。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</a:tr>
              <a:tr h="65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on-scroll-complete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u="none" strike="noStrike" kern="100">
                          <a:effectLst/>
                        </a:rPr>
                        <a:t>表达式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一个滚动动作完成时触发该事件，触发事件时可以通过传入</a:t>
                      </a:r>
                      <a:r>
                        <a:rPr lang="en-US" sz="1200" kern="100" dirty="0">
                          <a:effectLst/>
                        </a:rPr>
                        <a:t>scrollLeft</a:t>
                      </a:r>
                      <a:r>
                        <a:rPr lang="zh-CN" sz="1200" kern="100" dirty="0">
                          <a:effectLst/>
                        </a:rPr>
                        <a:t>和</a:t>
                      </a:r>
                      <a:r>
                        <a:rPr lang="en-US" sz="1200" kern="100" dirty="0">
                          <a:effectLst/>
                        </a:rPr>
                        <a:t>scrollTop</a:t>
                      </a:r>
                      <a:r>
                        <a:rPr lang="zh-CN" sz="1200" kern="100" dirty="0">
                          <a:effectLst/>
                        </a:rPr>
                        <a:t>两个变量来获取当前滚动位置。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7550" marR="7550" marT="0" marB="0" anchor="ctr"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8082405" y="3013341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66381" y="3719729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7" name="椭圆 4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475050" y="2039751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1" name="椭圆 4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06786" y="2853735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885949" y="1979270"/>
            <a:ext cx="5008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ionic</a:t>
            </a:r>
            <a:r>
              <a:rPr lang="zh-CN" altLang="zh-CN" dirty="0"/>
              <a:t>使用</a:t>
            </a:r>
            <a:r>
              <a:rPr lang="en-US" altLang="zh-CN" dirty="0"/>
              <a:t>ion-content</a:t>
            </a:r>
            <a:r>
              <a:rPr lang="zh-CN" altLang="zh-CN" dirty="0"/>
              <a:t>指令来声明内容展示容器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67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80294" y="1234562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内容区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域案例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9148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916" y="2069034"/>
            <a:ext cx="2262784" cy="401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1047290" y="297039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1057738" y="3690471"/>
            <a:ext cx="239031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1012610" y="4076700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demo10-2</a:t>
            </a:r>
            <a:endParaRPr lang="en-US" altLang="zh-CN" b="1" dirty="0"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480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60537"/>
              </p:ext>
            </p:extLst>
          </p:nvPr>
        </p:nvGraphicFramePr>
        <p:xfrm>
          <a:off x="880377" y="2325662"/>
          <a:ext cx="7214071" cy="4143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402"/>
                <a:gridCol w="671846"/>
                <a:gridCol w="1476375"/>
                <a:gridCol w="4284448"/>
              </a:tblGrid>
              <a:tr h="284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类型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名称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取值类型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描述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</a:tr>
              <a:tr h="425131"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属性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delegate-handle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字符串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用于标识带有</a:t>
                      </a:r>
                      <a:r>
                        <a:rPr lang="en-US" sz="1100" u="none" strike="noStrike" kern="100" dirty="0">
                          <a:effectLst/>
                          <a:hlinkClick r:id="rId3"/>
                        </a:rPr>
                        <a:t>$ionicScrollDelegate</a:t>
                      </a:r>
                      <a:r>
                        <a:rPr lang="zh-CN" sz="1100" kern="100" dirty="0">
                          <a:effectLst/>
                        </a:rPr>
                        <a:t>的滚动视图。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</a:tr>
              <a:tr h="5581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direction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字符串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用于设置滚动的方向，取值为</a:t>
                      </a:r>
                      <a:r>
                        <a:rPr lang="en-US" sz="1100" kern="100">
                          <a:effectLst/>
                        </a:rPr>
                        <a:t> 'x' </a:t>
                      </a:r>
                      <a:r>
                        <a:rPr lang="zh-CN" sz="1100" kern="100">
                          <a:effectLst/>
                        </a:rPr>
                        <a:t>或</a:t>
                      </a:r>
                      <a:r>
                        <a:rPr lang="en-US" sz="1100" kern="100">
                          <a:effectLst/>
                        </a:rPr>
                        <a:t> 'y'</a:t>
                      </a:r>
                      <a:r>
                        <a:rPr lang="zh-CN" sz="1100" kern="100">
                          <a:effectLst/>
                        </a:rPr>
                        <a:t>，默认</a:t>
                      </a:r>
                      <a:r>
                        <a:rPr lang="en-US" sz="1100" kern="100">
                          <a:effectLst/>
                        </a:rPr>
                        <a:t> 'y' </a:t>
                      </a:r>
                      <a:r>
                        <a:rPr lang="zh-CN" sz="1100" kern="100">
                          <a:effectLst/>
                        </a:rPr>
                        <a:t>，其中</a:t>
                      </a:r>
                      <a:r>
                        <a:rPr lang="en-US" sz="1100" kern="100">
                          <a:effectLst/>
                        </a:rPr>
                        <a:t>'x'</a:t>
                      </a:r>
                      <a:r>
                        <a:rPr lang="zh-CN" sz="1100" kern="100">
                          <a:effectLst/>
                        </a:rPr>
                        <a:t>代表水平方向坐标值，</a:t>
                      </a:r>
                      <a:r>
                        <a:rPr lang="en-US" sz="1100" kern="100">
                          <a:effectLst/>
                        </a:rPr>
                        <a:t>'y'</a:t>
                      </a:r>
                      <a:r>
                        <a:rPr lang="zh-CN" sz="1100" kern="100">
                          <a:effectLst/>
                        </a:rPr>
                        <a:t>代表垂直方向坐标值。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</a:tr>
              <a:tr h="3000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paging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用于设置滚动是否限制分页。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</a:tr>
              <a:tr h="325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scrollbar-x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是否显示水平滚动条，默认为</a:t>
                      </a:r>
                      <a:r>
                        <a:rPr lang="en-US" sz="1100" kern="100">
                          <a:effectLst/>
                        </a:rPr>
                        <a:t>true</a:t>
                      </a:r>
                      <a:r>
                        <a:rPr lang="zh-CN" sz="1100" kern="100">
                          <a:effectLst/>
                        </a:rPr>
                        <a:t>。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</a:tr>
              <a:tr h="325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scrollbar-y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是否显示垂直滚动条，默认为</a:t>
                      </a:r>
                      <a:r>
                        <a:rPr lang="en-US" sz="1100" kern="100">
                          <a:effectLst/>
                        </a:rPr>
                        <a:t>true</a:t>
                      </a:r>
                      <a:r>
                        <a:rPr lang="zh-CN" sz="1100" kern="100">
                          <a:effectLst/>
                        </a:rPr>
                        <a:t>。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</a:tr>
              <a:tr h="2000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zooming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布尔值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是否支持双指缩放。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</a:tr>
              <a:tr h="350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min-zoom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数字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允许的最小缩放量（默认为</a:t>
                      </a:r>
                      <a:r>
                        <a:rPr lang="en-US" sz="1100" kern="100">
                          <a:effectLst/>
                        </a:rPr>
                        <a:t>0.5</a:t>
                      </a:r>
                      <a:r>
                        <a:rPr lang="zh-CN" sz="1100" kern="100">
                          <a:effectLst/>
                        </a:rPr>
                        <a:t>）。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</a:tr>
              <a:tr h="325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max-zoom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数字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允许的最大缩放量（默认为</a:t>
                      </a:r>
                      <a:r>
                        <a:rPr lang="en-US" sz="1100" kern="100">
                          <a:effectLst/>
                        </a:rPr>
                        <a:t>3</a:t>
                      </a:r>
                      <a:r>
                        <a:rPr lang="zh-CN" sz="1100" kern="100">
                          <a:effectLst/>
                        </a:rPr>
                        <a:t>）。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</a:tr>
              <a:tr h="625192">
                <a:tc rowSpan="2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事件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on-refresh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表达式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下拉刷新时触发事件，由</a:t>
                      </a:r>
                      <a:r>
                        <a:rPr lang="en-US" sz="1100" u="none" strike="noStrike" kern="100">
                          <a:effectLst/>
                          <a:hlinkClick r:id="rId4"/>
                        </a:rPr>
                        <a:t>ionRefresher</a:t>
                      </a:r>
                      <a:r>
                        <a:rPr lang="zh-CN" sz="1100" kern="100">
                          <a:effectLst/>
                        </a:rPr>
                        <a:t>触发，与</a:t>
                      </a:r>
                      <a:r>
                        <a:rPr lang="en-US" sz="1100" kern="100">
                          <a:effectLst/>
                        </a:rPr>
                        <a:t>ion-refresher</a:t>
                      </a:r>
                      <a:r>
                        <a:rPr lang="zh-CN" sz="1100" kern="100">
                          <a:effectLst/>
                        </a:rPr>
                        <a:t>配合使用。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</a:tr>
              <a:tr h="4251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on-scroll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表达式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当内容滚动时触发该事件，对表达式求值。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18" marR="10718" marT="0" marB="0" anchor="ctr"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80294" y="1234562"/>
            <a:ext cx="5348398" cy="461665"/>
            <a:chOff x="490427" y="1434615"/>
            <a:chExt cx="5348398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滚动条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696156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01455" y="2765691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85431" y="3472079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7" name="椭圆 4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494100" y="1792101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1" name="椭圆 4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25836" y="2606085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685926" y="1855085"/>
            <a:ext cx="542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ion-scroll</a:t>
            </a:r>
            <a:r>
              <a:rPr lang="zh-CN" altLang="en-US" dirty="0"/>
              <a:t>指令用来创建一个包含所有内容的滚动容器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73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047290" y="297039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1057738" y="3690471"/>
            <a:ext cx="239031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1012610" y="4076700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demo10-3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0294" y="1234562"/>
            <a:ext cx="5348398" cy="461665"/>
            <a:chOff x="490427" y="1434615"/>
            <a:chExt cx="5348398" cy="461665"/>
          </a:xfrm>
        </p:grpSpPr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滚动条案例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05578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42" y="2101208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101208"/>
            <a:ext cx="19431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226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3597" y="1269381"/>
            <a:ext cx="5348398" cy="461665"/>
            <a:chOff x="490427" y="1434615"/>
            <a:chExt cx="5348398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滚动刷新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696156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sp>
        <p:nvSpPr>
          <p:cNvPr id="6" name="矩形 5"/>
          <p:cNvSpPr/>
          <p:nvPr/>
        </p:nvSpPr>
        <p:spPr>
          <a:xfrm>
            <a:off x="1034149" y="1905365"/>
            <a:ext cx="8167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ion-infinite-scroll</a:t>
            </a:r>
            <a:r>
              <a:rPr lang="zh-CN" altLang="en-US" dirty="0"/>
              <a:t>指令用于滚动刷新功能</a:t>
            </a:r>
            <a:r>
              <a:rPr lang="zh-CN" altLang="en-US" dirty="0" smtClean="0"/>
              <a:t>，适</a:t>
            </a:r>
            <a:r>
              <a:rPr lang="zh-CN" altLang="en-US" dirty="0"/>
              <a:t>用于瀑布流</a:t>
            </a:r>
            <a:r>
              <a:rPr lang="zh-CN" altLang="en-US" dirty="0" smtClean="0"/>
              <a:t>式页</a:t>
            </a:r>
            <a:r>
              <a:rPr lang="zh-CN" altLang="en-US" dirty="0"/>
              <a:t>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65189"/>
              </p:ext>
            </p:extLst>
          </p:nvPr>
        </p:nvGraphicFramePr>
        <p:xfrm>
          <a:off x="1059767" y="3448050"/>
          <a:ext cx="6968947" cy="2922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870"/>
                <a:gridCol w="1101955"/>
                <a:gridCol w="1247775"/>
                <a:gridCol w="3692347"/>
              </a:tblGrid>
              <a:tr h="389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名称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取值类型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</a:tr>
              <a:tr h="701014">
                <a:tc rowSpan="3"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distance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字符串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可选，从底部滚动到触发</a:t>
                      </a:r>
                      <a:r>
                        <a:rPr lang="en-US" sz="1600" kern="100" dirty="0">
                          <a:effectLst/>
                        </a:rPr>
                        <a:t>on-infinite</a:t>
                      </a:r>
                      <a:r>
                        <a:rPr lang="zh-CN" sz="1600" kern="100" dirty="0">
                          <a:effectLst/>
                        </a:rPr>
                        <a:t>表达式的距离，默认：</a:t>
                      </a:r>
                      <a:r>
                        <a:rPr lang="en-US" sz="1600" kern="100" dirty="0">
                          <a:effectLst/>
                        </a:rPr>
                        <a:t>1%</a:t>
                      </a:r>
                      <a:r>
                        <a:rPr lang="zh-CN" sz="1600" kern="100" dirty="0">
                          <a:effectLst/>
                        </a:rPr>
                        <a:t>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</a:tr>
              <a:tr h="945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icon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字符串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可选，当加载时显示的图标。默认值</a:t>
                      </a:r>
                      <a:r>
                        <a:rPr lang="en-US" sz="1600" kern="100">
                          <a:effectLst/>
                        </a:rPr>
                        <a:t>: 'ion-loading-d'</a:t>
                      </a:r>
                      <a:r>
                        <a:rPr lang="zh-CN" sz="1600" kern="100">
                          <a:effectLst/>
                        </a:rPr>
                        <a:t>，该属性已不推荐使用，建议用</a:t>
                      </a:r>
                      <a:r>
                        <a:rPr lang="en-US" sz="1600" kern="100">
                          <a:effectLst/>
                        </a:rPr>
                        <a:t>spinner</a:t>
                      </a:r>
                      <a:r>
                        <a:rPr lang="zh-CN" sz="1600" kern="100">
                          <a:effectLst/>
                        </a:rPr>
                        <a:t>属性代替。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</a:tr>
              <a:tr h="4433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spinner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字符串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可选，加载时显示轮转等待指示框。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</a:tr>
              <a:tr h="4433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on-infinite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表达式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必选，当滚动到底部时触发的事件。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3282" marR="53282" marT="0" marB="0" anchor="ctr"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8027124" y="359973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11100" y="4334695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7" name="椭圆 4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419769" y="265471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1" name="椭圆 4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51505" y="3468701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093240" y="2435659"/>
            <a:ext cx="5235528" cy="760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&lt;ion-infinite-scroll on-infinite="loadMore()" distance="1%"&gt; 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...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&lt;/ion-infinite-scroll</a:t>
            </a:r>
            <a:r>
              <a:rPr lang="en-US" altLang="zh-CN" sz="1600" dirty="0" smtClean="0">
                <a:solidFill>
                  <a:schemeClr val="tx1"/>
                </a:solidFill>
              </a:rPr>
              <a:t>&gt;</a:t>
            </a:r>
            <a:endParaRPr lang="zh-CN" altLang="zh-CN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29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56740" y="297039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467188" y="3690471"/>
            <a:ext cx="239031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422060" y="4076700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demo10-4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0294" y="1234562"/>
            <a:ext cx="5348398" cy="461665"/>
            <a:chOff x="490427" y="1434615"/>
            <a:chExt cx="5348398" cy="461665"/>
          </a:xfrm>
        </p:grpSpPr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滚动刷新案例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29623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6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295525"/>
            <a:ext cx="19431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2286000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2286000"/>
            <a:ext cx="19431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990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80294" y="1234562"/>
            <a:ext cx="5348398" cy="461665"/>
            <a:chOff x="490427" y="1434615"/>
            <a:chExt cx="5348398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下拉刷新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696156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sp>
        <p:nvSpPr>
          <p:cNvPr id="6" name="矩形 5"/>
          <p:cNvSpPr/>
          <p:nvPr/>
        </p:nvSpPr>
        <p:spPr>
          <a:xfrm>
            <a:off x="817015" y="1800590"/>
            <a:ext cx="8167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ion-refresher</a:t>
            </a:r>
            <a:r>
              <a:rPr lang="zh-CN" altLang="en-US" dirty="0"/>
              <a:t>指令可以实现内容区域的下拉刷新功能</a:t>
            </a:r>
          </a:p>
        </p:txBody>
      </p:sp>
      <p:sp>
        <p:nvSpPr>
          <p:cNvPr id="24" name="矩形 23"/>
          <p:cNvSpPr/>
          <p:nvPr/>
        </p:nvSpPr>
        <p:spPr>
          <a:xfrm>
            <a:off x="817015" y="2274697"/>
            <a:ext cx="6012410" cy="1194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&lt;ion-content&gt;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&lt;ion-refresher pulling-text="</a:t>
            </a:r>
            <a:r>
              <a:rPr lang="zh-CN" altLang="en-US" sz="1600" dirty="0">
                <a:solidFill>
                  <a:schemeClr val="tx1"/>
                </a:solidFill>
              </a:rPr>
              <a:t>下拉刷新</a:t>
            </a:r>
            <a:r>
              <a:rPr lang="en-US" altLang="zh-CN" sz="1600" dirty="0">
                <a:solidFill>
                  <a:schemeClr val="tx1"/>
                </a:solidFill>
              </a:rPr>
              <a:t>..." on-refresh="doRefresh()"&gt;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&lt;/ion-refresher&gt;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&lt;/ion-content&gt;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31095"/>
              </p:ext>
            </p:extLst>
          </p:nvPr>
        </p:nvGraphicFramePr>
        <p:xfrm>
          <a:off x="781296" y="3643842"/>
          <a:ext cx="7572374" cy="2545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724"/>
                <a:gridCol w="1209675"/>
                <a:gridCol w="1066800"/>
                <a:gridCol w="4448175"/>
              </a:tblGrid>
              <a:tr h="3113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类型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取值类型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描述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</a:tr>
              <a:tr h="371475">
                <a:tc rowSpan="4"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pulling-icon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当用户向下拉动数据时显示的图标。默认值：</a:t>
                      </a:r>
                      <a:r>
                        <a:rPr lang="en-US" sz="1200" kern="100">
                          <a:effectLst/>
                        </a:rPr>
                        <a:t>'ion-arrow-down-c'</a:t>
                      </a:r>
                      <a:r>
                        <a:rPr lang="zh-CN" sz="1200" kern="100">
                          <a:effectLst/>
                        </a:rPr>
                        <a:t>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</a:tr>
              <a:tr h="352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pulling-text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当用户向下拉动数据时显示的文字。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</a:tr>
              <a:tr h="4271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refreshing-icon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当用户向下拉动数据松开后显示的图标，该属性已不推荐使用，建议用</a:t>
                      </a:r>
                      <a:r>
                        <a:rPr lang="en-US" sz="1200" kern="100" dirty="0">
                          <a:effectLst/>
                        </a:rPr>
                        <a:t>spinner</a:t>
                      </a:r>
                      <a:r>
                        <a:rPr lang="zh-CN" sz="1200" kern="100" dirty="0">
                          <a:effectLst/>
                        </a:rPr>
                        <a:t>属性代替。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</a:tr>
              <a:tr h="361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spinner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加载时显示轮转等待指示框。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</a:tr>
              <a:tr h="266700">
                <a:tc rowSpan="2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事件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on-refresh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表达式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当用户向下拉动数据到一定程度，松开后开始刷新时触发。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on-pulling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表达式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当用户开始向下拉动内容区域时触发。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031" marR="12031" marT="0" marB="0" anchor="ctr"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8314423" y="3848051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098399" y="4583014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7" name="椭圆 4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707068" y="2903036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1" name="椭圆 4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038804" y="3717020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9328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81296" y="2045006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404135" y="2656983"/>
            <a:ext cx="8149315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5844218" y="2797705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demo10-5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0294" y="1234562"/>
            <a:ext cx="5348398" cy="461665"/>
            <a:chOff x="490427" y="1434615"/>
            <a:chExt cx="5348398" cy="461665"/>
          </a:xfrm>
        </p:grpSpPr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下拉刷新案例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29623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94" y="3238500"/>
            <a:ext cx="19431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26" y="3257550"/>
            <a:ext cx="19431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42" y="3248025"/>
            <a:ext cx="19431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21" y="3248025"/>
            <a:ext cx="19431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516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00182"/>
              </p:ext>
            </p:extLst>
          </p:nvPr>
        </p:nvGraphicFramePr>
        <p:xfrm>
          <a:off x="628650" y="2755424"/>
          <a:ext cx="7210425" cy="2971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874"/>
                <a:gridCol w="871217"/>
                <a:gridCol w="4754334"/>
              </a:tblGrid>
              <a:tr h="3687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方法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取值类型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描述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resize()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通知滚动视图由于内容更新，当前滚动容器的大小需要重新计算。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scrollTop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([shouldAnimate])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布尔值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滚动到内容顶部，参数</a:t>
                      </a:r>
                      <a:r>
                        <a:rPr lang="en-US" sz="1200" kern="100">
                          <a:effectLst/>
                        </a:rPr>
                        <a:t>shouldAnimate</a:t>
                      </a:r>
                      <a:r>
                        <a:rPr lang="zh-CN" sz="1200" kern="100">
                          <a:effectLst/>
                        </a:rPr>
                        <a:t>表示是否应用滚动动画。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scrollBottom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([shouldAnimate])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布尔值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滚动到内容底部，参数</a:t>
                      </a:r>
                      <a:r>
                        <a:rPr lang="en-US" sz="1200" kern="100">
                          <a:effectLst/>
                        </a:rPr>
                        <a:t>shouldAnimate</a:t>
                      </a:r>
                      <a:r>
                        <a:rPr lang="zh-CN" sz="1200" kern="100">
                          <a:effectLst/>
                        </a:rPr>
                        <a:t>表示是否应用滚动动画。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scrollTo(left,top, [shouldAnimate])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滚动到指定位置，</a:t>
                      </a:r>
                      <a:r>
                        <a:rPr lang="en-US" sz="1200" kern="100">
                          <a:effectLst/>
                        </a:rPr>
                        <a:t>left</a:t>
                      </a:r>
                      <a:r>
                        <a:rPr lang="zh-CN" sz="1200" kern="100">
                          <a:effectLst/>
                        </a:rPr>
                        <a:t>和</a:t>
                      </a:r>
                      <a:r>
                        <a:rPr lang="en-US" sz="1200" kern="100">
                          <a:effectLst/>
                        </a:rPr>
                        <a:t>top</a:t>
                      </a:r>
                      <a:r>
                        <a:rPr lang="zh-CN" sz="1200" kern="100">
                          <a:effectLst/>
                        </a:rPr>
                        <a:t>分别表示要滚动到的</a:t>
                      </a:r>
                      <a:r>
                        <a:rPr lang="en-US" sz="1200" kern="100">
                          <a:effectLst/>
                        </a:rPr>
                        <a:t>x</a:t>
                      </a:r>
                      <a:r>
                        <a:rPr lang="zh-CN" sz="1200" kern="100">
                          <a:effectLst/>
                        </a:rPr>
                        <a:t>坐标和</a:t>
                      </a:r>
                      <a:r>
                        <a:rPr lang="en-US" sz="1200" kern="100">
                          <a:effectLst/>
                        </a:rPr>
                        <a:t>y</a:t>
                      </a:r>
                      <a:r>
                        <a:rPr lang="zh-CN" sz="1200" kern="100">
                          <a:effectLst/>
                        </a:rPr>
                        <a:t>坐标。参数</a:t>
                      </a:r>
                      <a:r>
                        <a:rPr lang="en-US" sz="1200" kern="100">
                          <a:effectLst/>
                        </a:rPr>
                        <a:t>shouldAnimate</a:t>
                      </a:r>
                      <a:r>
                        <a:rPr lang="zh-CN" sz="1200" kern="100">
                          <a:effectLst/>
                        </a:rPr>
                        <a:t>表示是否应用滚动动画。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3350" indent="-66675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布尔值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527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scrollBy(left, top, [shouldAnimate])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滚动到指定偏移量，</a:t>
                      </a:r>
                      <a:r>
                        <a:rPr lang="en-US" sz="1200" kern="100">
                          <a:effectLst/>
                        </a:rPr>
                        <a:t>let</a:t>
                      </a:r>
                      <a:r>
                        <a:rPr lang="zh-CN" sz="1200" kern="100">
                          <a:effectLst/>
                        </a:rPr>
                        <a:t>和</a:t>
                      </a:r>
                      <a:r>
                        <a:rPr lang="en-US" sz="1200" kern="100">
                          <a:effectLst/>
                        </a:rPr>
                        <a:t>top</a:t>
                      </a:r>
                      <a:r>
                        <a:rPr lang="zh-CN" sz="1200" kern="100">
                          <a:effectLst/>
                        </a:rPr>
                        <a:t>分别表示要滚动到的</a:t>
                      </a:r>
                      <a:r>
                        <a:rPr lang="en-US" sz="1200" kern="100">
                          <a:effectLst/>
                        </a:rPr>
                        <a:t>x</a:t>
                      </a:r>
                      <a:r>
                        <a:rPr lang="zh-CN" sz="1200" kern="100">
                          <a:effectLst/>
                        </a:rPr>
                        <a:t>和</a:t>
                      </a:r>
                      <a:r>
                        <a:rPr lang="en-US" sz="1200" kern="100">
                          <a:effectLst/>
                        </a:rPr>
                        <a:t>y</a:t>
                      </a:r>
                      <a:r>
                        <a:rPr lang="zh-CN" sz="1200" kern="100">
                          <a:effectLst/>
                        </a:rPr>
                        <a:t>偏移量。参数</a:t>
                      </a:r>
                      <a:r>
                        <a:rPr lang="en-US" sz="1200" kern="100">
                          <a:effectLst/>
                        </a:rPr>
                        <a:t>shouldAnimate</a:t>
                      </a:r>
                      <a:r>
                        <a:rPr lang="zh-CN" sz="1200" kern="100">
                          <a:effectLst/>
                        </a:rPr>
                        <a:t>表示是否应用滚动动画。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布尔值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$getByHandle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(handle)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返回匹配</a:t>
                      </a:r>
                      <a:r>
                        <a:rPr lang="en-US" sz="1200" kern="100" dirty="0">
                          <a:effectLst/>
                        </a:rPr>
                        <a:t>handle</a:t>
                      </a:r>
                      <a:r>
                        <a:rPr lang="zh-CN" sz="1200" kern="100" dirty="0">
                          <a:effectLst/>
                        </a:rPr>
                        <a:t>字符串所指定的滚动视图实例。在滚动视图上，使用</a:t>
                      </a:r>
                      <a:r>
                        <a:rPr lang="en-US" sz="1200" kern="100" dirty="0">
                          <a:effectLst/>
                        </a:rPr>
                        <a:t>delegate-handle</a:t>
                      </a:r>
                      <a:r>
                        <a:rPr lang="zh-CN" sz="1200" kern="100" dirty="0">
                          <a:effectLst/>
                        </a:rPr>
                        <a:t>属性绑定该字符串。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80294" y="1234562"/>
            <a:ext cx="5348398" cy="461665"/>
            <a:chOff x="490427" y="1434615"/>
            <a:chExt cx="5348398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手动控制滚动视图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99035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sp>
        <p:nvSpPr>
          <p:cNvPr id="6" name="矩形 5"/>
          <p:cNvSpPr/>
          <p:nvPr/>
        </p:nvSpPr>
        <p:spPr>
          <a:xfrm>
            <a:off x="597939" y="2195977"/>
            <a:ext cx="8167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smtClean="0"/>
              <a:t>ionicScrollDelegate</a:t>
            </a:r>
            <a:r>
              <a:rPr lang="zh-CN" altLang="zh-CN" dirty="0"/>
              <a:t>作为</a:t>
            </a:r>
            <a:r>
              <a:rPr lang="en-US" altLang="zh-CN" dirty="0"/>
              <a:t>ion-content</a:t>
            </a:r>
            <a:r>
              <a:rPr lang="zh-CN" altLang="zh-CN" dirty="0"/>
              <a:t>或</a:t>
            </a:r>
            <a:r>
              <a:rPr lang="en-US" altLang="zh-CN" dirty="0"/>
              <a:t>ion-scroll</a:t>
            </a:r>
            <a:r>
              <a:rPr lang="zh-CN" altLang="zh-CN" dirty="0"/>
              <a:t>指令的代理服务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7881642" y="2965618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65618" y="3700581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7" name="椭圆 4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74287" y="2020603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1" name="椭圆 4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606023" y="2834587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07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250825" y="1619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cs typeface="+mj-cs"/>
                <a:sym typeface="宋体" charset="-122"/>
              </a:rPr>
              <a:t>作业点评</a:t>
            </a:r>
          </a:p>
        </p:txBody>
      </p:sp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0" y="1589088"/>
            <a:ext cx="8243491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如何在任意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元素上定义图标。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中，针对布局中不同的区域可以如何声明。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880" y="1052736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798" y="1054838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26307" y="2144157"/>
            <a:ext cx="6635800" cy="21452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ionic</a:t>
            </a:r>
            <a:r>
              <a:rPr lang="zh-CN" altLang="en-US" sz="2000" dirty="0"/>
              <a:t>中可以在任意</a:t>
            </a:r>
            <a:r>
              <a:rPr lang="en-US" altLang="zh-CN" sz="2000" dirty="0"/>
              <a:t>HTML</a:t>
            </a:r>
            <a:r>
              <a:rPr lang="zh-CN" altLang="en-US" sz="2000" dirty="0"/>
              <a:t>元素上定义图标，步骤如下所示。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.icon</a:t>
            </a:r>
            <a:r>
              <a:rPr lang="zh-CN" altLang="en-US" sz="2000" dirty="0"/>
              <a:t>：将元素声明为图标</a:t>
            </a:r>
            <a:r>
              <a:rPr lang="en-US" altLang="zh-CN" sz="2000" dirty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.ion-{icon-name} </a:t>
            </a:r>
            <a:r>
              <a:rPr lang="zh-CN" altLang="en-US" sz="2000" dirty="0"/>
              <a:t>：声明要使用的具体图标。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326307" y="2990559"/>
            <a:ext cx="6635800" cy="25977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ionic</a:t>
            </a:r>
            <a:r>
              <a:rPr lang="zh-CN" altLang="en-US" sz="2000" dirty="0"/>
              <a:t>中，针对布局中不同的区域可以使用以下</a:t>
            </a:r>
            <a:r>
              <a:rPr lang="en-US" altLang="zh-CN" sz="2000" dirty="0"/>
              <a:t>CSS</a:t>
            </a:r>
            <a:r>
              <a:rPr lang="zh-CN" altLang="en-US" sz="2000" dirty="0"/>
              <a:t>类来声明：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	声明</a:t>
            </a:r>
            <a:r>
              <a:rPr lang="en-US" altLang="zh-CN" sz="2000" dirty="0"/>
              <a:t>Header</a:t>
            </a:r>
            <a:r>
              <a:rPr lang="zh-CN" altLang="en-US" sz="2000" dirty="0"/>
              <a:t>区域：</a:t>
            </a:r>
            <a:r>
              <a:rPr lang="en-US" altLang="zh-CN" sz="2000" dirty="0"/>
              <a:t>.bar .bar-header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	声明</a:t>
            </a:r>
            <a:r>
              <a:rPr lang="en-US" altLang="zh-CN" sz="2000" dirty="0"/>
              <a:t>Content</a:t>
            </a:r>
            <a:r>
              <a:rPr lang="zh-CN" altLang="en-US" sz="2000" dirty="0"/>
              <a:t>区域：</a:t>
            </a:r>
            <a:r>
              <a:rPr lang="en-US" altLang="zh-CN" sz="2000" dirty="0"/>
              <a:t>.content . scroll-content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	声明</a:t>
            </a:r>
            <a:r>
              <a:rPr lang="en-US" altLang="zh-CN" sz="2000" dirty="0"/>
              <a:t>Footer</a:t>
            </a:r>
            <a:r>
              <a:rPr lang="zh-CN" altLang="en-US" sz="2000" dirty="0"/>
              <a:t>区域：</a:t>
            </a:r>
            <a:r>
              <a:rPr lang="en-US" altLang="zh-CN" sz="2000" dirty="0"/>
              <a:t>.bar .bar-footer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00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76520" y="28499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385084" y="3633400"/>
            <a:ext cx="215809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264280" y="3968261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demo10-6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0294" y="1234562"/>
            <a:ext cx="5348398" cy="461665"/>
            <a:chOff x="490427" y="1434615"/>
            <a:chExt cx="5348398" cy="461665"/>
          </a:xfrm>
        </p:grpSpPr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下拉刷新案例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29623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37" y="2255496"/>
            <a:ext cx="1943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249317"/>
            <a:ext cx="1943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249317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19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91" y="2525077"/>
            <a:ext cx="4154557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434496" y="260316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路由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6019" y="1234562"/>
            <a:ext cx="5348398" cy="461665"/>
            <a:chOff x="490427" y="1434615"/>
            <a:chExt cx="5348398" cy="461665"/>
          </a:xfrm>
        </p:grpSpPr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路由状态机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29623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93189" y="2550973"/>
            <a:ext cx="400978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在</a:t>
            </a:r>
            <a:r>
              <a:rPr lang="en-US" altLang="zh-CN" dirty="0"/>
              <a:t>angular ui-router</a:t>
            </a:r>
            <a:r>
              <a:rPr lang="zh-CN" altLang="zh-CN" dirty="0"/>
              <a:t>中有</a:t>
            </a:r>
            <a:r>
              <a:rPr lang="en-US" altLang="zh-CN" dirty="0"/>
              <a:t>3</a:t>
            </a:r>
            <a:r>
              <a:rPr lang="zh-CN" altLang="zh-CN" dirty="0"/>
              <a:t>个关键词：状态（</a:t>
            </a:r>
            <a:r>
              <a:rPr lang="en-US" altLang="zh-CN" sz="2000" b="1" dirty="0">
                <a:solidFill>
                  <a:srgbClr val="0070C0"/>
                </a:solidFill>
              </a:rPr>
              <a:t>state</a:t>
            </a:r>
            <a:r>
              <a:rPr lang="zh-CN" altLang="zh-CN" dirty="0"/>
              <a:t>）、</a:t>
            </a:r>
            <a:r>
              <a:rPr lang="en-US" altLang="zh-CN" sz="2000" b="1" dirty="0">
                <a:solidFill>
                  <a:srgbClr val="0070C0"/>
                </a:solidFill>
              </a:rPr>
              <a:t>URL</a:t>
            </a:r>
            <a:r>
              <a:rPr lang="zh-CN" altLang="zh-CN" dirty="0"/>
              <a:t>、</a:t>
            </a:r>
            <a:r>
              <a:rPr lang="en-US" altLang="zh-CN" dirty="0"/>
              <a:t>HTML</a:t>
            </a:r>
            <a:r>
              <a:rPr lang="zh-CN" altLang="zh-CN" dirty="0"/>
              <a:t>模板（</a:t>
            </a:r>
            <a:r>
              <a:rPr lang="en-US" altLang="zh-CN" sz="2000" b="1" dirty="0">
                <a:solidFill>
                  <a:srgbClr val="0070C0"/>
                </a:solidFill>
              </a:rPr>
              <a:t>template</a:t>
            </a:r>
            <a:r>
              <a:rPr lang="zh-CN" altLang="zh-CN" dirty="0"/>
              <a:t>），也就是说，</a:t>
            </a:r>
            <a:r>
              <a:rPr lang="en-US" altLang="zh-CN" dirty="0"/>
              <a:t>angular-ui-router</a:t>
            </a:r>
            <a:r>
              <a:rPr lang="zh-CN" altLang="zh-CN" dirty="0"/>
              <a:t>在</a:t>
            </a:r>
            <a:r>
              <a:rPr lang="en-US" altLang="zh-CN" dirty="0"/>
              <a:t>ngRoute</a:t>
            </a:r>
            <a:r>
              <a:rPr lang="zh-CN" altLang="zh-CN" dirty="0"/>
              <a:t>的基础之上，增加了“</a:t>
            </a:r>
            <a:r>
              <a:rPr lang="zh-CN" altLang="zh-CN" sz="2000" b="1" dirty="0">
                <a:solidFill>
                  <a:srgbClr val="0070C0"/>
                </a:solidFill>
              </a:rPr>
              <a:t>状态</a:t>
            </a:r>
            <a:r>
              <a:rPr lang="zh-CN" altLang="zh-CN" dirty="0"/>
              <a:t>”的概念，将动态加载的</a:t>
            </a:r>
            <a:r>
              <a:rPr lang="en-US" altLang="zh-CN" dirty="0"/>
              <a:t>HTML</a:t>
            </a:r>
            <a:r>
              <a:rPr lang="zh-CN" altLang="zh-CN" dirty="0"/>
              <a:t>模板集合抽象为一个</a:t>
            </a:r>
            <a:r>
              <a:rPr lang="zh-CN" altLang="zh-CN" sz="2000" b="1" dirty="0">
                <a:solidFill>
                  <a:srgbClr val="0070C0"/>
                </a:solidFill>
              </a:rPr>
              <a:t>状态机</a:t>
            </a:r>
            <a:r>
              <a:rPr lang="zh-CN" altLang="zh-CN" dirty="0"/>
              <a:t>，通过状态的切换来实现</a:t>
            </a:r>
            <a:r>
              <a:rPr lang="zh-CN" altLang="zh-CN" sz="2000" b="1" dirty="0">
                <a:solidFill>
                  <a:srgbClr val="0070C0"/>
                </a:solidFill>
              </a:rPr>
              <a:t>路由</a:t>
            </a:r>
            <a:r>
              <a:rPr lang="zh-CN" altLang="zh-CN" dirty="0"/>
              <a:t>的</a:t>
            </a:r>
            <a:r>
              <a:rPr lang="zh-CN" altLang="zh-CN" sz="2000" b="1" dirty="0">
                <a:solidFill>
                  <a:srgbClr val="0070C0"/>
                </a:solidFill>
              </a:rPr>
              <a:t>导航功</a:t>
            </a:r>
            <a:r>
              <a:rPr lang="zh-CN" altLang="zh-CN" sz="2000" b="1" dirty="0" smtClean="0">
                <a:solidFill>
                  <a:srgbClr val="0070C0"/>
                </a:solidFill>
              </a:rPr>
              <a:t>能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.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9834" y="2175800"/>
            <a:ext cx="4319342" cy="3800475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24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434496" y="260316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路由</a:t>
            </a:r>
          </a:p>
        </p:txBody>
      </p:sp>
      <p:sp>
        <p:nvSpPr>
          <p:cNvPr id="11" name="椭圆 1"/>
          <p:cNvSpPr/>
          <p:nvPr/>
        </p:nvSpPr>
        <p:spPr>
          <a:xfrm>
            <a:off x="926217" y="1274102"/>
            <a:ext cx="1838291" cy="1570257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17199" tIns="58599" rIns="117199" bIns="5859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599" b="1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"/>
          <p:cNvSpPr/>
          <p:nvPr/>
        </p:nvSpPr>
        <p:spPr>
          <a:xfrm>
            <a:off x="1019175" y="2667336"/>
            <a:ext cx="662480" cy="1436266"/>
          </a:xfrm>
          <a:custGeom>
            <a:avLst/>
            <a:gdLst/>
            <a:ahLst/>
            <a:cxnLst/>
            <a:rect l="l" t="t" r="r" b="b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rgbClr val="2B83E5"/>
          </a:solidFill>
          <a:ln w="25400" cap="flat" cmpd="sng" algn="ctr">
            <a:noFill/>
            <a:prstDash val="solid"/>
          </a:ln>
          <a:effectLst/>
        </p:spPr>
        <p:txBody>
          <a:bodyPr lIns="117199" tIns="58599" rIns="117199" bIns="5859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/>
          <p:nvPr/>
        </p:nvSpPr>
        <p:spPr>
          <a:xfrm rot="5400000">
            <a:off x="802180" y="3762944"/>
            <a:ext cx="1489565" cy="1847033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17199" tIns="58599" rIns="117199" bIns="5859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599" b="1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2599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14"/>
          <p:cNvSpPr/>
          <p:nvPr/>
        </p:nvSpPr>
        <p:spPr>
          <a:xfrm>
            <a:off x="2564922" y="1576479"/>
            <a:ext cx="4416818" cy="647193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17199" tIns="58599" rIns="117199" bIns="5859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染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14"/>
          <p:cNvSpPr/>
          <p:nvPr/>
        </p:nvSpPr>
        <p:spPr>
          <a:xfrm>
            <a:off x="2188605" y="4141221"/>
            <a:ext cx="4498068" cy="647193"/>
          </a:xfrm>
          <a:custGeom>
            <a:avLst/>
            <a:gdLst>
              <a:gd name="connsiteX0" fmla="*/ 0 w 4033295"/>
              <a:gd name="connsiteY0" fmla="*/ 0 h 648072"/>
              <a:gd name="connsiteX1" fmla="*/ 3709259 w 4033295"/>
              <a:gd name="connsiteY1" fmla="*/ 0 h 648072"/>
              <a:gd name="connsiteX2" fmla="*/ 4033295 w 4033295"/>
              <a:gd name="connsiteY2" fmla="*/ 324036 h 648072"/>
              <a:gd name="connsiteX3" fmla="*/ 3709259 w 4033295"/>
              <a:gd name="connsiteY3" fmla="*/ 648072 h 648072"/>
              <a:gd name="connsiteX4" fmla="*/ 72855 w 4033295"/>
              <a:gd name="connsiteY4" fmla="*/ 648072 h 648072"/>
              <a:gd name="connsiteX5" fmla="*/ 0 w 4033295"/>
              <a:gd name="connsiteY5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17199" tIns="58599" rIns="117199" bIns="5859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用于存放</a:t>
            </a:r>
            <a:r>
              <a:rPr lang="en-US" altLang="zh-CN" sz="24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代码片段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1308045" y="1564108"/>
            <a:ext cx="1822123" cy="1103228"/>
          </a:xfrm>
          <a:prstGeom prst="rect">
            <a:avLst/>
          </a:prstGeom>
          <a:noFill/>
        </p:spPr>
        <p:txBody>
          <a:bodyPr wrap="square" lIns="117199" tIns="58599" rIns="117199" bIns="5859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ea typeface="微软雅黑" pitchFamily="34" charset="-122"/>
              </a:rPr>
              <a:t>模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ea typeface="微软雅黑" pitchFamily="34" charset="-122"/>
              </a:rPr>
              <a:t>板</a:t>
            </a:r>
            <a:endParaRPr lang="en-US" altLang="zh-CN" sz="32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ea typeface="微软雅黑" pitchFamily="34" charset="-122"/>
              </a:rPr>
              <a:t>视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ea typeface="微软雅黑" pitchFamily="34" charset="-122"/>
              </a:rPr>
              <a:t>图</a:t>
            </a:r>
          </a:p>
        </p:txBody>
      </p:sp>
      <p:sp>
        <p:nvSpPr>
          <p:cNvPr id="24" name="TextBox 9"/>
          <p:cNvSpPr txBox="1"/>
          <p:nvPr/>
        </p:nvSpPr>
        <p:spPr>
          <a:xfrm>
            <a:off x="1003083" y="4110007"/>
            <a:ext cx="1467396" cy="1964874"/>
          </a:xfrm>
          <a:prstGeom prst="rect">
            <a:avLst/>
          </a:prstGeom>
          <a:noFill/>
        </p:spPr>
        <p:txBody>
          <a:bodyPr wrap="square" lIns="117199" tIns="58599" rIns="117199" bIns="5859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视</a:t>
            </a: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2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</a:rPr>
              <a:t>容</a:t>
            </a: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</a:rPr>
              <a:t>器</a:t>
            </a:r>
          </a:p>
          <a:p>
            <a:pPr>
              <a:defRPr/>
            </a:pPr>
            <a:endParaRPr lang="zh-CN" altLang="en-US" sz="5599" b="1" kern="0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64578" y="23826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&lt;ion-nav-view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&lt;!--</a:t>
            </a:r>
            <a:r>
              <a:rPr lang="zh-CN" altLang="zh-CN" dirty="0"/>
              <a:t>模板内容将被插入此处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ion-nav-view&gt;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7331" y="4921764"/>
            <a:ext cx="63613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&lt;script id="templates/index.html" type="text/ng-template"&gt;</a:t>
            </a:r>
            <a:endParaRPr lang="zh-CN" altLang="zh-CN" dirty="0"/>
          </a:p>
          <a:p>
            <a:r>
              <a:rPr lang="en-US" altLang="zh-CN" dirty="0"/>
              <a:t>    &lt;ion-view&gt;</a:t>
            </a:r>
            <a:endParaRPr lang="zh-CN" altLang="zh-CN" dirty="0"/>
          </a:p>
          <a:p>
            <a:r>
              <a:rPr lang="en-US" altLang="zh-CN" dirty="0"/>
              <a:t>       &lt;!--</a:t>
            </a:r>
            <a:r>
              <a:rPr lang="zh-CN" altLang="zh-CN" dirty="0"/>
              <a:t>模板内容</a:t>
            </a:r>
            <a:r>
              <a:rPr lang="en-US" altLang="zh-CN" dirty="0"/>
              <a:t>--&gt;</a:t>
            </a:r>
            <a:endParaRPr lang="zh-CN" altLang="zh-CN" dirty="0"/>
          </a:p>
          <a:p>
            <a:r>
              <a:rPr lang="en-US" altLang="zh-CN" dirty="0"/>
              <a:t>    &lt;/ion-view&gt;</a:t>
            </a:r>
            <a:endParaRPr lang="zh-CN" altLang="zh-CN" dirty="0"/>
          </a:p>
          <a:p>
            <a:r>
              <a:rPr lang="en-US" altLang="zh-CN" dirty="0"/>
              <a:t>&lt;/script&gt;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519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434496" y="260316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路由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6019" y="1234562"/>
            <a:ext cx="5348398" cy="461665"/>
            <a:chOff x="490427" y="1434615"/>
            <a:chExt cx="5348398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路由的实现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29623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等腰三角形 17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653605" y="1981181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19" name="等腰三角形 18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1188796" y="1981181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20" name="等腰三角形 19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736679" y="2346231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>
                <a:solidFill>
                  <a:schemeClr val="bg1">
                    <a:lumMod val="100000"/>
                  </a:schemeClr>
                </a:solidFill>
              </a:rPr>
              <a:t>1</a:t>
            </a:r>
          </a:p>
        </p:txBody>
      </p:sp>
      <p:sp>
        <p:nvSpPr>
          <p:cNvPr id="25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504627" y="2518184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6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784305" y="2947554"/>
            <a:ext cx="3711495" cy="28079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首先需要配置路由状态机。状态的划分以及每个状态的元信息（例如模板、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URL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等）是在配置阶段通过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$stateProvider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完成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的。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="" xmlns:a16="http://schemas.microsoft.com/office/drawing/2014/main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530" y="2516087"/>
            <a:ext cx="284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配置路由状态机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38" y="2805635"/>
            <a:ext cx="36195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9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434496" y="260316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路由</a:t>
            </a:r>
          </a:p>
        </p:txBody>
      </p:sp>
      <p:sp>
        <p:nvSpPr>
          <p:cNvPr id="18" name="等腰三角形 17">
            <a:extLst>
              <a:ext uri="{FF2B5EF4-FFF2-40B4-BE49-F238E27FC236}">
                <a16:creationId xmlns="" xmlns:a16="http://schemas.microsoft.com/office/drawing/2014/main" id="{2E82BADA-E1DC-41C2-99D3-14335AB75893}"/>
              </a:ext>
            </a:extLst>
          </p:cNvPr>
          <p:cNvSpPr/>
          <p:nvPr/>
        </p:nvSpPr>
        <p:spPr>
          <a:xfrm>
            <a:off x="1653605" y="1628756"/>
            <a:ext cx="975300" cy="997806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19" name="等腰三角形 18">
            <a:extLst>
              <a:ext uri="{FF2B5EF4-FFF2-40B4-BE49-F238E27FC236}">
                <a16:creationId xmlns="" xmlns:a16="http://schemas.microsoft.com/office/drawing/2014/main" id="{DE82AFCA-82C2-4D5F-9183-7D423254AA04}"/>
              </a:ext>
            </a:extLst>
          </p:cNvPr>
          <p:cNvSpPr/>
          <p:nvPr/>
        </p:nvSpPr>
        <p:spPr>
          <a:xfrm>
            <a:off x="1188796" y="1628756"/>
            <a:ext cx="975301" cy="997806"/>
          </a:xfrm>
          <a:prstGeom prst="triangle">
            <a:avLst/>
          </a:prstGeom>
          <a:solidFill>
            <a:srgbClr val="ACC6D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sp>
        <p:nvSpPr>
          <p:cNvPr id="20" name="等腰三角形 19">
            <a:extLst>
              <a:ext uri="{FF2B5EF4-FFF2-40B4-BE49-F238E27FC236}">
                <a16:creationId xmlns="" xmlns:a16="http://schemas.microsoft.com/office/drawing/2014/main" id="{302C57A2-76F0-4516-B49D-076401B5A743}"/>
              </a:ext>
            </a:extLst>
          </p:cNvPr>
          <p:cNvSpPr/>
          <p:nvPr/>
        </p:nvSpPr>
        <p:spPr>
          <a:xfrm>
            <a:off x="736679" y="1993806"/>
            <a:ext cx="618484" cy="63275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 lnSpcReduction="10000"/>
          </a:bodyPr>
          <a:lstStyle/>
          <a:p>
            <a:pPr algn="ctr"/>
            <a:r>
              <a:rPr lang="en-US" altLang="zh-CN" sz="1500" b="1" dirty="0">
                <a:solidFill>
                  <a:schemeClr val="bg1">
                    <a:lumMod val="100000"/>
                  </a:schemeClr>
                </a:solidFill>
              </a:rPr>
              <a:t>2</a:t>
            </a:r>
          </a:p>
        </p:txBody>
      </p:sp>
      <p:sp>
        <p:nvSpPr>
          <p:cNvPr id="25" name="ïşḻïďê-Freeform: Shape 85">
            <a:extLst>
              <a:ext uri="{FF2B5EF4-FFF2-40B4-BE49-F238E27FC236}">
                <a16:creationId xmlns="" xmlns:a16="http://schemas.microsoft.com/office/drawing/2014/main" id="{6C7465DE-3AB5-47B9-84E9-0AF7BC99CFA2}"/>
              </a:ext>
            </a:extLst>
          </p:cNvPr>
          <p:cNvSpPr>
            <a:spLocks/>
          </p:cNvSpPr>
          <p:nvPr/>
        </p:nvSpPr>
        <p:spPr bwMode="auto">
          <a:xfrm>
            <a:off x="1504627" y="2158598"/>
            <a:ext cx="343637" cy="401751"/>
          </a:xfrm>
          <a:custGeom>
            <a:avLst/>
            <a:gdLst/>
            <a:ahLst/>
            <a:cxnLst>
              <a:cxn ang="0">
                <a:pos x="44" y="43"/>
              </a:cxn>
              <a:cxn ang="0">
                <a:pos x="87" y="0"/>
              </a:cxn>
              <a:cxn ang="0">
                <a:pos x="130" y="43"/>
              </a:cxn>
              <a:cxn ang="0">
                <a:pos x="87" y="86"/>
              </a:cxn>
              <a:cxn ang="0">
                <a:pos x="44" y="43"/>
              </a:cxn>
              <a:cxn ang="0">
                <a:pos x="137" y="37"/>
              </a:cxn>
              <a:cxn ang="0">
                <a:pos x="263" y="14"/>
              </a:cxn>
              <a:cxn ang="0">
                <a:pos x="252" y="124"/>
              </a:cxn>
              <a:cxn ang="0">
                <a:pos x="206" y="104"/>
              </a:cxn>
              <a:cxn ang="0">
                <a:pos x="204" y="129"/>
              </a:cxn>
              <a:cxn ang="0">
                <a:pos x="183" y="119"/>
              </a:cxn>
              <a:cxn ang="0">
                <a:pos x="121" y="148"/>
              </a:cxn>
              <a:cxn ang="0">
                <a:pos x="96" y="145"/>
              </a:cxn>
              <a:cxn ang="0">
                <a:pos x="80" y="219"/>
              </a:cxn>
              <a:cxn ang="0">
                <a:pos x="60" y="242"/>
              </a:cxn>
              <a:cxn ang="0">
                <a:pos x="60" y="377"/>
              </a:cxn>
              <a:cxn ang="0">
                <a:pos x="37" y="400"/>
              </a:cxn>
              <a:cxn ang="0">
                <a:pos x="37" y="400"/>
              </a:cxn>
              <a:cxn ang="0">
                <a:pos x="14" y="377"/>
              </a:cxn>
              <a:cxn ang="0">
                <a:pos x="15" y="234"/>
              </a:cxn>
              <a:cxn ang="0">
                <a:pos x="3" y="203"/>
              </a:cxn>
              <a:cxn ang="0">
                <a:pos x="23" y="110"/>
              </a:cxn>
              <a:cxn ang="0">
                <a:pos x="59" y="84"/>
              </a:cxn>
              <a:cxn ang="0">
                <a:pos x="59" y="84"/>
              </a:cxn>
              <a:cxn ang="0">
                <a:pos x="69" y="85"/>
              </a:cxn>
              <a:cxn ang="0">
                <a:pos x="78" y="88"/>
              </a:cxn>
              <a:cxn ang="0">
                <a:pos x="99" y="111"/>
              </a:cxn>
              <a:cxn ang="0">
                <a:pos x="155" y="100"/>
              </a:cxn>
              <a:cxn ang="0">
                <a:pos x="156" y="99"/>
              </a:cxn>
              <a:cxn ang="0">
                <a:pos x="157" y="84"/>
              </a:cxn>
              <a:cxn ang="0">
                <a:pos x="134" y="74"/>
              </a:cxn>
              <a:cxn ang="0">
                <a:pos x="137" y="37"/>
              </a:cxn>
              <a:cxn ang="0">
                <a:pos x="168" y="92"/>
              </a:cxn>
              <a:cxn ang="0">
                <a:pos x="178" y="95"/>
              </a:cxn>
              <a:cxn ang="0">
                <a:pos x="186" y="108"/>
              </a:cxn>
              <a:cxn ang="0">
                <a:pos x="193" y="111"/>
              </a:cxn>
              <a:cxn ang="0">
                <a:pos x="194" y="100"/>
              </a:cxn>
              <a:cxn ang="0">
                <a:pos x="169" y="89"/>
              </a:cxn>
              <a:cxn ang="0">
                <a:pos x="168" y="92"/>
              </a:cxn>
              <a:cxn ang="0">
                <a:pos x="267" y="117"/>
              </a:cxn>
              <a:cxn ang="0">
                <a:pos x="327" y="155"/>
              </a:cxn>
              <a:cxn ang="0">
                <a:pos x="331" y="147"/>
              </a:cxn>
              <a:cxn ang="0">
                <a:pos x="272" y="109"/>
              </a:cxn>
              <a:cxn ang="0">
                <a:pos x="267" y="117"/>
              </a:cxn>
              <a:cxn ang="0">
                <a:pos x="345" y="14"/>
              </a:cxn>
              <a:cxn ang="0">
                <a:pos x="343" y="5"/>
              </a:cxn>
              <a:cxn ang="0">
                <a:pos x="274" y="21"/>
              </a:cxn>
              <a:cxn ang="0">
                <a:pos x="276" y="30"/>
              </a:cxn>
              <a:cxn ang="0">
                <a:pos x="345" y="14"/>
              </a:cxn>
              <a:cxn ang="0">
                <a:pos x="276" y="67"/>
              </a:cxn>
              <a:cxn ang="0">
                <a:pos x="275" y="76"/>
              </a:cxn>
              <a:cxn ang="0">
                <a:pos x="353" y="81"/>
              </a:cxn>
              <a:cxn ang="0">
                <a:pos x="354" y="71"/>
              </a:cxn>
              <a:cxn ang="0">
                <a:pos x="276" y="67"/>
              </a:cxn>
              <a:cxn ang="0">
                <a:pos x="276" y="67"/>
              </a:cxn>
              <a:cxn ang="0">
                <a:pos x="276" y="67"/>
              </a:cxn>
            </a:cxnLst>
            <a:rect l="0" t="0" r="r" b="b"/>
            <a:pathLst>
              <a:path w="354" h="400">
                <a:moveTo>
                  <a:pt x="44" y="43"/>
                </a:moveTo>
                <a:cubicBezTo>
                  <a:pt x="44" y="19"/>
                  <a:pt x="63" y="0"/>
                  <a:pt x="87" y="0"/>
                </a:cubicBezTo>
                <a:cubicBezTo>
                  <a:pt x="111" y="0"/>
                  <a:pt x="130" y="19"/>
                  <a:pt x="130" y="43"/>
                </a:cubicBezTo>
                <a:cubicBezTo>
                  <a:pt x="130" y="67"/>
                  <a:pt x="111" y="86"/>
                  <a:pt x="87" y="86"/>
                </a:cubicBezTo>
                <a:cubicBezTo>
                  <a:pt x="63" y="86"/>
                  <a:pt x="44" y="67"/>
                  <a:pt x="44" y="43"/>
                </a:cubicBezTo>
                <a:close/>
                <a:moveTo>
                  <a:pt x="137" y="37"/>
                </a:moveTo>
                <a:cubicBezTo>
                  <a:pt x="263" y="14"/>
                  <a:pt x="263" y="14"/>
                  <a:pt x="263" y="14"/>
                </a:cubicBezTo>
                <a:cubicBezTo>
                  <a:pt x="252" y="124"/>
                  <a:pt x="252" y="124"/>
                  <a:pt x="252" y="124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204" y="129"/>
                  <a:pt x="204" y="129"/>
                  <a:pt x="204" y="129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69" y="139"/>
                  <a:pt x="145" y="148"/>
                  <a:pt x="121" y="148"/>
                </a:cubicBezTo>
                <a:cubicBezTo>
                  <a:pt x="112" y="148"/>
                  <a:pt x="104" y="147"/>
                  <a:pt x="96" y="145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77" y="231"/>
                  <a:pt x="70" y="238"/>
                  <a:pt x="60" y="242"/>
                </a:cubicBezTo>
                <a:cubicBezTo>
                  <a:pt x="60" y="377"/>
                  <a:pt x="60" y="377"/>
                  <a:pt x="60" y="377"/>
                </a:cubicBezTo>
                <a:cubicBezTo>
                  <a:pt x="60" y="390"/>
                  <a:pt x="50" y="400"/>
                  <a:pt x="37" y="400"/>
                </a:cubicBezTo>
                <a:cubicBezTo>
                  <a:pt x="37" y="400"/>
                  <a:pt x="37" y="400"/>
                  <a:pt x="37" y="400"/>
                </a:cubicBezTo>
                <a:cubicBezTo>
                  <a:pt x="25" y="400"/>
                  <a:pt x="14" y="390"/>
                  <a:pt x="14" y="377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6" y="226"/>
                  <a:pt x="0" y="215"/>
                  <a:pt x="3" y="203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6" y="92"/>
                  <a:pt x="44" y="84"/>
                  <a:pt x="59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64" y="84"/>
                  <a:pt x="69" y="85"/>
                </a:cubicBezTo>
                <a:cubicBezTo>
                  <a:pt x="73" y="86"/>
                  <a:pt x="78" y="88"/>
                  <a:pt x="78" y="88"/>
                </a:cubicBezTo>
                <a:cubicBezTo>
                  <a:pt x="87" y="92"/>
                  <a:pt x="95" y="100"/>
                  <a:pt x="99" y="111"/>
                </a:cubicBezTo>
                <a:cubicBezTo>
                  <a:pt x="117" y="119"/>
                  <a:pt x="145" y="116"/>
                  <a:pt x="155" y="100"/>
                </a:cubicBezTo>
                <a:cubicBezTo>
                  <a:pt x="156" y="100"/>
                  <a:pt x="156" y="99"/>
                  <a:pt x="156" y="99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34" y="74"/>
                  <a:pt x="134" y="74"/>
                  <a:pt x="134" y="74"/>
                </a:cubicBezTo>
                <a:lnTo>
                  <a:pt x="137" y="37"/>
                </a:lnTo>
                <a:close/>
                <a:moveTo>
                  <a:pt x="168" y="92"/>
                </a:moveTo>
                <a:cubicBezTo>
                  <a:pt x="172" y="92"/>
                  <a:pt x="175" y="93"/>
                  <a:pt x="178" y="95"/>
                </a:cubicBezTo>
                <a:cubicBezTo>
                  <a:pt x="183" y="98"/>
                  <a:pt x="185" y="103"/>
                  <a:pt x="186" y="108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4" y="100"/>
                  <a:pt x="194" y="100"/>
                  <a:pt x="194" y="100"/>
                </a:cubicBezTo>
                <a:cubicBezTo>
                  <a:pt x="169" y="89"/>
                  <a:pt x="169" y="89"/>
                  <a:pt x="169" y="89"/>
                </a:cubicBezTo>
                <a:lnTo>
                  <a:pt x="168" y="92"/>
                </a:lnTo>
                <a:close/>
                <a:moveTo>
                  <a:pt x="267" y="117"/>
                </a:moveTo>
                <a:cubicBezTo>
                  <a:pt x="327" y="155"/>
                  <a:pt x="327" y="155"/>
                  <a:pt x="327" y="155"/>
                </a:cubicBezTo>
                <a:cubicBezTo>
                  <a:pt x="331" y="147"/>
                  <a:pt x="331" y="147"/>
                  <a:pt x="331" y="147"/>
                </a:cubicBezTo>
                <a:cubicBezTo>
                  <a:pt x="272" y="109"/>
                  <a:pt x="272" y="109"/>
                  <a:pt x="272" y="109"/>
                </a:cubicBezTo>
                <a:lnTo>
                  <a:pt x="267" y="117"/>
                </a:lnTo>
                <a:close/>
                <a:moveTo>
                  <a:pt x="345" y="14"/>
                </a:moveTo>
                <a:cubicBezTo>
                  <a:pt x="343" y="5"/>
                  <a:pt x="343" y="5"/>
                  <a:pt x="343" y="5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6" y="30"/>
                  <a:pt x="276" y="30"/>
                  <a:pt x="276" y="30"/>
                </a:cubicBezTo>
                <a:lnTo>
                  <a:pt x="345" y="14"/>
                </a:lnTo>
                <a:close/>
                <a:moveTo>
                  <a:pt x="276" y="67"/>
                </a:moveTo>
                <a:cubicBezTo>
                  <a:pt x="275" y="76"/>
                  <a:pt x="275" y="76"/>
                  <a:pt x="275" y="76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4" y="71"/>
                  <a:pt x="354" y="71"/>
                  <a:pt x="354" y="71"/>
                </a:cubicBezTo>
                <a:lnTo>
                  <a:pt x="276" y="67"/>
                </a:lnTo>
                <a:close/>
                <a:moveTo>
                  <a:pt x="276" y="67"/>
                </a:moveTo>
                <a:cubicBezTo>
                  <a:pt x="276" y="67"/>
                  <a:pt x="276" y="67"/>
                  <a:pt x="276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6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784305" y="2595129"/>
            <a:ext cx="7835820" cy="35548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 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angular-ui-router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中定义的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ui-sref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，用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于触发状态迁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移。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ts val="2700"/>
              </a:lnSpc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点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击上述链接时，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ui-serf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对应状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态的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url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值，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$state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服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务根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据状态名（如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url1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）找到对应的元信息，提取、编译模板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page1.html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并显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示在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ui-view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指令指定的视图窗口中。</a:t>
            </a:r>
          </a:p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ionic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使用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ion-nav-view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指令代替了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ui-view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$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state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服务根据状态的变化来提取对应的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HTML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模板，将其显示在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ion-nav-view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中。</a:t>
            </a:r>
          </a:p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      ion-nav-view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令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的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属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性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name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定视图容器的名字，在相同状态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下视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图容器的名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字唯一，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不同状态下可以有相同名称的视图容器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。设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置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ion-view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指令的属性，可以定制因状态变化而被动态载入的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HTML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模板视图。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="" xmlns:a16="http://schemas.microsoft.com/office/drawing/2014/main" id="{86059ADE-503A-491F-A2F8-4B042A4F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851" y="2174674"/>
            <a:ext cx="2840683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触发状态迁移</a:t>
            </a:r>
          </a:p>
        </p:txBody>
      </p:sp>
      <p:sp>
        <p:nvSpPr>
          <p:cNvPr id="13" name="矩形 12"/>
          <p:cNvSpPr/>
          <p:nvPr/>
        </p:nvSpPr>
        <p:spPr>
          <a:xfrm>
            <a:off x="1392181" y="3044938"/>
            <a:ext cx="6012410" cy="21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&lt;a ui-sref="url1"&gt;Go State 1&lt;/a&gt;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6019" y="1148837"/>
            <a:ext cx="5348398" cy="461665"/>
            <a:chOff x="490427" y="1434615"/>
            <a:chExt cx="5348398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路由的实现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29623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067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34938"/>
              </p:ext>
            </p:extLst>
          </p:nvPr>
        </p:nvGraphicFramePr>
        <p:xfrm>
          <a:off x="628650" y="2590049"/>
          <a:ext cx="7886700" cy="3420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4216"/>
                <a:gridCol w="1048931"/>
                <a:gridCol w="5293553"/>
              </a:tblGrid>
              <a:tr h="410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属性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取值类型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428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title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字符串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显示在父</a:t>
                      </a:r>
                      <a:r>
                        <a:rPr lang="en-US" sz="1600" u="none" strike="noStrike" kern="100">
                          <a:effectLst/>
                          <a:hlinkClick r:id="rId3"/>
                        </a:rPr>
                        <a:t>ion-nav-bar</a:t>
                      </a:r>
                      <a:r>
                        <a:rPr lang="zh-CN" sz="1600" kern="100">
                          <a:effectLst/>
                        </a:rPr>
                        <a:t>的标题。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552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hide-back-button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布尔值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默认情况下，是否在父</a:t>
                      </a:r>
                      <a:r>
                        <a:rPr lang="en-US" sz="1600" u="none" strike="noStrike" kern="100">
                          <a:effectLst/>
                          <a:hlinkClick r:id="rId3"/>
                        </a:rPr>
                        <a:t>ion-nav-bar</a:t>
                      </a:r>
                      <a:r>
                        <a:rPr lang="zh-CN" sz="1600" kern="100">
                          <a:effectLst/>
                        </a:rPr>
                        <a:t>隐藏后退按钮。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400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hide-nav-bar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布尔值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默认情况下，是否隐藏父</a:t>
                      </a:r>
                      <a:r>
                        <a:rPr lang="en-US" sz="1600" u="none" strike="noStrike" kern="100">
                          <a:effectLst/>
                          <a:hlinkClick r:id="rId3"/>
                        </a:rPr>
                        <a:t>ion-nav-bar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2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cache-view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布尔值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600" kern="100">
                          <a:effectLst/>
                        </a:rPr>
                        <a:t>设置视图是否为被缓存。 有关详细信息，请参阅</a:t>
                      </a:r>
                      <a:r>
                        <a:rPr lang="en-US" sz="1600" u="none" strike="noStrike" kern="100">
                          <a:effectLst/>
                          <a:hlinkClick r:id="rId4"/>
                        </a:rPr>
                        <a:t>ionNavView</a:t>
                      </a:r>
                      <a:r>
                        <a:rPr lang="zh-CN" sz="1600" kern="100">
                          <a:effectLst/>
                        </a:rPr>
                        <a:t>中的缓存部分。默认值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000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can-swipe-back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布尔值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600" kern="100" dirty="0">
                          <a:effectLst/>
                        </a:rPr>
                        <a:t>是否允许视图使用滑动手势返回上一级。 如果正在运行的平台不支持滑动返回功能，或者没有之前的视图，则不会被滑动返回。默认值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。</a:t>
                      </a:r>
                      <a:endParaRPr lang="zh-CN" sz="16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434496" y="260316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路由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6019" y="1148837"/>
            <a:ext cx="5348398" cy="461665"/>
            <a:chOff x="490427" y="1434615"/>
            <a:chExt cx="5348398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路由的实现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29623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881642" y="2498893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2" name="椭圆 2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665618" y="3233856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8" name="椭圆 2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74287" y="1553878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1" name="椭圆 3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06023" y="2367862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5" name="椭圆 3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792537" y="1998530"/>
            <a:ext cx="306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ion-view</a:t>
            </a:r>
            <a:r>
              <a:rPr lang="zh-CN" altLang="zh-CN" dirty="0"/>
              <a:t>指令的常用可选属性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2762250" y="2367833"/>
            <a:ext cx="2166777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4929027" y="2367862"/>
            <a:ext cx="885390" cy="11701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0667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25793"/>
              </p:ext>
            </p:extLst>
          </p:nvPr>
        </p:nvGraphicFramePr>
        <p:xfrm>
          <a:off x="500308" y="2449896"/>
          <a:ext cx="7556640" cy="39904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0622"/>
                <a:gridCol w="5786018"/>
              </a:tblGrid>
              <a:tr h="351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事件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描述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52475">
                <a:tc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$ionicView.loaded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视图加载完毕。这个事件只会在每次创建视图并添加到</a:t>
                      </a:r>
                      <a:r>
                        <a:rPr lang="en-US" sz="1400" kern="100" dirty="0">
                          <a:effectLst/>
                        </a:rPr>
                        <a:t>DOM</a:t>
                      </a:r>
                      <a:r>
                        <a:rPr lang="zh-CN" sz="1400" kern="100" dirty="0">
                          <a:effectLst/>
                        </a:rPr>
                        <a:t>时发生一次。如果视图离开但缓存，则事件不会在后续查看时再次触发。 加载事件通常用于是放置视图的设置代码，不推荐用于视图变为活动时监听。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24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$ionicView.enter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视图进入完毕，现在是活动视图。此事件将触发，无论是第一次加载还是缓存视图。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$ionicView.leave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视图离开完毕，并且不再是活动视图。此事件将会触发，无论是缓存还是销毁。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5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$ionicView.beforeEnter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视图即将进入，并成为活动视图。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70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$ionicView.beforeLeave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视图即将离开，不再是活动视图。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4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$ionicView.afterEnter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视图进入完毕之后，现在是活动视图。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$ionicView.afterLeave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视图离开完毕之后，并且不再是活动视图。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4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$ionicView.unloaded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视图的控制器已被销毁，元素已从</a:t>
                      </a:r>
                      <a:r>
                        <a:rPr lang="en-US" sz="1400" kern="100" dirty="0">
                          <a:effectLst/>
                        </a:rPr>
                        <a:t>DOM</a:t>
                      </a:r>
                      <a:r>
                        <a:rPr lang="zh-CN" sz="1400" kern="100" dirty="0">
                          <a:effectLst/>
                        </a:rPr>
                        <a:t>中删除。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434496" y="260316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路由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6019" y="1148837"/>
            <a:ext cx="5348398" cy="461665"/>
            <a:chOff x="490427" y="1434615"/>
            <a:chExt cx="5348398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路由的实现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29623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077157" y="2631215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2" name="椭圆 2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861133" y="3366178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8" name="椭圆 2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69802" y="1686200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1" name="椭圆 3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01538" y="2500184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5" name="椭圆 3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773362" y="1855655"/>
            <a:ext cx="4734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ion-view</a:t>
            </a:r>
            <a:r>
              <a:rPr lang="zh-CN" altLang="en-US" dirty="0"/>
              <a:t>指令组</a:t>
            </a:r>
            <a:r>
              <a:rPr lang="zh-CN" altLang="en-US" dirty="0" smtClean="0"/>
              <a:t>件的事</a:t>
            </a:r>
            <a:r>
              <a:rPr lang="zh-CN" altLang="en-US" dirty="0"/>
              <a:t>件包含有关视图的数据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1857375" y="2224958"/>
            <a:ext cx="3071652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4929027" y="2224987"/>
            <a:ext cx="1424148" cy="19310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333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305170" y="28499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1013734" y="3633400"/>
            <a:ext cx="215809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892930" y="3968261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demo10-7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80902" y="1322102"/>
            <a:ext cx="5348398" cy="461665"/>
            <a:chOff x="490427" y="1434615"/>
            <a:chExt cx="5348398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9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路由的实现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29623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08" y="2231802"/>
            <a:ext cx="4067383" cy="123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08" y="4323318"/>
            <a:ext cx="4067383" cy="120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434496" y="260316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路由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11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80902" y="1322102"/>
            <a:ext cx="5348398" cy="461665"/>
            <a:chOff x="490427" y="1434615"/>
            <a:chExt cx="5348398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9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顶部导航栏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29623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Up Arrow 64"/>
          <p:cNvSpPr/>
          <p:nvPr/>
        </p:nvSpPr>
        <p:spPr>
          <a:xfrm>
            <a:off x="4291772" y="2233416"/>
            <a:ext cx="391431" cy="4360251"/>
          </a:xfrm>
          <a:prstGeom prst="upArrow">
            <a:avLst>
              <a:gd name="adj1" fmla="val 50000"/>
              <a:gd name="adj2" fmla="val 67147"/>
            </a:avLst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Bent Arrow 65"/>
          <p:cNvSpPr/>
          <p:nvPr/>
        </p:nvSpPr>
        <p:spPr>
          <a:xfrm>
            <a:off x="4388497" y="2991112"/>
            <a:ext cx="2469334" cy="3602556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Bent Arrow 53"/>
          <p:cNvSpPr/>
          <p:nvPr/>
        </p:nvSpPr>
        <p:spPr>
          <a:xfrm flipH="1">
            <a:off x="2140063" y="3715644"/>
            <a:ext cx="2469334" cy="2878024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ent Arrow 50"/>
          <p:cNvSpPr/>
          <p:nvPr/>
        </p:nvSpPr>
        <p:spPr>
          <a:xfrm>
            <a:off x="4389682" y="4118163"/>
            <a:ext cx="2190980" cy="2475505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ent Arrow 56"/>
          <p:cNvSpPr/>
          <p:nvPr/>
        </p:nvSpPr>
        <p:spPr>
          <a:xfrm flipH="1">
            <a:off x="2726985" y="4747192"/>
            <a:ext cx="1882413" cy="1846476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19032" y="4770454"/>
            <a:ext cx="1819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声明导航栏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2683C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ion-nav-bar</a:t>
            </a: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指令为页面添加顶部导航栏。</a:t>
            </a:r>
            <a:endParaRPr kumimoji="0" lang="en-GB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Freeform 245"/>
          <p:cNvSpPr>
            <a:spLocks/>
          </p:cNvSpPr>
          <p:nvPr/>
        </p:nvSpPr>
        <p:spPr bwMode="auto">
          <a:xfrm>
            <a:off x="3772010" y="5228848"/>
            <a:ext cx="350341" cy="35034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2683C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4764648" y="2476859"/>
            <a:ext cx="391288" cy="39128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2683C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Freeform 217"/>
          <p:cNvSpPr>
            <a:spLocks noEditPoints="1"/>
          </p:cNvSpPr>
          <p:nvPr/>
        </p:nvSpPr>
        <p:spPr bwMode="auto">
          <a:xfrm>
            <a:off x="3826425" y="4220471"/>
            <a:ext cx="400279" cy="300210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2683C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Freeform 216"/>
          <p:cNvSpPr>
            <a:spLocks noEditPoints="1"/>
          </p:cNvSpPr>
          <p:nvPr/>
        </p:nvSpPr>
        <p:spPr bwMode="auto">
          <a:xfrm>
            <a:off x="4777772" y="4598322"/>
            <a:ext cx="358246" cy="360681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rgbClr val="2683C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Freeform 135"/>
          <p:cNvSpPr>
            <a:spLocks noEditPoints="1"/>
          </p:cNvSpPr>
          <p:nvPr/>
        </p:nvSpPr>
        <p:spPr bwMode="auto">
          <a:xfrm>
            <a:off x="4741098" y="3495938"/>
            <a:ext cx="320494" cy="300210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2683C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Box 21"/>
          <p:cNvSpPr txBox="1"/>
          <p:nvPr/>
        </p:nvSpPr>
        <p:spPr>
          <a:xfrm>
            <a:off x="6738831" y="4034674"/>
            <a:ext cx="1938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嵌入后退按钮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2683C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顶部导航栏内部可以</a:t>
            </a: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嵌入</a:t>
            </a:r>
            <a:r>
              <a:rPr lang="en-US" altLang="zh-CN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ion-nav-back-button</a:t>
            </a:r>
            <a:r>
              <a:rPr lang="zh-CN" altLang="en-US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指令作为后退按钮，该按钮需要在当前导航能够后退时才会显示出</a:t>
            </a: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来。</a:t>
            </a:r>
            <a:endParaRPr kumimoji="0" lang="en-GB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21"/>
          <p:cNvSpPr txBox="1"/>
          <p:nvPr/>
        </p:nvSpPr>
        <p:spPr>
          <a:xfrm>
            <a:off x="6857304" y="2490781"/>
            <a:ext cx="1819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定制导航栏标题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2683C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ion-nav-titile</a:t>
            </a:r>
            <a:r>
              <a:rPr lang="zh-CN" altLang="en-US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指令用于定制顶部导航栏的内容</a:t>
            </a:r>
            <a:endParaRPr kumimoji="0" lang="en-GB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21"/>
          <p:cNvSpPr txBox="1"/>
          <p:nvPr/>
        </p:nvSpPr>
        <p:spPr>
          <a:xfrm>
            <a:off x="320093" y="3213327"/>
            <a:ext cx="1819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声明按钮组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2683C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ion-nav-buttons</a:t>
            </a: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指令用于在不同状态下显示不同的按钮组</a:t>
            </a:r>
            <a:endParaRPr kumimoji="0" lang="en-GB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419625" y="2134153"/>
            <a:ext cx="3880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$ionicNavBarDelegate</a:t>
            </a:r>
            <a:r>
              <a:rPr lang="zh-CN" altLang="en-US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代理服务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2683C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用于控制顶部导航栏的服务组件</a:t>
            </a:r>
            <a:endParaRPr kumimoji="0" lang="en-GB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950158" y="1264369"/>
            <a:ext cx="2262187" cy="546100"/>
            <a:chOff x="3419872" y="2220310"/>
            <a:chExt cx="2263650" cy="546100"/>
          </a:xfrm>
        </p:grpSpPr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3727930" y="2354972"/>
              <a:ext cx="1380596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点击播放视频</a:t>
              </a:r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500" y="2220310"/>
              <a:ext cx="619444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立方体 24"/>
            <p:cNvSpPr>
              <a:spLocks noChangeArrowheads="1"/>
            </p:cNvSpPr>
            <p:nvPr/>
          </p:nvSpPr>
          <p:spPr bwMode="auto">
            <a:xfrm>
              <a:off x="3531405" y="2413145"/>
              <a:ext cx="220978" cy="220789"/>
            </a:xfrm>
            <a:prstGeom prst="cube">
              <a:avLst>
                <a:gd name="adj" fmla="val 25000"/>
              </a:avLst>
            </a:prstGeom>
            <a:solidFill>
              <a:srgbClr val="F3B6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半闭框 25"/>
            <p:cNvSpPr/>
            <p:nvPr/>
          </p:nvSpPr>
          <p:spPr bwMode="auto">
            <a:xfrm>
              <a:off x="3478648" y="2375885"/>
              <a:ext cx="88957" cy="112712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7" name="半闭框 26"/>
            <p:cNvSpPr/>
            <p:nvPr/>
          </p:nvSpPr>
          <p:spPr bwMode="auto">
            <a:xfrm flipH="1" flipV="1">
              <a:off x="5561205" y="2582260"/>
              <a:ext cx="88957" cy="111125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28" name="直接连接符 27"/>
            <p:cNvCxnSpPr>
              <a:cxnSpLocks noChangeShapeType="1"/>
            </p:cNvCxnSpPr>
            <p:nvPr/>
          </p:nvCxnSpPr>
          <p:spPr bwMode="auto">
            <a:xfrm>
              <a:off x="3537639" y="2677064"/>
              <a:ext cx="1490424" cy="0"/>
            </a:xfrm>
            <a:prstGeom prst="line">
              <a:avLst/>
            </a:prstGeom>
            <a:noFill/>
            <a:ln w="19050" algn="ctr">
              <a:solidFill>
                <a:srgbClr val="F3B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矩形 38">
              <a:hlinkClick r:id="rId4" action="ppaction://hlinkfile"/>
            </p:cNvPr>
            <p:cNvSpPr>
              <a:spLocks noChangeArrowheads="1"/>
            </p:cNvSpPr>
            <p:nvPr/>
          </p:nvSpPr>
          <p:spPr bwMode="auto">
            <a:xfrm>
              <a:off x="3419872" y="2321320"/>
              <a:ext cx="2263650" cy="3876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2914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18" grpId="0" animBg="1"/>
      <p:bldP spid="21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  <p:bldP spid="36" grpId="0"/>
      <p:bldP spid="3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305170" y="284997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1013734" y="3633400"/>
            <a:ext cx="215809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892930" y="3968261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demo10-8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0902" y="1322102"/>
            <a:ext cx="5348398" cy="461665"/>
            <a:chOff x="490427" y="1434615"/>
            <a:chExt cx="5348398" cy="461665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顶部导航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栏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案例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69092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93" y="1990725"/>
            <a:ext cx="2944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93" y="3176227"/>
            <a:ext cx="29448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93" y="4724400"/>
            <a:ext cx="297581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060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228600" y="2152650"/>
            <a:ext cx="2643767" cy="1540510"/>
            <a:chOff x="5225343" y="4215820"/>
            <a:chExt cx="3863593" cy="1544942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215820"/>
              <a:ext cx="3386296" cy="1036707"/>
              <a:chOff x="569675" y="1978247"/>
              <a:chExt cx="3386641" cy="1036309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569675" y="1978247"/>
                <a:ext cx="1001755" cy="1036309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571430" y="3004457"/>
                <a:ext cx="2384886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486223" y="5206772"/>
              <a:ext cx="602713" cy="553990"/>
              <a:chOff x="838747" y="3932956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838747" y="3973319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909623" y="3932956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225343" y="4279270"/>
              <a:ext cx="3760622" cy="142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ionic JavaScript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</a:p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指令组件和服务</a:t>
              </a:r>
            </a:p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组件的使用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206075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3816722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38621" y="5027643"/>
            <a:ext cx="3573295" cy="1065653"/>
            <a:chOff x="3790576" y="4900270"/>
            <a:chExt cx="3573295" cy="1065653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790576" y="4900270"/>
              <a:ext cx="3573295" cy="977038"/>
              <a:chOff x="3761986" y="5055199"/>
              <a:chExt cx="2353516" cy="819645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402114" y="4507427"/>
                <a:ext cx="727289" cy="2007545"/>
                <a:chOff x="1747517" y="2414057"/>
                <a:chExt cx="1032363" cy="919209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30502" y="2831072"/>
                  <a:ext cx="834030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18703" y="2772089"/>
                  <a:ext cx="89995" cy="1032359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3956625" y="5055199"/>
                <a:ext cx="2158877" cy="801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ionic JavaScript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中指令组件</a:t>
                </a:r>
              </a:p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和服务组件的使用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782147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854155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80772" y="1655173"/>
            <a:ext cx="5245036" cy="4035378"/>
            <a:chOff x="1512667" y="382375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1682124"/>
                </p:ext>
              </p:extLst>
            </p:nvPr>
          </p:nvGraphicFramePr>
          <p:xfrm>
            <a:off x="1512667" y="382375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099611">
              <a:off x="4762271" y="1596621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7169004" flipV="1">
              <a:off x="2922692" y="1410036"/>
              <a:ext cx="763346" cy="369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924047" y="3159730"/>
              <a:ext cx="778670" cy="369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03851" y="2053077"/>
            <a:ext cx="3821174" cy="1558984"/>
            <a:chOff x="5781905" y="2330037"/>
            <a:chExt cx="3470614" cy="1307029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875901" y="2445892"/>
              <a:ext cx="3376618" cy="1191174"/>
              <a:chOff x="5927892" y="1318311"/>
              <a:chExt cx="3379662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5927892" y="1797377"/>
                <a:ext cx="2631770" cy="648092"/>
                <a:chOff x="1427772" y="2372823"/>
                <a:chExt cx="2751888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427772" y="2372823"/>
                  <a:ext cx="57449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177393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334025" y="1318311"/>
                <a:ext cx="489391" cy="520715"/>
                <a:chOff x="1836576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1836576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944562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781905" y="2330037"/>
              <a:ext cx="3091130" cy="800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ionic JavaScript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导航</a:t>
              </a:r>
            </a:p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组件和界面组件的使用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59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80902" y="1322102"/>
            <a:ext cx="5348398" cy="461665"/>
            <a:chOff x="490427" y="1434615"/>
            <a:chExt cx="5348398" cy="461665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9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列表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148115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"/>
          <p:cNvSpPr txBox="1"/>
          <p:nvPr/>
        </p:nvSpPr>
        <p:spPr>
          <a:xfrm>
            <a:off x="3914252" y="2211430"/>
            <a:ext cx="4510870" cy="1213120"/>
          </a:xfrm>
          <a:prstGeom prst="rect">
            <a:avLst/>
          </a:prstGeom>
          <a:noFill/>
        </p:spPr>
        <p:txBody>
          <a:bodyPr wrap="square" lIns="121889" tIns="60944" rIns="121889" bIns="6094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ts val="1733"/>
              </a:lnSpc>
            </a:pP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&lt;ion-list&gt;</a:t>
            </a:r>
          </a:p>
          <a:p>
            <a:pPr lvl="1" algn="just">
              <a:lnSpc>
                <a:spcPts val="1733"/>
              </a:lnSpc>
            </a:pP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  &lt;ion-item ng-repeat="item in items"&gt;</a:t>
            </a:r>
          </a:p>
          <a:p>
            <a:pPr lvl="1" algn="just">
              <a:lnSpc>
                <a:spcPts val="1733"/>
              </a:lnSpc>
            </a:pP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    {{item}}</a:t>
            </a:r>
          </a:p>
          <a:p>
            <a:pPr lvl="1" algn="just">
              <a:lnSpc>
                <a:spcPts val="1733"/>
              </a:lnSpc>
            </a:pP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  &lt;/ion-item&gt;</a:t>
            </a:r>
          </a:p>
          <a:p>
            <a:pPr lvl="1" algn="just">
              <a:lnSpc>
                <a:spcPts val="1733"/>
              </a:lnSpc>
            </a:pP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&lt;/ion-list&gt;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873218" y="2154824"/>
            <a:ext cx="2146208" cy="2236979"/>
            <a:chOff x="1835696" y="880098"/>
            <a:chExt cx="1968462" cy="1968462"/>
          </a:xfrm>
        </p:grpSpPr>
        <p:sp>
          <p:nvSpPr>
            <p:cNvPr id="70" name="椭圆 69"/>
            <p:cNvSpPr/>
            <p:nvPr/>
          </p:nvSpPr>
          <p:spPr>
            <a:xfrm>
              <a:off x="1835696" y="880098"/>
              <a:ext cx="1968462" cy="196846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4"/>
            <p:cNvSpPr txBox="1"/>
            <p:nvPr/>
          </p:nvSpPr>
          <p:spPr>
            <a:xfrm>
              <a:off x="2292433" y="1697308"/>
              <a:ext cx="1157376" cy="365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声明列表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54712" y="3534171"/>
            <a:ext cx="1931266" cy="1866504"/>
            <a:chOff x="2066870" y="1737559"/>
            <a:chExt cx="1669320" cy="1620620"/>
          </a:xfrm>
          <a:solidFill>
            <a:srgbClr val="2B83E5"/>
          </a:solidFill>
        </p:grpSpPr>
        <p:sp>
          <p:nvSpPr>
            <p:cNvPr id="68" name="椭圆 67"/>
            <p:cNvSpPr/>
            <p:nvPr/>
          </p:nvSpPr>
          <p:spPr>
            <a:xfrm>
              <a:off x="2115570" y="1737559"/>
              <a:ext cx="1620620" cy="16206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7"/>
            <p:cNvSpPr txBox="1"/>
            <p:nvPr/>
          </p:nvSpPr>
          <p:spPr>
            <a:xfrm>
              <a:off x="2066870" y="2377501"/>
              <a:ext cx="1556285" cy="360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嵌入成员按钮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905961" y="3643425"/>
            <a:ext cx="1578973" cy="1757646"/>
            <a:chOff x="3550204" y="1968301"/>
            <a:chExt cx="1191384" cy="1191384"/>
          </a:xfrm>
          <a:solidFill>
            <a:srgbClr val="DEA900"/>
          </a:solidFill>
        </p:grpSpPr>
        <p:sp>
          <p:nvSpPr>
            <p:cNvPr id="66" name="椭圆 65"/>
            <p:cNvSpPr/>
            <p:nvPr/>
          </p:nvSpPr>
          <p:spPr>
            <a:xfrm>
              <a:off x="3550204" y="1968301"/>
              <a:ext cx="1191384" cy="1191384"/>
            </a:xfrm>
            <a:prstGeom prst="ellipse">
              <a:avLst/>
            </a:prstGeom>
            <a:solidFill>
              <a:schemeClr val="accent1">
                <a:lumMod val="75000"/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10"/>
            <p:cNvSpPr txBox="1"/>
            <p:nvPr/>
          </p:nvSpPr>
          <p:spPr>
            <a:xfrm>
              <a:off x="3707408" y="2475117"/>
              <a:ext cx="874722" cy="26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9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zh-CN" altLang="en-US" sz="1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务代理</a:t>
              </a:r>
            </a:p>
          </p:txBody>
        </p:sp>
      </p:grpSp>
      <p:sp>
        <p:nvSpPr>
          <p:cNvPr id="52" name="TextBox 11"/>
          <p:cNvSpPr txBox="1"/>
          <p:nvPr/>
        </p:nvSpPr>
        <p:spPr>
          <a:xfrm>
            <a:off x="3904727" y="3970130"/>
            <a:ext cx="4510870" cy="777104"/>
          </a:xfrm>
          <a:prstGeom prst="rect">
            <a:avLst/>
          </a:prstGeom>
          <a:noFill/>
        </p:spPr>
        <p:txBody>
          <a:bodyPr wrap="square" lIns="121889" tIns="60944" rIns="121889" bIns="6094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1" indent="-171450" algn="just">
              <a:lnSpc>
                <a:spcPts val="1733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方正兰亭纤黑简体" pitchFamily="65" charset="-122"/>
                <a:ea typeface="方正兰亭纤黑简体" pitchFamily="65" charset="-122"/>
              </a:rPr>
              <a:t>ion-option-button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：选项按钮</a:t>
            </a: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。</a:t>
            </a:r>
            <a:endParaRPr lang="en-US" altLang="zh-CN" sz="1200" dirty="0">
              <a:latin typeface="方正兰亭纤黑简体" pitchFamily="65" charset="-122"/>
              <a:ea typeface="方正兰亭纤黑简体" pitchFamily="65" charset="-122"/>
            </a:endParaRPr>
          </a:p>
          <a:p>
            <a:pPr marL="628650" lvl="1" indent="-171450" algn="just">
              <a:lnSpc>
                <a:spcPts val="1733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方正兰亭纤黑简体" pitchFamily="65" charset="-122"/>
                <a:ea typeface="方正兰亭纤黑简体" pitchFamily="65" charset="-122"/>
              </a:rPr>
              <a:t>ion-delete-button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：删除按钮</a:t>
            </a: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。</a:t>
            </a:r>
            <a:endParaRPr lang="en-US" altLang="zh-CN" sz="1200" dirty="0" smtClean="0">
              <a:latin typeface="方正兰亭纤黑简体" pitchFamily="65" charset="-122"/>
              <a:ea typeface="方正兰亭纤黑简体" pitchFamily="65" charset="-122"/>
            </a:endParaRPr>
          </a:p>
          <a:p>
            <a:pPr marL="628650" lvl="1" indent="-171450" algn="just">
              <a:lnSpc>
                <a:spcPts val="1733"/>
              </a:lnSpc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方正兰亭纤黑简体" pitchFamily="65" charset="-122"/>
                <a:ea typeface="方正兰亭纤黑简体" pitchFamily="65" charset="-122"/>
              </a:rPr>
              <a:t>ion-reorder-button 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：重排按钮。</a:t>
            </a:r>
          </a:p>
        </p:txBody>
      </p:sp>
      <p:sp>
        <p:nvSpPr>
          <p:cNvPr id="53" name="TextBox 12"/>
          <p:cNvSpPr txBox="1"/>
          <p:nvPr/>
        </p:nvSpPr>
        <p:spPr>
          <a:xfrm>
            <a:off x="3904727" y="5242112"/>
            <a:ext cx="4510870" cy="995112"/>
          </a:xfrm>
          <a:prstGeom prst="rect">
            <a:avLst/>
          </a:prstGeom>
          <a:noFill/>
        </p:spPr>
        <p:txBody>
          <a:bodyPr wrap="square" lIns="121889" tIns="60944" rIns="121889" bIns="6094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33"/>
              </a:lnSpc>
            </a:pP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如</a:t>
            </a: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果在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脚本中控制列表元素</a:t>
            </a: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，使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用</a:t>
            </a: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$ionicListDelegate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服务，该服</a:t>
            </a: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务提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供的方</a:t>
            </a: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法</a:t>
            </a:r>
            <a:r>
              <a:rPr lang="en-US" altLang="zh-CN" sz="1200" dirty="0" smtClean="0">
                <a:latin typeface="方正兰亭纤黑简体" pitchFamily="65" charset="-122"/>
                <a:ea typeface="方正兰亭纤黑简体" pitchFamily="65" charset="-122"/>
              </a:rPr>
              <a:t>:</a:t>
            </a:r>
          </a:p>
          <a:p>
            <a:pPr algn="just">
              <a:lnSpc>
                <a:spcPts val="1733"/>
              </a:lnSpc>
            </a:pPr>
            <a:r>
              <a:rPr lang="en-US" altLang="zh-CN" sz="1200" dirty="0"/>
              <a:t>showReorder([showReorder</a:t>
            </a:r>
            <a:r>
              <a:rPr lang="en-US" altLang="zh-CN" sz="1200" dirty="0" smtClean="0"/>
              <a:t>])                       showDelete</a:t>
            </a:r>
            <a:r>
              <a:rPr lang="en-US" altLang="zh-CN" sz="1200" dirty="0"/>
              <a:t>([showDelete</a:t>
            </a:r>
            <a:r>
              <a:rPr lang="en-US" altLang="zh-CN" sz="1200" dirty="0" smtClean="0"/>
              <a:t>])</a:t>
            </a:r>
          </a:p>
          <a:p>
            <a:pPr algn="just">
              <a:lnSpc>
                <a:spcPts val="1733"/>
              </a:lnSpc>
            </a:pPr>
            <a:r>
              <a:rPr lang="en-US" altLang="zh-CN" sz="1200" dirty="0"/>
              <a:t>canSwipeItems([canSwipeItems</a:t>
            </a:r>
            <a:r>
              <a:rPr lang="en-US" altLang="zh-CN" sz="1200" dirty="0" smtClean="0"/>
              <a:t>])                          </a:t>
            </a:r>
            <a:r>
              <a:rPr lang="en-US" altLang="zh-CN" sz="1200" dirty="0"/>
              <a:t>closeOptionButtons()</a:t>
            </a:r>
            <a:endParaRPr lang="zh-CN" altLang="en-US" sz="1200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914252" y="1868468"/>
            <a:ext cx="4510870" cy="361099"/>
            <a:chOff x="5283922" y="1198944"/>
            <a:chExt cx="3384376" cy="270824"/>
          </a:xfrm>
        </p:grpSpPr>
        <p:sp>
          <p:nvSpPr>
            <p:cNvPr id="64" name="矩形 63"/>
            <p:cNvSpPr/>
            <p:nvPr/>
          </p:nvSpPr>
          <p:spPr>
            <a:xfrm>
              <a:off x="5283922" y="1205118"/>
              <a:ext cx="3384376" cy="2646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5355930" y="1198944"/>
              <a:ext cx="302018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使</a:t>
              </a:r>
              <a:r>
                <a:rPr lang="zh-CN" altLang="en-US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用指令</a:t>
              </a:r>
              <a:r>
                <a:rPr lang="en-US" altLang="zh-CN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ion-list </a:t>
              </a:r>
              <a:r>
                <a:rPr lang="zh-CN" altLang="en-US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和 </a:t>
              </a:r>
              <a:r>
                <a:rPr lang="en-US" altLang="zh-CN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ion-item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声</a:t>
              </a:r>
              <a:r>
                <a:rPr lang="zh-CN" altLang="en-US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明列表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04727" y="3512869"/>
            <a:ext cx="4510870" cy="361099"/>
            <a:chOff x="5283922" y="2292733"/>
            <a:chExt cx="3384376" cy="270824"/>
          </a:xfrm>
        </p:grpSpPr>
        <p:sp>
          <p:nvSpPr>
            <p:cNvPr id="62" name="矩形 61"/>
            <p:cNvSpPr/>
            <p:nvPr/>
          </p:nvSpPr>
          <p:spPr>
            <a:xfrm>
              <a:off x="5283922" y="2298907"/>
              <a:ext cx="3384376" cy="264650"/>
            </a:xfrm>
            <a:prstGeom prst="rect">
              <a:avLst/>
            </a:prstGeom>
            <a:solidFill>
              <a:srgbClr val="2B8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8"/>
            <p:cNvSpPr txBox="1"/>
            <p:nvPr/>
          </p:nvSpPr>
          <p:spPr>
            <a:xfrm>
              <a:off x="5355930" y="2292733"/>
              <a:ext cx="2293764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三个指令为列表项添加按钮功能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904727" y="4808803"/>
            <a:ext cx="4510870" cy="361099"/>
            <a:chOff x="5283922" y="3405184"/>
            <a:chExt cx="3384376" cy="270824"/>
          </a:xfrm>
        </p:grpSpPr>
        <p:sp>
          <p:nvSpPr>
            <p:cNvPr id="60" name="矩形 59"/>
            <p:cNvSpPr/>
            <p:nvPr/>
          </p:nvSpPr>
          <p:spPr>
            <a:xfrm>
              <a:off x="5283922" y="3411358"/>
              <a:ext cx="3384376" cy="26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21"/>
            <p:cNvSpPr txBox="1"/>
            <p:nvPr/>
          </p:nvSpPr>
          <p:spPr>
            <a:xfrm>
              <a:off x="5355930" y="3405184"/>
              <a:ext cx="216628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$ionicListDelegate</a:t>
              </a:r>
              <a:r>
                <a:rPr lang="zh-CN" altLang="en-US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服务代理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877802" y="1316101"/>
            <a:ext cx="2262187" cy="546100"/>
            <a:chOff x="3419872" y="2220310"/>
            <a:chExt cx="2263650" cy="546100"/>
          </a:xfrm>
        </p:grpSpPr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3727930" y="2354972"/>
              <a:ext cx="1380596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点击播放视频</a:t>
              </a:r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500" y="2220310"/>
              <a:ext cx="619444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立方体 32"/>
            <p:cNvSpPr>
              <a:spLocks noChangeArrowheads="1"/>
            </p:cNvSpPr>
            <p:nvPr/>
          </p:nvSpPr>
          <p:spPr bwMode="auto">
            <a:xfrm>
              <a:off x="3531405" y="2413145"/>
              <a:ext cx="220978" cy="220789"/>
            </a:xfrm>
            <a:prstGeom prst="cube">
              <a:avLst>
                <a:gd name="adj" fmla="val 25000"/>
              </a:avLst>
            </a:prstGeom>
            <a:solidFill>
              <a:srgbClr val="F3B6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4" name="半闭框 33"/>
            <p:cNvSpPr/>
            <p:nvPr/>
          </p:nvSpPr>
          <p:spPr bwMode="auto">
            <a:xfrm>
              <a:off x="3478648" y="2375885"/>
              <a:ext cx="88957" cy="112712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5" name="半闭框 34"/>
            <p:cNvSpPr/>
            <p:nvPr/>
          </p:nvSpPr>
          <p:spPr bwMode="auto">
            <a:xfrm flipH="1" flipV="1">
              <a:off x="5561205" y="2582260"/>
              <a:ext cx="88957" cy="111125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36" name="直接连接符 35"/>
            <p:cNvCxnSpPr>
              <a:cxnSpLocks noChangeShapeType="1"/>
            </p:cNvCxnSpPr>
            <p:nvPr/>
          </p:nvCxnSpPr>
          <p:spPr bwMode="auto">
            <a:xfrm>
              <a:off x="3537639" y="2677064"/>
              <a:ext cx="1490424" cy="0"/>
            </a:xfrm>
            <a:prstGeom prst="line">
              <a:avLst/>
            </a:prstGeom>
            <a:noFill/>
            <a:ln w="19050" algn="ctr">
              <a:solidFill>
                <a:srgbClr val="F3B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矩形 36">
              <a:hlinkClick r:id="rId4" action="ppaction://hlinkfile"/>
            </p:cNvPr>
            <p:cNvSpPr>
              <a:spLocks noChangeArrowheads="1"/>
            </p:cNvSpPr>
            <p:nvPr/>
          </p:nvSpPr>
          <p:spPr bwMode="auto">
            <a:xfrm>
              <a:off x="3419872" y="2321320"/>
              <a:ext cx="2263650" cy="3876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057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055118" y="1869062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597939" y="2383041"/>
            <a:ext cx="799361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6043044" y="2457036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demo10-9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4373" y="1105170"/>
            <a:ext cx="5348398" cy="461665"/>
            <a:chOff x="490427" y="1434615"/>
            <a:chExt cx="5348398" cy="461665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列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表案例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296231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9" y="3038475"/>
            <a:ext cx="19431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3038475"/>
            <a:ext cx="1943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038475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043237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89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8"/>
          <p:cNvSpPr txBox="1"/>
          <p:nvPr/>
        </p:nvSpPr>
        <p:spPr>
          <a:xfrm>
            <a:off x="3962054" y="4292873"/>
            <a:ext cx="4651357" cy="672340"/>
          </a:xfrm>
          <a:prstGeom prst="rect">
            <a:avLst/>
          </a:prstGeom>
          <a:noFill/>
        </p:spPr>
        <p:txBody>
          <a:bodyPr wrap="none" lIns="117199" tIns="58599" rIns="117199" bIns="5859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ng-model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性实现与作用域变量数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据绑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ng-value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性使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用作用域变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量对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应的值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79"/>
          <p:cNvSpPr txBox="1"/>
          <p:nvPr/>
        </p:nvSpPr>
        <p:spPr>
          <a:xfrm>
            <a:off x="1804331" y="5616849"/>
            <a:ext cx="5901393" cy="733896"/>
          </a:xfrm>
          <a:prstGeom prst="rect">
            <a:avLst/>
          </a:prstGeom>
          <a:noFill/>
        </p:spPr>
        <p:txBody>
          <a:bodyPr wrap="square" lIns="117199" tIns="58599" rIns="117199" bIns="5859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ng-model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属性，可以直接将选中状态绑定到作用域上的变量。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0"/>
          <p:cNvSpPr txBox="1"/>
          <p:nvPr/>
        </p:nvSpPr>
        <p:spPr>
          <a:xfrm>
            <a:off x="6306783" y="2805279"/>
            <a:ext cx="2450306" cy="1103228"/>
          </a:xfrm>
          <a:prstGeom prst="rect">
            <a:avLst/>
          </a:prstGeom>
          <a:noFill/>
        </p:spPr>
        <p:txBody>
          <a:bodyPr wrap="none" lIns="117199" tIns="58599" rIns="117199" bIns="5859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ng-model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属性实现与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域变量的双向绑定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toggle-class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属性为开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关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钮声明额外的样式。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6486" y="3759904"/>
            <a:ext cx="2105063" cy="2538412"/>
            <a:chOff x="631936" y="1902140"/>
            <a:chExt cx="2038698" cy="2681281"/>
          </a:xfrm>
        </p:grpSpPr>
        <p:sp>
          <p:nvSpPr>
            <p:cNvPr id="15" name="椭圆​​ 2"/>
            <p:cNvSpPr/>
            <p:nvPr/>
          </p:nvSpPr>
          <p:spPr>
            <a:xfrm>
              <a:off x="681032" y="190214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2B83E5"/>
            </a:solidFill>
            <a:ln>
              <a:solidFill>
                <a:schemeClr val="accent1"/>
              </a:solidFill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0" dirty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椭圆​​ 6"/>
            <p:cNvSpPr/>
            <p:nvPr/>
          </p:nvSpPr>
          <p:spPr>
            <a:xfrm>
              <a:off x="897230" y="4432300"/>
              <a:ext cx="1512168" cy="151121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矩形​​ 16"/>
            <p:cNvSpPr>
              <a:spLocks noChangeArrowheads="1"/>
            </p:cNvSpPr>
            <p:nvPr/>
          </p:nvSpPr>
          <p:spPr bwMode="auto">
            <a:xfrm>
              <a:off x="631936" y="2527148"/>
              <a:ext cx="2038698" cy="812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2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ion-checkbox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2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定义复选框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40268" y="2661713"/>
            <a:ext cx="1727790" cy="2037085"/>
            <a:chOff x="3146420" y="1529078"/>
            <a:chExt cx="1439863" cy="1946260"/>
          </a:xfrm>
        </p:grpSpPr>
        <p:sp>
          <p:nvSpPr>
            <p:cNvPr id="12" name="椭圆​​ 2"/>
            <p:cNvSpPr/>
            <p:nvPr/>
          </p:nvSpPr>
          <p:spPr>
            <a:xfrm>
              <a:off x="3146420" y="152907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2B83E5"/>
            </a:solidFill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0" dirty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椭圆​​ 9"/>
            <p:cNvSpPr/>
            <p:nvPr/>
          </p:nvSpPr>
          <p:spPr>
            <a:xfrm>
              <a:off x="3273494" y="3380494"/>
              <a:ext cx="1116000" cy="94844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矩形​​ 17"/>
            <p:cNvSpPr>
              <a:spLocks noChangeArrowheads="1"/>
            </p:cNvSpPr>
            <p:nvPr/>
          </p:nvSpPr>
          <p:spPr bwMode="auto">
            <a:xfrm>
              <a:off x="3149954" y="1916729"/>
              <a:ext cx="1436329" cy="676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ion-radio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定义单选按钮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2722" y="1841495"/>
            <a:ext cx="1415772" cy="1629211"/>
            <a:chOff x="5048158" y="1252853"/>
            <a:chExt cx="1062212" cy="1357676"/>
          </a:xfrm>
        </p:grpSpPr>
        <p:sp>
          <p:nvSpPr>
            <p:cNvPr id="9" name="椭圆​​ 2"/>
            <p:cNvSpPr/>
            <p:nvPr/>
          </p:nvSpPr>
          <p:spPr>
            <a:xfrm>
              <a:off x="5073645" y="125285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2B83E5"/>
            </a:solidFill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0" dirty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椭圆​​ 10"/>
            <p:cNvSpPr/>
            <p:nvPr/>
          </p:nvSpPr>
          <p:spPr>
            <a:xfrm>
              <a:off x="5217790" y="2515685"/>
              <a:ext cx="720000" cy="94844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矩形​​ 18"/>
            <p:cNvSpPr>
              <a:spLocks noChangeArrowheads="1"/>
            </p:cNvSpPr>
            <p:nvPr/>
          </p:nvSpPr>
          <p:spPr bwMode="auto">
            <a:xfrm>
              <a:off x="5048158" y="1568261"/>
              <a:ext cx="1062212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ion-toggle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定义开关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4373" y="1171845"/>
            <a:ext cx="5348398" cy="461665"/>
            <a:chOff x="490427" y="1434615"/>
            <a:chExt cx="5348398" cy="461665"/>
          </a:xfrm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表单输入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71436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431241" y="1171845"/>
            <a:ext cx="2262187" cy="546100"/>
            <a:chOff x="3419872" y="2220310"/>
            <a:chExt cx="2263650" cy="546100"/>
          </a:xfrm>
        </p:grpSpPr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3727930" y="2354972"/>
              <a:ext cx="1380596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点击播放视频</a:t>
              </a:r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500" y="2220310"/>
              <a:ext cx="619444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立方体 27"/>
            <p:cNvSpPr>
              <a:spLocks noChangeArrowheads="1"/>
            </p:cNvSpPr>
            <p:nvPr/>
          </p:nvSpPr>
          <p:spPr bwMode="auto">
            <a:xfrm>
              <a:off x="3531405" y="2413145"/>
              <a:ext cx="220978" cy="220789"/>
            </a:xfrm>
            <a:prstGeom prst="cube">
              <a:avLst>
                <a:gd name="adj" fmla="val 25000"/>
              </a:avLst>
            </a:prstGeom>
            <a:solidFill>
              <a:srgbClr val="F3B6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9" name="半闭框 28"/>
            <p:cNvSpPr/>
            <p:nvPr/>
          </p:nvSpPr>
          <p:spPr bwMode="auto">
            <a:xfrm>
              <a:off x="3478648" y="2375885"/>
              <a:ext cx="88957" cy="112712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0" name="半闭框 29"/>
            <p:cNvSpPr/>
            <p:nvPr/>
          </p:nvSpPr>
          <p:spPr bwMode="auto">
            <a:xfrm flipH="1" flipV="1">
              <a:off x="5561205" y="2582260"/>
              <a:ext cx="88957" cy="111125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>
              <a:cxnSpLocks noChangeShapeType="1"/>
            </p:cNvCxnSpPr>
            <p:nvPr/>
          </p:nvCxnSpPr>
          <p:spPr bwMode="auto">
            <a:xfrm>
              <a:off x="3537639" y="2677064"/>
              <a:ext cx="1490424" cy="0"/>
            </a:xfrm>
            <a:prstGeom prst="line">
              <a:avLst/>
            </a:prstGeom>
            <a:noFill/>
            <a:ln w="19050" algn="ctr">
              <a:solidFill>
                <a:srgbClr val="F3B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矩形 31">
              <a:hlinkClick r:id="rId4" action="ppaction://hlinkfile"/>
            </p:cNvPr>
            <p:cNvSpPr>
              <a:spLocks noChangeArrowheads="1"/>
            </p:cNvSpPr>
            <p:nvPr/>
          </p:nvSpPr>
          <p:spPr bwMode="auto">
            <a:xfrm>
              <a:off x="3419872" y="2321320"/>
              <a:ext cx="2263650" cy="3876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56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878703" y="2931204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1239237" y="3773691"/>
            <a:ext cx="2667718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1239237" y="4161127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demo10-10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4373" y="1171845"/>
            <a:ext cx="5348398" cy="461665"/>
            <a:chOff x="490427" y="1434615"/>
            <a:chExt cx="5348398" cy="461665"/>
          </a:xfrm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表单输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入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案例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0025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46" y="2259216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210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9148" y="1345110"/>
            <a:ext cx="5348398" cy="461665"/>
            <a:chOff x="490427" y="1434615"/>
            <a:chExt cx="5348398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幻灯片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40490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3" y="3609974"/>
            <a:ext cx="5362576" cy="288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790699" y="2152560"/>
            <a:ext cx="5257801" cy="1261884"/>
          </a:xfrm>
          <a:prstGeom prst="rect">
            <a:avLst/>
          </a:prstGeom>
          <a:ln w="127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sz="2000" b="1" dirty="0" smtClean="0">
                <a:solidFill>
                  <a:schemeClr val="accent5"/>
                </a:solidFill>
              </a:rPr>
              <a:t>幻</a:t>
            </a:r>
            <a:r>
              <a:rPr lang="zh-CN" altLang="zh-CN" sz="2000" b="1" dirty="0">
                <a:solidFill>
                  <a:schemeClr val="accent5"/>
                </a:solidFill>
              </a:rPr>
              <a:t>灯</a:t>
            </a:r>
            <a:r>
              <a:rPr lang="zh-CN" altLang="zh-CN" sz="2000" b="1" dirty="0" smtClean="0">
                <a:solidFill>
                  <a:schemeClr val="accent5"/>
                </a:solidFill>
              </a:rPr>
              <a:t>片</a:t>
            </a:r>
            <a:r>
              <a:rPr lang="zh-CN" altLang="zh-CN" dirty="0" smtClean="0"/>
              <a:t>是</a:t>
            </a:r>
            <a:r>
              <a:rPr lang="zh-CN" altLang="zh-CN" dirty="0"/>
              <a:t>一种常见的</a:t>
            </a:r>
            <a:r>
              <a:rPr lang="en-US" altLang="zh-CN" dirty="0"/>
              <a:t>UI</a:t>
            </a:r>
            <a:r>
              <a:rPr lang="zh-CN" altLang="zh-CN" dirty="0"/>
              <a:t>表现方式，它从一组元素中选择一个投射到屏幕可视区域，用户可以通过</a:t>
            </a:r>
            <a:r>
              <a:rPr lang="zh-CN" altLang="zh-CN" sz="2000" b="1" dirty="0">
                <a:solidFill>
                  <a:schemeClr val="accent5"/>
                </a:solidFill>
              </a:rPr>
              <a:t>滑动</a:t>
            </a:r>
            <a:r>
              <a:rPr lang="zh-CN" altLang="zh-CN" dirty="0"/>
              <a:t>方式（向左或向右）进行切换。一般作为移动</a:t>
            </a:r>
            <a:r>
              <a:rPr lang="en-US" altLang="zh-CN" dirty="0"/>
              <a:t>App</a:t>
            </a:r>
            <a:r>
              <a:rPr lang="zh-CN" altLang="zh-CN" dirty="0"/>
              <a:t>的启动页面。</a:t>
            </a:r>
            <a:endParaRPr lang="zh-CN" altLang="en-US" dirty="0"/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253228" y="1285079"/>
            <a:ext cx="2262187" cy="546100"/>
            <a:chOff x="3419872" y="2220310"/>
            <a:chExt cx="2263650" cy="546100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727930" y="2354972"/>
              <a:ext cx="1380596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点击播放视频</a:t>
              </a:r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500" y="2220310"/>
              <a:ext cx="619444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立方体 14"/>
            <p:cNvSpPr>
              <a:spLocks noChangeArrowheads="1"/>
            </p:cNvSpPr>
            <p:nvPr/>
          </p:nvSpPr>
          <p:spPr bwMode="auto">
            <a:xfrm>
              <a:off x="3531405" y="2413145"/>
              <a:ext cx="220978" cy="220789"/>
            </a:xfrm>
            <a:prstGeom prst="cube">
              <a:avLst>
                <a:gd name="adj" fmla="val 25000"/>
              </a:avLst>
            </a:prstGeom>
            <a:solidFill>
              <a:srgbClr val="F3B6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半闭框 15"/>
            <p:cNvSpPr/>
            <p:nvPr/>
          </p:nvSpPr>
          <p:spPr bwMode="auto">
            <a:xfrm>
              <a:off x="3478648" y="2375885"/>
              <a:ext cx="88957" cy="112712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半闭框 16"/>
            <p:cNvSpPr/>
            <p:nvPr/>
          </p:nvSpPr>
          <p:spPr bwMode="auto">
            <a:xfrm flipH="1" flipV="1">
              <a:off x="5561205" y="2582260"/>
              <a:ext cx="88957" cy="111125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18" name="直接连接符 17"/>
            <p:cNvCxnSpPr>
              <a:cxnSpLocks noChangeShapeType="1"/>
            </p:cNvCxnSpPr>
            <p:nvPr/>
          </p:nvCxnSpPr>
          <p:spPr bwMode="auto">
            <a:xfrm>
              <a:off x="3537639" y="2677064"/>
              <a:ext cx="1490424" cy="0"/>
            </a:xfrm>
            <a:prstGeom prst="line">
              <a:avLst/>
            </a:prstGeom>
            <a:noFill/>
            <a:ln w="19050" algn="ctr">
              <a:solidFill>
                <a:srgbClr val="F3B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矩形 18">
              <a:hlinkClick r:id="rId5" action="ppaction://hlinkfile"/>
            </p:cNvPr>
            <p:cNvSpPr>
              <a:spLocks noChangeArrowheads="1"/>
            </p:cNvSpPr>
            <p:nvPr/>
          </p:nvSpPr>
          <p:spPr bwMode="auto">
            <a:xfrm>
              <a:off x="3419872" y="2321320"/>
              <a:ext cx="2263650" cy="3876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013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9148" y="1345110"/>
            <a:ext cx="5348398" cy="461665"/>
            <a:chOff x="490427" y="1434615"/>
            <a:chExt cx="5348398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幻灯片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40490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49" y="2171700"/>
            <a:ext cx="3709951" cy="398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10100" y="2171700"/>
            <a:ext cx="3886200" cy="14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en-US" altLang="zh-CN" dirty="0"/>
              <a:t>ionic</a:t>
            </a:r>
            <a:r>
              <a:rPr lang="zh-CN" altLang="zh-CN" dirty="0"/>
              <a:t>中，使用</a:t>
            </a:r>
            <a:r>
              <a:rPr lang="en-US" altLang="zh-CN" sz="2000" b="1" dirty="0">
                <a:solidFill>
                  <a:schemeClr val="accent5"/>
                </a:solidFill>
              </a:rPr>
              <a:t>ion-slide-box</a:t>
            </a:r>
            <a:r>
              <a:rPr lang="zh-CN" altLang="zh-CN" dirty="0"/>
              <a:t>指令声明</a:t>
            </a:r>
            <a:r>
              <a:rPr lang="zh-CN" altLang="zh-CN" sz="2000" b="1" dirty="0">
                <a:solidFill>
                  <a:schemeClr val="accent5"/>
                </a:solidFill>
              </a:rPr>
              <a:t>幻灯片元素</a:t>
            </a:r>
            <a:r>
              <a:rPr lang="zh-CN" altLang="zh-CN" dirty="0"/>
              <a:t>， 使用</a:t>
            </a:r>
            <a:r>
              <a:rPr lang="en-US" altLang="zh-CN" dirty="0"/>
              <a:t>ion-slide </a:t>
            </a:r>
            <a:r>
              <a:rPr lang="zh-CN" altLang="zh-CN" dirty="0"/>
              <a:t>指令声明</a:t>
            </a:r>
            <a:r>
              <a:rPr lang="zh-CN" altLang="zh-CN" sz="2000" b="1" dirty="0">
                <a:solidFill>
                  <a:schemeClr val="accent5"/>
                </a:solidFill>
              </a:rPr>
              <a:t>幻灯页元</a:t>
            </a:r>
            <a:r>
              <a:rPr lang="zh-CN" altLang="zh-CN" sz="2000" b="1" dirty="0" smtClean="0">
                <a:solidFill>
                  <a:schemeClr val="accent5"/>
                </a:solidFill>
              </a:rPr>
              <a:t>素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。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2975" y="4000500"/>
            <a:ext cx="3762375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&lt;ion-slide-box&gt;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&lt;ion-slide&gt;...&lt;/ion-slide&gt;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&lt;ion-slide&gt;...&lt;/ion-slide&gt;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...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&lt;/ion-slide-box&gt;</a:t>
            </a:r>
            <a:endParaRPr lang="zh-CN" altLang="zh-CN" dirty="0"/>
          </a:p>
        </p:txBody>
      </p:sp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87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01518"/>
              </p:ext>
            </p:extLst>
          </p:nvPr>
        </p:nvGraphicFramePr>
        <p:xfrm>
          <a:off x="519148" y="2885325"/>
          <a:ext cx="7691402" cy="3061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175"/>
                <a:gridCol w="1038225"/>
                <a:gridCol w="5253002"/>
              </a:tblGrid>
              <a:tr h="423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属性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取值类型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delegate-handle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字符串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该句柄用</a:t>
                      </a:r>
                      <a:r>
                        <a:rPr lang="en-US" sz="1400" kern="100">
                          <a:effectLst/>
                        </a:rPr>
                        <a:t>$ionicSlideBoxDelegate</a:t>
                      </a:r>
                      <a:r>
                        <a:rPr lang="zh-CN" sz="1400" kern="100">
                          <a:effectLst/>
                        </a:rPr>
                        <a:t>来标识这个滑动框。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4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does-continue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布尔值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是否循环切换。由于开头的幻灯页只能向左滑动，最后的幻灯页只能向右滑动。将</a:t>
                      </a:r>
                      <a:r>
                        <a:rPr lang="en-US" sz="1400" kern="100">
                          <a:effectLst/>
                        </a:rPr>
                        <a:t>does-continue</a:t>
                      </a:r>
                      <a:r>
                        <a:rPr lang="zh-CN" sz="1400" kern="100">
                          <a:effectLst/>
                        </a:rPr>
                        <a:t>属性值设为</a:t>
                      </a:r>
                      <a:r>
                        <a:rPr lang="en-US" sz="1400" kern="100">
                          <a:effectLst/>
                        </a:rPr>
                        <a:t>true</a:t>
                      </a:r>
                      <a:r>
                        <a:rPr lang="zh-CN" sz="1400" kern="100">
                          <a:effectLst/>
                        </a:rPr>
                        <a:t>，就可以让幻灯页组首尾连接起来，循环切换。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auto-play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布尔值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是否自动播放。通过将</a:t>
                      </a:r>
                      <a:r>
                        <a:rPr lang="en-US" sz="1400" kern="100">
                          <a:effectLst/>
                        </a:rPr>
                        <a:t>auto-play</a:t>
                      </a:r>
                      <a:r>
                        <a:rPr lang="zh-CN" sz="1400" kern="100">
                          <a:effectLst/>
                        </a:rPr>
                        <a:t>属性设置为</a:t>
                      </a:r>
                      <a:r>
                        <a:rPr lang="en-US" sz="1400" kern="100">
                          <a:effectLst/>
                        </a:rPr>
                        <a:t>true</a:t>
                      </a:r>
                      <a:r>
                        <a:rPr lang="zh-CN" sz="1400" kern="100">
                          <a:effectLst/>
                        </a:rPr>
                        <a:t>，可以让幻灯片自动切换。切换的间隔默认是</a:t>
                      </a:r>
                      <a:r>
                        <a:rPr lang="en-US" sz="1400" kern="100">
                          <a:effectLst/>
                        </a:rPr>
                        <a:t>4000ms</a:t>
                      </a:r>
                      <a:r>
                        <a:rPr lang="zh-CN" sz="1400" kern="100">
                          <a:effectLst/>
                        </a:rPr>
                        <a:t>，可以通过属性</a:t>
                      </a:r>
                      <a:r>
                        <a:rPr lang="en-US" sz="1400" kern="100">
                          <a:effectLst/>
                        </a:rPr>
                        <a:t>slide-interval</a:t>
                      </a:r>
                      <a:r>
                        <a:rPr lang="zh-CN" sz="1400" kern="100">
                          <a:effectLst/>
                        </a:rPr>
                        <a:t>进行调整。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slide-interval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数字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自动播放的间隔时间，默认为</a:t>
                      </a:r>
                      <a:r>
                        <a:rPr lang="en-US" sz="1400" kern="100">
                          <a:effectLst/>
                        </a:rPr>
                        <a:t>4000ms</a:t>
                      </a:r>
                      <a:r>
                        <a:rPr lang="zh-CN" sz="1400" kern="10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show-pager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布尔值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是否显示分页器。分页器用来指示幻灯页的选中状态，位于幻灯片的底部。允许值为：</a:t>
                      </a:r>
                      <a:r>
                        <a:rPr lang="en-US" sz="1400" kern="100" dirty="0">
                          <a:effectLst/>
                        </a:rPr>
                        <a:t>true | false</a:t>
                      </a:r>
                      <a:r>
                        <a:rPr lang="zh-CN" sz="1400" kern="100" dirty="0">
                          <a:effectLst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8423188" y="3349111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2" name="椭圆 2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207164" y="4084074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8" name="椭圆 2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815833" y="2404096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1" name="椭圆 3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147569" y="3218080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5" name="椭圆 3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924050" y="2246151"/>
            <a:ext cx="462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ion-slide-box</a:t>
            </a:r>
            <a:r>
              <a:rPr lang="zh-CN" altLang="en-US" dirty="0"/>
              <a:t>指</a:t>
            </a:r>
            <a:r>
              <a:rPr lang="zh-CN" altLang="en-US" dirty="0" smtClean="0"/>
              <a:t>令的属</a:t>
            </a:r>
            <a:r>
              <a:rPr lang="zh-CN" altLang="en-US" dirty="0"/>
              <a:t>性可以定制其播放行为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 flipV="1">
            <a:off x="2047875" y="2615483"/>
            <a:ext cx="2881152" cy="5879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4929027" y="2615512"/>
            <a:ext cx="1620328" cy="11701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19148" y="1345110"/>
            <a:ext cx="5348398" cy="461665"/>
            <a:chOff x="490427" y="1434615"/>
            <a:chExt cx="5348398" cy="461665"/>
          </a:xfrm>
        </p:grpSpPr>
        <p:sp>
          <p:nvSpPr>
            <p:cNvPr id="2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39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幻灯片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40490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70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63131"/>
              </p:ext>
            </p:extLst>
          </p:nvPr>
        </p:nvGraphicFramePr>
        <p:xfrm>
          <a:off x="652440" y="3077686"/>
          <a:ext cx="7462860" cy="2179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3100"/>
                <a:gridCol w="1209675"/>
                <a:gridCol w="4310085"/>
              </a:tblGrid>
              <a:tr h="484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取值类型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14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pager-click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表达式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当点击页面时，触发该表达式（如果</a:t>
                      </a:r>
                      <a:r>
                        <a:rPr lang="en-US" sz="1600" kern="100">
                          <a:effectLst/>
                        </a:rPr>
                        <a:t>shou-pager</a:t>
                      </a:r>
                      <a:r>
                        <a:rPr lang="zh-CN" sz="1600" kern="100">
                          <a:effectLst/>
                        </a:rPr>
                        <a:t>为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r>
                        <a:rPr lang="zh-CN" sz="1600" kern="100">
                          <a:effectLst/>
                        </a:rPr>
                        <a:t>），传递一个</a:t>
                      </a:r>
                      <a:r>
                        <a:rPr lang="en-US" sz="1600" kern="100">
                          <a:effectLst/>
                        </a:rPr>
                        <a:t>'</a:t>
                      </a:r>
                      <a:r>
                        <a:rPr lang="zh-CN" sz="1600" kern="100">
                          <a:effectLst/>
                        </a:rPr>
                        <a:t>索引</a:t>
                      </a:r>
                      <a:r>
                        <a:rPr lang="en-US" sz="1600" kern="100">
                          <a:effectLst/>
                        </a:rPr>
                        <a:t>'</a:t>
                      </a:r>
                      <a:r>
                        <a:rPr lang="zh-CN" sz="1600" kern="100">
                          <a:effectLst/>
                        </a:rPr>
                        <a:t>变量。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33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on-slide-changed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表达式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当滑动时，触发该表达式，传递一个</a:t>
                      </a:r>
                      <a:r>
                        <a:rPr lang="en-US" sz="1600" kern="100">
                          <a:effectLst/>
                        </a:rPr>
                        <a:t>'</a:t>
                      </a:r>
                      <a:r>
                        <a:rPr lang="zh-CN" sz="1600" kern="100">
                          <a:effectLst/>
                        </a:rPr>
                        <a:t>索引</a:t>
                      </a:r>
                      <a:r>
                        <a:rPr lang="en-US" sz="1600" kern="100">
                          <a:effectLst/>
                        </a:rPr>
                        <a:t>'</a:t>
                      </a:r>
                      <a:r>
                        <a:rPr lang="zh-CN" sz="1600" kern="100">
                          <a:effectLst/>
                        </a:rPr>
                        <a:t>变量。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active-slide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表达式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将模型绑定到当前滑动框。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8229243" y="3312848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2" name="椭圆 2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13219" y="4047811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8" name="椭圆 2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21888" y="2367833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1" name="椭圆 3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3624" y="3181817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5" name="椭圆 3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659187" y="2474780"/>
            <a:ext cx="3471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ion-slide-box</a:t>
            </a:r>
            <a:r>
              <a:rPr lang="zh-CN" altLang="en-US" dirty="0"/>
              <a:t>指</a:t>
            </a:r>
            <a:r>
              <a:rPr lang="zh-CN" altLang="en-US" dirty="0" smtClean="0"/>
              <a:t>令提</a:t>
            </a:r>
            <a:r>
              <a:rPr lang="zh-CN" altLang="en-US" dirty="0"/>
              <a:t>供了可选事件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2762250" y="2844083"/>
            <a:ext cx="2166777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4929027" y="2844112"/>
            <a:ext cx="1052673" cy="11701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19148" y="1345110"/>
            <a:ext cx="5348398" cy="461665"/>
            <a:chOff x="490427" y="1434615"/>
            <a:chExt cx="5348398" cy="461665"/>
          </a:xfrm>
        </p:grpSpPr>
        <p:sp>
          <p:nvSpPr>
            <p:cNvPr id="2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39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幻灯片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40490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708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60748"/>
              </p:ext>
            </p:extLst>
          </p:nvPr>
        </p:nvGraphicFramePr>
        <p:xfrm>
          <a:off x="1049169" y="2858933"/>
          <a:ext cx="6315075" cy="3353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0750"/>
                <a:gridCol w="4124325"/>
              </a:tblGrid>
              <a:tr h="361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方法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描述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429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update()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重绘幻灯片。当容器尺寸发生变化时，需要调用</a:t>
                      </a:r>
                      <a:r>
                        <a:rPr lang="en-US" sz="1400" kern="100">
                          <a:effectLst/>
                        </a:rPr>
                        <a:t>update()</a:t>
                      </a:r>
                      <a:r>
                        <a:rPr lang="zh-CN" sz="1400" kern="100">
                          <a:effectLst/>
                        </a:rPr>
                        <a:t>方法重绘幻灯片。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33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slide(to[,speed])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切换到指定幻灯页。参数</a:t>
                      </a:r>
                      <a:r>
                        <a:rPr lang="en-US" sz="1400" kern="100">
                          <a:effectLst/>
                        </a:rPr>
                        <a:t>to</a:t>
                      </a:r>
                      <a:r>
                        <a:rPr lang="zh-CN" sz="1400" kern="100">
                          <a:effectLst/>
                        </a:rPr>
                        <a:t>表示切换的目标幻灯页序号，参数</a:t>
                      </a:r>
                      <a:r>
                        <a:rPr lang="en-US" sz="1400" kern="100">
                          <a:effectLst/>
                        </a:rPr>
                        <a:t>speed</a:t>
                      </a:r>
                      <a:r>
                        <a:rPr lang="zh-CN" sz="1400" kern="100">
                          <a:effectLst/>
                        </a:rPr>
                        <a:t>是可选的，表示以毫秒为单位的切换时间。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5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enableSlide([shouldEnable])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幻灯片能使参数</a:t>
                      </a:r>
                      <a:r>
                        <a:rPr lang="en-US" sz="1400" kern="100">
                          <a:effectLst/>
                        </a:rPr>
                        <a:t>shouldEnable</a:t>
                      </a:r>
                      <a:r>
                        <a:rPr lang="zh-CN" sz="1400" kern="100">
                          <a:effectLst/>
                        </a:rPr>
                        <a:t>的允许值为：</a:t>
                      </a:r>
                      <a:r>
                        <a:rPr lang="en-US" sz="1400" kern="100">
                          <a:effectLst/>
                        </a:rPr>
                        <a:t>true | false </a:t>
                      </a:r>
                      <a:r>
                        <a:rPr lang="zh-CN" sz="1400" kern="10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7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previous()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切换到前一张幻灯页。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next()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切换到后一张幻灯页。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currentIndex()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获得当前幻灯页的序号。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slideCount()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获得全部幻灯页的数量。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7606023" y="312818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2" name="椭圆 2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389999" y="3863145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8" name="椭圆 2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98668" y="218316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1" name="椭圆 3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30404" y="2997151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5" name="椭圆 3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63787" y="1998501"/>
            <a:ext cx="583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</a:t>
            </a:r>
            <a:r>
              <a:rPr lang="en-US" altLang="zh-CN" dirty="0"/>
              <a:t>$</a:t>
            </a:r>
            <a:r>
              <a:rPr lang="en-US" altLang="zh-CN" dirty="0" smtClean="0"/>
              <a:t>ionicSlideBoxDelegate</a:t>
            </a:r>
            <a:r>
              <a:rPr lang="zh-CN" altLang="en-US" dirty="0" smtClean="0"/>
              <a:t>可以在</a:t>
            </a:r>
            <a:r>
              <a:rPr lang="zh-CN" altLang="en-US" dirty="0"/>
              <a:t>脚本中操作幻灯片对象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1485900" y="2367833"/>
            <a:ext cx="3443127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 flipV="1">
            <a:off x="4929027" y="2367833"/>
            <a:ext cx="2167098" cy="29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19148" y="1345110"/>
            <a:ext cx="5348398" cy="461665"/>
            <a:chOff x="490427" y="1434615"/>
            <a:chExt cx="5348398" cy="461665"/>
          </a:xfrm>
        </p:grpSpPr>
        <p:sp>
          <p:nvSpPr>
            <p:cNvPr id="27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39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幻灯片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40490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708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878703" y="2931204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1239237" y="3773691"/>
            <a:ext cx="2667718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1239237" y="4161127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demo10-11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9148" y="1303201"/>
            <a:ext cx="5348398" cy="461665"/>
            <a:chOff x="490427" y="1434615"/>
            <a:chExt cx="5348398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幻灯片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40490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232499"/>
            <a:ext cx="1743221" cy="308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4" y="2232499"/>
            <a:ext cx="1743221" cy="308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99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1665822" y="25393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 JavaScript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概述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676301" y="1571625"/>
            <a:ext cx="4581874" cy="4362450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tx1"/>
                </a:solidFill>
              </a:rPr>
              <a:t>ionic</a:t>
            </a:r>
            <a:r>
              <a:rPr lang="zh-CN" altLang="zh-CN" dirty="0">
                <a:solidFill>
                  <a:schemeClr val="tx1"/>
                </a:solidFill>
              </a:rPr>
              <a:t>对</a:t>
            </a:r>
            <a:r>
              <a:rPr lang="en-US" altLang="zh-CN" dirty="0">
                <a:solidFill>
                  <a:schemeClr val="tx1"/>
                </a:solidFill>
              </a:rPr>
              <a:t>AngularJS </a:t>
            </a:r>
            <a:r>
              <a:rPr lang="zh-CN" altLang="zh-CN" dirty="0">
                <a:solidFill>
                  <a:schemeClr val="tx1"/>
                </a:solidFill>
              </a:rPr>
              <a:t>进行了扩展，将移动端开发中常见的</a:t>
            </a:r>
            <a:r>
              <a:rPr lang="en-US" altLang="zh-CN" dirty="0">
                <a:solidFill>
                  <a:schemeClr val="tx1"/>
                </a:solidFill>
              </a:rPr>
              <a:t> UI </a:t>
            </a:r>
            <a:r>
              <a:rPr lang="zh-CN" altLang="zh-CN" dirty="0">
                <a:solidFill>
                  <a:schemeClr val="tx1"/>
                </a:solidFill>
              </a:rPr>
              <a:t>组件抽象成</a:t>
            </a:r>
            <a:r>
              <a:rPr lang="en-US" altLang="zh-CN" dirty="0">
                <a:solidFill>
                  <a:schemeClr val="tx1"/>
                </a:solidFill>
              </a:rPr>
              <a:t>AngularJS</a:t>
            </a:r>
            <a:r>
              <a:rPr lang="zh-CN" altLang="zh-CN" dirty="0">
                <a:solidFill>
                  <a:schemeClr val="tx1"/>
                </a:solidFill>
              </a:rPr>
              <a:t>的指令与服务，便于我们在开发中快速构建移动</a:t>
            </a:r>
            <a:r>
              <a:rPr lang="en-US" altLang="zh-CN" dirty="0">
                <a:solidFill>
                  <a:schemeClr val="tx1"/>
                </a:solidFill>
              </a:rPr>
              <a:t>App</a:t>
            </a:r>
            <a:r>
              <a:rPr lang="zh-CN" altLang="zh-CN" dirty="0">
                <a:solidFill>
                  <a:schemeClr val="tx1"/>
                </a:solidFill>
              </a:rPr>
              <a:t>界面。</a:t>
            </a:r>
            <a:r>
              <a:rPr lang="en-US" altLang="zh-CN" sz="2000" b="1" dirty="0">
                <a:solidFill>
                  <a:schemeClr val="accent1"/>
                </a:solidFill>
              </a:rPr>
              <a:t>ionic JavaScript</a:t>
            </a:r>
            <a:r>
              <a:rPr lang="zh-CN" altLang="zh-CN" dirty="0">
                <a:solidFill>
                  <a:schemeClr val="tx1"/>
                </a:solidFill>
              </a:rPr>
              <a:t>是对</a:t>
            </a:r>
            <a:r>
              <a:rPr lang="en-US" altLang="zh-CN" dirty="0">
                <a:solidFill>
                  <a:schemeClr val="tx1"/>
                </a:solidFill>
              </a:rPr>
              <a:t>AngularJS</a:t>
            </a:r>
            <a:r>
              <a:rPr lang="zh-CN" altLang="zh-CN" dirty="0">
                <a:solidFill>
                  <a:schemeClr val="tx1"/>
                </a:solidFill>
              </a:rPr>
              <a:t>的扩展，其内置的</a:t>
            </a: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zh-CN" dirty="0">
                <a:solidFill>
                  <a:schemeClr val="tx1"/>
                </a:solidFill>
              </a:rPr>
              <a:t>组件与</a:t>
            </a:r>
            <a:r>
              <a:rPr lang="en-US" altLang="zh-CN" dirty="0">
                <a:solidFill>
                  <a:schemeClr val="tx1"/>
                </a:solidFill>
              </a:rPr>
              <a:t>AngularJS</a:t>
            </a:r>
            <a:r>
              <a:rPr lang="zh-CN" altLang="zh-CN" dirty="0">
                <a:solidFill>
                  <a:schemeClr val="tx1"/>
                </a:solidFill>
              </a:rPr>
              <a:t>组件类似，按照使用方式可以将</a:t>
            </a:r>
            <a:r>
              <a:rPr lang="en-US" altLang="zh-CN" dirty="0">
                <a:solidFill>
                  <a:schemeClr val="tx1"/>
                </a:solidFill>
              </a:rPr>
              <a:t>ionic JavaScript</a:t>
            </a:r>
            <a:r>
              <a:rPr lang="zh-CN" altLang="zh-CN" dirty="0">
                <a:solidFill>
                  <a:schemeClr val="tx1"/>
                </a:solidFill>
              </a:rPr>
              <a:t>组件分为两大类，</a:t>
            </a:r>
            <a:r>
              <a:rPr lang="zh-CN" altLang="zh-CN" sz="2000" b="1" dirty="0">
                <a:solidFill>
                  <a:schemeClr val="accent1"/>
                </a:solidFill>
              </a:rPr>
              <a:t>指令式组件</a:t>
            </a:r>
            <a:r>
              <a:rPr lang="zh-CN" altLang="zh-CN" dirty="0">
                <a:solidFill>
                  <a:schemeClr val="tx1"/>
                </a:solidFill>
              </a:rPr>
              <a:t>和</a:t>
            </a:r>
            <a:r>
              <a:rPr lang="zh-CN" altLang="zh-CN" sz="2000" b="1" dirty="0">
                <a:solidFill>
                  <a:schemeClr val="accent1"/>
                </a:solidFill>
              </a:rPr>
              <a:t>服务式组件</a:t>
            </a:r>
            <a:r>
              <a:rPr lang="zh-CN" altLang="zh-CN" dirty="0">
                <a:solidFill>
                  <a:schemeClr val="accent1"/>
                </a:solidFill>
              </a:rPr>
              <a:t>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548710"/>
            <a:ext cx="3422275" cy="313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806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9148" y="1303201"/>
            <a:ext cx="5348398" cy="461665"/>
            <a:chOff x="490427" y="1434615"/>
            <a:chExt cx="5348398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侧边栏菜单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97640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  <p:sp>
        <p:nvSpPr>
          <p:cNvPr id="12" name="矩形 11"/>
          <p:cNvSpPr/>
          <p:nvPr/>
        </p:nvSpPr>
        <p:spPr>
          <a:xfrm>
            <a:off x="4956747" y="2398106"/>
            <a:ext cx="3219450" cy="3050194"/>
          </a:xfrm>
          <a:prstGeom prst="rect">
            <a:avLst/>
          </a:prstGeom>
          <a:ln w="127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侧</a:t>
            </a:r>
            <a:r>
              <a:rPr lang="zh-CN" altLang="en-US" dirty="0"/>
              <a:t>边栏菜单是一个最多包含三个子容器的元素：</a:t>
            </a:r>
            <a:r>
              <a:rPr lang="zh-CN" altLang="en-US" sz="2000" b="1" dirty="0">
                <a:solidFill>
                  <a:schemeClr val="accent5"/>
                </a:solidFill>
              </a:rPr>
              <a:t>左边栏</a:t>
            </a:r>
            <a:r>
              <a:rPr lang="zh-CN" altLang="en-US" dirty="0"/>
              <a:t>、</a:t>
            </a:r>
            <a:r>
              <a:rPr lang="zh-CN" altLang="en-US" sz="2000" b="1" dirty="0">
                <a:solidFill>
                  <a:schemeClr val="accent5"/>
                </a:solidFill>
              </a:rPr>
              <a:t>右边栏</a:t>
            </a:r>
            <a:r>
              <a:rPr lang="zh-CN" altLang="en-US" dirty="0"/>
              <a:t>、</a:t>
            </a:r>
            <a:r>
              <a:rPr lang="zh-CN" altLang="en-US" sz="2000" b="1" dirty="0">
                <a:solidFill>
                  <a:schemeClr val="accent5"/>
                </a:solidFill>
              </a:rPr>
              <a:t>主内容区域</a:t>
            </a:r>
            <a:r>
              <a:rPr lang="zh-CN" altLang="en-US" dirty="0"/>
              <a:t>，通过把主要内容区域从一边滑动到另一边，来让左侧或右侧的侧边栏菜单进行切换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819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381249"/>
            <a:ext cx="3733800" cy="30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693956" y="1217086"/>
            <a:ext cx="2262187" cy="546100"/>
            <a:chOff x="3419872" y="2220310"/>
            <a:chExt cx="2263650" cy="546100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727930" y="2354972"/>
              <a:ext cx="1380596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点击播放视频</a:t>
              </a:r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500" y="2220310"/>
              <a:ext cx="619444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立方体 16"/>
            <p:cNvSpPr>
              <a:spLocks noChangeArrowheads="1"/>
            </p:cNvSpPr>
            <p:nvPr/>
          </p:nvSpPr>
          <p:spPr bwMode="auto">
            <a:xfrm>
              <a:off x="3531405" y="2413145"/>
              <a:ext cx="220978" cy="220789"/>
            </a:xfrm>
            <a:prstGeom prst="cube">
              <a:avLst>
                <a:gd name="adj" fmla="val 25000"/>
              </a:avLst>
            </a:prstGeom>
            <a:solidFill>
              <a:srgbClr val="F3B6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半闭框 17"/>
            <p:cNvSpPr/>
            <p:nvPr/>
          </p:nvSpPr>
          <p:spPr bwMode="auto">
            <a:xfrm>
              <a:off x="3478648" y="2375885"/>
              <a:ext cx="88957" cy="112712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半闭框 18"/>
            <p:cNvSpPr/>
            <p:nvPr/>
          </p:nvSpPr>
          <p:spPr bwMode="auto">
            <a:xfrm flipH="1" flipV="1">
              <a:off x="5561205" y="2582260"/>
              <a:ext cx="88957" cy="111125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20" name="直接连接符 19"/>
            <p:cNvCxnSpPr>
              <a:cxnSpLocks noChangeShapeType="1"/>
            </p:cNvCxnSpPr>
            <p:nvPr/>
          </p:nvCxnSpPr>
          <p:spPr bwMode="auto">
            <a:xfrm>
              <a:off x="3537639" y="2677064"/>
              <a:ext cx="1490424" cy="0"/>
            </a:xfrm>
            <a:prstGeom prst="line">
              <a:avLst/>
            </a:prstGeom>
            <a:noFill/>
            <a:ln w="19050" algn="ctr">
              <a:solidFill>
                <a:srgbClr val="F3B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矩形 20">
              <a:hlinkClick r:id="rId5" action="ppaction://hlinkfile"/>
            </p:cNvPr>
            <p:cNvSpPr>
              <a:spLocks noChangeArrowheads="1"/>
            </p:cNvSpPr>
            <p:nvPr/>
          </p:nvSpPr>
          <p:spPr bwMode="auto">
            <a:xfrm>
              <a:off x="3419872" y="2321320"/>
              <a:ext cx="2263650" cy="3876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7977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1837" y="1291919"/>
            <a:ext cx="5348398" cy="461665"/>
            <a:chOff x="490427" y="1434615"/>
            <a:chExt cx="5348398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侧边栏菜单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97640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  <p:sp>
        <p:nvSpPr>
          <p:cNvPr id="8" name="矩形 7"/>
          <p:cNvSpPr/>
          <p:nvPr/>
        </p:nvSpPr>
        <p:spPr>
          <a:xfrm>
            <a:off x="5627678" y="2501704"/>
            <a:ext cx="1664540" cy="330852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声明侧边栏菜单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17955" y="4136031"/>
            <a:ext cx="2873845" cy="592462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ionicSideMenuDelegate</a:t>
            </a:r>
          </a:p>
          <a:p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理服务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3141" y="3294000"/>
            <a:ext cx="2100557" cy="330852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侧边栏菜单显示设置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等腰三角形 11"/>
          <p:cNvSpPr>
            <a:spLocks noChangeAspect="1" noChangeArrowheads="1"/>
          </p:cNvSpPr>
          <p:nvPr/>
        </p:nvSpPr>
        <p:spPr bwMode="auto">
          <a:xfrm rot="5400000" flipV="1">
            <a:off x="5396419" y="2883405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lIns="68571" tIns="34286" rIns="68571" bIns="3428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17957" y="2812757"/>
            <a:ext cx="2802143" cy="86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ionic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中声明侧边栏菜单，需要添加一个父元素</a:t>
            </a:r>
            <a:r>
              <a:rPr lang="en-US" altLang="zh-CN" sz="1100" dirty="0">
                <a:solidFill>
                  <a:schemeClr val="accent5"/>
                </a:solidFill>
                <a:sym typeface="微软雅黑" pitchFamily="34" charset="-122"/>
              </a:rPr>
              <a:t>ion-side-menus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，一个中间内容 </a:t>
            </a:r>
            <a:r>
              <a:rPr lang="en-US" altLang="zh-CN" sz="1100" dirty="0">
                <a:solidFill>
                  <a:schemeClr val="accent5"/>
                </a:solidFill>
                <a:sym typeface="微软雅黑" pitchFamily="34" charset="-122"/>
              </a:rPr>
              <a:t>ion-side-menu-content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和一个或更多</a:t>
            </a:r>
            <a:r>
              <a:rPr lang="en-US" altLang="zh-CN" sz="1100" dirty="0">
                <a:solidFill>
                  <a:schemeClr val="accent5"/>
                </a:solidFill>
                <a:sym typeface="微软雅黑" pitchFamily="34" charset="-122"/>
              </a:rPr>
              <a:t>ion-side-menu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指令</a:t>
            </a:r>
          </a:p>
        </p:txBody>
      </p:sp>
      <p:sp>
        <p:nvSpPr>
          <p:cNvPr id="14" name="等腰三角形 13"/>
          <p:cNvSpPr>
            <a:spLocks noChangeAspect="1" noChangeArrowheads="1"/>
          </p:cNvSpPr>
          <p:nvPr/>
        </p:nvSpPr>
        <p:spPr bwMode="auto">
          <a:xfrm rot="5400000" flipV="1">
            <a:off x="5396419" y="4520706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lIns="68571" tIns="34286" rIns="68571" bIns="3428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627678" y="4759120"/>
            <a:ext cx="2792422" cy="45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如果需要在脚本中控制侧边栏菜单，可以使用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$ionicSideMenuDelegate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服务代理。</a:t>
            </a:r>
          </a:p>
        </p:txBody>
      </p:sp>
      <p:sp>
        <p:nvSpPr>
          <p:cNvPr id="16" name="等腰三角形 15"/>
          <p:cNvSpPr>
            <a:spLocks noChangeAspect="1" noChangeArrowheads="1"/>
          </p:cNvSpPr>
          <p:nvPr/>
        </p:nvSpPr>
        <p:spPr bwMode="auto">
          <a:xfrm rot="16200000" flipH="1" flipV="1">
            <a:off x="3093686" y="3673239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lIns="68571" tIns="34286" rIns="68571" bIns="3428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84418" y="3631163"/>
            <a:ext cx="2320138" cy="67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（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1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）显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示状态设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置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100" dirty="0"/>
              <a:t>（</a:t>
            </a:r>
            <a:r>
              <a:rPr lang="en-US" altLang="zh-CN" sz="1100" dirty="0"/>
              <a:t>2</a:t>
            </a:r>
            <a:r>
              <a:rPr lang="zh-CN" altLang="zh-CN" sz="1100" dirty="0"/>
              <a:t>）关闭侧栏内</a:t>
            </a:r>
            <a:r>
              <a:rPr lang="zh-CN" altLang="zh-CN" sz="1100" dirty="0" smtClean="0"/>
              <a:t>容</a:t>
            </a:r>
            <a:endParaRPr lang="en-US" altLang="zh-CN" sz="1100" dirty="0" smtClean="0"/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100" dirty="0"/>
              <a:t>（</a:t>
            </a:r>
            <a:r>
              <a:rPr lang="en-US" altLang="zh-CN" sz="1100" dirty="0"/>
              <a:t>3</a:t>
            </a:r>
            <a:r>
              <a:rPr lang="zh-CN" altLang="zh-CN" sz="1100" dirty="0"/>
              <a:t>）侧边栏自动显示条件表达式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8" name="形状 17"/>
          <p:cNvSpPr/>
          <p:nvPr/>
        </p:nvSpPr>
        <p:spPr>
          <a:xfrm>
            <a:off x="3368119" y="3240138"/>
            <a:ext cx="1400989" cy="140120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空心弧 18"/>
          <p:cNvSpPr/>
          <p:nvPr/>
        </p:nvSpPr>
        <p:spPr>
          <a:xfrm>
            <a:off x="3870807" y="4157046"/>
            <a:ext cx="1203665" cy="1204148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空心弧 22"/>
          <p:cNvSpPr/>
          <p:nvPr/>
        </p:nvSpPr>
        <p:spPr>
          <a:xfrm>
            <a:off x="3870807" y="4157046"/>
            <a:ext cx="1203665" cy="1204148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17307692">
            <a:off x="4138930" y="2852434"/>
            <a:ext cx="1214450" cy="654324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 rot="17307692">
            <a:off x="3841874" y="2514074"/>
            <a:ext cx="797547" cy="558426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Group 12"/>
          <p:cNvGrpSpPr/>
          <p:nvPr/>
        </p:nvGrpSpPr>
        <p:grpSpPr>
          <a:xfrm>
            <a:off x="3814668" y="3680410"/>
            <a:ext cx="425979" cy="455621"/>
            <a:chOff x="2905125" y="4002088"/>
            <a:chExt cx="249238" cy="244475"/>
          </a:xfrm>
          <a:solidFill>
            <a:schemeClr val="accent1">
              <a:lumMod val="75000"/>
            </a:schemeClr>
          </a:solidFill>
        </p:grpSpPr>
        <p:sp>
          <p:nvSpPr>
            <p:cNvPr id="36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493"/>
          <p:cNvSpPr>
            <a:spLocks noChangeArrowheads="1"/>
          </p:cNvSpPr>
          <p:nvPr/>
        </p:nvSpPr>
        <p:spPr bwMode="auto">
          <a:xfrm>
            <a:off x="4296786" y="4511642"/>
            <a:ext cx="384978" cy="397867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Freeform 168"/>
          <p:cNvSpPr>
            <a:spLocks noChangeAspect="1" noEditPoints="1"/>
          </p:cNvSpPr>
          <p:nvPr/>
        </p:nvSpPr>
        <p:spPr bwMode="auto">
          <a:xfrm>
            <a:off x="4320622" y="2872759"/>
            <a:ext cx="425533" cy="364326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lIns="121920" tIns="60960" rIns="121920" bIns="6096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97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9148" y="1303201"/>
            <a:ext cx="5348398" cy="461665"/>
            <a:chOff x="490427" y="1434615"/>
            <a:chExt cx="5348398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侧边栏菜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586002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878703" y="2931204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239237" y="3773691"/>
            <a:ext cx="2667718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239237" y="4161127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demo10-12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924050"/>
            <a:ext cx="28765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2931204"/>
            <a:ext cx="2876550" cy="283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2974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9148" y="1303201"/>
            <a:ext cx="5348398" cy="461665"/>
            <a:chOff x="490427" y="1434615"/>
            <a:chExt cx="5348398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选项卡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38585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" y="2374049"/>
            <a:ext cx="4082324" cy="364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047701" y="201055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．声明选项卡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33401" y="2414111"/>
            <a:ext cx="4572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&lt;ion-tabs&gt;</a:t>
            </a:r>
            <a:endParaRPr lang="zh-CN" altLang="zh-CN" dirty="0"/>
          </a:p>
          <a:p>
            <a:r>
              <a:rPr lang="en-US" altLang="zh-CN" dirty="0"/>
              <a:t>	&lt;ion-tab title="..."&gt;...&lt;/ion-tab&gt;</a:t>
            </a:r>
            <a:endParaRPr lang="zh-CN" altLang="zh-CN" dirty="0"/>
          </a:p>
          <a:p>
            <a:r>
              <a:rPr lang="en-US" altLang="zh-CN" dirty="0"/>
              <a:t>	&lt;ion-tab title="..."&gt;...&lt;/ion-tab&gt;</a:t>
            </a:r>
            <a:endParaRPr lang="zh-CN" altLang="zh-CN" dirty="0"/>
          </a:p>
          <a:p>
            <a:r>
              <a:rPr lang="en-US" altLang="zh-CN" dirty="0"/>
              <a:t>        ...</a:t>
            </a:r>
            <a:endParaRPr lang="zh-CN" altLang="zh-CN" dirty="0"/>
          </a:p>
          <a:p>
            <a:r>
              <a:rPr lang="en-US" altLang="zh-CN" dirty="0"/>
              <a:t>&lt;/ion-tabs&gt;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933401" y="40011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可</a:t>
            </a:r>
            <a:r>
              <a:rPr lang="zh-CN" altLang="zh-CN" dirty="0"/>
              <a:t>以通过</a:t>
            </a:r>
            <a:r>
              <a:rPr lang="en-US" altLang="zh-CN" dirty="0"/>
              <a:t>$ionicConfigProvider</a:t>
            </a:r>
            <a:r>
              <a:rPr lang="zh-CN" altLang="zh-CN" dirty="0"/>
              <a:t>，在配置阶段设置选项卡的位置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33401" y="4790986"/>
            <a:ext cx="4572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app.config(function($ionicConfigProvider){</a:t>
            </a:r>
            <a:endParaRPr lang="zh-CN" altLang="zh-CN" dirty="0"/>
          </a:p>
          <a:p>
            <a:r>
              <a:rPr lang="en-US" altLang="zh-CN" dirty="0"/>
              <a:t>     $ionicConfigProvider.tabs.position("top");  </a:t>
            </a:r>
            <a:endParaRPr lang="zh-CN" altLang="zh-CN" dirty="0"/>
          </a:p>
          <a:p>
            <a:r>
              <a:rPr lang="en-US" altLang="zh-CN" dirty="0"/>
              <a:t>     //</a:t>
            </a:r>
            <a:r>
              <a:rPr lang="zh-CN" altLang="zh-CN" dirty="0"/>
              <a:t>参数可以是：</a:t>
            </a:r>
            <a:r>
              <a:rPr lang="en-US" altLang="zh-CN" dirty="0"/>
              <a:t>top | bottom</a:t>
            </a:r>
            <a:endParaRPr lang="zh-CN" altLang="zh-CN" dirty="0"/>
          </a:p>
          <a:p>
            <a:r>
              <a:rPr lang="en-US" altLang="zh-CN" dirty="0"/>
              <a:t>});</a:t>
            </a:r>
            <a:endParaRPr lang="zh-CN" altLang="zh-CN" dirty="0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156052" y="1273830"/>
            <a:ext cx="2262187" cy="546100"/>
            <a:chOff x="3419872" y="2220310"/>
            <a:chExt cx="2263650" cy="546100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3727930" y="2354972"/>
              <a:ext cx="1380596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点击播放视频</a:t>
              </a:r>
              <a:r>
                <a:rPr lang="en-US" altLang="zh-CN" sz="140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500" y="2220310"/>
              <a:ext cx="619444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立方体 15"/>
            <p:cNvSpPr>
              <a:spLocks noChangeArrowheads="1"/>
            </p:cNvSpPr>
            <p:nvPr/>
          </p:nvSpPr>
          <p:spPr bwMode="auto">
            <a:xfrm>
              <a:off x="3531405" y="2413145"/>
              <a:ext cx="220978" cy="220789"/>
            </a:xfrm>
            <a:prstGeom prst="cube">
              <a:avLst>
                <a:gd name="adj" fmla="val 25000"/>
              </a:avLst>
            </a:prstGeom>
            <a:solidFill>
              <a:srgbClr val="F3B6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半闭框 16"/>
            <p:cNvSpPr/>
            <p:nvPr/>
          </p:nvSpPr>
          <p:spPr bwMode="auto">
            <a:xfrm>
              <a:off x="3478648" y="2375885"/>
              <a:ext cx="88957" cy="112712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半闭框 17"/>
            <p:cNvSpPr/>
            <p:nvPr/>
          </p:nvSpPr>
          <p:spPr bwMode="auto">
            <a:xfrm flipH="1" flipV="1">
              <a:off x="5561205" y="2582260"/>
              <a:ext cx="88957" cy="111125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>
              <a:cxnSpLocks noChangeShapeType="1"/>
            </p:cNvCxnSpPr>
            <p:nvPr/>
          </p:nvCxnSpPr>
          <p:spPr bwMode="auto">
            <a:xfrm>
              <a:off x="3537639" y="2677064"/>
              <a:ext cx="1490424" cy="0"/>
            </a:xfrm>
            <a:prstGeom prst="line">
              <a:avLst/>
            </a:prstGeom>
            <a:noFill/>
            <a:ln w="19050" algn="ctr">
              <a:solidFill>
                <a:srgbClr val="F3B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 19">
              <a:hlinkClick r:id="rId5" action="ppaction://hlinkfile"/>
            </p:cNvPr>
            <p:cNvSpPr>
              <a:spLocks noChangeArrowheads="1"/>
            </p:cNvSpPr>
            <p:nvPr/>
          </p:nvSpPr>
          <p:spPr bwMode="auto">
            <a:xfrm>
              <a:off x="3419872" y="2321320"/>
              <a:ext cx="2263650" cy="3876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7297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35045"/>
              </p:ext>
            </p:extLst>
          </p:nvPr>
        </p:nvGraphicFramePr>
        <p:xfrm>
          <a:off x="963237" y="2543207"/>
          <a:ext cx="6721063" cy="3905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931"/>
                <a:gridCol w="893901"/>
                <a:gridCol w="4847231"/>
              </a:tblGrid>
              <a:tr h="247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取值类型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描述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href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当用户触碰的时候，该选项卡将会跳转的链接。</a:t>
                      </a:r>
                      <a:endParaRPr lang="zh-CN" sz="12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icon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该属性值将用来在标题文字旁边添加一个指定的图标。这个属性的值将被作为</a:t>
                      </a:r>
                      <a:r>
                        <a:rPr lang="en-US" sz="1200" kern="100" dirty="0">
                          <a:effectLst/>
                        </a:rPr>
                        <a:t>icon-on</a:t>
                      </a:r>
                      <a:r>
                        <a:rPr lang="zh-CN" sz="1200" kern="100" dirty="0">
                          <a:effectLst/>
                        </a:rPr>
                        <a:t>和</a:t>
                      </a:r>
                      <a:r>
                        <a:rPr lang="en-US" sz="1200" kern="100" dirty="0">
                          <a:effectLst/>
                        </a:rPr>
                        <a:t>icon-off</a:t>
                      </a:r>
                      <a:r>
                        <a:rPr lang="zh-CN" sz="1200" kern="100" dirty="0">
                          <a:effectLst/>
                        </a:rPr>
                        <a:t>的默认值。</a:t>
                      </a:r>
                      <a:endParaRPr lang="zh-CN" sz="12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icon-on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被选中标签的图标如果一个选项页被选中，</a:t>
                      </a:r>
                      <a:r>
                        <a:rPr lang="en-US" sz="1200" kern="100">
                          <a:effectLst/>
                        </a:rPr>
                        <a:t>ion-tabs</a:t>
                      </a:r>
                      <a:r>
                        <a:rPr lang="zh-CN" sz="1200" kern="100">
                          <a:effectLst/>
                        </a:rPr>
                        <a:t>将使用</a:t>
                      </a:r>
                      <a:r>
                        <a:rPr lang="en-US" sz="1200" kern="100">
                          <a:effectLst/>
                        </a:rPr>
                        <a:t>icon-on</a:t>
                      </a:r>
                      <a:r>
                        <a:rPr lang="zh-CN" sz="1200" kern="100">
                          <a:effectLst/>
                        </a:rPr>
                        <a:t>属性的值绘制图标。如果</a:t>
                      </a:r>
                      <a:r>
                        <a:rPr lang="en-US" sz="1200" kern="100">
                          <a:effectLst/>
                        </a:rPr>
                        <a:t>icon-on </a:t>
                      </a:r>
                      <a:r>
                        <a:rPr lang="zh-CN" sz="1200" kern="100">
                          <a:effectLst/>
                        </a:rPr>
                        <a:t>没有设置，那么</a:t>
                      </a:r>
                      <a:r>
                        <a:rPr lang="en-US" sz="1200" kern="100">
                          <a:effectLst/>
                        </a:rPr>
                        <a:t>ion-tabs</a:t>
                      </a:r>
                      <a:r>
                        <a:rPr lang="zh-CN" sz="1200" kern="100">
                          <a:effectLst/>
                        </a:rPr>
                        <a:t>就使用</a:t>
                      </a:r>
                      <a:r>
                        <a:rPr lang="en-US" sz="1200" kern="100">
                          <a:effectLst/>
                        </a:rPr>
                        <a:t>icon</a:t>
                      </a:r>
                      <a:r>
                        <a:rPr lang="zh-CN" sz="1200" kern="100">
                          <a:effectLst/>
                        </a:rPr>
                        <a:t>属性的值绘制图标。</a:t>
                      </a:r>
                      <a:endParaRPr lang="zh-CN" sz="12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icon-off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没被选中标签的图标。如果一个选项页没有被选中，</a:t>
                      </a:r>
                      <a:r>
                        <a:rPr lang="en-US" sz="1200" kern="100">
                          <a:effectLst/>
                        </a:rPr>
                        <a:t>ion-tabs</a:t>
                      </a:r>
                      <a:r>
                        <a:rPr lang="zh-CN" sz="1200" kern="100">
                          <a:effectLst/>
                        </a:rPr>
                        <a:t>将使用</a:t>
                      </a:r>
                      <a:r>
                        <a:rPr lang="en-US" sz="1200" kern="100">
                          <a:effectLst/>
                        </a:rPr>
                        <a:t>icon-off</a:t>
                      </a:r>
                      <a:r>
                        <a:rPr lang="zh-CN" sz="1200" kern="100">
                          <a:effectLst/>
                        </a:rPr>
                        <a:t>属性的值绘制图标。如果</a:t>
                      </a:r>
                      <a:r>
                        <a:rPr lang="en-US" sz="1200" kern="100">
                          <a:effectLst/>
                        </a:rPr>
                        <a:t>icon-off</a:t>
                      </a:r>
                      <a:r>
                        <a:rPr lang="zh-CN" sz="1200" kern="100">
                          <a:effectLst/>
                        </a:rPr>
                        <a:t>没有设置，那么</a:t>
                      </a:r>
                      <a:r>
                        <a:rPr lang="en-US" sz="1200" kern="100">
                          <a:effectLst/>
                        </a:rPr>
                        <a:t>ion-tabs</a:t>
                      </a:r>
                      <a:r>
                        <a:rPr lang="zh-CN" sz="1200" kern="100">
                          <a:effectLst/>
                        </a:rPr>
                        <a:t>就使用</a:t>
                      </a:r>
                      <a:r>
                        <a:rPr lang="en-US" sz="1200" kern="100">
                          <a:effectLst/>
                        </a:rPr>
                        <a:t>icon</a:t>
                      </a:r>
                      <a:r>
                        <a:rPr lang="zh-CN" sz="1200" kern="100">
                          <a:effectLst/>
                        </a:rPr>
                        <a:t>属性的值绘制图标。</a:t>
                      </a:r>
                      <a:endParaRPr lang="zh-CN" sz="12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badge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表达式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选项卡上的徽章，通常是一个数字，可以是一个具体的值，也可以是当前作用域上的一个变量。</a:t>
                      </a:r>
                      <a:endParaRPr lang="zh-CN" sz="12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badge-style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表达式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选项卡上微章的样式（例如，</a:t>
                      </a:r>
                      <a:r>
                        <a:rPr lang="en-US" sz="1200" kern="100">
                          <a:effectLst/>
                        </a:rPr>
                        <a:t>tabs-positive </a:t>
                      </a:r>
                      <a:r>
                        <a:rPr lang="zh-CN" sz="1200" kern="100">
                          <a:effectLst/>
                        </a:rPr>
                        <a:t>）。</a:t>
                      </a:r>
                      <a:endParaRPr lang="zh-CN" sz="12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on-select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表达式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选项卡被选中时触发。</a:t>
                      </a:r>
                      <a:endParaRPr lang="zh-CN" sz="12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on-deselect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表达式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选项卡取消选中时触发。</a:t>
                      </a:r>
                      <a:endParaRPr lang="zh-CN" sz="12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ng-click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表达式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通常，点击时选项卡会被选中。如果设置了</a:t>
                      </a:r>
                      <a:r>
                        <a:rPr lang="en-US" sz="1200" kern="100">
                          <a:effectLst/>
                        </a:rPr>
                        <a:t> ng-Click</a:t>
                      </a:r>
                      <a:r>
                        <a:rPr lang="zh-CN" sz="1200" kern="100">
                          <a:effectLst/>
                        </a:rPr>
                        <a:t>，它将不会被选中。可以用</a:t>
                      </a:r>
                      <a:r>
                        <a:rPr lang="en-US" sz="1200" kern="100">
                          <a:effectLst/>
                        </a:rPr>
                        <a:t>$ionicTabsDelegate.select()</a:t>
                      </a:r>
                      <a:r>
                        <a:rPr lang="zh-CN" sz="1200" kern="100">
                          <a:effectLst/>
                        </a:rPr>
                        <a:t>来指定切换标签。</a:t>
                      </a:r>
                      <a:endParaRPr lang="zh-CN" sz="12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hidden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表达式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 kern="100">
                          <a:effectLst/>
                        </a:rPr>
                        <a:t>隐藏标签页。</a:t>
                      </a:r>
                      <a:r>
                        <a:rPr lang="en-US" sz="1200" kern="100">
                          <a:effectLst/>
                        </a:rPr>
                        <a:t>hidden</a:t>
                      </a:r>
                      <a:r>
                        <a:rPr lang="zh-CN" sz="1200" kern="100">
                          <a:effectLst/>
                        </a:rPr>
                        <a:t>属性是当前作用域上的表达式。 当其值为</a:t>
                      </a:r>
                      <a:r>
                        <a:rPr lang="en-US" sz="1200" kern="100">
                          <a:effectLst/>
                        </a:rPr>
                        <a:t>true</a:t>
                      </a:r>
                      <a:r>
                        <a:rPr lang="zh-CN" sz="1200" kern="100">
                          <a:effectLst/>
                        </a:rPr>
                        <a:t>时，选项页将不可见。</a:t>
                      </a:r>
                      <a:endParaRPr lang="zh-CN" sz="12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disabled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表达式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 kern="100" dirty="0">
                          <a:effectLst/>
                        </a:rPr>
                        <a:t>禁用标签页。</a:t>
                      </a:r>
                      <a:r>
                        <a:rPr lang="en-US" sz="1200" kern="100" dirty="0">
                          <a:effectLst/>
                        </a:rPr>
                        <a:t> disabled</a:t>
                      </a:r>
                      <a:r>
                        <a:rPr lang="zh-CN" sz="1200" kern="100" dirty="0">
                          <a:effectLst/>
                        </a:rPr>
                        <a:t>属性是当前作用域上的表达式。当值为</a:t>
                      </a:r>
                      <a:r>
                        <a:rPr lang="en-US" sz="1200" kern="100" dirty="0">
                          <a:effectLst/>
                        </a:rPr>
                        <a:t>true</a:t>
                      </a:r>
                      <a:r>
                        <a:rPr lang="zh-CN" sz="1200" kern="100" dirty="0">
                          <a:effectLst/>
                        </a:rPr>
                        <a:t>时，选项页将不响应用户的点击。</a:t>
                      </a:r>
                      <a:endParaRPr lang="zh-CN" sz="12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796523" y="3128182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0" name="椭圆 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580499" y="3863145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4" name="椭圆 13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189168" y="218316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7" name="椭圆 1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20904" y="2997151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1586289" y="1998501"/>
            <a:ext cx="547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ion-tab</a:t>
            </a:r>
            <a:r>
              <a:rPr lang="zh-CN" altLang="en-US" dirty="0"/>
              <a:t>指令中提</a:t>
            </a:r>
            <a:r>
              <a:rPr lang="zh-CN" altLang="en-US" dirty="0" smtClean="0"/>
              <a:t>供属</a:t>
            </a:r>
            <a:r>
              <a:rPr lang="zh-CN" altLang="en-US" dirty="0"/>
              <a:t>性和事件用于选项卡的基本操作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1485900" y="2367833"/>
            <a:ext cx="3443127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 flipV="1">
            <a:off x="4929027" y="2367862"/>
            <a:ext cx="2069641" cy="1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19148" y="1303201"/>
            <a:ext cx="5348398" cy="461665"/>
            <a:chOff x="490427" y="1434615"/>
            <a:chExt cx="5348398" cy="461665"/>
          </a:xfrm>
        </p:grpSpPr>
        <p:sp>
          <p:nvSpPr>
            <p:cNvPr id="26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7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选项卡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38585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72974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9147" y="1324158"/>
            <a:ext cx="5348398" cy="461665"/>
            <a:chOff x="490427" y="1434615"/>
            <a:chExt cx="5348398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侧边栏菜单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97640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1" y="2374049"/>
            <a:ext cx="4082324" cy="364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216420" y="2789458"/>
            <a:ext cx="3302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</a:t>
            </a:r>
            <a:r>
              <a:rPr lang="en-US" altLang="zh-CN" b="1" dirty="0"/>
              <a:t>$ionicTabsDelegate</a:t>
            </a:r>
            <a:r>
              <a:rPr lang="zh-CN" altLang="zh-CN" b="1" dirty="0"/>
              <a:t>代理服务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176959" y="3239185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使</a:t>
            </a:r>
            <a:r>
              <a:rPr lang="zh-CN" altLang="zh-CN" dirty="0"/>
              <a:t>用</a:t>
            </a:r>
            <a:r>
              <a:rPr lang="en-US" altLang="zh-CN" dirty="0"/>
              <a:t>$ionicTabsDelegate</a:t>
            </a:r>
            <a:r>
              <a:rPr lang="zh-CN" altLang="zh-CN" dirty="0"/>
              <a:t>服务，可以在脚本中控制选项卡对</a:t>
            </a:r>
            <a:r>
              <a:rPr lang="zh-CN" altLang="zh-CN" dirty="0" smtClean="0"/>
              <a:t>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该</a:t>
            </a:r>
            <a:r>
              <a:rPr lang="zh-CN" altLang="zh-CN" dirty="0"/>
              <a:t>服务中提供的方</a:t>
            </a:r>
            <a:r>
              <a:rPr lang="zh-CN" altLang="zh-CN" dirty="0" smtClean="0"/>
              <a:t>法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4216420" y="4607274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select(index)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selectedIndex()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$getByHandle(handle)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97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9148" y="1303201"/>
            <a:ext cx="5348398" cy="461665"/>
            <a:chOff x="490427" y="1434615"/>
            <a:chExt cx="5348398" cy="46166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侧边栏菜单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976402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335915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界面组件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878703" y="2931204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239237" y="3773691"/>
            <a:ext cx="2667718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239237" y="4161127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demo10-13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638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2063953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063952"/>
            <a:ext cx="1943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2974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561975" y="1620838"/>
            <a:ext cx="9172575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列举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ionic JavaScript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中主要提供的三个表单输入组件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列举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中提供的为列表项添加按钮功能的指令，并简要描述其作用。</a:t>
            </a: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20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621885" y="3654819"/>
            <a:ext cx="2448272" cy="237569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01651" y="2522937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2205738" y="346816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84397" y="30933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元素形式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339705" y="3654818"/>
            <a:ext cx="2448272" cy="237569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073844" y="3654817"/>
            <a:ext cx="2448272" cy="237569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840120" y="2566846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574259" y="2522937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4997365" y="346816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33669" y="346816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09843" y="30933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属性形式</a:t>
            </a:r>
          </a:p>
        </p:txBody>
      </p:sp>
      <p:sp>
        <p:nvSpPr>
          <p:cNvPr id="35" name="矩形 34"/>
          <p:cNvSpPr/>
          <p:nvPr/>
        </p:nvSpPr>
        <p:spPr>
          <a:xfrm>
            <a:off x="6743982" y="3093351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类形式</a:t>
            </a:r>
          </a:p>
        </p:txBody>
      </p:sp>
      <p:sp>
        <p:nvSpPr>
          <p:cNvPr id="45" name="标题 1"/>
          <p:cNvSpPr txBox="1">
            <a:spLocks noChangeArrowheads="1"/>
          </p:cNvSpPr>
          <p:nvPr/>
        </p:nvSpPr>
        <p:spPr bwMode="auto">
          <a:xfrm>
            <a:off x="1665822" y="25393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 JavaScript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概述</a:t>
            </a:r>
          </a:p>
        </p:txBody>
      </p:sp>
      <p:sp>
        <p:nvSpPr>
          <p:cNvPr id="46" name="矩形 45"/>
          <p:cNvSpPr/>
          <p:nvPr/>
        </p:nvSpPr>
        <p:spPr>
          <a:xfrm>
            <a:off x="707100" y="4001982"/>
            <a:ext cx="227784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以元素形式使用的指令都带有“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ion-”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前缀，例如，使用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ion-tabs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指令实现一个功能完备的选项卡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7" name="原创设计师QQ598969553        _16"/>
          <p:cNvSpPr txBox="1"/>
          <p:nvPr/>
        </p:nvSpPr>
        <p:spPr>
          <a:xfrm>
            <a:off x="3591733" y="4148176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该形式指令没有固定前缀，使用多个单词来描述组件功能，单词之间使用“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符号连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接。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原创设计师QQ598969553        _17"/>
          <p:cNvSpPr txBox="1"/>
          <p:nvPr/>
        </p:nvSpPr>
        <p:spPr>
          <a:xfrm>
            <a:off x="6427663" y="4148176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目前以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类形式使用的指令只有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个，即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hide-on-keyboard-open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（键盘打开时隐藏元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素。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90427" y="1469619"/>
            <a:ext cx="5415072" cy="461665"/>
            <a:chOff x="490427" y="1434615"/>
            <a:chExt cx="5415072" cy="461665"/>
          </a:xfrm>
        </p:grpSpPr>
        <p:sp>
          <p:nvSpPr>
            <p:cNvPr id="50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1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ionic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指令式组件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76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554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ionic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服务式组件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76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1665822" y="25393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 JavaScript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3619499" y="2799487"/>
            <a:ext cx="4572000" cy="26302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ionic</a:t>
            </a:r>
            <a:r>
              <a:rPr lang="zh-CN" altLang="zh-CN" dirty="0"/>
              <a:t>的服务式组件通常带有“</a:t>
            </a:r>
            <a:r>
              <a:rPr lang="en-US" altLang="zh-CN" sz="2000" b="1" dirty="0">
                <a:solidFill>
                  <a:srgbClr val="0070C0"/>
                </a:solidFill>
              </a:rPr>
              <a:t>$ionic</a:t>
            </a:r>
            <a:r>
              <a:rPr lang="zh-CN" altLang="zh-CN" dirty="0"/>
              <a:t>”前缀，例如</a:t>
            </a:r>
            <a:r>
              <a:rPr lang="en-US" altLang="zh-CN" dirty="0"/>
              <a:t>$ionicLoading</a:t>
            </a:r>
            <a:r>
              <a:rPr lang="zh-CN" altLang="zh-CN" dirty="0"/>
              <a:t>，</a:t>
            </a:r>
            <a:r>
              <a:rPr lang="en-US" altLang="zh-CN" dirty="0"/>
              <a:t>ionic</a:t>
            </a:r>
            <a:r>
              <a:rPr lang="zh-CN" altLang="zh-CN" dirty="0"/>
              <a:t>服务式组件本质上是</a:t>
            </a:r>
            <a:r>
              <a:rPr lang="en-US" altLang="zh-CN" dirty="0"/>
              <a:t>AngularJS</a:t>
            </a:r>
            <a:r>
              <a:rPr lang="zh-CN" altLang="zh-CN" dirty="0"/>
              <a:t>服务对象，可以在</a:t>
            </a:r>
            <a:r>
              <a:rPr lang="en-US" altLang="zh-CN" dirty="0"/>
              <a:t>AngularJS</a:t>
            </a:r>
            <a:r>
              <a:rPr lang="zh-CN" altLang="zh-CN" dirty="0"/>
              <a:t>代码中以</a:t>
            </a:r>
            <a:r>
              <a:rPr lang="zh-CN" altLang="zh-CN" sz="2000" b="1" dirty="0">
                <a:solidFill>
                  <a:srgbClr val="0070C0"/>
                </a:solidFill>
              </a:rPr>
              <a:t>依赖注入</a:t>
            </a:r>
            <a:r>
              <a:rPr lang="zh-CN" altLang="zh-CN" dirty="0"/>
              <a:t>的方式被应用，用于直接创建页面视图组件或执行与页面视图组件交互的任务。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52" y="2002421"/>
            <a:ext cx="2313584" cy="372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圆角矩形 102"/>
          <p:cNvSpPr/>
          <p:nvPr/>
        </p:nvSpPr>
        <p:spPr>
          <a:xfrm>
            <a:off x="3600100" y="2505075"/>
            <a:ext cx="4581874" cy="3226384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1675" y="41028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服务式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88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6122" y="1539359"/>
            <a:ext cx="4658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ionic</a:t>
            </a:r>
            <a:r>
              <a:rPr lang="zh-CN" altLang="zh-CN" dirty="0"/>
              <a:t>服务式组件中包含几个常用的</a:t>
            </a:r>
            <a:r>
              <a:rPr lang="zh-CN" altLang="zh-CN" sz="2000" b="1" dirty="0">
                <a:solidFill>
                  <a:schemeClr val="accent5"/>
                </a:solidFill>
              </a:rPr>
              <a:t>动态组件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22" name="标题 1"/>
          <p:cNvSpPr txBox="1">
            <a:spLocks noChangeArrowheads="1"/>
          </p:cNvSpPr>
          <p:nvPr/>
        </p:nvSpPr>
        <p:spPr bwMode="auto">
          <a:xfrm>
            <a:off x="1665822" y="25393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 JavaScript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概述</a:t>
            </a:r>
          </a:p>
        </p:txBody>
      </p:sp>
      <p:sp>
        <p:nvSpPr>
          <p:cNvPr id="31" name="六边形 30"/>
          <p:cNvSpPr/>
          <p:nvPr/>
        </p:nvSpPr>
        <p:spPr>
          <a:xfrm rot="5400000">
            <a:off x="4630228" y="292554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3628336" y="292554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5064359" y="3764574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4630228" y="4592718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3606565" y="457094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6" name="六边形 14"/>
          <p:cNvSpPr/>
          <p:nvPr/>
        </p:nvSpPr>
        <p:spPr>
          <a:xfrm>
            <a:off x="3904590" y="4548786"/>
            <a:ext cx="499796" cy="5744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7" name="六边形 36"/>
          <p:cNvSpPr/>
          <p:nvPr/>
        </p:nvSpPr>
        <p:spPr>
          <a:xfrm rot="5400000">
            <a:off x="3152774" y="376070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65718" y="2875674"/>
            <a:ext cx="2695097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	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模态对话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框</a:t>
            </a:r>
            <a:endParaRPr lang="en-US" altLang="zh-CN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</a:rPr>
              <a:t>$ionicModal</a:t>
            </a:r>
          </a:p>
        </p:txBody>
      </p:sp>
      <p:sp>
        <p:nvSpPr>
          <p:cNvPr id="47" name="矩形 46"/>
          <p:cNvSpPr/>
          <p:nvPr/>
        </p:nvSpPr>
        <p:spPr>
          <a:xfrm>
            <a:off x="276226" y="3818339"/>
            <a:ext cx="2829124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zh-CN" sz="1400" b="1" dirty="0"/>
              <a:t>上拉菜</a:t>
            </a:r>
            <a:r>
              <a:rPr lang="zh-CN" altLang="zh-CN" sz="1400" b="1" dirty="0" smtClean="0"/>
              <a:t>单</a:t>
            </a:r>
            <a:endParaRPr lang="en-US" altLang="zh-CN" sz="1400" b="1" dirty="0" smtClean="0"/>
          </a:p>
          <a:p>
            <a:pPr algn="r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</a:rPr>
              <a:t>$ionicActionSheet</a:t>
            </a:r>
          </a:p>
        </p:txBody>
      </p:sp>
      <p:sp>
        <p:nvSpPr>
          <p:cNvPr id="48" name="矩形 47"/>
          <p:cNvSpPr/>
          <p:nvPr/>
        </p:nvSpPr>
        <p:spPr>
          <a:xfrm>
            <a:off x="843280" y="4698013"/>
            <a:ext cx="2695097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50" b="1" dirty="0">
                <a:solidFill>
                  <a:schemeClr val="bg2">
                    <a:lumMod val="25000"/>
                  </a:schemeClr>
                </a:solidFill>
              </a:rPr>
              <a:t>	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弹出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框</a:t>
            </a:r>
            <a:endParaRPr lang="en-US" altLang="zh-CN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</a:rPr>
              <a:t>$ionicPopup</a:t>
            </a:r>
          </a:p>
        </p:txBody>
      </p:sp>
      <p:sp>
        <p:nvSpPr>
          <p:cNvPr id="49" name="矩形 48"/>
          <p:cNvSpPr/>
          <p:nvPr/>
        </p:nvSpPr>
        <p:spPr>
          <a:xfrm>
            <a:off x="5918952" y="3795491"/>
            <a:ext cx="2695097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载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入指示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器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</a:rPr>
              <a:t>$ionicLoading</a:t>
            </a:r>
          </a:p>
        </p:txBody>
      </p:sp>
      <p:sp>
        <p:nvSpPr>
          <p:cNvPr id="50" name="矩形 49"/>
          <p:cNvSpPr/>
          <p:nvPr/>
        </p:nvSpPr>
        <p:spPr>
          <a:xfrm>
            <a:off x="5481655" y="2870736"/>
            <a:ext cx="2695097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浮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动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框</a:t>
            </a:r>
            <a:endParaRPr lang="en-US" altLang="zh-CN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</a:rPr>
              <a:t>$ionicPopover</a:t>
            </a:r>
          </a:p>
        </p:txBody>
      </p:sp>
      <p:sp>
        <p:nvSpPr>
          <p:cNvPr id="51" name="矩形 50"/>
          <p:cNvSpPr/>
          <p:nvPr/>
        </p:nvSpPr>
        <p:spPr>
          <a:xfrm>
            <a:off x="5492596" y="4700494"/>
            <a:ext cx="2695097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400" dirty="0"/>
              <a:t>背景</a:t>
            </a:r>
            <a:r>
              <a:rPr lang="zh-CN" altLang="zh-CN" sz="1400" dirty="0" smtClean="0"/>
              <a:t>幕</a:t>
            </a:r>
            <a:endParaRPr lang="en-US" altLang="zh-CN" sz="1400" dirty="0" smtClean="0"/>
          </a:p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</a:rPr>
              <a:t>$ionicBackdrop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490427" y="1948965"/>
            <a:ext cx="3047950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3538377" y="1948994"/>
            <a:ext cx="1509148" cy="11701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KSO_Shape"/>
          <p:cNvSpPr>
            <a:spLocks/>
          </p:cNvSpPr>
          <p:nvPr/>
        </p:nvSpPr>
        <p:spPr bwMode="auto">
          <a:xfrm>
            <a:off x="4154488" y="3735011"/>
            <a:ext cx="769937" cy="78168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707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18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5151" y="2055131"/>
            <a:ext cx="500062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如</a:t>
            </a:r>
            <a:r>
              <a:rPr lang="zh-CN" altLang="zh-CN" dirty="0"/>
              <a:t>果</a:t>
            </a:r>
            <a:r>
              <a:rPr lang="en-US" altLang="zh-CN" dirty="0"/>
              <a:t>ionic</a:t>
            </a:r>
            <a:r>
              <a:rPr lang="zh-CN" altLang="zh-CN" dirty="0"/>
              <a:t>服务组件名称带有后缀“</a:t>
            </a:r>
            <a:r>
              <a:rPr lang="en-US" altLang="zh-CN" sz="2000" b="1" dirty="0">
                <a:solidFill>
                  <a:schemeClr val="accent5"/>
                </a:solidFill>
              </a:rPr>
              <a:t>delegate</a:t>
            </a:r>
            <a:r>
              <a:rPr lang="zh-CN" altLang="zh-CN" dirty="0"/>
              <a:t>”，那么它的类型为</a:t>
            </a:r>
            <a:r>
              <a:rPr lang="zh-CN" altLang="zh-CN" sz="2000" b="1" dirty="0">
                <a:solidFill>
                  <a:schemeClr val="accent5"/>
                </a:solidFill>
              </a:rPr>
              <a:t>代理类</a:t>
            </a:r>
            <a:r>
              <a:rPr lang="zh-CN" altLang="zh-CN" dirty="0"/>
              <a:t>服务组件，例如</a:t>
            </a:r>
            <a:r>
              <a:rPr lang="en-US" altLang="zh-CN" dirty="0"/>
              <a:t>$ionicTabsDelegate</a:t>
            </a:r>
            <a:r>
              <a:rPr lang="zh-CN" altLang="zh-CN" dirty="0"/>
              <a:t>，代理类服务组件在使用上与普通服务组件有所差别，这类组件通常含有</a:t>
            </a:r>
            <a:r>
              <a:rPr lang="en-US" altLang="zh-CN" sz="2000" b="1" dirty="0">
                <a:solidFill>
                  <a:schemeClr val="accent5"/>
                </a:solidFill>
              </a:rPr>
              <a:t>$getByHandle</a:t>
            </a:r>
            <a:r>
              <a:rPr lang="zh-CN" altLang="zh-CN" dirty="0"/>
              <a:t>（</a:t>
            </a:r>
            <a:r>
              <a:rPr lang="en-US" altLang="zh-CN" dirty="0"/>
              <a:t>delegateHandle</a:t>
            </a:r>
            <a:r>
              <a:rPr lang="zh-CN" altLang="zh-CN" dirty="0"/>
              <a:t>）方法，该方法可以用来获取页面上对应指令式组件的操作对象，继而使用代码控制这些组件外观和行为的目的。</a:t>
            </a:r>
          </a:p>
        </p:txBody>
      </p:sp>
      <p:sp>
        <p:nvSpPr>
          <p:cNvPr id="16" name="标题 1"/>
          <p:cNvSpPr txBox="1">
            <a:spLocks noChangeArrowheads="1"/>
          </p:cNvSpPr>
          <p:nvPr/>
        </p:nvSpPr>
        <p:spPr bwMode="auto">
          <a:xfrm>
            <a:off x="1665822" y="25393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ionic JavaScript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概述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000375" y="1918625"/>
            <a:ext cx="5105400" cy="3800475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39"/>
          <p:cNvGrpSpPr/>
          <p:nvPr/>
        </p:nvGrpSpPr>
        <p:grpSpPr>
          <a:xfrm rot="20658042">
            <a:off x="156332" y="2233242"/>
            <a:ext cx="3105151" cy="3022458"/>
            <a:chOff x="3392215" y="1614026"/>
            <a:chExt cx="5407569" cy="4970110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rgbClr val="373545">
                <a:lumMod val="20000"/>
                <a:lumOff val="8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36" name="Picture 38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9"/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50"/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4" name="Picture 6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63"/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65"/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68"/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74"/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76"/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79"/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80"/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53"/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418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="" xmlns:a16="http://schemas.microsoft.com/office/drawing/2014/main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固定标题栏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4333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基本布局组件</a:t>
            </a:r>
          </a:p>
        </p:txBody>
      </p:sp>
      <p:cxnSp>
        <p:nvCxnSpPr>
          <p:cNvPr id="17" name="Straight Connector 13"/>
          <p:cNvCxnSpPr/>
          <p:nvPr/>
        </p:nvCxnSpPr>
        <p:spPr>
          <a:xfrm rot="16200000" flipH="1">
            <a:off x="2798391" y="4159974"/>
            <a:ext cx="3622692" cy="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600074" y="2348628"/>
            <a:ext cx="2742001" cy="1295648"/>
            <a:chOff x="0" y="0"/>
            <a:chExt cx="3379776" cy="7401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368676" cy="74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" name="Rectangle 180"/>
            <p:cNvSpPr>
              <a:spLocks noChangeArrowheads="1"/>
            </p:cNvSpPr>
            <p:nvPr/>
          </p:nvSpPr>
          <p:spPr bwMode="auto">
            <a:xfrm>
              <a:off x="0" y="165403"/>
              <a:ext cx="3379776" cy="4219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ion-header-bar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指令用于定义固定在屏幕顶部的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header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标题栏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3399434" y="2348632"/>
            <a:ext cx="950491" cy="1295644"/>
            <a:chOff x="0" y="0"/>
            <a:chExt cx="1171575" cy="766762"/>
          </a:xfrm>
          <a:solidFill>
            <a:srgbClr val="0070C0"/>
          </a:solidFill>
        </p:grpSpPr>
        <p:sp>
          <p:nvSpPr>
            <p:cNvPr id="31" name="Rectangle 174"/>
            <p:cNvSpPr>
              <a:spLocks noChangeArrowheads="1"/>
            </p:cNvSpPr>
            <p:nvPr/>
          </p:nvSpPr>
          <p:spPr bwMode="auto">
            <a:xfrm>
              <a:off x="0" y="0"/>
              <a:ext cx="1171575" cy="766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32" name="Rectangle 177"/>
            <p:cNvSpPr>
              <a:spLocks noChangeArrowheads="1"/>
            </p:cNvSpPr>
            <p:nvPr/>
          </p:nvSpPr>
          <p:spPr bwMode="auto">
            <a:xfrm>
              <a:off x="201950" y="300635"/>
              <a:ext cx="796669" cy="2185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顶部</a:t>
              </a:r>
              <a:endParaRPr 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5905499" y="4591886"/>
            <a:ext cx="2742002" cy="1295648"/>
            <a:chOff x="1256230" y="-15217"/>
            <a:chExt cx="3379777" cy="7401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1256230" y="-15217"/>
              <a:ext cx="3368676" cy="74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7" name="Rectangle 180"/>
            <p:cNvSpPr>
              <a:spLocks noChangeArrowheads="1"/>
            </p:cNvSpPr>
            <p:nvPr/>
          </p:nvSpPr>
          <p:spPr bwMode="auto">
            <a:xfrm>
              <a:off x="1256230" y="165403"/>
              <a:ext cx="3379777" cy="4219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ion-footer-bar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指令用于定义固定在屏幕底部的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footer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标题栏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Group 12"/>
          <p:cNvGrpSpPr>
            <a:grpSpLocks/>
          </p:cNvGrpSpPr>
          <p:nvPr/>
        </p:nvGrpSpPr>
        <p:grpSpPr bwMode="auto">
          <a:xfrm>
            <a:off x="4886324" y="4591470"/>
            <a:ext cx="950492" cy="1295644"/>
            <a:chOff x="0" y="0"/>
            <a:chExt cx="1171575" cy="766762"/>
          </a:xfrm>
          <a:solidFill>
            <a:srgbClr val="0070C0"/>
          </a:solidFill>
        </p:grpSpPr>
        <p:sp>
          <p:nvSpPr>
            <p:cNvPr id="39" name="Rectangle 174"/>
            <p:cNvSpPr>
              <a:spLocks noChangeArrowheads="1"/>
            </p:cNvSpPr>
            <p:nvPr/>
          </p:nvSpPr>
          <p:spPr bwMode="auto">
            <a:xfrm>
              <a:off x="0" y="0"/>
              <a:ext cx="1171575" cy="766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40" name="Rectangle 177"/>
            <p:cNvSpPr>
              <a:spLocks noChangeArrowheads="1"/>
            </p:cNvSpPr>
            <p:nvPr/>
          </p:nvSpPr>
          <p:spPr bwMode="auto">
            <a:xfrm>
              <a:off x="201950" y="300635"/>
              <a:ext cx="796668" cy="2185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底部</a:t>
              </a:r>
              <a:endParaRPr 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90428" y="2209800"/>
            <a:ext cx="3976798" cy="37615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767153" y="2209800"/>
            <a:ext cx="3976798" cy="37615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00074" y="4165808"/>
            <a:ext cx="3384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&lt;ion-header-bar&gt;...&lt;/ion-header-bar</a:t>
            </a:r>
            <a:r>
              <a:rPr lang="en-US" altLang="zh-CN" sz="1600" dirty="0" smtClean="0"/>
              <a:t>&gt; </a:t>
            </a:r>
            <a:endParaRPr lang="zh-CN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581866" y="470424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&lt;ion-header-bar  class</a:t>
            </a:r>
            <a:r>
              <a:rPr lang="en-US" altLang="zh-CN" sz="1600" dirty="0" smtClean="0"/>
              <a:t>=“bar-subheader"&gt;</a:t>
            </a:r>
          </a:p>
          <a:p>
            <a:r>
              <a:rPr lang="en-US" altLang="zh-CN" sz="1600" dirty="0" smtClean="0"/>
              <a:t>          </a:t>
            </a:r>
            <a:r>
              <a:rPr lang="zh-CN" altLang="zh-CN" sz="1600" dirty="0" smtClean="0"/>
              <a:t>次</a:t>
            </a:r>
            <a:r>
              <a:rPr lang="zh-CN" altLang="zh-CN" sz="1600" dirty="0"/>
              <a:t>级顶</a:t>
            </a:r>
            <a:r>
              <a:rPr lang="zh-CN" altLang="zh-CN" sz="1600" dirty="0" smtClean="0"/>
              <a:t>栏</a:t>
            </a:r>
            <a:endParaRPr lang="en-US" altLang="zh-CN" sz="1600" dirty="0" smtClean="0"/>
          </a:p>
          <a:p>
            <a:r>
              <a:rPr lang="en-US" altLang="zh-CN" sz="1600" dirty="0" smtClean="0"/>
              <a:t>&lt;/</a:t>
            </a:r>
            <a:r>
              <a:rPr lang="en-US" altLang="zh-CN" sz="1600" dirty="0"/>
              <a:t>ion-header-bar&gt;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4880788" y="2698048"/>
            <a:ext cx="31933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&lt;ion-footer-bar&gt;...&lt;/ion-footer-bar&gt;</a:t>
            </a:r>
            <a:endParaRPr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4885441" y="333935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&lt;ion-footer-bar  class="bar-subfooter</a:t>
            </a:r>
            <a:r>
              <a:rPr lang="en-US" altLang="zh-CN" sz="1600" dirty="0" smtClean="0"/>
              <a:t>"&gt;</a:t>
            </a:r>
          </a:p>
          <a:p>
            <a:r>
              <a:rPr lang="en-US" altLang="zh-CN" sz="1600" dirty="0" smtClean="0"/>
              <a:t>          </a:t>
            </a:r>
            <a:r>
              <a:rPr lang="zh-CN" altLang="zh-CN" sz="1600" dirty="0" smtClean="0"/>
              <a:t>次级</a:t>
            </a:r>
            <a:r>
              <a:rPr lang="zh-CN" altLang="en-US" sz="1600" dirty="0" smtClean="0"/>
              <a:t>底</a:t>
            </a:r>
            <a:r>
              <a:rPr lang="zh-CN" altLang="zh-CN" sz="1600" dirty="0" smtClean="0"/>
              <a:t>栏</a:t>
            </a:r>
            <a:endParaRPr lang="en-US" altLang="zh-CN" sz="1600" dirty="0" smtClean="0"/>
          </a:p>
          <a:p>
            <a:r>
              <a:rPr lang="en-US" altLang="zh-CN" sz="1600" dirty="0"/>
              <a:t> &lt;/ion-footer-bar&gt;</a:t>
            </a:r>
            <a:r>
              <a:rPr lang="zh-CN" altLang="zh-CN" sz="1600" dirty="0"/>
              <a:t> </a:t>
            </a:r>
            <a:r>
              <a:rPr lang="en-US" altLang="zh-CN" sz="1600" dirty="0"/>
              <a:t> </a:t>
            </a:r>
            <a:endParaRPr lang="zh-CN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04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1b8cddda020e096a7d7c1d498a69128785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10章 ionic JavaScript(上)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路由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路由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路由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路由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路由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路由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路由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 JavaScript概述"/>
  <p:tag name="GENSWF_ADVANCE_TIME" val="0.00"/>
  <p:tag name="ISPRING_SLIDE_INDENT_LEVEL" val="0"/>
  <p:tag name="ISPRING_CUSTOM_TIMING_US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界面组件"/>
  <p:tag name="GENSWF_ADVANCE_TIME" val="0.00"/>
  <p:tag name="ISPRING_SLIDE_INDENT_LEVEL" val="0"/>
  <p:tag name="ISPRING_CUSTOM_TIMING_US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 JavaScript概述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 JavaScript概述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 JavaScript概述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onic JavaScript概述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本布局组件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9947</TotalTime>
  <Words>3338</Words>
  <Application>Microsoft Office PowerPoint</Application>
  <PresentationFormat>全屏显示(4:3)</PresentationFormat>
  <Paragraphs>556</Paragraphs>
  <Slides>48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主题​​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509</cp:revision>
  <dcterms:created xsi:type="dcterms:W3CDTF">2016-08-25T05:15:17Z</dcterms:created>
  <dcterms:modified xsi:type="dcterms:W3CDTF">2018-01-06T08:14:01Z</dcterms:modified>
</cp:coreProperties>
</file>