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20" r:id="rId3"/>
    <p:sldId id="485" r:id="rId4"/>
    <p:sldId id="405" r:id="rId5"/>
    <p:sldId id="486" r:id="rId6"/>
    <p:sldId id="487" r:id="rId7"/>
    <p:sldId id="488" r:id="rId8"/>
    <p:sldId id="489" r:id="rId9"/>
    <p:sldId id="490" r:id="rId10"/>
    <p:sldId id="446" r:id="rId11"/>
    <p:sldId id="491" r:id="rId12"/>
    <p:sldId id="492" r:id="rId13"/>
    <p:sldId id="493" r:id="rId14"/>
    <p:sldId id="494" r:id="rId15"/>
    <p:sldId id="495" r:id="rId16"/>
    <p:sldId id="496" r:id="rId17"/>
    <p:sldId id="358" r:id="rId18"/>
    <p:sldId id="497" r:id="rId19"/>
    <p:sldId id="420" r:id="rId20"/>
    <p:sldId id="498" r:id="rId21"/>
    <p:sldId id="499" r:id="rId22"/>
    <p:sldId id="421" r:id="rId23"/>
    <p:sldId id="500" r:id="rId24"/>
    <p:sldId id="444" r:id="rId25"/>
    <p:sldId id="447" r:id="rId26"/>
    <p:sldId id="501" r:id="rId27"/>
    <p:sldId id="443" r:id="rId28"/>
    <p:sldId id="502" r:id="rId29"/>
    <p:sldId id="448" r:id="rId30"/>
    <p:sldId id="449" r:id="rId31"/>
    <p:sldId id="450" r:id="rId32"/>
    <p:sldId id="503" r:id="rId33"/>
    <p:sldId id="451" r:id="rId34"/>
    <p:sldId id="504" r:id="rId35"/>
    <p:sldId id="505" r:id="rId36"/>
    <p:sldId id="506" r:id="rId37"/>
    <p:sldId id="507" r:id="rId38"/>
    <p:sldId id="508" r:id="rId39"/>
    <p:sldId id="452" r:id="rId40"/>
    <p:sldId id="403" r:id="rId41"/>
    <p:sldId id="260" r:id="rId42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6DE"/>
    <a:srgbClr val="D890B4"/>
    <a:srgbClr val="97B1E5"/>
    <a:srgbClr val="ABD9B0"/>
    <a:srgbClr val="765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 autoAdjust="0"/>
  </p:normalViewPr>
  <p:slideViewPr>
    <p:cSldViewPr snapToGrid="0">
      <p:cViewPr>
        <p:scale>
          <a:sx n="45" d="100"/>
          <a:sy n="45" d="100"/>
        </p:scale>
        <p:origin x="-480" y="-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-22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799"/>
          <c:y val="6.81385766950071E-2"/>
          <c:w val="0.61861102362204701"/>
          <c:h val="0.765926415548686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232401"/>
            <a:ext cx="2057400" cy="365125"/>
          </a:xfrm>
        </p:spPr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3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486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1" r:id="rId3"/>
    <p:sldLayoutId id="2147483664" r:id="rId4"/>
    <p:sldLayoutId id="2147483665" r:id="rId5"/>
    <p:sldLayoutId id="2147483666" r:id="rId6"/>
    <p:sldLayoutId id="2147483670" r:id="rId7"/>
    <p:sldLayoutId id="2147483673" r:id="rId8"/>
    <p:sldLayoutId id="214748367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4964" y="2708920"/>
            <a:ext cx="691407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11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ionic JavaScript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621885" y="3940569"/>
            <a:ext cx="2448272" cy="237569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01651" y="2808687"/>
            <a:ext cx="1447442" cy="1447442"/>
            <a:chOff x="304800" y="673100"/>
            <a:chExt cx="4000500" cy="4000500"/>
          </a:xfrm>
          <a:solidFill>
            <a:srgbClr val="0070C0"/>
          </a:solidFill>
          <a:effectLst/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2205738" y="3753914"/>
            <a:ext cx="373310" cy="3733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84397" y="33791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消按钮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339705" y="3940568"/>
            <a:ext cx="2448272" cy="237569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073844" y="3940567"/>
            <a:ext cx="2448272" cy="2375693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840120" y="2852596"/>
            <a:ext cx="1447442" cy="1447442"/>
            <a:chOff x="304800" y="673100"/>
            <a:chExt cx="4000500" cy="4000500"/>
          </a:xfrm>
          <a:solidFill>
            <a:srgbClr val="0070C0"/>
          </a:solidFill>
          <a:effectLst/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574259" y="2808687"/>
            <a:ext cx="1447442" cy="1447442"/>
            <a:chOff x="304800" y="673100"/>
            <a:chExt cx="4000500" cy="4000500"/>
          </a:xfrm>
          <a:solidFill>
            <a:srgbClr val="0070C0"/>
          </a:solidFill>
          <a:effectLst/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4997365" y="3753914"/>
            <a:ext cx="373310" cy="3733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33669" y="3753914"/>
            <a:ext cx="373310" cy="37331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79011" y="33426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危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险选项按钮</a:t>
            </a:r>
          </a:p>
        </p:txBody>
      </p:sp>
      <p:sp>
        <p:nvSpPr>
          <p:cNvPr id="35" name="矩形 34"/>
          <p:cNvSpPr/>
          <p:nvPr/>
        </p:nvSpPr>
        <p:spPr>
          <a:xfrm>
            <a:off x="6629682" y="332195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定义按钮</a:t>
            </a:r>
          </a:p>
        </p:txBody>
      </p:sp>
      <p:sp>
        <p:nvSpPr>
          <p:cNvPr id="46" name="矩形 45"/>
          <p:cNvSpPr/>
          <p:nvPr/>
        </p:nvSpPr>
        <p:spPr>
          <a:xfrm>
            <a:off x="707100" y="4287732"/>
            <a:ext cx="227784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取消按钮总是位于菜单的底部，用户点击该按钮将关闭上拉菜单，一个上拉菜单最多有一个取消按钮。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7" name="原创设计师QQ598969553        _16"/>
          <p:cNvSpPr txBox="1"/>
          <p:nvPr/>
        </p:nvSpPr>
        <p:spPr>
          <a:xfrm>
            <a:off x="3591733" y="4433926"/>
            <a:ext cx="1944216" cy="123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危险选项按钮文字被标红以明显提示，一个上拉菜单最多有一个危险选项按钮。</a:t>
            </a:r>
          </a:p>
        </p:txBody>
      </p:sp>
      <p:sp>
        <p:nvSpPr>
          <p:cNvPr id="48" name="原创设计师QQ598969553        _17"/>
          <p:cNvSpPr txBox="1"/>
          <p:nvPr/>
        </p:nvSpPr>
        <p:spPr>
          <a:xfrm>
            <a:off x="6427663" y="4433926"/>
            <a:ext cx="1944216" cy="123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自定义按钮为用户自己定义功能的按钮，一个上拉菜单可以有多个自定义按钮。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90427" y="1469619"/>
            <a:ext cx="5415072" cy="461665"/>
            <a:chOff x="490427" y="1434615"/>
            <a:chExt cx="5415072" cy="461665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1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上拉菜单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766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sp>
        <p:nvSpPr>
          <p:cNvPr id="2" name="矩形 1"/>
          <p:cNvSpPr/>
          <p:nvPr/>
        </p:nvSpPr>
        <p:spPr>
          <a:xfrm>
            <a:off x="490427" y="2157711"/>
            <a:ext cx="8450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ionic</a:t>
            </a:r>
            <a:r>
              <a:rPr lang="zh-CN" altLang="zh-CN" dirty="0"/>
              <a:t>的上拉菜单由三种按钮组成，点击任何按钮都将自动关闭上拉菜单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5447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74565"/>
              </p:ext>
            </p:extLst>
          </p:nvPr>
        </p:nvGraphicFramePr>
        <p:xfrm>
          <a:off x="681823" y="3566929"/>
          <a:ext cx="7260759" cy="2665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0059"/>
                <a:gridCol w="836468"/>
                <a:gridCol w="4764232"/>
              </a:tblGrid>
              <a:tr h="2992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属性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取值类型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描述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12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titleText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666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字符串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上拉菜单的标题文本。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62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buttons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对象数组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Object</a:t>
                      </a:r>
                      <a:r>
                        <a:rPr lang="zh-CN" sz="1050" kern="100">
                          <a:effectLst/>
                        </a:rPr>
                        <a:t>类型的数组，每个按钮需要一个描述对象，</a:t>
                      </a:r>
                      <a:r>
                        <a:rPr lang="en-US" sz="1050" kern="100">
                          <a:effectLst/>
                        </a:rPr>
                        <a:t>text</a:t>
                      </a:r>
                      <a:r>
                        <a:rPr lang="zh-CN" sz="1050" kern="100">
                          <a:effectLst/>
                        </a:rPr>
                        <a:t>属性用于按钮显示。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62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cancelText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取消按钮的文本，如果不设置此字段，则上拉菜单中不出现取消按钮。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62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destructiveText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危险选项按钮的文本，如果不设置此字段，则上拉菜单中不出现危险选项按钮。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228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buttonClicked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表达式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自定义按钮的回调函数，当用户点击时触发。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cancel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表达式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取消按钮回调函数，当用户点击时触发。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11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destructiveButtonClicked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表达式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危险选项按钮的回调函数，当用户点击时触</a:t>
                      </a:r>
                      <a:r>
                        <a:rPr lang="zh-CN" sz="1050" kern="100" dirty="0" smtClean="0">
                          <a:effectLst/>
                        </a:rPr>
                        <a:t>发。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62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cancelOnStateChange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050" kern="100">
                          <a:effectLst/>
                        </a:rPr>
                        <a:t>布尔值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当切换到新的视图时是否关闭此上拉菜单，默认为</a:t>
                      </a:r>
                      <a:r>
                        <a:rPr lang="en-US" sz="1050" kern="100">
                          <a:effectLst/>
                        </a:rPr>
                        <a:t>true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185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cssClass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字符串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050" kern="100" dirty="0">
                          <a:effectLst/>
                        </a:rPr>
                        <a:t>附加的</a:t>
                      </a:r>
                      <a:r>
                        <a:rPr lang="en-US" sz="1050" kern="100" dirty="0">
                          <a:effectLst/>
                        </a:rPr>
                        <a:t>CSS</a:t>
                      </a:r>
                      <a:r>
                        <a:rPr lang="zh-CN" sz="1050" kern="100" dirty="0">
                          <a:effectLst/>
                        </a:rPr>
                        <a:t>样式类名称。</a:t>
                      </a:r>
                      <a:endParaRPr lang="zh-CN" sz="10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7825230" y="3670566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9" name="椭圆 4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09206" y="4376954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7" name="椭圆 4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217875" y="2696976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1" name="椭圆 4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549611" y="3510960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9" name="椭圆 3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3240826" y="3284004"/>
            <a:ext cx="1252024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4492850" y="3284033"/>
            <a:ext cx="433737" cy="1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40826" y="2933181"/>
            <a:ext cx="1632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options</a:t>
            </a:r>
            <a:r>
              <a:rPr lang="zh-CN" altLang="en-US" sz="1600" dirty="0"/>
              <a:t>对象属性</a:t>
            </a:r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5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上拉菜单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766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37928" y="2009047"/>
            <a:ext cx="775720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var hideSheet=$ionicActionSheet.show(options);</a:t>
            </a:r>
            <a:endParaRPr lang="zh-CN" altLang="zh-CN" sz="1600" dirty="0"/>
          </a:p>
          <a:p>
            <a:r>
              <a:rPr lang="en-US" altLang="zh-CN" sz="1600" dirty="0"/>
              <a:t>hideSheet();</a:t>
            </a:r>
            <a:endParaRPr lang="zh-CN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11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792975" y="339303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1572443" y="4198838"/>
            <a:ext cx="227158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1441177" y="4520535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demo11-2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上拉菜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案例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766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00" y="1852612"/>
            <a:ext cx="12573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99" y="2688911"/>
            <a:ext cx="2112225" cy="375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903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3240826" y="3426879"/>
            <a:ext cx="1252024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4492850" y="3426908"/>
            <a:ext cx="433737" cy="1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40826" y="3076056"/>
            <a:ext cx="1632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options</a:t>
            </a:r>
            <a:r>
              <a:rPr lang="zh-CN" altLang="en-US" sz="1600" dirty="0"/>
              <a:t>对象属性</a:t>
            </a:r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5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弹出框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52654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681823" y="2009047"/>
            <a:ext cx="707066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2"/>
            <a:r>
              <a:rPr lang="en-US" altLang="zh-CN" sz="1400" dirty="0"/>
              <a:t>$ionicPopup.show(options)</a:t>
            </a:r>
          </a:p>
          <a:p>
            <a:pPr lvl="2"/>
            <a:r>
              <a:rPr lang="en-US" altLang="zh-CN" sz="1400" dirty="0"/>
              <a:t>  .then(function(){</a:t>
            </a:r>
          </a:p>
          <a:p>
            <a:pPr lvl="2"/>
            <a:r>
              <a:rPr lang="en-US" altLang="zh-CN" sz="1400" dirty="0"/>
              <a:t>   //</a:t>
            </a:r>
            <a:r>
              <a:rPr lang="zh-CN" altLang="en-US" sz="1400" dirty="0"/>
              <a:t>这个函数在弹出框关闭时被调用</a:t>
            </a:r>
          </a:p>
          <a:p>
            <a:pPr lvl="2"/>
            <a:r>
              <a:rPr lang="en-US" altLang="zh-CN" sz="1400" dirty="0"/>
              <a:t>});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10014"/>
              </p:ext>
            </p:extLst>
          </p:nvPr>
        </p:nvGraphicFramePr>
        <p:xfrm>
          <a:off x="803224" y="3631814"/>
          <a:ext cx="6949265" cy="274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137"/>
                <a:gridCol w="1286490"/>
                <a:gridCol w="4410638"/>
              </a:tblGrid>
              <a:tr h="277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属性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取值类型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描述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72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titleText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字符串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弹出框标题文本。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448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subTitle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弹出框副标题文本。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510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template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弹出框内容的字符串模板。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40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templateUrl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字符串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弹出框内容的内联模板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489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scope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对象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要关联的作用域对象。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70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buttons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>
                          <a:effectLst/>
                        </a:rPr>
                        <a:t>对象数组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自定义按钮数组。按钮总是被置于弹出框底部。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4345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cssClass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字符串</a:t>
                      </a:r>
                      <a:endParaRPr lang="zh-CN" sz="10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050" kern="100" dirty="0">
                          <a:effectLst/>
                        </a:rPr>
                        <a:t>附加的</a:t>
                      </a:r>
                      <a:r>
                        <a:rPr lang="en-US" sz="1050" kern="100" dirty="0">
                          <a:effectLst/>
                        </a:rPr>
                        <a:t>CSS</a:t>
                      </a:r>
                      <a:r>
                        <a:rPr lang="zh-CN" sz="1050" kern="100" dirty="0">
                          <a:effectLst/>
                        </a:rPr>
                        <a:t>样式类名称，该映射将被作用在弹出框的最外层容器上。</a:t>
                      </a:r>
                      <a:endParaRPr lang="zh-CN" sz="10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7825230" y="3670566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9" name="椭圆 4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609206" y="4376954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7" name="椭圆 4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217875" y="2696976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1" name="椭圆 4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549611" y="3510960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9" name="椭圆 3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40560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/>
          <p:cNvSpPr txBox="1"/>
          <p:nvPr/>
        </p:nvSpPr>
        <p:spPr>
          <a:xfrm>
            <a:off x="3914252" y="2630530"/>
            <a:ext cx="4510870" cy="559095"/>
          </a:xfrm>
          <a:prstGeom prst="rect">
            <a:avLst/>
          </a:prstGeom>
          <a:noFill/>
        </p:spPr>
        <p:txBody>
          <a:bodyPr wrap="square" lIns="121889" tIns="60944" rIns="121889" bIns="6094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33"/>
              </a:lnSpc>
            </a:pPr>
            <a:r>
              <a:rPr lang="zh-CN" altLang="en-US" sz="1200" dirty="0" smtClean="0">
                <a:latin typeface="方正兰亭纤黑简体" pitchFamily="65" charset="-122"/>
                <a:ea typeface="方正兰亭纤黑简体" pitchFamily="65" charset="-122"/>
              </a:rPr>
              <a:t>    警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告弹出框中仅包含一个关闭按钮，点击该按钮可以关闭弹出</a:t>
            </a:r>
            <a:r>
              <a:rPr lang="zh-CN" altLang="en-US" sz="1200" dirty="0" smtClean="0">
                <a:latin typeface="方正兰亭纤黑简体" pitchFamily="65" charset="-122"/>
                <a:ea typeface="方正兰亭纤黑简体" pitchFamily="65" charset="-122"/>
              </a:rPr>
              <a:t>框。</a:t>
            </a:r>
            <a:endParaRPr lang="en-US" altLang="zh-CN" sz="1200" dirty="0">
              <a:latin typeface="方正兰亭纤黑简体" pitchFamily="65" charset="-122"/>
              <a:ea typeface="方正兰亭纤黑简体" pitchFamily="65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73218" y="2421524"/>
            <a:ext cx="2146208" cy="2236979"/>
            <a:chOff x="1835696" y="880098"/>
            <a:chExt cx="1968462" cy="1968462"/>
          </a:xfrm>
        </p:grpSpPr>
        <p:sp>
          <p:nvSpPr>
            <p:cNvPr id="70" name="椭圆 69"/>
            <p:cNvSpPr/>
            <p:nvPr/>
          </p:nvSpPr>
          <p:spPr>
            <a:xfrm>
              <a:off x="1835696" y="880098"/>
              <a:ext cx="1968462" cy="196846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4"/>
            <p:cNvSpPr txBox="1"/>
            <p:nvPr/>
          </p:nvSpPr>
          <p:spPr>
            <a:xfrm>
              <a:off x="2088194" y="1537361"/>
              <a:ext cx="1404377" cy="365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警</a:t>
              </a:r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告弹出框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25134" y="3801267"/>
            <a:ext cx="1874924" cy="1866504"/>
            <a:chOff x="2115570" y="1719063"/>
            <a:chExt cx="1620620" cy="1620620"/>
          </a:xfrm>
          <a:solidFill>
            <a:srgbClr val="2B83E5"/>
          </a:solidFill>
        </p:grpSpPr>
        <p:sp>
          <p:nvSpPr>
            <p:cNvPr id="68" name="椭圆 67"/>
            <p:cNvSpPr/>
            <p:nvPr/>
          </p:nvSpPr>
          <p:spPr>
            <a:xfrm>
              <a:off x="2115570" y="1719063"/>
              <a:ext cx="1620620" cy="16206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7"/>
            <p:cNvSpPr txBox="1"/>
            <p:nvPr/>
          </p:nvSpPr>
          <p:spPr>
            <a:xfrm>
              <a:off x="2235837" y="2377501"/>
              <a:ext cx="1323506" cy="360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</a:t>
              </a:r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认弹出框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905961" y="3910125"/>
            <a:ext cx="1578973" cy="1757646"/>
            <a:chOff x="3550204" y="1968301"/>
            <a:chExt cx="1191384" cy="1191384"/>
          </a:xfrm>
          <a:solidFill>
            <a:srgbClr val="DEA900"/>
          </a:solidFill>
        </p:grpSpPr>
        <p:sp>
          <p:nvSpPr>
            <p:cNvPr id="66" name="椭圆 65"/>
            <p:cNvSpPr/>
            <p:nvPr/>
          </p:nvSpPr>
          <p:spPr>
            <a:xfrm>
              <a:off x="3550204" y="1968301"/>
              <a:ext cx="1191384" cy="1191384"/>
            </a:xfrm>
            <a:prstGeom prst="ellipse">
              <a:avLst/>
            </a:prstGeom>
            <a:solidFill>
              <a:schemeClr val="accent1">
                <a:lumMod val="75000"/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10"/>
            <p:cNvSpPr txBox="1"/>
            <p:nvPr/>
          </p:nvSpPr>
          <p:spPr>
            <a:xfrm>
              <a:off x="3696656" y="2334510"/>
              <a:ext cx="874722" cy="458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9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</a:t>
              </a:r>
              <a:r>
                <a:rPr lang="zh-CN" altLang="en-US" sz="1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入提</a:t>
              </a:r>
              <a:r>
                <a:rPr lang="zh-CN" altLang="en-US" sz="19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sz="1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9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弹</a:t>
              </a:r>
              <a:r>
                <a:rPr lang="zh-CN" altLang="en-US" sz="1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出框</a:t>
              </a:r>
            </a:p>
          </p:txBody>
        </p:sp>
      </p:grpSp>
      <p:sp>
        <p:nvSpPr>
          <p:cNvPr id="52" name="TextBox 11"/>
          <p:cNvSpPr txBox="1"/>
          <p:nvPr/>
        </p:nvSpPr>
        <p:spPr>
          <a:xfrm>
            <a:off x="3904727" y="3846305"/>
            <a:ext cx="4510870" cy="995112"/>
          </a:xfrm>
          <a:prstGeom prst="rect">
            <a:avLst/>
          </a:prstGeom>
          <a:noFill/>
        </p:spPr>
        <p:txBody>
          <a:bodyPr wrap="square" lIns="121889" tIns="60944" rIns="121889" bIns="6094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33"/>
              </a:lnSpc>
            </a:pPr>
            <a:r>
              <a:rPr lang="zh-CN" altLang="en-US" sz="1200" dirty="0" smtClean="0">
                <a:latin typeface="方正兰亭纤黑简体" pitchFamily="65" charset="-122"/>
                <a:ea typeface="方正兰亭纤黑简体" pitchFamily="65" charset="-122"/>
              </a:rPr>
              <a:t>     确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认弹出框中包含一个取消按钮和一个确认按钮</a:t>
            </a:r>
            <a:r>
              <a:rPr lang="zh-CN" altLang="en-US" sz="1200" dirty="0" smtClean="0">
                <a:latin typeface="方正兰亭纤黑简体" pitchFamily="65" charset="-122"/>
                <a:ea typeface="方正兰亭纤黑简体" pitchFamily="65" charset="-122"/>
              </a:rPr>
              <a:t>，除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包含</a:t>
            </a: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alert(options)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方法中</a:t>
            </a: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options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参数对象的所有属性外，</a:t>
            </a: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confirm(options)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方法的</a:t>
            </a: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options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参数对象中，增加了两个操作取消按钮的可选属</a:t>
            </a:r>
            <a:r>
              <a:rPr lang="zh-CN" altLang="en-US" sz="1200" dirty="0" smtClean="0">
                <a:latin typeface="方正兰亭纤黑简体" pitchFamily="65" charset="-122"/>
                <a:ea typeface="方正兰亭纤黑简体" pitchFamily="65" charset="-122"/>
              </a:rPr>
              <a:t>性。</a:t>
            </a:r>
            <a:endParaRPr lang="zh-CN" altLang="en-US" sz="1200" dirty="0">
              <a:latin typeface="方正兰亭纤黑简体" pitchFamily="65" charset="-122"/>
              <a:ea typeface="方正兰亭纤黑简体" pitchFamily="65" charset="-122"/>
            </a:endParaRPr>
          </a:p>
        </p:txBody>
      </p:sp>
      <p:sp>
        <p:nvSpPr>
          <p:cNvPr id="53" name="TextBox 12"/>
          <p:cNvSpPr txBox="1"/>
          <p:nvPr/>
        </p:nvSpPr>
        <p:spPr>
          <a:xfrm>
            <a:off x="3904727" y="5242112"/>
            <a:ext cx="4510870" cy="1196257"/>
          </a:xfrm>
          <a:prstGeom prst="rect">
            <a:avLst/>
          </a:prstGeom>
          <a:noFill/>
        </p:spPr>
        <p:txBody>
          <a:bodyPr wrap="square" lIns="121889" tIns="60944" rIns="121889" bIns="6094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33"/>
              </a:lnSpc>
            </a:pP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该方法包含一个文本输入框、一个取消按钮和一个确认按钮，由于该弹出框比确认弹出框多了一个文本输入框，所以除包含</a:t>
            </a: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confirm(options)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方法中</a:t>
            </a: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options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参数对象的所有属性外，</a:t>
            </a: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prompt(options)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方法的</a:t>
            </a: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options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参数对象中，增加了</a:t>
            </a:r>
            <a:r>
              <a:rPr lang="en-US" altLang="zh-CN" sz="1200" dirty="0">
                <a:latin typeface="方正兰亭纤黑简体" pitchFamily="65" charset="-122"/>
                <a:ea typeface="方正兰亭纤黑简体" pitchFamily="65" charset="-122"/>
              </a:rPr>
              <a:t>4</a:t>
            </a:r>
            <a:r>
              <a:rPr lang="zh-CN" altLang="en-US" sz="1200" dirty="0">
                <a:latin typeface="方正兰亭纤黑简体" pitchFamily="65" charset="-122"/>
                <a:ea typeface="方正兰亭纤黑简体" pitchFamily="65" charset="-122"/>
              </a:rPr>
              <a:t>个用于控制输入控件的可选属</a:t>
            </a:r>
            <a:r>
              <a:rPr lang="zh-CN" altLang="en-US" sz="1200" dirty="0" smtClean="0">
                <a:latin typeface="方正兰亭纤黑简体" pitchFamily="65" charset="-122"/>
                <a:ea typeface="方正兰亭纤黑简体" pitchFamily="65" charset="-122"/>
              </a:rPr>
              <a:t>性。</a:t>
            </a:r>
            <a:endParaRPr lang="zh-CN" altLang="en-US" sz="1200" dirty="0"/>
          </a:p>
        </p:txBody>
      </p:sp>
      <p:grpSp>
        <p:nvGrpSpPr>
          <p:cNvPr id="54" name="组合 53"/>
          <p:cNvGrpSpPr/>
          <p:nvPr/>
        </p:nvGrpSpPr>
        <p:grpSpPr>
          <a:xfrm>
            <a:off x="3914252" y="2230418"/>
            <a:ext cx="4510870" cy="361099"/>
            <a:chOff x="5283922" y="1198944"/>
            <a:chExt cx="3384376" cy="270824"/>
          </a:xfrm>
        </p:grpSpPr>
        <p:sp>
          <p:nvSpPr>
            <p:cNvPr id="64" name="矩形 63"/>
            <p:cNvSpPr/>
            <p:nvPr/>
          </p:nvSpPr>
          <p:spPr>
            <a:xfrm>
              <a:off x="5283922" y="1205118"/>
              <a:ext cx="3384376" cy="2646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5355930" y="1198944"/>
              <a:ext cx="2939608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alert(options</a:t>
              </a:r>
              <a:r>
                <a:rPr lang="en-US" altLang="zh-CN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)</a:t>
              </a:r>
              <a:r>
                <a:rPr lang="zh-CN" altLang="en-US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方法用于创建警告弹出框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04727" y="3512869"/>
            <a:ext cx="4510870" cy="361099"/>
            <a:chOff x="5283922" y="2292733"/>
            <a:chExt cx="3384376" cy="270824"/>
          </a:xfrm>
        </p:grpSpPr>
        <p:sp>
          <p:nvSpPr>
            <p:cNvPr id="62" name="矩形 61"/>
            <p:cNvSpPr/>
            <p:nvPr/>
          </p:nvSpPr>
          <p:spPr>
            <a:xfrm>
              <a:off x="5283922" y="2298907"/>
              <a:ext cx="3384376" cy="264650"/>
            </a:xfrm>
            <a:prstGeom prst="rect">
              <a:avLst/>
            </a:prstGeom>
            <a:solidFill>
              <a:srgbClr val="2B8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8"/>
            <p:cNvSpPr txBox="1"/>
            <p:nvPr/>
          </p:nvSpPr>
          <p:spPr>
            <a:xfrm>
              <a:off x="5355929" y="2292733"/>
              <a:ext cx="3095957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confirm(options)</a:t>
              </a:r>
              <a:r>
                <a:rPr lang="zh-CN" altLang="en-US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方法用于创建确认弹出框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904726" y="4808803"/>
            <a:ext cx="4531806" cy="361099"/>
            <a:chOff x="5283922" y="3405184"/>
            <a:chExt cx="3400084" cy="270824"/>
          </a:xfrm>
        </p:grpSpPr>
        <p:sp>
          <p:nvSpPr>
            <p:cNvPr id="60" name="矩形 59"/>
            <p:cNvSpPr/>
            <p:nvPr/>
          </p:nvSpPr>
          <p:spPr>
            <a:xfrm>
              <a:off x="5283922" y="3411358"/>
              <a:ext cx="3384376" cy="26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21"/>
            <p:cNvSpPr txBox="1"/>
            <p:nvPr/>
          </p:nvSpPr>
          <p:spPr>
            <a:xfrm>
              <a:off x="5355930" y="3405184"/>
              <a:ext cx="3328076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prompt(options)</a:t>
              </a:r>
              <a:r>
                <a:rPr lang="zh-CN" altLang="en-US" sz="1600" b="1" dirty="0">
                  <a:solidFill>
                    <a:schemeClr val="bg1"/>
                  </a:solidFill>
                  <a:latin typeface="方正兰亭准黑_GBK" pitchFamily="2" charset="-122"/>
                  <a:ea typeface="方正兰亭准黑_GBK" pitchFamily="2" charset="-122"/>
                </a:rPr>
                <a:t>方法用于创建输入提示弹出框</a:t>
              </a:r>
            </a:p>
          </p:txBody>
        </p:sp>
      </p:grpSp>
      <p:sp>
        <p:nvSpPr>
          <p:cNvPr id="38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41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弹出框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526547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904726" y="1677888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方正兰亭准黑_GBK" pitchFamily="2" charset="-122"/>
                <a:ea typeface="方正兰亭准黑_GBK" pitchFamily="2" charset="-122"/>
              </a:rPr>
              <a:t>$ionicPopup</a:t>
            </a:r>
            <a:r>
              <a:rPr lang="zh-CN" altLang="en-US" b="1" dirty="0">
                <a:latin typeface="方正兰亭准黑_GBK" pitchFamily="2" charset="-122"/>
                <a:ea typeface="方正兰亭准黑_GBK" pitchFamily="2" charset="-122"/>
              </a:rPr>
              <a:t>服</a:t>
            </a:r>
            <a:r>
              <a:rPr lang="zh-CN" altLang="en-US" b="1" dirty="0" smtClean="0">
                <a:latin typeface="方正兰亭准黑_GBK" pitchFamily="2" charset="-122"/>
                <a:ea typeface="方正兰亭准黑_GBK" pitchFamily="2" charset="-122"/>
              </a:rPr>
              <a:t>务中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121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937243" y="3208367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716711" y="4014172"/>
            <a:ext cx="227158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585445" y="4335869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demo11-3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弹出框案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766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025" y="2363584"/>
            <a:ext cx="20478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250" y="1943413"/>
            <a:ext cx="19431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250" y="3495526"/>
            <a:ext cx="19431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250" y="4828104"/>
            <a:ext cx="19431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007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28501" y="3016177"/>
            <a:ext cx="3832753" cy="2241550"/>
            <a:chOff x="755650" y="915566"/>
            <a:chExt cx="4413458" cy="2241550"/>
          </a:xfrm>
        </p:grpSpPr>
        <p:sp>
          <p:nvSpPr>
            <p:cNvPr id="37" name="圆角矩形​​ 34"/>
            <p:cNvSpPr/>
            <p:nvPr/>
          </p:nvSpPr>
          <p:spPr>
            <a:xfrm>
              <a:off x="755650" y="915566"/>
              <a:ext cx="4413458" cy="2241550"/>
            </a:xfrm>
            <a:prstGeom prst="roundRect">
              <a:avLst>
                <a:gd name="adj" fmla="val 8586"/>
              </a:avLst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38" name="组合 37"/>
            <p:cNvGrpSpPr>
              <a:grpSpLocks/>
            </p:cNvGrpSpPr>
            <p:nvPr/>
          </p:nvGrpSpPr>
          <p:grpSpPr bwMode="auto">
            <a:xfrm>
              <a:off x="1032493" y="2569741"/>
              <a:ext cx="314325" cy="315912"/>
              <a:chOff x="5919157" y="4725144"/>
              <a:chExt cx="628790" cy="628790"/>
            </a:xfrm>
          </p:grpSpPr>
          <p:sp>
            <p:nvSpPr>
              <p:cNvPr id="52" name="泪滴形 51"/>
              <p:cNvSpPr/>
              <p:nvPr/>
            </p:nvSpPr>
            <p:spPr>
              <a:xfrm>
                <a:off x="5919157" y="4725144"/>
                <a:ext cx="628790" cy="628790"/>
              </a:xfrm>
              <a:prstGeom prst="teardrop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53" name="椭圆​​ 16"/>
              <p:cNvSpPr/>
              <p:nvPr/>
            </p:nvSpPr>
            <p:spPr>
              <a:xfrm>
                <a:off x="6102113" y="4895771"/>
                <a:ext cx="295342" cy="29701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39" name="组合 38"/>
            <p:cNvGrpSpPr>
              <a:grpSpLocks/>
            </p:cNvGrpSpPr>
            <p:nvPr/>
          </p:nvGrpSpPr>
          <p:grpSpPr bwMode="auto">
            <a:xfrm>
              <a:off x="1032493" y="2093491"/>
              <a:ext cx="314325" cy="314325"/>
              <a:chOff x="7431323" y="4725144"/>
              <a:chExt cx="628790" cy="628790"/>
            </a:xfrm>
          </p:grpSpPr>
          <p:sp>
            <p:nvSpPr>
              <p:cNvPr id="50" name="泪滴形 49"/>
              <p:cNvSpPr/>
              <p:nvPr/>
            </p:nvSpPr>
            <p:spPr>
              <a:xfrm flipH="1">
                <a:off x="7431323" y="4725144"/>
                <a:ext cx="628790" cy="628790"/>
              </a:xfrm>
              <a:prstGeom prst="teardrop">
                <a:avLst/>
              </a:prstGeom>
              <a:solidFill>
                <a:srgbClr val="0070C0"/>
              </a:solidFill>
              <a:ln w="254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51" name="椭圆​​ 19"/>
              <p:cNvSpPr/>
              <p:nvPr/>
            </p:nvSpPr>
            <p:spPr>
              <a:xfrm flipH="1">
                <a:off x="7611104" y="4896632"/>
                <a:ext cx="295340" cy="295340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40" name="组合 39"/>
            <p:cNvGrpSpPr>
              <a:grpSpLocks/>
            </p:cNvGrpSpPr>
            <p:nvPr/>
          </p:nvGrpSpPr>
          <p:grpSpPr bwMode="auto">
            <a:xfrm>
              <a:off x="1032493" y="1137816"/>
              <a:ext cx="314325" cy="314325"/>
              <a:chOff x="4983052" y="1923583"/>
              <a:chExt cx="628790" cy="628790"/>
            </a:xfrm>
          </p:grpSpPr>
          <p:sp>
            <p:nvSpPr>
              <p:cNvPr id="48" name="泪滴形 47"/>
              <p:cNvSpPr/>
              <p:nvPr/>
            </p:nvSpPr>
            <p:spPr>
              <a:xfrm rot="10800000" flipH="1">
                <a:off x="4983052" y="1923583"/>
                <a:ext cx="628790" cy="628790"/>
              </a:xfrm>
              <a:prstGeom prst="teardrop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9" name="椭圆​​ 22"/>
              <p:cNvSpPr/>
              <p:nvPr/>
            </p:nvSpPr>
            <p:spPr>
              <a:xfrm rot="10800000" flipH="1">
                <a:off x="5166008" y="2098246"/>
                <a:ext cx="295342" cy="295342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41" name="组合 40"/>
            <p:cNvGrpSpPr>
              <a:grpSpLocks/>
            </p:cNvGrpSpPr>
            <p:nvPr/>
          </p:nvGrpSpPr>
          <p:grpSpPr bwMode="auto">
            <a:xfrm>
              <a:off x="1032493" y="1615653"/>
              <a:ext cx="314325" cy="314325"/>
              <a:chOff x="5126894" y="2714704"/>
              <a:chExt cx="628790" cy="628790"/>
            </a:xfrm>
          </p:grpSpPr>
          <p:sp>
            <p:nvSpPr>
              <p:cNvPr id="46" name="泪滴形 45"/>
              <p:cNvSpPr/>
              <p:nvPr/>
            </p:nvSpPr>
            <p:spPr>
              <a:xfrm rot="16200000" flipH="1">
                <a:off x="5126894" y="2714704"/>
                <a:ext cx="628790" cy="628790"/>
              </a:xfrm>
              <a:prstGeom prst="teardrop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7" name="椭圆​​ 25"/>
              <p:cNvSpPr/>
              <p:nvPr/>
            </p:nvSpPr>
            <p:spPr>
              <a:xfrm rot="16200000" flipH="1">
                <a:off x="5306675" y="2889369"/>
                <a:ext cx="295340" cy="295340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42" name="矩形​​ 30"/>
            <p:cNvSpPr>
              <a:spLocks noChangeArrowheads="1"/>
            </p:cNvSpPr>
            <p:nvPr/>
          </p:nvSpPr>
          <p:spPr bwMode="auto">
            <a:xfrm>
              <a:off x="1346617" y="1109241"/>
              <a:ext cx="2759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）声明浮动框模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板</a:t>
              </a:r>
            </a:p>
          </p:txBody>
        </p:sp>
        <p:sp>
          <p:nvSpPr>
            <p:cNvPr id="43" name="矩形​​ 31"/>
            <p:cNvSpPr>
              <a:spLocks noChangeArrowheads="1"/>
            </p:cNvSpPr>
            <p:nvPr/>
          </p:nvSpPr>
          <p:spPr bwMode="auto">
            <a:xfrm>
              <a:off x="1347679" y="1591841"/>
              <a:ext cx="35573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）创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建浮动框控制器对象</a:t>
              </a:r>
            </a:p>
          </p:txBody>
        </p:sp>
        <p:sp>
          <p:nvSpPr>
            <p:cNvPr id="44" name="矩形​​ 32"/>
            <p:cNvSpPr>
              <a:spLocks noChangeArrowheads="1"/>
            </p:cNvSpPr>
            <p:nvPr/>
          </p:nvSpPr>
          <p:spPr bwMode="auto">
            <a:xfrm>
              <a:off x="1346145" y="2039516"/>
              <a:ext cx="2759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）获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取浮动框对象</a:t>
              </a:r>
            </a:p>
          </p:txBody>
        </p:sp>
        <p:sp>
          <p:nvSpPr>
            <p:cNvPr id="45" name="矩形​​ 33"/>
            <p:cNvSpPr>
              <a:spLocks noChangeArrowheads="1"/>
            </p:cNvSpPr>
            <p:nvPr/>
          </p:nvSpPr>
          <p:spPr bwMode="auto">
            <a:xfrm>
              <a:off x="1345673" y="2512591"/>
              <a:ext cx="2759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）操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作浮动框对象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78325" y="2673301"/>
            <a:ext cx="1358900" cy="1358900"/>
            <a:chOff x="5102225" y="1663278"/>
            <a:chExt cx="1358900" cy="1358900"/>
          </a:xfrm>
        </p:grpSpPr>
        <p:sp>
          <p:nvSpPr>
            <p:cNvPr id="34" name="泪滴形 33"/>
            <p:cNvSpPr/>
            <p:nvPr/>
          </p:nvSpPr>
          <p:spPr bwMode="auto">
            <a:xfrm rot="10800000" flipH="1">
              <a:off x="5102225" y="1663278"/>
              <a:ext cx="1358900" cy="1358900"/>
            </a:xfrm>
            <a:prstGeom prst="teardrop">
              <a:avLst/>
            </a:prstGeom>
            <a:solidFill>
              <a:srgbClr val="0070C0"/>
            </a:solidFill>
            <a:ln w="381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5" name="椭圆​​ 10"/>
            <p:cNvSpPr/>
            <p:nvPr/>
          </p:nvSpPr>
          <p:spPr bwMode="auto">
            <a:xfrm rot="10800000" flipH="1">
              <a:off x="5245100" y="1802429"/>
              <a:ext cx="812800" cy="8128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6" name="矩形​​ 43"/>
            <p:cNvSpPr>
              <a:spLocks noChangeArrowheads="1"/>
            </p:cNvSpPr>
            <p:nvPr/>
          </p:nvSpPr>
          <p:spPr bwMode="auto">
            <a:xfrm>
              <a:off x="5552596" y="2034878"/>
              <a:ext cx="1847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64219" y="2456941"/>
            <a:ext cx="1574679" cy="1575260"/>
            <a:chOff x="6571098" y="1417217"/>
            <a:chExt cx="1574679" cy="1575260"/>
          </a:xfrm>
        </p:grpSpPr>
        <p:grpSp>
          <p:nvGrpSpPr>
            <p:cNvPr id="30" name="组合 29"/>
            <p:cNvGrpSpPr/>
            <p:nvPr/>
          </p:nvGrpSpPr>
          <p:grpSpPr bwMode="auto">
            <a:xfrm rot="16200000" flipH="1">
              <a:off x="6570808" y="1417507"/>
              <a:ext cx="1575260" cy="1574679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泪滴形 31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3" name="椭圆​​ 13"/>
              <p:cNvSpPr/>
              <p:nvPr/>
            </p:nvSpPr>
            <p:spPr>
              <a:xfrm>
                <a:off x="1369740" y="4567120"/>
                <a:ext cx="1056027" cy="105602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1" name="矩形​​ 44"/>
            <p:cNvSpPr>
              <a:spLocks noChangeArrowheads="1"/>
            </p:cNvSpPr>
            <p:nvPr/>
          </p:nvSpPr>
          <p:spPr bwMode="auto">
            <a:xfrm>
              <a:off x="7079788" y="1894556"/>
              <a:ext cx="8258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2.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zh-CN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创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建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55706" y="4088147"/>
            <a:ext cx="1735701" cy="1736342"/>
            <a:chOff x="6579606" y="3078124"/>
            <a:chExt cx="1735701" cy="1736342"/>
          </a:xfrm>
        </p:grpSpPr>
        <p:grpSp>
          <p:nvGrpSpPr>
            <p:cNvPr id="26" name="组合 25"/>
            <p:cNvGrpSpPr/>
            <p:nvPr/>
          </p:nvGrpSpPr>
          <p:grpSpPr bwMode="auto">
            <a:xfrm flipH="1">
              <a:off x="6579606" y="3078124"/>
              <a:ext cx="1735701" cy="1736342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泪滴形 27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rgbClr val="0070C0"/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9" name="椭圆​​ 7"/>
              <p:cNvSpPr/>
              <p:nvPr/>
            </p:nvSpPr>
            <p:spPr>
              <a:xfrm>
                <a:off x="1369741" y="4577646"/>
                <a:ext cx="1045501" cy="1045501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7" name="矩形​​ 46"/>
            <p:cNvSpPr>
              <a:spLocks noChangeArrowheads="1"/>
            </p:cNvSpPr>
            <p:nvPr/>
          </p:nvSpPr>
          <p:spPr bwMode="auto">
            <a:xfrm>
              <a:off x="7167097" y="3955786"/>
              <a:ext cx="8258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3.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zh-CN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获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取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41334" y="4088148"/>
            <a:ext cx="1520476" cy="1521038"/>
            <a:chOff x="4965234" y="3078125"/>
            <a:chExt cx="1520476" cy="1521038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4965234" y="3078125"/>
              <a:ext cx="1520476" cy="1521038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泪滴形 23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5" name="椭圆​​ 3"/>
              <p:cNvSpPr/>
              <p:nvPr/>
            </p:nvSpPr>
            <p:spPr>
              <a:xfrm>
                <a:off x="1369740" y="4495805"/>
                <a:ext cx="1127342" cy="1127342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3" name="矩形​​ 45"/>
            <p:cNvSpPr>
              <a:spLocks noChangeArrowheads="1"/>
            </p:cNvSpPr>
            <p:nvPr/>
          </p:nvSpPr>
          <p:spPr bwMode="auto">
            <a:xfrm>
              <a:off x="5212980" y="3787454"/>
              <a:ext cx="8258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4.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zh-CN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操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作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9772" y="4712168"/>
            <a:ext cx="676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浮动框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4799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5050672" y="3044901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声</a:t>
            </a:r>
            <a:r>
              <a:rPr lang="zh-CN" altLang="en-US" dirty="0"/>
              <a:t>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94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1675" y="41028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服务式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9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声明浮动框模板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8147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438275" y="2868011"/>
            <a:ext cx="5734050" cy="2126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&lt;script id="index.html" type="text/ng-template"&gt;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  &lt;ion-popover-view &gt;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  &lt;!—</a:t>
            </a:r>
            <a:r>
              <a:rPr lang="zh-CN" altLang="zh-CN" dirty="0"/>
              <a:t>浮动框内容</a:t>
            </a:r>
            <a:r>
              <a:rPr lang="en-US" altLang="zh-CN" dirty="0"/>
              <a:t>--&gt;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  &lt;/ion-popover-view &gt;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&lt;/script&gt;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88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 rot="16200000" flipH="1">
            <a:off x="2798391" y="4102824"/>
            <a:ext cx="3622692" cy="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0074" y="2348628"/>
            <a:ext cx="2742001" cy="1295648"/>
            <a:chOff x="0" y="0"/>
            <a:chExt cx="3379776" cy="74016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368676" cy="74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Rectangle 180"/>
            <p:cNvSpPr>
              <a:spLocks noChangeArrowheads="1"/>
            </p:cNvSpPr>
            <p:nvPr/>
          </p:nvSpPr>
          <p:spPr bwMode="auto">
            <a:xfrm>
              <a:off x="0" y="78343"/>
              <a:ext cx="3379776" cy="58483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fromTemplate()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方法可以使用字符串模板创建浮动框控制器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399434" y="2348632"/>
            <a:ext cx="950491" cy="1295644"/>
            <a:chOff x="0" y="0"/>
            <a:chExt cx="1171575" cy="766762"/>
          </a:xfrm>
          <a:solidFill>
            <a:srgbClr val="0070C0"/>
          </a:solidFill>
        </p:grpSpPr>
        <p:sp>
          <p:nvSpPr>
            <p:cNvPr id="8" name="Rectangle 174"/>
            <p:cNvSpPr>
              <a:spLocks noChangeArrowheads="1"/>
            </p:cNvSpPr>
            <p:nvPr/>
          </p:nvSpPr>
          <p:spPr bwMode="auto">
            <a:xfrm>
              <a:off x="0" y="0"/>
              <a:ext cx="1171575" cy="766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/>
            </a:p>
          </p:txBody>
        </p:sp>
        <p:sp>
          <p:nvSpPr>
            <p:cNvPr id="9" name="Rectangle 177"/>
            <p:cNvSpPr>
              <a:spLocks noChangeArrowheads="1"/>
            </p:cNvSpPr>
            <p:nvPr/>
          </p:nvSpPr>
          <p:spPr bwMode="auto">
            <a:xfrm>
              <a:off x="398549" y="300635"/>
              <a:ext cx="403471" cy="2185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905499" y="4591886"/>
            <a:ext cx="2742002" cy="1295651"/>
            <a:chOff x="1256230" y="-15217"/>
            <a:chExt cx="3379777" cy="74016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256230" y="-15217"/>
              <a:ext cx="3368676" cy="74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" name="Rectangle 180"/>
            <p:cNvSpPr>
              <a:spLocks noChangeArrowheads="1"/>
            </p:cNvSpPr>
            <p:nvPr/>
          </p:nvSpPr>
          <p:spPr bwMode="auto">
            <a:xfrm>
              <a:off x="1256230" y="78342"/>
              <a:ext cx="3379777" cy="6065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fromTemplateUrl()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方法可以使用内联模板创建浮动框控制器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886324" y="4591470"/>
            <a:ext cx="950492" cy="1295644"/>
            <a:chOff x="0" y="0"/>
            <a:chExt cx="1171575" cy="766762"/>
          </a:xfrm>
          <a:solidFill>
            <a:srgbClr val="0070C0"/>
          </a:solidFill>
        </p:grpSpPr>
        <p:sp>
          <p:nvSpPr>
            <p:cNvPr id="14" name="Rectangle 174"/>
            <p:cNvSpPr>
              <a:spLocks noChangeArrowheads="1"/>
            </p:cNvSpPr>
            <p:nvPr/>
          </p:nvSpPr>
          <p:spPr bwMode="auto">
            <a:xfrm>
              <a:off x="0" y="0"/>
              <a:ext cx="1171575" cy="766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/>
            </a:p>
          </p:txBody>
        </p:sp>
        <p:sp>
          <p:nvSpPr>
            <p:cNvPr id="15" name="Rectangle 177"/>
            <p:cNvSpPr>
              <a:spLocks noChangeArrowheads="1"/>
            </p:cNvSpPr>
            <p:nvPr/>
          </p:nvSpPr>
          <p:spPr bwMode="auto">
            <a:xfrm>
              <a:off x="398548" y="300635"/>
              <a:ext cx="403470" cy="2185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90428" y="2209800"/>
            <a:ext cx="3976798" cy="37615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67153" y="2209800"/>
            <a:ext cx="3976798" cy="37615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4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创建浮动框控制器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490427" y="1895863"/>
              <a:ext cx="29318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600073" y="3720980"/>
            <a:ext cx="365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fromTemplate(templateString, options)</a:t>
            </a:r>
            <a:r>
              <a:rPr lang="zh-CN" altLang="en-US" sz="1600" dirty="0"/>
              <a:t>；</a:t>
            </a:r>
            <a:endParaRPr lang="zh-CN" altLang="zh-CN" sz="1600" dirty="0"/>
          </a:p>
        </p:txBody>
      </p:sp>
      <p:sp>
        <p:nvSpPr>
          <p:cNvPr id="28" name="矩形 27"/>
          <p:cNvSpPr/>
          <p:nvPr/>
        </p:nvSpPr>
        <p:spPr>
          <a:xfrm>
            <a:off x="4886324" y="2485767"/>
            <a:ext cx="3615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fromTemplateUrl(templateUrl,options)</a:t>
            </a:r>
            <a:r>
              <a:rPr lang="zh-CN" altLang="en-US" sz="1600" dirty="0"/>
              <a:t>；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02" y="4090560"/>
            <a:ext cx="36766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38" y="2882276"/>
            <a:ext cx="36290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074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5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获取浮动框对象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490427" y="1895863"/>
              <a:ext cx="29318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524715" y="2156936"/>
            <a:ext cx="8076359" cy="1337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</a:rPr>
              <a:t>        $</a:t>
            </a:r>
            <a:r>
              <a:rPr lang="en-US" altLang="zh-CN" sz="2000" b="1" dirty="0">
                <a:solidFill>
                  <a:srgbClr val="0070C0"/>
                </a:solidFill>
              </a:rPr>
              <a:t>ionicPopover</a:t>
            </a:r>
            <a:r>
              <a:rPr lang="zh-CN" altLang="zh-CN" dirty="0"/>
              <a:t>服务用于载入静态的浮动框模板，并返回浮动框控制器，浮动框控制器实际上是一个</a:t>
            </a:r>
            <a:r>
              <a:rPr lang="en-US" altLang="zh-CN" dirty="0"/>
              <a:t>promise</a:t>
            </a:r>
            <a:r>
              <a:rPr lang="zh-CN" altLang="zh-CN" dirty="0"/>
              <a:t>对象，浮动框控制器被解析后，便可以在其</a:t>
            </a:r>
            <a:r>
              <a:rPr lang="en-US" altLang="zh-CN" dirty="0"/>
              <a:t>then</a:t>
            </a:r>
            <a:r>
              <a:rPr lang="zh-CN" altLang="zh-CN" dirty="0"/>
              <a:t>方法中获取浮动框对象，示例代码如下所示。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3969" y="3656737"/>
            <a:ext cx="7454853" cy="2126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$ionicPopover. fromTemplateUrl('templates/demo.html', {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                 scope: $scope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}).then(function(popover){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//popover</a:t>
            </a:r>
            <a:r>
              <a:rPr lang="zh-CN" altLang="zh-CN" dirty="0"/>
              <a:t>参数代表浮动框对象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});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18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ChangeArrowheads="1"/>
          </p:cNvSpPr>
          <p:nvPr/>
        </p:nvSpPr>
        <p:spPr bwMode="auto">
          <a:xfrm>
            <a:off x="250825" y="1619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cs typeface="+mj-cs"/>
                <a:sym typeface="宋体" charset="-122"/>
              </a:rPr>
              <a:t>作业点评</a:t>
            </a:r>
          </a:p>
        </p:txBody>
      </p:sp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0" y="1589088"/>
            <a:ext cx="859155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请列举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ionic 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中主要提供的三个表单输入组件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请列举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中提供的为列表项添加按钮功能的指令，并简要描述其作用。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880" y="1052736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8798" y="1054838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59631" y="2249514"/>
            <a:ext cx="7417643" cy="16344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ion-checkbox</a:t>
            </a:r>
            <a:r>
              <a:rPr lang="zh-CN" altLang="en-US" sz="2000" dirty="0"/>
              <a:t>：用于定义复选框。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ion-radio</a:t>
            </a:r>
            <a:r>
              <a:rPr lang="zh-CN" altLang="en-US" sz="2000" dirty="0"/>
              <a:t>：用于定义单选按钮。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ion-toggle</a:t>
            </a:r>
            <a:r>
              <a:rPr lang="zh-CN" altLang="en-US" sz="2000" dirty="0"/>
              <a:t>：用于定义开关。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764119" y="3310440"/>
            <a:ext cx="7981948" cy="29625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ionic</a:t>
            </a:r>
            <a:r>
              <a:rPr lang="zh-CN" altLang="en-US" sz="1400" dirty="0"/>
              <a:t>中提供了三个指令为列表项添加按钮功能，如下所示：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	</a:t>
            </a:r>
            <a:r>
              <a:rPr lang="en-US" altLang="zh-CN" sz="1400" dirty="0"/>
              <a:t>ion-option-button</a:t>
            </a:r>
            <a:r>
              <a:rPr lang="zh-CN" altLang="en-US" sz="1400" dirty="0"/>
              <a:t>：选项按钮。一个</a:t>
            </a:r>
            <a:r>
              <a:rPr lang="en-US" altLang="zh-CN" sz="1400" dirty="0"/>
              <a:t>ion-item</a:t>
            </a:r>
            <a:r>
              <a:rPr lang="zh-CN" altLang="en-US" sz="1400" dirty="0"/>
              <a:t>内可以包含多个选项按钮。选项按钮是隐藏的，需要用户向左滑动成员，以显示选项按钮。可以使用</a:t>
            </a:r>
            <a:r>
              <a:rPr lang="en-US" altLang="zh-CN" sz="1400" dirty="0"/>
              <a:t>ion-tabs</a:t>
            </a:r>
            <a:r>
              <a:rPr lang="zh-CN" altLang="en-US" sz="1400" dirty="0"/>
              <a:t>的</a:t>
            </a:r>
            <a:r>
              <a:rPr lang="en-US" altLang="zh-CN" sz="1400" dirty="0"/>
              <a:t>can-swipe</a:t>
            </a:r>
            <a:r>
              <a:rPr lang="zh-CN" altLang="en-US" sz="1400" dirty="0"/>
              <a:t>属性允许或禁止滑动开启选项按钮。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	</a:t>
            </a:r>
            <a:r>
              <a:rPr lang="en-US" altLang="zh-CN" sz="1400" dirty="0"/>
              <a:t>ion-delete-button</a:t>
            </a:r>
            <a:r>
              <a:rPr lang="zh-CN" altLang="en-US" sz="1400" dirty="0"/>
              <a:t>：删除按钮。一个</a:t>
            </a:r>
            <a:r>
              <a:rPr lang="en-US" altLang="zh-CN" sz="1400" dirty="0"/>
              <a:t>ion-item</a:t>
            </a:r>
            <a:r>
              <a:rPr lang="zh-CN" altLang="en-US" sz="1400" dirty="0"/>
              <a:t>内最多有一个删除按钮。删除按钮在显示时总是位于成员的最左端。可以使用</a:t>
            </a:r>
            <a:r>
              <a:rPr lang="en-US" altLang="zh-CN" sz="1400" dirty="0"/>
              <a:t>ion-tabs</a:t>
            </a:r>
            <a:r>
              <a:rPr lang="zh-CN" altLang="en-US" sz="1400" dirty="0"/>
              <a:t>的</a:t>
            </a:r>
            <a:r>
              <a:rPr lang="en-US" altLang="zh-CN" sz="1400" dirty="0"/>
              <a:t>show-delete</a:t>
            </a:r>
            <a:r>
              <a:rPr lang="zh-CN" altLang="en-US" sz="1400" dirty="0"/>
              <a:t>属性显示或隐藏删除按钮。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	</a:t>
            </a:r>
            <a:r>
              <a:rPr lang="en-US" altLang="zh-CN" sz="1400" dirty="0"/>
              <a:t>ion-reorder-button </a:t>
            </a:r>
            <a:r>
              <a:rPr lang="zh-CN" altLang="en-US" sz="1400" dirty="0"/>
              <a:t>：重排按钮。一个</a:t>
            </a:r>
            <a:r>
              <a:rPr lang="en-US" altLang="zh-CN" sz="1400" dirty="0"/>
              <a:t>ion-item</a:t>
            </a:r>
            <a:r>
              <a:rPr lang="zh-CN" altLang="en-US" sz="1400" dirty="0"/>
              <a:t>内最多有一个重排按钮。重排按钮在显示时总是位于成员的最 右端。可以使用</a:t>
            </a:r>
            <a:r>
              <a:rPr lang="en-US" altLang="zh-CN" sz="1400" dirty="0"/>
              <a:t>ion-tabs</a:t>
            </a:r>
            <a:r>
              <a:rPr lang="zh-CN" altLang="en-US" sz="1400" dirty="0"/>
              <a:t>的</a:t>
            </a:r>
            <a:r>
              <a:rPr lang="en-US" altLang="zh-CN" sz="1400" dirty="0"/>
              <a:t>show-reorder</a:t>
            </a:r>
            <a:r>
              <a:rPr lang="zh-CN" altLang="en-US" sz="1400" dirty="0"/>
              <a:t>属性显示或隐藏重排按钮。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001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40904"/>
              </p:ext>
            </p:extLst>
          </p:nvPr>
        </p:nvGraphicFramePr>
        <p:xfrm>
          <a:off x="805911" y="2980849"/>
          <a:ext cx="6743700" cy="2991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6399"/>
                <a:gridCol w="5227301"/>
              </a:tblGrid>
              <a:tr h="402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参数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描述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748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show($event)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显示浮动框，</a:t>
                      </a:r>
                      <a:r>
                        <a:rPr lang="en-US" sz="1400" kern="100">
                          <a:effectLst/>
                        </a:rPr>
                        <a:t>$event</a:t>
                      </a:r>
                      <a:r>
                        <a:rPr lang="zh-CN" sz="1400" kern="100">
                          <a:effectLst/>
                        </a:rPr>
                        <a:t>触发浮动框显示的事件对象或者是浮动框需要对齐显示的视图元素。返回值是动画效果完成时将被解析完成的</a:t>
                      </a:r>
                      <a:r>
                        <a:rPr lang="en-US" sz="1400" kern="100">
                          <a:effectLst/>
                        </a:rPr>
                        <a:t>promise</a:t>
                      </a:r>
                      <a:r>
                        <a:rPr lang="zh-CN" sz="1400" kern="100">
                          <a:effectLst/>
                        </a:rPr>
                        <a:t>对象。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613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hide()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400" kern="100" dirty="0">
                          <a:effectLst/>
                        </a:rPr>
                        <a:t>隐藏浮动框，返回值是动画效果完成时将被解析完成的</a:t>
                      </a:r>
                      <a:r>
                        <a:rPr lang="en-US" sz="1400" kern="100" dirty="0">
                          <a:effectLst/>
                        </a:rPr>
                        <a:t>promise</a:t>
                      </a:r>
                      <a:r>
                        <a:rPr lang="zh-CN" sz="1400" kern="100" dirty="0">
                          <a:effectLst/>
                        </a:rPr>
                        <a:t>对象。</a:t>
                      </a:r>
                      <a:endParaRPr lang="zh-CN" sz="14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613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remove()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400" kern="100">
                          <a:effectLst/>
                        </a:rPr>
                        <a:t>移除浮动框，从</a:t>
                      </a:r>
                      <a:r>
                        <a:rPr lang="en-US" sz="1400" kern="100">
                          <a:effectLst/>
                        </a:rPr>
                        <a:t>DOM</a:t>
                      </a:r>
                      <a:r>
                        <a:rPr lang="zh-CN" sz="1400" kern="100">
                          <a:effectLst/>
                        </a:rPr>
                        <a:t>中清除浮动框实例。</a:t>
                      </a:r>
                      <a:endParaRPr lang="zh-CN" sz="14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613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isShown()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400" kern="100" dirty="0">
                          <a:effectLst/>
                        </a:rPr>
                        <a:t>返回一个</a:t>
                      </a:r>
                      <a:r>
                        <a:rPr lang="en-US" sz="1400" kern="100" dirty="0">
                          <a:effectLst/>
                        </a:rPr>
                        <a:t>boolean</a:t>
                      </a:r>
                      <a:r>
                        <a:rPr lang="zh-CN" sz="1400" kern="100" dirty="0">
                          <a:effectLst/>
                        </a:rPr>
                        <a:t>类型的值，表示浮动框是否显示。</a:t>
                      </a:r>
                      <a:endParaRPr lang="zh-CN" sz="14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3433392" y="2474379"/>
            <a:ext cx="1252024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4685416" y="2474408"/>
            <a:ext cx="433737" cy="1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433392" y="2123556"/>
            <a:ext cx="1682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ionicPopover</a:t>
            </a:r>
            <a:r>
              <a:rPr lang="zh-CN" altLang="en-US" sz="1600" dirty="0"/>
              <a:t>方法</a:t>
            </a:r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5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操作浮动框对象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490427" y="1895863"/>
              <a:ext cx="29318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609206" y="3262014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9" name="椭圆 4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393182" y="3968402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7" name="椭圆 4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001851" y="2288424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1" name="椭圆 4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33587" y="3102408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9" name="椭圆 3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30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218366" y="339303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997834" y="4198838"/>
            <a:ext cx="227158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866568" y="4520535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demo11-4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浮动框案例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766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541" y="2276475"/>
            <a:ext cx="20478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91" y="2276475"/>
            <a:ext cx="2067588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87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2276" y="2359931"/>
            <a:ext cx="52805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背</a:t>
            </a:r>
            <a:r>
              <a:rPr lang="zh-CN" altLang="en-US" dirty="0"/>
              <a:t>景幕是一个覆盖全屏的半透明图层，用来阻止用户的交互行为</a:t>
            </a:r>
            <a:r>
              <a:rPr lang="zh-CN" altLang="en-US" dirty="0" smtClean="0"/>
              <a:t>。</a:t>
            </a:r>
            <a:r>
              <a:rPr lang="en-US" altLang="zh-CN" dirty="0"/>
              <a:t>ionic</a:t>
            </a:r>
            <a:r>
              <a:rPr lang="zh-CN" altLang="zh-CN" dirty="0"/>
              <a:t>中可以通过</a:t>
            </a:r>
            <a:r>
              <a:rPr lang="en-US" altLang="zh-CN" dirty="0"/>
              <a:t>$ionicBackdrop</a:t>
            </a:r>
            <a:r>
              <a:rPr lang="zh-CN" altLang="zh-CN" dirty="0"/>
              <a:t>服务提供的两个方法单独的使用背景幕：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retain()</a:t>
            </a:r>
            <a:r>
              <a:rPr lang="zh-CN" altLang="zh-CN" dirty="0"/>
              <a:t>：保持背景幕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release()</a:t>
            </a:r>
            <a:r>
              <a:rPr lang="zh-CN" altLang="zh-CN" dirty="0"/>
              <a:t>：释放背景幕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ionic</a:t>
            </a:r>
            <a:r>
              <a:rPr lang="zh-CN" altLang="zh-CN" dirty="0"/>
              <a:t>中，应用</a:t>
            </a:r>
            <a:r>
              <a:rPr lang="en-US" altLang="zh-CN" dirty="0"/>
              <a:t>$ionicBackdrop</a:t>
            </a:r>
            <a:r>
              <a:rPr lang="zh-CN" altLang="zh-CN" dirty="0"/>
              <a:t>服务时在</a:t>
            </a:r>
            <a:r>
              <a:rPr lang="en-US" altLang="zh-CN" dirty="0"/>
              <a:t>DOM</a:t>
            </a:r>
            <a:r>
              <a:rPr lang="zh-CN" altLang="zh-CN" dirty="0"/>
              <a:t>中只保留一个背景幕</a:t>
            </a:r>
            <a:r>
              <a:rPr lang="zh-CN" altLang="zh-CN" dirty="0" smtClean="0"/>
              <a:t>，只</a:t>
            </a:r>
            <a:r>
              <a:rPr lang="zh-CN" altLang="zh-CN" dirty="0"/>
              <a:t>有当</a:t>
            </a:r>
            <a:r>
              <a:rPr lang="en-US" altLang="zh-CN" dirty="0"/>
              <a:t>release()</a:t>
            </a:r>
            <a:r>
              <a:rPr lang="zh-CN" altLang="zh-CN" dirty="0"/>
              <a:t>的调用次数大于</a:t>
            </a:r>
            <a:r>
              <a:rPr lang="en-US" altLang="zh-CN" dirty="0"/>
              <a:t>retain()</a:t>
            </a:r>
            <a:r>
              <a:rPr lang="zh-CN" altLang="zh-CN" dirty="0"/>
              <a:t>的次数时才会隐藏背景幕。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857500" y="2223425"/>
            <a:ext cx="5391150" cy="3800475"/>
          </a:xfrm>
          <a:prstGeom prst="round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39"/>
          <p:cNvGrpSpPr/>
          <p:nvPr/>
        </p:nvGrpSpPr>
        <p:grpSpPr>
          <a:xfrm rot="20658042">
            <a:off x="-72268" y="2433267"/>
            <a:ext cx="3105151" cy="3022458"/>
            <a:chOff x="3392215" y="1614026"/>
            <a:chExt cx="5407569" cy="4970110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rgbClr val="373545">
                <a:lumMod val="20000"/>
                <a:lumOff val="8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rgbClr val="373545">
                <a:lumMod val="40000"/>
                <a:lumOff val="60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36" name="Picture 38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9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9"/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50"/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44" name="Picture 60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63"/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65"/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68"/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74"/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76"/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rgbClr val="2683C6">
                <a:lumMod val="75000"/>
              </a:srgb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79"/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80"/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53"/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rgbClr val="2683C6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3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背景幕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14993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418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218366" y="339303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997834" y="4198838"/>
            <a:ext cx="227158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866568" y="4520535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demo11-5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背景幕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案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766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2061269"/>
            <a:ext cx="2840312" cy="174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4371975"/>
            <a:ext cx="2840312" cy="171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102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65180"/>
              </p:ext>
            </p:extLst>
          </p:nvPr>
        </p:nvGraphicFramePr>
        <p:xfrm>
          <a:off x="1340088" y="3492961"/>
          <a:ext cx="5915026" cy="27922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7930"/>
                <a:gridCol w="957254"/>
                <a:gridCol w="3439842"/>
              </a:tblGrid>
              <a:tr h="279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属性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取值类型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描述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26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template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字符串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载入指示器字符串模板。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87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templateUrl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字符串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载入指示器的内联模板</a:t>
                      </a:r>
                      <a:r>
                        <a:rPr lang="en-US" sz="1050" kern="100">
                          <a:effectLst/>
                        </a:rPr>
                        <a:t>URL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595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scope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对象</a:t>
                      </a:r>
                      <a:endParaRPr lang="zh-CN" sz="10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要关联的作用域对象。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55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noBackdrop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布尔值</a:t>
                      </a:r>
                      <a:endParaRPr lang="zh-CN" sz="10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是否隐藏背景幕，默认为</a:t>
                      </a:r>
                      <a:r>
                        <a:rPr lang="en-US" sz="1050" kern="100">
                          <a:effectLst/>
                        </a:rPr>
                        <a:t>false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802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hideOnStateChange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布尔值</a:t>
                      </a:r>
                      <a:endParaRPr lang="zh-CN" sz="10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当切换到新的视图时，是否隐藏载入指示器。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523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delay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数字</a:t>
                      </a:r>
                      <a:endParaRPr lang="zh-CN" sz="10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050" kern="100" dirty="0">
                          <a:effectLst/>
                        </a:rPr>
                        <a:t>显示载入指示器之前要延迟的时间，以毫秒为单位，默认为</a:t>
                      </a:r>
                      <a:r>
                        <a:rPr lang="en-US" sz="1050" kern="100" dirty="0">
                          <a:effectLst/>
                        </a:rPr>
                        <a:t>0</a:t>
                      </a:r>
                      <a:r>
                        <a:rPr lang="zh-CN" sz="1050" kern="100" dirty="0">
                          <a:effectLst/>
                        </a:rPr>
                        <a:t>，即不延迟。</a:t>
                      </a:r>
                      <a:endParaRPr lang="zh-CN" sz="10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409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duration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050" kern="100" dirty="0">
                          <a:effectLst/>
                        </a:rPr>
                        <a:t>数字</a:t>
                      </a:r>
                      <a:endParaRPr lang="zh-CN" sz="10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载入指示器持续时间，以毫秒为单位，时间到后载入指示器自动隐藏，默认情况下，载入指示器保持显示状态，直到调用</a:t>
                      </a:r>
                      <a:r>
                        <a:rPr lang="en-US" sz="1050" kern="100" dirty="0">
                          <a:effectLst/>
                        </a:rPr>
                        <a:t>hide()</a:t>
                      </a:r>
                      <a:r>
                        <a:rPr lang="zh-CN" sz="1050" kern="100" dirty="0">
                          <a:effectLst/>
                        </a:rPr>
                        <a:t>方法。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1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464178" y="1273790"/>
            <a:ext cx="5415072" cy="461665"/>
            <a:chOff x="490427" y="1434615"/>
            <a:chExt cx="5415072" cy="461665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4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载入指示器</a:t>
              </a: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766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98467" y="1735455"/>
            <a:ext cx="8045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/>
              <a:t>在</a:t>
            </a:r>
            <a:r>
              <a:rPr lang="en-US" altLang="zh-CN" sz="1600" dirty="0"/>
              <a:t>ionic</a:t>
            </a:r>
            <a:r>
              <a:rPr lang="zh-CN" altLang="zh-CN" sz="1600" dirty="0"/>
              <a:t>中，使用</a:t>
            </a:r>
            <a:r>
              <a:rPr lang="en-US" altLang="zh-CN" sz="1600" dirty="0"/>
              <a:t>$ionicLoading</a:t>
            </a:r>
            <a:r>
              <a:rPr lang="zh-CN" altLang="zh-CN" sz="1600" dirty="0"/>
              <a:t>服务提供的两个方法操作载入指示器，如下所示。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/>
              <a:t>show(options) </a:t>
            </a:r>
            <a:r>
              <a:rPr lang="zh-CN" altLang="zh-CN" sz="1600" dirty="0"/>
              <a:t>：显示载入指示器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/>
              <a:t>hide()</a:t>
            </a:r>
            <a:r>
              <a:rPr lang="zh-CN" altLang="zh-CN" sz="1600" dirty="0"/>
              <a:t>：隐藏载入指示器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3547835" y="3271172"/>
            <a:ext cx="1252024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4799859" y="3271201"/>
            <a:ext cx="433737" cy="1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547835" y="2920349"/>
            <a:ext cx="1632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options</a:t>
            </a:r>
            <a:r>
              <a:rPr lang="zh-CN" altLang="en-US" sz="1600" dirty="0"/>
              <a:t>对象属性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7341011" y="3807737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61" name="椭圆 6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124987" y="4514125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64" name="椭圆 63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733656" y="2834147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67" name="椭圆 6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065392" y="3648131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70" name="椭圆 69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904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1218366" y="3393033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997834" y="4198838"/>
            <a:ext cx="227158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>
          <a:xfrm>
            <a:off x="866568" y="4520535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demo11-6</a:t>
            </a:r>
            <a:endParaRPr lang="en-US" altLang="zh-CN" b="1" dirty="0">
              <a:ea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64178" y="1252239"/>
            <a:ext cx="5415072" cy="461665"/>
            <a:chOff x="490427" y="1434615"/>
            <a:chExt cx="5415072" cy="461665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30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背景幕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案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例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7664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286000"/>
            <a:ext cx="19431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52775"/>
            <a:ext cx="2595860" cy="155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0694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手势事件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4178" y="1252239"/>
            <a:ext cx="5415072" cy="461665"/>
            <a:chOff x="490427" y="1434615"/>
            <a:chExt cx="5415072" cy="46166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6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常用的手势事件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660022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3855187" y="2603213"/>
            <a:ext cx="47458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zh-CN" altLang="zh-CN" dirty="0"/>
              <a:t>实际开发中，我们可以在任意的元素上添加手势事件，由于每个手势都会挂载一个监听函数，所以我们可以通过该监听函数来实现手势操作。例如，在一个元素上添加长按手势事件，基本格式如下所示。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67697" y="5098971"/>
            <a:ext cx="39320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any on-hold="..."&gt;...&lt;/any&gt;</a:t>
            </a:r>
            <a:endParaRPr lang="zh-CN" altLang="zh-C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8"/>
            <a:ext cx="3659925" cy="306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602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07337"/>
              </p:ext>
            </p:extLst>
          </p:nvPr>
        </p:nvGraphicFramePr>
        <p:xfrm>
          <a:off x="1356241" y="1976461"/>
          <a:ext cx="6067424" cy="4513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7618"/>
                <a:gridCol w="4749806"/>
              </a:tblGrid>
              <a:tr h="190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 事件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56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on-hold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在屏幕同一位置按住超过</a:t>
                      </a:r>
                      <a:r>
                        <a:rPr lang="en-US" sz="1050" kern="100">
                          <a:effectLst/>
                        </a:rPr>
                        <a:t>500ms</a:t>
                      </a:r>
                      <a:r>
                        <a:rPr lang="zh-CN" sz="1050" kern="100">
                          <a:effectLst/>
                        </a:rPr>
                        <a:t>，将触发</a:t>
                      </a:r>
                      <a:r>
                        <a:rPr lang="en-US" sz="1050" kern="100">
                          <a:effectLst/>
                        </a:rPr>
                        <a:t>on-hold</a:t>
                      </a:r>
                      <a:r>
                        <a:rPr lang="zh-CN" sz="1050" kern="100">
                          <a:effectLst/>
                        </a:rPr>
                        <a:t>事件。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on-tap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在屏幕上快速点击一次（停留时间不超过</a:t>
                      </a:r>
                      <a:r>
                        <a:rPr lang="en-US" sz="1050" kern="100">
                          <a:effectLst/>
                        </a:rPr>
                        <a:t>250ms</a:t>
                      </a:r>
                      <a:r>
                        <a:rPr lang="zh-CN" sz="1050" kern="100">
                          <a:effectLst/>
                        </a:rPr>
                        <a:t>），将触发</a:t>
                      </a:r>
                      <a:r>
                        <a:rPr lang="en-US" sz="1050" kern="100">
                          <a:effectLst/>
                        </a:rPr>
                        <a:t>on-tap</a:t>
                      </a:r>
                      <a:r>
                        <a:rPr lang="zh-CN" sz="1050" kern="100">
                          <a:effectLst/>
                        </a:rPr>
                        <a:t>事件。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on-double-tap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在屏幕上快速敲击两次，将触发</a:t>
                      </a:r>
                      <a:r>
                        <a:rPr lang="en-US" sz="1050" kern="100">
                          <a:effectLst/>
                        </a:rPr>
                        <a:t>on-double-tap</a:t>
                      </a:r>
                      <a:r>
                        <a:rPr lang="zh-CN" sz="1050" kern="100">
                          <a:effectLst/>
                        </a:rPr>
                        <a:t>事件。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on-touch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在屏幕上按下手指时，会立即触发</a:t>
                      </a:r>
                      <a:r>
                        <a:rPr lang="en-US" sz="1050" kern="100">
                          <a:effectLst/>
                        </a:rPr>
                        <a:t>on-touch</a:t>
                      </a:r>
                      <a:r>
                        <a:rPr lang="zh-CN" sz="1050" kern="100">
                          <a:effectLst/>
                        </a:rPr>
                        <a:t>事件。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on-release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当手指抬起时， 会立即触发</a:t>
                      </a:r>
                      <a:r>
                        <a:rPr lang="en-US" sz="1050" kern="100">
                          <a:effectLst/>
                        </a:rPr>
                        <a:t>on-release</a:t>
                      </a:r>
                      <a:r>
                        <a:rPr lang="zh-CN" sz="1050" kern="100">
                          <a:effectLst/>
                        </a:rPr>
                        <a:t>事件。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on-drag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在屏幕上按住某个元素并移动时，触发</a:t>
                      </a:r>
                      <a:r>
                        <a:rPr lang="en-US" sz="1050" kern="100">
                          <a:effectLst/>
                        </a:rPr>
                        <a:t>on-drag</a:t>
                      </a:r>
                      <a:r>
                        <a:rPr lang="zh-CN" sz="1050" kern="100">
                          <a:effectLst/>
                        </a:rPr>
                        <a:t>拖拽事件。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on-drag-up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向上拖动元素时触发</a:t>
                      </a:r>
                      <a:r>
                        <a:rPr lang="en-US" sz="1050" kern="100">
                          <a:effectLst/>
                        </a:rPr>
                        <a:t>on-drag-up</a:t>
                      </a:r>
                      <a:r>
                        <a:rPr lang="zh-CN" sz="1050" kern="100">
                          <a:effectLst/>
                        </a:rPr>
                        <a:t>事件。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on-drag-down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向下拖动元素时触发</a:t>
                      </a:r>
                      <a:r>
                        <a:rPr lang="en-US" sz="1050" kern="100">
                          <a:effectLst/>
                        </a:rPr>
                        <a:t>on-drag-down</a:t>
                      </a:r>
                      <a:r>
                        <a:rPr lang="zh-CN" sz="1050" kern="100">
                          <a:effectLst/>
                        </a:rPr>
                        <a:t>事件。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on-drag-left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向左拖动元素时触发</a:t>
                      </a:r>
                      <a:r>
                        <a:rPr lang="en-US" sz="1050" kern="100">
                          <a:effectLst/>
                        </a:rPr>
                        <a:t>on-drag-left</a:t>
                      </a:r>
                      <a:r>
                        <a:rPr lang="zh-CN" sz="1050" kern="100">
                          <a:effectLst/>
                        </a:rPr>
                        <a:t>事件。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on-drag-right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向右拖动元素时触发</a:t>
                      </a:r>
                      <a:r>
                        <a:rPr lang="en-US" sz="1050" kern="100">
                          <a:effectLst/>
                        </a:rPr>
                        <a:t>on-drag-right</a:t>
                      </a:r>
                      <a:r>
                        <a:rPr lang="zh-CN" sz="1050" kern="100">
                          <a:effectLst/>
                        </a:rPr>
                        <a:t>事件。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on-swipe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向任何方向的滑动都触发</a:t>
                      </a:r>
                      <a:r>
                        <a:rPr lang="en-US" sz="1050" kern="100">
                          <a:effectLst/>
                        </a:rPr>
                        <a:t>on-swipe</a:t>
                      </a:r>
                      <a:r>
                        <a:rPr lang="zh-CN" sz="1050" kern="100">
                          <a:effectLst/>
                        </a:rPr>
                        <a:t>事件。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on-swipe-up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向上滑动时触发</a:t>
                      </a:r>
                      <a:r>
                        <a:rPr lang="en-US" sz="1050" kern="100">
                          <a:effectLst/>
                        </a:rPr>
                        <a:t>on-swipe-up</a:t>
                      </a:r>
                      <a:r>
                        <a:rPr lang="zh-CN" sz="1050" kern="100">
                          <a:effectLst/>
                        </a:rPr>
                        <a:t>事件。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on-swipe-down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向下滑动时触发</a:t>
                      </a:r>
                      <a:r>
                        <a:rPr lang="en-US" sz="1050" kern="100">
                          <a:effectLst/>
                        </a:rPr>
                        <a:t>on-swipe-down</a:t>
                      </a:r>
                      <a:r>
                        <a:rPr lang="zh-CN" sz="1050" kern="100">
                          <a:effectLst/>
                        </a:rPr>
                        <a:t>事件。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on-swipe-left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>
                          <a:effectLst/>
                        </a:rPr>
                        <a:t>向左滑动时触发</a:t>
                      </a:r>
                      <a:r>
                        <a:rPr lang="en-US" sz="1050" kern="100">
                          <a:effectLst/>
                        </a:rPr>
                        <a:t>on-swipe-left</a:t>
                      </a:r>
                      <a:r>
                        <a:rPr lang="zh-CN" sz="1050" kern="100">
                          <a:effectLst/>
                        </a:rPr>
                        <a:t>事件。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290465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on-swipe-right</a:t>
                      </a:r>
                      <a:endParaRPr lang="zh-CN" sz="10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050" kern="100" dirty="0">
                          <a:effectLst/>
                        </a:rPr>
                        <a:t>向右滑动时触发</a:t>
                      </a:r>
                      <a:r>
                        <a:rPr lang="en-US" sz="1050" kern="100" dirty="0">
                          <a:effectLst/>
                        </a:rPr>
                        <a:t>on-swipe-right</a:t>
                      </a:r>
                      <a:r>
                        <a:rPr lang="zh-CN" sz="1050" kern="100" dirty="0">
                          <a:effectLst/>
                        </a:rPr>
                        <a:t>事件。</a:t>
                      </a:r>
                      <a:endParaRPr lang="zh-CN" sz="10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7402308" y="2519243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9" name="椭圆 4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186284" y="3225631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7" name="椭圆 4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94953" y="1545653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1" name="椭圆 4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26689" y="2359637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9" name="椭圆 3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9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手势事件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64178" y="1252239"/>
            <a:ext cx="5415072" cy="461665"/>
            <a:chOff x="490427" y="1434615"/>
            <a:chExt cx="5415072" cy="461665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35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常用的手势事件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660022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56772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 rot="16200000" flipH="1">
            <a:off x="2798391" y="4102824"/>
            <a:ext cx="3622692" cy="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0074" y="2348628"/>
            <a:ext cx="2742001" cy="1295648"/>
            <a:chOff x="0" y="0"/>
            <a:chExt cx="3379776" cy="74016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368676" cy="74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Rectangle 180"/>
            <p:cNvSpPr>
              <a:spLocks noChangeArrowheads="1"/>
            </p:cNvSpPr>
            <p:nvPr/>
          </p:nvSpPr>
          <p:spPr bwMode="auto">
            <a:xfrm>
              <a:off x="0" y="170844"/>
              <a:ext cx="3379776" cy="40021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$ionicGesture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服务中，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on()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方法用于注册手势事件的监听函数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399434" y="2348632"/>
            <a:ext cx="950491" cy="1295644"/>
            <a:chOff x="0" y="0"/>
            <a:chExt cx="1171575" cy="766762"/>
          </a:xfrm>
          <a:solidFill>
            <a:srgbClr val="0070C0"/>
          </a:solidFill>
        </p:grpSpPr>
        <p:sp>
          <p:nvSpPr>
            <p:cNvPr id="8" name="Rectangle 174"/>
            <p:cNvSpPr>
              <a:spLocks noChangeArrowheads="1"/>
            </p:cNvSpPr>
            <p:nvPr/>
          </p:nvSpPr>
          <p:spPr bwMode="auto">
            <a:xfrm>
              <a:off x="0" y="0"/>
              <a:ext cx="1171575" cy="766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/>
            </a:p>
          </p:txBody>
        </p:sp>
        <p:sp>
          <p:nvSpPr>
            <p:cNvPr id="9" name="Rectangle 177"/>
            <p:cNvSpPr>
              <a:spLocks noChangeArrowheads="1"/>
            </p:cNvSpPr>
            <p:nvPr/>
          </p:nvSpPr>
          <p:spPr bwMode="auto">
            <a:xfrm>
              <a:off x="190095" y="300635"/>
              <a:ext cx="820378" cy="2185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on</a:t>
              </a:r>
              <a:r>
                <a:rPr lang="en-US" altLang="zh-CN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905499" y="4449011"/>
            <a:ext cx="2742002" cy="1295651"/>
            <a:chOff x="1256230" y="-15217"/>
            <a:chExt cx="3379777" cy="74016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256230" y="-15217"/>
              <a:ext cx="3368676" cy="74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" name="Rectangle 180"/>
            <p:cNvSpPr>
              <a:spLocks noChangeArrowheads="1"/>
            </p:cNvSpPr>
            <p:nvPr/>
          </p:nvSpPr>
          <p:spPr bwMode="auto">
            <a:xfrm>
              <a:off x="1256230" y="149078"/>
              <a:ext cx="3379777" cy="40021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$ionicGesture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服务中，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off()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方法用于移除手势事件的监听函数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886324" y="4448595"/>
            <a:ext cx="950492" cy="1295644"/>
            <a:chOff x="0" y="0"/>
            <a:chExt cx="1171575" cy="766762"/>
          </a:xfrm>
          <a:solidFill>
            <a:srgbClr val="0070C0"/>
          </a:solidFill>
        </p:grpSpPr>
        <p:sp>
          <p:nvSpPr>
            <p:cNvPr id="14" name="Rectangle 174"/>
            <p:cNvSpPr>
              <a:spLocks noChangeArrowheads="1"/>
            </p:cNvSpPr>
            <p:nvPr/>
          </p:nvSpPr>
          <p:spPr bwMode="auto">
            <a:xfrm>
              <a:off x="0" y="0"/>
              <a:ext cx="1171575" cy="766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/>
            </a:p>
          </p:txBody>
        </p:sp>
        <p:sp>
          <p:nvSpPr>
            <p:cNvPr id="15" name="Rectangle 177"/>
            <p:cNvSpPr>
              <a:spLocks noChangeArrowheads="1"/>
            </p:cNvSpPr>
            <p:nvPr/>
          </p:nvSpPr>
          <p:spPr bwMode="auto">
            <a:xfrm>
              <a:off x="169744" y="300635"/>
              <a:ext cx="861080" cy="2185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off()</a:t>
              </a:r>
              <a:endParaRPr 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90428" y="2209800"/>
            <a:ext cx="3976798" cy="37615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67153" y="2209800"/>
            <a:ext cx="3976798" cy="37615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4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手动注册与接触手势事件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976799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600073" y="3720980"/>
            <a:ext cx="2947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on(eventType,callback,$element)</a:t>
            </a:r>
            <a:endParaRPr lang="zh-CN" altLang="zh-CN" sz="1600" dirty="0"/>
          </a:p>
        </p:txBody>
      </p:sp>
      <p:sp>
        <p:nvSpPr>
          <p:cNvPr id="28" name="矩形 27"/>
          <p:cNvSpPr/>
          <p:nvPr/>
        </p:nvSpPr>
        <p:spPr>
          <a:xfrm>
            <a:off x="4886324" y="2485767"/>
            <a:ext cx="2791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off(gesture,eventType,callback)</a:t>
            </a:r>
            <a:endParaRPr lang="zh-CN" altLang="en-US" sz="1600" dirty="0"/>
          </a:p>
        </p:txBody>
      </p:sp>
      <p:sp>
        <p:nvSpPr>
          <p:cNvPr id="26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手势事件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4198180"/>
            <a:ext cx="38004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4" y="2983209"/>
            <a:ext cx="3581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9541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80294" y="1305342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IndexedDB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简介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490427" y="1895863"/>
              <a:ext cx="29318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标题 1"/>
          <p:cNvSpPr txBox="1">
            <a:spLocks noChangeArrowheads="1"/>
          </p:cNvSpPr>
          <p:nvPr/>
        </p:nvSpPr>
        <p:spPr bwMode="auto">
          <a:xfrm>
            <a:off x="1012610" y="260317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IndexedDB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39" y="2043113"/>
            <a:ext cx="283845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733799" y="2604864"/>
            <a:ext cx="4533902" cy="3000821"/>
          </a:xfrm>
          <a:prstGeom prst="rect">
            <a:avLst/>
          </a:prstGeom>
          <a:ln w="28575">
            <a:solidFill>
              <a:schemeClr val="accent5"/>
            </a:solidFill>
            <a:prstDash val="lgDash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IndexedDB</a:t>
            </a:r>
            <a:r>
              <a:rPr lang="zh-CN" altLang="zh-CN" dirty="0"/>
              <a:t>是</a:t>
            </a:r>
            <a:r>
              <a:rPr lang="en-US" altLang="zh-CN" dirty="0"/>
              <a:t>HTML5</a:t>
            </a:r>
            <a:r>
              <a:rPr lang="zh-CN" altLang="zh-CN" dirty="0"/>
              <a:t>提供的</a:t>
            </a:r>
            <a:r>
              <a:rPr lang="zh-CN" altLang="zh-CN" b="1" dirty="0">
                <a:solidFill>
                  <a:srgbClr val="0070C0"/>
                </a:solidFill>
              </a:rPr>
              <a:t>内置于浏览器</a:t>
            </a:r>
            <a:r>
              <a:rPr lang="zh-CN" altLang="zh-CN" dirty="0"/>
              <a:t>中的</a:t>
            </a:r>
            <a:r>
              <a:rPr lang="zh-CN" altLang="zh-CN" b="1" dirty="0">
                <a:solidFill>
                  <a:srgbClr val="0070C0"/>
                </a:solidFill>
              </a:rPr>
              <a:t>数据库</a:t>
            </a:r>
            <a:r>
              <a:rPr lang="zh-CN" altLang="zh-CN" dirty="0"/>
              <a:t>，它可以通过网页脚本程序创建和操作。</a:t>
            </a:r>
            <a:r>
              <a:rPr lang="en-US" altLang="zh-CN" dirty="0"/>
              <a:t>IndexedDB</a:t>
            </a:r>
            <a:r>
              <a:rPr lang="zh-CN" altLang="zh-CN" dirty="0"/>
              <a:t>允许储存大量数据，并且提供查询接口建立索引的功能，就数据库类型而言，</a:t>
            </a:r>
            <a:r>
              <a:rPr lang="en-US" altLang="zh-CN" dirty="0"/>
              <a:t>IndexedDB</a:t>
            </a:r>
            <a:r>
              <a:rPr lang="zh-CN" altLang="zh-CN" dirty="0"/>
              <a:t>不属于关系型数据库（不支持</a:t>
            </a:r>
            <a:r>
              <a:rPr lang="en-US" altLang="zh-CN" dirty="0"/>
              <a:t>SQL</a:t>
            </a:r>
            <a:r>
              <a:rPr lang="zh-CN" altLang="zh-CN" dirty="0"/>
              <a:t>查询语句），更接近</a:t>
            </a:r>
            <a:r>
              <a:rPr lang="zh-CN" altLang="zh-CN" b="1" dirty="0">
                <a:solidFill>
                  <a:srgbClr val="0070C0"/>
                </a:solidFill>
              </a:rPr>
              <a:t>文档型数据库</a:t>
            </a:r>
            <a:r>
              <a:rPr lang="zh-CN" altLang="zh-CN" sz="1600" dirty="0"/>
              <a:t>。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48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228600" y="2152650"/>
            <a:ext cx="2643767" cy="1540510"/>
            <a:chOff x="5225343" y="4215820"/>
            <a:chExt cx="3863593" cy="1544942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35416" y="4215820"/>
              <a:ext cx="3386296" cy="1036707"/>
              <a:chOff x="569675" y="1978247"/>
              <a:chExt cx="3386641" cy="1036309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569675" y="1978247"/>
                <a:ext cx="1001755" cy="1036309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571430" y="3004457"/>
                <a:ext cx="2384886" cy="0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486223" y="5206772"/>
              <a:ext cx="602713" cy="553990"/>
              <a:chOff x="838747" y="3932956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838747" y="3973319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909623" y="3932956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5225343" y="4510767"/>
              <a:ext cx="3760622" cy="957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IndexedDB</a:t>
              </a: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endParaRPr lang="en-US" altLang="zh-CN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基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本概念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206075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3816722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38621" y="5027643"/>
            <a:ext cx="3573295" cy="1065653"/>
            <a:chOff x="3790576" y="4900270"/>
            <a:chExt cx="3573295" cy="1065653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3790576" y="4900270"/>
              <a:ext cx="3573295" cy="977038"/>
              <a:chOff x="3761986" y="5055199"/>
              <a:chExt cx="2353516" cy="819645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402114" y="4507427"/>
                <a:ext cx="727289" cy="2007545"/>
                <a:chOff x="1747517" y="2414057"/>
                <a:chExt cx="1032363" cy="919209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30502" y="2831072"/>
                  <a:ext cx="834030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18703" y="2772089"/>
                  <a:ext cx="89995" cy="1032359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3956625" y="5055199"/>
                <a:ext cx="2158877" cy="801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IndexedDB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基本</a:t>
                </a:r>
                <a:r>
                  <a:rPr lang="zh-CN" altLang="en-US" b="1" dirty="0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的</a:t>
                </a: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增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删改查方法</a:t>
                </a: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6782147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6854155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680772" y="1655173"/>
            <a:ext cx="5245036" cy="4035378"/>
            <a:chOff x="1512667" y="382375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1682124"/>
                </p:ext>
              </p:extLst>
            </p:nvPr>
          </p:nvGraphicFramePr>
          <p:xfrm>
            <a:off x="1512667" y="382375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3099611">
              <a:off x="4762271" y="1596621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7169004" flipV="1">
              <a:off x="2922692" y="1410036"/>
              <a:ext cx="763346" cy="369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924047" y="3159730"/>
              <a:ext cx="778670" cy="369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903851" y="2191272"/>
            <a:ext cx="3821174" cy="1420802"/>
            <a:chOff x="5781905" y="2445892"/>
            <a:chExt cx="3470614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875901" y="2445892"/>
              <a:ext cx="3376618" cy="1191174"/>
              <a:chOff x="5927892" y="1318311"/>
              <a:chExt cx="3379662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5927892" y="1797377"/>
                <a:ext cx="2631770" cy="648092"/>
                <a:chOff x="1427772" y="2372823"/>
                <a:chExt cx="2751888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427772" y="2372823"/>
                  <a:ext cx="57449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177393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334025" y="1318311"/>
                <a:ext cx="489391" cy="520715"/>
                <a:chOff x="1836576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1836576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944562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781905" y="2472396"/>
              <a:ext cx="3091130" cy="851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onic JavaScript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动态组</a:t>
              </a: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件</a:t>
              </a:r>
              <a:endParaRPr lang="en-US" altLang="zh-CN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和手势事件的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使用方法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59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"/>
          <p:cNvGrpSpPr/>
          <p:nvPr/>
        </p:nvGrpSpPr>
        <p:grpSpPr>
          <a:xfrm>
            <a:off x="783805" y="4071756"/>
            <a:ext cx="1188298" cy="314019"/>
            <a:chOff x="1424694" y="3437117"/>
            <a:chExt cx="1499779" cy="396331"/>
          </a:xfrm>
          <a:solidFill>
            <a:srgbClr val="2683C6"/>
          </a:solidFill>
        </p:grpSpPr>
        <p:sp>
          <p:nvSpPr>
            <p:cNvPr id="101" name="Round Same Side Corner Rectangle 4"/>
            <p:cNvSpPr/>
            <p:nvPr/>
          </p:nvSpPr>
          <p:spPr>
            <a:xfrm rot="162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2" name="Oval 13"/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10"/>
          <p:cNvGrpSpPr/>
          <p:nvPr/>
        </p:nvGrpSpPr>
        <p:grpSpPr>
          <a:xfrm>
            <a:off x="2026605" y="4187933"/>
            <a:ext cx="1188298" cy="305301"/>
            <a:chOff x="2993261" y="3583747"/>
            <a:chExt cx="1499779" cy="385328"/>
          </a:xfrm>
          <a:solidFill>
            <a:srgbClr val="2683C6"/>
          </a:solidFill>
        </p:grpSpPr>
        <p:sp>
          <p:nvSpPr>
            <p:cNvPr id="99" name="Round Same Side Corner Rectangle 6"/>
            <p:cNvSpPr/>
            <p:nvPr/>
          </p:nvSpPr>
          <p:spPr>
            <a:xfrm rot="5400000" flipH="1">
              <a:off x="3618301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0" name="Oval 14"/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11"/>
          <p:cNvGrpSpPr/>
          <p:nvPr/>
        </p:nvGrpSpPr>
        <p:grpSpPr>
          <a:xfrm>
            <a:off x="3269404" y="4071757"/>
            <a:ext cx="1188298" cy="314018"/>
            <a:chOff x="4561827" y="3437117"/>
            <a:chExt cx="1499779" cy="396330"/>
          </a:xfrm>
          <a:solidFill>
            <a:srgbClr val="2683C6"/>
          </a:solidFill>
        </p:grpSpPr>
        <p:sp>
          <p:nvSpPr>
            <p:cNvPr id="97" name="Round Same Side Corner Rectangle 7"/>
            <p:cNvSpPr/>
            <p:nvPr/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8" name="Oval 15"/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12"/>
          <p:cNvGrpSpPr/>
          <p:nvPr/>
        </p:nvGrpSpPr>
        <p:grpSpPr>
          <a:xfrm>
            <a:off x="4512204" y="4187933"/>
            <a:ext cx="1188298" cy="305301"/>
            <a:chOff x="6130393" y="3583747"/>
            <a:chExt cx="1499779" cy="385328"/>
          </a:xfrm>
          <a:solidFill>
            <a:srgbClr val="2683C6"/>
          </a:solidFill>
        </p:grpSpPr>
        <p:sp>
          <p:nvSpPr>
            <p:cNvPr id="95" name="Round Same Side Corner Rectangle 8"/>
            <p:cNvSpPr/>
            <p:nvPr/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6" name="Oval 16"/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97802" y="4187924"/>
            <a:ext cx="1188298" cy="305300"/>
            <a:chOff x="9267526" y="3583748"/>
            <a:chExt cx="1499779" cy="385327"/>
          </a:xfrm>
          <a:solidFill>
            <a:srgbClr val="2683C6"/>
          </a:solidFill>
        </p:grpSpPr>
        <p:sp>
          <p:nvSpPr>
            <p:cNvPr id="93" name="Round Same Side Corner Rectangle 5"/>
            <p:cNvSpPr/>
            <p:nvPr/>
          </p:nvSpPr>
          <p:spPr>
            <a:xfrm rot="5400000" flipH="1">
              <a:off x="9892566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4" name="Oval 17"/>
            <p:cNvSpPr/>
            <p:nvPr/>
          </p:nvSpPr>
          <p:spPr>
            <a:xfrm>
              <a:off x="9857169" y="3648583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19"/>
          <p:cNvGrpSpPr/>
          <p:nvPr/>
        </p:nvGrpSpPr>
        <p:grpSpPr>
          <a:xfrm>
            <a:off x="5755003" y="4071756"/>
            <a:ext cx="1188298" cy="314019"/>
            <a:chOff x="7698960" y="3437117"/>
            <a:chExt cx="1499779" cy="396331"/>
          </a:xfrm>
          <a:solidFill>
            <a:srgbClr val="2683C6"/>
          </a:solidFill>
        </p:grpSpPr>
        <p:sp>
          <p:nvSpPr>
            <p:cNvPr id="91" name="Round Same Side Corner Rectangle 9"/>
            <p:cNvSpPr/>
            <p:nvPr/>
          </p:nvSpPr>
          <p:spPr>
            <a:xfrm rot="5400000" flipH="1">
              <a:off x="8324000" y="2958708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2" name="Oval 18"/>
            <p:cNvSpPr/>
            <p:nvPr/>
          </p:nvSpPr>
          <p:spPr>
            <a:xfrm>
              <a:off x="8357389" y="3437117"/>
              <a:ext cx="320492" cy="32049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20"/>
          <p:cNvGrpSpPr/>
          <p:nvPr/>
        </p:nvGrpSpPr>
        <p:grpSpPr>
          <a:xfrm>
            <a:off x="7407997" y="4561113"/>
            <a:ext cx="367908" cy="368536"/>
            <a:chOff x="9145588" y="4435475"/>
            <a:chExt cx="464344" cy="465138"/>
          </a:xfrm>
          <a:solidFill>
            <a:srgbClr val="2683C6"/>
          </a:solidFill>
        </p:grpSpPr>
        <p:sp>
          <p:nvSpPr>
            <p:cNvPr id="82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30"/>
          <p:cNvGrpSpPr/>
          <p:nvPr/>
        </p:nvGrpSpPr>
        <p:grpSpPr>
          <a:xfrm>
            <a:off x="6219698" y="3647966"/>
            <a:ext cx="367908" cy="367908"/>
            <a:chOff x="7287419" y="2577307"/>
            <a:chExt cx="464344" cy="464344"/>
          </a:xfrm>
          <a:solidFill>
            <a:srgbClr val="2683C6"/>
          </a:solidFill>
        </p:grpSpPr>
        <p:sp>
          <p:nvSpPr>
            <p:cNvPr id="79" name="AutoShape 56"/>
            <p:cNvSpPr>
              <a:spLocks/>
            </p:cNvSpPr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AutoShape 57"/>
            <p:cNvSpPr>
              <a:spLocks/>
            </p:cNvSpPr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AutoShape 58"/>
            <p:cNvSpPr>
              <a:spLocks/>
            </p:cNvSpPr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AutoShape 59"/>
          <p:cNvSpPr>
            <a:spLocks/>
          </p:cNvSpPr>
          <p:nvPr/>
        </p:nvSpPr>
        <p:spPr bwMode="auto">
          <a:xfrm>
            <a:off x="2379184" y="4553643"/>
            <a:ext cx="368536" cy="3679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0" tIns="20090" rIns="20090" bIns="2009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24105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50000"/>
                  <a:lumOff val="50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1" name="Group 38"/>
          <p:cNvGrpSpPr/>
          <p:nvPr/>
        </p:nvGrpSpPr>
        <p:grpSpPr>
          <a:xfrm>
            <a:off x="3733785" y="3642871"/>
            <a:ext cx="368536" cy="310048"/>
            <a:chOff x="5368132" y="2625725"/>
            <a:chExt cx="465138" cy="391319"/>
          </a:xfrm>
          <a:solidFill>
            <a:srgbClr val="2683C6"/>
          </a:solidFill>
        </p:grpSpPr>
        <p:sp>
          <p:nvSpPr>
            <p:cNvPr id="76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Group 42"/>
          <p:cNvGrpSpPr/>
          <p:nvPr/>
        </p:nvGrpSpPr>
        <p:grpSpPr>
          <a:xfrm>
            <a:off x="1194007" y="3647647"/>
            <a:ext cx="367909" cy="287408"/>
            <a:chOff x="2581275" y="1710532"/>
            <a:chExt cx="464344" cy="362744"/>
          </a:xfrm>
          <a:solidFill>
            <a:srgbClr val="2683C6"/>
          </a:solidFill>
        </p:grpSpPr>
        <p:sp>
          <p:nvSpPr>
            <p:cNvPr id="69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980499" y="4553643"/>
            <a:ext cx="252819" cy="368536"/>
            <a:chOff x="5441157" y="4440238"/>
            <a:chExt cx="319088" cy="465138"/>
          </a:xfrm>
          <a:solidFill>
            <a:srgbClr val="2683C6"/>
          </a:solidFill>
        </p:grpSpPr>
        <p:sp>
          <p:nvSpPr>
            <p:cNvPr id="66" name="AutoShape 97"/>
            <p:cNvSpPr>
              <a:spLocks/>
            </p:cNvSpPr>
            <p:nvPr/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AutoShape 98"/>
            <p:cNvSpPr>
              <a:spLocks/>
            </p:cNvSpPr>
            <p:nvPr/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AutoShape 99"/>
            <p:cNvSpPr>
              <a:spLocks/>
            </p:cNvSpPr>
            <p:nvPr/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241050" eaLnBrk="1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23"/>
          <p:cNvSpPr txBox="1"/>
          <p:nvPr/>
        </p:nvSpPr>
        <p:spPr>
          <a:xfrm>
            <a:off x="6756906" y="2992669"/>
            <a:ext cx="1773229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IndexedDB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不仅可以储存字符串，还可以储存二进制数据。</a:t>
            </a:r>
            <a:endParaRPr lang="en-GB" altLang="zh-CN" sz="1000" kern="0" dirty="0">
              <a:solidFill>
                <a:sysClr val="window" lastClr="FFFFFF">
                  <a:lumMod val="65000"/>
                </a:sys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24"/>
          <p:cNvSpPr txBox="1"/>
          <p:nvPr/>
        </p:nvSpPr>
        <p:spPr>
          <a:xfrm>
            <a:off x="6879604" y="2744368"/>
            <a:ext cx="1261884" cy="29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支持二进制储存</a:t>
            </a:r>
          </a:p>
        </p:txBody>
      </p:sp>
      <p:sp>
        <p:nvSpPr>
          <p:cNvPr id="56" name="TextBox 23"/>
          <p:cNvSpPr txBox="1"/>
          <p:nvPr/>
        </p:nvSpPr>
        <p:spPr>
          <a:xfrm>
            <a:off x="5713847" y="5169197"/>
            <a:ext cx="1773229" cy="81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IndexedDB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的存储空间比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localStorage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大得多，一般来说不少于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250MB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，不同浏览器的限制不同</a:t>
            </a:r>
            <a:endParaRPr lang="en-GB" altLang="zh-CN" sz="1000" kern="0" dirty="0">
              <a:solidFill>
                <a:sysClr val="window" lastClr="FFFFFF">
                  <a:lumMod val="65000"/>
                </a:sys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24"/>
          <p:cNvSpPr txBox="1"/>
          <p:nvPr/>
        </p:nvSpPr>
        <p:spPr>
          <a:xfrm>
            <a:off x="5713846" y="4953014"/>
            <a:ext cx="800219" cy="29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存储空间</a:t>
            </a:r>
          </a:p>
        </p:txBody>
      </p:sp>
      <p:sp>
        <p:nvSpPr>
          <p:cNvPr id="58" name="TextBox 23"/>
          <p:cNvSpPr txBox="1"/>
          <p:nvPr/>
        </p:nvSpPr>
        <p:spPr>
          <a:xfrm>
            <a:off x="4305223" y="2951027"/>
            <a:ext cx="1773229" cy="1184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IndexedDB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也受到同域限制，每一个数据库对应创建该数据库的域名，来自不同域名的网页，只能访问自身域名下的数据库，而不能访问其他域名下的数据库。</a:t>
            </a:r>
            <a:endParaRPr lang="en-GB" altLang="zh-CN" sz="1000" kern="0" dirty="0">
              <a:solidFill>
                <a:sysClr val="window" lastClr="FFFFFF">
                  <a:lumMod val="65000"/>
                </a:sys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24"/>
          <p:cNvSpPr txBox="1"/>
          <p:nvPr/>
        </p:nvSpPr>
        <p:spPr>
          <a:xfrm>
            <a:off x="4305222" y="2734843"/>
            <a:ext cx="800219" cy="29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同域限制</a:t>
            </a:r>
          </a:p>
        </p:txBody>
      </p:sp>
      <p:sp>
        <p:nvSpPr>
          <p:cNvPr id="60" name="TextBox 23"/>
          <p:cNvSpPr txBox="1"/>
          <p:nvPr/>
        </p:nvSpPr>
        <p:spPr>
          <a:xfrm>
            <a:off x="3091295" y="5169197"/>
            <a:ext cx="2132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IndexedDB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支持事务（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transaction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），意味着一系列操作步骤之中，只要有一步失败，整个事务就都取消，数据库回到事务发生之前的状态，不存在只改写一部分数据的情况。</a:t>
            </a:r>
            <a:endParaRPr lang="en-GB" altLang="zh-CN" sz="1000" kern="0" dirty="0">
              <a:solidFill>
                <a:sysClr val="window" lastClr="FFFFFF">
                  <a:lumMod val="65000"/>
                </a:sys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Box 24"/>
          <p:cNvSpPr txBox="1"/>
          <p:nvPr/>
        </p:nvSpPr>
        <p:spPr>
          <a:xfrm>
            <a:off x="3104208" y="4953014"/>
            <a:ext cx="1858201" cy="29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支持事务（</a:t>
            </a:r>
            <a:r>
              <a:rPr lang="en-US" altLang="zh-CN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transaction</a:t>
            </a:r>
            <a:r>
              <a:rPr lang="zh-CN" altLang="en-US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62" name="TextBox 23"/>
          <p:cNvSpPr txBox="1"/>
          <p:nvPr/>
        </p:nvSpPr>
        <p:spPr>
          <a:xfrm>
            <a:off x="1932071" y="2989127"/>
            <a:ext cx="1773229" cy="81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IndexedDB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数据库在执行增、删、改和查的操作时不会锁死浏览器，用户依然可以进行其它操作</a:t>
            </a:r>
            <a:endParaRPr lang="en-GB" altLang="zh-CN" sz="1000" kern="0" dirty="0">
              <a:solidFill>
                <a:sysClr val="window" lastClr="FFFFFF">
                  <a:lumMod val="65000"/>
                </a:sysClr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TextBox 24"/>
          <p:cNvSpPr txBox="1"/>
          <p:nvPr/>
        </p:nvSpPr>
        <p:spPr>
          <a:xfrm>
            <a:off x="1932071" y="2734843"/>
            <a:ext cx="2337499" cy="29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异步</a:t>
            </a:r>
            <a:r>
              <a:rPr lang="en-US" altLang="zh-CN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asynchronous API </a:t>
            </a:r>
            <a:r>
              <a:rPr lang="zh-CN" altLang="en-US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64" name="TextBox 23"/>
          <p:cNvSpPr txBox="1"/>
          <p:nvPr/>
        </p:nvSpPr>
        <p:spPr>
          <a:xfrm>
            <a:off x="801009" y="5207297"/>
            <a:ext cx="1773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IndexedDB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内部采用对象仓库（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Object Store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）存放数据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所有类型的数据都可以直接存入，包括</a:t>
            </a:r>
            <a:r>
              <a:rPr lang="en-US" altLang="zh-CN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JavaScript</a:t>
            </a:r>
            <a:r>
              <a:rPr lang="zh-CN" altLang="en-US" sz="1000" kern="0" dirty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对象。在对象仓库中，数据以“键值对”的形式保</a:t>
            </a:r>
            <a:r>
              <a:rPr lang="zh-CN" altLang="en-US" sz="1000" kern="0" dirty="0" smtClean="0">
                <a:solidFill>
                  <a:sysClr val="window" lastClr="FFFFFF">
                    <a:lumMod val="65000"/>
                  </a:sysClr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存。</a:t>
            </a:r>
            <a:endParaRPr kumimoji="0" lang="en-GB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TextBox 24"/>
          <p:cNvSpPr txBox="1"/>
          <p:nvPr/>
        </p:nvSpPr>
        <p:spPr>
          <a:xfrm>
            <a:off x="801009" y="4953015"/>
            <a:ext cx="19688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键值对储存（</a:t>
            </a:r>
            <a:r>
              <a:rPr lang="en-US" altLang="zh-CN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Key-Value</a:t>
            </a:r>
            <a:r>
              <a:rPr lang="zh-CN" altLang="en-US" sz="1200" kern="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）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标题 1"/>
          <p:cNvSpPr txBox="1">
            <a:spLocks noChangeArrowheads="1"/>
          </p:cNvSpPr>
          <p:nvPr/>
        </p:nvSpPr>
        <p:spPr bwMode="auto">
          <a:xfrm>
            <a:off x="746146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IndexedDB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380294" y="1305342"/>
            <a:ext cx="5415072" cy="461665"/>
            <a:chOff x="490427" y="1434615"/>
            <a:chExt cx="5415072" cy="461665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06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IndexedDB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的特点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182056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573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80294" y="1234562"/>
            <a:ext cx="5348398" cy="461665"/>
            <a:chOff x="490427" y="1434615"/>
            <a:chExt cx="5348398" cy="46166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7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Object Store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（对象仓库）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4134556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746146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IndexedDB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4125"/>
            <a:ext cx="5486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581650" y="2706037"/>
            <a:ext cx="32385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accent5"/>
                </a:solidFill>
              </a:rPr>
              <a:t>          Object </a:t>
            </a:r>
            <a:r>
              <a:rPr lang="en-US" altLang="zh-CN" dirty="0">
                <a:solidFill>
                  <a:schemeClr val="accent5"/>
                </a:solidFill>
              </a:rPr>
              <a:t>Store</a:t>
            </a:r>
            <a:r>
              <a:rPr lang="zh-CN" altLang="en-US" dirty="0"/>
              <a:t>是</a:t>
            </a:r>
            <a:r>
              <a:rPr lang="en-US" altLang="zh-CN" dirty="0"/>
              <a:t>IndexedDB</a:t>
            </a:r>
            <a:r>
              <a:rPr lang="zh-CN" altLang="en-US" dirty="0"/>
              <a:t>数据库的基</a:t>
            </a:r>
            <a:r>
              <a:rPr lang="zh-CN" altLang="en-US" dirty="0" smtClean="0"/>
              <a:t>础。</a:t>
            </a:r>
            <a:r>
              <a:rPr lang="en-US" altLang="zh-CN" dirty="0"/>
              <a:t>Object Store</a:t>
            </a:r>
            <a:r>
              <a:rPr lang="zh-CN" altLang="en-US" dirty="0"/>
              <a:t>包括一个或多个索引，按照键</a:t>
            </a:r>
            <a:r>
              <a:rPr lang="en-US" altLang="zh-CN" dirty="0"/>
              <a:t>/</a:t>
            </a:r>
            <a:r>
              <a:rPr lang="zh-CN" altLang="en-US" dirty="0"/>
              <a:t>值对操作，这样可以达到快速定位数据的目的。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226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71653" y="1269566"/>
            <a:ext cx="5348398" cy="461665"/>
            <a:chOff x="490427" y="1434615"/>
            <a:chExt cx="5348398" cy="46166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7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Object Store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（对象仓库）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4134556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746146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IndexedDB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0658" y="3718516"/>
            <a:ext cx="1052193" cy="330852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in-line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7007" y="4256747"/>
            <a:ext cx="1521873" cy="330852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out-of-line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等腰三角形 12"/>
          <p:cNvSpPr>
            <a:spLocks noChangeAspect="1" noChangeArrowheads="1"/>
          </p:cNvSpPr>
          <p:nvPr/>
        </p:nvSpPr>
        <p:spPr bwMode="auto">
          <a:xfrm rot="5400000" flipV="1">
            <a:off x="5449544" y="4095524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68571" tIns="34286" rIns="68571" bIns="3428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930937" y="4029569"/>
            <a:ext cx="2116805" cy="45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通过在数据对象上引用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keyPath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来保障它在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Object Store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的唯一性</a:t>
            </a:r>
          </a:p>
        </p:txBody>
      </p:sp>
      <p:sp>
        <p:nvSpPr>
          <p:cNvPr id="21" name="等腰三角形 20"/>
          <p:cNvSpPr>
            <a:spLocks noChangeAspect="1" noChangeArrowheads="1"/>
          </p:cNvSpPr>
          <p:nvPr/>
        </p:nvSpPr>
        <p:spPr bwMode="auto">
          <a:xfrm rot="16200000" flipH="1" flipV="1">
            <a:off x="3302140" y="5011784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68571" tIns="34286" rIns="68571" bIns="34286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73473" y="4565335"/>
            <a:ext cx="1832440" cy="11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过独立于数据的值识别唯一性，在这种情况下，可以把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out-of-line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键比作一个整数值，使用自动递增的整数作为键名。</a:t>
            </a:r>
          </a:p>
        </p:txBody>
      </p:sp>
      <p:sp>
        <p:nvSpPr>
          <p:cNvPr id="23" name="形状 22"/>
          <p:cNvSpPr/>
          <p:nvPr/>
        </p:nvSpPr>
        <p:spPr>
          <a:xfrm>
            <a:off x="3590966" y="4359352"/>
            <a:ext cx="1400989" cy="1401200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 rot="2736489">
            <a:off x="4504905" y="4012671"/>
            <a:ext cx="433671" cy="380073"/>
            <a:chOff x="4212441" y="1835306"/>
            <a:chExt cx="645570" cy="565784"/>
          </a:xfrm>
          <a:solidFill>
            <a:schemeClr val="accent5"/>
          </a:solidFill>
        </p:grpSpPr>
        <p:sp>
          <p:nvSpPr>
            <p:cNvPr id="36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 rot="17307692">
            <a:off x="4361777" y="3971648"/>
            <a:ext cx="1214450" cy="654324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 rot="17307692">
            <a:off x="4064722" y="3635608"/>
            <a:ext cx="797547" cy="558426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083226" y="4852049"/>
            <a:ext cx="318868" cy="415805"/>
            <a:chOff x="6889388" y="2720789"/>
            <a:chExt cx="453350" cy="591172"/>
          </a:xfrm>
          <a:solidFill>
            <a:schemeClr val="accent5"/>
          </a:solidFill>
        </p:grpSpPr>
        <p:sp>
          <p:nvSpPr>
            <p:cNvPr id="41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28700" y="2243435"/>
            <a:ext cx="753635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zh-CN" altLang="zh-CN" dirty="0" smtClean="0"/>
              <a:t>创</a:t>
            </a:r>
            <a:r>
              <a:rPr lang="zh-CN" altLang="zh-CN" dirty="0"/>
              <a:t>建</a:t>
            </a:r>
            <a:r>
              <a:rPr lang="en-US" altLang="zh-CN" dirty="0"/>
              <a:t>Object Store</a:t>
            </a:r>
            <a:r>
              <a:rPr lang="zh-CN" altLang="zh-CN" dirty="0"/>
              <a:t>时，必须为它选择一个</a:t>
            </a:r>
            <a:r>
              <a:rPr lang="zh-CN" altLang="zh-CN" sz="2000" b="1" dirty="0">
                <a:solidFill>
                  <a:schemeClr val="accent5"/>
                </a:solidFill>
              </a:rPr>
              <a:t>键</a:t>
            </a:r>
            <a:r>
              <a:rPr lang="zh-CN" altLang="zh-CN" dirty="0"/>
              <a:t>，键在</a:t>
            </a:r>
            <a:r>
              <a:rPr lang="en-US" altLang="zh-CN" dirty="0"/>
              <a:t>Object Store</a:t>
            </a:r>
            <a:r>
              <a:rPr lang="zh-CN" altLang="zh-CN" dirty="0"/>
              <a:t>中以“</a:t>
            </a:r>
            <a:r>
              <a:rPr lang="en-US" altLang="zh-CN" b="1" dirty="0">
                <a:solidFill>
                  <a:schemeClr val="accent5"/>
                </a:solidFill>
              </a:rPr>
              <a:t>in-line</a:t>
            </a:r>
            <a:r>
              <a:rPr lang="zh-CN" altLang="zh-CN" dirty="0"/>
              <a:t>”或“</a:t>
            </a:r>
            <a:r>
              <a:rPr lang="en-US" altLang="zh-CN" b="1" dirty="0">
                <a:solidFill>
                  <a:schemeClr val="accent5"/>
                </a:solidFill>
              </a:rPr>
              <a:t>out-of-line</a:t>
            </a:r>
            <a:r>
              <a:rPr lang="zh-CN" altLang="zh-CN" dirty="0"/>
              <a:t>”的方式存</a:t>
            </a:r>
            <a:r>
              <a:rPr lang="zh-CN" altLang="zh-CN" dirty="0" smtClean="0"/>
              <a:t>在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75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3" grpId="0" animBg="1"/>
      <p:bldP spid="29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23597" y="1269381"/>
            <a:ext cx="5348398" cy="461665"/>
            <a:chOff x="490427" y="1434615"/>
            <a:chExt cx="5348398" cy="461665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请求的生命周期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680590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标题 1"/>
          <p:cNvSpPr txBox="1">
            <a:spLocks noChangeArrowheads="1"/>
          </p:cNvSpPr>
          <p:nvPr/>
        </p:nvSpPr>
        <p:spPr bwMode="auto">
          <a:xfrm>
            <a:off x="746146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IndexedDB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37" y="2285999"/>
            <a:ext cx="6536687" cy="373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329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23597" y="1269381"/>
            <a:ext cx="5348398" cy="461665"/>
            <a:chOff x="490427" y="1434615"/>
            <a:chExt cx="5348398" cy="461665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IndexedDB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的基本使用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74835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标题 1"/>
          <p:cNvSpPr txBox="1">
            <a:spLocks noChangeArrowheads="1"/>
          </p:cNvSpPr>
          <p:nvPr/>
        </p:nvSpPr>
        <p:spPr bwMode="auto">
          <a:xfrm>
            <a:off x="746146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IndexedDB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86" y="2428876"/>
            <a:ext cx="2959208" cy="321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14954" y="2425185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 打开数据库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43529" y="2880836"/>
            <a:ext cx="3948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indexedDB.open()</a:t>
            </a:r>
            <a:r>
              <a:rPr lang="zh-CN" altLang="zh-CN" dirty="0"/>
              <a:t>方法打开数据库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49053" y="3349109"/>
            <a:ext cx="45605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var openRequest = indexedDB.open('demo',1);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89817" y="3924015"/>
            <a:ext cx="4572000" cy="17068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如果是第一次打开数据库时，会先触发</a:t>
            </a:r>
            <a:r>
              <a:rPr lang="en-US" altLang="zh-CN" dirty="0"/>
              <a:t>upgradeneeded</a:t>
            </a:r>
            <a:r>
              <a:rPr lang="zh-CN" altLang="zh-CN" dirty="0"/>
              <a:t>事件，再触发</a:t>
            </a:r>
            <a:r>
              <a:rPr lang="en-US" altLang="zh-CN" dirty="0"/>
              <a:t>onsuccess</a:t>
            </a:r>
            <a:r>
              <a:rPr lang="zh-CN" altLang="zh-CN" dirty="0"/>
              <a:t>事件。根据不同的需要，可以对不同的事件设立回调函数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18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23597" y="1269381"/>
            <a:ext cx="5348398" cy="461665"/>
            <a:chOff x="490427" y="1434615"/>
            <a:chExt cx="5348398" cy="461665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IndexedDB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的基本使用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74835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标题 1"/>
          <p:cNvSpPr txBox="1">
            <a:spLocks noChangeArrowheads="1"/>
          </p:cNvSpPr>
          <p:nvPr/>
        </p:nvSpPr>
        <p:spPr bwMode="auto">
          <a:xfrm>
            <a:off x="746146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IndexedDB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7" y="2231109"/>
            <a:ext cx="3138478" cy="374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824769" y="2227418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创建</a:t>
            </a:r>
            <a:r>
              <a:rPr lang="en-US" altLang="zh-CN" b="1" dirty="0"/>
              <a:t>Object Store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824769" y="278266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/>
              <a:t>createObjectStore()</a:t>
            </a:r>
            <a:r>
              <a:rPr lang="zh-CN" altLang="zh-CN" sz="1600" dirty="0" smtClean="0"/>
              <a:t>创建存放数据的</a:t>
            </a:r>
            <a:r>
              <a:rPr lang="en-US" altLang="zh-CN" sz="1600" dirty="0" smtClean="0"/>
              <a:t>Object Store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824769" y="3220135"/>
            <a:ext cx="45720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dirty="0"/>
              <a:t>db.createObjectStore("cart"</a:t>
            </a:r>
            <a:r>
              <a:rPr lang="zh-CN" altLang="zh-CN" sz="1400" dirty="0"/>
              <a:t>，</a:t>
            </a:r>
            <a:r>
              <a:rPr lang="en-US" altLang="zh-CN" sz="1400" dirty="0"/>
              <a:t>keyPath||autoIncrement);</a:t>
            </a:r>
            <a:endParaRPr lang="zh-CN" altLang="zh-CN" sz="1400" dirty="0"/>
          </a:p>
        </p:txBody>
      </p:sp>
      <p:sp>
        <p:nvSpPr>
          <p:cNvPr id="10" name="矩形 9"/>
          <p:cNvSpPr/>
          <p:nvPr/>
        </p:nvSpPr>
        <p:spPr>
          <a:xfrm>
            <a:off x="3824769" y="3682051"/>
            <a:ext cx="4947756" cy="2317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/>
              <a:t>第</a:t>
            </a:r>
            <a:r>
              <a:rPr lang="en-US" altLang="zh-CN" sz="1400" dirty="0"/>
              <a:t>1</a:t>
            </a:r>
            <a:r>
              <a:rPr lang="zh-CN" altLang="zh-CN" sz="1400" dirty="0"/>
              <a:t>个参数“</a:t>
            </a:r>
            <a:r>
              <a:rPr lang="en-US" altLang="zh-CN" sz="1400" dirty="0"/>
              <a:t>cart</a:t>
            </a:r>
            <a:r>
              <a:rPr lang="zh-CN" altLang="zh-CN" sz="1400" dirty="0"/>
              <a:t>”表示创建了一个名为“</a:t>
            </a:r>
            <a:r>
              <a:rPr lang="en-US" altLang="zh-CN" sz="1400" dirty="0"/>
              <a:t>cart</a:t>
            </a:r>
            <a:r>
              <a:rPr lang="zh-CN" altLang="zh-CN" sz="1400" dirty="0"/>
              <a:t>”的</a:t>
            </a:r>
            <a:r>
              <a:rPr lang="en-US" altLang="zh-CN" sz="1400" dirty="0"/>
              <a:t>Object </a:t>
            </a:r>
            <a:r>
              <a:rPr lang="en-US" altLang="zh-CN" sz="1400" dirty="0" smtClean="0"/>
              <a:t>Store</a:t>
            </a:r>
            <a:r>
              <a:rPr lang="zh-CN" altLang="zh-CN" sz="1400" dirty="0" smtClean="0"/>
              <a:t>。</a:t>
            </a:r>
            <a:endParaRPr lang="zh-CN" altLang="zh-CN" sz="1400" dirty="0"/>
          </a:p>
          <a:p>
            <a:pPr>
              <a:lnSpc>
                <a:spcPct val="150000"/>
              </a:lnSpc>
            </a:pPr>
            <a:r>
              <a:rPr lang="zh-CN" altLang="zh-CN" sz="1400" dirty="0"/>
              <a:t>第</a:t>
            </a:r>
            <a:r>
              <a:rPr lang="en-US" altLang="zh-CN" sz="1400" dirty="0"/>
              <a:t>2</a:t>
            </a:r>
            <a:r>
              <a:rPr lang="zh-CN" altLang="zh-CN" sz="1400" dirty="0"/>
              <a:t>个参数</a:t>
            </a:r>
            <a:r>
              <a:rPr lang="en-US" altLang="zh-CN" sz="1400" dirty="0"/>
              <a:t>keyPath||autoIncrement</a:t>
            </a:r>
            <a:r>
              <a:rPr lang="zh-CN" altLang="zh-CN" sz="1400" dirty="0"/>
              <a:t>为对象类型，用来设置</a:t>
            </a:r>
            <a:r>
              <a:rPr lang="en-US" altLang="zh-CN" sz="1400" dirty="0"/>
              <a:t>Object Store</a:t>
            </a:r>
            <a:r>
              <a:rPr lang="zh-CN" altLang="zh-CN" sz="1400" dirty="0"/>
              <a:t>的属性</a:t>
            </a:r>
            <a:r>
              <a:rPr lang="zh-CN" altLang="zh-CN" sz="1400" dirty="0" smtClean="0"/>
              <a:t>，</a:t>
            </a:r>
            <a:r>
              <a:rPr lang="en-US" altLang="zh-CN" sz="1400" dirty="0" smtClean="0"/>
              <a:t>keyPath</a:t>
            </a:r>
            <a:r>
              <a:rPr lang="zh-CN" altLang="zh-CN" sz="1400" dirty="0"/>
              <a:t>属性值用作每条记录的键名，默认值为</a:t>
            </a:r>
            <a:r>
              <a:rPr lang="en-US" altLang="zh-CN" sz="1400" dirty="0"/>
              <a:t>null</a:t>
            </a:r>
            <a:r>
              <a:rPr lang="zh-CN" altLang="zh-CN" sz="1400" dirty="0"/>
              <a:t>；</a:t>
            </a:r>
            <a:r>
              <a:rPr lang="en-US" altLang="zh-CN" sz="1400" dirty="0"/>
              <a:t>autoIncrement</a:t>
            </a:r>
            <a:r>
              <a:rPr lang="zh-CN" altLang="zh-CN" sz="1400" dirty="0"/>
              <a:t>属性表示是否使用自动递增的整数作为键名，默认为</a:t>
            </a:r>
            <a:r>
              <a:rPr lang="en-US" altLang="zh-CN" sz="1400" dirty="0"/>
              <a:t>false</a:t>
            </a:r>
            <a:r>
              <a:rPr lang="zh-CN" altLang="zh-CN" sz="1400" dirty="0" smtClean="0"/>
              <a:t>。</a:t>
            </a:r>
            <a:r>
              <a:rPr lang="en-US" altLang="zh-CN" sz="1400" dirty="0" smtClean="0"/>
              <a:t>keyPath</a:t>
            </a:r>
            <a:r>
              <a:rPr lang="zh-CN" altLang="zh-CN" sz="1400" dirty="0"/>
              <a:t>和</a:t>
            </a:r>
            <a:r>
              <a:rPr lang="en-US" altLang="zh-CN" sz="1400" dirty="0"/>
              <a:t>autoIncrement</a:t>
            </a:r>
            <a:r>
              <a:rPr lang="zh-CN" altLang="zh-CN" sz="1400" dirty="0"/>
              <a:t>属性只</a:t>
            </a:r>
            <a:r>
              <a:rPr lang="zh-CN" altLang="zh-CN" sz="1400" dirty="0" smtClean="0"/>
              <a:t>要一</a:t>
            </a:r>
            <a:r>
              <a:rPr lang="zh-CN" altLang="zh-CN" sz="1400" dirty="0"/>
              <a:t>个就够了，如果两个同时使用，表示键名为递增的整数，且</a:t>
            </a:r>
            <a:r>
              <a:rPr lang="en-US" altLang="zh-CN" sz="1400" dirty="0"/>
              <a:t>Object Store</a:t>
            </a:r>
            <a:r>
              <a:rPr lang="zh-CN" altLang="zh-CN" sz="1400" dirty="0"/>
              <a:t>对象不得缺少指定的</a:t>
            </a:r>
            <a:r>
              <a:rPr lang="en-US" altLang="zh-CN" sz="1400" dirty="0"/>
              <a:t>keyPath</a:t>
            </a:r>
            <a:r>
              <a:rPr lang="zh-CN" altLang="zh-CN" sz="1400" dirty="0"/>
              <a:t>属性。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8996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23597" y="1269381"/>
            <a:ext cx="5348398" cy="461665"/>
            <a:chOff x="490427" y="1434615"/>
            <a:chExt cx="5348398" cy="461665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IndexedDB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的基本使用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74835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标题 1"/>
          <p:cNvSpPr txBox="1">
            <a:spLocks noChangeArrowheads="1"/>
          </p:cNvSpPr>
          <p:nvPr/>
        </p:nvSpPr>
        <p:spPr bwMode="auto">
          <a:xfrm>
            <a:off x="746146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IndexedDB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86" y="1985962"/>
            <a:ext cx="2961589" cy="397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55173" y="1985962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判断</a:t>
            </a:r>
            <a:r>
              <a:rPr lang="en-US" altLang="zh-CN" b="1" dirty="0"/>
              <a:t>Object Store</a:t>
            </a:r>
            <a:r>
              <a:rPr lang="zh-CN" altLang="zh-CN" b="1" dirty="0"/>
              <a:t>是否存在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5173" y="2417504"/>
            <a:ext cx="4572000" cy="7017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/>
              <a:t>通</a:t>
            </a:r>
            <a:r>
              <a:rPr lang="zh-CN" altLang="zh-CN" sz="1400" dirty="0"/>
              <a:t>过数据库对象的</a:t>
            </a:r>
            <a:r>
              <a:rPr lang="en-US" altLang="zh-CN" sz="1400" dirty="0"/>
              <a:t>objectStoreNames</a:t>
            </a:r>
            <a:r>
              <a:rPr lang="zh-CN" altLang="zh-CN" sz="1400" dirty="0"/>
              <a:t>属性来判断数据库是否包含某个</a:t>
            </a:r>
            <a:r>
              <a:rPr lang="en-US" altLang="zh-CN" sz="1400" dirty="0"/>
              <a:t>Object Store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702798" y="3285514"/>
            <a:ext cx="4572000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600" dirty="0"/>
              <a:t>if(!db.objectStoreNames.contains("cart")) {</a:t>
            </a:r>
            <a:endParaRPr lang="zh-CN" altLang="zh-CN" sz="1600" dirty="0"/>
          </a:p>
          <a:p>
            <a:r>
              <a:rPr lang="en-US" altLang="zh-CN" sz="1600" dirty="0"/>
              <a:t>     db.createObjectStore("cart");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3693273" y="4211271"/>
            <a:ext cx="4572000" cy="16712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db.objectStoreNames</a:t>
            </a:r>
            <a:r>
              <a:rPr lang="zh-CN" altLang="zh-CN" sz="1400" dirty="0"/>
              <a:t>返回一个</a:t>
            </a:r>
            <a:r>
              <a:rPr lang="en-US" altLang="zh-CN" sz="1400" dirty="0"/>
              <a:t>DOMStringList</a:t>
            </a:r>
            <a:r>
              <a:rPr lang="zh-CN" altLang="zh-CN" sz="1400" dirty="0"/>
              <a:t>对象，该对象包含了当前数据库所有</a:t>
            </a:r>
            <a:r>
              <a:rPr lang="en-US" altLang="zh-CN" sz="1400" dirty="0"/>
              <a:t>Object Store</a:t>
            </a:r>
            <a:r>
              <a:rPr lang="zh-CN" altLang="zh-CN" sz="1400" dirty="0"/>
              <a:t>的名称，使用</a:t>
            </a:r>
            <a:r>
              <a:rPr lang="en-US" altLang="zh-CN" sz="1400" dirty="0"/>
              <a:t>DOMStringList</a:t>
            </a:r>
            <a:r>
              <a:rPr lang="zh-CN" altLang="zh-CN" sz="1400" dirty="0"/>
              <a:t>对象的</a:t>
            </a:r>
            <a:r>
              <a:rPr lang="en-US" altLang="zh-CN" sz="1400" dirty="0"/>
              <a:t>contains()</a:t>
            </a:r>
            <a:r>
              <a:rPr lang="zh-CN" altLang="zh-CN" sz="1400" dirty="0"/>
              <a:t>方法，检查数据库是否包含某个</a:t>
            </a:r>
            <a:r>
              <a:rPr lang="en-US" altLang="zh-CN" sz="1400" dirty="0"/>
              <a:t>Object Store</a:t>
            </a:r>
            <a:r>
              <a:rPr lang="zh-CN" altLang="zh-CN" sz="1400" dirty="0"/>
              <a:t>，如果不包含，就创建这个</a:t>
            </a:r>
            <a:r>
              <a:rPr lang="en-US" altLang="zh-CN" sz="1400" dirty="0"/>
              <a:t>Object Store</a:t>
            </a:r>
            <a:r>
              <a:rPr lang="zh-CN" altLang="zh-CN" sz="1400" dirty="0"/>
              <a:t>。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9327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23597" y="1269381"/>
            <a:ext cx="5348398" cy="461665"/>
            <a:chOff x="490427" y="1434615"/>
            <a:chExt cx="5348398" cy="461665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IndexedDB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的基本使用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74835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标题 1"/>
          <p:cNvSpPr txBox="1">
            <a:spLocks noChangeArrowheads="1"/>
          </p:cNvSpPr>
          <p:nvPr/>
        </p:nvSpPr>
        <p:spPr bwMode="auto">
          <a:xfrm>
            <a:off x="746146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IndexedDB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86" y="2105025"/>
            <a:ext cx="3271837" cy="4047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014796" y="210502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创建事务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14796" y="2672060"/>
            <a:ext cx="457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600" dirty="0"/>
              <a:t>var trans = _db.transaction(["cart"], "readwrite");</a:t>
            </a:r>
            <a:endParaRPr lang="zh-CN" altLang="zh-CN" sz="1600" dirty="0"/>
          </a:p>
          <a:p>
            <a:r>
              <a:rPr lang="en-US" altLang="zh-CN" sz="1600" dirty="0"/>
              <a:t>var store = trans.objectStore("cart")</a:t>
            </a:r>
            <a:endParaRPr lang="zh-CN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3971925" y="347960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第</a:t>
            </a:r>
            <a:r>
              <a:rPr lang="en-US" altLang="zh-CN" sz="1400" dirty="0"/>
              <a:t>1</a:t>
            </a:r>
            <a:r>
              <a:rPr lang="zh-CN" altLang="zh-CN" sz="1400" dirty="0"/>
              <a:t>个参数</a:t>
            </a:r>
            <a:r>
              <a:rPr lang="en-US" altLang="zh-CN" sz="1400" dirty="0"/>
              <a:t>["cart"]</a:t>
            </a:r>
            <a:r>
              <a:rPr lang="zh-CN" altLang="zh-CN" sz="1400" dirty="0"/>
              <a:t>是一个数组，里面</a:t>
            </a:r>
            <a:r>
              <a:rPr lang="zh-CN" altLang="zh-CN" sz="1400" dirty="0" smtClean="0"/>
              <a:t>是对</a:t>
            </a:r>
            <a:r>
              <a:rPr lang="zh-CN" altLang="zh-CN" sz="1400" dirty="0"/>
              <a:t>象仓</a:t>
            </a:r>
            <a:r>
              <a:rPr lang="zh-CN" altLang="zh-CN" sz="1400" dirty="0" smtClean="0"/>
              <a:t>库。</a:t>
            </a:r>
            <a:endParaRPr lang="zh-CN" altLang="zh-CN" sz="1400" dirty="0"/>
          </a:p>
          <a:p>
            <a:r>
              <a:rPr lang="zh-CN" altLang="zh-CN" sz="1400" dirty="0"/>
              <a:t>第</a:t>
            </a:r>
            <a:r>
              <a:rPr lang="en-US" altLang="zh-CN" sz="1400" dirty="0"/>
              <a:t>2</a:t>
            </a:r>
            <a:r>
              <a:rPr lang="zh-CN" altLang="zh-CN" sz="1400" dirty="0"/>
              <a:t>个参</a:t>
            </a:r>
            <a:r>
              <a:rPr lang="zh-CN" altLang="zh-CN" sz="1400" dirty="0" smtClean="0"/>
              <a:t>数表</a:t>
            </a:r>
            <a:r>
              <a:rPr lang="zh-CN" altLang="zh-CN" sz="1400" dirty="0"/>
              <a:t>示操作类</a:t>
            </a:r>
            <a:r>
              <a:rPr lang="zh-CN" altLang="zh-CN" sz="1400" dirty="0" smtClean="0"/>
              <a:t>型，操</a:t>
            </a:r>
            <a:r>
              <a:rPr lang="zh-CN" altLang="zh-CN" sz="1400" dirty="0"/>
              <a:t>作类</a:t>
            </a:r>
            <a:r>
              <a:rPr lang="zh-CN" altLang="zh-CN" sz="1400" dirty="0" smtClean="0"/>
              <a:t>型有</a:t>
            </a:r>
            <a:r>
              <a:rPr lang="zh-CN" altLang="zh-CN" sz="1400" dirty="0"/>
              <a:t>两种：</a:t>
            </a:r>
            <a:r>
              <a:rPr lang="en-US" altLang="zh-CN" sz="1400" dirty="0"/>
              <a:t>readonly</a:t>
            </a:r>
            <a:r>
              <a:rPr lang="zh-CN" altLang="zh-CN" sz="1400" dirty="0"/>
              <a:t>（只读）和</a:t>
            </a:r>
            <a:r>
              <a:rPr lang="en-US" altLang="zh-CN" sz="1400" dirty="0"/>
              <a:t>readwrite</a:t>
            </a:r>
            <a:r>
              <a:rPr lang="zh-CN" altLang="zh-CN" sz="1400" dirty="0"/>
              <a:t>（读</a:t>
            </a:r>
            <a:r>
              <a:rPr lang="zh-CN" altLang="zh-CN" sz="1400" dirty="0" smtClean="0"/>
              <a:t>写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transaction</a:t>
            </a:r>
            <a:r>
              <a:rPr lang="zh-CN" altLang="zh-CN" sz="1400" dirty="0"/>
              <a:t>方法返回一个事务对象</a:t>
            </a:r>
            <a:r>
              <a:rPr lang="en-US" altLang="zh-CN" sz="1400" dirty="0"/>
              <a:t>trans</a:t>
            </a:r>
            <a:r>
              <a:rPr lang="zh-CN" altLang="zh-CN" sz="1400" dirty="0"/>
              <a:t>，</a:t>
            </a:r>
            <a:r>
              <a:rPr lang="en-US" altLang="zh-CN" sz="1400" dirty="0"/>
              <a:t>trans</a:t>
            </a:r>
            <a:r>
              <a:rPr lang="zh-CN" altLang="zh-CN" sz="1400" dirty="0"/>
              <a:t>对象的</a:t>
            </a:r>
            <a:r>
              <a:rPr lang="en-US" altLang="zh-CN" sz="1400" dirty="0"/>
              <a:t>objectStore()</a:t>
            </a:r>
            <a:r>
              <a:rPr lang="zh-CN" altLang="zh-CN" sz="1400" dirty="0"/>
              <a:t>方法用于获取指定的</a:t>
            </a:r>
            <a:r>
              <a:rPr lang="en-US" altLang="zh-CN" sz="1400" dirty="0"/>
              <a:t>Object Store</a:t>
            </a:r>
            <a:r>
              <a:rPr lang="zh-CN" altLang="zh-CN" sz="1400" dirty="0"/>
              <a:t>。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014796" y="4730234"/>
            <a:ext cx="4817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transaction()</a:t>
            </a:r>
            <a:r>
              <a:rPr lang="zh-CN" altLang="zh-CN" sz="1400" dirty="0"/>
              <a:t>方法中提供了</a:t>
            </a:r>
            <a:r>
              <a:rPr lang="en-US" altLang="zh-CN" sz="1400" dirty="0"/>
              <a:t>3</a:t>
            </a:r>
            <a:r>
              <a:rPr lang="zh-CN" altLang="zh-CN" sz="1400" dirty="0"/>
              <a:t>个事</a:t>
            </a:r>
            <a:r>
              <a:rPr lang="zh-CN" altLang="zh-CN" sz="1400" dirty="0" smtClean="0"/>
              <a:t>件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abort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complete</a:t>
            </a:r>
            <a:r>
              <a:rPr lang="zh-CN" altLang="en-US" sz="1400" dirty="0" smtClean="0"/>
              <a:t>、</a:t>
            </a:r>
            <a:r>
              <a:rPr lang="en-US" altLang="zh-CN" sz="1400" dirty="0"/>
              <a:t>error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995470" y="5038011"/>
            <a:ext cx="2710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/>
              <a:t>需要在事务对象</a:t>
            </a:r>
            <a:r>
              <a:rPr lang="en-US" altLang="zh-CN" sz="1400" dirty="0"/>
              <a:t>trans</a:t>
            </a:r>
            <a:r>
              <a:rPr lang="zh-CN" altLang="zh-CN" sz="1400" dirty="0"/>
              <a:t>上绑定事件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986898" y="5409641"/>
            <a:ext cx="457200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dirty="0"/>
              <a:t>trans.oncomplete = function(event) {</a:t>
            </a:r>
            <a:endParaRPr lang="zh-CN" altLang="zh-CN" sz="1400" dirty="0"/>
          </a:p>
          <a:p>
            <a:r>
              <a:rPr lang="en-US" altLang="zh-CN" sz="1400" dirty="0"/>
              <a:t>      // TODO</a:t>
            </a:r>
            <a:r>
              <a:rPr lang="zh-CN" altLang="zh-CN" sz="1400" dirty="0"/>
              <a:t>事件处理代码</a:t>
            </a:r>
          </a:p>
          <a:p>
            <a:r>
              <a:rPr lang="en-US" altLang="zh-CN" sz="1400" dirty="0"/>
              <a:t>};</a:t>
            </a:r>
            <a:endParaRPr lang="zh-CN" altLang="zh-CN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8181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23597" y="1269381"/>
            <a:ext cx="5348398" cy="461665"/>
            <a:chOff x="490427" y="1434615"/>
            <a:chExt cx="5348398" cy="461665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IndexedDB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的基本使用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74835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标题 1"/>
          <p:cNvSpPr txBox="1">
            <a:spLocks noChangeArrowheads="1"/>
          </p:cNvSpPr>
          <p:nvPr/>
        </p:nvSpPr>
        <p:spPr bwMode="auto">
          <a:xfrm>
            <a:off x="746146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IndexedDB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42" y="2062164"/>
            <a:ext cx="3019300" cy="389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ound Same Side Corner Rectangle 4"/>
          <p:cNvSpPr/>
          <p:nvPr/>
        </p:nvSpPr>
        <p:spPr>
          <a:xfrm>
            <a:off x="4405523" y="2051754"/>
            <a:ext cx="404602" cy="4518051"/>
          </a:xfrm>
          <a:prstGeom prst="round2SameRect">
            <a:avLst>
              <a:gd name="adj1" fmla="val 50000"/>
              <a:gd name="adj2" fmla="val 0"/>
            </a:avLst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7" name="Group 33"/>
          <p:cNvGrpSpPr/>
          <p:nvPr/>
        </p:nvGrpSpPr>
        <p:grpSpPr>
          <a:xfrm>
            <a:off x="4405524" y="2292406"/>
            <a:ext cx="3271625" cy="448982"/>
            <a:chOff x="5128064" y="2256183"/>
            <a:chExt cx="3753815" cy="515155"/>
          </a:xfrm>
        </p:grpSpPr>
        <p:sp>
          <p:nvSpPr>
            <p:cNvPr id="40" name="Pentagon 3"/>
            <p:cNvSpPr/>
            <p:nvPr/>
          </p:nvSpPr>
          <p:spPr>
            <a:xfrm>
              <a:off x="5128064" y="2256184"/>
              <a:ext cx="3753815" cy="515154"/>
            </a:xfrm>
            <a:prstGeom prst="homePlate">
              <a:avLst/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（</a:t>
              </a:r>
              <a:r>
                <a:rPr lang="en-US" altLang="zh-CN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r>
                <a:rPr lang="zh-CN" altLang="en-US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）（</a:t>
              </a:r>
              <a:r>
                <a:rPr lang="en-US" altLang="zh-CN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r>
                <a:rPr lang="zh-CN" altLang="en-US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）使</a:t>
              </a:r>
              <a:r>
                <a:rPr lang="zh-CN" altLang="en-US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</a:t>
              </a:r>
              <a:r>
                <a:rPr lang="en-US" altLang="zh-CN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add()</a:t>
              </a:r>
              <a:r>
                <a:rPr lang="zh-CN" altLang="en-US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方法添加数据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rgbClr val="2683C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34"/>
          <p:cNvGrpSpPr/>
          <p:nvPr/>
        </p:nvGrpSpPr>
        <p:grpSpPr>
          <a:xfrm>
            <a:off x="4405525" y="3023578"/>
            <a:ext cx="3271624" cy="448982"/>
            <a:chOff x="5128064" y="3095119"/>
            <a:chExt cx="3753813" cy="515155"/>
          </a:xfrm>
        </p:grpSpPr>
        <p:sp>
          <p:nvSpPr>
            <p:cNvPr id="38" name="Pentagon 5"/>
            <p:cNvSpPr/>
            <p:nvPr/>
          </p:nvSpPr>
          <p:spPr>
            <a:xfrm>
              <a:off x="5128064" y="3095119"/>
              <a:ext cx="3753813" cy="515154"/>
            </a:xfrm>
            <a:prstGeom prst="homePlate">
              <a:avLst/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（</a:t>
              </a:r>
              <a:r>
                <a:rPr lang="en-US" altLang="zh-CN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r>
                <a:rPr lang="zh-CN" altLang="en-US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）（</a:t>
              </a:r>
              <a:r>
                <a:rPr lang="en-US" altLang="zh-CN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r>
                <a:rPr lang="zh-CN" altLang="en-US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）使</a:t>
              </a:r>
              <a:r>
                <a:rPr lang="zh-CN" altLang="en-US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</a:t>
              </a:r>
              <a:r>
                <a:rPr lang="en-US" altLang="zh-CN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put()</a:t>
              </a:r>
              <a:r>
                <a:rPr lang="zh-CN" altLang="en-US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方法更新数据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rgbClr val="2683C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35"/>
          <p:cNvGrpSpPr/>
          <p:nvPr/>
        </p:nvGrpSpPr>
        <p:grpSpPr>
          <a:xfrm>
            <a:off x="4405525" y="3754748"/>
            <a:ext cx="3271624" cy="448982"/>
            <a:chOff x="5128064" y="3934054"/>
            <a:chExt cx="3753813" cy="515155"/>
          </a:xfrm>
        </p:grpSpPr>
        <p:sp>
          <p:nvSpPr>
            <p:cNvPr id="36" name="Pentagon 6"/>
            <p:cNvSpPr/>
            <p:nvPr/>
          </p:nvSpPr>
          <p:spPr>
            <a:xfrm>
              <a:off x="5128064" y="3934054"/>
              <a:ext cx="3753813" cy="515154"/>
            </a:xfrm>
            <a:prstGeom prst="homePlate">
              <a:avLst/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（</a:t>
              </a:r>
              <a:r>
                <a:rPr lang="en-US" altLang="zh-CN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r>
                <a:rPr lang="zh-CN" altLang="en-US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（</a:t>
              </a:r>
              <a:r>
                <a:rPr lang="en-US" altLang="zh-CN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r>
                <a:rPr lang="zh-CN" altLang="en-US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）使</a:t>
              </a:r>
              <a:r>
                <a:rPr lang="zh-CN" altLang="en-US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</a:t>
              </a:r>
              <a:r>
                <a:rPr lang="en-US" altLang="zh-CN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get()</a:t>
              </a:r>
              <a:r>
                <a:rPr lang="zh-CN" altLang="en-US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方法读取一条数据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rgbClr val="2683C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36"/>
          <p:cNvGrpSpPr/>
          <p:nvPr/>
        </p:nvGrpSpPr>
        <p:grpSpPr>
          <a:xfrm>
            <a:off x="4405524" y="4485919"/>
            <a:ext cx="3271625" cy="448983"/>
            <a:chOff x="5128064" y="4772988"/>
            <a:chExt cx="3753816" cy="515156"/>
          </a:xfrm>
        </p:grpSpPr>
        <p:sp>
          <p:nvSpPr>
            <p:cNvPr id="34" name="Pentagon 7"/>
            <p:cNvSpPr/>
            <p:nvPr/>
          </p:nvSpPr>
          <p:spPr>
            <a:xfrm>
              <a:off x="5128065" y="4772990"/>
              <a:ext cx="3753815" cy="515154"/>
            </a:xfrm>
            <a:prstGeom prst="homePlate">
              <a:avLst/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（</a:t>
              </a:r>
              <a:r>
                <a:rPr lang="en-US" altLang="zh-CN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r>
                <a:rPr lang="zh-CN" altLang="en-US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）（</a:t>
              </a:r>
              <a:r>
                <a:rPr lang="en-US" altLang="zh-CN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r>
                <a:rPr lang="zh-CN" altLang="en-US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）使</a:t>
              </a:r>
              <a:r>
                <a:rPr lang="zh-CN" altLang="en-US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用</a:t>
              </a:r>
              <a:r>
                <a:rPr lang="en-US" altLang="zh-CN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delete()</a:t>
              </a:r>
              <a:r>
                <a:rPr lang="zh-CN" altLang="en-US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方法删除数据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rgbClr val="2683C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36"/>
          <p:cNvGrpSpPr/>
          <p:nvPr/>
        </p:nvGrpSpPr>
        <p:grpSpPr>
          <a:xfrm>
            <a:off x="4405528" y="5237442"/>
            <a:ext cx="3271622" cy="448983"/>
            <a:chOff x="5128064" y="4772988"/>
            <a:chExt cx="3911717" cy="515156"/>
          </a:xfrm>
        </p:grpSpPr>
        <p:sp>
          <p:nvSpPr>
            <p:cNvPr id="49" name="Pentagon 7"/>
            <p:cNvSpPr/>
            <p:nvPr/>
          </p:nvSpPr>
          <p:spPr>
            <a:xfrm>
              <a:off x="5128064" y="4772990"/>
              <a:ext cx="3911717" cy="515154"/>
            </a:xfrm>
            <a:prstGeom prst="homePlate">
              <a:avLst/>
            </a:prstGeom>
            <a:solidFill>
              <a:srgbClr val="2683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 smtClean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 （</a:t>
              </a:r>
              <a:r>
                <a:rPr lang="en-US" altLang="zh-CN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  <a:r>
                <a:rPr lang="zh-CN" altLang="en-US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）使用</a:t>
              </a:r>
              <a:r>
                <a:rPr lang="en-US" altLang="zh-CN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openCursor()</a:t>
              </a:r>
              <a:r>
                <a:rPr lang="zh-CN" altLang="en-US" sz="1100" kern="0" dirty="0">
                  <a:solidFill>
                    <a:sysClr val="window" lastClr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方法遍历数据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rgbClr val="2683C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118549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456740" y="297039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467188" y="3690471"/>
            <a:ext cx="239031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422060" y="4076700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demo11-7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3" name="标题 1"/>
          <p:cNvSpPr txBox="1">
            <a:spLocks noChangeArrowheads="1"/>
          </p:cNvSpPr>
          <p:nvPr/>
        </p:nvSpPr>
        <p:spPr bwMode="auto">
          <a:xfrm>
            <a:off x="746146" y="253934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IndexedDB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23597" y="1269381"/>
            <a:ext cx="5348398" cy="461665"/>
            <a:chOff x="490427" y="1434615"/>
            <a:chExt cx="5348398" cy="461665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0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872378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IndexedDB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的基本使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用案例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430080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87" y="2556391"/>
            <a:ext cx="5941686" cy="258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990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28501" y="3016177"/>
            <a:ext cx="3984350" cy="2241550"/>
            <a:chOff x="755650" y="915566"/>
            <a:chExt cx="4436771" cy="2241550"/>
          </a:xfrm>
        </p:grpSpPr>
        <p:sp>
          <p:nvSpPr>
            <p:cNvPr id="37" name="圆角矩形​​ 34"/>
            <p:cNvSpPr/>
            <p:nvPr/>
          </p:nvSpPr>
          <p:spPr>
            <a:xfrm>
              <a:off x="755650" y="915566"/>
              <a:ext cx="4413458" cy="2241550"/>
            </a:xfrm>
            <a:prstGeom prst="roundRect">
              <a:avLst>
                <a:gd name="adj" fmla="val 8586"/>
              </a:avLst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grpSp>
          <p:nvGrpSpPr>
            <p:cNvPr id="38" name="组合 37"/>
            <p:cNvGrpSpPr>
              <a:grpSpLocks/>
            </p:cNvGrpSpPr>
            <p:nvPr/>
          </p:nvGrpSpPr>
          <p:grpSpPr bwMode="auto">
            <a:xfrm>
              <a:off x="1032493" y="2569741"/>
              <a:ext cx="314325" cy="315912"/>
              <a:chOff x="5919157" y="4725144"/>
              <a:chExt cx="628790" cy="628790"/>
            </a:xfrm>
          </p:grpSpPr>
          <p:sp>
            <p:nvSpPr>
              <p:cNvPr id="52" name="泪滴形 51"/>
              <p:cNvSpPr/>
              <p:nvPr/>
            </p:nvSpPr>
            <p:spPr>
              <a:xfrm>
                <a:off x="5919157" y="4725144"/>
                <a:ext cx="628790" cy="628790"/>
              </a:xfrm>
              <a:prstGeom prst="teardrop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53" name="椭圆​​ 16"/>
              <p:cNvSpPr/>
              <p:nvPr/>
            </p:nvSpPr>
            <p:spPr>
              <a:xfrm>
                <a:off x="6102113" y="4895771"/>
                <a:ext cx="295342" cy="29701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39" name="组合 38"/>
            <p:cNvGrpSpPr>
              <a:grpSpLocks/>
            </p:cNvGrpSpPr>
            <p:nvPr/>
          </p:nvGrpSpPr>
          <p:grpSpPr bwMode="auto">
            <a:xfrm>
              <a:off x="1032493" y="2093491"/>
              <a:ext cx="314325" cy="314325"/>
              <a:chOff x="7431323" y="4725144"/>
              <a:chExt cx="628790" cy="628790"/>
            </a:xfrm>
          </p:grpSpPr>
          <p:sp>
            <p:nvSpPr>
              <p:cNvPr id="50" name="泪滴形 49"/>
              <p:cNvSpPr/>
              <p:nvPr/>
            </p:nvSpPr>
            <p:spPr>
              <a:xfrm flipH="1">
                <a:off x="7431323" y="4725144"/>
                <a:ext cx="628790" cy="628790"/>
              </a:xfrm>
              <a:prstGeom prst="teardrop">
                <a:avLst/>
              </a:prstGeom>
              <a:solidFill>
                <a:srgbClr val="0070C0"/>
              </a:solidFill>
              <a:ln w="25400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51" name="椭圆​​ 19"/>
              <p:cNvSpPr/>
              <p:nvPr/>
            </p:nvSpPr>
            <p:spPr>
              <a:xfrm flipH="1">
                <a:off x="7611104" y="4896632"/>
                <a:ext cx="295340" cy="295340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40" name="组合 39"/>
            <p:cNvGrpSpPr>
              <a:grpSpLocks/>
            </p:cNvGrpSpPr>
            <p:nvPr/>
          </p:nvGrpSpPr>
          <p:grpSpPr bwMode="auto">
            <a:xfrm>
              <a:off x="1032493" y="1137816"/>
              <a:ext cx="314325" cy="314325"/>
              <a:chOff x="4983052" y="1923583"/>
              <a:chExt cx="628790" cy="628790"/>
            </a:xfrm>
          </p:grpSpPr>
          <p:sp>
            <p:nvSpPr>
              <p:cNvPr id="48" name="泪滴形 47"/>
              <p:cNvSpPr/>
              <p:nvPr/>
            </p:nvSpPr>
            <p:spPr>
              <a:xfrm rot="10800000" flipH="1">
                <a:off x="4983052" y="1923583"/>
                <a:ext cx="628790" cy="628790"/>
              </a:xfrm>
              <a:prstGeom prst="teardrop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9" name="椭圆​​ 22"/>
              <p:cNvSpPr/>
              <p:nvPr/>
            </p:nvSpPr>
            <p:spPr>
              <a:xfrm rot="10800000" flipH="1">
                <a:off x="5166008" y="2098246"/>
                <a:ext cx="295342" cy="295342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grpSp>
          <p:nvGrpSpPr>
            <p:cNvPr id="41" name="组合 40"/>
            <p:cNvGrpSpPr>
              <a:grpSpLocks/>
            </p:cNvGrpSpPr>
            <p:nvPr/>
          </p:nvGrpSpPr>
          <p:grpSpPr bwMode="auto">
            <a:xfrm>
              <a:off x="1032493" y="1615653"/>
              <a:ext cx="314325" cy="314325"/>
              <a:chOff x="5126894" y="2714704"/>
              <a:chExt cx="628790" cy="628790"/>
            </a:xfrm>
          </p:grpSpPr>
          <p:sp>
            <p:nvSpPr>
              <p:cNvPr id="46" name="泪滴形 45"/>
              <p:cNvSpPr/>
              <p:nvPr/>
            </p:nvSpPr>
            <p:spPr>
              <a:xfrm rot="16200000" flipH="1">
                <a:off x="5126894" y="2714704"/>
                <a:ext cx="628790" cy="628790"/>
              </a:xfrm>
              <a:prstGeom prst="teardrop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47" name="椭圆​​ 25"/>
              <p:cNvSpPr/>
              <p:nvPr/>
            </p:nvSpPr>
            <p:spPr>
              <a:xfrm rot="16200000" flipH="1">
                <a:off x="5306675" y="2889369"/>
                <a:ext cx="295340" cy="295340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42" name="矩形​​ 30"/>
            <p:cNvSpPr>
              <a:spLocks noChangeArrowheads="1"/>
            </p:cNvSpPr>
            <p:nvPr/>
          </p:nvSpPr>
          <p:spPr bwMode="auto">
            <a:xfrm>
              <a:off x="1283361" y="1109241"/>
              <a:ext cx="31497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）	声明模态对话框模板</a:t>
              </a:r>
            </a:p>
          </p:txBody>
        </p:sp>
        <p:sp>
          <p:nvSpPr>
            <p:cNvPr id="43" name="矩形​​ 31"/>
            <p:cNvSpPr>
              <a:spLocks noChangeArrowheads="1"/>
            </p:cNvSpPr>
            <p:nvPr/>
          </p:nvSpPr>
          <p:spPr bwMode="auto">
            <a:xfrm>
              <a:off x="1279670" y="1591841"/>
              <a:ext cx="39127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）	创建模态对话框控制器对象</a:t>
              </a:r>
            </a:p>
          </p:txBody>
        </p:sp>
        <p:sp>
          <p:nvSpPr>
            <p:cNvPr id="44" name="矩形​​ 32"/>
            <p:cNvSpPr>
              <a:spLocks noChangeArrowheads="1"/>
            </p:cNvSpPr>
            <p:nvPr/>
          </p:nvSpPr>
          <p:spPr bwMode="auto">
            <a:xfrm>
              <a:off x="1293862" y="2039516"/>
              <a:ext cx="31496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）	获取模态对话框对象</a:t>
              </a:r>
            </a:p>
          </p:txBody>
        </p:sp>
        <p:sp>
          <p:nvSpPr>
            <p:cNvPr id="45" name="矩形​​ 33"/>
            <p:cNvSpPr>
              <a:spLocks noChangeArrowheads="1"/>
            </p:cNvSpPr>
            <p:nvPr/>
          </p:nvSpPr>
          <p:spPr bwMode="auto">
            <a:xfrm>
              <a:off x="1304358" y="2512591"/>
              <a:ext cx="31496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）	操作模态对话框对象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78325" y="2673301"/>
            <a:ext cx="1358900" cy="1358900"/>
            <a:chOff x="5102225" y="1663278"/>
            <a:chExt cx="1358900" cy="1358900"/>
          </a:xfrm>
        </p:grpSpPr>
        <p:sp>
          <p:nvSpPr>
            <p:cNvPr id="34" name="泪滴形 33"/>
            <p:cNvSpPr/>
            <p:nvPr/>
          </p:nvSpPr>
          <p:spPr bwMode="auto">
            <a:xfrm rot="10800000" flipH="1">
              <a:off x="5102225" y="1663278"/>
              <a:ext cx="1358900" cy="1358900"/>
            </a:xfrm>
            <a:prstGeom prst="teardrop">
              <a:avLst/>
            </a:prstGeom>
            <a:solidFill>
              <a:srgbClr val="0070C0"/>
            </a:solidFill>
            <a:ln w="381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5" name="椭圆​​ 10"/>
            <p:cNvSpPr/>
            <p:nvPr/>
          </p:nvSpPr>
          <p:spPr bwMode="auto">
            <a:xfrm rot="10800000" flipH="1">
              <a:off x="5245100" y="1802429"/>
              <a:ext cx="812800" cy="8128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36" name="矩形​​ 43"/>
            <p:cNvSpPr>
              <a:spLocks noChangeArrowheads="1"/>
            </p:cNvSpPr>
            <p:nvPr/>
          </p:nvSpPr>
          <p:spPr bwMode="auto">
            <a:xfrm>
              <a:off x="5552596" y="2034878"/>
              <a:ext cx="1847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64219" y="2456941"/>
            <a:ext cx="1574679" cy="1575260"/>
            <a:chOff x="6571098" y="1417217"/>
            <a:chExt cx="1574679" cy="1575260"/>
          </a:xfrm>
        </p:grpSpPr>
        <p:grpSp>
          <p:nvGrpSpPr>
            <p:cNvPr id="30" name="组合 29"/>
            <p:cNvGrpSpPr/>
            <p:nvPr/>
          </p:nvGrpSpPr>
          <p:grpSpPr bwMode="auto">
            <a:xfrm rot="16200000" flipH="1">
              <a:off x="6570808" y="1417507"/>
              <a:ext cx="1575260" cy="1574679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泪滴形 31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3" name="椭圆​​ 13"/>
              <p:cNvSpPr/>
              <p:nvPr/>
            </p:nvSpPr>
            <p:spPr>
              <a:xfrm>
                <a:off x="1369740" y="4567120"/>
                <a:ext cx="1056027" cy="105602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9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31" name="矩形​​ 44"/>
            <p:cNvSpPr>
              <a:spLocks noChangeArrowheads="1"/>
            </p:cNvSpPr>
            <p:nvPr/>
          </p:nvSpPr>
          <p:spPr bwMode="auto">
            <a:xfrm>
              <a:off x="7079788" y="1894556"/>
              <a:ext cx="8258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2.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zh-CN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创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建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55706" y="4088147"/>
            <a:ext cx="1735701" cy="1736342"/>
            <a:chOff x="6579606" y="3078124"/>
            <a:chExt cx="1735701" cy="1736342"/>
          </a:xfrm>
        </p:grpSpPr>
        <p:grpSp>
          <p:nvGrpSpPr>
            <p:cNvPr id="26" name="组合 25"/>
            <p:cNvGrpSpPr/>
            <p:nvPr/>
          </p:nvGrpSpPr>
          <p:grpSpPr bwMode="auto">
            <a:xfrm flipH="1">
              <a:off x="6579606" y="3078124"/>
              <a:ext cx="1735701" cy="1736342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泪滴形 27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rgbClr val="0070C0"/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9" name="椭圆​​ 7"/>
              <p:cNvSpPr/>
              <p:nvPr/>
            </p:nvSpPr>
            <p:spPr>
              <a:xfrm>
                <a:off x="1369741" y="4577646"/>
                <a:ext cx="1045501" cy="1045501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7" name="矩形​​ 46"/>
            <p:cNvSpPr>
              <a:spLocks noChangeArrowheads="1"/>
            </p:cNvSpPr>
            <p:nvPr/>
          </p:nvSpPr>
          <p:spPr bwMode="auto">
            <a:xfrm>
              <a:off x="7167097" y="3955786"/>
              <a:ext cx="8258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3.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zh-CN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获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取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41334" y="4088148"/>
            <a:ext cx="1520476" cy="1521038"/>
            <a:chOff x="4965234" y="3078125"/>
            <a:chExt cx="1520476" cy="1521038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4965234" y="3078125"/>
              <a:ext cx="1520476" cy="1521038"/>
              <a:chOff x="1187624" y="4077072"/>
              <a:chExt cx="1728192" cy="1728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泪滴形 23"/>
              <p:cNvSpPr/>
              <p:nvPr/>
            </p:nvSpPr>
            <p:spPr>
              <a:xfrm>
                <a:off x="1187624" y="4077072"/>
                <a:ext cx="1728192" cy="1728192"/>
              </a:xfrm>
              <a:prstGeom prst="teardrop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25" name="椭圆​​ 3"/>
              <p:cNvSpPr/>
              <p:nvPr/>
            </p:nvSpPr>
            <p:spPr>
              <a:xfrm>
                <a:off x="1369740" y="4495805"/>
                <a:ext cx="1127342" cy="1127342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23" name="矩形​​ 45"/>
            <p:cNvSpPr>
              <a:spLocks noChangeArrowheads="1"/>
            </p:cNvSpPr>
            <p:nvPr/>
          </p:nvSpPr>
          <p:spPr bwMode="auto">
            <a:xfrm>
              <a:off x="5212980" y="3787454"/>
              <a:ext cx="8258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4.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 </a:t>
              </a:r>
              <a:r>
                <a:rPr lang="zh-CN" alt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操</a:t>
              </a:r>
              <a:r>
                <a: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作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9772" y="4712168"/>
            <a:ext cx="676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456659" y="1405594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模态对话框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14799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5050672" y="3044901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声</a:t>
            </a:r>
            <a:r>
              <a:rPr lang="zh-CN" altLang="en-US" dirty="0"/>
              <a:t>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0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561975" y="1620838"/>
            <a:ext cx="9172575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请列举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ionic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的上拉菜单由哪三种按钮组成，并简要说明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请列举至少五种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ionic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的手势事件并简要说明。 </a:t>
            </a:r>
            <a:endParaRPr lang="zh-CN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208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声明模态对话框模板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34049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90427" y="2199412"/>
            <a:ext cx="7943009" cy="1753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 ion-modal-view</a:t>
            </a:r>
            <a:r>
              <a:rPr lang="zh-CN" altLang="zh-CN" dirty="0"/>
              <a:t>指令用于声明模态对话框模板，该指令作为容器元素，包含模态对话框所有的内容，模态对话框模板可以是单独的</a:t>
            </a:r>
            <a:r>
              <a:rPr lang="en-US" altLang="zh-CN" dirty="0"/>
              <a:t>HTML</a:t>
            </a:r>
            <a:r>
              <a:rPr lang="zh-CN" altLang="zh-CN" dirty="0"/>
              <a:t>文件或者置入</a:t>
            </a:r>
            <a:r>
              <a:rPr lang="en-US" altLang="zh-CN" dirty="0"/>
              <a:t>script</a:t>
            </a:r>
            <a:r>
              <a:rPr lang="zh-CN" altLang="zh-CN" dirty="0"/>
              <a:t>元素内构造的内联模板，使用内联模板方式声明模态对话框模板的基本格式如下所示。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9600" y="4134713"/>
            <a:ext cx="7543800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&lt;script id="index.html" type="text/ng-template"&gt;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  &lt;ion-modal-view&gt;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  &lt;!--</a:t>
            </a:r>
            <a:r>
              <a:rPr lang="zh-CN" altLang="zh-CN" dirty="0"/>
              <a:t>模态对话框内容</a:t>
            </a:r>
            <a:r>
              <a:rPr lang="en-US" altLang="zh-CN" dirty="0"/>
              <a:t>--&gt;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  &lt;/ion-modal-view&gt;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&lt;/script&gt;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74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 rot="16200000" flipH="1">
            <a:off x="2798391" y="4102824"/>
            <a:ext cx="3622692" cy="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0074" y="2348628"/>
            <a:ext cx="2742001" cy="1295648"/>
            <a:chOff x="0" y="0"/>
            <a:chExt cx="3379776" cy="74016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368676" cy="74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" name="Rectangle 180"/>
            <p:cNvSpPr>
              <a:spLocks noChangeArrowheads="1"/>
            </p:cNvSpPr>
            <p:nvPr/>
          </p:nvSpPr>
          <p:spPr bwMode="auto">
            <a:xfrm>
              <a:off x="0" y="78343"/>
              <a:ext cx="3379776" cy="58483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fromTemplate()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方法可以使用字符串模板创建模态对话框控制器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399434" y="2348632"/>
            <a:ext cx="950491" cy="1295644"/>
            <a:chOff x="0" y="0"/>
            <a:chExt cx="1171575" cy="766762"/>
          </a:xfrm>
          <a:solidFill>
            <a:srgbClr val="0070C0"/>
          </a:solidFill>
        </p:grpSpPr>
        <p:sp>
          <p:nvSpPr>
            <p:cNvPr id="8" name="Rectangle 174"/>
            <p:cNvSpPr>
              <a:spLocks noChangeArrowheads="1"/>
            </p:cNvSpPr>
            <p:nvPr/>
          </p:nvSpPr>
          <p:spPr bwMode="auto">
            <a:xfrm>
              <a:off x="0" y="0"/>
              <a:ext cx="1171575" cy="766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/>
            </a:p>
          </p:txBody>
        </p:sp>
        <p:sp>
          <p:nvSpPr>
            <p:cNvPr id="9" name="Rectangle 177"/>
            <p:cNvSpPr>
              <a:spLocks noChangeArrowheads="1"/>
            </p:cNvSpPr>
            <p:nvPr/>
          </p:nvSpPr>
          <p:spPr bwMode="auto">
            <a:xfrm>
              <a:off x="398549" y="300635"/>
              <a:ext cx="403471" cy="2185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905499" y="4591886"/>
            <a:ext cx="2742002" cy="1295651"/>
            <a:chOff x="1256230" y="-15217"/>
            <a:chExt cx="3379777" cy="74016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256230" y="-15217"/>
              <a:ext cx="3368676" cy="74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2" name="Rectangle 180"/>
            <p:cNvSpPr>
              <a:spLocks noChangeArrowheads="1"/>
            </p:cNvSpPr>
            <p:nvPr/>
          </p:nvSpPr>
          <p:spPr bwMode="auto">
            <a:xfrm>
              <a:off x="1256230" y="78342"/>
              <a:ext cx="3379777" cy="6065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fromTemplateUrl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方法可以使用内联模板创建模态对话框控制器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886324" y="4591470"/>
            <a:ext cx="950492" cy="1295644"/>
            <a:chOff x="0" y="0"/>
            <a:chExt cx="1171575" cy="766762"/>
          </a:xfrm>
          <a:solidFill>
            <a:srgbClr val="0070C0"/>
          </a:solidFill>
        </p:grpSpPr>
        <p:sp>
          <p:nvSpPr>
            <p:cNvPr id="14" name="Rectangle 174"/>
            <p:cNvSpPr>
              <a:spLocks noChangeArrowheads="1"/>
            </p:cNvSpPr>
            <p:nvPr/>
          </p:nvSpPr>
          <p:spPr bwMode="auto">
            <a:xfrm>
              <a:off x="0" y="0"/>
              <a:ext cx="1171575" cy="766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zh-CN"/>
            </a:p>
          </p:txBody>
        </p:sp>
        <p:sp>
          <p:nvSpPr>
            <p:cNvPr id="15" name="Rectangle 177"/>
            <p:cNvSpPr>
              <a:spLocks noChangeArrowheads="1"/>
            </p:cNvSpPr>
            <p:nvPr/>
          </p:nvSpPr>
          <p:spPr bwMode="auto">
            <a:xfrm>
              <a:off x="398548" y="300635"/>
              <a:ext cx="403470" cy="2185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90428" y="2209800"/>
            <a:ext cx="3976798" cy="37615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67153" y="2209800"/>
            <a:ext cx="3976798" cy="37615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24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创建模态对话框控制器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624373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600073" y="3720980"/>
            <a:ext cx="349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fromTemplate (templateString, options)</a:t>
            </a:r>
            <a:endParaRPr lang="zh-CN" altLang="zh-CN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2" y="4048232"/>
            <a:ext cx="35623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矩形 27"/>
          <p:cNvSpPr/>
          <p:nvPr/>
        </p:nvSpPr>
        <p:spPr>
          <a:xfrm>
            <a:off x="4886324" y="2367678"/>
            <a:ext cx="3410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fromTemplateUrl(templateUrl,options)</a:t>
            </a:r>
            <a:endParaRPr lang="zh-CN" altLang="en-US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088" y="2757034"/>
            <a:ext cx="35909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183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490427" y="1377048"/>
            <a:ext cx="5415072" cy="461665"/>
            <a:chOff x="490427" y="1434615"/>
            <a:chExt cx="5415072" cy="461665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56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获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取模态对话框对象</a:t>
              </a: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340498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90427" y="2199412"/>
            <a:ext cx="79430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accent5"/>
                </a:solidFill>
              </a:rPr>
              <a:t>        $</a:t>
            </a:r>
            <a:r>
              <a:rPr lang="en-US" altLang="zh-CN" sz="2000" b="1" dirty="0">
                <a:solidFill>
                  <a:schemeClr val="accent5"/>
                </a:solidFill>
              </a:rPr>
              <a:t>ionicModal</a:t>
            </a:r>
            <a:r>
              <a:rPr lang="zh-CN" altLang="en-US" dirty="0"/>
              <a:t>服务用于载入静态的模态对话框模板，并返回模态对话框控制器，模态对话框控制器实际上是一个</a:t>
            </a:r>
            <a:r>
              <a:rPr lang="en-US" altLang="zh-CN" dirty="0"/>
              <a:t>promise</a:t>
            </a:r>
            <a:r>
              <a:rPr lang="zh-CN" altLang="en-US" dirty="0"/>
              <a:t>对象，该对象被解析后，便可以在其</a:t>
            </a:r>
            <a:r>
              <a:rPr lang="en-US" altLang="zh-CN" dirty="0"/>
              <a:t>then</a:t>
            </a:r>
            <a:r>
              <a:rPr lang="zh-CN" altLang="en-US" dirty="0"/>
              <a:t>方法中获取模态对话框对象，示例代码如下所示。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3791813"/>
            <a:ext cx="7543800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$ionicModal.fromTemplate('templates/demo.html', 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                   scope: $scope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              }).then(function(modal) 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                // modal</a:t>
            </a:r>
            <a:r>
              <a:rPr lang="zh-CN" altLang="en-US" dirty="0"/>
              <a:t>参数代表模态对话框对象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	                </a:t>
            </a:r>
            <a:r>
              <a:rPr lang="en-US" altLang="zh-CN" dirty="0"/>
              <a:t>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75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00057"/>
              </p:ext>
            </p:extLst>
          </p:nvPr>
        </p:nvGraphicFramePr>
        <p:xfrm>
          <a:off x="926107" y="2625381"/>
          <a:ext cx="6908982" cy="2908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019"/>
                <a:gridCol w="5786963"/>
              </a:tblGrid>
              <a:tr h="420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方法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564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显示模态对话框，返回值是动画效果完成时将被解析完成的</a:t>
                      </a:r>
                      <a:r>
                        <a:rPr lang="en-US" sz="1400" kern="100">
                          <a:effectLst/>
                        </a:rPr>
                        <a:t>promise</a:t>
                      </a:r>
                      <a:r>
                        <a:rPr lang="zh-CN" sz="1400" kern="100">
                          <a:effectLst/>
                        </a:rPr>
                        <a:t>对象。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641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hide()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400" kern="100">
                          <a:effectLst/>
                        </a:rPr>
                        <a:t>隐藏模态对话框，返回值是动画效果完成时将被解析完成的</a:t>
                      </a:r>
                      <a:r>
                        <a:rPr lang="en-US" sz="1400" kern="100">
                          <a:effectLst/>
                        </a:rPr>
                        <a:t>promise</a:t>
                      </a:r>
                      <a:r>
                        <a:rPr lang="zh-CN" sz="1400" kern="100">
                          <a:effectLst/>
                        </a:rPr>
                        <a:t>对象。</a:t>
                      </a:r>
                      <a:endParaRPr lang="zh-CN" sz="14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641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remove()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400" kern="100">
                          <a:effectLst/>
                        </a:rPr>
                        <a:t>移除模态对话框，从</a:t>
                      </a:r>
                      <a:r>
                        <a:rPr lang="en-US" sz="1400" kern="100">
                          <a:effectLst/>
                        </a:rPr>
                        <a:t>DOM</a:t>
                      </a:r>
                      <a:r>
                        <a:rPr lang="zh-CN" sz="1400" kern="100">
                          <a:effectLst/>
                        </a:rPr>
                        <a:t>中清除模态对话框实例。</a:t>
                      </a:r>
                      <a:endParaRPr lang="zh-CN" sz="140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641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isShown()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400" kern="100" dirty="0">
                          <a:effectLst/>
                        </a:rPr>
                        <a:t>返回一个布尔类型的值，表示模态对话框是否显示。</a:t>
                      </a:r>
                      <a:endParaRPr lang="zh-CN" sz="1400" dirty="0">
                        <a:effectLst/>
                        <a:latin typeface="Times New Roman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80294" y="1292955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操作模态对话框对象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334456" cy="0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8082405" y="3013341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9" name="椭圆 4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66381" y="3719729"/>
            <a:ext cx="360040" cy="36004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7" name="椭圆 4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475050" y="2039751"/>
            <a:ext cx="720080" cy="720080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41" name="椭圆 4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806786" y="2853735"/>
            <a:ext cx="222188" cy="222188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39" name="椭圆 38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>
            <a:off x="2962275" y="2310683"/>
            <a:ext cx="2156899" cy="0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CEF4BE1B-0B2E-4D6C-A4DC-BAD99A7B36A2}"/>
              </a:ext>
            </a:extLst>
          </p:cNvPr>
          <p:cNvCxnSpPr/>
          <p:nvPr/>
        </p:nvCxnSpPr>
        <p:spPr>
          <a:xfrm flipV="1">
            <a:off x="5119174" y="2310712"/>
            <a:ext cx="433737" cy="1"/>
          </a:xfrm>
          <a:prstGeom prst="line">
            <a:avLst/>
          </a:prstGeom>
          <a:ln w="15875"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886238" y="193671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模态对话框控制器的方法</a:t>
            </a:r>
            <a:endParaRPr lang="zh-CN" altLang="en-US" dirty="0"/>
          </a:p>
        </p:txBody>
      </p:sp>
      <p:sp>
        <p:nvSpPr>
          <p:cNvPr id="36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520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80294" y="1234562"/>
            <a:ext cx="5415072" cy="461665"/>
            <a:chOff x="490427" y="1434615"/>
            <a:chExt cx="5415072" cy="461665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13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模态对话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框案例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705806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圆角矩形 22"/>
          <p:cNvSpPr/>
          <p:nvPr/>
        </p:nvSpPr>
        <p:spPr>
          <a:xfrm>
            <a:off x="815976" y="196074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595444" y="2680821"/>
            <a:ext cx="7993611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>
          <a:xfrm>
            <a:off x="6003892" y="2901434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demo11-1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350193" y="253932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动态组件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8" y="3406259"/>
            <a:ext cx="1719617" cy="30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751" y="3406259"/>
            <a:ext cx="1727616" cy="30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930134"/>
            <a:ext cx="21621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4" y="5423354"/>
            <a:ext cx="2162176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51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da96a7c209317607952e97c242e44c357e65e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11章 ionic JavaScript(下)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手势事件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手势事件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手势事件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dexedDB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dexedDB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dexedDB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dexedDB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dexedDB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dexedDB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dexedDB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dexedDB"/>
  <p:tag name="GENSWF_ADVANCE_TIME" val="0.00"/>
  <p:tag name="ISPRING_SLIDE_INDENT_LEVEL" val="0"/>
  <p:tag name="ISPRING_CUSTOM_TIMING_US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dexedDB"/>
  <p:tag name="GENSWF_ADVANCE_TIME" val="0.00"/>
  <p:tag name="ISPRING_SLIDE_INDENT_LEVEL" val="0"/>
  <p:tag name="ISPRING_CUSTOM_TIMING_US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dexedDB"/>
  <p:tag name="GENSWF_ADVANCE_TIME" val="0.00"/>
  <p:tag name="ISPRING_SLIDE_INDENT_LEVEL" val="0"/>
  <p:tag name="ISPRING_CUSTOM_TIMING_US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dexedDB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动态组件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10632</TotalTime>
  <Words>2878</Words>
  <Application>Microsoft Office PowerPoint</Application>
  <PresentationFormat>全屏显示(4:3)</PresentationFormat>
  <Paragraphs>400</Paragraphs>
  <Slides>41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主题​​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564</cp:revision>
  <dcterms:created xsi:type="dcterms:W3CDTF">2016-08-25T05:15:17Z</dcterms:created>
  <dcterms:modified xsi:type="dcterms:W3CDTF">2018-01-06T08:16:04Z</dcterms:modified>
</cp:coreProperties>
</file>