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20" r:id="rId3"/>
    <p:sldId id="405" r:id="rId4"/>
    <p:sldId id="509" r:id="rId5"/>
    <p:sldId id="510" r:id="rId6"/>
    <p:sldId id="511" r:id="rId7"/>
    <p:sldId id="512" r:id="rId8"/>
    <p:sldId id="513" r:id="rId9"/>
    <p:sldId id="514" r:id="rId10"/>
    <p:sldId id="486" r:id="rId11"/>
    <p:sldId id="515" r:id="rId12"/>
    <p:sldId id="487" r:id="rId13"/>
    <p:sldId id="488" r:id="rId14"/>
    <p:sldId id="489" r:id="rId15"/>
    <p:sldId id="490" r:id="rId16"/>
    <p:sldId id="516" r:id="rId17"/>
    <p:sldId id="446" r:id="rId18"/>
    <p:sldId id="517" r:id="rId19"/>
    <p:sldId id="518" r:id="rId20"/>
    <p:sldId id="491" r:id="rId21"/>
    <p:sldId id="519" r:id="rId22"/>
    <p:sldId id="492" r:id="rId23"/>
    <p:sldId id="493" r:id="rId24"/>
    <p:sldId id="494" r:id="rId25"/>
    <p:sldId id="495" r:id="rId26"/>
    <p:sldId id="496" r:id="rId27"/>
    <p:sldId id="358" r:id="rId28"/>
    <p:sldId id="520" r:id="rId29"/>
    <p:sldId id="497" r:id="rId30"/>
    <p:sldId id="420" r:id="rId31"/>
    <p:sldId id="521" r:id="rId32"/>
    <p:sldId id="498" r:id="rId33"/>
    <p:sldId id="499" r:id="rId34"/>
    <p:sldId id="421" r:id="rId35"/>
    <p:sldId id="522" r:id="rId36"/>
    <p:sldId id="500" r:id="rId37"/>
    <p:sldId id="444" r:id="rId38"/>
    <p:sldId id="523" r:id="rId39"/>
    <p:sldId id="526" r:id="rId40"/>
    <p:sldId id="525" r:id="rId41"/>
    <p:sldId id="403" r:id="rId42"/>
    <p:sldId id="260" r:id="rId43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D890B4"/>
    <a:srgbClr val="97B1E5"/>
    <a:srgbClr val="ABD9B0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61639" y="2708920"/>
            <a:ext cx="6620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项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目实战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-Mall App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66464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项目结构搭建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003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92234"/>
              </p:ext>
            </p:extLst>
          </p:nvPr>
        </p:nvGraphicFramePr>
        <p:xfrm>
          <a:off x="3244102" y="2095500"/>
          <a:ext cx="1939452" cy="414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r:id="rId4" imgW="2213199" imgH="4718790" progId="Visio.Drawing.11">
                  <p:embed/>
                </p:oleObj>
              </mc:Choice>
              <mc:Fallback>
                <p:oleObj r:id="rId4" imgW="2213199" imgH="47187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102" y="2095500"/>
                        <a:ext cx="1939452" cy="4143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2981325" y="3752850"/>
            <a:ext cx="249555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9074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66464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项目结构搭建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务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分析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003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17404" y="4370012"/>
            <a:ext cx="578474" cy="21811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617404" y="2810031"/>
            <a:ext cx="578474" cy="2157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890991" y="2229187"/>
            <a:ext cx="3304886" cy="580845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90991" y="3597134"/>
            <a:ext cx="571362" cy="196777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890991" y="3789169"/>
            <a:ext cx="3304886" cy="580845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890991" y="5157116"/>
            <a:ext cx="571362" cy="20388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890991" y="5356262"/>
            <a:ext cx="2972975" cy="573732"/>
          </a:xfrm>
          <a:custGeom>
            <a:avLst/>
            <a:gdLst>
              <a:gd name="T0" fmla="*/ 0 w 1254"/>
              <a:gd name="T1" fmla="*/ 0 h 242"/>
              <a:gd name="T2" fmla="*/ 1254 w 1254"/>
              <a:gd name="T3" fmla="*/ 0 h 242"/>
              <a:gd name="T4" fmla="*/ 1254 w 1254"/>
              <a:gd name="T5" fmla="*/ 242 h 242"/>
              <a:gd name="T6" fmla="*/ 241 w 1254"/>
              <a:gd name="T7" fmla="*/ 242 h 242"/>
              <a:gd name="T8" fmla="*/ 0 w 1254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4" h="242">
                <a:moveTo>
                  <a:pt x="0" y="0"/>
                </a:moveTo>
                <a:lnTo>
                  <a:pt x="1254" y="0"/>
                </a:lnTo>
                <a:lnTo>
                  <a:pt x="1254" y="242"/>
                </a:lnTo>
                <a:lnTo>
                  <a:pt x="241" y="242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890991" y="3016290"/>
            <a:ext cx="3304886" cy="580845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rgbClr val="2683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2890991" y="4578642"/>
            <a:ext cx="3304886" cy="578473"/>
          </a:xfrm>
          <a:custGeom>
            <a:avLst/>
            <a:gdLst>
              <a:gd name="T0" fmla="*/ 241 w 1394"/>
              <a:gd name="T1" fmla="*/ 0 h 244"/>
              <a:gd name="T2" fmla="*/ 1394 w 1394"/>
              <a:gd name="T3" fmla="*/ 0 h 244"/>
              <a:gd name="T4" fmla="*/ 1150 w 1394"/>
              <a:gd name="T5" fmla="*/ 244 h 244"/>
              <a:gd name="T6" fmla="*/ 0 w 1394"/>
              <a:gd name="T7" fmla="*/ 244 h 244"/>
              <a:gd name="T8" fmla="*/ 241 w 1394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4">
                <a:moveTo>
                  <a:pt x="241" y="0"/>
                </a:moveTo>
                <a:lnTo>
                  <a:pt x="1394" y="0"/>
                </a:lnTo>
                <a:lnTo>
                  <a:pt x="1150" y="244"/>
                </a:lnTo>
                <a:lnTo>
                  <a:pt x="0" y="244"/>
                </a:lnTo>
                <a:lnTo>
                  <a:pt x="241" y="0"/>
                </a:lnTo>
                <a:close/>
              </a:path>
            </a:pathLst>
          </a:custGeom>
          <a:solidFill>
            <a:srgbClr val="2683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559548" y="5460577"/>
            <a:ext cx="630630" cy="365102"/>
            <a:chOff x="5238881" y="5604205"/>
            <a:chExt cx="763063" cy="441774"/>
          </a:xfrm>
        </p:grpSpPr>
        <p:sp>
          <p:nvSpPr>
            <p:cNvPr id="61" name="Freeform 79"/>
            <p:cNvSpPr>
              <a:spLocks/>
            </p:cNvSpPr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63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193"/>
              <p:cNvSpPr>
                <a:spLocks/>
              </p:cNvSpPr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194"/>
              <p:cNvSpPr>
                <a:spLocks/>
              </p:cNvSpPr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95"/>
              <p:cNvSpPr>
                <a:spLocks/>
              </p:cNvSpPr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96"/>
              <p:cNvSpPr>
                <a:spLocks/>
              </p:cNvSpPr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97"/>
              <p:cNvSpPr>
                <a:spLocks/>
              </p:cNvSpPr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98"/>
              <p:cNvSpPr>
                <a:spLocks/>
              </p:cNvSpPr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882448" y="4685327"/>
            <a:ext cx="616406" cy="365102"/>
            <a:chOff x="6839593" y="4666153"/>
            <a:chExt cx="745852" cy="441774"/>
          </a:xfrm>
        </p:grpSpPr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53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882448" y="3122976"/>
            <a:ext cx="616406" cy="367474"/>
            <a:chOff x="6839593" y="2775708"/>
            <a:chExt cx="745852" cy="444643"/>
          </a:xfrm>
        </p:grpSpPr>
        <p:sp>
          <p:nvSpPr>
            <p:cNvPr id="45" name="Freeform 83"/>
            <p:cNvSpPr>
              <a:spLocks/>
            </p:cNvSpPr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47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207"/>
              <p:cNvSpPr>
                <a:spLocks/>
              </p:cNvSpPr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559548" y="2338243"/>
            <a:ext cx="630630" cy="362732"/>
            <a:chOff x="5238881" y="1826181"/>
            <a:chExt cx="763063" cy="438906"/>
          </a:xfrm>
        </p:grpSpPr>
        <p:sp>
          <p:nvSpPr>
            <p:cNvPr id="41" name="Freeform 80"/>
            <p:cNvSpPr>
              <a:spLocks/>
            </p:cNvSpPr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3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09"/>
              <p:cNvSpPr>
                <a:spLocks noEditPoints="1"/>
              </p:cNvSpPr>
              <p:nvPr/>
            </p:nvSpPr>
            <p:spPr bwMode="auto">
              <a:xfrm>
                <a:off x="5640505" y="1906504"/>
                <a:ext cx="278262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559548" y="3895855"/>
            <a:ext cx="630630" cy="367474"/>
            <a:chOff x="5238881" y="3710891"/>
            <a:chExt cx="763063" cy="444643"/>
          </a:xfrm>
        </p:grpSpPr>
        <p:sp>
          <p:nvSpPr>
            <p:cNvPr id="36" name="Freeform 82"/>
            <p:cNvSpPr>
              <a:spLocks/>
            </p:cNvSpPr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38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11"/>
              <p:cNvSpPr>
                <a:spLocks/>
              </p:cNvSpPr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12"/>
              <p:cNvSpPr>
                <a:spLocks/>
              </p:cNvSpPr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60457" y="2190787"/>
            <a:ext cx="2196253" cy="294912"/>
          </a:xfrm>
          <a:prstGeom prst="rect">
            <a:avLst/>
          </a:prstGeom>
        </p:spPr>
        <p:txBody>
          <a:bodyPr vert="horz" lIns="0" tIns="103866" rIns="0" bIns="10386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app.js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62300" y="2508842"/>
            <a:ext cx="1894410" cy="478041"/>
          </a:xfrm>
          <a:prstGeom prst="rect">
            <a:avLst/>
          </a:prstGeom>
        </p:spPr>
        <p:txBody>
          <a:bodyPr vert="horz"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05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需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要保留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run()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方法，在该模块中注入所有项目中依赖的模块。</a:t>
            </a:r>
            <a:endParaRPr kumimoji="0" lang="en-GB" altLang="zh-CN" sz="10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465232" y="3462959"/>
            <a:ext cx="2196253" cy="294912"/>
          </a:xfrm>
          <a:prstGeom prst="rect">
            <a:avLst/>
          </a:prstGeom>
        </p:spPr>
        <p:txBody>
          <a:bodyPr vert="horz" lIns="0" tIns="103866" rIns="0" bIns="10386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route.js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104776" y="3781013"/>
            <a:ext cx="2556710" cy="478041"/>
          </a:xfrm>
          <a:prstGeom prst="rect">
            <a:avLst/>
          </a:prstGeom>
        </p:spPr>
        <p:txBody>
          <a:bodyPr vert="horz"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eaLnBrk="0" hangingPunct="0">
              <a:spcBef>
                <a:spcPts val="0"/>
              </a:spcBef>
              <a:defRPr/>
            </a:pPr>
            <a:r>
              <a:rPr lang="zh-CN" altLang="en-US" sz="11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1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）通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过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angular.module.config()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方法定义路由模块。</a:t>
            </a:r>
          </a:p>
          <a:p>
            <a:pPr lvl="0" algn="r" eaLnBrk="0" hangingPunct="0">
              <a:spcBef>
                <a:spcPts val="0"/>
              </a:spcBef>
              <a:defRPr/>
            </a:pP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）注入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$stateProvider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和 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$urlRouterProvider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服务。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60457" y="4961696"/>
            <a:ext cx="2196253" cy="294912"/>
          </a:xfrm>
          <a:prstGeom prst="rect">
            <a:avLst/>
          </a:prstGeom>
        </p:spPr>
        <p:txBody>
          <a:bodyPr vert="horz" lIns="0" tIns="103866" rIns="0" bIns="10386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修改</a:t>
            </a:r>
            <a:r>
              <a:rPr lang="en-US" altLang="zh-CN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config.xml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662300" y="5279750"/>
            <a:ext cx="1894410" cy="478041"/>
          </a:xfrm>
          <a:prstGeom prst="rect">
            <a:avLst/>
          </a:prstGeom>
        </p:spPr>
        <p:txBody>
          <a:bodyPr vert="horz"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eaLnBrk="0" hangingPunct="0">
              <a:spcBef>
                <a:spcPts val="0"/>
              </a:spcBef>
              <a:defRPr/>
            </a:pP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config.xml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中可以修改项目在移动设备中显示的名称和作者信息等，这里主要修改名称。</a:t>
            </a: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587290" y="2190787"/>
            <a:ext cx="2196253" cy="294912"/>
          </a:xfrm>
          <a:prstGeom prst="rect">
            <a:avLst/>
          </a:prstGeom>
        </p:spPr>
        <p:txBody>
          <a:bodyPr vert="horz" lIns="0" tIns="103866" rIns="0" bIns="10386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config.js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6587290" y="2508842"/>
            <a:ext cx="1894410" cy="478041"/>
          </a:xfrm>
          <a:prstGeom prst="rect">
            <a:avLst/>
          </a:prstGeom>
        </p:spPr>
        <p:txBody>
          <a:bodyPr vert="horz"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eaLnBrk="0" hangingPunct="0">
              <a:spcBef>
                <a:spcPts val="0"/>
              </a:spcBef>
              <a:defRPr/>
            </a:pP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）在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config.js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文件中，通过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angular.module.config()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方法定义模块。</a:t>
            </a:r>
          </a:p>
          <a:p>
            <a:pPr lvl="0" eaLnBrk="0" hangingPunct="0">
              <a:spcBef>
                <a:spcPts val="0"/>
              </a:spcBef>
              <a:defRPr/>
            </a:pP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）注入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$ionicConfigProvider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服务，该服务用于</a:t>
            </a:r>
            <a:r>
              <a:rPr lang="en-US" altLang="zh-CN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ionic</a:t>
            </a:r>
            <a:r>
              <a:rPr lang="zh-CN" altLang="en-US" sz="105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项目中的全局配置。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6587290" y="3882059"/>
            <a:ext cx="2196253" cy="294912"/>
          </a:xfrm>
          <a:prstGeom prst="rect">
            <a:avLst/>
          </a:prstGeom>
        </p:spPr>
        <p:txBody>
          <a:bodyPr vert="horz" lIns="0" tIns="103866" rIns="0" bIns="10386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index.html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6587290" y="4200113"/>
            <a:ext cx="1894410" cy="478041"/>
          </a:xfrm>
          <a:prstGeom prst="rect">
            <a:avLst/>
          </a:prstGeom>
        </p:spPr>
        <p:txBody>
          <a:bodyPr vert="horz"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eaLnBrk="0" hangingPunct="0">
              <a:spcBef>
                <a:spcPts val="0"/>
              </a:spcBef>
              <a:defRPr/>
            </a:pP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index.html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中引入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app.js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config.js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route.js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文件。</a:t>
            </a: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6587290" y="4961696"/>
            <a:ext cx="2196253" cy="294912"/>
          </a:xfrm>
          <a:prstGeom prst="rect">
            <a:avLst/>
          </a:prstGeom>
        </p:spPr>
        <p:txBody>
          <a:bodyPr vert="horz" lIns="0" tIns="103866" rIns="0" bIns="10386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Lato Regular"/>
                <a:ea typeface="微软雅黑" panose="020B0503020204020204" pitchFamily="34" charset="-122"/>
              </a:rPr>
              <a:t>删除多余的目录和文件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Lato Regular"/>
              <a:ea typeface="微软雅黑" panose="020B0503020204020204" pitchFamily="34" charset="-122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6587290" y="5279750"/>
            <a:ext cx="1894410" cy="478041"/>
          </a:xfrm>
          <a:prstGeom prst="rect">
            <a:avLst/>
          </a:prstGeom>
        </p:spPr>
        <p:txBody>
          <a:bodyPr vert="horz"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eaLnBrk="0" hangingPunct="0">
              <a:spcBef>
                <a:spcPts val="0"/>
              </a:spcBef>
              <a:defRPr/>
            </a:pP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项目结构搭建完毕后，需要删除一些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ionic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项目模板中，</a:t>
            </a:r>
            <a:r>
              <a:rPr lang="en-US" altLang="zh-CN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www</a:t>
            </a:r>
            <a:r>
              <a:rPr lang="zh-CN" altLang="en-US" sz="11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目录下原有的目录和文件，因为开发者重新规划项目后不再需要</a:t>
            </a:r>
            <a:r>
              <a:rPr lang="zh-CN" altLang="en-US" sz="70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kumimoji="0" lang="en-GB" altLang="zh-CN" sz="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76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908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六边形 25"/>
          <p:cNvSpPr/>
          <p:nvPr/>
        </p:nvSpPr>
        <p:spPr>
          <a:xfrm rot="5400000">
            <a:off x="4630228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>
            <a:off x="3628336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5064359" y="376457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4630228" y="4592718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3606565" y="457094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六边形 14"/>
          <p:cNvSpPr/>
          <p:nvPr/>
        </p:nvSpPr>
        <p:spPr>
          <a:xfrm>
            <a:off x="3904590" y="4548786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4" name="六边形 33"/>
          <p:cNvSpPr/>
          <p:nvPr/>
        </p:nvSpPr>
        <p:spPr>
          <a:xfrm rot="5400000">
            <a:off x="3152774" y="376070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5718" y="3085224"/>
            <a:ext cx="2695097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修改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www\js\app.js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6226" y="3923114"/>
            <a:ext cx="2829124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www\js\route.js</a:t>
            </a:r>
          </a:p>
        </p:txBody>
      </p:sp>
      <p:sp>
        <p:nvSpPr>
          <p:cNvPr id="37" name="矩形 36"/>
          <p:cNvSpPr/>
          <p:nvPr/>
        </p:nvSpPr>
        <p:spPr>
          <a:xfrm>
            <a:off x="843280" y="4698013"/>
            <a:ext cx="2695097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修改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config.xml</a:t>
            </a:r>
          </a:p>
        </p:txBody>
      </p:sp>
      <p:sp>
        <p:nvSpPr>
          <p:cNvPr id="38" name="矩形 37"/>
          <p:cNvSpPr/>
          <p:nvPr/>
        </p:nvSpPr>
        <p:spPr>
          <a:xfrm>
            <a:off x="5918952" y="3919316"/>
            <a:ext cx="2695097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修改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www\index.html</a:t>
            </a:r>
          </a:p>
        </p:txBody>
      </p:sp>
      <p:sp>
        <p:nvSpPr>
          <p:cNvPr id="39" name="矩形 38"/>
          <p:cNvSpPr/>
          <p:nvPr/>
        </p:nvSpPr>
        <p:spPr>
          <a:xfrm>
            <a:off x="5481655" y="3099336"/>
            <a:ext cx="2695097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www\js\config.js</a:t>
            </a:r>
          </a:p>
        </p:txBody>
      </p:sp>
      <p:sp>
        <p:nvSpPr>
          <p:cNvPr id="40" name="矩形 39"/>
          <p:cNvSpPr/>
          <p:nvPr/>
        </p:nvSpPr>
        <p:spPr>
          <a:xfrm>
            <a:off x="5492596" y="4738594"/>
            <a:ext cx="2695097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删除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目录下多余的文件和目录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166464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项目结构搭建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50300" y="3674917"/>
            <a:ext cx="792449" cy="870696"/>
            <a:chOff x="6839593" y="2769970"/>
            <a:chExt cx="441774" cy="444643"/>
          </a:xfrm>
          <a:solidFill>
            <a:srgbClr val="0070C0"/>
          </a:solidFill>
        </p:grpSpPr>
        <p:sp>
          <p:nvSpPr>
            <p:cNvPr id="47" name="Freeform 203"/>
            <p:cNvSpPr>
              <a:spLocks noEditPoints="1"/>
            </p:cNvSpPr>
            <p:nvPr/>
          </p:nvSpPr>
          <p:spPr bwMode="auto">
            <a:xfrm>
              <a:off x="6839593" y="2769970"/>
              <a:ext cx="441774" cy="444643"/>
            </a:xfrm>
            <a:custGeom>
              <a:avLst/>
              <a:gdLst>
                <a:gd name="T0" fmla="*/ 77 w 154"/>
                <a:gd name="T1" fmla="*/ 10 h 155"/>
                <a:gd name="T2" fmla="*/ 59 w 154"/>
                <a:gd name="T3" fmla="*/ 12 h 155"/>
                <a:gd name="T4" fmla="*/ 42 w 154"/>
                <a:gd name="T5" fmla="*/ 19 h 155"/>
                <a:gd name="T6" fmla="*/ 24 w 154"/>
                <a:gd name="T7" fmla="*/ 35 h 155"/>
                <a:gd name="T8" fmla="*/ 12 w 154"/>
                <a:gd name="T9" fmla="*/ 55 h 155"/>
                <a:gd name="T10" fmla="*/ 8 w 154"/>
                <a:gd name="T11" fmla="*/ 78 h 155"/>
                <a:gd name="T12" fmla="*/ 10 w 154"/>
                <a:gd name="T13" fmla="*/ 96 h 155"/>
                <a:gd name="T14" fmla="*/ 16 w 154"/>
                <a:gd name="T15" fmla="*/ 112 h 155"/>
                <a:gd name="T16" fmla="*/ 32 w 154"/>
                <a:gd name="T17" fmla="*/ 131 h 155"/>
                <a:gd name="T18" fmla="*/ 53 w 154"/>
                <a:gd name="T19" fmla="*/ 143 h 155"/>
                <a:gd name="T20" fmla="*/ 77 w 154"/>
                <a:gd name="T21" fmla="*/ 147 h 155"/>
                <a:gd name="T22" fmla="*/ 93 w 154"/>
                <a:gd name="T23" fmla="*/ 145 h 155"/>
                <a:gd name="T24" fmla="*/ 109 w 154"/>
                <a:gd name="T25" fmla="*/ 139 h 155"/>
                <a:gd name="T26" fmla="*/ 130 w 154"/>
                <a:gd name="T27" fmla="*/ 122 h 155"/>
                <a:gd name="T28" fmla="*/ 140 w 154"/>
                <a:gd name="T29" fmla="*/ 102 h 155"/>
                <a:gd name="T30" fmla="*/ 144 w 154"/>
                <a:gd name="T31" fmla="*/ 78 h 155"/>
                <a:gd name="T32" fmla="*/ 142 w 154"/>
                <a:gd name="T33" fmla="*/ 61 h 155"/>
                <a:gd name="T34" fmla="*/ 136 w 154"/>
                <a:gd name="T35" fmla="*/ 45 h 155"/>
                <a:gd name="T36" fmla="*/ 120 w 154"/>
                <a:gd name="T37" fmla="*/ 25 h 155"/>
                <a:gd name="T38" fmla="*/ 99 w 154"/>
                <a:gd name="T39" fmla="*/ 14 h 155"/>
                <a:gd name="T40" fmla="*/ 77 w 154"/>
                <a:gd name="T41" fmla="*/ 10 h 155"/>
                <a:gd name="T42" fmla="*/ 77 w 154"/>
                <a:gd name="T43" fmla="*/ 0 h 155"/>
                <a:gd name="T44" fmla="*/ 103 w 154"/>
                <a:gd name="T45" fmla="*/ 6 h 155"/>
                <a:gd name="T46" fmla="*/ 126 w 154"/>
                <a:gd name="T47" fmla="*/ 19 h 155"/>
                <a:gd name="T48" fmla="*/ 144 w 154"/>
                <a:gd name="T49" fmla="*/ 41 h 155"/>
                <a:gd name="T50" fmla="*/ 150 w 154"/>
                <a:gd name="T51" fmla="*/ 59 h 155"/>
                <a:gd name="T52" fmla="*/ 154 w 154"/>
                <a:gd name="T53" fmla="*/ 78 h 155"/>
                <a:gd name="T54" fmla="*/ 148 w 154"/>
                <a:gd name="T55" fmla="*/ 104 h 155"/>
                <a:gd name="T56" fmla="*/ 136 w 154"/>
                <a:gd name="T57" fmla="*/ 129 h 155"/>
                <a:gd name="T58" fmla="*/ 114 w 154"/>
                <a:gd name="T59" fmla="*/ 145 h 155"/>
                <a:gd name="T60" fmla="*/ 95 w 154"/>
                <a:gd name="T61" fmla="*/ 153 h 155"/>
                <a:gd name="T62" fmla="*/ 77 w 154"/>
                <a:gd name="T63" fmla="*/ 155 h 155"/>
                <a:gd name="T64" fmla="*/ 51 w 154"/>
                <a:gd name="T65" fmla="*/ 151 h 155"/>
                <a:gd name="T66" fmla="*/ 26 w 154"/>
                <a:gd name="T67" fmla="*/ 137 h 155"/>
                <a:gd name="T68" fmla="*/ 10 w 154"/>
                <a:gd name="T69" fmla="*/ 116 h 155"/>
                <a:gd name="T70" fmla="*/ 2 w 154"/>
                <a:gd name="T71" fmla="*/ 98 h 155"/>
                <a:gd name="T72" fmla="*/ 0 w 154"/>
                <a:gd name="T73" fmla="*/ 78 h 155"/>
                <a:gd name="T74" fmla="*/ 4 w 154"/>
                <a:gd name="T75" fmla="*/ 51 h 155"/>
                <a:gd name="T76" fmla="*/ 18 w 154"/>
                <a:gd name="T77" fmla="*/ 29 h 155"/>
                <a:gd name="T78" fmla="*/ 38 w 154"/>
                <a:gd name="T79" fmla="*/ 10 h 155"/>
                <a:gd name="T80" fmla="*/ 57 w 154"/>
                <a:gd name="T81" fmla="*/ 4 h 155"/>
                <a:gd name="T82" fmla="*/ 77 w 154"/>
                <a:gd name="T8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55">
                  <a:moveTo>
                    <a:pt x="77" y="10"/>
                  </a:moveTo>
                  <a:lnTo>
                    <a:pt x="59" y="12"/>
                  </a:lnTo>
                  <a:lnTo>
                    <a:pt x="42" y="19"/>
                  </a:lnTo>
                  <a:lnTo>
                    <a:pt x="24" y="35"/>
                  </a:lnTo>
                  <a:lnTo>
                    <a:pt x="12" y="55"/>
                  </a:lnTo>
                  <a:lnTo>
                    <a:pt x="8" y="78"/>
                  </a:lnTo>
                  <a:lnTo>
                    <a:pt x="10" y="96"/>
                  </a:lnTo>
                  <a:lnTo>
                    <a:pt x="16" y="112"/>
                  </a:lnTo>
                  <a:lnTo>
                    <a:pt x="32" y="131"/>
                  </a:lnTo>
                  <a:lnTo>
                    <a:pt x="53" y="143"/>
                  </a:lnTo>
                  <a:lnTo>
                    <a:pt x="77" y="147"/>
                  </a:lnTo>
                  <a:lnTo>
                    <a:pt x="93" y="145"/>
                  </a:lnTo>
                  <a:lnTo>
                    <a:pt x="109" y="139"/>
                  </a:lnTo>
                  <a:lnTo>
                    <a:pt x="130" y="122"/>
                  </a:lnTo>
                  <a:lnTo>
                    <a:pt x="140" y="102"/>
                  </a:lnTo>
                  <a:lnTo>
                    <a:pt x="144" y="78"/>
                  </a:lnTo>
                  <a:lnTo>
                    <a:pt x="142" y="61"/>
                  </a:lnTo>
                  <a:lnTo>
                    <a:pt x="136" y="45"/>
                  </a:lnTo>
                  <a:lnTo>
                    <a:pt x="120" y="25"/>
                  </a:lnTo>
                  <a:lnTo>
                    <a:pt x="99" y="14"/>
                  </a:lnTo>
                  <a:lnTo>
                    <a:pt x="77" y="10"/>
                  </a:lnTo>
                  <a:close/>
                  <a:moveTo>
                    <a:pt x="77" y="0"/>
                  </a:moveTo>
                  <a:lnTo>
                    <a:pt x="103" y="6"/>
                  </a:lnTo>
                  <a:lnTo>
                    <a:pt x="126" y="19"/>
                  </a:lnTo>
                  <a:lnTo>
                    <a:pt x="144" y="41"/>
                  </a:lnTo>
                  <a:lnTo>
                    <a:pt x="150" y="59"/>
                  </a:lnTo>
                  <a:lnTo>
                    <a:pt x="154" y="78"/>
                  </a:lnTo>
                  <a:lnTo>
                    <a:pt x="148" y="104"/>
                  </a:lnTo>
                  <a:lnTo>
                    <a:pt x="136" y="129"/>
                  </a:lnTo>
                  <a:lnTo>
                    <a:pt x="114" y="145"/>
                  </a:lnTo>
                  <a:lnTo>
                    <a:pt x="95" y="153"/>
                  </a:lnTo>
                  <a:lnTo>
                    <a:pt x="77" y="155"/>
                  </a:lnTo>
                  <a:lnTo>
                    <a:pt x="51" y="151"/>
                  </a:lnTo>
                  <a:lnTo>
                    <a:pt x="26" y="137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4" y="51"/>
                  </a:lnTo>
                  <a:lnTo>
                    <a:pt x="18" y="29"/>
                  </a:lnTo>
                  <a:lnTo>
                    <a:pt x="38" y="10"/>
                  </a:lnTo>
                  <a:lnTo>
                    <a:pt x="57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04"/>
            <p:cNvSpPr>
              <a:spLocks noEditPoints="1"/>
            </p:cNvSpPr>
            <p:nvPr/>
          </p:nvSpPr>
          <p:spPr bwMode="auto">
            <a:xfrm>
              <a:off x="6925653" y="2870374"/>
              <a:ext cx="269654" cy="186464"/>
            </a:xfrm>
            <a:custGeom>
              <a:avLst/>
              <a:gdLst>
                <a:gd name="T0" fmla="*/ 6 w 94"/>
                <a:gd name="T1" fmla="*/ 6 h 65"/>
                <a:gd name="T2" fmla="*/ 6 w 94"/>
                <a:gd name="T3" fmla="*/ 55 h 65"/>
                <a:gd name="T4" fmla="*/ 88 w 94"/>
                <a:gd name="T5" fmla="*/ 55 h 65"/>
                <a:gd name="T6" fmla="*/ 88 w 94"/>
                <a:gd name="T7" fmla="*/ 6 h 65"/>
                <a:gd name="T8" fmla="*/ 6 w 94"/>
                <a:gd name="T9" fmla="*/ 6 h 65"/>
                <a:gd name="T10" fmla="*/ 4 w 94"/>
                <a:gd name="T11" fmla="*/ 0 h 65"/>
                <a:gd name="T12" fmla="*/ 88 w 94"/>
                <a:gd name="T13" fmla="*/ 0 h 65"/>
                <a:gd name="T14" fmla="*/ 94 w 94"/>
                <a:gd name="T15" fmla="*/ 4 h 65"/>
                <a:gd name="T16" fmla="*/ 94 w 94"/>
                <a:gd name="T17" fmla="*/ 61 h 65"/>
                <a:gd name="T18" fmla="*/ 88 w 94"/>
                <a:gd name="T19" fmla="*/ 65 h 65"/>
                <a:gd name="T20" fmla="*/ 67 w 94"/>
                <a:gd name="T21" fmla="*/ 65 h 65"/>
                <a:gd name="T22" fmla="*/ 29 w 94"/>
                <a:gd name="T23" fmla="*/ 65 h 65"/>
                <a:gd name="T24" fmla="*/ 4 w 94"/>
                <a:gd name="T25" fmla="*/ 65 h 65"/>
                <a:gd name="T26" fmla="*/ 0 w 94"/>
                <a:gd name="T27" fmla="*/ 61 h 65"/>
                <a:gd name="T28" fmla="*/ 0 w 94"/>
                <a:gd name="T29" fmla="*/ 4 h 65"/>
                <a:gd name="T30" fmla="*/ 4 w 94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5">
                  <a:moveTo>
                    <a:pt x="6" y="6"/>
                  </a:moveTo>
                  <a:lnTo>
                    <a:pt x="6" y="55"/>
                  </a:lnTo>
                  <a:lnTo>
                    <a:pt x="88" y="55"/>
                  </a:lnTo>
                  <a:lnTo>
                    <a:pt x="88" y="6"/>
                  </a:lnTo>
                  <a:lnTo>
                    <a:pt x="6" y="6"/>
                  </a:lnTo>
                  <a:close/>
                  <a:moveTo>
                    <a:pt x="4" y="0"/>
                  </a:moveTo>
                  <a:lnTo>
                    <a:pt x="88" y="0"/>
                  </a:lnTo>
                  <a:lnTo>
                    <a:pt x="94" y="4"/>
                  </a:lnTo>
                  <a:lnTo>
                    <a:pt x="94" y="61"/>
                  </a:lnTo>
                  <a:lnTo>
                    <a:pt x="88" y="65"/>
                  </a:lnTo>
                  <a:lnTo>
                    <a:pt x="67" y="65"/>
                  </a:lnTo>
                  <a:lnTo>
                    <a:pt x="29" y="65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206"/>
            <p:cNvSpPr>
              <a:spLocks noChangeArrowheads="1"/>
            </p:cNvSpPr>
            <p:nvPr/>
          </p:nvSpPr>
          <p:spPr bwMode="auto">
            <a:xfrm>
              <a:off x="7026055" y="3068310"/>
              <a:ext cx="68848" cy="2294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07"/>
            <p:cNvSpPr>
              <a:spLocks/>
            </p:cNvSpPr>
            <p:nvPr/>
          </p:nvSpPr>
          <p:spPr bwMode="auto">
            <a:xfrm>
              <a:off x="6991631" y="3102734"/>
              <a:ext cx="131958" cy="17212"/>
            </a:xfrm>
            <a:custGeom>
              <a:avLst/>
              <a:gdLst>
                <a:gd name="T0" fmla="*/ 4 w 46"/>
                <a:gd name="T1" fmla="*/ 0 h 6"/>
                <a:gd name="T2" fmla="*/ 44 w 46"/>
                <a:gd name="T3" fmla="*/ 0 h 6"/>
                <a:gd name="T4" fmla="*/ 46 w 46"/>
                <a:gd name="T5" fmla="*/ 2 h 6"/>
                <a:gd name="T6" fmla="*/ 44 w 46"/>
                <a:gd name="T7" fmla="*/ 6 h 6"/>
                <a:gd name="T8" fmla="*/ 4 w 46"/>
                <a:gd name="T9" fmla="*/ 6 h 6"/>
                <a:gd name="T10" fmla="*/ 0 w 46"/>
                <a:gd name="T11" fmla="*/ 2 h 6"/>
                <a:gd name="T12" fmla="*/ 4 w 4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" y="0"/>
                  </a:moveTo>
                  <a:lnTo>
                    <a:pt x="44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" y="6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" name="TextBox 33"/>
          <p:cNvSpPr txBox="1"/>
          <p:nvPr/>
        </p:nvSpPr>
        <p:spPr>
          <a:xfrm>
            <a:off x="3861751" y="2977178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2" name="TextBox 33"/>
          <p:cNvSpPr txBox="1"/>
          <p:nvPr/>
        </p:nvSpPr>
        <p:spPr>
          <a:xfrm>
            <a:off x="4869859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6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3" name="TextBox 33"/>
          <p:cNvSpPr txBox="1"/>
          <p:nvPr/>
        </p:nvSpPr>
        <p:spPr>
          <a:xfrm>
            <a:off x="3845018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5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4" name="TextBox 33"/>
          <p:cNvSpPr txBox="1"/>
          <p:nvPr/>
        </p:nvSpPr>
        <p:spPr>
          <a:xfrm>
            <a:off x="3392405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4869859" y="3026981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5303989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83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	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引导页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908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2" y="271462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78244" y="232993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引导页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71462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39641" y="232993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引导页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819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9266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535192" y="232993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引导页</a:t>
            </a:r>
            <a:r>
              <a:rPr lang="en-US" altLang="zh-CN" dirty="0"/>
              <a:t>-3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563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0294" y="129295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00931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	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引导页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5" name="空心弧 24"/>
          <p:cNvSpPr/>
          <p:nvPr/>
        </p:nvSpPr>
        <p:spPr>
          <a:xfrm rot="5400000">
            <a:off x="1087831" y="2834807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268732" y="2920037"/>
            <a:ext cx="14414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>
            <a:off x="3318379" y="5710677"/>
            <a:ext cx="1439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 bwMode="auto">
          <a:xfrm>
            <a:off x="4140351" y="3866389"/>
            <a:ext cx="1334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 bwMode="auto">
          <a:xfrm>
            <a:off x="3999113" y="4851384"/>
            <a:ext cx="1440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481083" y="2514722"/>
            <a:ext cx="1488403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516488" y="2767037"/>
            <a:ext cx="2657990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控制业务逻辑。</a:t>
            </a:r>
            <a:endParaRPr lang="en-US" altLang="zh-CN" sz="1000" dirty="0"/>
          </a:p>
        </p:txBody>
      </p:sp>
      <p:sp>
        <p:nvSpPr>
          <p:cNvPr id="72" name="椭圆 71"/>
          <p:cNvSpPr/>
          <p:nvPr/>
        </p:nvSpPr>
        <p:spPr bwMode="auto">
          <a:xfrm>
            <a:off x="1403412" y="3165429"/>
            <a:ext cx="2259643" cy="225964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每个模块的目录下都大致包含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41557" y="2703559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33645" y="3664481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12705" y="4646874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041557" y="5497080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119917" y="2511422"/>
            <a:ext cx="821462" cy="821462"/>
            <a:chOff x="4008377" y="1003063"/>
            <a:chExt cx="821462" cy="821462"/>
          </a:xfrm>
        </p:grpSpPr>
        <p:sp>
          <p:nvSpPr>
            <p:cNvPr id="68" name="椭圆 67"/>
            <p:cNvSpPr/>
            <p:nvPr/>
          </p:nvSpPr>
          <p:spPr>
            <a:xfrm>
              <a:off x="4008377" y="1003063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9" name="组合 68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70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椭圆 65"/>
          <p:cNvSpPr/>
          <p:nvPr/>
        </p:nvSpPr>
        <p:spPr>
          <a:xfrm>
            <a:off x="4736685" y="3433139"/>
            <a:ext cx="821462" cy="82146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767989" y="3633593"/>
            <a:ext cx="821462" cy="1628522"/>
            <a:chOff x="4734763" y="2205640"/>
            <a:chExt cx="821462" cy="1628522"/>
          </a:xfrm>
        </p:grpSpPr>
        <p:sp>
          <p:nvSpPr>
            <p:cNvPr id="64" name="椭圆 63"/>
            <p:cNvSpPr/>
            <p:nvPr/>
          </p:nvSpPr>
          <p:spPr>
            <a:xfrm>
              <a:off x="4734763" y="3012700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Freeform 203"/>
            <p:cNvSpPr>
              <a:spLocks noChangeAspect="1" noEditPoints="1"/>
            </p:cNvSpPr>
            <p:nvPr/>
          </p:nvSpPr>
          <p:spPr bwMode="auto">
            <a:xfrm>
              <a:off x="4928755" y="2205640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4119917" y="5311336"/>
            <a:ext cx="821462" cy="82146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34817" y="3400865"/>
            <a:ext cx="1108362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Route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805475" y="3633593"/>
            <a:ext cx="2657990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设置功能模块路由。</a:t>
            </a:r>
          </a:p>
        </p:txBody>
      </p:sp>
      <p:sp>
        <p:nvSpPr>
          <p:cNvPr id="58" name="矩形 57"/>
          <p:cNvSpPr/>
          <p:nvPr/>
        </p:nvSpPr>
        <p:spPr>
          <a:xfrm>
            <a:off x="5915681" y="4406032"/>
            <a:ext cx="1228523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5924439" y="4681207"/>
            <a:ext cx="2727448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用于数据请求访问。</a:t>
            </a:r>
          </a:p>
        </p:txBody>
      </p:sp>
      <p:sp>
        <p:nvSpPr>
          <p:cNvPr id="60" name="矩形 59"/>
          <p:cNvSpPr/>
          <p:nvPr/>
        </p:nvSpPr>
        <p:spPr>
          <a:xfrm>
            <a:off x="5528718" y="5483801"/>
            <a:ext cx="1115993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5499376" y="5716529"/>
            <a:ext cx="2610355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展示功能界面。</a:t>
            </a:r>
            <a:endParaRPr lang="en-US" altLang="zh-CN" sz="1000" dirty="0"/>
          </a:p>
        </p:txBody>
      </p:sp>
      <p:sp>
        <p:nvSpPr>
          <p:cNvPr id="74" name="Freeform 168"/>
          <p:cNvSpPr>
            <a:spLocks noChangeAspect="1" noEditPoints="1"/>
          </p:cNvSpPr>
          <p:nvPr/>
        </p:nvSpPr>
        <p:spPr bwMode="auto">
          <a:xfrm>
            <a:off x="4974117" y="4669221"/>
            <a:ext cx="425533" cy="36432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1920" tIns="60960" rIns="121920" bIns="609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6" name="KSO_Shape"/>
          <p:cNvSpPr>
            <a:spLocks/>
          </p:cNvSpPr>
          <p:nvPr/>
        </p:nvSpPr>
        <p:spPr bwMode="auto">
          <a:xfrm>
            <a:off x="4205905" y="5479051"/>
            <a:ext cx="649486" cy="486031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52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	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引导页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80294" y="1292955"/>
            <a:ext cx="5415072" cy="461665"/>
            <a:chOff x="490427" y="1434615"/>
            <a:chExt cx="5415072" cy="461665"/>
          </a:xfrm>
        </p:grpSpPr>
        <p:sp>
          <p:nvSpPr>
            <p:cNvPr id="4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4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00931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 Same Side Corner Rectangle 112"/>
          <p:cNvSpPr/>
          <p:nvPr/>
        </p:nvSpPr>
        <p:spPr>
          <a:xfrm rot="16200000">
            <a:off x="3813551" y="-1445507"/>
            <a:ext cx="1527034" cy="9154133"/>
          </a:xfrm>
          <a:prstGeom prst="round2SameRect">
            <a:avLst>
              <a:gd name="adj1" fmla="val 50000"/>
              <a:gd name="adj2" fmla="val 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Round Same Side Corner Rectangle 114"/>
          <p:cNvSpPr/>
          <p:nvPr/>
        </p:nvSpPr>
        <p:spPr>
          <a:xfrm rot="10800000">
            <a:off x="2579033" y="2378148"/>
            <a:ext cx="861045" cy="742280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0" name="Round Same Side Corner Rectangle 115"/>
          <p:cNvSpPr/>
          <p:nvPr/>
        </p:nvSpPr>
        <p:spPr>
          <a:xfrm rot="10800000">
            <a:off x="5133003" y="2378150"/>
            <a:ext cx="861045" cy="932796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Round Same Side Corner Rectangle 116"/>
          <p:cNvSpPr/>
          <p:nvPr/>
        </p:nvSpPr>
        <p:spPr>
          <a:xfrm rot="10800000">
            <a:off x="3869822" y="2378147"/>
            <a:ext cx="861045" cy="1148060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2" name="Round Same Side Corner Rectangle 117"/>
          <p:cNvSpPr/>
          <p:nvPr/>
        </p:nvSpPr>
        <p:spPr>
          <a:xfrm rot="10800000">
            <a:off x="6478772" y="2378147"/>
            <a:ext cx="861045" cy="1148061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3" name="Round Same Side Corner Rectangle 118"/>
          <p:cNvSpPr/>
          <p:nvPr/>
        </p:nvSpPr>
        <p:spPr>
          <a:xfrm rot="10800000">
            <a:off x="7794334" y="2378148"/>
            <a:ext cx="861045" cy="742280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2858622" y="2527035"/>
            <a:ext cx="301867" cy="444508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178"/>
          <p:cNvSpPr>
            <a:spLocks noEditPoints="1"/>
          </p:cNvSpPr>
          <p:nvPr/>
        </p:nvSpPr>
        <p:spPr bwMode="auto">
          <a:xfrm>
            <a:off x="4093765" y="2796591"/>
            <a:ext cx="413159" cy="31117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83"/>
          <p:cNvSpPr>
            <a:spLocks noEditPoints="1"/>
          </p:cNvSpPr>
          <p:nvPr/>
        </p:nvSpPr>
        <p:spPr bwMode="auto">
          <a:xfrm>
            <a:off x="5419791" y="2628941"/>
            <a:ext cx="287470" cy="431210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62"/>
          <p:cNvSpPr>
            <a:spLocks noEditPoints="1"/>
          </p:cNvSpPr>
          <p:nvPr/>
        </p:nvSpPr>
        <p:spPr bwMode="auto">
          <a:xfrm>
            <a:off x="6705725" y="2746979"/>
            <a:ext cx="407141" cy="410396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228"/>
          <p:cNvSpPr>
            <a:spLocks/>
          </p:cNvSpPr>
          <p:nvPr/>
        </p:nvSpPr>
        <p:spPr bwMode="auto">
          <a:xfrm>
            <a:off x="8046884" y="2541630"/>
            <a:ext cx="355947" cy="35836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" name="Group 151"/>
          <p:cNvGrpSpPr/>
          <p:nvPr/>
        </p:nvGrpSpPr>
        <p:grpSpPr>
          <a:xfrm>
            <a:off x="2915304" y="3167442"/>
            <a:ext cx="188503" cy="1234188"/>
            <a:chOff x="4067062" y="2800350"/>
            <a:chExt cx="200183" cy="1310663"/>
          </a:xfrm>
        </p:grpSpPr>
        <p:sp>
          <p:nvSpPr>
            <p:cNvPr id="91" name="Oval 125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2" name="TextBox 60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93" name="Straight Connector 12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0" name="Group 155"/>
          <p:cNvGrpSpPr/>
          <p:nvPr/>
        </p:nvGrpSpPr>
        <p:grpSpPr>
          <a:xfrm>
            <a:off x="4201334" y="3554913"/>
            <a:ext cx="188503" cy="1234188"/>
            <a:chOff x="4067062" y="2800350"/>
            <a:chExt cx="200183" cy="1310663"/>
          </a:xfrm>
        </p:grpSpPr>
        <p:sp>
          <p:nvSpPr>
            <p:cNvPr id="88" name="Oval 156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TextBox 64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90" name="Straight Connector 15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1" name="Group 159"/>
          <p:cNvGrpSpPr/>
          <p:nvPr/>
        </p:nvGrpSpPr>
        <p:grpSpPr>
          <a:xfrm>
            <a:off x="5499556" y="3346826"/>
            <a:ext cx="188503" cy="1234188"/>
            <a:chOff x="4067062" y="2800350"/>
            <a:chExt cx="200183" cy="1310663"/>
          </a:xfrm>
        </p:grpSpPr>
        <p:sp>
          <p:nvSpPr>
            <p:cNvPr id="85" name="Oval 160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6" name="TextBox 68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7" name="Straight Connector 162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2" name="Group 163"/>
          <p:cNvGrpSpPr/>
          <p:nvPr/>
        </p:nvGrpSpPr>
        <p:grpSpPr>
          <a:xfrm>
            <a:off x="6815043" y="3554913"/>
            <a:ext cx="188503" cy="1234188"/>
            <a:chOff x="4067062" y="2800350"/>
            <a:chExt cx="200183" cy="1310663"/>
          </a:xfrm>
        </p:grpSpPr>
        <p:sp>
          <p:nvSpPr>
            <p:cNvPr id="82" name="Oval 164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3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4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3" name="Group 167"/>
          <p:cNvGrpSpPr/>
          <p:nvPr/>
        </p:nvGrpSpPr>
        <p:grpSpPr>
          <a:xfrm>
            <a:off x="8130605" y="3176411"/>
            <a:ext cx="188503" cy="1234188"/>
            <a:chOff x="4067062" y="2800350"/>
            <a:chExt cx="200183" cy="1310663"/>
          </a:xfrm>
        </p:grpSpPr>
        <p:sp>
          <p:nvSpPr>
            <p:cNvPr id="79" name="Oval 168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0" name="TextBox 76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1" name="Straight Connector 170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4" name="Group 56"/>
          <p:cNvGrpSpPr/>
          <p:nvPr/>
        </p:nvGrpSpPr>
        <p:grpSpPr>
          <a:xfrm>
            <a:off x="2409069" y="4307072"/>
            <a:ext cx="1407463" cy="668118"/>
            <a:chOff x="877565" y="1246895"/>
            <a:chExt cx="4499839" cy="449615"/>
          </a:xfrm>
        </p:grpSpPr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877565" y="1246895"/>
              <a:ext cx="4499839" cy="14912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guidePage_route.js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877565" y="1423111"/>
              <a:ext cx="3870248" cy="2733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该文件用于定义引导页的路由。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Group 56"/>
          <p:cNvGrpSpPr/>
          <p:nvPr/>
        </p:nvGrpSpPr>
        <p:grpSpPr>
          <a:xfrm>
            <a:off x="3619608" y="4651796"/>
            <a:ext cx="1790627" cy="1392407"/>
            <a:chOff x="802075" y="1170807"/>
            <a:chExt cx="4668546" cy="937032"/>
          </a:xfrm>
        </p:grpSpPr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2038303" y="1170807"/>
              <a:ext cx="3432318" cy="14912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route.js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802075" y="1362204"/>
              <a:ext cx="3724310" cy="74563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在全局路由文件中注册子路由，并且添加判断功能，即判断是否是新用户。值得一提的是，用户第一次启动</a:t>
              </a:r>
              <a:r>
                <a:rPr lang="en-US" altLang="zh-CN" sz="10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App</a:t>
              </a: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，会默认该用户为新用户。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56"/>
          <p:cNvGrpSpPr/>
          <p:nvPr/>
        </p:nvGrpSpPr>
        <p:grpSpPr>
          <a:xfrm>
            <a:off x="5170479" y="4405099"/>
            <a:ext cx="1073564" cy="846714"/>
            <a:chOff x="1315495" y="1246894"/>
            <a:chExt cx="3432321" cy="569803"/>
          </a:xfrm>
        </p:grpSpPr>
        <p:sp>
          <p:nvSpPr>
            <p:cNvPr id="73" name="Text Placeholder 3"/>
            <p:cNvSpPr txBox="1">
              <a:spLocks/>
            </p:cNvSpPr>
            <p:nvPr/>
          </p:nvSpPr>
          <p:spPr>
            <a:xfrm>
              <a:off x="1315495" y="1246894"/>
              <a:ext cx="3432318" cy="14912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guidePage.html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Text Placeholder 3"/>
            <p:cNvSpPr txBox="1">
              <a:spLocks/>
            </p:cNvSpPr>
            <p:nvPr/>
          </p:nvSpPr>
          <p:spPr>
            <a:xfrm>
              <a:off x="1315498" y="1406598"/>
              <a:ext cx="3432318" cy="4100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该文件用于引导页的功能界面展示</a:t>
              </a:r>
              <a:r>
                <a:rPr lang="zh-CN" altLang="en-US" sz="5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kumimoji="0" lang="en-US" altLang="zh-CN" sz="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56"/>
          <p:cNvGrpSpPr/>
          <p:nvPr/>
        </p:nvGrpSpPr>
        <p:grpSpPr>
          <a:xfrm>
            <a:off x="6399118" y="4775023"/>
            <a:ext cx="1073564" cy="836553"/>
            <a:chOff x="1315495" y="1253733"/>
            <a:chExt cx="3432321" cy="562965"/>
          </a:xfrm>
        </p:grpSpPr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1315495" y="1253733"/>
              <a:ext cx="3432318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guidePage.css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1315498" y="1406599"/>
              <a:ext cx="3432318" cy="4100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该文件用于控制引导页的界面样式和动画效果。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56"/>
          <p:cNvGrpSpPr/>
          <p:nvPr/>
        </p:nvGrpSpPr>
        <p:grpSpPr>
          <a:xfrm>
            <a:off x="7682561" y="4450522"/>
            <a:ext cx="1073564" cy="1032759"/>
            <a:chOff x="1315495" y="1253733"/>
            <a:chExt cx="3432321" cy="695004"/>
          </a:xfrm>
        </p:grpSpPr>
        <p:sp>
          <p:nvSpPr>
            <p:cNvPr id="69" name="Text Placeholder 3"/>
            <p:cNvSpPr txBox="1">
              <a:spLocks/>
            </p:cNvSpPr>
            <p:nvPr/>
          </p:nvSpPr>
          <p:spPr>
            <a:xfrm>
              <a:off x="1315495" y="1253733"/>
              <a:ext cx="3432318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index.html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 Placeholder 3"/>
            <p:cNvSpPr txBox="1">
              <a:spLocks/>
            </p:cNvSpPr>
            <p:nvPr/>
          </p:nvSpPr>
          <p:spPr>
            <a:xfrm>
              <a:off x="1315498" y="1401938"/>
              <a:ext cx="3432318" cy="5467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在该文件中引入引导页需要的</a:t>
              </a:r>
              <a:r>
                <a:rPr lang="en-US" altLang="zh-CN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CSS</a:t>
              </a: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文件。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3" name="Round Same Side Corner Rectangle 117"/>
          <p:cNvSpPr/>
          <p:nvPr/>
        </p:nvSpPr>
        <p:spPr>
          <a:xfrm rot="10800000">
            <a:off x="1179490" y="2378147"/>
            <a:ext cx="861045" cy="1148061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5" name="Group 163"/>
          <p:cNvGrpSpPr/>
          <p:nvPr/>
        </p:nvGrpSpPr>
        <p:grpSpPr>
          <a:xfrm>
            <a:off x="1515761" y="3554913"/>
            <a:ext cx="188503" cy="1234188"/>
            <a:chOff x="4067062" y="2800350"/>
            <a:chExt cx="200183" cy="1310663"/>
          </a:xfrm>
        </p:grpSpPr>
        <p:sp>
          <p:nvSpPr>
            <p:cNvPr id="106" name="Oval 164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7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08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09" name="Group 56"/>
          <p:cNvGrpSpPr/>
          <p:nvPr/>
        </p:nvGrpSpPr>
        <p:grpSpPr>
          <a:xfrm>
            <a:off x="495300" y="4764867"/>
            <a:ext cx="1678100" cy="1219322"/>
            <a:chOff x="-617284" y="1246897"/>
            <a:chExt cx="5365100" cy="820552"/>
          </a:xfrm>
        </p:grpSpPr>
        <p:sp>
          <p:nvSpPr>
            <p:cNvPr id="110" name="Text Placeholder 3"/>
            <p:cNvSpPr txBox="1">
              <a:spLocks/>
            </p:cNvSpPr>
            <p:nvPr/>
          </p:nvSpPr>
          <p:spPr>
            <a:xfrm>
              <a:off x="-617284" y="1246897"/>
              <a:ext cx="5365100" cy="14912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guidePage_controller.js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Text Placeholder 3"/>
            <p:cNvSpPr txBox="1">
              <a:spLocks/>
            </p:cNvSpPr>
            <p:nvPr/>
          </p:nvSpPr>
          <p:spPr>
            <a:xfrm>
              <a:off x="-293741" y="1393271"/>
              <a:ext cx="5036950" cy="67417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（</a:t>
              </a:r>
              <a:r>
                <a:rPr lang="en-US" altLang="zh-CN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50" kern="0" dirty="0" smtClean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r>
                <a:rPr lang="en-US" altLang="zh-CN" sz="1050" kern="0" dirty="0" smtClean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slideHasChanged</a:t>
              </a:r>
              <a:r>
                <a:rPr lang="en-US" altLang="zh-CN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()</a:t>
              </a:r>
              <a:r>
                <a:rPr lang="zh-CN" altLang="en-US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：幻灯片滑动的回调函数。</a:t>
              </a:r>
            </a:p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（</a:t>
              </a:r>
              <a:r>
                <a:rPr lang="en-US" altLang="zh-CN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50" kern="0" dirty="0" smtClean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）</a:t>
              </a:r>
              <a:r>
                <a:rPr lang="en-US" altLang="zh-CN" sz="1050" kern="0" dirty="0" smtClean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func_goHome</a:t>
              </a:r>
              <a:r>
                <a:rPr lang="en-US" altLang="zh-CN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()</a:t>
              </a:r>
              <a:r>
                <a:rPr lang="zh-CN" altLang="en-US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：点击“立即体验”按钮后要触发的回调函数。</a:t>
              </a:r>
            </a:p>
          </p:txBody>
        </p:sp>
      </p:grpSp>
      <p:sp>
        <p:nvSpPr>
          <p:cNvPr id="112" name="Freeform 203"/>
          <p:cNvSpPr>
            <a:spLocks noChangeAspect="1" noEditPoints="1"/>
          </p:cNvSpPr>
          <p:nvPr/>
        </p:nvSpPr>
        <p:spPr bwMode="auto">
          <a:xfrm>
            <a:off x="1384229" y="2723178"/>
            <a:ext cx="451565" cy="434197"/>
          </a:xfrm>
          <a:custGeom>
            <a:avLst/>
            <a:gdLst>
              <a:gd name="T0" fmla="*/ 88 w 218"/>
              <a:gd name="T1" fmla="*/ 43 h 209"/>
              <a:gd name="T2" fmla="*/ 36 w 218"/>
              <a:gd name="T3" fmla="*/ 43 h 209"/>
              <a:gd name="T4" fmla="*/ 26 w 218"/>
              <a:gd name="T5" fmla="*/ 57 h 209"/>
              <a:gd name="T6" fmla="*/ 36 w 218"/>
              <a:gd name="T7" fmla="*/ 71 h 209"/>
              <a:gd name="T8" fmla="*/ 88 w 218"/>
              <a:gd name="T9" fmla="*/ 71 h 209"/>
              <a:gd name="T10" fmla="*/ 88 w 218"/>
              <a:gd name="T11" fmla="*/ 43 h 209"/>
              <a:gd name="T12" fmla="*/ 88 w 218"/>
              <a:gd name="T13" fmla="*/ 43 h 209"/>
              <a:gd name="T14" fmla="*/ 126 w 218"/>
              <a:gd name="T15" fmla="*/ 71 h 209"/>
              <a:gd name="T16" fmla="*/ 187 w 218"/>
              <a:gd name="T17" fmla="*/ 71 h 209"/>
              <a:gd name="T18" fmla="*/ 194 w 218"/>
              <a:gd name="T19" fmla="*/ 71 h 209"/>
              <a:gd name="T20" fmla="*/ 197 w 218"/>
              <a:gd name="T21" fmla="*/ 76 h 209"/>
              <a:gd name="T22" fmla="*/ 213 w 218"/>
              <a:gd name="T23" fmla="*/ 102 h 209"/>
              <a:gd name="T24" fmla="*/ 218 w 218"/>
              <a:gd name="T25" fmla="*/ 109 h 209"/>
              <a:gd name="T26" fmla="*/ 213 w 218"/>
              <a:gd name="T27" fmla="*/ 114 h 209"/>
              <a:gd name="T28" fmla="*/ 197 w 218"/>
              <a:gd name="T29" fmla="*/ 140 h 209"/>
              <a:gd name="T30" fmla="*/ 194 w 218"/>
              <a:gd name="T31" fmla="*/ 147 h 209"/>
              <a:gd name="T32" fmla="*/ 187 w 218"/>
              <a:gd name="T33" fmla="*/ 147 h 209"/>
              <a:gd name="T34" fmla="*/ 126 w 218"/>
              <a:gd name="T35" fmla="*/ 147 h 209"/>
              <a:gd name="T36" fmla="*/ 126 w 218"/>
              <a:gd name="T37" fmla="*/ 180 h 209"/>
              <a:gd name="T38" fmla="*/ 180 w 218"/>
              <a:gd name="T39" fmla="*/ 180 h 209"/>
              <a:gd name="T40" fmla="*/ 180 w 218"/>
              <a:gd name="T41" fmla="*/ 209 h 209"/>
              <a:gd name="T42" fmla="*/ 40 w 218"/>
              <a:gd name="T43" fmla="*/ 209 h 209"/>
              <a:gd name="T44" fmla="*/ 40 w 218"/>
              <a:gd name="T45" fmla="*/ 180 h 209"/>
              <a:gd name="T46" fmla="*/ 90 w 218"/>
              <a:gd name="T47" fmla="*/ 180 h 209"/>
              <a:gd name="T48" fmla="*/ 90 w 218"/>
              <a:gd name="T49" fmla="*/ 95 h 209"/>
              <a:gd name="T50" fmla="*/ 29 w 218"/>
              <a:gd name="T51" fmla="*/ 95 h 209"/>
              <a:gd name="T52" fmla="*/ 22 w 218"/>
              <a:gd name="T53" fmla="*/ 95 h 209"/>
              <a:gd name="T54" fmla="*/ 19 w 218"/>
              <a:gd name="T55" fmla="*/ 88 h 209"/>
              <a:gd name="T56" fmla="*/ 3 w 218"/>
              <a:gd name="T57" fmla="*/ 62 h 209"/>
              <a:gd name="T58" fmla="*/ 0 w 218"/>
              <a:gd name="T59" fmla="*/ 57 h 209"/>
              <a:gd name="T60" fmla="*/ 3 w 218"/>
              <a:gd name="T61" fmla="*/ 50 h 209"/>
              <a:gd name="T62" fmla="*/ 19 w 218"/>
              <a:gd name="T63" fmla="*/ 24 h 209"/>
              <a:gd name="T64" fmla="*/ 22 w 218"/>
              <a:gd name="T65" fmla="*/ 19 h 209"/>
              <a:gd name="T66" fmla="*/ 29 w 218"/>
              <a:gd name="T67" fmla="*/ 19 h 209"/>
              <a:gd name="T68" fmla="*/ 90 w 218"/>
              <a:gd name="T69" fmla="*/ 19 h 209"/>
              <a:gd name="T70" fmla="*/ 90 w 218"/>
              <a:gd name="T71" fmla="*/ 15 h 209"/>
              <a:gd name="T72" fmla="*/ 109 w 218"/>
              <a:gd name="T73" fmla="*/ 0 h 209"/>
              <a:gd name="T74" fmla="*/ 126 w 218"/>
              <a:gd name="T75" fmla="*/ 15 h 209"/>
              <a:gd name="T76" fmla="*/ 126 w 218"/>
              <a:gd name="T77" fmla="*/ 71 h 209"/>
              <a:gd name="T78" fmla="*/ 126 w 218"/>
              <a:gd name="T79" fmla="*/ 71 h 209"/>
              <a:gd name="T80" fmla="*/ 182 w 218"/>
              <a:gd name="T81" fmla="*/ 93 h 209"/>
              <a:gd name="T82" fmla="*/ 128 w 218"/>
              <a:gd name="T83" fmla="*/ 93 h 209"/>
              <a:gd name="T84" fmla="*/ 128 w 218"/>
              <a:gd name="T85" fmla="*/ 123 h 209"/>
              <a:gd name="T86" fmla="*/ 182 w 218"/>
              <a:gd name="T87" fmla="*/ 123 h 209"/>
              <a:gd name="T88" fmla="*/ 192 w 218"/>
              <a:gd name="T89" fmla="*/ 109 h 209"/>
              <a:gd name="T90" fmla="*/ 182 w 218"/>
              <a:gd name="T91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1920" tIns="60960" rIns="121920" bIns="609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515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908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六边形 25"/>
          <p:cNvSpPr/>
          <p:nvPr/>
        </p:nvSpPr>
        <p:spPr>
          <a:xfrm rot="5400000">
            <a:off x="4630228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>
            <a:off x="3628336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5064359" y="376457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4630228" y="4592718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3606565" y="457094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六边形 14"/>
          <p:cNvSpPr/>
          <p:nvPr/>
        </p:nvSpPr>
        <p:spPr>
          <a:xfrm>
            <a:off x="3904590" y="4548786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4" name="六边形 33"/>
          <p:cNvSpPr/>
          <p:nvPr/>
        </p:nvSpPr>
        <p:spPr>
          <a:xfrm rot="5400000">
            <a:off x="3152774" y="376070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0172" y="2663837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www\areas\guidePage\guidePage_controller.js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6226" y="3923114"/>
            <a:ext cx="2829124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修改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www\js\route.js</a:t>
            </a:r>
          </a:p>
        </p:txBody>
      </p:sp>
      <p:sp>
        <p:nvSpPr>
          <p:cNvPr id="37" name="矩形 36"/>
          <p:cNvSpPr/>
          <p:nvPr/>
        </p:nvSpPr>
        <p:spPr>
          <a:xfrm>
            <a:off x="843280" y="4698013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www\css\guidePage\guidePage.css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44704" y="3705889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www\areas\guidePage\guidePage.html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92596" y="2674663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www\areas\guidePage\guidePage_route.js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92596" y="4738594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最后需要在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index.html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文件中引入该任务需要的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50300" y="3674917"/>
            <a:ext cx="792449" cy="870696"/>
            <a:chOff x="6839593" y="2769970"/>
            <a:chExt cx="441774" cy="444643"/>
          </a:xfrm>
          <a:solidFill>
            <a:srgbClr val="0070C0"/>
          </a:solidFill>
        </p:grpSpPr>
        <p:sp>
          <p:nvSpPr>
            <p:cNvPr id="47" name="Freeform 203"/>
            <p:cNvSpPr>
              <a:spLocks noEditPoints="1"/>
            </p:cNvSpPr>
            <p:nvPr/>
          </p:nvSpPr>
          <p:spPr bwMode="auto">
            <a:xfrm>
              <a:off x="6839593" y="2769970"/>
              <a:ext cx="441774" cy="444643"/>
            </a:xfrm>
            <a:custGeom>
              <a:avLst/>
              <a:gdLst>
                <a:gd name="T0" fmla="*/ 77 w 154"/>
                <a:gd name="T1" fmla="*/ 10 h 155"/>
                <a:gd name="T2" fmla="*/ 59 w 154"/>
                <a:gd name="T3" fmla="*/ 12 h 155"/>
                <a:gd name="T4" fmla="*/ 42 w 154"/>
                <a:gd name="T5" fmla="*/ 19 h 155"/>
                <a:gd name="T6" fmla="*/ 24 w 154"/>
                <a:gd name="T7" fmla="*/ 35 h 155"/>
                <a:gd name="T8" fmla="*/ 12 w 154"/>
                <a:gd name="T9" fmla="*/ 55 h 155"/>
                <a:gd name="T10" fmla="*/ 8 w 154"/>
                <a:gd name="T11" fmla="*/ 78 h 155"/>
                <a:gd name="T12" fmla="*/ 10 w 154"/>
                <a:gd name="T13" fmla="*/ 96 h 155"/>
                <a:gd name="T14" fmla="*/ 16 w 154"/>
                <a:gd name="T15" fmla="*/ 112 h 155"/>
                <a:gd name="T16" fmla="*/ 32 w 154"/>
                <a:gd name="T17" fmla="*/ 131 h 155"/>
                <a:gd name="T18" fmla="*/ 53 w 154"/>
                <a:gd name="T19" fmla="*/ 143 h 155"/>
                <a:gd name="T20" fmla="*/ 77 w 154"/>
                <a:gd name="T21" fmla="*/ 147 h 155"/>
                <a:gd name="T22" fmla="*/ 93 w 154"/>
                <a:gd name="T23" fmla="*/ 145 h 155"/>
                <a:gd name="T24" fmla="*/ 109 w 154"/>
                <a:gd name="T25" fmla="*/ 139 h 155"/>
                <a:gd name="T26" fmla="*/ 130 w 154"/>
                <a:gd name="T27" fmla="*/ 122 h 155"/>
                <a:gd name="T28" fmla="*/ 140 w 154"/>
                <a:gd name="T29" fmla="*/ 102 h 155"/>
                <a:gd name="T30" fmla="*/ 144 w 154"/>
                <a:gd name="T31" fmla="*/ 78 h 155"/>
                <a:gd name="T32" fmla="*/ 142 w 154"/>
                <a:gd name="T33" fmla="*/ 61 h 155"/>
                <a:gd name="T34" fmla="*/ 136 w 154"/>
                <a:gd name="T35" fmla="*/ 45 h 155"/>
                <a:gd name="T36" fmla="*/ 120 w 154"/>
                <a:gd name="T37" fmla="*/ 25 h 155"/>
                <a:gd name="T38" fmla="*/ 99 w 154"/>
                <a:gd name="T39" fmla="*/ 14 h 155"/>
                <a:gd name="T40" fmla="*/ 77 w 154"/>
                <a:gd name="T41" fmla="*/ 10 h 155"/>
                <a:gd name="T42" fmla="*/ 77 w 154"/>
                <a:gd name="T43" fmla="*/ 0 h 155"/>
                <a:gd name="T44" fmla="*/ 103 w 154"/>
                <a:gd name="T45" fmla="*/ 6 h 155"/>
                <a:gd name="T46" fmla="*/ 126 w 154"/>
                <a:gd name="T47" fmla="*/ 19 h 155"/>
                <a:gd name="T48" fmla="*/ 144 w 154"/>
                <a:gd name="T49" fmla="*/ 41 h 155"/>
                <a:gd name="T50" fmla="*/ 150 w 154"/>
                <a:gd name="T51" fmla="*/ 59 h 155"/>
                <a:gd name="T52" fmla="*/ 154 w 154"/>
                <a:gd name="T53" fmla="*/ 78 h 155"/>
                <a:gd name="T54" fmla="*/ 148 w 154"/>
                <a:gd name="T55" fmla="*/ 104 h 155"/>
                <a:gd name="T56" fmla="*/ 136 w 154"/>
                <a:gd name="T57" fmla="*/ 129 h 155"/>
                <a:gd name="T58" fmla="*/ 114 w 154"/>
                <a:gd name="T59" fmla="*/ 145 h 155"/>
                <a:gd name="T60" fmla="*/ 95 w 154"/>
                <a:gd name="T61" fmla="*/ 153 h 155"/>
                <a:gd name="T62" fmla="*/ 77 w 154"/>
                <a:gd name="T63" fmla="*/ 155 h 155"/>
                <a:gd name="T64" fmla="*/ 51 w 154"/>
                <a:gd name="T65" fmla="*/ 151 h 155"/>
                <a:gd name="T66" fmla="*/ 26 w 154"/>
                <a:gd name="T67" fmla="*/ 137 h 155"/>
                <a:gd name="T68" fmla="*/ 10 w 154"/>
                <a:gd name="T69" fmla="*/ 116 h 155"/>
                <a:gd name="T70" fmla="*/ 2 w 154"/>
                <a:gd name="T71" fmla="*/ 98 h 155"/>
                <a:gd name="T72" fmla="*/ 0 w 154"/>
                <a:gd name="T73" fmla="*/ 78 h 155"/>
                <a:gd name="T74" fmla="*/ 4 w 154"/>
                <a:gd name="T75" fmla="*/ 51 h 155"/>
                <a:gd name="T76" fmla="*/ 18 w 154"/>
                <a:gd name="T77" fmla="*/ 29 h 155"/>
                <a:gd name="T78" fmla="*/ 38 w 154"/>
                <a:gd name="T79" fmla="*/ 10 h 155"/>
                <a:gd name="T80" fmla="*/ 57 w 154"/>
                <a:gd name="T81" fmla="*/ 4 h 155"/>
                <a:gd name="T82" fmla="*/ 77 w 154"/>
                <a:gd name="T8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55">
                  <a:moveTo>
                    <a:pt x="77" y="10"/>
                  </a:moveTo>
                  <a:lnTo>
                    <a:pt x="59" y="12"/>
                  </a:lnTo>
                  <a:lnTo>
                    <a:pt x="42" y="19"/>
                  </a:lnTo>
                  <a:lnTo>
                    <a:pt x="24" y="35"/>
                  </a:lnTo>
                  <a:lnTo>
                    <a:pt x="12" y="55"/>
                  </a:lnTo>
                  <a:lnTo>
                    <a:pt x="8" y="78"/>
                  </a:lnTo>
                  <a:lnTo>
                    <a:pt x="10" y="96"/>
                  </a:lnTo>
                  <a:lnTo>
                    <a:pt x="16" y="112"/>
                  </a:lnTo>
                  <a:lnTo>
                    <a:pt x="32" y="131"/>
                  </a:lnTo>
                  <a:lnTo>
                    <a:pt x="53" y="143"/>
                  </a:lnTo>
                  <a:lnTo>
                    <a:pt x="77" y="147"/>
                  </a:lnTo>
                  <a:lnTo>
                    <a:pt x="93" y="145"/>
                  </a:lnTo>
                  <a:lnTo>
                    <a:pt x="109" y="139"/>
                  </a:lnTo>
                  <a:lnTo>
                    <a:pt x="130" y="122"/>
                  </a:lnTo>
                  <a:lnTo>
                    <a:pt x="140" y="102"/>
                  </a:lnTo>
                  <a:lnTo>
                    <a:pt x="144" y="78"/>
                  </a:lnTo>
                  <a:lnTo>
                    <a:pt x="142" y="61"/>
                  </a:lnTo>
                  <a:lnTo>
                    <a:pt x="136" y="45"/>
                  </a:lnTo>
                  <a:lnTo>
                    <a:pt x="120" y="25"/>
                  </a:lnTo>
                  <a:lnTo>
                    <a:pt x="99" y="14"/>
                  </a:lnTo>
                  <a:lnTo>
                    <a:pt x="77" y="10"/>
                  </a:lnTo>
                  <a:close/>
                  <a:moveTo>
                    <a:pt x="77" y="0"/>
                  </a:moveTo>
                  <a:lnTo>
                    <a:pt x="103" y="6"/>
                  </a:lnTo>
                  <a:lnTo>
                    <a:pt x="126" y="19"/>
                  </a:lnTo>
                  <a:lnTo>
                    <a:pt x="144" y="41"/>
                  </a:lnTo>
                  <a:lnTo>
                    <a:pt x="150" y="59"/>
                  </a:lnTo>
                  <a:lnTo>
                    <a:pt x="154" y="78"/>
                  </a:lnTo>
                  <a:lnTo>
                    <a:pt x="148" y="104"/>
                  </a:lnTo>
                  <a:lnTo>
                    <a:pt x="136" y="129"/>
                  </a:lnTo>
                  <a:lnTo>
                    <a:pt x="114" y="145"/>
                  </a:lnTo>
                  <a:lnTo>
                    <a:pt x="95" y="153"/>
                  </a:lnTo>
                  <a:lnTo>
                    <a:pt x="77" y="155"/>
                  </a:lnTo>
                  <a:lnTo>
                    <a:pt x="51" y="151"/>
                  </a:lnTo>
                  <a:lnTo>
                    <a:pt x="26" y="137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4" y="51"/>
                  </a:lnTo>
                  <a:lnTo>
                    <a:pt x="18" y="29"/>
                  </a:lnTo>
                  <a:lnTo>
                    <a:pt x="38" y="10"/>
                  </a:lnTo>
                  <a:lnTo>
                    <a:pt x="57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04"/>
            <p:cNvSpPr>
              <a:spLocks noEditPoints="1"/>
            </p:cNvSpPr>
            <p:nvPr/>
          </p:nvSpPr>
          <p:spPr bwMode="auto">
            <a:xfrm>
              <a:off x="6925653" y="2870374"/>
              <a:ext cx="269654" cy="186464"/>
            </a:xfrm>
            <a:custGeom>
              <a:avLst/>
              <a:gdLst>
                <a:gd name="T0" fmla="*/ 6 w 94"/>
                <a:gd name="T1" fmla="*/ 6 h 65"/>
                <a:gd name="T2" fmla="*/ 6 w 94"/>
                <a:gd name="T3" fmla="*/ 55 h 65"/>
                <a:gd name="T4" fmla="*/ 88 w 94"/>
                <a:gd name="T5" fmla="*/ 55 h 65"/>
                <a:gd name="T6" fmla="*/ 88 w 94"/>
                <a:gd name="T7" fmla="*/ 6 h 65"/>
                <a:gd name="T8" fmla="*/ 6 w 94"/>
                <a:gd name="T9" fmla="*/ 6 h 65"/>
                <a:gd name="T10" fmla="*/ 4 w 94"/>
                <a:gd name="T11" fmla="*/ 0 h 65"/>
                <a:gd name="T12" fmla="*/ 88 w 94"/>
                <a:gd name="T13" fmla="*/ 0 h 65"/>
                <a:gd name="T14" fmla="*/ 94 w 94"/>
                <a:gd name="T15" fmla="*/ 4 h 65"/>
                <a:gd name="T16" fmla="*/ 94 w 94"/>
                <a:gd name="T17" fmla="*/ 61 h 65"/>
                <a:gd name="T18" fmla="*/ 88 w 94"/>
                <a:gd name="T19" fmla="*/ 65 h 65"/>
                <a:gd name="T20" fmla="*/ 67 w 94"/>
                <a:gd name="T21" fmla="*/ 65 h 65"/>
                <a:gd name="T22" fmla="*/ 29 w 94"/>
                <a:gd name="T23" fmla="*/ 65 h 65"/>
                <a:gd name="T24" fmla="*/ 4 w 94"/>
                <a:gd name="T25" fmla="*/ 65 h 65"/>
                <a:gd name="T26" fmla="*/ 0 w 94"/>
                <a:gd name="T27" fmla="*/ 61 h 65"/>
                <a:gd name="T28" fmla="*/ 0 w 94"/>
                <a:gd name="T29" fmla="*/ 4 h 65"/>
                <a:gd name="T30" fmla="*/ 4 w 94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5">
                  <a:moveTo>
                    <a:pt x="6" y="6"/>
                  </a:moveTo>
                  <a:lnTo>
                    <a:pt x="6" y="55"/>
                  </a:lnTo>
                  <a:lnTo>
                    <a:pt x="88" y="55"/>
                  </a:lnTo>
                  <a:lnTo>
                    <a:pt x="88" y="6"/>
                  </a:lnTo>
                  <a:lnTo>
                    <a:pt x="6" y="6"/>
                  </a:lnTo>
                  <a:close/>
                  <a:moveTo>
                    <a:pt x="4" y="0"/>
                  </a:moveTo>
                  <a:lnTo>
                    <a:pt x="88" y="0"/>
                  </a:lnTo>
                  <a:lnTo>
                    <a:pt x="94" y="4"/>
                  </a:lnTo>
                  <a:lnTo>
                    <a:pt x="94" y="61"/>
                  </a:lnTo>
                  <a:lnTo>
                    <a:pt x="88" y="65"/>
                  </a:lnTo>
                  <a:lnTo>
                    <a:pt x="67" y="65"/>
                  </a:lnTo>
                  <a:lnTo>
                    <a:pt x="29" y="65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206"/>
            <p:cNvSpPr>
              <a:spLocks noChangeArrowheads="1"/>
            </p:cNvSpPr>
            <p:nvPr/>
          </p:nvSpPr>
          <p:spPr bwMode="auto">
            <a:xfrm>
              <a:off x="7026055" y="3068310"/>
              <a:ext cx="68848" cy="2294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07"/>
            <p:cNvSpPr>
              <a:spLocks/>
            </p:cNvSpPr>
            <p:nvPr/>
          </p:nvSpPr>
          <p:spPr bwMode="auto">
            <a:xfrm>
              <a:off x="6991631" y="3102734"/>
              <a:ext cx="131958" cy="17212"/>
            </a:xfrm>
            <a:custGeom>
              <a:avLst/>
              <a:gdLst>
                <a:gd name="T0" fmla="*/ 4 w 46"/>
                <a:gd name="T1" fmla="*/ 0 h 6"/>
                <a:gd name="T2" fmla="*/ 44 w 46"/>
                <a:gd name="T3" fmla="*/ 0 h 6"/>
                <a:gd name="T4" fmla="*/ 46 w 46"/>
                <a:gd name="T5" fmla="*/ 2 h 6"/>
                <a:gd name="T6" fmla="*/ 44 w 46"/>
                <a:gd name="T7" fmla="*/ 6 h 6"/>
                <a:gd name="T8" fmla="*/ 4 w 46"/>
                <a:gd name="T9" fmla="*/ 6 h 6"/>
                <a:gd name="T10" fmla="*/ 0 w 46"/>
                <a:gd name="T11" fmla="*/ 2 h 6"/>
                <a:gd name="T12" fmla="*/ 4 w 4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" y="0"/>
                  </a:moveTo>
                  <a:lnTo>
                    <a:pt x="44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" y="6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" name="TextBox 33"/>
          <p:cNvSpPr txBox="1"/>
          <p:nvPr/>
        </p:nvSpPr>
        <p:spPr>
          <a:xfrm>
            <a:off x="3861751" y="2977178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2" name="TextBox 33"/>
          <p:cNvSpPr txBox="1"/>
          <p:nvPr/>
        </p:nvSpPr>
        <p:spPr>
          <a:xfrm>
            <a:off x="4869859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6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3" name="TextBox 33"/>
          <p:cNvSpPr txBox="1"/>
          <p:nvPr/>
        </p:nvSpPr>
        <p:spPr>
          <a:xfrm>
            <a:off x="3845018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5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4" name="TextBox 33"/>
          <p:cNvSpPr txBox="1"/>
          <p:nvPr/>
        </p:nvSpPr>
        <p:spPr>
          <a:xfrm>
            <a:off x="3392405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4869859" y="3026981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5303989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1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	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引导页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09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90427" y="1469619"/>
            <a:ext cx="5415072" cy="461665"/>
            <a:chOff x="490427" y="1434615"/>
            <a:chExt cx="5415072" cy="461665"/>
          </a:xfrm>
        </p:grpSpPr>
        <p:sp>
          <p:nvSpPr>
            <p:cNvPr id="50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1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955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1264593" y="24420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导航标签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34" y="2647950"/>
            <a:ext cx="2876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88226" y="3456712"/>
            <a:ext cx="5769824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点</a:t>
            </a:r>
            <a:r>
              <a:rPr lang="zh-CN" altLang="zh-CN" dirty="0"/>
              <a:t>击</a:t>
            </a:r>
            <a:r>
              <a:rPr lang="zh-CN" altLang="zh-CN" dirty="0" smtClean="0"/>
              <a:t>图中</a:t>
            </a:r>
            <a:r>
              <a:rPr lang="zh-CN" altLang="zh-CN" dirty="0"/>
              <a:t>标签后，跳转到相应的界面，需要注意的是，在购物车标签上需要显示购物车商品的数量，这个数量是从客户端</a:t>
            </a:r>
            <a:r>
              <a:rPr lang="en-US" altLang="zh-CN" dirty="0"/>
              <a:t>IndexedDB</a:t>
            </a:r>
            <a:r>
              <a:rPr lang="zh-CN" altLang="zh-CN" dirty="0"/>
              <a:t>数据库中获取，这里使用的是静态数据，在商品详情页完成添加购物车的功能后，再添加获取商品数量的方法。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54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0294" y="1292955"/>
            <a:ext cx="5415072" cy="461665"/>
            <a:chOff x="490427" y="1434615"/>
            <a:chExt cx="5415072" cy="461665"/>
          </a:xfrm>
        </p:grpSpPr>
        <p:sp>
          <p:nvSpPr>
            <p:cNvPr id="4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4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00931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 Same Side Corner Rectangle 112"/>
          <p:cNvSpPr/>
          <p:nvPr/>
        </p:nvSpPr>
        <p:spPr>
          <a:xfrm rot="16200000">
            <a:off x="3813551" y="-1445507"/>
            <a:ext cx="1527034" cy="9154133"/>
          </a:xfrm>
          <a:prstGeom prst="round2SameRect">
            <a:avLst>
              <a:gd name="adj1" fmla="val 50000"/>
              <a:gd name="adj2" fmla="val 0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Round Same Side Corner Rectangle 114"/>
          <p:cNvSpPr/>
          <p:nvPr/>
        </p:nvSpPr>
        <p:spPr>
          <a:xfrm rot="10800000">
            <a:off x="2579033" y="2378148"/>
            <a:ext cx="861045" cy="742280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0" name="Round Same Side Corner Rectangle 115"/>
          <p:cNvSpPr/>
          <p:nvPr/>
        </p:nvSpPr>
        <p:spPr>
          <a:xfrm rot="10800000">
            <a:off x="5133003" y="2378150"/>
            <a:ext cx="861045" cy="932796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Round Same Side Corner Rectangle 116"/>
          <p:cNvSpPr/>
          <p:nvPr/>
        </p:nvSpPr>
        <p:spPr>
          <a:xfrm rot="10800000">
            <a:off x="3869822" y="2378147"/>
            <a:ext cx="861045" cy="1148060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2" name="Round Same Side Corner Rectangle 117"/>
          <p:cNvSpPr/>
          <p:nvPr/>
        </p:nvSpPr>
        <p:spPr>
          <a:xfrm rot="10800000">
            <a:off x="6478772" y="2378147"/>
            <a:ext cx="861045" cy="1148061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3" name="Round Same Side Corner Rectangle 118"/>
          <p:cNvSpPr/>
          <p:nvPr/>
        </p:nvSpPr>
        <p:spPr>
          <a:xfrm rot="10800000">
            <a:off x="7794334" y="2378148"/>
            <a:ext cx="861045" cy="742280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2858622" y="2527035"/>
            <a:ext cx="301867" cy="444508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178"/>
          <p:cNvSpPr>
            <a:spLocks noEditPoints="1"/>
          </p:cNvSpPr>
          <p:nvPr/>
        </p:nvSpPr>
        <p:spPr bwMode="auto">
          <a:xfrm>
            <a:off x="4093765" y="2796591"/>
            <a:ext cx="413159" cy="31117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83"/>
          <p:cNvSpPr>
            <a:spLocks noEditPoints="1"/>
          </p:cNvSpPr>
          <p:nvPr/>
        </p:nvSpPr>
        <p:spPr bwMode="auto">
          <a:xfrm>
            <a:off x="5419791" y="2628941"/>
            <a:ext cx="287470" cy="431210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62"/>
          <p:cNvSpPr>
            <a:spLocks noEditPoints="1"/>
          </p:cNvSpPr>
          <p:nvPr/>
        </p:nvSpPr>
        <p:spPr bwMode="auto">
          <a:xfrm>
            <a:off x="6705725" y="2746979"/>
            <a:ext cx="407141" cy="410396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228"/>
          <p:cNvSpPr>
            <a:spLocks/>
          </p:cNvSpPr>
          <p:nvPr/>
        </p:nvSpPr>
        <p:spPr bwMode="auto">
          <a:xfrm>
            <a:off x="8046884" y="2541630"/>
            <a:ext cx="355947" cy="35836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" name="Group 151"/>
          <p:cNvGrpSpPr/>
          <p:nvPr/>
        </p:nvGrpSpPr>
        <p:grpSpPr>
          <a:xfrm>
            <a:off x="2915304" y="3167442"/>
            <a:ext cx="188503" cy="1234188"/>
            <a:chOff x="4067062" y="2800350"/>
            <a:chExt cx="200183" cy="1310663"/>
          </a:xfrm>
        </p:grpSpPr>
        <p:sp>
          <p:nvSpPr>
            <p:cNvPr id="91" name="Oval 125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2" name="TextBox 60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93" name="Straight Connector 12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0" name="Group 155"/>
          <p:cNvGrpSpPr/>
          <p:nvPr/>
        </p:nvGrpSpPr>
        <p:grpSpPr>
          <a:xfrm>
            <a:off x="4201334" y="3554913"/>
            <a:ext cx="188503" cy="1234188"/>
            <a:chOff x="4067062" y="2800350"/>
            <a:chExt cx="200183" cy="1310663"/>
          </a:xfrm>
        </p:grpSpPr>
        <p:sp>
          <p:nvSpPr>
            <p:cNvPr id="88" name="Oval 156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TextBox 64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90" name="Straight Connector 15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1" name="Group 159"/>
          <p:cNvGrpSpPr/>
          <p:nvPr/>
        </p:nvGrpSpPr>
        <p:grpSpPr>
          <a:xfrm>
            <a:off x="5499556" y="3346826"/>
            <a:ext cx="188503" cy="1234188"/>
            <a:chOff x="4067062" y="2800350"/>
            <a:chExt cx="200183" cy="1310663"/>
          </a:xfrm>
        </p:grpSpPr>
        <p:sp>
          <p:nvSpPr>
            <p:cNvPr id="85" name="Oval 160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6" name="TextBox 68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7" name="Straight Connector 162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2" name="Group 163"/>
          <p:cNvGrpSpPr/>
          <p:nvPr/>
        </p:nvGrpSpPr>
        <p:grpSpPr>
          <a:xfrm>
            <a:off x="6815043" y="3554913"/>
            <a:ext cx="188503" cy="1234188"/>
            <a:chOff x="4067062" y="2800350"/>
            <a:chExt cx="200183" cy="1310663"/>
          </a:xfrm>
        </p:grpSpPr>
        <p:sp>
          <p:nvSpPr>
            <p:cNvPr id="82" name="Oval 164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3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4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3" name="Group 167"/>
          <p:cNvGrpSpPr/>
          <p:nvPr/>
        </p:nvGrpSpPr>
        <p:grpSpPr>
          <a:xfrm>
            <a:off x="8130605" y="3176411"/>
            <a:ext cx="188503" cy="1234188"/>
            <a:chOff x="4067062" y="2800350"/>
            <a:chExt cx="200183" cy="1310663"/>
          </a:xfrm>
        </p:grpSpPr>
        <p:sp>
          <p:nvSpPr>
            <p:cNvPr id="79" name="Oval 168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0" name="TextBox 76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81" name="Straight Connector 170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64" name="Group 56"/>
          <p:cNvGrpSpPr/>
          <p:nvPr/>
        </p:nvGrpSpPr>
        <p:grpSpPr>
          <a:xfrm>
            <a:off x="2542419" y="4317233"/>
            <a:ext cx="1407463" cy="1228538"/>
            <a:chOff x="877565" y="1253734"/>
            <a:chExt cx="4499839" cy="826754"/>
          </a:xfrm>
        </p:grpSpPr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877565" y="1253734"/>
              <a:ext cx="4499839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 tab_controller.js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911260" y="1408770"/>
              <a:ext cx="3870248" cy="67171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定义一个数据对象，该对象用于绑定页面的购物车商品数量，本任务暂时使用静态数据即可。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Group 56"/>
          <p:cNvGrpSpPr/>
          <p:nvPr/>
        </p:nvGrpSpPr>
        <p:grpSpPr>
          <a:xfrm>
            <a:off x="3925213" y="4661957"/>
            <a:ext cx="1370722" cy="597806"/>
            <a:chOff x="1598862" y="1177646"/>
            <a:chExt cx="3573755" cy="402299"/>
          </a:xfrm>
        </p:grpSpPr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1740298" y="1177646"/>
              <a:ext cx="3432319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tab_route.js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1598862" y="1331400"/>
              <a:ext cx="2927989" cy="24854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该文件用于定义导航标签的路由。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56"/>
          <p:cNvGrpSpPr/>
          <p:nvPr/>
        </p:nvGrpSpPr>
        <p:grpSpPr>
          <a:xfrm>
            <a:off x="5170479" y="4415262"/>
            <a:ext cx="1073564" cy="726234"/>
            <a:chOff x="1315495" y="1253733"/>
            <a:chExt cx="3432321" cy="488725"/>
          </a:xfrm>
        </p:grpSpPr>
        <p:sp>
          <p:nvSpPr>
            <p:cNvPr id="73" name="Text Placeholder 3"/>
            <p:cNvSpPr txBox="1">
              <a:spLocks/>
            </p:cNvSpPr>
            <p:nvPr/>
          </p:nvSpPr>
          <p:spPr>
            <a:xfrm>
              <a:off x="1315495" y="1253733"/>
              <a:ext cx="3432318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route.js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Text Placeholder 3"/>
            <p:cNvSpPr txBox="1">
              <a:spLocks/>
            </p:cNvSpPr>
            <p:nvPr/>
          </p:nvSpPr>
          <p:spPr>
            <a:xfrm>
              <a:off x="1315498" y="1480838"/>
              <a:ext cx="3432318" cy="2616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在全局路由文件中注册子路由。</a:t>
              </a:r>
              <a:endParaRPr kumimoji="0" lang="en-US" altLang="zh-CN" sz="5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56"/>
          <p:cNvGrpSpPr/>
          <p:nvPr/>
        </p:nvGrpSpPr>
        <p:grpSpPr>
          <a:xfrm>
            <a:off x="6399118" y="4775023"/>
            <a:ext cx="1073564" cy="836553"/>
            <a:chOff x="1315495" y="1253733"/>
            <a:chExt cx="3432321" cy="562965"/>
          </a:xfrm>
        </p:grpSpPr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1315495" y="1253733"/>
              <a:ext cx="3432318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tab.html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1315498" y="1406599"/>
              <a:ext cx="3432318" cy="4100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该文件用于导航标签的功能界面展示。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56"/>
          <p:cNvGrpSpPr/>
          <p:nvPr/>
        </p:nvGrpSpPr>
        <p:grpSpPr>
          <a:xfrm>
            <a:off x="7682561" y="4450522"/>
            <a:ext cx="1073564" cy="931194"/>
            <a:chOff x="1315495" y="1253733"/>
            <a:chExt cx="3432321" cy="626655"/>
          </a:xfrm>
        </p:grpSpPr>
        <p:sp>
          <p:nvSpPr>
            <p:cNvPr id="69" name="Text Placeholder 3"/>
            <p:cNvSpPr txBox="1">
              <a:spLocks/>
            </p:cNvSpPr>
            <p:nvPr/>
          </p:nvSpPr>
          <p:spPr>
            <a:xfrm>
              <a:off x="1315495" y="1253733"/>
              <a:ext cx="3432318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index.html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 Placeholder 3"/>
            <p:cNvSpPr txBox="1">
              <a:spLocks/>
            </p:cNvSpPr>
            <p:nvPr/>
          </p:nvSpPr>
          <p:spPr>
            <a:xfrm>
              <a:off x="1315498" y="1470288"/>
              <a:ext cx="3432318" cy="41010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在该文件中引入导航标签需要的</a:t>
              </a:r>
              <a:r>
                <a:rPr lang="en-US" altLang="zh-CN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10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文件。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3" name="Round Same Side Corner Rectangle 117"/>
          <p:cNvSpPr/>
          <p:nvPr/>
        </p:nvSpPr>
        <p:spPr>
          <a:xfrm rot="10800000">
            <a:off x="1179490" y="2378147"/>
            <a:ext cx="861045" cy="1148061"/>
          </a:xfrm>
          <a:prstGeom prst="round2SameRect">
            <a:avLst/>
          </a:prstGeom>
          <a:gradFill rotWithShape="1">
            <a:gsLst>
              <a:gs pos="0">
                <a:srgbClr val="2683C6">
                  <a:satMod val="103000"/>
                  <a:lumMod val="102000"/>
                  <a:tint val="94000"/>
                </a:srgbClr>
              </a:gs>
              <a:gs pos="50000">
                <a:srgbClr val="2683C6">
                  <a:satMod val="110000"/>
                  <a:lumMod val="100000"/>
                  <a:shade val="100000"/>
                </a:srgbClr>
              </a:gs>
              <a:gs pos="100000">
                <a:srgbClr val="2683C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2683C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05" name="Group 163"/>
          <p:cNvGrpSpPr/>
          <p:nvPr/>
        </p:nvGrpSpPr>
        <p:grpSpPr>
          <a:xfrm>
            <a:off x="1515761" y="3554913"/>
            <a:ext cx="188503" cy="1234188"/>
            <a:chOff x="4067062" y="2800350"/>
            <a:chExt cx="200183" cy="1310663"/>
          </a:xfrm>
        </p:grpSpPr>
        <p:sp>
          <p:nvSpPr>
            <p:cNvPr id="106" name="Oval 164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2683C6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7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08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09" name="Group 56"/>
          <p:cNvGrpSpPr/>
          <p:nvPr/>
        </p:nvGrpSpPr>
        <p:grpSpPr>
          <a:xfrm>
            <a:off x="844147" y="4775030"/>
            <a:ext cx="1681678" cy="1087715"/>
            <a:chOff x="-293741" y="1253736"/>
            <a:chExt cx="5376540" cy="731986"/>
          </a:xfrm>
        </p:grpSpPr>
        <p:sp>
          <p:nvSpPr>
            <p:cNvPr id="110" name="Text Placeholder 3"/>
            <p:cNvSpPr txBox="1">
              <a:spLocks/>
            </p:cNvSpPr>
            <p:nvPr/>
          </p:nvSpPr>
          <p:spPr>
            <a:xfrm>
              <a:off x="-282301" y="1253736"/>
              <a:ext cx="5365100" cy="135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ea typeface="微软雅黑" panose="020B0503020204020204" pitchFamily="34" charset="-122"/>
                  <a:sym typeface="Arial" panose="020B0604020202020204" pitchFamily="34" charset="0"/>
                </a:rPr>
                <a:t> tab_service.js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Text Placeholder 3"/>
            <p:cNvSpPr txBox="1">
              <a:spLocks/>
            </p:cNvSpPr>
            <p:nvPr/>
          </p:nvSpPr>
          <p:spPr>
            <a:xfrm>
              <a:off x="-293741" y="1474997"/>
              <a:ext cx="5036951" cy="51072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defTabSz="1146070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ysClr val="window" lastClr="FFFFFF">
                      <a:lumMod val="65000"/>
                    </a:sys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该文件中定义导航标签的服务，服务中定义一个空方法，用于客户端获取购物车商品数量的数据操作。</a:t>
              </a:r>
            </a:p>
          </p:txBody>
        </p:sp>
      </p:grpSp>
      <p:sp>
        <p:nvSpPr>
          <p:cNvPr id="112" name="Freeform 203"/>
          <p:cNvSpPr>
            <a:spLocks noChangeAspect="1" noEditPoints="1"/>
          </p:cNvSpPr>
          <p:nvPr/>
        </p:nvSpPr>
        <p:spPr bwMode="auto">
          <a:xfrm>
            <a:off x="1384229" y="2723178"/>
            <a:ext cx="451565" cy="434197"/>
          </a:xfrm>
          <a:custGeom>
            <a:avLst/>
            <a:gdLst>
              <a:gd name="T0" fmla="*/ 88 w 218"/>
              <a:gd name="T1" fmla="*/ 43 h 209"/>
              <a:gd name="T2" fmla="*/ 36 w 218"/>
              <a:gd name="T3" fmla="*/ 43 h 209"/>
              <a:gd name="T4" fmla="*/ 26 w 218"/>
              <a:gd name="T5" fmla="*/ 57 h 209"/>
              <a:gd name="T6" fmla="*/ 36 w 218"/>
              <a:gd name="T7" fmla="*/ 71 h 209"/>
              <a:gd name="T8" fmla="*/ 88 w 218"/>
              <a:gd name="T9" fmla="*/ 71 h 209"/>
              <a:gd name="T10" fmla="*/ 88 w 218"/>
              <a:gd name="T11" fmla="*/ 43 h 209"/>
              <a:gd name="T12" fmla="*/ 88 w 218"/>
              <a:gd name="T13" fmla="*/ 43 h 209"/>
              <a:gd name="T14" fmla="*/ 126 w 218"/>
              <a:gd name="T15" fmla="*/ 71 h 209"/>
              <a:gd name="T16" fmla="*/ 187 w 218"/>
              <a:gd name="T17" fmla="*/ 71 h 209"/>
              <a:gd name="T18" fmla="*/ 194 w 218"/>
              <a:gd name="T19" fmla="*/ 71 h 209"/>
              <a:gd name="T20" fmla="*/ 197 w 218"/>
              <a:gd name="T21" fmla="*/ 76 h 209"/>
              <a:gd name="T22" fmla="*/ 213 w 218"/>
              <a:gd name="T23" fmla="*/ 102 h 209"/>
              <a:gd name="T24" fmla="*/ 218 w 218"/>
              <a:gd name="T25" fmla="*/ 109 h 209"/>
              <a:gd name="T26" fmla="*/ 213 w 218"/>
              <a:gd name="T27" fmla="*/ 114 h 209"/>
              <a:gd name="T28" fmla="*/ 197 w 218"/>
              <a:gd name="T29" fmla="*/ 140 h 209"/>
              <a:gd name="T30" fmla="*/ 194 w 218"/>
              <a:gd name="T31" fmla="*/ 147 h 209"/>
              <a:gd name="T32" fmla="*/ 187 w 218"/>
              <a:gd name="T33" fmla="*/ 147 h 209"/>
              <a:gd name="T34" fmla="*/ 126 w 218"/>
              <a:gd name="T35" fmla="*/ 147 h 209"/>
              <a:gd name="T36" fmla="*/ 126 w 218"/>
              <a:gd name="T37" fmla="*/ 180 h 209"/>
              <a:gd name="T38" fmla="*/ 180 w 218"/>
              <a:gd name="T39" fmla="*/ 180 h 209"/>
              <a:gd name="T40" fmla="*/ 180 w 218"/>
              <a:gd name="T41" fmla="*/ 209 h 209"/>
              <a:gd name="T42" fmla="*/ 40 w 218"/>
              <a:gd name="T43" fmla="*/ 209 h 209"/>
              <a:gd name="T44" fmla="*/ 40 w 218"/>
              <a:gd name="T45" fmla="*/ 180 h 209"/>
              <a:gd name="T46" fmla="*/ 90 w 218"/>
              <a:gd name="T47" fmla="*/ 180 h 209"/>
              <a:gd name="T48" fmla="*/ 90 w 218"/>
              <a:gd name="T49" fmla="*/ 95 h 209"/>
              <a:gd name="T50" fmla="*/ 29 w 218"/>
              <a:gd name="T51" fmla="*/ 95 h 209"/>
              <a:gd name="T52" fmla="*/ 22 w 218"/>
              <a:gd name="T53" fmla="*/ 95 h 209"/>
              <a:gd name="T54" fmla="*/ 19 w 218"/>
              <a:gd name="T55" fmla="*/ 88 h 209"/>
              <a:gd name="T56" fmla="*/ 3 w 218"/>
              <a:gd name="T57" fmla="*/ 62 h 209"/>
              <a:gd name="T58" fmla="*/ 0 w 218"/>
              <a:gd name="T59" fmla="*/ 57 h 209"/>
              <a:gd name="T60" fmla="*/ 3 w 218"/>
              <a:gd name="T61" fmla="*/ 50 h 209"/>
              <a:gd name="T62" fmla="*/ 19 w 218"/>
              <a:gd name="T63" fmla="*/ 24 h 209"/>
              <a:gd name="T64" fmla="*/ 22 w 218"/>
              <a:gd name="T65" fmla="*/ 19 h 209"/>
              <a:gd name="T66" fmla="*/ 29 w 218"/>
              <a:gd name="T67" fmla="*/ 19 h 209"/>
              <a:gd name="T68" fmla="*/ 90 w 218"/>
              <a:gd name="T69" fmla="*/ 19 h 209"/>
              <a:gd name="T70" fmla="*/ 90 w 218"/>
              <a:gd name="T71" fmla="*/ 15 h 209"/>
              <a:gd name="T72" fmla="*/ 109 w 218"/>
              <a:gd name="T73" fmla="*/ 0 h 209"/>
              <a:gd name="T74" fmla="*/ 126 w 218"/>
              <a:gd name="T75" fmla="*/ 15 h 209"/>
              <a:gd name="T76" fmla="*/ 126 w 218"/>
              <a:gd name="T77" fmla="*/ 71 h 209"/>
              <a:gd name="T78" fmla="*/ 126 w 218"/>
              <a:gd name="T79" fmla="*/ 71 h 209"/>
              <a:gd name="T80" fmla="*/ 182 w 218"/>
              <a:gd name="T81" fmla="*/ 93 h 209"/>
              <a:gd name="T82" fmla="*/ 128 w 218"/>
              <a:gd name="T83" fmla="*/ 93 h 209"/>
              <a:gd name="T84" fmla="*/ 128 w 218"/>
              <a:gd name="T85" fmla="*/ 123 h 209"/>
              <a:gd name="T86" fmla="*/ 182 w 218"/>
              <a:gd name="T87" fmla="*/ 123 h 209"/>
              <a:gd name="T88" fmla="*/ 192 w 218"/>
              <a:gd name="T89" fmla="*/ 109 h 209"/>
              <a:gd name="T90" fmla="*/ 182 w 218"/>
              <a:gd name="T91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21920" tIns="60960" rIns="121920" bIns="609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4" name="标题 1"/>
          <p:cNvSpPr txBox="1">
            <a:spLocks noChangeArrowheads="1"/>
          </p:cNvSpPr>
          <p:nvPr/>
        </p:nvSpPr>
        <p:spPr bwMode="auto">
          <a:xfrm>
            <a:off x="1264593" y="24420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导航标签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40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908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六边形 25"/>
          <p:cNvSpPr/>
          <p:nvPr/>
        </p:nvSpPr>
        <p:spPr>
          <a:xfrm rot="5400000">
            <a:off x="4630228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>
            <a:off x="3628336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5064359" y="376457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4630228" y="4592718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3606565" y="457094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六边形 14"/>
          <p:cNvSpPr/>
          <p:nvPr/>
        </p:nvSpPr>
        <p:spPr>
          <a:xfrm>
            <a:off x="3904590" y="4548786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4" name="六边形 33"/>
          <p:cNvSpPr/>
          <p:nvPr/>
        </p:nvSpPr>
        <p:spPr>
          <a:xfrm rot="5400000">
            <a:off x="3152774" y="376070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0172" y="2663837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www\areas\tab\tab_service.js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6226" y="3718663"/>
            <a:ext cx="2829124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www\areas\tab\tab_route.js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3280" y="4698013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www\areas\tab\tab.html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44704" y="3705889"/>
            <a:ext cx="2695097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www\js\route.js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文件中注册子路由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92596" y="2674663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www\areas\tab\tab_controller.js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92596" y="4738594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最后需要在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index.html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文件中引入该任务需要的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50300" y="3674917"/>
            <a:ext cx="792449" cy="870696"/>
            <a:chOff x="6839593" y="2769970"/>
            <a:chExt cx="441774" cy="444643"/>
          </a:xfrm>
          <a:solidFill>
            <a:srgbClr val="0070C0"/>
          </a:solidFill>
        </p:grpSpPr>
        <p:sp>
          <p:nvSpPr>
            <p:cNvPr id="47" name="Freeform 203"/>
            <p:cNvSpPr>
              <a:spLocks noEditPoints="1"/>
            </p:cNvSpPr>
            <p:nvPr/>
          </p:nvSpPr>
          <p:spPr bwMode="auto">
            <a:xfrm>
              <a:off x="6839593" y="2769970"/>
              <a:ext cx="441774" cy="444643"/>
            </a:xfrm>
            <a:custGeom>
              <a:avLst/>
              <a:gdLst>
                <a:gd name="T0" fmla="*/ 77 w 154"/>
                <a:gd name="T1" fmla="*/ 10 h 155"/>
                <a:gd name="T2" fmla="*/ 59 w 154"/>
                <a:gd name="T3" fmla="*/ 12 h 155"/>
                <a:gd name="T4" fmla="*/ 42 w 154"/>
                <a:gd name="T5" fmla="*/ 19 h 155"/>
                <a:gd name="T6" fmla="*/ 24 w 154"/>
                <a:gd name="T7" fmla="*/ 35 h 155"/>
                <a:gd name="T8" fmla="*/ 12 w 154"/>
                <a:gd name="T9" fmla="*/ 55 h 155"/>
                <a:gd name="T10" fmla="*/ 8 w 154"/>
                <a:gd name="T11" fmla="*/ 78 h 155"/>
                <a:gd name="T12" fmla="*/ 10 w 154"/>
                <a:gd name="T13" fmla="*/ 96 h 155"/>
                <a:gd name="T14" fmla="*/ 16 w 154"/>
                <a:gd name="T15" fmla="*/ 112 h 155"/>
                <a:gd name="T16" fmla="*/ 32 w 154"/>
                <a:gd name="T17" fmla="*/ 131 h 155"/>
                <a:gd name="T18" fmla="*/ 53 w 154"/>
                <a:gd name="T19" fmla="*/ 143 h 155"/>
                <a:gd name="T20" fmla="*/ 77 w 154"/>
                <a:gd name="T21" fmla="*/ 147 h 155"/>
                <a:gd name="T22" fmla="*/ 93 w 154"/>
                <a:gd name="T23" fmla="*/ 145 h 155"/>
                <a:gd name="T24" fmla="*/ 109 w 154"/>
                <a:gd name="T25" fmla="*/ 139 h 155"/>
                <a:gd name="T26" fmla="*/ 130 w 154"/>
                <a:gd name="T27" fmla="*/ 122 h 155"/>
                <a:gd name="T28" fmla="*/ 140 w 154"/>
                <a:gd name="T29" fmla="*/ 102 h 155"/>
                <a:gd name="T30" fmla="*/ 144 w 154"/>
                <a:gd name="T31" fmla="*/ 78 h 155"/>
                <a:gd name="T32" fmla="*/ 142 w 154"/>
                <a:gd name="T33" fmla="*/ 61 h 155"/>
                <a:gd name="T34" fmla="*/ 136 w 154"/>
                <a:gd name="T35" fmla="*/ 45 h 155"/>
                <a:gd name="T36" fmla="*/ 120 w 154"/>
                <a:gd name="T37" fmla="*/ 25 h 155"/>
                <a:gd name="T38" fmla="*/ 99 w 154"/>
                <a:gd name="T39" fmla="*/ 14 h 155"/>
                <a:gd name="T40" fmla="*/ 77 w 154"/>
                <a:gd name="T41" fmla="*/ 10 h 155"/>
                <a:gd name="T42" fmla="*/ 77 w 154"/>
                <a:gd name="T43" fmla="*/ 0 h 155"/>
                <a:gd name="T44" fmla="*/ 103 w 154"/>
                <a:gd name="T45" fmla="*/ 6 h 155"/>
                <a:gd name="T46" fmla="*/ 126 w 154"/>
                <a:gd name="T47" fmla="*/ 19 h 155"/>
                <a:gd name="T48" fmla="*/ 144 w 154"/>
                <a:gd name="T49" fmla="*/ 41 h 155"/>
                <a:gd name="T50" fmla="*/ 150 w 154"/>
                <a:gd name="T51" fmla="*/ 59 h 155"/>
                <a:gd name="T52" fmla="*/ 154 w 154"/>
                <a:gd name="T53" fmla="*/ 78 h 155"/>
                <a:gd name="T54" fmla="*/ 148 w 154"/>
                <a:gd name="T55" fmla="*/ 104 h 155"/>
                <a:gd name="T56" fmla="*/ 136 w 154"/>
                <a:gd name="T57" fmla="*/ 129 h 155"/>
                <a:gd name="T58" fmla="*/ 114 w 154"/>
                <a:gd name="T59" fmla="*/ 145 h 155"/>
                <a:gd name="T60" fmla="*/ 95 w 154"/>
                <a:gd name="T61" fmla="*/ 153 h 155"/>
                <a:gd name="T62" fmla="*/ 77 w 154"/>
                <a:gd name="T63" fmla="*/ 155 h 155"/>
                <a:gd name="T64" fmla="*/ 51 w 154"/>
                <a:gd name="T65" fmla="*/ 151 h 155"/>
                <a:gd name="T66" fmla="*/ 26 w 154"/>
                <a:gd name="T67" fmla="*/ 137 h 155"/>
                <a:gd name="T68" fmla="*/ 10 w 154"/>
                <a:gd name="T69" fmla="*/ 116 h 155"/>
                <a:gd name="T70" fmla="*/ 2 w 154"/>
                <a:gd name="T71" fmla="*/ 98 h 155"/>
                <a:gd name="T72" fmla="*/ 0 w 154"/>
                <a:gd name="T73" fmla="*/ 78 h 155"/>
                <a:gd name="T74" fmla="*/ 4 w 154"/>
                <a:gd name="T75" fmla="*/ 51 h 155"/>
                <a:gd name="T76" fmla="*/ 18 w 154"/>
                <a:gd name="T77" fmla="*/ 29 h 155"/>
                <a:gd name="T78" fmla="*/ 38 w 154"/>
                <a:gd name="T79" fmla="*/ 10 h 155"/>
                <a:gd name="T80" fmla="*/ 57 w 154"/>
                <a:gd name="T81" fmla="*/ 4 h 155"/>
                <a:gd name="T82" fmla="*/ 77 w 154"/>
                <a:gd name="T8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55">
                  <a:moveTo>
                    <a:pt x="77" y="10"/>
                  </a:moveTo>
                  <a:lnTo>
                    <a:pt x="59" y="12"/>
                  </a:lnTo>
                  <a:lnTo>
                    <a:pt x="42" y="19"/>
                  </a:lnTo>
                  <a:lnTo>
                    <a:pt x="24" y="35"/>
                  </a:lnTo>
                  <a:lnTo>
                    <a:pt x="12" y="55"/>
                  </a:lnTo>
                  <a:lnTo>
                    <a:pt x="8" y="78"/>
                  </a:lnTo>
                  <a:lnTo>
                    <a:pt x="10" y="96"/>
                  </a:lnTo>
                  <a:lnTo>
                    <a:pt x="16" y="112"/>
                  </a:lnTo>
                  <a:lnTo>
                    <a:pt x="32" y="131"/>
                  </a:lnTo>
                  <a:lnTo>
                    <a:pt x="53" y="143"/>
                  </a:lnTo>
                  <a:lnTo>
                    <a:pt x="77" y="147"/>
                  </a:lnTo>
                  <a:lnTo>
                    <a:pt x="93" y="145"/>
                  </a:lnTo>
                  <a:lnTo>
                    <a:pt x="109" y="139"/>
                  </a:lnTo>
                  <a:lnTo>
                    <a:pt x="130" y="122"/>
                  </a:lnTo>
                  <a:lnTo>
                    <a:pt x="140" y="102"/>
                  </a:lnTo>
                  <a:lnTo>
                    <a:pt x="144" y="78"/>
                  </a:lnTo>
                  <a:lnTo>
                    <a:pt x="142" y="61"/>
                  </a:lnTo>
                  <a:lnTo>
                    <a:pt x="136" y="45"/>
                  </a:lnTo>
                  <a:lnTo>
                    <a:pt x="120" y="25"/>
                  </a:lnTo>
                  <a:lnTo>
                    <a:pt x="99" y="14"/>
                  </a:lnTo>
                  <a:lnTo>
                    <a:pt x="77" y="10"/>
                  </a:lnTo>
                  <a:close/>
                  <a:moveTo>
                    <a:pt x="77" y="0"/>
                  </a:moveTo>
                  <a:lnTo>
                    <a:pt x="103" y="6"/>
                  </a:lnTo>
                  <a:lnTo>
                    <a:pt x="126" y="19"/>
                  </a:lnTo>
                  <a:lnTo>
                    <a:pt x="144" y="41"/>
                  </a:lnTo>
                  <a:lnTo>
                    <a:pt x="150" y="59"/>
                  </a:lnTo>
                  <a:lnTo>
                    <a:pt x="154" y="78"/>
                  </a:lnTo>
                  <a:lnTo>
                    <a:pt x="148" y="104"/>
                  </a:lnTo>
                  <a:lnTo>
                    <a:pt x="136" y="129"/>
                  </a:lnTo>
                  <a:lnTo>
                    <a:pt x="114" y="145"/>
                  </a:lnTo>
                  <a:lnTo>
                    <a:pt x="95" y="153"/>
                  </a:lnTo>
                  <a:lnTo>
                    <a:pt x="77" y="155"/>
                  </a:lnTo>
                  <a:lnTo>
                    <a:pt x="51" y="151"/>
                  </a:lnTo>
                  <a:lnTo>
                    <a:pt x="26" y="137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4" y="51"/>
                  </a:lnTo>
                  <a:lnTo>
                    <a:pt x="18" y="29"/>
                  </a:lnTo>
                  <a:lnTo>
                    <a:pt x="38" y="10"/>
                  </a:lnTo>
                  <a:lnTo>
                    <a:pt x="57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04"/>
            <p:cNvSpPr>
              <a:spLocks noEditPoints="1"/>
            </p:cNvSpPr>
            <p:nvPr/>
          </p:nvSpPr>
          <p:spPr bwMode="auto">
            <a:xfrm>
              <a:off x="6925653" y="2870374"/>
              <a:ext cx="269654" cy="186464"/>
            </a:xfrm>
            <a:custGeom>
              <a:avLst/>
              <a:gdLst>
                <a:gd name="T0" fmla="*/ 6 w 94"/>
                <a:gd name="T1" fmla="*/ 6 h 65"/>
                <a:gd name="T2" fmla="*/ 6 w 94"/>
                <a:gd name="T3" fmla="*/ 55 h 65"/>
                <a:gd name="T4" fmla="*/ 88 w 94"/>
                <a:gd name="T5" fmla="*/ 55 h 65"/>
                <a:gd name="T6" fmla="*/ 88 w 94"/>
                <a:gd name="T7" fmla="*/ 6 h 65"/>
                <a:gd name="T8" fmla="*/ 6 w 94"/>
                <a:gd name="T9" fmla="*/ 6 h 65"/>
                <a:gd name="T10" fmla="*/ 4 w 94"/>
                <a:gd name="T11" fmla="*/ 0 h 65"/>
                <a:gd name="T12" fmla="*/ 88 w 94"/>
                <a:gd name="T13" fmla="*/ 0 h 65"/>
                <a:gd name="T14" fmla="*/ 94 w 94"/>
                <a:gd name="T15" fmla="*/ 4 h 65"/>
                <a:gd name="T16" fmla="*/ 94 w 94"/>
                <a:gd name="T17" fmla="*/ 61 h 65"/>
                <a:gd name="T18" fmla="*/ 88 w 94"/>
                <a:gd name="T19" fmla="*/ 65 h 65"/>
                <a:gd name="T20" fmla="*/ 67 w 94"/>
                <a:gd name="T21" fmla="*/ 65 h 65"/>
                <a:gd name="T22" fmla="*/ 29 w 94"/>
                <a:gd name="T23" fmla="*/ 65 h 65"/>
                <a:gd name="T24" fmla="*/ 4 w 94"/>
                <a:gd name="T25" fmla="*/ 65 h 65"/>
                <a:gd name="T26" fmla="*/ 0 w 94"/>
                <a:gd name="T27" fmla="*/ 61 h 65"/>
                <a:gd name="T28" fmla="*/ 0 w 94"/>
                <a:gd name="T29" fmla="*/ 4 h 65"/>
                <a:gd name="T30" fmla="*/ 4 w 94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5">
                  <a:moveTo>
                    <a:pt x="6" y="6"/>
                  </a:moveTo>
                  <a:lnTo>
                    <a:pt x="6" y="55"/>
                  </a:lnTo>
                  <a:lnTo>
                    <a:pt x="88" y="55"/>
                  </a:lnTo>
                  <a:lnTo>
                    <a:pt x="88" y="6"/>
                  </a:lnTo>
                  <a:lnTo>
                    <a:pt x="6" y="6"/>
                  </a:lnTo>
                  <a:close/>
                  <a:moveTo>
                    <a:pt x="4" y="0"/>
                  </a:moveTo>
                  <a:lnTo>
                    <a:pt x="88" y="0"/>
                  </a:lnTo>
                  <a:lnTo>
                    <a:pt x="94" y="4"/>
                  </a:lnTo>
                  <a:lnTo>
                    <a:pt x="94" y="61"/>
                  </a:lnTo>
                  <a:lnTo>
                    <a:pt x="88" y="65"/>
                  </a:lnTo>
                  <a:lnTo>
                    <a:pt x="67" y="65"/>
                  </a:lnTo>
                  <a:lnTo>
                    <a:pt x="29" y="65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206"/>
            <p:cNvSpPr>
              <a:spLocks noChangeArrowheads="1"/>
            </p:cNvSpPr>
            <p:nvPr/>
          </p:nvSpPr>
          <p:spPr bwMode="auto">
            <a:xfrm>
              <a:off x="7026055" y="3068310"/>
              <a:ext cx="68848" cy="2294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07"/>
            <p:cNvSpPr>
              <a:spLocks/>
            </p:cNvSpPr>
            <p:nvPr/>
          </p:nvSpPr>
          <p:spPr bwMode="auto">
            <a:xfrm>
              <a:off x="6991631" y="3102734"/>
              <a:ext cx="131958" cy="17212"/>
            </a:xfrm>
            <a:custGeom>
              <a:avLst/>
              <a:gdLst>
                <a:gd name="T0" fmla="*/ 4 w 46"/>
                <a:gd name="T1" fmla="*/ 0 h 6"/>
                <a:gd name="T2" fmla="*/ 44 w 46"/>
                <a:gd name="T3" fmla="*/ 0 h 6"/>
                <a:gd name="T4" fmla="*/ 46 w 46"/>
                <a:gd name="T5" fmla="*/ 2 h 6"/>
                <a:gd name="T6" fmla="*/ 44 w 46"/>
                <a:gd name="T7" fmla="*/ 6 h 6"/>
                <a:gd name="T8" fmla="*/ 4 w 46"/>
                <a:gd name="T9" fmla="*/ 6 h 6"/>
                <a:gd name="T10" fmla="*/ 0 w 46"/>
                <a:gd name="T11" fmla="*/ 2 h 6"/>
                <a:gd name="T12" fmla="*/ 4 w 4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" y="0"/>
                  </a:moveTo>
                  <a:lnTo>
                    <a:pt x="44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" y="6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" name="TextBox 33"/>
          <p:cNvSpPr txBox="1"/>
          <p:nvPr/>
        </p:nvSpPr>
        <p:spPr>
          <a:xfrm>
            <a:off x="3861751" y="2977178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2" name="TextBox 33"/>
          <p:cNvSpPr txBox="1"/>
          <p:nvPr/>
        </p:nvSpPr>
        <p:spPr>
          <a:xfrm>
            <a:off x="4869859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6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3" name="TextBox 33"/>
          <p:cNvSpPr txBox="1"/>
          <p:nvPr/>
        </p:nvSpPr>
        <p:spPr>
          <a:xfrm>
            <a:off x="3845018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5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4" name="TextBox 33"/>
          <p:cNvSpPr txBox="1"/>
          <p:nvPr/>
        </p:nvSpPr>
        <p:spPr>
          <a:xfrm>
            <a:off x="3392405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4869859" y="3026981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5303989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2" name="标题 1"/>
          <p:cNvSpPr txBox="1">
            <a:spLocks noChangeArrowheads="1"/>
          </p:cNvSpPr>
          <p:nvPr/>
        </p:nvSpPr>
        <p:spPr bwMode="auto">
          <a:xfrm>
            <a:off x="1264593" y="244201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3-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导航标签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3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0" y="1589088"/>
            <a:ext cx="859155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的上拉菜单由哪三种按钮组成，并简要说明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请列举至少五种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的手势事件并简要说明。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9632" y="2242773"/>
            <a:ext cx="7417643" cy="2247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ionic</a:t>
            </a:r>
            <a:r>
              <a:rPr lang="zh-CN" altLang="en-US" sz="1400" dirty="0"/>
              <a:t>的上拉菜单由以下三种按钮组成：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取消按钮：取消按钮总是位于菜单的底部，用户点击该按钮将关闭。一个上拉菜单最多有一个取消按钮。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危险选项按钮：危险选项按钮文字被标红以明显提示。一个上拉菜单最多有一个危险选项按钮。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自定义按钮：用户定义的任意数量的按钮。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09215" y="3366484"/>
            <a:ext cx="7981948" cy="2247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</a:t>
            </a:r>
            <a:r>
              <a:rPr lang="en-US" altLang="zh-CN" sz="1400" dirty="0"/>
              <a:t>	on-hold</a:t>
            </a:r>
            <a:r>
              <a:rPr lang="zh-CN" altLang="en-US" sz="1400" dirty="0"/>
              <a:t>：在屏幕同一位置按住超过</a:t>
            </a:r>
            <a:r>
              <a:rPr lang="en-US" altLang="zh-CN" sz="1400" dirty="0"/>
              <a:t>500ms</a:t>
            </a:r>
            <a:r>
              <a:rPr lang="zh-CN" altLang="en-US" sz="1400" dirty="0"/>
              <a:t>，将触发</a:t>
            </a:r>
            <a:r>
              <a:rPr lang="en-US" altLang="zh-CN" sz="1400" dirty="0"/>
              <a:t>on-hold</a:t>
            </a:r>
            <a:r>
              <a:rPr lang="zh-CN" altLang="en-US" sz="1400" dirty="0"/>
              <a:t>事件。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on-tap</a:t>
            </a:r>
            <a:r>
              <a:rPr lang="zh-CN" altLang="en-US" sz="1400" dirty="0"/>
              <a:t>：在屏幕上快速点击一次（停留时间不超过</a:t>
            </a:r>
            <a:r>
              <a:rPr lang="en-US" altLang="zh-CN" sz="1400" dirty="0"/>
              <a:t>250ms</a:t>
            </a:r>
            <a:r>
              <a:rPr lang="zh-CN" altLang="en-US" sz="1400" dirty="0"/>
              <a:t>），将触发</a:t>
            </a:r>
            <a:r>
              <a:rPr lang="en-US" altLang="zh-CN" sz="1400" dirty="0"/>
              <a:t>on-tap</a:t>
            </a:r>
            <a:r>
              <a:rPr lang="zh-CN" altLang="en-US" sz="1400" dirty="0"/>
              <a:t>事件。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on-double-tap</a:t>
            </a:r>
            <a:r>
              <a:rPr lang="zh-CN" altLang="en-US" sz="1400" dirty="0"/>
              <a:t>：在屏幕上快速敲击两次，将触发</a:t>
            </a:r>
            <a:r>
              <a:rPr lang="en-US" altLang="zh-CN" sz="1400" dirty="0"/>
              <a:t>on-double-tap</a:t>
            </a:r>
            <a:r>
              <a:rPr lang="zh-CN" altLang="en-US" sz="1400" dirty="0"/>
              <a:t>事件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on-touch</a:t>
            </a:r>
            <a:r>
              <a:rPr lang="zh-CN" altLang="en-US" sz="1400" dirty="0"/>
              <a:t>：在屏幕上按下手指或鼠标键时，会立即触发</a:t>
            </a:r>
            <a:r>
              <a:rPr lang="en-US" altLang="zh-CN" sz="1400" dirty="0"/>
              <a:t>on-touch</a:t>
            </a:r>
            <a:r>
              <a:rPr lang="zh-CN" altLang="en-US" sz="1400" dirty="0"/>
              <a:t>事件。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on-release</a:t>
            </a:r>
            <a:r>
              <a:rPr lang="zh-CN" altLang="en-US" sz="1400" dirty="0"/>
              <a:t>：当手指抬起或鼠标键松开时， 会立即触发</a:t>
            </a:r>
            <a:r>
              <a:rPr lang="en-US" altLang="zh-CN" sz="1400" dirty="0"/>
              <a:t>on-release</a:t>
            </a:r>
            <a:r>
              <a:rPr lang="zh-CN" altLang="en-US" sz="1400" dirty="0"/>
              <a:t>事件。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on-drag</a:t>
            </a:r>
            <a:r>
              <a:rPr lang="zh-CN" altLang="en-US" sz="1400" dirty="0"/>
              <a:t>：在屏幕上按住某个元素并移动时，触发</a:t>
            </a:r>
            <a:r>
              <a:rPr lang="en-US" altLang="zh-CN" sz="1400" dirty="0"/>
              <a:t>on-drag</a:t>
            </a:r>
            <a:r>
              <a:rPr lang="zh-CN" altLang="en-US" sz="1400" dirty="0"/>
              <a:t>拖拽事件。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1223047" y="2920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商城首页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13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438400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0" y="2438400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611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1223047" y="2920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商城首页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4178" y="1292436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13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2" y="2103707"/>
            <a:ext cx="2344747" cy="416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 Same Side Corner Rectangle 4"/>
          <p:cNvSpPr/>
          <p:nvPr/>
        </p:nvSpPr>
        <p:spPr>
          <a:xfrm>
            <a:off x="3717693" y="1677888"/>
            <a:ext cx="404602" cy="4897995"/>
          </a:xfrm>
          <a:prstGeom prst="round2SameRect">
            <a:avLst>
              <a:gd name="adj1" fmla="val 50000"/>
              <a:gd name="adj2" fmla="val 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1" name="Group 33"/>
          <p:cNvGrpSpPr/>
          <p:nvPr/>
        </p:nvGrpSpPr>
        <p:grpSpPr>
          <a:xfrm>
            <a:off x="3717695" y="2774734"/>
            <a:ext cx="2549757" cy="448982"/>
            <a:chOff x="5128064" y="2256183"/>
            <a:chExt cx="2925554" cy="515155"/>
          </a:xfrm>
        </p:grpSpPr>
        <p:sp>
          <p:nvSpPr>
            <p:cNvPr id="38" name="Pentagon 3"/>
            <p:cNvSpPr/>
            <p:nvPr/>
          </p:nvSpPr>
          <p:spPr>
            <a:xfrm>
              <a:off x="5128065" y="2256184"/>
              <a:ext cx="2925553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home.css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"/>
          <p:cNvGrpSpPr/>
          <p:nvPr/>
        </p:nvGrpSpPr>
        <p:grpSpPr>
          <a:xfrm>
            <a:off x="3717695" y="3467806"/>
            <a:ext cx="2549757" cy="448982"/>
            <a:chOff x="5128064" y="3095119"/>
            <a:chExt cx="2925554" cy="515155"/>
          </a:xfrm>
        </p:grpSpPr>
        <p:sp>
          <p:nvSpPr>
            <p:cNvPr id="35" name="Pentagon 5"/>
            <p:cNvSpPr/>
            <p:nvPr/>
          </p:nvSpPr>
          <p:spPr>
            <a:xfrm>
              <a:off x="5128065" y="3095119"/>
              <a:ext cx="2925553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home_controller.js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35"/>
          <p:cNvGrpSpPr/>
          <p:nvPr/>
        </p:nvGrpSpPr>
        <p:grpSpPr>
          <a:xfrm>
            <a:off x="3717695" y="4170401"/>
            <a:ext cx="2549757" cy="448982"/>
            <a:chOff x="5128064" y="3934054"/>
            <a:chExt cx="2925554" cy="515155"/>
          </a:xfrm>
        </p:grpSpPr>
        <p:sp>
          <p:nvSpPr>
            <p:cNvPr id="33" name="Pentagon 6"/>
            <p:cNvSpPr/>
            <p:nvPr/>
          </p:nvSpPr>
          <p:spPr>
            <a:xfrm>
              <a:off x="5128065" y="3934054"/>
              <a:ext cx="2925553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home_route.js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3717694" y="4901572"/>
            <a:ext cx="2549758" cy="448983"/>
            <a:chOff x="5128064" y="4772988"/>
            <a:chExt cx="2925556" cy="515156"/>
          </a:xfrm>
        </p:grpSpPr>
        <p:sp>
          <p:nvSpPr>
            <p:cNvPr id="31" name="Pentagon 7"/>
            <p:cNvSpPr/>
            <p:nvPr/>
          </p:nvSpPr>
          <p:spPr>
            <a:xfrm>
              <a:off x="5128065" y="4772990"/>
              <a:ext cx="2925555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route.js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45"/>
          <p:cNvSpPr txBox="1"/>
          <p:nvPr/>
        </p:nvSpPr>
        <p:spPr>
          <a:xfrm>
            <a:off x="6352154" y="2711240"/>
            <a:ext cx="143929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用于控制商城首页的界面样式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48"/>
          <p:cNvSpPr txBox="1"/>
          <p:nvPr/>
        </p:nvSpPr>
        <p:spPr>
          <a:xfrm>
            <a:off x="6280270" y="3404310"/>
            <a:ext cx="191110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headerChangeColor</a:t>
            </a:r>
            <a:r>
              <a:rPr lang="en-US" altLang="zh-CN" sz="11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endParaRPr lang="zh-CN" altLang="en-US" sz="11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goTop</a:t>
            </a:r>
            <a:r>
              <a:rPr lang="en-US" altLang="zh-CN" sz="11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CN" altLang="en-US" sz="11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zh-CN" altLang="en-US" sz="11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countdown</a:t>
            </a:r>
            <a:r>
              <a:rPr lang="en-US" altLang="zh-CN" sz="11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endParaRPr lang="zh-CN" altLang="en-US" sz="11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51"/>
          <p:cNvSpPr txBox="1"/>
          <p:nvPr/>
        </p:nvSpPr>
        <p:spPr>
          <a:xfrm>
            <a:off x="6356232" y="4838073"/>
            <a:ext cx="173229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在全局路由文件中注册子路</a:t>
            </a:r>
            <a:r>
              <a:rPr lang="zh-CN" altLang="en-US" sz="11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由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6352153" y="4240254"/>
            <a:ext cx="1736373" cy="27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用于定义商城首页的路由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0" name="Group 36"/>
          <p:cNvGrpSpPr/>
          <p:nvPr/>
        </p:nvGrpSpPr>
        <p:grpSpPr>
          <a:xfrm>
            <a:off x="3717694" y="5615947"/>
            <a:ext cx="2549758" cy="448983"/>
            <a:chOff x="5128064" y="4772988"/>
            <a:chExt cx="2925556" cy="515156"/>
          </a:xfrm>
        </p:grpSpPr>
        <p:sp>
          <p:nvSpPr>
            <p:cNvPr id="41" name="Pentagon 7"/>
            <p:cNvSpPr/>
            <p:nvPr/>
          </p:nvSpPr>
          <p:spPr>
            <a:xfrm>
              <a:off x="5128065" y="4772990"/>
              <a:ext cx="2925555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index.html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51"/>
          <p:cNvSpPr txBox="1"/>
          <p:nvPr/>
        </p:nvSpPr>
        <p:spPr>
          <a:xfrm>
            <a:off x="6356231" y="5552448"/>
            <a:ext cx="196861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在该文件中引入商城首页需要的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JavaScript</a:t>
            </a: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CSS</a:t>
            </a: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文件。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6" name="Group 36"/>
          <p:cNvGrpSpPr/>
          <p:nvPr/>
        </p:nvGrpSpPr>
        <p:grpSpPr>
          <a:xfrm>
            <a:off x="3717695" y="2078787"/>
            <a:ext cx="2549756" cy="448983"/>
            <a:chOff x="5128064" y="4772988"/>
            <a:chExt cx="2925553" cy="515156"/>
          </a:xfrm>
        </p:grpSpPr>
        <p:sp>
          <p:nvSpPr>
            <p:cNvPr id="47" name="Pentagon 7"/>
            <p:cNvSpPr/>
            <p:nvPr/>
          </p:nvSpPr>
          <p:spPr>
            <a:xfrm>
              <a:off x="5128065" y="4772990"/>
              <a:ext cx="2925552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home.html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50" name="TextBox 51"/>
          <p:cNvSpPr txBox="1"/>
          <p:nvPr/>
        </p:nvSpPr>
        <p:spPr>
          <a:xfrm>
            <a:off x="6356231" y="2053388"/>
            <a:ext cx="143521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用于商城首页的界面展示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02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223047" y="2920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商城首页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4178" y="1292436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0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13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六边形 21"/>
          <p:cNvSpPr/>
          <p:nvPr/>
        </p:nvSpPr>
        <p:spPr>
          <a:xfrm rot="5400000">
            <a:off x="4630228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28336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 rot="5400000">
            <a:off x="5064359" y="376457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>
            <a:off x="4630228" y="4592718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>
            <a:off x="3606565" y="457094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六边形 14"/>
          <p:cNvSpPr/>
          <p:nvPr/>
        </p:nvSpPr>
        <p:spPr>
          <a:xfrm>
            <a:off x="3904590" y="4548786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1" name="六边形 30"/>
          <p:cNvSpPr/>
          <p:nvPr/>
        </p:nvSpPr>
        <p:spPr>
          <a:xfrm rot="5400000">
            <a:off x="3152774" y="376070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10172" y="2663837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www\areas\home\home.html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6226" y="3718663"/>
            <a:ext cx="2829124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www\areas\home\home_controller.js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3280" y="4726588"/>
            <a:ext cx="2695097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www\js\route.js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文件中注册子路由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44704" y="3648739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www\areas\home\home_route.js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92596" y="2674663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www\css\home\home.css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92596" y="4662394"/>
            <a:ext cx="2695097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最后需要在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index.html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文件中引入该任务需要的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50300" y="3674917"/>
            <a:ext cx="792449" cy="870696"/>
            <a:chOff x="6839593" y="2769970"/>
            <a:chExt cx="441774" cy="444643"/>
          </a:xfrm>
          <a:solidFill>
            <a:srgbClr val="0070C0"/>
          </a:solidFill>
        </p:grpSpPr>
        <p:sp>
          <p:nvSpPr>
            <p:cNvPr id="39" name="Freeform 203"/>
            <p:cNvSpPr>
              <a:spLocks noEditPoints="1"/>
            </p:cNvSpPr>
            <p:nvPr/>
          </p:nvSpPr>
          <p:spPr bwMode="auto">
            <a:xfrm>
              <a:off x="6839593" y="2769970"/>
              <a:ext cx="441774" cy="444643"/>
            </a:xfrm>
            <a:custGeom>
              <a:avLst/>
              <a:gdLst>
                <a:gd name="T0" fmla="*/ 77 w 154"/>
                <a:gd name="T1" fmla="*/ 10 h 155"/>
                <a:gd name="T2" fmla="*/ 59 w 154"/>
                <a:gd name="T3" fmla="*/ 12 h 155"/>
                <a:gd name="T4" fmla="*/ 42 w 154"/>
                <a:gd name="T5" fmla="*/ 19 h 155"/>
                <a:gd name="T6" fmla="*/ 24 w 154"/>
                <a:gd name="T7" fmla="*/ 35 h 155"/>
                <a:gd name="T8" fmla="*/ 12 w 154"/>
                <a:gd name="T9" fmla="*/ 55 h 155"/>
                <a:gd name="T10" fmla="*/ 8 w 154"/>
                <a:gd name="T11" fmla="*/ 78 h 155"/>
                <a:gd name="T12" fmla="*/ 10 w 154"/>
                <a:gd name="T13" fmla="*/ 96 h 155"/>
                <a:gd name="T14" fmla="*/ 16 w 154"/>
                <a:gd name="T15" fmla="*/ 112 h 155"/>
                <a:gd name="T16" fmla="*/ 32 w 154"/>
                <a:gd name="T17" fmla="*/ 131 h 155"/>
                <a:gd name="T18" fmla="*/ 53 w 154"/>
                <a:gd name="T19" fmla="*/ 143 h 155"/>
                <a:gd name="T20" fmla="*/ 77 w 154"/>
                <a:gd name="T21" fmla="*/ 147 h 155"/>
                <a:gd name="T22" fmla="*/ 93 w 154"/>
                <a:gd name="T23" fmla="*/ 145 h 155"/>
                <a:gd name="T24" fmla="*/ 109 w 154"/>
                <a:gd name="T25" fmla="*/ 139 h 155"/>
                <a:gd name="T26" fmla="*/ 130 w 154"/>
                <a:gd name="T27" fmla="*/ 122 h 155"/>
                <a:gd name="T28" fmla="*/ 140 w 154"/>
                <a:gd name="T29" fmla="*/ 102 h 155"/>
                <a:gd name="T30" fmla="*/ 144 w 154"/>
                <a:gd name="T31" fmla="*/ 78 h 155"/>
                <a:gd name="T32" fmla="*/ 142 w 154"/>
                <a:gd name="T33" fmla="*/ 61 h 155"/>
                <a:gd name="T34" fmla="*/ 136 w 154"/>
                <a:gd name="T35" fmla="*/ 45 h 155"/>
                <a:gd name="T36" fmla="*/ 120 w 154"/>
                <a:gd name="T37" fmla="*/ 25 h 155"/>
                <a:gd name="T38" fmla="*/ 99 w 154"/>
                <a:gd name="T39" fmla="*/ 14 h 155"/>
                <a:gd name="T40" fmla="*/ 77 w 154"/>
                <a:gd name="T41" fmla="*/ 10 h 155"/>
                <a:gd name="T42" fmla="*/ 77 w 154"/>
                <a:gd name="T43" fmla="*/ 0 h 155"/>
                <a:gd name="T44" fmla="*/ 103 w 154"/>
                <a:gd name="T45" fmla="*/ 6 h 155"/>
                <a:gd name="T46" fmla="*/ 126 w 154"/>
                <a:gd name="T47" fmla="*/ 19 h 155"/>
                <a:gd name="T48" fmla="*/ 144 w 154"/>
                <a:gd name="T49" fmla="*/ 41 h 155"/>
                <a:gd name="T50" fmla="*/ 150 w 154"/>
                <a:gd name="T51" fmla="*/ 59 h 155"/>
                <a:gd name="T52" fmla="*/ 154 w 154"/>
                <a:gd name="T53" fmla="*/ 78 h 155"/>
                <a:gd name="T54" fmla="*/ 148 w 154"/>
                <a:gd name="T55" fmla="*/ 104 h 155"/>
                <a:gd name="T56" fmla="*/ 136 w 154"/>
                <a:gd name="T57" fmla="*/ 129 h 155"/>
                <a:gd name="T58" fmla="*/ 114 w 154"/>
                <a:gd name="T59" fmla="*/ 145 h 155"/>
                <a:gd name="T60" fmla="*/ 95 w 154"/>
                <a:gd name="T61" fmla="*/ 153 h 155"/>
                <a:gd name="T62" fmla="*/ 77 w 154"/>
                <a:gd name="T63" fmla="*/ 155 h 155"/>
                <a:gd name="T64" fmla="*/ 51 w 154"/>
                <a:gd name="T65" fmla="*/ 151 h 155"/>
                <a:gd name="T66" fmla="*/ 26 w 154"/>
                <a:gd name="T67" fmla="*/ 137 h 155"/>
                <a:gd name="T68" fmla="*/ 10 w 154"/>
                <a:gd name="T69" fmla="*/ 116 h 155"/>
                <a:gd name="T70" fmla="*/ 2 w 154"/>
                <a:gd name="T71" fmla="*/ 98 h 155"/>
                <a:gd name="T72" fmla="*/ 0 w 154"/>
                <a:gd name="T73" fmla="*/ 78 h 155"/>
                <a:gd name="T74" fmla="*/ 4 w 154"/>
                <a:gd name="T75" fmla="*/ 51 h 155"/>
                <a:gd name="T76" fmla="*/ 18 w 154"/>
                <a:gd name="T77" fmla="*/ 29 h 155"/>
                <a:gd name="T78" fmla="*/ 38 w 154"/>
                <a:gd name="T79" fmla="*/ 10 h 155"/>
                <a:gd name="T80" fmla="*/ 57 w 154"/>
                <a:gd name="T81" fmla="*/ 4 h 155"/>
                <a:gd name="T82" fmla="*/ 77 w 154"/>
                <a:gd name="T8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55">
                  <a:moveTo>
                    <a:pt x="77" y="10"/>
                  </a:moveTo>
                  <a:lnTo>
                    <a:pt x="59" y="12"/>
                  </a:lnTo>
                  <a:lnTo>
                    <a:pt x="42" y="19"/>
                  </a:lnTo>
                  <a:lnTo>
                    <a:pt x="24" y="35"/>
                  </a:lnTo>
                  <a:lnTo>
                    <a:pt x="12" y="55"/>
                  </a:lnTo>
                  <a:lnTo>
                    <a:pt x="8" y="78"/>
                  </a:lnTo>
                  <a:lnTo>
                    <a:pt x="10" y="96"/>
                  </a:lnTo>
                  <a:lnTo>
                    <a:pt x="16" y="112"/>
                  </a:lnTo>
                  <a:lnTo>
                    <a:pt x="32" y="131"/>
                  </a:lnTo>
                  <a:lnTo>
                    <a:pt x="53" y="143"/>
                  </a:lnTo>
                  <a:lnTo>
                    <a:pt x="77" y="147"/>
                  </a:lnTo>
                  <a:lnTo>
                    <a:pt x="93" y="145"/>
                  </a:lnTo>
                  <a:lnTo>
                    <a:pt x="109" y="139"/>
                  </a:lnTo>
                  <a:lnTo>
                    <a:pt x="130" y="122"/>
                  </a:lnTo>
                  <a:lnTo>
                    <a:pt x="140" y="102"/>
                  </a:lnTo>
                  <a:lnTo>
                    <a:pt x="144" y="78"/>
                  </a:lnTo>
                  <a:lnTo>
                    <a:pt x="142" y="61"/>
                  </a:lnTo>
                  <a:lnTo>
                    <a:pt x="136" y="45"/>
                  </a:lnTo>
                  <a:lnTo>
                    <a:pt x="120" y="25"/>
                  </a:lnTo>
                  <a:lnTo>
                    <a:pt x="99" y="14"/>
                  </a:lnTo>
                  <a:lnTo>
                    <a:pt x="77" y="10"/>
                  </a:lnTo>
                  <a:close/>
                  <a:moveTo>
                    <a:pt x="77" y="0"/>
                  </a:moveTo>
                  <a:lnTo>
                    <a:pt x="103" y="6"/>
                  </a:lnTo>
                  <a:lnTo>
                    <a:pt x="126" y="19"/>
                  </a:lnTo>
                  <a:lnTo>
                    <a:pt x="144" y="41"/>
                  </a:lnTo>
                  <a:lnTo>
                    <a:pt x="150" y="59"/>
                  </a:lnTo>
                  <a:lnTo>
                    <a:pt x="154" y="78"/>
                  </a:lnTo>
                  <a:lnTo>
                    <a:pt x="148" y="104"/>
                  </a:lnTo>
                  <a:lnTo>
                    <a:pt x="136" y="129"/>
                  </a:lnTo>
                  <a:lnTo>
                    <a:pt x="114" y="145"/>
                  </a:lnTo>
                  <a:lnTo>
                    <a:pt x="95" y="153"/>
                  </a:lnTo>
                  <a:lnTo>
                    <a:pt x="77" y="155"/>
                  </a:lnTo>
                  <a:lnTo>
                    <a:pt x="51" y="151"/>
                  </a:lnTo>
                  <a:lnTo>
                    <a:pt x="26" y="137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4" y="51"/>
                  </a:lnTo>
                  <a:lnTo>
                    <a:pt x="18" y="29"/>
                  </a:lnTo>
                  <a:lnTo>
                    <a:pt x="38" y="10"/>
                  </a:lnTo>
                  <a:lnTo>
                    <a:pt x="57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04"/>
            <p:cNvSpPr>
              <a:spLocks noEditPoints="1"/>
            </p:cNvSpPr>
            <p:nvPr/>
          </p:nvSpPr>
          <p:spPr bwMode="auto">
            <a:xfrm>
              <a:off x="6925653" y="2870374"/>
              <a:ext cx="269654" cy="186464"/>
            </a:xfrm>
            <a:custGeom>
              <a:avLst/>
              <a:gdLst>
                <a:gd name="T0" fmla="*/ 6 w 94"/>
                <a:gd name="T1" fmla="*/ 6 h 65"/>
                <a:gd name="T2" fmla="*/ 6 w 94"/>
                <a:gd name="T3" fmla="*/ 55 h 65"/>
                <a:gd name="T4" fmla="*/ 88 w 94"/>
                <a:gd name="T5" fmla="*/ 55 h 65"/>
                <a:gd name="T6" fmla="*/ 88 w 94"/>
                <a:gd name="T7" fmla="*/ 6 h 65"/>
                <a:gd name="T8" fmla="*/ 6 w 94"/>
                <a:gd name="T9" fmla="*/ 6 h 65"/>
                <a:gd name="T10" fmla="*/ 4 w 94"/>
                <a:gd name="T11" fmla="*/ 0 h 65"/>
                <a:gd name="T12" fmla="*/ 88 w 94"/>
                <a:gd name="T13" fmla="*/ 0 h 65"/>
                <a:gd name="T14" fmla="*/ 94 w 94"/>
                <a:gd name="T15" fmla="*/ 4 h 65"/>
                <a:gd name="T16" fmla="*/ 94 w 94"/>
                <a:gd name="T17" fmla="*/ 61 h 65"/>
                <a:gd name="T18" fmla="*/ 88 w 94"/>
                <a:gd name="T19" fmla="*/ 65 h 65"/>
                <a:gd name="T20" fmla="*/ 67 w 94"/>
                <a:gd name="T21" fmla="*/ 65 h 65"/>
                <a:gd name="T22" fmla="*/ 29 w 94"/>
                <a:gd name="T23" fmla="*/ 65 h 65"/>
                <a:gd name="T24" fmla="*/ 4 w 94"/>
                <a:gd name="T25" fmla="*/ 65 h 65"/>
                <a:gd name="T26" fmla="*/ 0 w 94"/>
                <a:gd name="T27" fmla="*/ 61 h 65"/>
                <a:gd name="T28" fmla="*/ 0 w 94"/>
                <a:gd name="T29" fmla="*/ 4 h 65"/>
                <a:gd name="T30" fmla="*/ 4 w 94"/>
                <a:gd name="T3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5">
                  <a:moveTo>
                    <a:pt x="6" y="6"/>
                  </a:moveTo>
                  <a:lnTo>
                    <a:pt x="6" y="55"/>
                  </a:lnTo>
                  <a:lnTo>
                    <a:pt x="88" y="55"/>
                  </a:lnTo>
                  <a:lnTo>
                    <a:pt x="88" y="6"/>
                  </a:lnTo>
                  <a:lnTo>
                    <a:pt x="6" y="6"/>
                  </a:lnTo>
                  <a:close/>
                  <a:moveTo>
                    <a:pt x="4" y="0"/>
                  </a:moveTo>
                  <a:lnTo>
                    <a:pt x="88" y="0"/>
                  </a:lnTo>
                  <a:lnTo>
                    <a:pt x="94" y="4"/>
                  </a:lnTo>
                  <a:lnTo>
                    <a:pt x="94" y="61"/>
                  </a:lnTo>
                  <a:lnTo>
                    <a:pt x="88" y="65"/>
                  </a:lnTo>
                  <a:lnTo>
                    <a:pt x="67" y="65"/>
                  </a:lnTo>
                  <a:lnTo>
                    <a:pt x="29" y="65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206"/>
            <p:cNvSpPr>
              <a:spLocks noChangeArrowheads="1"/>
            </p:cNvSpPr>
            <p:nvPr/>
          </p:nvSpPr>
          <p:spPr bwMode="auto">
            <a:xfrm>
              <a:off x="7026055" y="3068310"/>
              <a:ext cx="68848" cy="2294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07"/>
            <p:cNvSpPr>
              <a:spLocks/>
            </p:cNvSpPr>
            <p:nvPr/>
          </p:nvSpPr>
          <p:spPr bwMode="auto">
            <a:xfrm>
              <a:off x="6991631" y="3102734"/>
              <a:ext cx="131958" cy="17212"/>
            </a:xfrm>
            <a:custGeom>
              <a:avLst/>
              <a:gdLst>
                <a:gd name="T0" fmla="*/ 4 w 46"/>
                <a:gd name="T1" fmla="*/ 0 h 6"/>
                <a:gd name="T2" fmla="*/ 44 w 46"/>
                <a:gd name="T3" fmla="*/ 0 h 6"/>
                <a:gd name="T4" fmla="*/ 46 w 46"/>
                <a:gd name="T5" fmla="*/ 2 h 6"/>
                <a:gd name="T6" fmla="*/ 44 w 46"/>
                <a:gd name="T7" fmla="*/ 6 h 6"/>
                <a:gd name="T8" fmla="*/ 4 w 46"/>
                <a:gd name="T9" fmla="*/ 6 h 6"/>
                <a:gd name="T10" fmla="*/ 0 w 46"/>
                <a:gd name="T11" fmla="*/ 2 h 6"/>
                <a:gd name="T12" fmla="*/ 4 w 4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" y="0"/>
                  </a:moveTo>
                  <a:lnTo>
                    <a:pt x="44" y="0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" y="6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TextBox 33"/>
          <p:cNvSpPr txBox="1"/>
          <p:nvPr/>
        </p:nvSpPr>
        <p:spPr>
          <a:xfrm>
            <a:off x="3861751" y="2977178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4869859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6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5" name="TextBox 33"/>
          <p:cNvSpPr txBox="1"/>
          <p:nvPr/>
        </p:nvSpPr>
        <p:spPr>
          <a:xfrm>
            <a:off x="3845018" y="4672384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5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6" name="TextBox 33"/>
          <p:cNvSpPr txBox="1"/>
          <p:nvPr/>
        </p:nvSpPr>
        <p:spPr>
          <a:xfrm>
            <a:off x="3392405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7" name="TextBox 33"/>
          <p:cNvSpPr txBox="1"/>
          <p:nvPr/>
        </p:nvSpPr>
        <p:spPr>
          <a:xfrm>
            <a:off x="4869859" y="3026981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8" name="TextBox 33"/>
          <p:cNvSpPr txBox="1"/>
          <p:nvPr/>
        </p:nvSpPr>
        <p:spPr>
          <a:xfrm>
            <a:off x="5303989" y="3871527"/>
            <a:ext cx="3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03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1227451" y="32060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商品分类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2182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3" y="260032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42" y="260032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600324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30355" y="2091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延时加载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8294" y="21108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加载完成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70727" y="2091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品牌男装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56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65876" y="3856932"/>
            <a:ext cx="9030596" cy="437942"/>
            <a:chOff x="534438" y="3368953"/>
            <a:chExt cx="10944224" cy="438144"/>
          </a:xfrm>
          <a:solidFill>
            <a:schemeClr val="accent1">
              <a:lumMod val="75000"/>
            </a:schemeClr>
          </a:solidFill>
        </p:grpSpPr>
        <p:sp>
          <p:nvSpPr>
            <p:cNvPr id="170" name="矩形 169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72" name="矩形 171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  <p:sp>
            <p:nvSpPr>
              <p:cNvPr id="178" name="等腰三角形 177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431368" y="3719672"/>
            <a:ext cx="750419" cy="676080"/>
            <a:chOff x="1018940" y="3090803"/>
            <a:chExt cx="750984" cy="676392"/>
          </a:xfrm>
          <a:solidFill>
            <a:srgbClr val="414455"/>
          </a:solidFill>
        </p:grpSpPr>
        <p:sp>
          <p:nvSpPr>
            <p:cNvPr id="168" name="六边形 16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9" name="文本框 64"/>
            <p:cNvSpPr txBox="1"/>
            <p:nvPr/>
          </p:nvSpPr>
          <p:spPr>
            <a:xfrm>
              <a:off x="1018940" y="3215029"/>
              <a:ext cx="750984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334836" y="3727184"/>
            <a:ext cx="700463" cy="676079"/>
            <a:chOff x="1046531" y="3090803"/>
            <a:chExt cx="700992" cy="676392"/>
          </a:xfrm>
          <a:solidFill>
            <a:srgbClr val="414455"/>
          </a:solidFill>
        </p:grpSpPr>
        <p:sp>
          <p:nvSpPr>
            <p:cNvPr id="164" name="六边形 16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5" name="文本框 72"/>
            <p:cNvSpPr txBox="1"/>
            <p:nvPr/>
          </p:nvSpPr>
          <p:spPr>
            <a:xfrm>
              <a:off x="1046531" y="3226910"/>
              <a:ext cx="700992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201479" y="3724680"/>
            <a:ext cx="680903" cy="676079"/>
            <a:chOff x="1051699" y="3090803"/>
            <a:chExt cx="681417" cy="676392"/>
          </a:xfrm>
          <a:solidFill>
            <a:srgbClr val="414455"/>
          </a:solidFill>
        </p:grpSpPr>
        <p:sp>
          <p:nvSpPr>
            <p:cNvPr id="160" name="六边形 1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1" name="文本框 79"/>
            <p:cNvSpPr txBox="1"/>
            <p:nvPr/>
          </p:nvSpPr>
          <p:spPr>
            <a:xfrm>
              <a:off x="1051699" y="3215029"/>
              <a:ext cx="681417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051900" y="3722176"/>
            <a:ext cx="719538" cy="676079"/>
            <a:chOff x="1063506" y="3090803"/>
            <a:chExt cx="720080" cy="676392"/>
          </a:xfrm>
          <a:solidFill>
            <a:srgbClr val="414455"/>
          </a:solidFill>
        </p:grpSpPr>
        <p:sp>
          <p:nvSpPr>
            <p:cNvPr id="156" name="六边形 15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7" name="文本框 86"/>
            <p:cNvSpPr txBox="1"/>
            <p:nvPr/>
          </p:nvSpPr>
          <p:spPr>
            <a:xfrm>
              <a:off x="1063506" y="3215029"/>
              <a:ext cx="720080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426053" y="3729688"/>
            <a:ext cx="700461" cy="676079"/>
            <a:chOff x="1056092" y="3090803"/>
            <a:chExt cx="700988" cy="676392"/>
          </a:xfrm>
          <a:solidFill>
            <a:srgbClr val="414455"/>
          </a:solidFill>
        </p:grpSpPr>
        <p:sp>
          <p:nvSpPr>
            <p:cNvPr id="152" name="六边形 151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3" name="文本框 93"/>
            <p:cNvSpPr txBox="1"/>
            <p:nvPr/>
          </p:nvSpPr>
          <p:spPr>
            <a:xfrm>
              <a:off x="1056092" y="3215029"/>
              <a:ext cx="700988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284253" y="3740013"/>
            <a:ext cx="700461" cy="676079"/>
            <a:chOff x="1033688" y="3090803"/>
            <a:chExt cx="700989" cy="676392"/>
          </a:xfrm>
          <a:solidFill>
            <a:srgbClr val="414455"/>
          </a:solidFill>
        </p:grpSpPr>
        <p:sp>
          <p:nvSpPr>
            <p:cNvPr id="148" name="六边形 14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9" name="文本框 101"/>
            <p:cNvSpPr txBox="1"/>
            <p:nvPr/>
          </p:nvSpPr>
          <p:spPr>
            <a:xfrm>
              <a:off x="1033688" y="3215029"/>
              <a:ext cx="700989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124761" y="3740013"/>
            <a:ext cx="700461" cy="676079"/>
            <a:chOff x="1054022" y="3090803"/>
            <a:chExt cx="700988" cy="676392"/>
          </a:xfrm>
          <a:solidFill>
            <a:srgbClr val="414455"/>
          </a:solidFill>
        </p:grpSpPr>
        <p:sp>
          <p:nvSpPr>
            <p:cNvPr id="144" name="六边形 14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5" name="文本框 108"/>
            <p:cNvSpPr txBox="1"/>
            <p:nvPr/>
          </p:nvSpPr>
          <p:spPr>
            <a:xfrm>
              <a:off x="1054022" y="3215029"/>
              <a:ext cx="700988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904739" y="3740014"/>
            <a:ext cx="681648" cy="676079"/>
            <a:chOff x="1057573" y="3090803"/>
            <a:chExt cx="682162" cy="676392"/>
          </a:xfrm>
          <a:solidFill>
            <a:srgbClr val="414455"/>
          </a:solidFill>
        </p:grpSpPr>
        <p:sp>
          <p:nvSpPr>
            <p:cNvPr id="140" name="六边形 13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1" name="文本框 114"/>
            <p:cNvSpPr txBox="1"/>
            <p:nvPr/>
          </p:nvSpPr>
          <p:spPr>
            <a:xfrm>
              <a:off x="1057573" y="3203149"/>
              <a:ext cx="682162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739103" y="3738941"/>
            <a:ext cx="681648" cy="676079"/>
            <a:chOff x="1069457" y="3090803"/>
            <a:chExt cx="682162" cy="676392"/>
          </a:xfrm>
          <a:solidFill>
            <a:srgbClr val="414455"/>
          </a:solidFill>
        </p:grpSpPr>
        <p:sp>
          <p:nvSpPr>
            <p:cNvPr id="180" name="六边形 17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1" name="文本框 114"/>
            <p:cNvSpPr txBox="1"/>
            <p:nvPr/>
          </p:nvSpPr>
          <p:spPr>
            <a:xfrm>
              <a:off x="1069457" y="3215029"/>
              <a:ext cx="682162" cy="40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464178" y="1292436"/>
            <a:ext cx="5415072" cy="461665"/>
            <a:chOff x="490427" y="1434615"/>
            <a:chExt cx="5415072" cy="461665"/>
          </a:xfrm>
        </p:grpSpPr>
        <p:sp>
          <p:nvSpPr>
            <p:cNvPr id="18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13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715372" y="5301840"/>
            <a:ext cx="2244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category_controller.js</a:t>
            </a:r>
            <a:endParaRPr lang="zh-CN" altLang="en-US" dirty="0"/>
          </a:p>
        </p:txBody>
      </p:sp>
      <p:grpSp>
        <p:nvGrpSpPr>
          <p:cNvPr id="186" name="Group 163"/>
          <p:cNvGrpSpPr/>
          <p:nvPr/>
        </p:nvGrpSpPr>
        <p:grpSpPr>
          <a:xfrm>
            <a:off x="813444" y="2862902"/>
            <a:ext cx="4784" cy="1000208"/>
            <a:chOff x="4167154" y="3048828"/>
            <a:chExt cx="5080" cy="1062185"/>
          </a:xfrm>
        </p:grpSpPr>
        <p:sp>
          <p:nvSpPr>
            <p:cNvPr id="188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9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90" name="Group 163"/>
          <p:cNvGrpSpPr/>
          <p:nvPr/>
        </p:nvGrpSpPr>
        <p:grpSpPr>
          <a:xfrm>
            <a:off x="8079927" y="2841530"/>
            <a:ext cx="4784" cy="1000208"/>
            <a:chOff x="4167154" y="3048828"/>
            <a:chExt cx="5080" cy="1062185"/>
          </a:xfrm>
        </p:grpSpPr>
        <p:sp>
          <p:nvSpPr>
            <p:cNvPr id="191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2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93" name="Group 163"/>
          <p:cNvGrpSpPr/>
          <p:nvPr/>
        </p:nvGrpSpPr>
        <p:grpSpPr>
          <a:xfrm>
            <a:off x="1778245" y="4486963"/>
            <a:ext cx="4784" cy="1000208"/>
            <a:chOff x="4167154" y="3048828"/>
            <a:chExt cx="5080" cy="1062185"/>
          </a:xfrm>
        </p:grpSpPr>
        <p:sp>
          <p:nvSpPr>
            <p:cNvPr id="194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5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96" name="Group 163"/>
          <p:cNvGrpSpPr/>
          <p:nvPr/>
        </p:nvGrpSpPr>
        <p:grpSpPr>
          <a:xfrm>
            <a:off x="7248210" y="4486298"/>
            <a:ext cx="45719" cy="240081"/>
            <a:chOff x="4167154" y="3048828"/>
            <a:chExt cx="5080" cy="1062185"/>
          </a:xfrm>
        </p:grpSpPr>
        <p:sp>
          <p:nvSpPr>
            <p:cNvPr id="197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98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99" name="Group 163"/>
          <p:cNvGrpSpPr/>
          <p:nvPr/>
        </p:nvGrpSpPr>
        <p:grpSpPr>
          <a:xfrm>
            <a:off x="6387918" y="3473103"/>
            <a:ext cx="292854" cy="275023"/>
            <a:chOff x="4167154" y="3048828"/>
            <a:chExt cx="5080" cy="1062185"/>
          </a:xfrm>
        </p:grpSpPr>
        <p:sp>
          <p:nvSpPr>
            <p:cNvPr id="200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01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202" name="Group 163"/>
          <p:cNvGrpSpPr/>
          <p:nvPr/>
        </p:nvGrpSpPr>
        <p:grpSpPr>
          <a:xfrm>
            <a:off x="5474991" y="4486963"/>
            <a:ext cx="4784" cy="1000208"/>
            <a:chOff x="4167154" y="3048828"/>
            <a:chExt cx="5080" cy="1062185"/>
          </a:xfrm>
        </p:grpSpPr>
        <p:sp>
          <p:nvSpPr>
            <p:cNvPr id="203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04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205" name="Group 163"/>
          <p:cNvGrpSpPr/>
          <p:nvPr/>
        </p:nvGrpSpPr>
        <p:grpSpPr>
          <a:xfrm>
            <a:off x="4531193" y="2826338"/>
            <a:ext cx="4784" cy="1000208"/>
            <a:chOff x="4167154" y="3048828"/>
            <a:chExt cx="5080" cy="1062185"/>
          </a:xfrm>
        </p:grpSpPr>
        <p:sp>
          <p:nvSpPr>
            <p:cNvPr id="206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07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208" name="Group 163"/>
          <p:cNvGrpSpPr/>
          <p:nvPr/>
        </p:nvGrpSpPr>
        <p:grpSpPr>
          <a:xfrm>
            <a:off x="3667409" y="4538224"/>
            <a:ext cx="45719" cy="188155"/>
            <a:chOff x="4167154" y="3048828"/>
            <a:chExt cx="5080" cy="1062185"/>
          </a:xfrm>
        </p:grpSpPr>
        <p:sp>
          <p:nvSpPr>
            <p:cNvPr id="209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10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211" name="Group 163"/>
          <p:cNvGrpSpPr/>
          <p:nvPr/>
        </p:nvGrpSpPr>
        <p:grpSpPr>
          <a:xfrm>
            <a:off x="2679170" y="3473104"/>
            <a:ext cx="45724" cy="243177"/>
            <a:chOff x="4167154" y="3048828"/>
            <a:chExt cx="5080" cy="1062185"/>
          </a:xfrm>
        </p:grpSpPr>
        <p:sp>
          <p:nvSpPr>
            <p:cNvPr id="212" name="TextBox 7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13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type="oval" w="med" len="med"/>
              <a:tailEnd type="oval" w="med" len="med"/>
            </a:ln>
            <a:effectLst/>
          </p:spPr>
        </p:cxnSp>
      </p:grpSp>
      <p:sp>
        <p:nvSpPr>
          <p:cNvPr id="10" name="矩形 9"/>
          <p:cNvSpPr/>
          <p:nvPr/>
        </p:nvSpPr>
        <p:spPr>
          <a:xfrm>
            <a:off x="104659" y="2443348"/>
            <a:ext cx="200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category_service.js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2883" y="3024026"/>
            <a:ext cx="190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 </a:t>
            </a:r>
            <a:r>
              <a:rPr lang="en-US" altLang="zh-CN" b="1" dirty="0"/>
              <a:t>category_route.js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77082" y="4868652"/>
            <a:ext cx="91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route.js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99166" y="2443348"/>
            <a:ext cx="3198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下载</a:t>
            </a:r>
            <a:r>
              <a:rPr lang="en-US" altLang="zh-CN" b="1" dirty="0"/>
              <a:t> ionic-image-lazy-load</a:t>
            </a:r>
            <a:r>
              <a:rPr lang="zh-CN" altLang="zh-CN" b="1" dirty="0"/>
              <a:t>插件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96521" y="5404983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app.js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12516" y="3024026"/>
            <a:ext cx="155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 </a:t>
            </a:r>
            <a:r>
              <a:rPr lang="en-US" altLang="zh-CN" b="1" dirty="0"/>
              <a:t>category.html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79739" y="4860069"/>
            <a:ext cx="133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category.css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430934" y="2443348"/>
            <a:ext cx="12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index.html</a:t>
            </a:r>
            <a:endParaRPr lang="zh-CN" altLang="en-US" dirty="0"/>
          </a:p>
        </p:txBody>
      </p:sp>
      <p:sp>
        <p:nvSpPr>
          <p:cNvPr id="214" name="标题 1"/>
          <p:cNvSpPr txBox="1">
            <a:spLocks noChangeArrowheads="1"/>
          </p:cNvSpPr>
          <p:nvPr/>
        </p:nvSpPr>
        <p:spPr bwMode="auto">
          <a:xfrm>
            <a:off x="1227451" y="32060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商品分类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21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8346" y="1295306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06719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标题 1"/>
          <p:cNvSpPr txBox="1">
            <a:spLocks noChangeArrowheads="1"/>
          </p:cNvSpPr>
          <p:nvPr/>
        </p:nvSpPr>
        <p:spPr bwMode="auto">
          <a:xfrm>
            <a:off x="1227451" y="32060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商品分类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947" y="2418096"/>
            <a:ext cx="6522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）新</a:t>
            </a:r>
            <a:r>
              <a:rPr lang="zh-CN" altLang="zh-CN" dirty="0"/>
              <a:t>建</a:t>
            </a:r>
            <a:r>
              <a:rPr lang="en-US" altLang="zh-CN" dirty="0"/>
              <a:t>www\areas\category\category_service.js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221" y="2798382"/>
            <a:ext cx="5753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）新建</a:t>
            </a:r>
            <a:r>
              <a:rPr lang="en-US" altLang="zh-CN" dirty="0" smtClean="0"/>
              <a:t>www\areas\category\category_controller.js</a:t>
            </a:r>
            <a:r>
              <a:rPr lang="zh-CN" altLang="zh-CN" dirty="0" smtClean="0"/>
              <a:t>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8346" y="3207211"/>
            <a:ext cx="5630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）新</a:t>
            </a:r>
            <a:r>
              <a:rPr lang="zh-CN" altLang="zh-CN" dirty="0"/>
              <a:t>建</a:t>
            </a:r>
            <a:r>
              <a:rPr lang="en-US" altLang="zh-CN" dirty="0"/>
              <a:t>www\areas\category\category_route.js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6471" y="3576847"/>
            <a:ext cx="437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）在</a:t>
            </a:r>
            <a:r>
              <a:rPr lang="en-US" altLang="zh-CN" dirty="0"/>
              <a:t>www\js\route.js</a:t>
            </a:r>
            <a:r>
              <a:rPr lang="zh-CN" altLang="zh-CN" dirty="0"/>
              <a:t>文件中注册子路由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0321" y="3925996"/>
            <a:ext cx="368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）下载</a:t>
            </a:r>
            <a:r>
              <a:rPr lang="en-US" altLang="zh-CN" dirty="0"/>
              <a:t>ionic-image-lazy-load</a:t>
            </a:r>
            <a:r>
              <a:rPr lang="zh-CN" altLang="zh-CN" dirty="0"/>
              <a:t>插件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322" y="4293379"/>
            <a:ext cx="6047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）在</a:t>
            </a:r>
            <a:r>
              <a:rPr lang="en-US" altLang="zh-CN" dirty="0" smtClean="0"/>
              <a:t>www\js\app.js</a:t>
            </a:r>
            <a:r>
              <a:rPr lang="zh-CN" altLang="zh-CN" dirty="0" smtClean="0"/>
              <a:t>文件中注入</a:t>
            </a:r>
            <a:r>
              <a:rPr lang="en-US" altLang="zh-CN" dirty="0" smtClean="0"/>
              <a:t>ionicLazyLoad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797" y="4685269"/>
            <a:ext cx="504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）新建</a:t>
            </a:r>
            <a:r>
              <a:rPr lang="en-US" altLang="zh-CN" dirty="0"/>
              <a:t>www\areas\category\category.html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6471" y="5092596"/>
            <a:ext cx="5255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）新建</a:t>
            </a:r>
            <a:r>
              <a:rPr lang="en-US" altLang="zh-CN" dirty="0"/>
              <a:t>www\css\category\category.css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9979" y="5515969"/>
            <a:ext cx="8458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）最后需要在</a:t>
            </a:r>
            <a:r>
              <a:rPr lang="en-US" altLang="zh-CN" dirty="0"/>
              <a:t>index.html</a:t>
            </a:r>
            <a:r>
              <a:rPr lang="zh-CN" altLang="zh-CN" dirty="0"/>
              <a:t>文件中引入该任务需要的</a:t>
            </a:r>
            <a:r>
              <a:rPr lang="en-US" altLang="zh-CN" dirty="0"/>
              <a:t>CSS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07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240854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商品列表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2526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2" y="2687534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356604" y="2199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商品列表</a:t>
            </a:r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95" y="2690812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32277" y="2199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下拉刷新</a:t>
            </a:r>
            <a:endParaRPr lang="zh-CN" altLang="en-US" dirty="0"/>
          </a:p>
        </p:txBody>
      </p:sp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687533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608802" y="2199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上拉加载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94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1675" y="41028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服务式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1240854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商品列表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0667" y="1365766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2526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"/>
          <p:cNvGrpSpPr/>
          <p:nvPr/>
        </p:nvGrpSpPr>
        <p:grpSpPr>
          <a:xfrm>
            <a:off x="166708" y="3907009"/>
            <a:ext cx="1188298" cy="314019"/>
            <a:chOff x="1424694" y="3437117"/>
            <a:chExt cx="1499779" cy="396331"/>
          </a:xfrm>
          <a:solidFill>
            <a:srgbClr val="2683C6"/>
          </a:solidFill>
        </p:grpSpPr>
        <p:sp>
          <p:nvSpPr>
            <p:cNvPr id="15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1409508" y="4023186"/>
            <a:ext cx="1188298" cy="305301"/>
            <a:chOff x="2993261" y="3583747"/>
            <a:chExt cx="1499779" cy="385328"/>
          </a:xfrm>
          <a:solidFill>
            <a:srgbClr val="2683C6"/>
          </a:solidFill>
        </p:grpSpPr>
        <p:sp>
          <p:nvSpPr>
            <p:cNvPr id="23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2652307" y="3907010"/>
            <a:ext cx="1188298" cy="314018"/>
            <a:chOff x="4561827" y="3437117"/>
            <a:chExt cx="1499779" cy="396330"/>
          </a:xfrm>
          <a:solidFill>
            <a:srgbClr val="2683C6"/>
          </a:solidFill>
        </p:grpSpPr>
        <p:sp>
          <p:nvSpPr>
            <p:cNvPr id="26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12"/>
          <p:cNvGrpSpPr/>
          <p:nvPr/>
        </p:nvGrpSpPr>
        <p:grpSpPr>
          <a:xfrm>
            <a:off x="3895107" y="4023186"/>
            <a:ext cx="1188298" cy="305301"/>
            <a:chOff x="6130393" y="3583747"/>
            <a:chExt cx="1499779" cy="385328"/>
          </a:xfrm>
          <a:solidFill>
            <a:srgbClr val="2683C6"/>
          </a:solidFill>
        </p:grpSpPr>
        <p:sp>
          <p:nvSpPr>
            <p:cNvPr id="29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5"/>
          <p:cNvGrpSpPr/>
          <p:nvPr/>
        </p:nvGrpSpPr>
        <p:grpSpPr>
          <a:xfrm>
            <a:off x="7611667" y="3893575"/>
            <a:ext cx="1188298" cy="327449"/>
            <a:chOff x="9267526" y="3420167"/>
            <a:chExt cx="1499779" cy="413281"/>
          </a:xfrm>
          <a:solidFill>
            <a:srgbClr val="2683C6"/>
          </a:solidFill>
        </p:grpSpPr>
        <p:sp>
          <p:nvSpPr>
            <p:cNvPr id="32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Oval 17"/>
            <p:cNvSpPr/>
            <p:nvPr/>
          </p:nvSpPr>
          <p:spPr>
            <a:xfrm>
              <a:off x="9857169" y="3420167"/>
              <a:ext cx="320492" cy="32049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19"/>
          <p:cNvGrpSpPr/>
          <p:nvPr/>
        </p:nvGrpSpPr>
        <p:grpSpPr>
          <a:xfrm>
            <a:off x="5137906" y="3907009"/>
            <a:ext cx="1188298" cy="314019"/>
            <a:chOff x="7698960" y="3437117"/>
            <a:chExt cx="1499779" cy="396331"/>
          </a:xfrm>
          <a:solidFill>
            <a:srgbClr val="2683C6"/>
          </a:solidFill>
        </p:grpSpPr>
        <p:sp>
          <p:nvSpPr>
            <p:cNvPr id="35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20"/>
          <p:cNvGrpSpPr/>
          <p:nvPr/>
        </p:nvGrpSpPr>
        <p:grpSpPr>
          <a:xfrm>
            <a:off x="7998907" y="3442650"/>
            <a:ext cx="367908" cy="368536"/>
            <a:chOff x="9145588" y="4435475"/>
            <a:chExt cx="464344" cy="465138"/>
          </a:xfrm>
          <a:solidFill>
            <a:srgbClr val="2683C6"/>
          </a:solidFill>
        </p:grpSpPr>
        <p:sp>
          <p:nvSpPr>
            <p:cNvPr id="38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Group 30"/>
          <p:cNvGrpSpPr/>
          <p:nvPr/>
        </p:nvGrpSpPr>
        <p:grpSpPr>
          <a:xfrm>
            <a:off x="5602601" y="3483219"/>
            <a:ext cx="367908" cy="367908"/>
            <a:chOff x="7287419" y="2577307"/>
            <a:chExt cx="464344" cy="464344"/>
          </a:xfrm>
          <a:solidFill>
            <a:srgbClr val="2683C6"/>
          </a:solidFill>
        </p:grpSpPr>
        <p:sp>
          <p:nvSpPr>
            <p:cNvPr id="48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AutoShape 58"/>
            <p:cNvSpPr>
              <a:spLocks/>
            </p:cNvSpPr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AutoShape 59"/>
          <p:cNvSpPr>
            <a:spLocks/>
          </p:cNvSpPr>
          <p:nvPr/>
        </p:nvSpPr>
        <p:spPr bwMode="auto">
          <a:xfrm>
            <a:off x="1762087" y="4388896"/>
            <a:ext cx="368536" cy="3679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0" tIns="20090" rIns="20090" bIns="200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24105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2" name="Group 38"/>
          <p:cNvGrpSpPr/>
          <p:nvPr/>
        </p:nvGrpSpPr>
        <p:grpSpPr>
          <a:xfrm>
            <a:off x="3116688" y="3478124"/>
            <a:ext cx="368536" cy="310048"/>
            <a:chOff x="5368132" y="2625725"/>
            <a:chExt cx="465138" cy="391319"/>
          </a:xfrm>
          <a:solidFill>
            <a:srgbClr val="2683C6"/>
          </a:solidFill>
        </p:grpSpPr>
        <p:sp>
          <p:nvSpPr>
            <p:cNvPr id="53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42"/>
          <p:cNvGrpSpPr/>
          <p:nvPr/>
        </p:nvGrpSpPr>
        <p:grpSpPr>
          <a:xfrm>
            <a:off x="576910" y="3482900"/>
            <a:ext cx="367909" cy="287408"/>
            <a:chOff x="2581275" y="1710532"/>
            <a:chExt cx="464344" cy="362744"/>
          </a:xfrm>
          <a:solidFill>
            <a:srgbClr val="2683C6"/>
          </a:solidFill>
        </p:grpSpPr>
        <p:sp>
          <p:nvSpPr>
            <p:cNvPr id="57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52"/>
          <p:cNvGrpSpPr/>
          <p:nvPr/>
        </p:nvGrpSpPr>
        <p:grpSpPr>
          <a:xfrm>
            <a:off x="4363402" y="4388896"/>
            <a:ext cx="252819" cy="368536"/>
            <a:chOff x="5441157" y="4440238"/>
            <a:chExt cx="319088" cy="465138"/>
          </a:xfrm>
          <a:solidFill>
            <a:srgbClr val="2683C6"/>
          </a:solidFill>
        </p:grpSpPr>
        <p:sp>
          <p:nvSpPr>
            <p:cNvPr id="65" name="AutoShape 97"/>
            <p:cNvSpPr>
              <a:spLocks/>
            </p:cNvSpPr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AutoShape 98"/>
            <p:cNvSpPr>
              <a:spLocks/>
            </p:cNvSpPr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AutoShape 99"/>
            <p:cNvSpPr>
              <a:spLocks/>
            </p:cNvSpPr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23"/>
          <p:cNvSpPr txBox="1"/>
          <p:nvPr/>
        </p:nvSpPr>
        <p:spPr>
          <a:xfrm>
            <a:off x="7446166" y="4706150"/>
            <a:ext cx="177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在该文件中引入商品列表需要的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JavaScript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文件。。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24"/>
          <p:cNvSpPr txBox="1"/>
          <p:nvPr/>
        </p:nvSpPr>
        <p:spPr>
          <a:xfrm>
            <a:off x="7568864" y="4457849"/>
            <a:ext cx="883575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index.html</a:t>
            </a:r>
            <a:endParaRPr lang="zh-CN" altLang="en-US" sz="1200" kern="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Box 23"/>
          <p:cNvSpPr txBox="1"/>
          <p:nvPr/>
        </p:nvSpPr>
        <p:spPr>
          <a:xfrm>
            <a:off x="5096750" y="5004450"/>
            <a:ext cx="1773229" cy="4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该文件用于商品列表功能界面展示。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24"/>
          <p:cNvSpPr txBox="1"/>
          <p:nvPr/>
        </p:nvSpPr>
        <p:spPr>
          <a:xfrm>
            <a:off x="5096749" y="4788267"/>
            <a:ext cx="1173719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goodsList.html</a:t>
            </a:r>
            <a:endParaRPr lang="zh-CN" altLang="en-US" sz="1200" kern="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23"/>
          <p:cNvSpPr txBox="1"/>
          <p:nvPr/>
        </p:nvSpPr>
        <p:spPr>
          <a:xfrm>
            <a:off x="3688126" y="2805330"/>
            <a:ext cx="165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在全局路由文件中注册子路由。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24"/>
          <p:cNvSpPr txBox="1"/>
          <p:nvPr/>
        </p:nvSpPr>
        <p:spPr>
          <a:xfrm>
            <a:off x="3688125" y="2570096"/>
            <a:ext cx="688009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route.js</a:t>
            </a:r>
            <a:endParaRPr lang="zh-CN" altLang="en-US" sz="1200" kern="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23"/>
          <p:cNvSpPr txBox="1"/>
          <p:nvPr/>
        </p:nvSpPr>
        <p:spPr>
          <a:xfrm>
            <a:off x="2474199" y="5042550"/>
            <a:ext cx="171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该文件用于定义商品列表的路由。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24"/>
          <p:cNvSpPr txBox="1"/>
          <p:nvPr/>
        </p:nvSpPr>
        <p:spPr>
          <a:xfrm>
            <a:off x="2487111" y="4788267"/>
            <a:ext cx="1471878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goodsList_route.js</a:t>
            </a:r>
            <a:endParaRPr lang="zh-CN" altLang="en-US" sz="1200" kern="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23"/>
          <p:cNvSpPr txBox="1"/>
          <p:nvPr/>
        </p:nvSpPr>
        <p:spPr>
          <a:xfrm>
            <a:off x="1314974" y="2824380"/>
            <a:ext cx="1773229" cy="118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该文件中定义方法获取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goodsList_service.js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的数据，并把这些数据绑定在作用域上</a:t>
            </a:r>
            <a:r>
              <a:rPr lang="zh-CN" altLang="en-US" sz="10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。定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义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func_goBack ()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方法用于返回上一页按钮的回调函数。</a:t>
            </a:r>
          </a:p>
        </p:txBody>
      </p:sp>
      <p:sp>
        <p:nvSpPr>
          <p:cNvPr id="77" name="TextBox 24"/>
          <p:cNvSpPr txBox="1"/>
          <p:nvPr/>
        </p:nvSpPr>
        <p:spPr>
          <a:xfrm>
            <a:off x="1314974" y="2570096"/>
            <a:ext cx="1752403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goodsList_controller.js</a:t>
            </a:r>
            <a:endParaRPr lang="zh-CN" altLang="en-US" sz="1200" kern="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23"/>
          <p:cNvSpPr txBox="1"/>
          <p:nvPr/>
        </p:nvSpPr>
        <p:spPr>
          <a:xfrm>
            <a:off x="183912" y="5042550"/>
            <a:ext cx="177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0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10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refreshGoodsList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：下拉刷新和初始化商品列表调用该方法。</a:t>
            </a: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0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10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loadMoreGoodsList 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：上拉加载更多商品数据调用该方法。</a:t>
            </a:r>
          </a:p>
        </p:txBody>
      </p:sp>
      <p:sp>
        <p:nvSpPr>
          <p:cNvPr id="79" name="TextBox 24"/>
          <p:cNvSpPr txBox="1"/>
          <p:nvPr/>
        </p:nvSpPr>
        <p:spPr>
          <a:xfrm>
            <a:off x="183912" y="4788268"/>
            <a:ext cx="1564852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goodsList_service.js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9" name="Group 12"/>
          <p:cNvGrpSpPr/>
          <p:nvPr/>
        </p:nvGrpSpPr>
        <p:grpSpPr>
          <a:xfrm>
            <a:off x="6364305" y="4017814"/>
            <a:ext cx="1188298" cy="305301"/>
            <a:chOff x="6130393" y="3583747"/>
            <a:chExt cx="1499779" cy="385328"/>
          </a:xfrm>
          <a:solidFill>
            <a:srgbClr val="2683C6"/>
          </a:solidFill>
        </p:grpSpPr>
        <p:sp>
          <p:nvSpPr>
            <p:cNvPr id="90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1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6" name="TextBox 23"/>
          <p:cNvSpPr txBox="1"/>
          <p:nvPr/>
        </p:nvSpPr>
        <p:spPr>
          <a:xfrm>
            <a:off x="6157324" y="2780908"/>
            <a:ext cx="177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该文件用于控制商品列表功能样式代码。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Box 24"/>
          <p:cNvSpPr txBox="1"/>
          <p:nvPr/>
        </p:nvSpPr>
        <p:spPr>
          <a:xfrm>
            <a:off x="6157323" y="2564724"/>
            <a:ext cx="1114408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goodsList.css</a:t>
            </a:r>
            <a:endParaRPr lang="zh-CN" altLang="en-US" sz="1200" kern="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Freeform 178"/>
          <p:cNvSpPr>
            <a:spLocks noEditPoints="1"/>
          </p:cNvSpPr>
          <p:nvPr/>
        </p:nvSpPr>
        <p:spPr bwMode="auto">
          <a:xfrm>
            <a:off x="6831489" y="4425792"/>
            <a:ext cx="413159" cy="31117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1240854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商品列表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0667" y="1365766"/>
            <a:ext cx="5415072" cy="461665"/>
            <a:chOff x="490427" y="1434615"/>
            <a:chExt cx="5415072" cy="461665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2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2526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215513" y="3692901"/>
            <a:ext cx="8712903" cy="328531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39" name="矩形 13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41" name="矩形 14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等腰三角形 14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81" name="肘形连接符 80"/>
          <p:cNvCxnSpPr>
            <a:stCxn id="137" idx="3"/>
          </p:cNvCxnSpPr>
          <p:nvPr/>
        </p:nvCxnSpPr>
        <p:spPr>
          <a:xfrm rot="5400000" flipH="1" flipV="1">
            <a:off x="805235" y="3172508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800835" y="3605201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137" name="六边形 13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文本框 64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6" name="文本框 66"/>
          <p:cNvSpPr txBox="1"/>
          <p:nvPr/>
        </p:nvSpPr>
        <p:spPr>
          <a:xfrm>
            <a:off x="1215802" y="2442202"/>
            <a:ext cx="118449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www\areas\goodsList\goodsList_service.js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cxnSp>
        <p:nvCxnSpPr>
          <p:cNvPr id="84" name="肘形连接符 83"/>
          <p:cNvCxnSpPr>
            <a:stCxn id="133" idx="3"/>
            <a:endCxn id="131" idx="1"/>
          </p:cNvCxnSpPr>
          <p:nvPr/>
        </p:nvCxnSpPr>
        <p:spPr>
          <a:xfrm rot="5400000" flipH="1" flipV="1">
            <a:off x="2739521" y="3172508"/>
            <a:ext cx="646842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2735121" y="3605201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133" name="六边形 13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4" name="文本框 72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72217" y="2442200"/>
            <a:ext cx="1063705" cy="1015663"/>
            <a:chOff x="1853741" y="1702384"/>
            <a:chExt cx="1419012" cy="1354531"/>
          </a:xfrm>
          <a:solidFill>
            <a:schemeClr val="bg2"/>
          </a:solidFill>
        </p:grpSpPr>
        <p:sp>
          <p:nvSpPr>
            <p:cNvPr id="131" name="矩形 13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文本框 75"/>
            <p:cNvSpPr txBox="1"/>
            <p:nvPr/>
          </p:nvSpPr>
          <p:spPr>
            <a:xfrm>
              <a:off x="1859419" y="1702384"/>
              <a:ext cx="1413334" cy="135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www\areas\goodsList\goodsList_route.js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cxnSp>
        <p:nvCxnSpPr>
          <p:cNvPr id="87" name="肘形连接符 86"/>
          <p:cNvCxnSpPr>
            <a:stCxn id="129" idx="3"/>
            <a:endCxn id="127" idx="1"/>
          </p:cNvCxnSpPr>
          <p:nvPr/>
        </p:nvCxnSpPr>
        <p:spPr>
          <a:xfrm rot="5400000" flipH="1" flipV="1">
            <a:off x="4687174" y="3159142"/>
            <a:ext cx="646842" cy="245279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4669408" y="3605201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129" name="六边形 12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0" name="文本框 79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133235" y="2444691"/>
            <a:ext cx="1059449" cy="1015664"/>
            <a:chOff x="1853741" y="1705703"/>
            <a:chExt cx="1413335" cy="1354531"/>
          </a:xfrm>
          <a:solidFill>
            <a:schemeClr val="bg2"/>
          </a:solidFill>
        </p:grpSpPr>
        <p:sp>
          <p:nvSpPr>
            <p:cNvPr id="127" name="矩形 12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文本框 82"/>
            <p:cNvSpPr txBox="1"/>
            <p:nvPr/>
          </p:nvSpPr>
          <p:spPr>
            <a:xfrm>
              <a:off x="1853742" y="1705703"/>
              <a:ext cx="1413334" cy="135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www\areas\goodsList\goodsList.html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cxnSp>
        <p:nvCxnSpPr>
          <p:cNvPr id="93" name="肘形连接符 92"/>
          <p:cNvCxnSpPr>
            <a:stCxn id="125" idx="3"/>
            <a:endCxn id="123" idx="1"/>
          </p:cNvCxnSpPr>
          <p:nvPr/>
        </p:nvCxnSpPr>
        <p:spPr>
          <a:xfrm rot="5400000" flipH="1" flipV="1">
            <a:off x="6608095" y="3172508"/>
            <a:ext cx="64684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603691" y="3605201"/>
            <a:ext cx="437094" cy="507177"/>
            <a:chOff x="1109756" y="3090803"/>
            <a:chExt cx="583096" cy="676392"/>
          </a:xfrm>
          <a:solidFill>
            <a:srgbClr val="0070C0"/>
          </a:solidFill>
        </p:grpSpPr>
        <p:sp>
          <p:nvSpPr>
            <p:cNvPr id="125" name="六边形 124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6" name="文本框 86"/>
            <p:cNvSpPr txBox="1"/>
            <p:nvPr/>
          </p:nvSpPr>
          <p:spPr>
            <a:xfrm>
              <a:off x="1192220" y="3231615"/>
              <a:ext cx="443810" cy="369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040789" y="2092265"/>
            <a:ext cx="1059449" cy="1384996"/>
            <a:chOff x="1853741" y="1235692"/>
            <a:chExt cx="1413335" cy="1847088"/>
          </a:xfrm>
          <a:solidFill>
            <a:schemeClr val="bg2"/>
          </a:solidFill>
        </p:grpSpPr>
        <p:sp>
          <p:nvSpPr>
            <p:cNvPr id="123" name="矩形 12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文本框 89"/>
            <p:cNvSpPr txBox="1"/>
            <p:nvPr/>
          </p:nvSpPr>
          <p:spPr>
            <a:xfrm>
              <a:off x="1853742" y="1235692"/>
              <a:ext cx="1413334" cy="18470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最后需要在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index.html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文件中引入该任务需要的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cxnSp>
        <p:nvCxnSpPr>
          <p:cNvPr id="99" name="肘形连接符 98"/>
          <p:cNvCxnSpPr>
            <a:stCxn id="121" idx="0"/>
            <a:endCxn id="119" idx="1"/>
          </p:cNvCxnSpPr>
          <p:nvPr/>
        </p:nvCxnSpPr>
        <p:spPr>
          <a:xfrm rot="16200000" flipH="1">
            <a:off x="1772709" y="4326195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1767978" y="3605201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121" name="六边形 12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2" name="文本框 93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205073" y="4430037"/>
            <a:ext cx="1059449" cy="1234255"/>
            <a:chOff x="1853741" y="1952625"/>
            <a:chExt cx="1413335" cy="1646055"/>
          </a:xfrm>
          <a:solidFill>
            <a:schemeClr val="bg2"/>
          </a:solidFill>
        </p:grpSpPr>
        <p:sp>
          <p:nvSpPr>
            <p:cNvPr id="119" name="矩形 11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文本框 96"/>
            <p:cNvSpPr txBox="1"/>
            <p:nvPr/>
          </p:nvSpPr>
          <p:spPr>
            <a:xfrm>
              <a:off x="1853742" y="1997871"/>
              <a:ext cx="1413334" cy="16008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www\areas\goodsList\goodsList_controller.js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cxnSp>
        <p:nvCxnSpPr>
          <p:cNvPr id="102" name="肘形连接符 101"/>
          <p:cNvCxnSpPr>
            <a:stCxn id="117" idx="0"/>
            <a:endCxn id="115" idx="1"/>
          </p:cNvCxnSpPr>
          <p:nvPr/>
        </p:nvCxnSpPr>
        <p:spPr>
          <a:xfrm rot="16200000" flipH="1">
            <a:off x="3706995" y="4326195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3702264" y="3605201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117" name="六边形 11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文本框 101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139359" y="4430038"/>
            <a:ext cx="1059449" cy="864924"/>
            <a:chOff x="1853741" y="1952625"/>
            <a:chExt cx="1413335" cy="1153499"/>
          </a:xfrm>
          <a:solidFill>
            <a:schemeClr val="bg2"/>
          </a:solidFill>
        </p:grpSpPr>
        <p:sp>
          <p:nvSpPr>
            <p:cNvPr id="115" name="矩形 114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文本框 104"/>
            <p:cNvSpPr txBox="1"/>
            <p:nvPr/>
          </p:nvSpPr>
          <p:spPr>
            <a:xfrm>
              <a:off x="1853742" y="1997871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www\js\route.js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文件中注册子路由</a:t>
              </a:r>
            </a:p>
          </p:txBody>
        </p:sp>
      </p:grpSp>
      <p:cxnSp>
        <p:nvCxnSpPr>
          <p:cNvPr id="105" name="肘形连接符 104"/>
          <p:cNvCxnSpPr>
            <a:stCxn id="113" idx="0"/>
            <a:endCxn id="111" idx="1"/>
          </p:cNvCxnSpPr>
          <p:nvPr/>
        </p:nvCxnSpPr>
        <p:spPr>
          <a:xfrm rot="16200000" flipH="1">
            <a:off x="5641282" y="4326195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5636551" y="3605201"/>
            <a:ext cx="437094" cy="507177"/>
            <a:chOff x="1109756" y="3090803"/>
            <a:chExt cx="583096" cy="676392"/>
          </a:xfrm>
          <a:solidFill>
            <a:schemeClr val="accent2"/>
          </a:solidFill>
        </p:grpSpPr>
        <p:sp>
          <p:nvSpPr>
            <p:cNvPr id="113" name="六边形 11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4" name="文本框 108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073646" y="4430038"/>
            <a:ext cx="1059449" cy="1049590"/>
            <a:chOff x="1853741" y="1952625"/>
            <a:chExt cx="1413335" cy="1399777"/>
          </a:xfrm>
          <a:solidFill>
            <a:schemeClr val="bg2"/>
          </a:solidFill>
        </p:grpSpPr>
        <p:sp>
          <p:nvSpPr>
            <p:cNvPr id="111" name="矩形 11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853742" y="1997871"/>
              <a:ext cx="1413334" cy="135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www\css\goodsList\goodsList.css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641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1189417" y="282299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商品详情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805112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419475"/>
            <a:ext cx="18002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503527" y="22537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商品详情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71705" y="27918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提示框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7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4141"/>
              </p:ext>
            </p:extLst>
          </p:nvPr>
        </p:nvGraphicFramePr>
        <p:xfrm>
          <a:off x="668865" y="2457449"/>
          <a:ext cx="7806269" cy="304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r:id="rId4" imgW="9796641" imgH="3833190" progId="Visio.Drawing.11">
                  <p:embed/>
                </p:oleObj>
              </mc:Choice>
              <mc:Fallback>
                <p:oleObj r:id="rId4" imgW="9796641" imgH="38331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65" y="2457449"/>
                        <a:ext cx="7806269" cy="3048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680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1189417" y="282299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商品详情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88450" y="3643044"/>
            <a:ext cx="7417299" cy="809625"/>
          </a:xfrm>
          <a:prstGeom prst="homePlate">
            <a:avLst>
              <a:gd name="adj" fmla="val 4003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4477045" y="3643043"/>
            <a:ext cx="503237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2901889" y="3635914"/>
            <a:ext cx="501650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1316332" y="3643044"/>
            <a:ext cx="503238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6047082" y="3643042"/>
            <a:ext cx="501650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/>
          <p:nvPr/>
        </p:nvSpPr>
        <p:spPr>
          <a:xfrm>
            <a:off x="503604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2"/>
          <p:cNvSpPr txBox="1"/>
          <p:nvPr/>
        </p:nvSpPr>
        <p:spPr>
          <a:xfrm>
            <a:off x="2070395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3649957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4"/>
          <p:cNvSpPr txBox="1"/>
          <p:nvPr/>
        </p:nvSpPr>
        <p:spPr>
          <a:xfrm>
            <a:off x="5229520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481299" y="4353721"/>
            <a:ext cx="1925931" cy="1702365"/>
            <a:chOff x="941884" y="3983470"/>
            <a:chExt cx="1925931" cy="1924806"/>
          </a:xfrm>
        </p:grpSpPr>
        <p:cxnSp>
          <p:nvCxnSpPr>
            <p:cNvPr id="55" name="直接连接符 54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17"/>
            <p:cNvSpPr txBox="1"/>
            <p:nvPr/>
          </p:nvSpPr>
          <p:spPr>
            <a:xfrm>
              <a:off x="941884" y="4394509"/>
              <a:ext cx="1925931" cy="15137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indexdb.js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update</a:t>
              </a:r>
              <a:r>
                <a:rPr lang="en-US" altLang="zh-CN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en-US" altLang="zh-CN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getAll</a:t>
              </a:r>
              <a:r>
                <a:rPr lang="en-US" altLang="zh-CN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875034" y="2305589"/>
            <a:ext cx="1925931" cy="1330325"/>
            <a:chOff x="2293144" y="1916832"/>
            <a:chExt cx="1925931" cy="1502549"/>
          </a:xfrm>
        </p:grpSpPr>
        <p:cxnSp>
          <p:nvCxnSpPr>
            <p:cNvPr id="53" name="直接连接符 52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20"/>
            <p:cNvSpPr txBox="1"/>
            <p:nvPr/>
          </p:nvSpPr>
          <p:spPr>
            <a:xfrm>
              <a:off x="2293144" y="1916832"/>
              <a:ext cx="1925931" cy="1475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common.js</a:t>
              </a:r>
              <a:endPara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定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义通用功能，这里主要定义包含提示信息的弹出框。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503978" y="4372773"/>
            <a:ext cx="2258384" cy="1703953"/>
            <a:chOff x="3641104" y="3980384"/>
            <a:chExt cx="2258384" cy="1924667"/>
          </a:xfrm>
        </p:grpSpPr>
        <p:cxnSp>
          <p:nvCxnSpPr>
            <p:cNvPr id="51" name="直接连接符 50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Box 23"/>
            <p:cNvSpPr txBox="1"/>
            <p:nvPr/>
          </p:nvSpPr>
          <p:spPr>
            <a:xfrm>
              <a:off x="3641104" y="4392804"/>
              <a:ext cx="2258384" cy="15122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details_service.js</a:t>
              </a:r>
              <a:endPara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update()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get()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getAll()</a:t>
              </a:r>
              <a:endPara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5056572" y="2096296"/>
            <a:ext cx="2630103" cy="1615827"/>
            <a:chOff x="5044092" y="1658640"/>
            <a:chExt cx="2630103" cy="1825009"/>
          </a:xfrm>
        </p:grpSpPr>
        <p:cxnSp>
          <p:nvCxnSpPr>
            <p:cNvPr id="49" name="直接连接符 48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6"/>
            <p:cNvSpPr txBox="1"/>
            <p:nvPr/>
          </p:nvSpPr>
          <p:spPr>
            <a:xfrm>
              <a:off x="5044092" y="1658640"/>
              <a:ext cx="2630103" cy="18250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details_controller.js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点作为商品详情模块的控制器，由于商品详情数据不多，该文件中定义了一个数据对象，来模拟从后台获取的某个商品的详细信息。</a:t>
              </a:r>
            </a:p>
          </p:txBody>
        </p:sp>
      </p:grp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7545112" y="3643043"/>
            <a:ext cx="503237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3"/>
          <p:cNvSpPr txBox="1"/>
          <p:nvPr/>
        </p:nvSpPr>
        <p:spPr>
          <a:xfrm>
            <a:off x="6718024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6572045" y="4372773"/>
            <a:ext cx="1925931" cy="1419226"/>
            <a:chOff x="3641104" y="3980384"/>
            <a:chExt cx="1925931" cy="1603059"/>
          </a:xfrm>
        </p:grpSpPr>
        <p:cxnSp>
          <p:nvCxnSpPr>
            <p:cNvPr id="65" name="直接连接符 64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Box 23"/>
            <p:cNvSpPr txBox="1"/>
            <p:nvPr/>
          </p:nvSpPr>
          <p:spPr>
            <a:xfrm>
              <a:off x="3641104" y="4392804"/>
              <a:ext cx="1925931" cy="1190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details_route.js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用于定义商品详情界面的路由。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1462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1189417" y="282299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商品详情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524716" y="3643044"/>
            <a:ext cx="7417299" cy="809625"/>
          </a:xfrm>
          <a:prstGeom prst="homePlate">
            <a:avLst>
              <a:gd name="adj" fmla="val 4003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3829345" y="3643043"/>
            <a:ext cx="503237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2558989" y="3635914"/>
            <a:ext cx="501650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1316332" y="3643044"/>
            <a:ext cx="503238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5094582" y="3643042"/>
            <a:ext cx="501650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/>
          <p:nvPr/>
        </p:nvSpPr>
        <p:spPr>
          <a:xfrm>
            <a:off x="503604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2"/>
          <p:cNvSpPr txBox="1"/>
          <p:nvPr/>
        </p:nvSpPr>
        <p:spPr>
          <a:xfrm>
            <a:off x="2070395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3354682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4"/>
          <p:cNvSpPr txBox="1"/>
          <p:nvPr/>
        </p:nvSpPr>
        <p:spPr>
          <a:xfrm>
            <a:off x="4486570" y="3920333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481299" y="4353720"/>
            <a:ext cx="1925931" cy="1425366"/>
            <a:chOff x="941884" y="3983470"/>
            <a:chExt cx="1925931" cy="1611613"/>
          </a:xfrm>
        </p:grpSpPr>
        <p:cxnSp>
          <p:nvCxnSpPr>
            <p:cNvPr id="55" name="直接连接符 54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17"/>
            <p:cNvSpPr txBox="1"/>
            <p:nvPr/>
          </p:nvSpPr>
          <p:spPr>
            <a:xfrm>
              <a:off x="941884" y="4394509"/>
              <a:ext cx="1925931" cy="12005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route.js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在全局路由文件中注册子路由。</a:t>
              </a: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875034" y="2305589"/>
            <a:ext cx="1925931" cy="1330325"/>
            <a:chOff x="2293144" y="1916832"/>
            <a:chExt cx="1925931" cy="1502549"/>
          </a:xfrm>
        </p:grpSpPr>
        <p:cxnSp>
          <p:nvCxnSpPr>
            <p:cNvPr id="53" name="直接连接符 52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20"/>
            <p:cNvSpPr txBox="1"/>
            <p:nvPr/>
          </p:nvSpPr>
          <p:spPr>
            <a:xfrm>
              <a:off x="2293144" y="1916832"/>
              <a:ext cx="1925931" cy="8864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details.html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商品详情功能界面展示。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132503" y="4372772"/>
            <a:ext cx="2258384" cy="1202741"/>
            <a:chOff x="3641104" y="3980384"/>
            <a:chExt cx="2258384" cy="1358533"/>
          </a:xfrm>
        </p:grpSpPr>
        <p:cxnSp>
          <p:nvCxnSpPr>
            <p:cNvPr id="51" name="直接连接符 50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Box 23"/>
            <p:cNvSpPr txBox="1"/>
            <p:nvPr/>
          </p:nvSpPr>
          <p:spPr>
            <a:xfrm>
              <a:off x="3641104" y="4392804"/>
              <a:ext cx="2258384" cy="88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details.css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控制商品详情功能样式代码</a:t>
              </a: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4338675" y="2096295"/>
            <a:ext cx="2253361" cy="1558925"/>
            <a:chOff x="5044092" y="1658640"/>
            <a:chExt cx="2253361" cy="1760741"/>
          </a:xfrm>
        </p:grpSpPr>
        <p:cxnSp>
          <p:nvCxnSpPr>
            <p:cNvPr id="49" name="直接连接符 48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26"/>
            <p:cNvSpPr txBox="1"/>
            <p:nvPr/>
          </p:nvSpPr>
          <p:spPr>
            <a:xfrm>
              <a:off x="5044093" y="1658640"/>
              <a:ext cx="2253360" cy="1199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index.html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引入商品详情需要的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</a:p>
          </p:txBody>
        </p:sp>
      </p:grp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6306862" y="3643043"/>
            <a:ext cx="503237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3"/>
          <p:cNvSpPr txBox="1"/>
          <p:nvPr/>
        </p:nvSpPr>
        <p:spPr>
          <a:xfrm>
            <a:off x="5698849" y="3920333"/>
            <a:ext cx="4700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629070" y="4372772"/>
            <a:ext cx="1925931" cy="2257951"/>
            <a:chOff x="3641104" y="3980384"/>
            <a:chExt cx="1925931" cy="2550425"/>
          </a:xfrm>
        </p:grpSpPr>
        <p:cxnSp>
          <p:nvCxnSpPr>
            <p:cNvPr id="65" name="直接连接符 64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Box 23"/>
            <p:cNvSpPr txBox="1"/>
            <p:nvPr/>
          </p:nvSpPr>
          <p:spPr>
            <a:xfrm>
              <a:off x="3641104" y="4392804"/>
              <a:ext cx="1925931" cy="21380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tab_service.js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在导航标签功能中也需要展示购物车中的商品数量，所以需要在</a:t>
              </a:r>
              <a:r>
                <a:rPr lang="en-US" altLang="zh-CN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tab_service.js</a:t>
              </a: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中添加获取全部数据的代码，完善该功能。</a:t>
              </a:r>
            </a:p>
          </p:txBody>
        </p:sp>
      </p:grp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438778" y="3643043"/>
            <a:ext cx="503237" cy="828675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968778" y="3910813"/>
            <a:ext cx="4700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6979049" y="2312193"/>
            <a:ext cx="2041126" cy="1338828"/>
            <a:chOff x="2293144" y="1916832"/>
            <a:chExt cx="2041126" cy="1512153"/>
          </a:xfrm>
        </p:grpSpPr>
        <p:cxnSp>
          <p:nvCxnSpPr>
            <p:cNvPr id="57" name="直接连接符 56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20"/>
            <p:cNvSpPr txBox="1"/>
            <p:nvPr/>
          </p:nvSpPr>
          <p:spPr>
            <a:xfrm>
              <a:off x="2293144" y="1916832"/>
              <a:ext cx="2041126" cy="1512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tab_controller.js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在该文件中添加方法，为导航标签的购物车商品数量赋值。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161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4562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标题 1"/>
          <p:cNvSpPr txBox="1">
            <a:spLocks noChangeArrowheads="1"/>
          </p:cNvSpPr>
          <p:nvPr/>
        </p:nvSpPr>
        <p:spPr bwMode="auto">
          <a:xfrm>
            <a:off x="1189417" y="282299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商品详情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747" y="2015609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）新建</a:t>
            </a:r>
            <a:r>
              <a:rPr lang="en-US" altLang="zh-CN" dirty="0" smtClean="0"/>
              <a:t>www\areas\common\indexdb.js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4380" y="2364343"/>
            <a:ext cx="435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）新建</a:t>
            </a:r>
            <a:r>
              <a:rPr lang="en-US" altLang="zh-CN" dirty="0" smtClean="0"/>
              <a:t>www\areas\common\common.js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3905" y="2715310"/>
            <a:ext cx="625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）新建</a:t>
            </a:r>
            <a:r>
              <a:rPr lang="en-US" altLang="zh-CN" dirty="0"/>
              <a:t>www\areas\details\details_service.js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6633" y="3084642"/>
            <a:ext cx="581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）新建</a:t>
            </a:r>
            <a:r>
              <a:rPr lang="en-US" altLang="zh-CN" dirty="0" smtClean="0"/>
              <a:t>www\areas\details\details_controller.js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7056" y="3434924"/>
            <a:ext cx="616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）新建</a:t>
            </a:r>
            <a:r>
              <a:rPr lang="en-US" altLang="zh-CN" dirty="0"/>
              <a:t>www\areas\details\details_route.js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7056" y="3760322"/>
            <a:ext cx="437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</a:t>
            </a:r>
            <a:r>
              <a:rPr lang="en-US" altLang="zh-CN" dirty="0"/>
              <a:t>www\js\route.js</a:t>
            </a:r>
            <a:r>
              <a:rPr lang="zh-CN" altLang="zh-CN" dirty="0"/>
              <a:t>文件中注册子路由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6581" y="4109920"/>
            <a:ext cx="5728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）新建</a:t>
            </a:r>
            <a:r>
              <a:rPr lang="en-US" altLang="zh-CN" dirty="0"/>
              <a:t>www\areas\details\details.html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6755" y="4463893"/>
            <a:ext cx="429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）新建</a:t>
            </a:r>
            <a:r>
              <a:rPr lang="en-US" altLang="zh-CN" dirty="0"/>
              <a:t>www\css\details\details.css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642" y="4804650"/>
            <a:ext cx="8255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）在</a:t>
            </a:r>
            <a:r>
              <a:rPr lang="en-US" altLang="zh-CN" dirty="0"/>
              <a:t>index.html</a:t>
            </a:r>
            <a:r>
              <a:rPr lang="zh-CN" altLang="zh-CN" dirty="0"/>
              <a:t>文件中引入该任务需要的</a:t>
            </a:r>
            <a:r>
              <a:rPr lang="en-US" altLang="zh-CN" dirty="0"/>
              <a:t>CSS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8481" y="5154932"/>
            <a:ext cx="927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10</a:t>
            </a:r>
            <a:r>
              <a:rPr lang="zh-CN" altLang="zh-CN" dirty="0" smtClean="0"/>
              <a:t>）完善导航标签上的购物车商品数量，修改</a:t>
            </a:r>
            <a:r>
              <a:rPr lang="en-US" altLang="zh-CN" dirty="0" smtClean="0"/>
              <a:t>www\areas\tab\tab_service.js</a:t>
            </a:r>
            <a:r>
              <a:rPr lang="zh-CN" altLang="zh-CN" dirty="0" smtClean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3885" y="5473184"/>
            <a:ext cx="443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）修改</a:t>
            </a:r>
            <a:r>
              <a:rPr lang="en-US" altLang="zh-CN" dirty="0"/>
              <a:t>www\areas\tab\tab_controller.js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30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037985" y="253930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购物车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694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26" y="246697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7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941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标题 1"/>
          <p:cNvSpPr txBox="1">
            <a:spLocks noChangeArrowheads="1"/>
          </p:cNvSpPr>
          <p:nvPr/>
        </p:nvSpPr>
        <p:spPr bwMode="auto">
          <a:xfrm>
            <a:off x="1037985" y="253930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购物车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9" name="Freeform 471"/>
          <p:cNvSpPr>
            <a:spLocks noEditPoints="1"/>
          </p:cNvSpPr>
          <p:nvPr/>
        </p:nvSpPr>
        <p:spPr bwMode="auto">
          <a:xfrm>
            <a:off x="4582244" y="4313405"/>
            <a:ext cx="725427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476"/>
          <p:cNvSpPr>
            <a:spLocks noEditPoints="1"/>
          </p:cNvSpPr>
          <p:nvPr/>
        </p:nvSpPr>
        <p:spPr bwMode="auto">
          <a:xfrm>
            <a:off x="1265732" y="2585213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493"/>
          <p:cNvSpPr>
            <a:spLocks noChangeArrowheads="1"/>
          </p:cNvSpPr>
          <p:nvPr/>
        </p:nvSpPr>
        <p:spPr bwMode="auto">
          <a:xfrm>
            <a:off x="1265731" y="4370618"/>
            <a:ext cx="547803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497"/>
          <p:cNvSpPr>
            <a:spLocks noEditPoints="1"/>
          </p:cNvSpPr>
          <p:nvPr/>
        </p:nvSpPr>
        <p:spPr bwMode="auto">
          <a:xfrm>
            <a:off x="4582245" y="2585213"/>
            <a:ext cx="422877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1265731" y="3220296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82243" y="3220296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265731" y="4986875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582243" y="4986875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498"/>
          <p:cNvSpPr txBox="1"/>
          <p:nvPr/>
        </p:nvSpPr>
        <p:spPr>
          <a:xfrm>
            <a:off x="2934240" y="2776407"/>
            <a:ext cx="1200903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indexdb.js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8" name="TextBox 499"/>
          <p:cNvSpPr txBox="1"/>
          <p:nvPr/>
        </p:nvSpPr>
        <p:spPr>
          <a:xfrm>
            <a:off x="5852655" y="2776407"/>
            <a:ext cx="1577096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cart_service.js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9" name="TextBox 500"/>
          <p:cNvSpPr txBox="1"/>
          <p:nvPr/>
        </p:nvSpPr>
        <p:spPr>
          <a:xfrm>
            <a:off x="2290729" y="4520144"/>
            <a:ext cx="1844414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cart_controller.js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70" name="TextBox 501"/>
          <p:cNvSpPr txBox="1"/>
          <p:nvPr/>
        </p:nvSpPr>
        <p:spPr>
          <a:xfrm>
            <a:off x="6017315" y="4520144"/>
            <a:ext cx="1412436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cart_route.js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71" name="TextBox 503"/>
          <p:cNvSpPr txBox="1"/>
          <p:nvPr/>
        </p:nvSpPr>
        <p:spPr>
          <a:xfrm>
            <a:off x="1171814" y="3287833"/>
            <a:ext cx="3046199" cy="2859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在该文件添加删除商品的方法。</a:t>
            </a:r>
          </a:p>
        </p:txBody>
      </p:sp>
      <p:sp>
        <p:nvSpPr>
          <p:cNvPr id="72" name="TextBox 504"/>
          <p:cNvSpPr txBox="1"/>
          <p:nvPr/>
        </p:nvSpPr>
        <p:spPr>
          <a:xfrm>
            <a:off x="4506045" y="3287833"/>
            <a:ext cx="3046199" cy="80791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/>
              <a:t>updateData()</a:t>
            </a:r>
            <a:r>
              <a:rPr lang="zh-CN" altLang="en-US" sz="1200" dirty="0"/>
              <a:t>：更新购物车数据。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get()</a:t>
            </a:r>
            <a:r>
              <a:rPr lang="zh-CN" altLang="en-US" sz="1200" dirty="0"/>
              <a:t>：获取单条数据的方法。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getAllData()</a:t>
            </a:r>
            <a:r>
              <a:rPr lang="zh-CN" altLang="en-US" sz="1200" dirty="0"/>
              <a:t>：获取购物车中全部数据。</a:t>
            </a:r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/>
              <a:t>delete()</a:t>
            </a:r>
            <a:r>
              <a:rPr lang="zh-CN" altLang="en-US" sz="1200" dirty="0"/>
              <a:t>：删除某一条商品数据。</a:t>
            </a:r>
          </a:p>
        </p:txBody>
      </p:sp>
      <p:sp>
        <p:nvSpPr>
          <p:cNvPr id="73" name="TextBox 505"/>
          <p:cNvSpPr txBox="1"/>
          <p:nvPr/>
        </p:nvSpPr>
        <p:spPr>
          <a:xfrm>
            <a:off x="1171814" y="5062231"/>
            <a:ext cx="3046199" cy="62324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该文件中与商品详情控制器的实现方式比较类似，不同的是，这里的加、减按钮是支持操作数据库的。</a:t>
            </a:r>
          </a:p>
        </p:txBody>
      </p:sp>
      <p:sp>
        <p:nvSpPr>
          <p:cNvPr id="74" name="TextBox 506"/>
          <p:cNvSpPr txBox="1"/>
          <p:nvPr/>
        </p:nvSpPr>
        <p:spPr>
          <a:xfrm>
            <a:off x="4506045" y="5062231"/>
            <a:ext cx="3046199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该文件用于定义购物车模块的路由。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941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标题 1"/>
          <p:cNvSpPr txBox="1">
            <a:spLocks noChangeArrowheads="1"/>
          </p:cNvSpPr>
          <p:nvPr/>
        </p:nvSpPr>
        <p:spPr bwMode="auto">
          <a:xfrm>
            <a:off x="1037985" y="253930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购物车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9" name="Freeform 471"/>
          <p:cNvSpPr>
            <a:spLocks noEditPoints="1"/>
          </p:cNvSpPr>
          <p:nvPr/>
        </p:nvSpPr>
        <p:spPr bwMode="auto">
          <a:xfrm>
            <a:off x="4582244" y="4313405"/>
            <a:ext cx="725427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476"/>
          <p:cNvSpPr>
            <a:spLocks noEditPoints="1"/>
          </p:cNvSpPr>
          <p:nvPr/>
        </p:nvSpPr>
        <p:spPr bwMode="auto">
          <a:xfrm>
            <a:off x="1265732" y="2585213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493"/>
          <p:cNvSpPr>
            <a:spLocks noChangeArrowheads="1"/>
          </p:cNvSpPr>
          <p:nvPr/>
        </p:nvSpPr>
        <p:spPr bwMode="auto">
          <a:xfrm>
            <a:off x="1265731" y="4370618"/>
            <a:ext cx="547803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497"/>
          <p:cNvSpPr>
            <a:spLocks noEditPoints="1"/>
          </p:cNvSpPr>
          <p:nvPr/>
        </p:nvSpPr>
        <p:spPr bwMode="auto">
          <a:xfrm>
            <a:off x="4582245" y="2585213"/>
            <a:ext cx="422877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0070C0"/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1265731" y="3220296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82243" y="3220296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265731" y="4986875"/>
            <a:ext cx="278219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582243" y="4986875"/>
            <a:ext cx="27600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498"/>
          <p:cNvSpPr txBox="1"/>
          <p:nvPr/>
        </p:nvSpPr>
        <p:spPr>
          <a:xfrm>
            <a:off x="3155390" y="2776407"/>
            <a:ext cx="979753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 route.js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8" name="TextBox 499"/>
          <p:cNvSpPr txBox="1"/>
          <p:nvPr/>
        </p:nvSpPr>
        <p:spPr>
          <a:xfrm>
            <a:off x="6348816" y="2776407"/>
            <a:ext cx="1080935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cart.html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69" name="TextBox 500"/>
          <p:cNvSpPr txBox="1"/>
          <p:nvPr/>
        </p:nvSpPr>
        <p:spPr>
          <a:xfrm>
            <a:off x="3227332" y="4520144"/>
            <a:ext cx="907811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cart.css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70" name="TextBox 501"/>
          <p:cNvSpPr txBox="1"/>
          <p:nvPr/>
        </p:nvSpPr>
        <p:spPr>
          <a:xfrm>
            <a:off x="6180373" y="4520144"/>
            <a:ext cx="1249378" cy="315469"/>
          </a:xfrm>
          <a:prstGeom prst="rect">
            <a:avLst/>
          </a:prstGeom>
          <a:noFill/>
        </p:spPr>
        <p:txBody>
          <a:bodyPr wrap="none" lIns="68579" tIns="34289" rIns="68579" bIns="34289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index.html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71" name="TextBox 503"/>
          <p:cNvSpPr txBox="1"/>
          <p:nvPr/>
        </p:nvSpPr>
        <p:spPr>
          <a:xfrm>
            <a:off x="1171814" y="3287833"/>
            <a:ext cx="3046199" cy="2859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在全局路由文件中注册子路由。</a:t>
            </a:r>
          </a:p>
        </p:txBody>
      </p:sp>
      <p:sp>
        <p:nvSpPr>
          <p:cNvPr id="72" name="TextBox 504"/>
          <p:cNvSpPr txBox="1"/>
          <p:nvPr/>
        </p:nvSpPr>
        <p:spPr>
          <a:xfrm>
            <a:off x="4506045" y="3287833"/>
            <a:ext cx="3046199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该文件用于购物车功能界面展示。</a:t>
            </a:r>
          </a:p>
        </p:txBody>
      </p:sp>
      <p:sp>
        <p:nvSpPr>
          <p:cNvPr id="73" name="TextBox 505"/>
          <p:cNvSpPr txBox="1"/>
          <p:nvPr/>
        </p:nvSpPr>
        <p:spPr>
          <a:xfrm>
            <a:off x="1133727" y="5062231"/>
            <a:ext cx="3046199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该文件用于控制购物车功能样式代码。</a:t>
            </a:r>
          </a:p>
        </p:txBody>
      </p:sp>
      <p:sp>
        <p:nvSpPr>
          <p:cNvPr id="74" name="TextBox 506"/>
          <p:cNvSpPr txBox="1"/>
          <p:nvPr/>
        </p:nvSpPr>
        <p:spPr>
          <a:xfrm>
            <a:off x="4506045" y="5062231"/>
            <a:ext cx="3046199" cy="43858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在该文件中引入购物车模块需要的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68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037985" y="253930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购物车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0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3941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29473" y="2458135"/>
            <a:ext cx="572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）修改</a:t>
            </a:r>
            <a:r>
              <a:rPr lang="en-US" altLang="zh-CN" dirty="0"/>
              <a:t>www\areas\common\indexdb.js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4040" y="2889410"/>
            <a:ext cx="5411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）新建</a:t>
            </a:r>
            <a:r>
              <a:rPr lang="en-US" altLang="zh-CN" dirty="0"/>
              <a:t>www\areas\cart\cart_service.js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1854" y="3305859"/>
            <a:ext cx="5678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）新建</a:t>
            </a:r>
            <a:r>
              <a:rPr lang="en-US" altLang="zh-CN" dirty="0"/>
              <a:t>www\areas\cart\cart_controller.js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4997" y="3718441"/>
            <a:ext cx="451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）新建</a:t>
            </a:r>
            <a:r>
              <a:rPr lang="en-US" altLang="zh-CN" dirty="0"/>
              <a:t>www\areas\cart\cart_route.js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3685" y="4130159"/>
            <a:ext cx="437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/>
              <a:t>www\js\route.js</a:t>
            </a:r>
            <a:r>
              <a:rPr lang="zh-CN" altLang="zh-CN" dirty="0"/>
              <a:t>文件中注册子路由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1853" y="4511159"/>
            <a:ext cx="417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）新建</a:t>
            </a:r>
            <a:r>
              <a:rPr lang="en-US" altLang="zh-CN" dirty="0"/>
              <a:t>www\areas\cart\cart.html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3141" y="4911209"/>
            <a:ext cx="3792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）新建</a:t>
            </a:r>
            <a:r>
              <a:rPr lang="en-US" altLang="zh-CN" dirty="0"/>
              <a:t>www\css\cart\cart.css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040" y="5315635"/>
            <a:ext cx="797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）最后需要在</a:t>
            </a:r>
            <a:r>
              <a:rPr lang="en-US" altLang="zh-CN" dirty="0"/>
              <a:t>index.html</a:t>
            </a:r>
            <a:r>
              <a:rPr lang="zh-CN" altLang="zh-CN" dirty="0"/>
              <a:t>文件中引入该任务需要的</a:t>
            </a:r>
            <a:r>
              <a:rPr lang="en-US" altLang="zh-CN" dirty="0"/>
              <a:t>CSS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02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 txBox="1">
            <a:spLocks noChangeArrowheads="1"/>
          </p:cNvSpPr>
          <p:nvPr/>
        </p:nvSpPr>
        <p:spPr bwMode="auto">
          <a:xfrm>
            <a:off x="1220318" y="27277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个人中心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任务描述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7897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5747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00" y="265747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17802" y="21680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个人中心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25252" y="21680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上拉菜单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4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 txBox="1">
            <a:spLocks noChangeArrowheads="1"/>
          </p:cNvSpPr>
          <p:nvPr/>
        </p:nvSpPr>
        <p:spPr bwMode="auto">
          <a:xfrm>
            <a:off x="1220318" y="27277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个人中心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7897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空心弧 10"/>
          <p:cNvSpPr/>
          <p:nvPr/>
        </p:nvSpPr>
        <p:spPr>
          <a:xfrm rot="5400000">
            <a:off x="773130" y="2849615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954031" y="2934845"/>
            <a:ext cx="14414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3003678" y="5725485"/>
            <a:ext cx="1439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3825650" y="3881197"/>
            <a:ext cx="1334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3684412" y="4866192"/>
            <a:ext cx="1440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90157" y="2434280"/>
            <a:ext cx="2259776" cy="323157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ngCordova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786160" y="2692576"/>
            <a:ext cx="3691090" cy="5539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首先在项目根目录下安装</a:t>
            </a:r>
            <a:r>
              <a:rPr lang="en-US" altLang="zh-CN" sz="1000" dirty="0"/>
              <a:t>ngCordova</a:t>
            </a:r>
            <a:r>
              <a:rPr lang="zh-CN" altLang="en-US" sz="1000" dirty="0"/>
              <a:t>插</a:t>
            </a:r>
            <a:r>
              <a:rPr lang="zh-CN" altLang="en-US" sz="1000" dirty="0" smtClean="0"/>
              <a:t>件</a:t>
            </a:r>
            <a:endParaRPr lang="zh-CN" altLang="en-US" sz="1000" dirty="0"/>
          </a:p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调用手机摄像头需要安装</a:t>
            </a:r>
            <a:r>
              <a:rPr lang="en-US" altLang="zh-CN" sz="1000" dirty="0"/>
              <a:t>ngCordova</a:t>
            </a:r>
            <a:r>
              <a:rPr lang="zh-CN" altLang="en-US" sz="1000" dirty="0"/>
              <a:t>提供的</a:t>
            </a:r>
            <a:r>
              <a:rPr lang="en-US" altLang="zh-CN" sz="1000" dirty="0"/>
              <a:t>Camera</a:t>
            </a:r>
            <a:r>
              <a:rPr lang="zh-CN" altLang="en-US" sz="1000" dirty="0"/>
              <a:t>插</a:t>
            </a:r>
            <a:r>
              <a:rPr lang="zh-CN" altLang="en-US" sz="1000" dirty="0" smtClean="0"/>
              <a:t>件</a:t>
            </a:r>
            <a:endParaRPr lang="zh-CN" altLang="en-US" sz="1000" dirty="0"/>
          </a:p>
        </p:txBody>
      </p:sp>
      <p:sp>
        <p:nvSpPr>
          <p:cNvPr id="43" name="椭圆 42"/>
          <p:cNvSpPr/>
          <p:nvPr/>
        </p:nvSpPr>
        <p:spPr bwMode="auto">
          <a:xfrm>
            <a:off x="1088711" y="3180237"/>
            <a:ext cx="2259643" cy="225964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26856" y="2718367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518944" y="3679289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98004" y="4661682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26856" y="5511888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5216" y="2526230"/>
            <a:ext cx="821462" cy="821462"/>
            <a:chOff x="4008377" y="1003063"/>
            <a:chExt cx="821462" cy="821462"/>
          </a:xfrm>
        </p:grpSpPr>
        <p:sp>
          <p:nvSpPr>
            <p:cNvPr id="39" name="椭圆 38"/>
            <p:cNvSpPr/>
            <p:nvPr/>
          </p:nvSpPr>
          <p:spPr>
            <a:xfrm>
              <a:off x="4008377" y="1003063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41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421984" y="3409848"/>
            <a:ext cx="821462" cy="821462"/>
            <a:chOff x="4703459" y="1967087"/>
            <a:chExt cx="821462" cy="821462"/>
          </a:xfrm>
        </p:grpSpPr>
        <p:sp>
          <p:nvSpPr>
            <p:cNvPr id="37" name="椭圆 36"/>
            <p:cNvSpPr/>
            <p:nvPr/>
          </p:nvSpPr>
          <p:spPr>
            <a:xfrm>
              <a:off x="4703459" y="1967087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53288" y="4455461"/>
            <a:ext cx="821462" cy="821462"/>
            <a:chOff x="4734763" y="3012700"/>
            <a:chExt cx="821462" cy="821462"/>
          </a:xfrm>
        </p:grpSpPr>
        <p:sp>
          <p:nvSpPr>
            <p:cNvPr id="35" name="椭圆 34"/>
            <p:cNvSpPr/>
            <p:nvPr/>
          </p:nvSpPr>
          <p:spPr>
            <a:xfrm>
              <a:off x="4734763" y="3012700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05216" y="5326144"/>
            <a:ext cx="821462" cy="821462"/>
            <a:chOff x="4015593" y="3883383"/>
            <a:chExt cx="821462" cy="821462"/>
          </a:xfrm>
        </p:grpSpPr>
        <p:sp>
          <p:nvSpPr>
            <p:cNvPr id="33" name="椭圆 32"/>
            <p:cNvSpPr/>
            <p:nvPr/>
          </p:nvSpPr>
          <p:spPr>
            <a:xfrm>
              <a:off x="4015593" y="3883383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520116" y="3415673"/>
            <a:ext cx="2057789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account_controller.js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90774" y="3648401"/>
            <a:ext cx="2657990" cy="7584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个人中心模块的控制器，它设置了上拉菜单的显示内容，另外该文件还实现了调用摄像头、相册和电话等功能</a:t>
            </a:r>
          </a:p>
        </p:txBody>
      </p:sp>
      <p:sp>
        <p:nvSpPr>
          <p:cNvPr id="29" name="矩形 28"/>
          <p:cNvSpPr/>
          <p:nvPr/>
        </p:nvSpPr>
        <p:spPr>
          <a:xfrm>
            <a:off x="5600980" y="4582765"/>
            <a:ext cx="1679159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account_route.js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571638" y="4815493"/>
            <a:ext cx="2727448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用于定义个人中心模块的路由</a:t>
            </a:r>
          </a:p>
        </p:txBody>
      </p:sp>
      <p:sp>
        <p:nvSpPr>
          <p:cNvPr id="31" name="矩形 30"/>
          <p:cNvSpPr/>
          <p:nvPr/>
        </p:nvSpPr>
        <p:spPr>
          <a:xfrm>
            <a:off x="5214017" y="5365259"/>
            <a:ext cx="92094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route.js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184675" y="5597987"/>
            <a:ext cx="2610355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在全局路由文件中注册子路由</a:t>
            </a:r>
            <a:endParaRPr lang="en-US" altLang="zh-CN" sz="1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4" y="3398957"/>
            <a:ext cx="1812079" cy="1822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65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 txBox="1">
            <a:spLocks noChangeArrowheads="1"/>
          </p:cNvSpPr>
          <p:nvPr/>
        </p:nvSpPr>
        <p:spPr bwMode="auto">
          <a:xfrm>
            <a:off x="1220318" y="27277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个人中心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3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4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任务分析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7897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空心弧 10"/>
          <p:cNvSpPr/>
          <p:nvPr/>
        </p:nvSpPr>
        <p:spPr>
          <a:xfrm rot="5400000">
            <a:off x="773130" y="2849615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954031" y="2934845"/>
            <a:ext cx="14414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3003678" y="5725485"/>
            <a:ext cx="1439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3825650" y="3881197"/>
            <a:ext cx="1334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3684412" y="4866192"/>
            <a:ext cx="1440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90157" y="2434280"/>
            <a:ext cx="2259776" cy="323157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account.html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786160" y="2692576"/>
            <a:ext cx="3691090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用于个人中心的界面展示</a:t>
            </a:r>
          </a:p>
        </p:txBody>
      </p:sp>
      <p:sp>
        <p:nvSpPr>
          <p:cNvPr id="43" name="椭圆 42"/>
          <p:cNvSpPr/>
          <p:nvPr/>
        </p:nvSpPr>
        <p:spPr bwMode="auto">
          <a:xfrm>
            <a:off x="1088711" y="3180237"/>
            <a:ext cx="2259643" cy="225964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26856" y="2718367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518944" y="3679289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98004" y="4661682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26856" y="5511888"/>
            <a:ext cx="373310" cy="37331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5216" y="2526230"/>
            <a:ext cx="821462" cy="821462"/>
            <a:chOff x="4008377" y="1003063"/>
            <a:chExt cx="821462" cy="821462"/>
          </a:xfrm>
        </p:grpSpPr>
        <p:sp>
          <p:nvSpPr>
            <p:cNvPr id="39" name="椭圆 38"/>
            <p:cNvSpPr/>
            <p:nvPr/>
          </p:nvSpPr>
          <p:spPr>
            <a:xfrm>
              <a:off x="4008377" y="1003063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41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421984" y="3409848"/>
            <a:ext cx="821462" cy="821462"/>
            <a:chOff x="4703459" y="1967087"/>
            <a:chExt cx="821462" cy="821462"/>
          </a:xfrm>
        </p:grpSpPr>
        <p:sp>
          <p:nvSpPr>
            <p:cNvPr id="37" name="椭圆 36"/>
            <p:cNvSpPr/>
            <p:nvPr/>
          </p:nvSpPr>
          <p:spPr>
            <a:xfrm>
              <a:off x="4703459" y="1967087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53288" y="4455461"/>
            <a:ext cx="821462" cy="821462"/>
            <a:chOff x="4734763" y="3012700"/>
            <a:chExt cx="821462" cy="821462"/>
          </a:xfrm>
        </p:grpSpPr>
        <p:sp>
          <p:nvSpPr>
            <p:cNvPr id="35" name="椭圆 34"/>
            <p:cNvSpPr/>
            <p:nvPr/>
          </p:nvSpPr>
          <p:spPr>
            <a:xfrm>
              <a:off x="4734763" y="3012700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05216" y="5326144"/>
            <a:ext cx="821462" cy="821462"/>
            <a:chOff x="4015593" y="3883383"/>
            <a:chExt cx="821462" cy="821462"/>
          </a:xfrm>
        </p:grpSpPr>
        <p:sp>
          <p:nvSpPr>
            <p:cNvPr id="33" name="椭圆 32"/>
            <p:cNvSpPr/>
            <p:nvPr/>
          </p:nvSpPr>
          <p:spPr>
            <a:xfrm>
              <a:off x="4015593" y="3883383"/>
              <a:ext cx="821462" cy="8214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121920" tIns="60960" rIns="121920" bIns="609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520116" y="3415673"/>
            <a:ext cx="1236218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account.css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90774" y="3648401"/>
            <a:ext cx="2657990" cy="2968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该文件用于控制个人中心页面样式</a:t>
            </a:r>
          </a:p>
        </p:txBody>
      </p:sp>
      <p:sp>
        <p:nvSpPr>
          <p:cNvPr id="29" name="矩形 28"/>
          <p:cNvSpPr/>
          <p:nvPr/>
        </p:nvSpPr>
        <p:spPr>
          <a:xfrm>
            <a:off x="5534305" y="4401790"/>
            <a:ext cx="121057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index.html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504963" y="4644043"/>
            <a:ext cx="2727448" cy="5276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在该文件中引入个人中心模块需要的</a:t>
            </a:r>
            <a:r>
              <a:rPr lang="en-US" altLang="zh-CN" sz="1000" dirty="0"/>
              <a:t>JavaScript</a:t>
            </a:r>
            <a:r>
              <a:rPr lang="zh-CN" altLang="en-US" sz="1000" dirty="0"/>
              <a:t>文件</a:t>
            </a:r>
          </a:p>
        </p:txBody>
      </p:sp>
      <p:sp>
        <p:nvSpPr>
          <p:cNvPr id="31" name="矩形 30"/>
          <p:cNvSpPr/>
          <p:nvPr/>
        </p:nvSpPr>
        <p:spPr>
          <a:xfrm>
            <a:off x="5214017" y="5365259"/>
            <a:ext cx="782568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app.js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184675" y="5597987"/>
            <a:ext cx="2610355" cy="7584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在启动文件</a:t>
            </a:r>
            <a:r>
              <a:rPr lang="en-US" altLang="zh-CN" sz="1000" dirty="0"/>
              <a:t>app.js</a:t>
            </a:r>
            <a:r>
              <a:rPr lang="zh-CN" altLang="en-US" sz="1000" dirty="0"/>
              <a:t>中注入</a:t>
            </a:r>
            <a:r>
              <a:rPr lang="en-US" altLang="zh-CN" sz="1000" dirty="0"/>
              <a:t>ngCordova</a:t>
            </a:r>
            <a:r>
              <a:rPr lang="zh-CN" altLang="en-US" sz="1000" dirty="0"/>
              <a:t>模块 ，并且添加</a:t>
            </a:r>
            <a:r>
              <a:rPr lang="en-US" altLang="zh-CN" sz="1000" dirty="0"/>
              <a:t>Android</a:t>
            </a:r>
            <a:r>
              <a:rPr lang="zh-CN" altLang="en-US" sz="1000" dirty="0"/>
              <a:t>设备的返回按钮的点击事件，点击第</a:t>
            </a:r>
            <a:r>
              <a:rPr lang="en-US" altLang="zh-CN" sz="1000" dirty="0"/>
              <a:t>2</a:t>
            </a:r>
            <a:r>
              <a:rPr lang="zh-CN" altLang="en-US" sz="1000" dirty="0"/>
              <a:t>次退出应用。</a:t>
            </a:r>
            <a:endParaRPr lang="en-US" altLang="zh-CN" sz="1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4" y="3398957"/>
            <a:ext cx="1812079" cy="1822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81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06136" y="224420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图标和启动页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18" y="3871912"/>
            <a:ext cx="80819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4" y="2874098"/>
            <a:ext cx="2085975" cy="354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52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 txBox="1">
            <a:spLocks noChangeArrowheads="1"/>
          </p:cNvSpPr>
          <p:nvPr/>
        </p:nvSpPr>
        <p:spPr bwMode="auto">
          <a:xfrm>
            <a:off x="1220318" y="27277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任务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个人中心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822" y="2412743"/>
            <a:ext cx="8595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）在项目根目录</a:t>
            </a:r>
            <a:r>
              <a:rPr lang="en-US" altLang="zh-CN" dirty="0" smtClean="0"/>
              <a:t>mall</a:t>
            </a:r>
            <a:r>
              <a:rPr lang="zh-CN" altLang="zh-CN" dirty="0" smtClean="0"/>
              <a:t>下面打开命令窗口，输入如下命令安装</a:t>
            </a:r>
            <a:r>
              <a:rPr lang="en-US" altLang="zh-CN" dirty="0" smtClean="0"/>
              <a:t>ngCordova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1823" y="2847291"/>
            <a:ext cx="642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）新建</a:t>
            </a:r>
            <a:r>
              <a:rPr lang="en-US" altLang="zh-CN" dirty="0"/>
              <a:t>www\areas\account\account_controller.js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1822" y="3308956"/>
            <a:ext cx="818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）新建</a:t>
            </a:r>
            <a:r>
              <a:rPr lang="en-US" altLang="zh-CN" dirty="0"/>
              <a:t>www\areas\account\account_route.js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1823" y="3738624"/>
            <a:ext cx="437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/>
              <a:t>www\js\route.js</a:t>
            </a:r>
            <a:r>
              <a:rPr lang="zh-CN" altLang="zh-CN" dirty="0"/>
              <a:t>文件中注册子路由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1822" y="4176236"/>
            <a:ext cx="654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）新建</a:t>
            </a:r>
            <a:r>
              <a:rPr lang="en-US" altLang="zh-CN" dirty="0"/>
              <a:t>www\areas\account\account.html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1822" y="4593193"/>
            <a:ext cx="455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）新建</a:t>
            </a:r>
            <a:r>
              <a:rPr lang="en-US" altLang="zh-CN" dirty="0"/>
              <a:t>www\css\account\account.css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1823" y="5064294"/>
            <a:ext cx="8105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）在</a:t>
            </a:r>
            <a:r>
              <a:rPr lang="en-US" altLang="zh-CN" dirty="0"/>
              <a:t>index.html</a:t>
            </a:r>
            <a:r>
              <a:rPr lang="zh-CN" altLang="zh-CN" dirty="0"/>
              <a:t>文件中引入该任务需要的</a:t>
            </a:r>
            <a:r>
              <a:rPr lang="en-US" altLang="zh-CN" dirty="0"/>
              <a:t>CSS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822" y="5542092"/>
            <a:ext cx="867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 smtClean="0"/>
              <a:t>）在</a:t>
            </a:r>
            <a:r>
              <a:rPr lang="en-US" altLang="zh-CN" dirty="0"/>
              <a:t>www\js\app.js</a:t>
            </a:r>
            <a:r>
              <a:rPr lang="zh-CN" altLang="zh-CN" dirty="0"/>
              <a:t>中添加代码，完善</a:t>
            </a:r>
            <a:r>
              <a:rPr lang="en-US" altLang="zh-CN" dirty="0"/>
              <a:t>Android</a:t>
            </a:r>
            <a:r>
              <a:rPr lang="zh-CN" altLang="zh-CN" dirty="0"/>
              <a:t>设备返回按钮功能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代码实现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7897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44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172575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Mall app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中主要用到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中哪些知识点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请简述什么是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ngCordova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插件。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7623" y="2852230"/>
            <a:ext cx="7417643" cy="4189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ionic</a:t>
            </a:r>
            <a:r>
              <a:rPr lang="zh-CN" altLang="en-US" sz="1400" dirty="0"/>
              <a:t>路由、</a:t>
            </a:r>
            <a:r>
              <a:rPr lang="en-US" altLang="zh-CN" sz="1400" dirty="0"/>
              <a:t>ionic</a:t>
            </a:r>
            <a:r>
              <a:rPr lang="zh-CN" altLang="en-US" sz="1400" dirty="0"/>
              <a:t>幻灯片、</a:t>
            </a:r>
            <a:r>
              <a:rPr lang="en-US" altLang="zh-CN" sz="1400" dirty="0"/>
              <a:t>ionic</a:t>
            </a:r>
            <a:r>
              <a:rPr lang="zh-CN" altLang="en-US" sz="1400" dirty="0"/>
              <a:t>标签页、图片延时加载（</a:t>
            </a:r>
            <a:r>
              <a:rPr lang="en-US" altLang="zh-CN" sz="1400" dirty="0"/>
              <a:t>ionic-image-lazy-load</a:t>
            </a:r>
            <a:r>
              <a:rPr lang="zh-CN" altLang="en-US" sz="1400" dirty="0"/>
              <a:t>）。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07623" y="3398409"/>
            <a:ext cx="7981948" cy="77645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ionic</a:t>
            </a:r>
            <a:r>
              <a:rPr lang="zh-CN" altLang="en-US" sz="1400" dirty="0"/>
              <a:t>项目中硬件调用通常使用</a:t>
            </a:r>
            <a:r>
              <a:rPr lang="en-US" altLang="zh-CN" sz="1400" dirty="0"/>
              <a:t>ngCordova</a:t>
            </a:r>
            <a:r>
              <a:rPr lang="zh-CN" altLang="en-US" sz="1400" dirty="0"/>
              <a:t>插件。</a:t>
            </a:r>
            <a:r>
              <a:rPr lang="en-US" altLang="zh-CN" sz="1400" dirty="0"/>
              <a:t>ngCordova</a:t>
            </a:r>
            <a:r>
              <a:rPr lang="zh-CN" altLang="en-US" sz="1400" dirty="0"/>
              <a:t>是基于</a:t>
            </a:r>
            <a:r>
              <a:rPr lang="en-US" altLang="zh-CN" sz="1400" dirty="0"/>
              <a:t>Cordova</a:t>
            </a:r>
            <a:r>
              <a:rPr lang="zh-CN" altLang="en-US" sz="1400" dirty="0"/>
              <a:t>和</a:t>
            </a:r>
            <a:r>
              <a:rPr lang="en-US" altLang="zh-CN" sz="1400" dirty="0"/>
              <a:t>AngularJS</a:t>
            </a:r>
            <a:r>
              <a:rPr lang="zh-CN" altLang="en-US" sz="1400" dirty="0"/>
              <a:t>封装的用于调用本地设备接口的模块，可以调用</a:t>
            </a:r>
            <a:r>
              <a:rPr lang="en-US" altLang="zh-CN" sz="1400" dirty="0"/>
              <a:t>56</a:t>
            </a:r>
            <a:r>
              <a:rPr lang="zh-CN" altLang="en-US" sz="1400" dirty="0"/>
              <a:t>个设备接口包括</a:t>
            </a:r>
            <a:r>
              <a:rPr lang="en-US" altLang="zh-CN" sz="1400" dirty="0"/>
              <a:t>iOS</a:t>
            </a:r>
            <a:r>
              <a:rPr lang="zh-CN" altLang="en-US" sz="1400" dirty="0"/>
              <a:t>、</a:t>
            </a:r>
            <a:r>
              <a:rPr lang="en-US" altLang="zh-CN" sz="1400" dirty="0"/>
              <a:t>Android</a:t>
            </a:r>
            <a:r>
              <a:rPr lang="zh-CN" altLang="en-US" sz="1400" dirty="0"/>
              <a:t>、</a:t>
            </a:r>
            <a:r>
              <a:rPr lang="en-US" altLang="zh-CN" sz="1400" dirty="0"/>
              <a:t>windowsphone</a:t>
            </a:r>
            <a:r>
              <a:rPr lang="zh-CN" altLang="en-US" sz="1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91816" y="22309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引导页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68" y="2800350"/>
            <a:ext cx="36004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787134"/>
            <a:ext cx="1809884" cy="318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856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1429" y="223099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商城首页和标签页</a:t>
            </a:r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3" y="2686050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650928" y="223099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商品分类页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75" y="2686050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84578" y="223099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商品列表页</a:t>
            </a:r>
            <a:endParaRPr lang="zh-CN" altLang="en-US" dirty="0"/>
          </a:p>
        </p:txBody>
      </p:sp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686050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136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项目展示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4900" y="2282309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商品详情页</a:t>
            </a:r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781299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131013" y="228230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购物车</a:t>
            </a:r>
            <a:endParaRPr lang="zh-CN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781298"/>
            <a:ext cx="19431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405571" y="228230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个人中心</a:t>
            </a:r>
            <a:endParaRPr lang="zh-CN" altLang="en-US" dirty="0"/>
          </a:p>
        </p:txBody>
      </p:sp>
      <p:pic>
        <p:nvPicPr>
          <p:cNvPr id="5125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2781296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254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项目目录和文件结构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3100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18" y="2509838"/>
            <a:ext cx="27813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743200" y="2809875"/>
            <a:ext cx="2238375" cy="95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68384" y="267137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 smtClean="0"/>
              <a:t>存放每</a:t>
            </a:r>
            <a:r>
              <a:rPr lang="zh-CN" altLang="zh-CN" sz="1100" dirty="0"/>
              <a:t>个模</a:t>
            </a:r>
            <a:r>
              <a:rPr lang="zh-CN" altLang="zh-CN" sz="1100" dirty="0" smtClean="0"/>
              <a:t>块应</a:t>
            </a:r>
            <a:r>
              <a:rPr lang="zh-CN" altLang="zh-CN" sz="1100" dirty="0"/>
              <a:t>用到的</a:t>
            </a:r>
            <a:r>
              <a:rPr lang="en-US" altLang="zh-CN" sz="1100" dirty="0"/>
              <a:t>HTML</a:t>
            </a:r>
            <a:r>
              <a:rPr lang="zh-CN" altLang="zh-CN" sz="1100" dirty="0"/>
              <a:t>和</a:t>
            </a:r>
            <a:r>
              <a:rPr lang="en-US" altLang="zh-CN" sz="1100" dirty="0"/>
              <a:t>JavaScript</a:t>
            </a:r>
            <a:r>
              <a:rPr lang="zh-CN" altLang="zh-CN" sz="1100" dirty="0"/>
              <a:t>文件。</a:t>
            </a:r>
            <a:endParaRPr lang="zh-CN" altLang="en-US" sz="11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895600" y="3009900"/>
            <a:ext cx="2085975" cy="95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62525" y="2895600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个人中心模块文件目录。</a:t>
            </a:r>
            <a:endParaRPr lang="zh-CN" altLang="en-US" sz="11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743200" y="3209925"/>
            <a:ext cx="2238375" cy="95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973330" y="3110984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购物车模块文件目录。</a:t>
            </a:r>
            <a:endParaRPr lang="zh-CN" altLang="en-US" sz="11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181350" y="3419475"/>
            <a:ext cx="18002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62525" y="3288670"/>
            <a:ext cx="13676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模块的</a:t>
            </a:r>
            <a:r>
              <a:rPr lang="en-US" altLang="zh-CN" sz="1100" dirty="0"/>
              <a:t>HTML</a:t>
            </a:r>
            <a:r>
              <a:rPr lang="zh-CN" altLang="zh-CN" sz="1100" dirty="0"/>
              <a:t>文件。</a:t>
            </a:r>
            <a:endParaRPr lang="zh-CN" altLang="en-US" sz="11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552825" y="3619500"/>
            <a:ext cx="14287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69402" y="3488695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模块控制器文件。</a:t>
            </a:r>
            <a:endParaRPr lang="zh-CN" altLang="en-US" sz="11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352800" y="3810000"/>
            <a:ext cx="16287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63734" y="3679195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模块路由文件。</a:t>
            </a:r>
            <a:endParaRPr lang="zh-CN" altLang="en-US" sz="1100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400425" y="4010025"/>
            <a:ext cx="1582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65058" y="3879220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模块服务文件。</a:t>
            </a:r>
            <a:endParaRPr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4973259" y="4099039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商品分类目录。</a:t>
            </a:r>
            <a:endParaRPr lang="zh-CN" altLang="en-US" sz="11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067050" y="4219575"/>
            <a:ext cx="19185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47987" y="4419600"/>
            <a:ext cx="20375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979118" y="4288795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公用的</a:t>
            </a:r>
            <a:r>
              <a:rPr lang="en-US" altLang="zh-CN" sz="1100" dirty="0"/>
              <a:t>JavaScript</a:t>
            </a:r>
            <a:r>
              <a:rPr lang="zh-CN" altLang="zh-CN" sz="1100" dirty="0"/>
              <a:t>文件目录。</a:t>
            </a:r>
            <a:endParaRPr lang="zh-CN" altLang="en-US" sz="11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248894" y="4619625"/>
            <a:ext cx="17366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989392" y="4488820"/>
            <a:ext cx="2300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定义了公用的功能，例如弹出框。</a:t>
            </a:r>
            <a:endParaRPr lang="zh-CN" altLang="en-US" sz="11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248894" y="4819650"/>
            <a:ext cx="17366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89113" y="4688845"/>
            <a:ext cx="2358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封装了</a:t>
            </a:r>
            <a:r>
              <a:rPr lang="en-US" altLang="zh-CN" sz="1100" dirty="0"/>
              <a:t>IndexedDB</a:t>
            </a:r>
            <a:r>
              <a:rPr lang="zh-CN" altLang="zh-CN" sz="1100" dirty="0"/>
              <a:t>的增删改查操作。</a:t>
            </a:r>
            <a:endParaRPr lang="zh-CN" altLang="en-US" sz="11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848844" y="5010150"/>
            <a:ext cx="2140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82784" y="4879345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商品详情目录。</a:t>
            </a:r>
            <a:endParaRPr lang="zh-CN" altLang="en-US" sz="1100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001244" y="5210175"/>
            <a:ext cx="19881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982784" y="5090785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商品列表目录。</a:t>
            </a:r>
            <a:endParaRPr lang="zh-CN" altLang="en-US" sz="11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101256" y="5429250"/>
            <a:ext cx="1888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89392" y="5298445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引导页目录。</a:t>
            </a:r>
            <a:endParaRPr lang="zh-CN" altLang="en-US" sz="11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2790825" y="5619750"/>
            <a:ext cx="21985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995059" y="5498470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商城主页目录。</a:t>
            </a:r>
            <a:endParaRPr lang="zh-CN" altLang="en-US" sz="1100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659914" y="5819775"/>
            <a:ext cx="23351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992248" y="5706621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导航标签目录。</a:t>
            </a:r>
            <a:endParaRPr lang="zh-CN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26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90427" y="33965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项目简介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项目目录和文件结构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3100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29" y="2667000"/>
            <a:ext cx="27813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2455968" y="2781300"/>
            <a:ext cx="24494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905375" y="265049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css</a:t>
            </a:r>
            <a:r>
              <a:rPr lang="zh-CN" altLang="zh-CN" sz="1100" dirty="0"/>
              <a:t>的下级目录用于存放每个模块对应的</a:t>
            </a:r>
            <a:r>
              <a:rPr lang="en-US" altLang="zh-CN" sz="1100" dirty="0"/>
              <a:t>css</a:t>
            </a:r>
            <a:r>
              <a:rPr lang="zh-CN" altLang="zh-CN" sz="1100" dirty="0"/>
              <a:t>文件。</a:t>
            </a:r>
            <a:endParaRPr lang="zh-CN" altLang="en-US" sz="11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55968" y="4400550"/>
            <a:ext cx="24704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10003" y="4269745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图片文件目录。</a:t>
            </a:r>
            <a:endParaRPr lang="zh-CN" altLang="en-US" sz="11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13093" y="4581525"/>
            <a:ext cx="26228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97825" y="4455155"/>
            <a:ext cx="2587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项目启动和配置等</a:t>
            </a:r>
            <a:r>
              <a:rPr lang="en-US" altLang="zh-CN" sz="1100" dirty="0"/>
              <a:t>JavaScript</a:t>
            </a:r>
            <a:r>
              <a:rPr lang="zh-CN" altLang="zh-CN" sz="1100" dirty="0"/>
              <a:t>文件目录。</a:t>
            </a:r>
            <a:endParaRPr lang="zh-CN" altLang="en-US" sz="11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77379" y="4781550"/>
            <a:ext cx="21680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95668" y="4669884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项目启动文件。</a:t>
            </a:r>
            <a:endParaRPr lang="zh-CN" altLang="en-US" sz="11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853579" y="4981575"/>
            <a:ext cx="2091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16875" y="4850770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配置项目兼容性文件。</a:t>
            </a:r>
            <a:endParaRPr lang="zh-CN" altLang="en-US" sz="11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59314" y="5181600"/>
            <a:ext cx="2091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14718" y="5050795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全局路由文件。</a:t>
            </a:r>
            <a:endParaRPr lang="zh-CN" altLang="en-US" sz="11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455968" y="5381625"/>
            <a:ext cx="24952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22610" y="5250820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第三方文件目录。</a:t>
            </a:r>
            <a:endParaRPr lang="zh-CN" altLang="en-US" sz="11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802657" y="5581650"/>
            <a:ext cx="2148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16942" y="5429994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项目启动文件。</a:t>
            </a:r>
            <a:endParaRPr lang="zh-CN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70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bf0bae890a332836d20b8adb073288a6b9446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1-项目结构搭接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1-项目结构搭接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1-项目结构搭接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2-引导页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2-引导页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2-引导页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2-引导页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3-导航标签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3-导航标签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12章 项目实战—Mall App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3-导航标签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4-商城首页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4-商城首页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4-商城首页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5-商品分类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5-商品分类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5-商品分类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6-商品列表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6-商品列表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6-商品列表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7-商品详情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7-商品详情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7-商品详情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7-商品详情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8-购物车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8-购物车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8-购物车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8-购物车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9-个人中心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9-个人中心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9-个人中心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任务9-个人中心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项目简介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12205</TotalTime>
  <Words>2243</Words>
  <Application>Microsoft Office PowerPoint</Application>
  <PresentationFormat>全屏显示(4:3)</PresentationFormat>
  <Paragraphs>422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629</cp:revision>
  <dcterms:created xsi:type="dcterms:W3CDTF">2016-08-25T05:15:17Z</dcterms:created>
  <dcterms:modified xsi:type="dcterms:W3CDTF">2018-01-06T08:20:26Z</dcterms:modified>
</cp:coreProperties>
</file>