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15" r:id="rId3"/>
    <p:sldId id="366" r:id="rId4"/>
    <p:sldId id="264" r:id="rId5"/>
    <p:sldId id="346" r:id="rId6"/>
    <p:sldId id="347" r:id="rId7"/>
    <p:sldId id="341" r:id="rId8"/>
    <p:sldId id="292" r:id="rId9"/>
    <p:sldId id="348" r:id="rId10"/>
    <p:sldId id="349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7" r:id="rId27"/>
    <p:sldId id="368" r:id="rId28"/>
    <p:sldId id="328" r:id="rId29"/>
    <p:sldId id="369" r:id="rId30"/>
    <p:sldId id="338" r:id="rId31"/>
    <p:sldId id="339" r:id="rId32"/>
    <p:sldId id="370" r:id="rId33"/>
    <p:sldId id="371" r:id="rId34"/>
    <p:sldId id="372" r:id="rId35"/>
    <p:sldId id="373" r:id="rId36"/>
    <p:sldId id="374" r:id="rId37"/>
    <p:sldId id="375" r:id="rId38"/>
    <p:sldId id="345" r:id="rId39"/>
    <p:sldId id="260" r:id="rId40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D890B4"/>
    <a:srgbClr val="F7EDF9"/>
    <a:srgbClr val="136AB2"/>
    <a:srgbClr val="203864"/>
    <a:srgbClr val="503E46"/>
    <a:srgbClr val="765A67"/>
    <a:srgbClr val="97B1E5"/>
    <a:srgbClr val="ABD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72" d="100"/>
          <a:sy n="72" d="100"/>
        </p:scale>
        <p:origin x="-7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8843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59184" y="2708920"/>
            <a:ext cx="582563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AngularJS</a:t>
            </a:r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的指令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状态</a:t>
            </a:r>
            <a:r>
              <a:rPr lang="zh-CN" altLang="en-US" sz="2400" b="1">
                <a:solidFill>
                  <a:srgbClr val="0567A2"/>
                </a:solidFill>
              </a:rPr>
              <a:t>设置类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86852"/>
              </p:ext>
            </p:extLst>
          </p:nvPr>
        </p:nvGraphicFramePr>
        <p:xfrm>
          <a:off x="636588" y="2952749"/>
          <a:ext cx="7886700" cy="3152778"/>
        </p:xfrm>
        <a:graphic>
          <a:graphicData uri="http://schemas.openxmlformats.org/drawingml/2006/table">
            <a:tbl>
              <a:tblPr/>
              <a:tblGrid>
                <a:gridCol w="1411719"/>
                <a:gridCol w="6474981"/>
              </a:tblGrid>
              <a:tr h="47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指令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ng-style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用于为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元素添加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style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属性。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ng-class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用于给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元素动态绑定一个或多个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CSS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类。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ng-readonly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用于设置表单域（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input 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textarea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readonly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（只读）属性。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ng-disabled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用于设置表单输入字段的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disabled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属性（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input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select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textarea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ng-hide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用于设置隐藏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ng-show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用于设置显示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742489" y="1357673"/>
            <a:ext cx="2068683" cy="1582832"/>
            <a:chOff x="776332" y="2128839"/>
            <a:chExt cx="2366918" cy="133826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圆角矩形 20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状态设置类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08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状态设置类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51058"/>
            <a:ext cx="7266898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ng-style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指令用于样式的绑定，语法如下所示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520" y="2780042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&lt;element ng-style="expression"&gt;&lt;/element&gt;</a:t>
            </a:r>
            <a:endParaRPr lang="zh-CN" altLang="zh-CN" dirty="0"/>
          </a:p>
        </p:txBody>
      </p:sp>
      <p:sp>
        <p:nvSpPr>
          <p:cNvPr id="17" name="椭圆形标注 16"/>
          <p:cNvSpPr/>
          <p:nvPr/>
        </p:nvSpPr>
        <p:spPr>
          <a:xfrm>
            <a:off x="4539001" y="3706352"/>
            <a:ext cx="3258909" cy="1454662"/>
          </a:xfrm>
          <a:prstGeom prst="wedgeEllipseCallout">
            <a:avLst>
              <a:gd name="adj1" fmla="val -27974"/>
              <a:gd name="adj2" fmla="val -816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smtClean="0">
                <a:solidFill>
                  <a:schemeClr val="tx1"/>
                </a:solidFill>
              </a:rPr>
              <a:t>expression</a:t>
            </a:r>
            <a:r>
              <a:rPr lang="zh-CN" altLang="en-US" sz="1600" b="1">
                <a:solidFill>
                  <a:schemeClr val="tx1"/>
                </a:solidFill>
              </a:rPr>
              <a:t>表达式返回由 </a:t>
            </a:r>
            <a:r>
              <a:rPr lang="en-US" altLang="zh-CN" sz="1600" b="1">
                <a:solidFill>
                  <a:schemeClr val="tx1"/>
                </a:solidFill>
              </a:rPr>
              <a:t>CSS </a:t>
            </a:r>
            <a:r>
              <a:rPr lang="zh-CN" altLang="en-US" sz="1600" b="1">
                <a:solidFill>
                  <a:schemeClr val="tx1"/>
                </a:solidFill>
              </a:rPr>
              <a:t>属性和值组成的对象，即 </a:t>
            </a:r>
            <a:r>
              <a:rPr lang="en-US" altLang="zh-CN" sz="1600" b="1">
                <a:solidFill>
                  <a:schemeClr val="tx1"/>
                </a:solidFill>
              </a:rPr>
              <a:t>key=&gt;value </a:t>
            </a:r>
            <a:r>
              <a:rPr lang="zh-CN" altLang="en-US" sz="1600" b="1">
                <a:solidFill>
                  <a:schemeClr val="tx1"/>
                </a:solidFill>
              </a:rPr>
              <a:t>的形式。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09624" y="6000253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demo3-2.html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95" y="3513189"/>
            <a:ext cx="2514600" cy="230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08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状态设置类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51058"/>
            <a:ext cx="7266898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ng-class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指令用于绑定动态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类，语法如下所示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520" y="2780042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&lt;element ng-class="expression"&gt;&lt;/element&gt;</a:t>
            </a:r>
            <a:endParaRPr lang="zh-CN" altLang="zh-CN" dirty="0"/>
          </a:p>
        </p:txBody>
      </p:sp>
      <p:sp>
        <p:nvSpPr>
          <p:cNvPr id="18" name="圆角矩形 17"/>
          <p:cNvSpPr/>
          <p:nvPr/>
        </p:nvSpPr>
        <p:spPr>
          <a:xfrm>
            <a:off x="809624" y="6000253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demo3-3.html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0" y="3785443"/>
            <a:ext cx="1805030" cy="187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形标注 10"/>
          <p:cNvSpPr/>
          <p:nvPr/>
        </p:nvSpPr>
        <p:spPr>
          <a:xfrm>
            <a:off x="4917964" y="3697954"/>
            <a:ext cx="3159235" cy="1322848"/>
          </a:xfrm>
          <a:prstGeom prst="wedgeEllipseCallout">
            <a:avLst>
              <a:gd name="adj1" fmla="val -57521"/>
              <a:gd name="adj2" fmla="val -816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smtClean="0">
                <a:solidFill>
                  <a:schemeClr val="tx1"/>
                </a:solidFill>
              </a:rPr>
              <a:t>ng-class</a:t>
            </a:r>
            <a:r>
              <a:rPr lang="zh-CN" altLang="en-US" sz="1600" b="1">
                <a:solidFill>
                  <a:schemeClr val="tx1"/>
                </a:solidFill>
              </a:rPr>
              <a:t>指令的值可以是字符串、对象或一个数组。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46" y="3785444"/>
            <a:ext cx="1805029" cy="187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489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状态设置类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1967026"/>
            <a:ext cx="71430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ng-show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ng-hide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的显示和隐藏。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0600" y="2558940"/>
            <a:ext cx="708659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&lt;element </a:t>
            </a:r>
            <a:r>
              <a:rPr lang="en-US" altLang="zh-CN"/>
              <a:t>ng-show="expression"&gt;&lt;/element&gt;</a:t>
            </a:r>
            <a:endParaRPr lang="zh-CN" altLang="zh-CN" dirty="0"/>
          </a:p>
        </p:txBody>
      </p:sp>
      <p:sp>
        <p:nvSpPr>
          <p:cNvPr id="18" name="圆角矩形 17"/>
          <p:cNvSpPr/>
          <p:nvPr/>
        </p:nvSpPr>
        <p:spPr>
          <a:xfrm>
            <a:off x="866774" y="6000253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demo3-4.html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4276465" y="3728316"/>
            <a:ext cx="2425811" cy="1160923"/>
          </a:xfrm>
          <a:prstGeom prst="wedgeEllipseCallout">
            <a:avLst>
              <a:gd name="adj1" fmla="val -43778"/>
              <a:gd name="adj2" fmla="val -628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smtClean="0">
                <a:solidFill>
                  <a:schemeClr val="tx1"/>
                </a:solidFill>
              </a:rPr>
              <a:t>expression</a:t>
            </a:r>
            <a:r>
              <a:rPr lang="zh-CN" altLang="en-US" sz="1600" b="1">
                <a:solidFill>
                  <a:schemeClr val="tx1"/>
                </a:solidFill>
              </a:rPr>
              <a:t>表达式返回的值是</a:t>
            </a:r>
            <a:r>
              <a:rPr lang="en-US" altLang="zh-CN" sz="1600" b="1">
                <a:solidFill>
                  <a:schemeClr val="tx1"/>
                </a:solidFill>
              </a:rPr>
              <a:t>boolean</a:t>
            </a:r>
            <a:r>
              <a:rPr lang="zh-CN" altLang="en-US" sz="1600" b="1" smtClean="0">
                <a:solidFill>
                  <a:schemeClr val="tx1"/>
                </a:solidFill>
              </a:rPr>
              <a:t>类型。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694" y="3066116"/>
            <a:ext cx="708750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</a:t>
            </a:r>
            <a:r>
              <a:rPr lang="en-US" altLang="zh-CN" smtClean="0"/>
              <a:t>element </a:t>
            </a:r>
            <a:r>
              <a:rPr lang="en-US" altLang="zh-CN"/>
              <a:t>ng-hide="expression"&gt;&lt;/element&gt;</a:t>
            </a:r>
            <a:endParaRPr lang="zh-CN" altLang="zh-CN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94" y="3665422"/>
            <a:ext cx="1790700" cy="2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215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状态设置类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9694" y="1967026"/>
            <a:ext cx="7144655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ng-readonly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ng-disabled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中的只读和无效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0600" y="2558940"/>
            <a:ext cx="708659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</a:t>
            </a:r>
            <a:r>
              <a:rPr lang="en-US" altLang="zh-CN" smtClean="0"/>
              <a:t>input ng-readonly</a:t>
            </a:r>
            <a:r>
              <a:rPr lang="en-US" altLang="zh-CN"/>
              <a:t>="expression"&gt;&lt;/input&gt;</a:t>
            </a:r>
            <a:endParaRPr lang="zh-CN" altLang="zh-CN" dirty="0"/>
          </a:p>
        </p:txBody>
      </p:sp>
      <p:sp>
        <p:nvSpPr>
          <p:cNvPr id="18" name="圆角矩形 17"/>
          <p:cNvSpPr/>
          <p:nvPr/>
        </p:nvSpPr>
        <p:spPr>
          <a:xfrm>
            <a:off x="866774" y="6000253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demo3-5.html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4276465" y="3737841"/>
            <a:ext cx="2425811" cy="1160923"/>
          </a:xfrm>
          <a:prstGeom prst="wedgeEllipseCallout">
            <a:avLst>
              <a:gd name="adj1" fmla="val -43778"/>
              <a:gd name="adj2" fmla="val -628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smtClean="0">
                <a:solidFill>
                  <a:schemeClr val="tx1"/>
                </a:solidFill>
              </a:rPr>
              <a:t>expression</a:t>
            </a:r>
            <a:r>
              <a:rPr lang="zh-CN" altLang="en-US" sz="1600" b="1">
                <a:solidFill>
                  <a:schemeClr val="tx1"/>
                </a:solidFill>
              </a:rPr>
              <a:t>表达式返回的值是</a:t>
            </a:r>
            <a:r>
              <a:rPr lang="en-US" altLang="zh-CN" sz="1600" b="1">
                <a:solidFill>
                  <a:schemeClr val="tx1"/>
                </a:solidFill>
              </a:rPr>
              <a:t>boolean</a:t>
            </a:r>
            <a:r>
              <a:rPr lang="zh-CN" altLang="en-US" sz="1600" b="1" smtClean="0">
                <a:solidFill>
                  <a:schemeClr val="tx1"/>
                </a:solidFill>
              </a:rPr>
              <a:t>类型。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694" y="3066116"/>
            <a:ext cx="708750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&lt;input ng-disabled="expression"&gt;&lt;/input&gt;</a:t>
            </a:r>
            <a:endParaRPr lang="zh-CN" altLang="zh-CN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3870064"/>
            <a:ext cx="256671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37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11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事件</a:t>
            </a:r>
            <a:r>
              <a:rPr lang="zh-CN" altLang="en-US" sz="2400" b="1">
                <a:solidFill>
                  <a:srgbClr val="0567A2"/>
                </a:solidFill>
              </a:rPr>
              <a:t>绑定类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742489" y="1357673"/>
            <a:ext cx="2068683" cy="1582832"/>
            <a:chOff x="776332" y="2128839"/>
            <a:chExt cx="2366918" cy="133826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圆角矩形 20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事件绑定类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78334"/>
              </p:ext>
            </p:extLst>
          </p:nvPr>
        </p:nvGraphicFramePr>
        <p:xfrm>
          <a:off x="847725" y="3019425"/>
          <a:ext cx="7448550" cy="3197284"/>
        </p:xfrm>
        <a:graphic>
          <a:graphicData uri="http://schemas.openxmlformats.org/drawingml/2006/table">
            <a:tbl>
              <a:tblPr/>
              <a:tblGrid>
                <a:gridCol w="1458426"/>
                <a:gridCol w="5990124"/>
              </a:tblGrid>
              <a:tr h="38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指令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5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ng-click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用于指定鼠标单击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元素时需要执行的操作，所有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元素都支持该指令。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ng-dblclick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用于指定鼠标双击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元素时需要执行的操作，所有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元素都支持该指令。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ng-focus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用于指定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元素获取焦点时需要执行的操作，支持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&lt;a&gt;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&lt;input&gt;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&lt;select&gt;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&lt;textarea&gt;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window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ng-blur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用于指定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元素失去焦点时需要执行的操作，支持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&lt;a&gt;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&lt;input&gt;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&lt;select&gt;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&lt;textarea&gt;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window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ng-change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用于指定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元素值改变时需要执行的操作，支持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&lt;input&gt;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&lt;select&gt;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&lt;textarea&gt;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标签。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8415531" y="2940505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199507" y="3675468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5" name="椭圆 2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08176" y="1995490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39912" y="2809474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699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事件绑定类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6325" y="2810831"/>
            <a:ext cx="3219450" cy="2120902"/>
          </a:xfrm>
          <a:prstGeom prst="rect">
            <a:avLst/>
          </a:prstGeom>
          <a:ln w="12700">
            <a:solidFill>
              <a:srgbClr val="D890B4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指令不会覆盖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的事件，例如鼠标单击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元素时，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ng-click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onclick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事件将都会执行。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66773" y="5814494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demo3-6.html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434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4" y="2370520"/>
            <a:ext cx="2752723" cy="292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4543123" y="3833786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3449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事件绑定类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7275" y="2877506"/>
            <a:ext cx="3219450" cy="1938992"/>
          </a:xfrm>
          <a:prstGeom prst="rect">
            <a:avLst/>
          </a:prstGeom>
          <a:ln w="12700">
            <a:solidFill>
              <a:srgbClr val="D890B4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用于事件绑定的指令用法都很相似，但是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ng-change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与其他指令有所不同，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ng-change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指令需要与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ng-model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指令搭配使用。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66773" y="5814494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demo3-7.html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43123" y="3833786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21" y="2095500"/>
            <a:ext cx="21621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21" y="3904152"/>
            <a:ext cx="21621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306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访问流程</a:t>
            </a:r>
            <a:r>
              <a:rPr lang="zh-CN" altLang="en-US" sz="2400" b="1" smtClean="0">
                <a:solidFill>
                  <a:srgbClr val="0567A2"/>
                </a:solidFill>
              </a:rPr>
              <a:t>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09164" y="1700573"/>
            <a:ext cx="2068683" cy="1582832"/>
            <a:chOff x="776332" y="2128839"/>
            <a:chExt cx="2366918" cy="133826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圆角矩形 20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访问流程类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16659"/>
              </p:ext>
            </p:extLst>
          </p:nvPr>
        </p:nvGraphicFramePr>
        <p:xfrm>
          <a:off x="1429870" y="3505201"/>
          <a:ext cx="6209179" cy="2283301"/>
        </p:xfrm>
        <a:graphic>
          <a:graphicData uri="http://schemas.openxmlformats.org/drawingml/2006/table">
            <a:tbl>
              <a:tblPr/>
              <a:tblGrid>
                <a:gridCol w="905298"/>
                <a:gridCol w="5303881"/>
              </a:tblGrid>
              <a:tr h="4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指令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87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ng-if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用于条件判断，在表达式为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时移除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元素，如果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语句执行的结果为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，会添加移除元素，并显示。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ng-switch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用于分支判断，该指令根据表达式显示或隐藏对应的部分。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ng-repeat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用于循环集合输出指定次数的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元素，这里的集合必须是数组或对象。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746094" y="316368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30070" y="389864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5" name="椭圆 2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38739" y="221866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0475" y="303265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329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访问流程类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51058"/>
            <a:ext cx="7171647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ng-if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指令能够通过条件判断动态的添加或移除元素，语法如下所示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520" y="2780042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</a:t>
            </a:r>
            <a:r>
              <a:rPr lang="en-US" altLang="zh-CN" smtClean="0"/>
              <a:t>element </a:t>
            </a:r>
            <a:r>
              <a:rPr lang="en-US" altLang="zh-CN"/>
              <a:t>ng-if="expression"&gt;&lt;/element&gt;</a:t>
            </a:r>
            <a:endParaRPr lang="zh-CN" altLang="zh-CN" dirty="0"/>
          </a:p>
        </p:txBody>
      </p:sp>
      <p:sp>
        <p:nvSpPr>
          <p:cNvPr id="18" name="圆角矩形 17"/>
          <p:cNvSpPr/>
          <p:nvPr/>
        </p:nvSpPr>
        <p:spPr>
          <a:xfrm>
            <a:off x="809624" y="5838328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demo3-8.html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5013215" y="3483078"/>
            <a:ext cx="3159235" cy="1322848"/>
          </a:xfrm>
          <a:prstGeom prst="wedgeEllipseCallout">
            <a:avLst>
              <a:gd name="adj1" fmla="val -47572"/>
              <a:gd name="adj2" fmla="val -6871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如果</a:t>
            </a:r>
            <a:r>
              <a:rPr lang="en-US" altLang="zh-CN" sz="1600" b="1">
                <a:solidFill>
                  <a:schemeClr val="tx1"/>
                </a:solidFill>
              </a:rPr>
              <a:t>expression</a:t>
            </a:r>
            <a:r>
              <a:rPr lang="zh-CN" altLang="en-US" sz="1600" b="1">
                <a:solidFill>
                  <a:schemeClr val="tx1"/>
                </a:solidFill>
              </a:rPr>
              <a:t>表达式返回</a:t>
            </a:r>
            <a:r>
              <a:rPr lang="en-US" altLang="zh-CN" sz="1600" b="1">
                <a:solidFill>
                  <a:schemeClr val="tx1"/>
                </a:solidFill>
              </a:rPr>
              <a:t>false</a:t>
            </a:r>
            <a:r>
              <a:rPr lang="zh-CN" altLang="en-US" sz="1600" b="1">
                <a:solidFill>
                  <a:schemeClr val="tx1"/>
                </a:solidFill>
              </a:rPr>
              <a:t>则会移除整个元素，如果为 </a:t>
            </a:r>
            <a:r>
              <a:rPr lang="en-US" altLang="zh-CN" sz="1600" b="1">
                <a:solidFill>
                  <a:schemeClr val="tx1"/>
                </a:solidFill>
              </a:rPr>
              <a:t>true</a:t>
            </a:r>
            <a:r>
              <a:rPr lang="zh-CN" altLang="en-US" sz="1600" b="1">
                <a:solidFill>
                  <a:schemeClr val="tx1"/>
                </a:solidFill>
              </a:rPr>
              <a:t>，则会添加元素。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0" y="4563602"/>
            <a:ext cx="1800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4144502"/>
            <a:ext cx="1800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028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104448" y="2236646"/>
            <a:ext cx="3158425" cy="1456514"/>
            <a:chOff x="4977363" y="4215820"/>
            <a:chExt cx="4111573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4977363" y="4350045"/>
              <a:ext cx="3760621" cy="107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自定义指令的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约束、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algn="ct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指令的作用域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38637" y="5027642"/>
            <a:ext cx="3480530" cy="1065654"/>
            <a:chOff x="3790567" y="4900269"/>
            <a:chExt cx="3480530" cy="1065654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90567" y="4900269"/>
              <a:ext cx="3335177" cy="1015663"/>
              <a:chOff x="3761986" y="5055199"/>
              <a:chExt cx="2196682" cy="852048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402114" y="4507427"/>
                <a:ext cx="727289" cy="2007545"/>
                <a:chOff x="1747517" y="2414057"/>
                <a:chExt cx="1032363" cy="91920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18703" y="2772089"/>
                  <a:ext cx="89995" cy="1032359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799791" y="5055199"/>
                <a:ext cx="2158877" cy="85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熟悉常用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AngularJS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内置</a:t>
                </a: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指令、自定义指令的方法</a:t>
                </a:r>
                <a:endPara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880797" y="1655173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2617259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7169004" flipV="1">
              <a:off x="2922692" y="1410036"/>
              <a:ext cx="763346" cy="369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924047" y="3159730"/>
              <a:ext cx="778670" cy="369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5940" y="2420888"/>
            <a:ext cx="3376619" cy="1191174"/>
            <a:chOff x="5875900" y="2445892"/>
            <a:chExt cx="3376619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0" y="2445892"/>
              <a:ext cx="3376619" cy="1191174"/>
              <a:chOff x="5927891" y="1318311"/>
              <a:chExt cx="3379663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1" y="1797377"/>
                <a:ext cx="2442718" cy="648092"/>
                <a:chOff x="1625453" y="2372823"/>
                <a:chExt cx="2554207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875901" y="2596774"/>
              <a:ext cx="2870123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ng-repeat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使用方法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61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访问流程类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32008"/>
            <a:ext cx="7171647" cy="923330"/>
          </a:xfrm>
          <a:prstGeom prst="rect">
            <a:avLst/>
          </a:prstGeom>
          <a:ln w="12700"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ng-switch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指令的使用需要搭配子元素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ng-switch-when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指令，语法如下所示。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15520" y="3103892"/>
            <a:ext cx="7161679" cy="2611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&lt;element ng-switch="expression"&gt;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&lt;element ng-switch-when="value"&gt;&lt;/element&gt;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&lt;element ng-switch-when="value"&gt;&lt;/element&gt;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&lt;element ng-switch-when="value"&gt;&lt;/element&gt;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&lt;element ng-switch-default&gt;&lt;/element&gt;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&lt;/element&gt;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4241690" y="5306552"/>
            <a:ext cx="3568810" cy="1322848"/>
          </a:xfrm>
          <a:prstGeom prst="wedgeEllipseCallout">
            <a:avLst>
              <a:gd name="adj1" fmla="val -50587"/>
              <a:gd name="adj2" fmla="val -6511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如果</a:t>
            </a:r>
            <a:r>
              <a:rPr lang="zh-CN" altLang="en-US" sz="1600" b="1">
                <a:solidFill>
                  <a:schemeClr val="tx1"/>
                </a:solidFill>
              </a:rPr>
              <a:t>表达式返回值与某个</a:t>
            </a:r>
            <a:r>
              <a:rPr lang="en-US" altLang="zh-CN" sz="1600" b="1">
                <a:solidFill>
                  <a:schemeClr val="tx1"/>
                </a:solidFill>
              </a:rPr>
              <a:t>ng-switch-when</a:t>
            </a:r>
            <a:r>
              <a:rPr lang="zh-CN" altLang="en-US" sz="1600" b="1">
                <a:solidFill>
                  <a:schemeClr val="tx1"/>
                </a:solidFill>
              </a:rPr>
              <a:t>的</a:t>
            </a:r>
            <a:r>
              <a:rPr lang="en-US" altLang="zh-CN" sz="1600" b="1">
                <a:solidFill>
                  <a:schemeClr val="tx1"/>
                </a:solidFill>
              </a:rPr>
              <a:t>value</a:t>
            </a:r>
            <a:r>
              <a:rPr lang="zh-CN" altLang="en-US" sz="1600" b="1">
                <a:solidFill>
                  <a:schemeClr val="tx1"/>
                </a:solidFill>
              </a:rPr>
              <a:t>匹配，则显示绑定的</a:t>
            </a:r>
            <a:r>
              <a:rPr lang="en-US" altLang="zh-CN" sz="1600" b="1">
                <a:solidFill>
                  <a:schemeClr val="tx1"/>
                </a:solidFill>
              </a:rPr>
              <a:t>HTML</a:t>
            </a:r>
            <a:r>
              <a:rPr lang="zh-CN" altLang="en-US" sz="1600" b="1">
                <a:solidFill>
                  <a:schemeClr val="tx1"/>
                </a:solidFill>
              </a:rPr>
              <a:t>元素，其他未匹配的则移除。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3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访问流程类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8725" y="3296155"/>
            <a:ext cx="3143250" cy="923330"/>
          </a:xfrm>
          <a:prstGeom prst="rect">
            <a:avLst/>
          </a:prstGeom>
          <a:ln w="19050">
            <a:solidFill>
              <a:srgbClr val="D890B4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通过一个案例来演示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ng-switch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的具体用法。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09623" y="5514478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demo3-9.html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78" y="2571750"/>
            <a:ext cx="214924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79" y="3829050"/>
            <a:ext cx="2149246" cy="111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箭头连接符 16"/>
          <p:cNvCxnSpPr/>
          <p:nvPr/>
        </p:nvCxnSpPr>
        <p:spPr>
          <a:xfrm>
            <a:off x="4664265" y="3757820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452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393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ng-repeat</a:t>
            </a:r>
            <a:r>
              <a:rPr lang="zh-CN" altLang="en-US" sz="2400" b="1">
                <a:solidFill>
                  <a:srgbClr val="0567A2"/>
                </a:solidFill>
              </a:rPr>
              <a:t>指令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51058"/>
            <a:ext cx="7266898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ng-repeat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指令可以用来遍历数组或者对象，语法如下所示。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15520" y="2694317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element </a:t>
            </a:r>
            <a:r>
              <a:rPr lang="en-US" altLang="zh-CN"/>
              <a:t>ng-repeat="expression"&gt;&lt;/element&gt;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015309" y="3316029"/>
            <a:ext cx="7061889" cy="923330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上述语法中，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表达式中定义了循环集合的方式，如下所示。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15309" y="4363184"/>
            <a:ext cx="2939694" cy="1332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/>
            <a:r>
              <a:rPr lang="en-US" altLang="zh-CN" smtClean="0"/>
              <a:t>//</a:t>
            </a:r>
            <a:r>
              <a:rPr lang="zh-CN" altLang="en-US" smtClean="0"/>
              <a:t>遍历</a:t>
            </a:r>
            <a:r>
              <a:rPr lang="zh-CN" altLang="en-US"/>
              <a:t>数组</a:t>
            </a:r>
          </a:p>
          <a:p>
            <a:pPr indent="457200"/>
            <a:r>
              <a:rPr lang="en-US" altLang="zh-CN"/>
              <a:t>item in collection</a:t>
            </a:r>
          </a:p>
          <a:p>
            <a:pPr indent="457200"/>
            <a:r>
              <a:rPr lang="en-US" altLang="zh-CN"/>
              <a:t>//</a:t>
            </a:r>
            <a:r>
              <a:rPr lang="zh-CN" altLang="en-US"/>
              <a:t>遍历对象</a:t>
            </a:r>
          </a:p>
          <a:p>
            <a:pPr indent="457200"/>
            <a:r>
              <a:rPr lang="en-US" altLang="zh-CN"/>
              <a:t>(key, value) in </a:t>
            </a:r>
            <a:r>
              <a:rPr lang="en-US" altLang="zh-CN" smtClean="0"/>
              <a:t>collection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828675" y="5960704"/>
            <a:ext cx="724852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demo3-10.html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8" y="4390430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682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0" grpId="0" animBg="1"/>
      <p:bldP spid="12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393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ng-repeat</a:t>
            </a:r>
            <a:r>
              <a:rPr lang="zh-CN" altLang="en-US" sz="2400" b="1">
                <a:solidFill>
                  <a:srgbClr val="0567A2"/>
                </a:solidFill>
              </a:rPr>
              <a:t>指令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51058"/>
            <a:ext cx="7266898" cy="1338828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ng-repeat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指令中包含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track by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功能，这是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ng-repeat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指令的默认跟踪行为，读者可以通过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$index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属性来跟踪集合中的每一项，语法如下所示。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15520" y="3475367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in </a:t>
            </a:r>
            <a:r>
              <a:rPr lang="en-US" altLang="zh-CN"/>
              <a:t>collection track by $index (item);</a:t>
            </a:r>
            <a:endParaRPr lang="zh-CN" altLang="zh-CN" dirty="0"/>
          </a:p>
        </p:txBody>
      </p:sp>
      <p:sp>
        <p:nvSpPr>
          <p:cNvPr id="17" name="圆角矩形 16"/>
          <p:cNvSpPr/>
          <p:nvPr/>
        </p:nvSpPr>
        <p:spPr>
          <a:xfrm>
            <a:off x="828675" y="5960704"/>
            <a:ext cx="724852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demo3-11.html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46" y="4122379"/>
            <a:ext cx="2162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2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393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ng-repeat</a:t>
            </a:r>
            <a:r>
              <a:rPr lang="zh-CN" altLang="en-US" sz="2400" b="1">
                <a:solidFill>
                  <a:srgbClr val="0567A2"/>
                </a:solidFill>
              </a:rPr>
              <a:t>指令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3050" y="2784990"/>
            <a:ext cx="2443013" cy="1338828"/>
          </a:xfrm>
          <a:prstGeom prst="rect">
            <a:avLst/>
          </a:prstGeom>
          <a:ln w="12700">
            <a:solidFill>
              <a:srgbClr val="D890B4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遍历数组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ng-repeat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还可以遍历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28675" y="5065354"/>
            <a:ext cx="724852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demo3-12.html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22" y="2590800"/>
            <a:ext cx="2218708" cy="178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4452937" y="3405395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6009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加载处理类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09164" y="1624373"/>
            <a:ext cx="2068683" cy="1582832"/>
            <a:chOff x="776332" y="2128839"/>
            <a:chExt cx="2366918" cy="133826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圆角矩形 20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加载处理类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33474"/>
              </p:ext>
            </p:extLst>
          </p:nvPr>
        </p:nvGraphicFramePr>
        <p:xfrm>
          <a:off x="619125" y="3207205"/>
          <a:ext cx="7886700" cy="3154739"/>
        </p:xfrm>
        <a:graphic>
          <a:graphicData uri="http://schemas.openxmlformats.org/drawingml/2006/table">
            <a:tbl>
              <a:tblPr/>
              <a:tblGrid>
                <a:gridCol w="1149881"/>
                <a:gridCol w="6736819"/>
              </a:tblGrid>
              <a:tr h="383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指令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39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ng-cloak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用于防止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应用加载时，代码未加载完成而出现的问题。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应用在加载时，文档可能会由于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代码未加载完而显示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代码，进而会有闪烁的效果）。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7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ng-src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用于覆盖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img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src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属性，例如在开发中，某个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src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的值中有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代码，则需要使用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ng-src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而不是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src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ng-src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指令确保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代码执行前不显示图片。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ng-href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用于覆盖原生的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href 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属性。例如在开发中，在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href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的值中有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代码，则需要使用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ng-href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而不是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href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。即使在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执行代码前点击链接，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ng-href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指令也可以确保链接是正常的。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8504095" y="2866224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88071" y="3601187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5" name="椭圆 2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96740" y="1921209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28476" y="2735193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370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加载处理类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3050" y="2784990"/>
            <a:ext cx="2443013" cy="1338828"/>
          </a:xfrm>
          <a:prstGeom prst="rect">
            <a:avLst/>
          </a:prstGeom>
          <a:ln w="12700">
            <a:solidFill>
              <a:srgbClr val="D890B4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ng-cloak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的具体用法。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28675" y="5065354"/>
            <a:ext cx="724852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demo3-13.html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52937" y="3405395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3" y="2114550"/>
            <a:ext cx="21621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4" y="3345074"/>
            <a:ext cx="21621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904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="" xmlns:a16="http://schemas.microsoft.com/office/drawing/2014/main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687141" y="1949024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="" xmlns:a16="http://schemas.microsoft.com/office/drawing/2014/main" id="{8E16AE8A-C94C-4D1F-838A-F6881579255A}"/>
              </a:ext>
            </a:extLst>
          </p:cNvPr>
          <p:cNvSpPr txBox="1"/>
          <p:nvPr/>
        </p:nvSpPr>
        <p:spPr>
          <a:xfrm flipH="1">
            <a:off x="5101478" y="1914020"/>
            <a:ext cx="178509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知识点概述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652852" y="2375268"/>
            <a:ext cx="223372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3328876" y="2931037"/>
            <a:ext cx="4881674" cy="209288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学习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 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的内置指令后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，接下来介绍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自定义指令相关的内容，包括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directive()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函数、自定义指令的约束和指令的作用域等。</a:t>
            </a:r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39"/>
          <p:cNvGrpSpPr/>
          <p:nvPr/>
        </p:nvGrpSpPr>
        <p:grpSpPr>
          <a:xfrm>
            <a:off x="391726" y="2297219"/>
            <a:ext cx="2946656" cy="2738783"/>
            <a:chOff x="3392215" y="1614026"/>
            <a:chExt cx="5407569" cy="4970110"/>
          </a:xfrm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7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447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45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directive</a:t>
            </a:r>
            <a:r>
              <a:rPr lang="en-US" altLang="zh-CN" sz="2400" b="1">
                <a:solidFill>
                  <a:srgbClr val="0567A2"/>
                </a:solidFill>
              </a:rPr>
              <a:t>()</a:t>
            </a:r>
            <a:r>
              <a:rPr lang="zh-CN" altLang="en-US" sz="2400" b="1">
                <a:solidFill>
                  <a:srgbClr val="0567A2"/>
                </a:solidFill>
              </a:rPr>
              <a:t>函数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1061" y="4100720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805087" y="2137886"/>
            <a:ext cx="4976963" cy="3831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var app = angular.module('app', []);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app.directive('myDirectiveName', function() 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return 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template: '&lt;p&gt;</a:t>
            </a:r>
            <a:r>
              <a:rPr lang="zh-CN" altLang="en-US"/>
              <a:t>这是一段文字</a:t>
            </a:r>
            <a:r>
              <a:rPr lang="en-US" altLang="zh-CN"/>
              <a:t>&lt;/p&gt;',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replace: Boolean or String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…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};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})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2404586"/>
            <a:ext cx="3409950" cy="3416320"/>
            <a:chOff x="0" y="2223611"/>
            <a:chExt cx="3409950" cy="3416320"/>
          </a:xfrm>
        </p:grpSpPr>
        <p:sp>
          <p:nvSpPr>
            <p:cNvPr id="5" name="矩形 4"/>
            <p:cNvSpPr/>
            <p:nvPr/>
          </p:nvSpPr>
          <p:spPr>
            <a:xfrm>
              <a:off x="727367" y="2223611"/>
              <a:ext cx="2682583" cy="3416320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中使用模块的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directive()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函数来自定义指令，由于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内置指令都是以“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ng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”前缀开头，所以建议读者自定义一个前缀代表自己的命名空间。这里笔者使用“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my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”作为</a:t>
              </a:r>
              <a:r>
                <a:rPr lang="zh-CN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前缀。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52700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椭圆形标注 28"/>
          <p:cNvSpPr/>
          <p:nvPr/>
        </p:nvSpPr>
        <p:spPr>
          <a:xfrm>
            <a:off x="6405001" y="3145504"/>
            <a:ext cx="2034149" cy="832091"/>
          </a:xfrm>
          <a:prstGeom prst="wedgeEllipseCallout">
            <a:avLst>
              <a:gd name="adj1" fmla="val -39432"/>
              <a:gd name="adj2" fmla="val -7735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自定义指令的名称。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5790638" y="3343275"/>
            <a:ext cx="2743762" cy="1066800"/>
          </a:xfrm>
          <a:prstGeom prst="wedgeEllipseCallout">
            <a:avLst>
              <a:gd name="adj1" fmla="val 19431"/>
              <a:gd name="adj2" fmla="val -863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指令</a:t>
            </a:r>
            <a:r>
              <a:rPr lang="zh-CN" altLang="en-US" sz="1600" b="1">
                <a:solidFill>
                  <a:schemeClr val="tx1"/>
                </a:solidFill>
              </a:rPr>
              <a:t>的工厂函数，它的返回值是</a:t>
            </a:r>
            <a:r>
              <a:rPr lang="en-US" altLang="zh-CN" sz="1600" b="1">
                <a:solidFill>
                  <a:schemeClr val="tx1"/>
                </a:solidFill>
              </a:rPr>
              <a:t>return</a:t>
            </a:r>
            <a:r>
              <a:rPr lang="zh-CN" altLang="en-US" sz="1600" b="1" smtClean="0">
                <a:solidFill>
                  <a:schemeClr val="tx1"/>
                </a:solidFill>
              </a:rPr>
              <a:t>对象。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08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1" animBg="1"/>
      <p:bldP spid="29" grpId="2" animBg="1"/>
      <p:bldP spid="3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45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directive</a:t>
            </a:r>
            <a:r>
              <a:rPr lang="en-US" altLang="zh-CN" sz="2400" b="1">
                <a:solidFill>
                  <a:srgbClr val="0567A2"/>
                </a:solidFill>
              </a:rPr>
              <a:t>()</a:t>
            </a:r>
            <a:r>
              <a:rPr lang="zh-CN" altLang="en-US" sz="2400" b="1">
                <a:solidFill>
                  <a:srgbClr val="0567A2"/>
                </a:solidFill>
              </a:rPr>
              <a:t>函数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3188" y="1672408"/>
            <a:ext cx="8297862" cy="876300"/>
            <a:chOff x="103188" y="1948633"/>
            <a:chExt cx="8297862" cy="876300"/>
          </a:xfrm>
        </p:grpSpPr>
        <p:sp>
          <p:nvSpPr>
            <p:cNvPr id="5" name="矩形 4"/>
            <p:cNvSpPr/>
            <p:nvPr/>
          </p:nvSpPr>
          <p:spPr>
            <a:xfrm>
              <a:off x="838200" y="2223611"/>
              <a:ext cx="7562850" cy="507831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对象的常用参数和说明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下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表所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示。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8" y="1948633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33911"/>
              </p:ext>
            </p:extLst>
          </p:nvPr>
        </p:nvGraphicFramePr>
        <p:xfrm>
          <a:off x="666750" y="2548710"/>
          <a:ext cx="7734301" cy="3956867"/>
        </p:xfrm>
        <a:graphic>
          <a:graphicData uri="http://schemas.openxmlformats.org/drawingml/2006/table">
            <a:tbl>
              <a:tblPr/>
              <a:tblGrid>
                <a:gridCol w="1127663"/>
                <a:gridCol w="1232855"/>
                <a:gridCol w="5373783"/>
              </a:tblGrid>
              <a:tr h="403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baseline="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baseline="0">
                          <a:effectLst/>
                          <a:latin typeface="Times New Roman"/>
                          <a:ea typeface="宋体"/>
                        </a:rPr>
                        <a:t>取值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baseline="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55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template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String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取值为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String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类型时，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template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可以是一段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2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类型时，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template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是一个接收两个参数的函数，分别为</a:t>
                      </a:r>
                      <a:r>
                        <a:rPr lang="zh-CN" sz="1400" kern="100" baseline="0" smtClean="0">
                          <a:effectLst/>
                          <a:latin typeface="Times New Roman"/>
                          <a:ea typeface="宋体"/>
                        </a:rPr>
                        <a:t>：</a:t>
                      </a:r>
                      <a:r>
                        <a:rPr lang="en-US" sz="1400" kern="100" baseline="0" smtClean="0">
                          <a:effectLst/>
                          <a:latin typeface="Times New Roman"/>
                          <a:ea typeface="宋体"/>
                        </a:rPr>
                        <a:t>tElement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100" baseline="0" smtClean="0">
                          <a:effectLst/>
                          <a:latin typeface="Times New Roman"/>
                          <a:ea typeface="宋体"/>
                        </a:rPr>
                        <a:t>tAttrs 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函数返回一段字符串作为模板。</a:t>
                      </a: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replace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replace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的默认值为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，表示模板会作为子元素插入到调用该指令的元素内部。为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时会直接替换调用该指令的元素。</a:t>
                      </a: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5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templateUrl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String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templateUrl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是一个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，用于通过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请求模板。</a:t>
                      </a: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6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类型时返回一段字符串作为模板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，可以接收两个参数</a:t>
                      </a:r>
                      <a:r>
                        <a:rPr lang="zh-CN" sz="1400" kern="100" baseline="0" smtClean="0">
                          <a:effectLst/>
                          <a:latin typeface="Times New Roman"/>
                          <a:ea typeface="宋体"/>
                        </a:rPr>
                        <a:t>：</a:t>
                      </a:r>
                      <a:r>
                        <a:rPr lang="en-US" sz="1400" kern="100" baseline="0" smtClean="0">
                          <a:effectLst/>
                          <a:latin typeface="Times New Roman"/>
                          <a:ea typeface="宋体"/>
                        </a:rPr>
                        <a:t>tElement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100" baseline="0" smtClean="0">
                          <a:effectLst/>
                          <a:latin typeface="Times New Roman"/>
                          <a:ea typeface="宋体"/>
                        </a:rPr>
                        <a:t>tAttrs 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transclude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400" kern="10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2144" marR="42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transclude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翻译为“嵌入”，用于设置是否保留引用该指令元素下面原有的元素内容，默认值为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，为</a:t>
                      </a:r>
                      <a:r>
                        <a:rPr lang="en-US" sz="1400" kern="100" baseline="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400" kern="100" baseline="0">
                          <a:effectLst/>
                          <a:latin typeface="Times New Roman"/>
                          <a:ea typeface="宋体"/>
                        </a:rPr>
                        <a:t>时保留元素。</a:t>
                      </a:r>
                    </a:p>
                  </a:txBody>
                  <a:tcPr marL="42144" marR="421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00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3" y="2116138"/>
            <a:ext cx="818634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中模块（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）的作用。 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请简述什么是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的双向绑定。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19460" y="2759909"/>
            <a:ext cx="6387644" cy="16344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中模块（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）的作用是存储一组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功能组件（如类、函数、变量等），并可以与其他模块产生互相依赖的关系。这样做的目的是隐藏每个模块实现的细节，只通过公开的接口与其他模块合作，这样使用者只需要关注公开的接口，不用了解实现的细节，降低了开发难度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86135" y="3385107"/>
            <a:ext cx="5422294" cy="1634490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中，支持数据的双向绑定，也就是说当视图数据发生改变时，数据模型会被同步更新，反之，当数据模型发生改变时，视图也会被自动更新。通过这种方式，可以自动保持视图和数据模型的同步。这就是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的双向绑定。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083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276226" y="2274409"/>
            <a:ext cx="6743823" cy="507831"/>
          </a:xfrm>
          <a:prstGeom prst="rect">
            <a:avLst/>
          </a:prstGeom>
          <a:ln w="19050">
            <a:solidFill>
              <a:srgbClr val="D890B4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接下来通过一个案例来演示如何实现自定义指令。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237860"/>
            <a:ext cx="245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directive</a:t>
            </a:r>
            <a:r>
              <a:rPr lang="en-US" altLang="zh-CN" sz="2400" b="1">
                <a:solidFill>
                  <a:srgbClr val="0567A2"/>
                </a:solidFill>
              </a:rPr>
              <a:t>()</a:t>
            </a:r>
            <a:r>
              <a:rPr lang="zh-CN" altLang="en-US" sz="2400" b="1">
                <a:solidFill>
                  <a:srgbClr val="0567A2"/>
                </a:solidFill>
              </a:rPr>
              <a:t>函数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93" y="3469499"/>
            <a:ext cx="2162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888474"/>
            <a:ext cx="4438649" cy="256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866775" y="5646379"/>
            <a:ext cx="724852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demo3-14.html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37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自定义</a:t>
            </a:r>
            <a:r>
              <a:rPr lang="zh-CN" altLang="en-US" sz="2400" b="1">
                <a:solidFill>
                  <a:srgbClr val="0567A2"/>
                </a:solidFill>
              </a:rPr>
              <a:t>指令的约束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2120" y="1663284"/>
            <a:ext cx="4478601" cy="209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return </a:t>
            </a:r>
            <a:r>
              <a:rPr lang="en-US" altLang="zh-CN"/>
              <a:t>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    // </a:t>
            </a:r>
            <a:r>
              <a:rPr lang="zh-CN" altLang="en-US"/>
              <a:t>定义指令的模板</a:t>
            </a:r>
          </a:p>
          <a:p>
            <a:pPr indent="457200">
              <a:lnSpc>
                <a:spcPct val="150000"/>
              </a:lnSpc>
            </a:pPr>
            <a:r>
              <a:rPr lang="zh-CN" altLang="en-US"/>
              <a:t>            </a:t>
            </a:r>
            <a:r>
              <a:rPr lang="en-US" altLang="zh-CN"/>
              <a:t>template: "&lt;p&gt;hello world&lt;/p&gt;",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    restrict: "ECMA"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}</a:t>
            </a:r>
            <a:endParaRPr lang="zh-CN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00050" y="1975961"/>
            <a:ext cx="3409950" cy="1754326"/>
            <a:chOff x="0" y="2223611"/>
            <a:chExt cx="3409950" cy="1754326"/>
          </a:xfrm>
        </p:grpSpPr>
        <p:sp>
          <p:nvSpPr>
            <p:cNvPr id="20" name="矩形 19"/>
            <p:cNvSpPr/>
            <p:nvPr/>
          </p:nvSpPr>
          <p:spPr>
            <a:xfrm>
              <a:off x="727367" y="2223611"/>
              <a:ext cx="2682583" cy="1754326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自定义指令的约束可以通过在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返回的对象中添加参数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来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52700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" name="直接箭头连接符 21"/>
          <p:cNvCxnSpPr/>
          <p:nvPr/>
        </p:nvCxnSpPr>
        <p:spPr>
          <a:xfrm>
            <a:off x="3857625" y="2757695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74356"/>
              </p:ext>
            </p:extLst>
          </p:nvPr>
        </p:nvGraphicFramePr>
        <p:xfrm>
          <a:off x="684213" y="4191000"/>
          <a:ext cx="7886700" cy="2105025"/>
        </p:xfrm>
        <a:graphic>
          <a:graphicData uri="http://schemas.openxmlformats.org/drawingml/2006/table">
            <a:tbl>
              <a:tblPr/>
              <a:tblGrid>
                <a:gridCol w="755546"/>
                <a:gridCol w="4985972"/>
                <a:gridCol w="2145182"/>
              </a:tblGrid>
              <a:tr h="4825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取值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9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Element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，表示指令以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元素形式做标记。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四种取值方式可以共同存在，如“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ECMA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”，默认值为“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EA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”。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CSS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，表示指令以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CSS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类名形式做标记。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Comment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，表示指令以注释的方式做标记。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Attribute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，表示指令以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元素属性的方式做标记。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6105525" y="2952750"/>
            <a:ext cx="895350" cy="4476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876800" y="3400425"/>
            <a:ext cx="1554622" cy="7334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319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自定义</a:t>
            </a:r>
            <a:r>
              <a:rPr lang="zh-CN" altLang="en-US" sz="2400" b="1">
                <a:solidFill>
                  <a:srgbClr val="0567A2"/>
                </a:solidFill>
              </a:rPr>
              <a:t>指令的约束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0525" y="1857375"/>
            <a:ext cx="7848600" cy="876300"/>
            <a:chOff x="-9525" y="2124075"/>
            <a:chExt cx="7848600" cy="876300"/>
          </a:xfrm>
        </p:grpSpPr>
        <p:sp>
          <p:nvSpPr>
            <p:cNvPr id="20" name="矩形 19"/>
            <p:cNvSpPr/>
            <p:nvPr/>
          </p:nvSpPr>
          <p:spPr>
            <a:xfrm>
              <a:off x="727367" y="2395061"/>
              <a:ext cx="7111708" cy="507831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参数的取值，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指令的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形式有所不同。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25" y="2124075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1333500" y="3145393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（元素）</a:t>
            </a: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1006016" y="3160057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5456" y="316539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92020" y="3046437"/>
            <a:ext cx="4847105" cy="565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&lt;</a:t>
            </a:r>
            <a:r>
              <a:rPr lang="en-US" altLang="zh-CN"/>
              <a:t>my-directive&gt;&lt;/my-directive&gt;</a:t>
            </a:r>
            <a:endParaRPr lang="zh-CN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1333500" y="408836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（属性，默认值）</a:t>
            </a:r>
          </a:p>
        </p:txBody>
      </p:sp>
      <p:sp>
        <p:nvSpPr>
          <p:cNvPr id="26" name="椭圆 25"/>
          <p:cNvSpPr/>
          <p:nvPr/>
        </p:nvSpPr>
        <p:spPr bwMode="auto">
          <a:xfrm rot="574600">
            <a:off x="1006016" y="4103032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5456" y="410837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92020" y="3989412"/>
            <a:ext cx="4847105" cy="565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</a:t>
            </a:r>
            <a:r>
              <a:rPr lang="en-US" altLang="zh-CN" smtClean="0"/>
              <a:t>div </a:t>
            </a:r>
            <a:r>
              <a:rPr lang="en-US" altLang="zh-CN"/>
              <a:t>my-directive="expression"&gt;&lt;/div&gt;</a:t>
            </a:r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1333499" y="493609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（类名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 rot="574600">
            <a:off x="1006015" y="4950757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5455" y="495609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2020" y="4837137"/>
            <a:ext cx="4847106" cy="565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&lt;div class="</a:t>
            </a:r>
            <a:r>
              <a:rPr lang="en-US" altLang="zh-CN" smtClean="0"/>
              <a:t>my-directive:expression</a:t>
            </a:r>
            <a:r>
              <a:rPr lang="en-US" altLang="zh-CN"/>
              <a:t>;"&gt;&lt;/div</a:t>
            </a:r>
            <a:r>
              <a:rPr lang="en-US" altLang="zh-CN" smtClean="0"/>
              <a:t>&gt;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1333498" y="576682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（注释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006014" y="5781486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5454" y="57868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92018" y="5667866"/>
            <a:ext cx="4847108" cy="565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 &lt;--directive:my-directive expression--&gt;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80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23" grpId="0" animBg="1"/>
      <p:bldP spid="24" grpId="0"/>
      <p:bldP spid="26" grpId="0" animBg="1"/>
      <p:bldP spid="28" grpId="0" animBg="1"/>
      <p:bldP spid="29" grpId="0"/>
      <p:bldP spid="30" grpId="0" animBg="1"/>
      <p:bldP spid="32" grpId="0" animBg="1"/>
      <p:bldP spid="33" grpId="0"/>
      <p:bldP spid="34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指令</a:t>
            </a:r>
            <a:r>
              <a:rPr lang="zh-CN" altLang="en-US" sz="2400" b="1">
                <a:solidFill>
                  <a:srgbClr val="0567A2"/>
                </a:solidFill>
              </a:rPr>
              <a:t>的作用域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4603" y="2026704"/>
            <a:ext cx="3237822" cy="1754326"/>
          </a:xfrm>
          <a:prstGeom prst="rect">
            <a:avLst/>
          </a:prstGeom>
          <a:ln w="12700"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都有自己的作用域，自定义指令可以通过在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返回的对象中添加参数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来实现作用域的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87371" y="2026704"/>
            <a:ext cx="3818404" cy="1754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return </a:t>
            </a:r>
            <a:r>
              <a:rPr lang="en-US" altLang="zh-CN" smtClean="0"/>
              <a:t>{</a:t>
            </a:r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           scope: Boolean or Object</a:t>
            </a:r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        </a:t>
            </a:r>
            <a:r>
              <a:rPr lang="en-US" altLang="zh-CN"/>
              <a:t>}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22493"/>
              </p:ext>
            </p:extLst>
          </p:nvPr>
        </p:nvGraphicFramePr>
        <p:xfrm>
          <a:off x="924603" y="4041298"/>
          <a:ext cx="7239000" cy="2359501"/>
        </p:xfrm>
        <a:graphic>
          <a:graphicData uri="http://schemas.openxmlformats.org/drawingml/2006/table">
            <a:tbl>
              <a:tblPr/>
              <a:tblGrid>
                <a:gridCol w="782676"/>
                <a:gridCol w="6456324"/>
              </a:tblGrid>
              <a:tr h="26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取值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6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默认值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，代表指令不需要新的作用域，会优先访问原有作用域上的属性和方法。如果同一节点上有新作用域或者独立作用域，则直接使用，否则使用父级的作用域。在没有其他可用作用域的情况下才会创建新的作用域。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scope:true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代表指令在有其他作用域的情况也会创建一个新的作用域，并且可以从父作用域进行原型继承。指令还可以和本节点上的其他新作用域共享作用域。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Object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指令创建一个独立的“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Isolate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”作用域，没有原型继承。这样它就不会从父节点上继承任何属性和方法，造成不必要的耦合，这是创建组件型指令的最佳选择。因为它不会直接访问或者修改父作用域的属性。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5210175" y="2503187"/>
            <a:ext cx="2686050" cy="4476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4"/>
          </p:cNvCxnSpPr>
          <p:nvPr/>
        </p:nvCxnSpPr>
        <p:spPr>
          <a:xfrm flipH="1">
            <a:off x="4724400" y="2950862"/>
            <a:ext cx="1828800" cy="10115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2474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指令</a:t>
            </a:r>
            <a:r>
              <a:rPr lang="zh-CN" altLang="en-US" sz="2400" b="1">
                <a:solidFill>
                  <a:srgbClr val="0567A2"/>
                </a:solidFill>
              </a:rPr>
              <a:t>的作用域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2552" y="2300725"/>
            <a:ext cx="4256997" cy="1338828"/>
          </a:xfrm>
          <a:prstGeom prst="rect">
            <a:avLst/>
          </a:prstGeom>
          <a:ln w="12700"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的形式都是原型继承的，叫做共享作用域，区别是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时会优先创建新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64647" y="2178723"/>
            <a:ext cx="2068683" cy="1582832"/>
            <a:chOff x="776332" y="2128839"/>
            <a:chExt cx="2366918" cy="133826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圆角矩形 13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共享作用域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17" y="4352922"/>
            <a:ext cx="2162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62" y="4352921"/>
            <a:ext cx="2162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164647" y="3990975"/>
            <a:ext cx="666490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866775" y="5789254"/>
            <a:ext cx="724852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demo3-15.html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9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指令</a:t>
            </a:r>
            <a:r>
              <a:rPr lang="zh-CN" altLang="en-US" sz="2400" b="1">
                <a:solidFill>
                  <a:srgbClr val="0567A2"/>
                </a:solidFill>
              </a:rPr>
              <a:t>的作用域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24" y="2932644"/>
            <a:ext cx="2407303" cy="3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64" y="3010813"/>
            <a:ext cx="2325485" cy="312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任意多边形: 形状 11">
            <a:extLst>
              <a:ext uri="{FF2B5EF4-FFF2-40B4-BE49-F238E27FC236}">
                <a16:creationId xmlns:a16="http://schemas.microsoft.com/office/drawing/2014/main" xmlns="" id="{FCEFAFC0-92FE-47C3-B2C5-4C10DC74C99E}"/>
              </a:ext>
            </a:extLst>
          </p:cNvPr>
          <p:cNvSpPr/>
          <p:nvPr/>
        </p:nvSpPr>
        <p:spPr>
          <a:xfrm>
            <a:off x="4163178" y="1992656"/>
            <a:ext cx="683604" cy="683604"/>
          </a:xfrm>
          <a:custGeom>
            <a:avLst/>
            <a:gdLst>
              <a:gd name="connsiteX0" fmla="*/ 0 w 911472"/>
              <a:gd name="connsiteY0" fmla="*/ 455736 h 911472"/>
              <a:gd name="connsiteX1" fmla="*/ 455736 w 911472"/>
              <a:gd name="connsiteY1" fmla="*/ 0 h 911472"/>
              <a:gd name="connsiteX2" fmla="*/ 911472 w 911472"/>
              <a:gd name="connsiteY2" fmla="*/ 455736 h 911472"/>
              <a:gd name="connsiteX3" fmla="*/ 455736 w 911472"/>
              <a:gd name="connsiteY3" fmla="*/ 911472 h 911472"/>
              <a:gd name="connsiteX4" fmla="*/ 0 w 911472"/>
              <a:gd name="connsiteY4" fmla="*/ 455736 h 91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472" h="911472">
                <a:moveTo>
                  <a:pt x="0" y="455736"/>
                </a:moveTo>
                <a:cubicBezTo>
                  <a:pt x="0" y="204040"/>
                  <a:pt x="204040" y="0"/>
                  <a:pt x="455736" y="0"/>
                </a:cubicBezTo>
                <a:cubicBezTo>
                  <a:pt x="707432" y="0"/>
                  <a:pt x="911472" y="204040"/>
                  <a:pt x="911472" y="455736"/>
                </a:cubicBezTo>
                <a:cubicBezTo>
                  <a:pt x="911472" y="707432"/>
                  <a:pt x="707432" y="911472"/>
                  <a:pt x="455736" y="911472"/>
                </a:cubicBezTo>
                <a:cubicBezTo>
                  <a:pt x="204040" y="911472"/>
                  <a:pt x="0" y="707432"/>
                  <a:pt x="0" y="455736"/>
                </a:cubicBezTo>
                <a:close/>
              </a:path>
            </a:pathLst>
          </a:custGeom>
          <a:solidFill>
            <a:srgbClr val="191E3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</a:rPr>
              <a:t>VS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3826" y="213169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共享作用域</a:t>
            </a:r>
            <a:endParaRPr lang="zh-CN" altLang="en-US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5391115" y="214979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独立作用域</a:t>
            </a:r>
            <a:endParaRPr lang="zh-CN" altLang="en-US" sz="2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81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  <p:bldP spid="18" grpId="1"/>
      <p:bldP spid="19" grpId="0"/>
      <p:bldP spid="1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指令</a:t>
            </a:r>
            <a:r>
              <a:rPr lang="zh-CN" altLang="en-US" sz="2400" b="1">
                <a:solidFill>
                  <a:srgbClr val="0567A2"/>
                </a:solidFill>
              </a:rPr>
              <a:t>的作用域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34427" y="2075826"/>
            <a:ext cx="4904698" cy="1754326"/>
          </a:xfrm>
          <a:prstGeom prst="rect">
            <a:avLst/>
          </a:prstGeom>
          <a:ln w="12700"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作用域可以通过设置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参数值为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对象来实现，这意味着指令有了一个属于自己的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对象，这个对象只能在指令的方法中或指令的模板字符串中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6522" y="2178723"/>
            <a:ext cx="2068683" cy="1582832"/>
            <a:chOff x="776332" y="2128839"/>
            <a:chExt cx="2366918" cy="133826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圆角矩形 13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独立作用域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926522" y="3990975"/>
            <a:ext cx="731260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74122" y="4230976"/>
            <a:ext cx="2531053" cy="216982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对象中含有若干个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为绑定策略是使用符号前缀来说明如何为指令传值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1864"/>
              </p:ext>
            </p:extLst>
          </p:nvPr>
        </p:nvGraphicFramePr>
        <p:xfrm>
          <a:off x="3601127" y="4261585"/>
          <a:ext cx="4637998" cy="2162075"/>
        </p:xfrm>
        <a:graphic>
          <a:graphicData uri="http://schemas.openxmlformats.org/drawingml/2006/table">
            <a:tbl>
              <a:tblPr/>
              <a:tblGrid>
                <a:gridCol w="549859"/>
                <a:gridCol w="4088139"/>
              </a:tblGrid>
              <a:tr h="415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取值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@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传递一个字符串作为属性的值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str: ‘@string’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=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使用父作用域中的一个绑定数据到指定的属性中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name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’=username’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5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使用父作用域中的一个函数 ，可以在指令中调用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getName: ‘&amp;getUserName’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7851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指令</a:t>
            </a:r>
            <a:r>
              <a:rPr lang="zh-CN" altLang="en-US" sz="2400" b="1">
                <a:solidFill>
                  <a:srgbClr val="0567A2"/>
                </a:solidFill>
              </a:rPr>
              <a:t>的作用域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的自定义指令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9699" y="2964444"/>
            <a:ext cx="2295525" cy="1338828"/>
          </a:xfrm>
          <a:prstGeom prst="rect">
            <a:avLst/>
          </a:prstGeom>
          <a:ln w="12700">
            <a:solidFill>
              <a:srgbClr val="D890B4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接下来通过一个案例来演示指令的在独立作用域的取值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09475" y="5611571"/>
            <a:ext cx="724852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demo3-16.html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14787" y="3648353"/>
            <a:ext cx="266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37" y="2581553"/>
            <a:ext cx="2162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37" y="4057650"/>
            <a:ext cx="2524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115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列举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中常用的程序控制类指令并简要描述其作用。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ng-repeat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指令的使用方法。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384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的分类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7629" y="1974352"/>
            <a:ext cx="7787087" cy="400110"/>
          </a:xfrm>
          <a:prstGeom prst="rect">
            <a:avLst/>
          </a:prstGeom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中，根据使用场景和作用可以将指令分为两类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B4105A18-3CBE-4299-8129-B0C3B61E21AF}"/>
              </a:ext>
            </a:extLst>
          </p:cNvPr>
          <p:cNvGrpSpPr/>
          <p:nvPr/>
        </p:nvGrpSpPr>
        <p:grpSpPr>
          <a:xfrm rot="10800000">
            <a:off x="4386667" y="3117264"/>
            <a:ext cx="2608421" cy="715328"/>
            <a:chOff x="2491" y="7871"/>
            <a:chExt cx="5477" cy="1502"/>
          </a:xfrm>
        </p:grpSpPr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xmlns="" id="{DB2D6FD7-3255-4F54-A621-0B0F55A44193}"/>
                </a:ext>
              </a:extLst>
            </p:cNvPr>
            <p:cNvSpPr/>
            <p:nvPr/>
          </p:nvSpPr>
          <p:spPr>
            <a:xfrm flipH="1" flipV="1">
              <a:off x="3803" y="9183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0159C447-0886-4B11-82E6-CA881BA42698}"/>
                </a:ext>
              </a:extLst>
            </p:cNvPr>
            <p:cNvSpPr/>
            <p:nvPr/>
          </p:nvSpPr>
          <p:spPr>
            <a:xfrm flipV="1">
              <a:off x="3240" y="8063"/>
              <a:ext cx="4728" cy="1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7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1" name="燕尾形 9">
              <a:extLst>
                <a:ext uri="{FF2B5EF4-FFF2-40B4-BE49-F238E27FC236}">
                  <a16:creationId xmlns:a16="http://schemas.microsoft.com/office/drawing/2014/main" xmlns="" id="{3EF89576-0350-4160-817B-84B78C3103A8}"/>
                </a:ext>
              </a:extLst>
            </p:cNvPr>
            <p:cNvSpPr/>
            <p:nvPr/>
          </p:nvSpPr>
          <p:spPr>
            <a:xfrm flipH="1">
              <a:off x="2491" y="7871"/>
              <a:ext cx="1489" cy="1489"/>
            </a:xfrm>
            <a:prstGeom prst="chevron">
              <a:avLst>
                <a:gd name="adj" fmla="val 4822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 dirty="0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xmlns="" id="{40A94736-D679-4468-A462-96EDBA8A50B4}"/>
                </a:ext>
              </a:extLst>
            </p:cNvPr>
            <p:cNvSpPr/>
            <p:nvPr/>
          </p:nvSpPr>
          <p:spPr>
            <a:xfrm flipH="1">
              <a:off x="3788" y="7872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</p:grpSp>
      <p:sp>
        <p:nvSpPr>
          <p:cNvPr id="33" name="文本框 10">
            <a:extLst>
              <a:ext uri="{FF2B5EF4-FFF2-40B4-BE49-F238E27FC236}">
                <a16:creationId xmlns:a16="http://schemas.microsoft.com/office/drawing/2014/main" xmlns="" id="{A6A4EAAF-3F9A-4A1C-9223-3B8BDFAB70F8}"/>
              </a:ext>
            </a:extLst>
          </p:cNvPr>
          <p:cNvSpPr txBox="1"/>
          <p:nvPr/>
        </p:nvSpPr>
        <p:spPr>
          <a:xfrm>
            <a:off x="4450960" y="3265855"/>
            <a:ext cx="193674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1.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装饰器型指令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4E736447-0E0C-438C-AA06-DC70D3D173C1}"/>
              </a:ext>
            </a:extLst>
          </p:cNvPr>
          <p:cNvGrpSpPr/>
          <p:nvPr/>
        </p:nvGrpSpPr>
        <p:grpSpPr>
          <a:xfrm rot="10800000">
            <a:off x="4344480" y="4203114"/>
            <a:ext cx="2608421" cy="715328"/>
            <a:chOff x="2491" y="7871"/>
            <a:chExt cx="5477" cy="1502"/>
          </a:xfrm>
        </p:grpSpPr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xmlns="" id="{CF8341C6-197E-4D86-8123-A0B306801F6D}"/>
                </a:ext>
              </a:extLst>
            </p:cNvPr>
            <p:cNvSpPr/>
            <p:nvPr/>
          </p:nvSpPr>
          <p:spPr>
            <a:xfrm flipH="1" flipV="1">
              <a:off x="3803" y="9183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366A72FE-14FA-4CA0-B6E7-9C84328D36DC}"/>
                </a:ext>
              </a:extLst>
            </p:cNvPr>
            <p:cNvSpPr/>
            <p:nvPr/>
          </p:nvSpPr>
          <p:spPr>
            <a:xfrm flipV="1">
              <a:off x="3240" y="8063"/>
              <a:ext cx="4728" cy="1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7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7" name="燕尾形 16">
              <a:extLst>
                <a:ext uri="{FF2B5EF4-FFF2-40B4-BE49-F238E27FC236}">
                  <a16:creationId xmlns:a16="http://schemas.microsoft.com/office/drawing/2014/main" xmlns="" id="{9FC16ABA-6DAB-46D9-B564-63B9D5D3C79C}"/>
                </a:ext>
              </a:extLst>
            </p:cNvPr>
            <p:cNvSpPr/>
            <p:nvPr/>
          </p:nvSpPr>
          <p:spPr>
            <a:xfrm flipH="1">
              <a:off x="2491" y="7871"/>
              <a:ext cx="1489" cy="1489"/>
            </a:xfrm>
            <a:prstGeom prst="chevron">
              <a:avLst>
                <a:gd name="adj" fmla="val 4822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xmlns="" id="{CE93583E-792D-4597-84D3-9143378FDC37}"/>
                </a:ext>
              </a:extLst>
            </p:cNvPr>
            <p:cNvSpPr/>
            <p:nvPr/>
          </p:nvSpPr>
          <p:spPr>
            <a:xfrm flipH="1">
              <a:off x="3788" y="7872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</p:grpSp>
      <p:sp>
        <p:nvSpPr>
          <p:cNvPr id="39" name="文本框 16">
            <a:extLst>
              <a:ext uri="{FF2B5EF4-FFF2-40B4-BE49-F238E27FC236}">
                <a16:creationId xmlns:a16="http://schemas.microsoft.com/office/drawing/2014/main" xmlns="" id="{171F5FD1-A16A-4B3B-9218-3E03BEB6BE67}"/>
              </a:ext>
            </a:extLst>
          </p:cNvPr>
          <p:cNvSpPr txBox="1"/>
          <p:nvPr/>
        </p:nvSpPr>
        <p:spPr>
          <a:xfrm>
            <a:off x="4475448" y="4361230"/>
            <a:ext cx="16802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2.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组件型指令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3876675" y="3077394"/>
            <a:ext cx="261938" cy="1852240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26771" y="384378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指令的分类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">
            <a:extLst>
              <a:ext uri="{FF2B5EF4-FFF2-40B4-BE49-F238E27FC236}">
                <a16:creationId xmlns="" xmlns:a16="http://schemas.microsoft.com/office/drawing/2014/main" id="{7DFEA610-E3C5-45BA-A58A-92322B1497EB}"/>
              </a:ext>
            </a:extLst>
          </p:cNvPr>
          <p:cNvSpPr/>
          <p:nvPr/>
        </p:nvSpPr>
        <p:spPr>
          <a:xfrm>
            <a:off x="1693294" y="3695879"/>
            <a:ext cx="401487" cy="506759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  <p:bldP spid="39" grpId="0"/>
      <p:bldP spid="46" grpId="0" animBg="1"/>
      <p:bldP spid="47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的分类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B4105A18-3CBE-4299-8129-B0C3B61E21AF}"/>
              </a:ext>
            </a:extLst>
          </p:cNvPr>
          <p:cNvGrpSpPr/>
          <p:nvPr/>
        </p:nvGrpSpPr>
        <p:grpSpPr>
          <a:xfrm rot="10800000">
            <a:off x="636903" y="1231315"/>
            <a:ext cx="2608421" cy="715328"/>
            <a:chOff x="2491" y="7871"/>
            <a:chExt cx="5477" cy="1502"/>
          </a:xfrm>
        </p:grpSpPr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xmlns="" id="{DB2D6FD7-3255-4F54-A621-0B0F55A44193}"/>
                </a:ext>
              </a:extLst>
            </p:cNvPr>
            <p:cNvSpPr/>
            <p:nvPr/>
          </p:nvSpPr>
          <p:spPr>
            <a:xfrm flipH="1" flipV="1">
              <a:off x="3803" y="9183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0159C447-0886-4B11-82E6-CA881BA42698}"/>
                </a:ext>
              </a:extLst>
            </p:cNvPr>
            <p:cNvSpPr/>
            <p:nvPr/>
          </p:nvSpPr>
          <p:spPr>
            <a:xfrm flipV="1">
              <a:off x="3240" y="8063"/>
              <a:ext cx="4728" cy="1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7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43" name="燕尾形 9">
              <a:extLst>
                <a:ext uri="{FF2B5EF4-FFF2-40B4-BE49-F238E27FC236}">
                  <a16:creationId xmlns:a16="http://schemas.microsoft.com/office/drawing/2014/main" xmlns="" id="{3EF89576-0350-4160-817B-84B78C3103A8}"/>
                </a:ext>
              </a:extLst>
            </p:cNvPr>
            <p:cNvSpPr/>
            <p:nvPr/>
          </p:nvSpPr>
          <p:spPr>
            <a:xfrm flipH="1">
              <a:off x="2491" y="7871"/>
              <a:ext cx="1489" cy="1489"/>
            </a:xfrm>
            <a:prstGeom prst="chevron">
              <a:avLst>
                <a:gd name="adj" fmla="val 4822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xmlns="" id="{40A94736-D679-4468-A462-96EDBA8A50B4}"/>
                </a:ext>
              </a:extLst>
            </p:cNvPr>
            <p:cNvSpPr/>
            <p:nvPr/>
          </p:nvSpPr>
          <p:spPr>
            <a:xfrm flipH="1">
              <a:off x="3788" y="7872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</p:grpSp>
      <p:sp>
        <p:nvSpPr>
          <p:cNvPr id="45" name="文本框 10">
            <a:extLst>
              <a:ext uri="{FF2B5EF4-FFF2-40B4-BE49-F238E27FC236}">
                <a16:creationId xmlns:a16="http://schemas.microsoft.com/office/drawing/2014/main" xmlns="" id="{A6A4EAAF-3F9A-4A1C-9223-3B8BDFAB70F8}"/>
              </a:ext>
            </a:extLst>
          </p:cNvPr>
          <p:cNvSpPr txBox="1"/>
          <p:nvPr/>
        </p:nvSpPr>
        <p:spPr>
          <a:xfrm>
            <a:off x="729771" y="1379906"/>
            <a:ext cx="193674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1.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装饰器型指令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7630" y="2269627"/>
            <a:ext cx="7790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器指令的作用是为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添加行为，使其具有某种能力。装饰器型指令负责搜集页面数据的变化，然后利用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的“脏检查机制”来保持数据视图与作用域数据的同步，这对于双向绑定具有重要的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3" y="3914775"/>
            <a:ext cx="2155276" cy="208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171825" y="4438649"/>
            <a:ext cx="5202225" cy="1419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65500" y="4571029"/>
            <a:ext cx="510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中，大多数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内置指令属于装饰器型指令，例如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ng-click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（单击事件）、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ng-hide/ng-show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（控制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元素的显示和隐藏）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51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的分类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B4105A18-3CBE-4299-8129-B0C3B61E21AF}"/>
              </a:ext>
            </a:extLst>
          </p:cNvPr>
          <p:cNvGrpSpPr/>
          <p:nvPr/>
        </p:nvGrpSpPr>
        <p:grpSpPr>
          <a:xfrm rot="10800000">
            <a:off x="636903" y="1231315"/>
            <a:ext cx="2608421" cy="715328"/>
            <a:chOff x="2491" y="7871"/>
            <a:chExt cx="5477" cy="1502"/>
          </a:xfrm>
        </p:grpSpPr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xmlns="" id="{DB2D6FD7-3255-4F54-A621-0B0F55A44193}"/>
                </a:ext>
              </a:extLst>
            </p:cNvPr>
            <p:cNvSpPr/>
            <p:nvPr/>
          </p:nvSpPr>
          <p:spPr>
            <a:xfrm flipH="1" flipV="1">
              <a:off x="3803" y="9183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0159C447-0886-4B11-82E6-CA881BA42698}"/>
                </a:ext>
              </a:extLst>
            </p:cNvPr>
            <p:cNvSpPr/>
            <p:nvPr/>
          </p:nvSpPr>
          <p:spPr>
            <a:xfrm flipV="1">
              <a:off x="3240" y="8063"/>
              <a:ext cx="4728" cy="1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7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43" name="燕尾形 9">
              <a:extLst>
                <a:ext uri="{FF2B5EF4-FFF2-40B4-BE49-F238E27FC236}">
                  <a16:creationId xmlns:a16="http://schemas.microsoft.com/office/drawing/2014/main" xmlns="" id="{3EF89576-0350-4160-817B-84B78C3103A8}"/>
                </a:ext>
              </a:extLst>
            </p:cNvPr>
            <p:cNvSpPr/>
            <p:nvPr/>
          </p:nvSpPr>
          <p:spPr>
            <a:xfrm flipH="1">
              <a:off x="2491" y="7871"/>
              <a:ext cx="1489" cy="1489"/>
            </a:xfrm>
            <a:prstGeom prst="chevron">
              <a:avLst>
                <a:gd name="adj" fmla="val 4822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xmlns="" id="{40A94736-D679-4468-A462-96EDBA8A50B4}"/>
                </a:ext>
              </a:extLst>
            </p:cNvPr>
            <p:cNvSpPr/>
            <p:nvPr/>
          </p:nvSpPr>
          <p:spPr>
            <a:xfrm flipH="1">
              <a:off x="3788" y="7872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</p:grpSp>
      <p:sp>
        <p:nvSpPr>
          <p:cNvPr id="45" name="文本框 10">
            <a:extLst>
              <a:ext uri="{FF2B5EF4-FFF2-40B4-BE49-F238E27FC236}">
                <a16:creationId xmlns:a16="http://schemas.microsoft.com/office/drawing/2014/main" xmlns="" id="{A6A4EAAF-3F9A-4A1C-9223-3B8BDFAB70F8}"/>
              </a:ext>
            </a:extLst>
          </p:cNvPr>
          <p:cNvSpPr txBox="1"/>
          <p:nvPr/>
        </p:nvSpPr>
        <p:spPr>
          <a:xfrm>
            <a:off x="729771" y="1379906"/>
            <a:ext cx="16802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2.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组件型指令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7630" y="2155327"/>
            <a:ext cx="77900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型指令是一个小型的整体，其中包含业务所需要显示的视图和交互逻辑，例如开发者要在页面添加某个功能。组件型指令具有高内聚和低耦合的特点，高内聚是指组件内部实现了它所应该包含的功能，低耦合是指它和外部组件之间尽量少的相互依赖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3" y="4210049"/>
            <a:ext cx="2155276" cy="208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171825" y="4476749"/>
            <a:ext cx="5202225" cy="14478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65500" y="4580554"/>
            <a:ext cx="510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组件型指令不应该直接引用当前页面的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和数据，而是要有独立的作用范围。如登录、轮播图功能，如果直接把代码添加到视图和控制器中，随着功能的增加便不利于分工协作和长期维护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05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="" xmlns:a16="http://schemas.microsoft.com/office/drawing/2014/main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687141" y="1949024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="" xmlns:a16="http://schemas.microsoft.com/office/drawing/2014/main" id="{8E16AE8A-C94C-4D1F-838A-F6881579255A}"/>
              </a:ext>
            </a:extLst>
          </p:cNvPr>
          <p:cNvSpPr txBox="1"/>
          <p:nvPr/>
        </p:nvSpPr>
        <p:spPr>
          <a:xfrm flipH="1">
            <a:off x="5101478" y="1914020"/>
            <a:ext cx="178509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知识点概述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652852" y="2375268"/>
            <a:ext cx="223372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3328876" y="2931037"/>
            <a:ext cx="4881674" cy="209288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中所有的内置指令的前缀都为“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ng-”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，从类型上可以大致分为：程序控制类、数据绑定类、状态设置类、加载处理类、事件绑定类和仿流程控制类等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39"/>
          <p:cNvGrpSpPr/>
          <p:nvPr/>
        </p:nvGrpSpPr>
        <p:grpSpPr>
          <a:xfrm>
            <a:off x="182277" y="2213038"/>
            <a:ext cx="3252560" cy="3330977"/>
            <a:chOff x="3392215" y="1614026"/>
            <a:chExt cx="5407569" cy="4970110"/>
          </a:xfrm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7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635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62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程序控制</a:t>
            </a:r>
            <a:r>
              <a:rPr lang="zh-CN" altLang="en-US" sz="2400" b="1">
                <a:solidFill>
                  <a:srgbClr val="0567A2"/>
                </a:solidFill>
              </a:rPr>
              <a:t>和数据绑定类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29109" y="2338748"/>
            <a:ext cx="2068683" cy="1582832"/>
            <a:chOff x="776332" y="2128839"/>
            <a:chExt cx="2366918" cy="133826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圆角矩形 1"/>
            <p:cNvSpPr/>
            <p:nvPr/>
          </p:nvSpPr>
          <p:spPr>
            <a:xfrm>
              <a:off x="1266202" y="2743204"/>
              <a:ext cx="1877048" cy="60539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程序控制类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61781"/>
              </p:ext>
            </p:extLst>
          </p:nvPr>
        </p:nvGraphicFramePr>
        <p:xfrm>
          <a:off x="636588" y="2412406"/>
          <a:ext cx="5602287" cy="1835565"/>
        </p:xfrm>
        <a:graphic>
          <a:graphicData uri="http://schemas.openxmlformats.org/drawingml/2006/table">
            <a:tbl>
              <a:tblPr/>
              <a:tblGrid>
                <a:gridCol w="1163637"/>
                <a:gridCol w="4438650"/>
              </a:tblGrid>
              <a:tr h="312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指令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3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ng-app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用于初始化一个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应用程序，将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ng-app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的元素声明为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$rootScope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的起点。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ng-controller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用于为应用添加控制器，在控制器中可以编写代码，创建函数和属性，并使用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$scope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对象来访问它们。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ng-init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用于在</a:t>
                      </a:r>
                      <a:r>
                        <a:rPr lang="en-US" sz="1400" kern="100" smtClean="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模板中定义初始化值，例如初始化一个字符串：“</a:t>
                      </a:r>
                      <a:r>
                        <a:rPr lang="en-US" sz="1400" kern="100" smtClean="0">
                          <a:effectLst/>
                          <a:latin typeface="Times New Roman"/>
                          <a:ea typeface="宋体"/>
                        </a:rPr>
                        <a:t>&lt;div ng-app  ng-init="text='Hello'"&gt;</a:t>
                      </a: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”。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475414" y="4681898"/>
            <a:ext cx="2068683" cy="1582832"/>
            <a:chOff x="776332" y="2128839"/>
            <a:chExt cx="2366918" cy="1338262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圆角矩形 40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数据绑定类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42250"/>
              </p:ext>
            </p:extLst>
          </p:nvPr>
        </p:nvGraphicFramePr>
        <p:xfrm>
          <a:off x="2995973" y="5067299"/>
          <a:ext cx="4957402" cy="1056494"/>
        </p:xfrm>
        <a:graphic>
          <a:graphicData uri="http://schemas.openxmlformats.org/drawingml/2006/table">
            <a:tbl>
              <a:tblPr/>
              <a:tblGrid>
                <a:gridCol w="947377"/>
                <a:gridCol w="4010025"/>
              </a:tblGrid>
              <a:tr h="327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指令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4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ng-model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用于将作用域范围内的数据绑定到表单控件。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ng-bind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用于初始化内部作用域，执行给定的表达式。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常用的内置指令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62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程序控制</a:t>
            </a:r>
            <a:r>
              <a:rPr lang="zh-CN" altLang="en-US" sz="2400" b="1">
                <a:solidFill>
                  <a:srgbClr val="0567A2"/>
                </a:solidFill>
              </a:rPr>
              <a:t>和数据绑定类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51058"/>
            <a:ext cx="7171647" cy="507831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ng-bind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指令用于内容绑定，语法如下所示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520" y="2780042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 </a:t>
            </a:r>
            <a:r>
              <a:rPr lang="en-US" altLang="zh-CN" smtClean="0"/>
              <a:t>&lt;</a:t>
            </a:r>
            <a:r>
              <a:rPr lang="en-US" altLang="zh-CN"/>
              <a:t>element ng-bind="expression"&gt;&lt;/element&gt;</a:t>
            </a:r>
            <a:endParaRPr lang="zh-CN" altLang="zh-CN" sz="1600" dirty="0"/>
          </a:p>
        </p:txBody>
      </p:sp>
      <p:sp>
        <p:nvSpPr>
          <p:cNvPr id="17" name="椭圆形标注 16"/>
          <p:cNvSpPr/>
          <p:nvPr/>
        </p:nvSpPr>
        <p:spPr>
          <a:xfrm>
            <a:off x="4539001" y="3706352"/>
            <a:ext cx="3258909" cy="1454662"/>
          </a:xfrm>
          <a:prstGeom prst="wedgeEllipseCallout">
            <a:avLst>
              <a:gd name="adj1" fmla="val -27974"/>
              <a:gd name="adj2" fmla="val -816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smtClean="0">
                <a:solidFill>
                  <a:schemeClr val="tx1"/>
                </a:solidFill>
              </a:rPr>
              <a:t>element</a:t>
            </a:r>
            <a:r>
              <a:rPr lang="zh-CN" altLang="en-US" sz="1600" b="1">
                <a:solidFill>
                  <a:schemeClr val="tx1"/>
                </a:solidFill>
              </a:rPr>
              <a:t>是指</a:t>
            </a:r>
            <a:r>
              <a:rPr lang="en-US" altLang="zh-CN" sz="1600" b="1">
                <a:solidFill>
                  <a:schemeClr val="tx1"/>
                </a:solidFill>
              </a:rPr>
              <a:t>HTML</a:t>
            </a:r>
            <a:r>
              <a:rPr lang="zh-CN" altLang="en-US" sz="1600" b="1">
                <a:solidFill>
                  <a:schemeClr val="tx1"/>
                </a:solidFill>
              </a:rPr>
              <a:t>元素名称，</a:t>
            </a:r>
            <a:r>
              <a:rPr lang="en-US" altLang="zh-CN" sz="1600" b="1">
                <a:solidFill>
                  <a:schemeClr val="tx1"/>
                </a:solidFill>
              </a:rPr>
              <a:t>expression</a:t>
            </a:r>
            <a:r>
              <a:rPr lang="zh-CN" altLang="en-US" sz="1600" b="1">
                <a:solidFill>
                  <a:schemeClr val="tx1"/>
                </a:solidFill>
              </a:rPr>
              <a:t>是指要执行的变量或表达式。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09624" y="6000253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demo3-1.html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0" y="3543301"/>
            <a:ext cx="3269578" cy="229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11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9a17f62e4f5e79b1e935e7d138e7a9284fd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3章 AngularJS的指令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自定义指令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指令的分类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指令的分类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指令的分类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常用的内置指令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2823</Words>
  <Application>Microsoft Office PowerPoint</Application>
  <PresentationFormat>全屏显示(4:3)</PresentationFormat>
  <Paragraphs>319</Paragraphs>
  <Slides>39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303</cp:revision>
  <dcterms:created xsi:type="dcterms:W3CDTF">2016-08-25T05:15:17Z</dcterms:created>
  <dcterms:modified xsi:type="dcterms:W3CDTF">2018-01-06T07:53:17Z</dcterms:modified>
</cp:coreProperties>
</file>