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56" r:id="rId2"/>
    <p:sldId id="315" r:id="rId3"/>
    <p:sldId id="320" r:id="rId4"/>
    <p:sldId id="340" r:id="rId5"/>
    <p:sldId id="341" r:id="rId6"/>
    <p:sldId id="343" r:id="rId7"/>
    <p:sldId id="342" r:id="rId8"/>
    <p:sldId id="344" r:id="rId9"/>
    <p:sldId id="345" r:id="rId10"/>
    <p:sldId id="347" r:id="rId11"/>
    <p:sldId id="348" r:id="rId12"/>
    <p:sldId id="349" r:id="rId13"/>
    <p:sldId id="350" r:id="rId14"/>
    <p:sldId id="351" r:id="rId15"/>
    <p:sldId id="352" r:id="rId16"/>
    <p:sldId id="353" r:id="rId17"/>
    <p:sldId id="354" r:id="rId18"/>
    <p:sldId id="355" r:id="rId19"/>
    <p:sldId id="356" r:id="rId20"/>
    <p:sldId id="357" r:id="rId21"/>
    <p:sldId id="358" r:id="rId22"/>
    <p:sldId id="359" r:id="rId23"/>
    <p:sldId id="360" r:id="rId24"/>
    <p:sldId id="260" r:id="rId25"/>
  </p:sldIdLst>
  <p:sldSz cx="9144000" cy="6858000" type="screen4x3"/>
  <p:notesSz cx="6858000" cy="9144000"/>
  <p:custDataLst>
    <p:tags r:id="rId2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CC6DE"/>
    <a:srgbClr val="97B1E5"/>
    <a:srgbClr val="ABD9B0"/>
    <a:srgbClr val="D890B4"/>
    <a:srgbClr val="765A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26" autoAdjust="0"/>
    <p:restoredTop sz="94660" autoAdjust="0"/>
  </p:normalViewPr>
  <p:slideViewPr>
    <p:cSldViewPr snapToGrid="0">
      <p:cViewPr>
        <p:scale>
          <a:sx n="45" d="100"/>
          <a:sy n="45" d="100"/>
        </p:scale>
        <p:origin x="-468" y="-10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4" d="100"/>
          <a:sy n="74" d="100"/>
        </p:scale>
        <p:origin x="-2244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gs" Target="tags/tag1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19"/>
    </mc:Choice>
    <mc:Fallback>
      <c:style val="19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1259762883621799"/>
          <c:y val="6.81385766950071E-2"/>
          <c:w val="0.61861102362204701"/>
          <c:h val="0.76592641554868601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dPt>
            <c:idx val="0"/>
            <c:bubble3D val="0"/>
          </c:dPt>
          <c:dPt>
            <c:idx val="1"/>
            <c:bubble3D val="0"/>
          </c:dPt>
          <c:dPt>
            <c:idx val="2"/>
            <c:bubble3D val="0"/>
          </c:dPt>
          <c:cat>
            <c:strRef>
              <c:f>Sheet1!$A$2:$A$4</c:f>
              <c:strCache>
                <c:ptCount val="3"/>
                <c:pt idx="0">
                  <c:v>掌握知识</c:v>
                </c:pt>
                <c:pt idx="1">
                  <c:v>理解知识</c:v>
                </c:pt>
                <c:pt idx="2">
                  <c:v>了解知识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3.3333333330000001</c:v>
                </c:pt>
                <c:pt idx="1">
                  <c:v>3.3333333330000001</c:v>
                </c:pt>
                <c:pt idx="2">
                  <c:v>3.3333333330000001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651CB6-B1E1-4D18-AC1B-B9F89CB36E05}" type="datetimeFigureOut">
              <a:rPr lang="zh-CN" altLang="en-US" smtClean="0"/>
              <a:t>2018/1/6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4D8174-1906-437C-B9B4-8430A381E2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19246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4D8174-1906-437C-B9B4-8430A381E27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5313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17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717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fld id="{A3DF5170-8A0D-43AE-A108-EB1D46CE06DD}" type="slidenum">
              <a:rPr lang="zh-CN" altLang="en-US"/>
              <a:pPr eaLnBrk="1" hangingPunct="1">
                <a:buFontTx/>
                <a:buNone/>
              </a:pPr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21676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88397-7984-4816-A3BC-987D45041CB5}" type="datetimeFigureOut">
              <a:rPr lang="zh-CN" altLang="en-US" smtClean="0"/>
              <a:t>2018/1/6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4C423-1280-4737-888E-126E3DA98E05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657350" y="154546"/>
            <a:ext cx="4716082" cy="776289"/>
          </a:xfrm>
        </p:spPr>
        <p:txBody>
          <a:bodyPr>
            <a:normAutofit/>
          </a:bodyPr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955519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28650" y="5232401"/>
            <a:ext cx="2057400" cy="365125"/>
          </a:xfrm>
        </p:spPr>
        <p:txBody>
          <a:bodyPr/>
          <a:lstStyle/>
          <a:p>
            <a:fld id="{8AA88397-7984-4816-A3BC-987D45041CB5}" type="datetimeFigureOut">
              <a:rPr lang="zh-CN" altLang="en-US" smtClean="0"/>
              <a:t>2018/1/6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4C423-1280-4737-888E-126E3DA98E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87353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0" y="-1"/>
            <a:ext cx="9140780" cy="68580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52281"/>
            <a:ext cx="7772400" cy="2157681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88397-7984-4816-A3BC-987D45041CB5}" type="datetimeFigureOut">
              <a:rPr lang="zh-CN" altLang="en-US" smtClean="0"/>
              <a:t>2018/1/6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4C423-1280-4737-888E-126E3DA98E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93323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88397-7984-4816-A3BC-987D45041CB5}" type="datetimeFigureOut">
              <a:rPr lang="zh-CN" altLang="en-US" smtClean="0"/>
              <a:t>2018/1/6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4C423-1280-4737-888E-126E3DA98E0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657350" y="154546"/>
            <a:ext cx="4716082" cy="776289"/>
          </a:xfrm>
        </p:spPr>
        <p:txBody>
          <a:bodyPr>
            <a:normAutofit/>
          </a:bodyPr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9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1337459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88397-7984-4816-A3BC-987D45041CB5}" type="datetimeFigureOut">
              <a:rPr lang="zh-CN" altLang="en-US" smtClean="0"/>
              <a:t>2018/1/6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4C423-1280-4737-888E-126E3DA98E0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7350" y="154546"/>
            <a:ext cx="4716082" cy="776289"/>
          </a:xfrm>
        </p:spPr>
        <p:txBody>
          <a:bodyPr>
            <a:normAutofit/>
          </a:bodyPr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7849918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4251241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88397-7984-4816-A3BC-987D45041CB5}" type="datetimeFigureOut">
              <a:rPr lang="zh-CN" altLang="en-US" smtClean="0"/>
              <a:t>2018/1/6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4C423-1280-4737-888E-126E3DA98E0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657350" y="154546"/>
            <a:ext cx="4716082" cy="776289"/>
          </a:xfrm>
        </p:spPr>
        <p:txBody>
          <a:bodyPr>
            <a:normAutofit/>
          </a:bodyPr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5947409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52" y="0"/>
            <a:ext cx="91463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5472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0871A7D-A34B-456E-BE23-ADD4F5CC5958}" type="datetimeFigureOut">
              <a:rPr lang="zh-CN" altLang="en-US" smtClean="0"/>
              <a:t>2018/1/6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3D1320-B599-403F-97BA-919DE05EE4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1491980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88397-7984-4816-A3BC-987D45041CB5}" type="datetimeFigureOut">
              <a:rPr lang="zh-CN" altLang="en-US" smtClean="0"/>
              <a:t>2018/1/6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64C423-1280-4737-888E-126E3DA98E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248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76" r:id="rId2"/>
    <p:sldLayoutId id="2147483661" r:id="rId3"/>
    <p:sldLayoutId id="2147483664" r:id="rId4"/>
    <p:sldLayoutId id="2147483665" r:id="rId5"/>
    <p:sldLayoutId id="2147483666" r:id="rId6"/>
    <p:sldLayoutId id="2147483670" r:id="rId7"/>
    <p:sldLayoutId id="2147483673" r:id="rId8"/>
    <p:sldLayoutId id="2147483677" r:id="rId9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2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2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915664" y="2708920"/>
            <a:ext cx="5312673" cy="70788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zh-CN" altLang="en-US" sz="4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第</a:t>
            </a:r>
            <a:r>
              <a:rPr lang="en-US" altLang="zh-CN" sz="4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4</a:t>
            </a:r>
            <a:r>
              <a:rPr lang="zh-CN" altLang="en-US" sz="4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章 </a:t>
            </a:r>
            <a:r>
              <a:rPr lang="en-US" altLang="zh-CN" sz="4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AngularJS</a:t>
            </a:r>
            <a:r>
              <a:rPr lang="zh-CN" altLang="en-US" sz="4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进阶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370" y="5304931"/>
            <a:ext cx="1028044" cy="1285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4545008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标题 1"/>
          <p:cNvSpPr>
            <a:spLocks noChangeArrowheads="1"/>
          </p:cNvSpPr>
          <p:nvPr/>
        </p:nvSpPr>
        <p:spPr bwMode="auto">
          <a:xfrm>
            <a:off x="1852656" y="267487"/>
            <a:ext cx="7482980" cy="72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lvl="1" indent="-571500"/>
            <a:r>
              <a:rPr lang="zh-CN" altLang="en-US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脏检查机</a:t>
            </a:r>
            <a:r>
              <a:rPr lang="zh-CN" altLang="en-US" sz="3600" b="1" dirty="0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制</a:t>
            </a:r>
            <a:endParaRPr lang="zh-CN" altLang="en-US" sz="3600" b="1" dirty="0">
              <a:solidFill>
                <a:srgbClr val="0567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490427" y="1434615"/>
            <a:ext cx="5415072" cy="461665"/>
            <a:chOff x="490427" y="1434615"/>
            <a:chExt cx="5415072" cy="461665"/>
          </a:xfrm>
        </p:grpSpPr>
        <p:sp>
          <p:nvSpPr>
            <p:cNvPr id="8" name="Freeform 5">
              <a:extLst>
                <a:ext uri="{FF2B5EF4-FFF2-40B4-BE49-F238E27FC236}">
                  <a16:creationId xmlns:a16="http://schemas.microsoft.com/office/drawing/2014/main" xmlns="" id="{2103EEE0-FCFD-4C1C-AC8E-E059F2DBDE20}"/>
                </a:ext>
              </a:extLst>
            </p:cNvPr>
            <p:cNvSpPr>
              <a:spLocks noEditPoints="1"/>
            </p:cNvSpPr>
            <p:nvPr/>
          </p:nvSpPr>
          <p:spPr>
            <a:xfrm>
              <a:off x="524716" y="1469619"/>
              <a:ext cx="366713" cy="369094"/>
            </a:xfrm>
            <a:custGeom>
              <a:avLst/>
              <a:gdLst/>
              <a:ahLst/>
              <a:cxnLst>
                <a:cxn ang="0">
                  <a:pos x="482277" y="85269"/>
                </a:cxn>
                <a:cxn ang="0">
                  <a:pos x="457920" y="107195"/>
                </a:cxn>
                <a:cxn ang="0">
                  <a:pos x="382412" y="31671"/>
                </a:cxn>
                <a:cxn ang="0">
                  <a:pos x="406769" y="9745"/>
                </a:cxn>
                <a:cxn ang="0">
                  <a:pos x="435998" y="7308"/>
                </a:cxn>
                <a:cxn ang="0">
                  <a:pos x="482277" y="56034"/>
                </a:cxn>
                <a:cxn ang="0">
                  <a:pos x="482277" y="85269"/>
                </a:cxn>
                <a:cxn ang="0">
                  <a:pos x="280110" y="285042"/>
                </a:cxn>
                <a:cxn ang="0">
                  <a:pos x="204602" y="209518"/>
                </a:cxn>
                <a:cxn ang="0">
                  <a:pos x="372669" y="43852"/>
                </a:cxn>
                <a:cxn ang="0">
                  <a:pos x="448177" y="119376"/>
                </a:cxn>
                <a:cxn ang="0">
                  <a:pos x="280110" y="285042"/>
                </a:cxn>
                <a:cxn ang="0">
                  <a:pos x="270367" y="294787"/>
                </a:cxn>
                <a:cxn ang="0">
                  <a:pos x="163195" y="324022"/>
                </a:cxn>
                <a:cxn ang="0">
                  <a:pos x="194859" y="219263"/>
                </a:cxn>
                <a:cxn ang="0">
                  <a:pos x="270367" y="294787"/>
                </a:cxn>
                <a:cxn ang="0">
                  <a:pos x="94994" y="63342"/>
                </a:cxn>
                <a:cxn ang="0">
                  <a:pos x="48714" y="109631"/>
                </a:cxn>
                <a:cxn ang="0">
                  <a:pos x="48714" y="394674"/>
                </a:cxn>
                <a:cxn ang="0">
                  <a:pos x="94994" y="443399"/>
                </a:cxn>
                <a:cxn ang="0">
                  <a:pos x="379976" y="443399"/>
                </a:cxn>
                <a:cxn ang="0">
                  <a:pos x="428691" y="394674"/>
                </a:cxn>
                <a:cxn ang="0">
                  <a:pos x="428691" y="207082"/>
                </a:cxn>
                <a:cxn ang="0">
                  <a:pos x="477406" y="160793"/>
                </a:cxn>
                <a:cxn ang="0">
                  <a:pos x="477406" y="411728"/>
                </a:cxn>
                <a:cxn ang="0">
                  <a:pos x="397026" y="492125"/>
                </a:cxn>
                <a:cxn ang="0">
                  <a:pos x="77943" y="492125"/>
                </a:cxn>
                <a:cxn ang="0">
                  <a:pos x="0" y="411728"/>
                </a:cxn>
                <a:cxn ang="0">
                  <a:pos x="0" y="97450"/>
                </a:cxn>
                <a:cxn ang="0">
                  <a:pos x="77943" y="14617"/>
                </a:cxn>
                <a:cxn ang="0">
                  <a:pos x="331261" y="14617"/>
                </a:cxn>
                <a:cxn ang="0">
                  <a:pos x="282546" y="63342"/>
                </a:cxn>
                <a:cxn ang="0">
                  <a:pos x="94994" y="63342"/>
                </a:cxn>
              </a:cxnLst>
              <a:rect l="0" t="0" r="0" b="0"/>
              <a:pathLst>
                <a:path w="201" h="202">
                  <a:moveTo>
                    <a:pt x="198" y="35"/>
                  </a:moveTo>
                  <a:cubicBezTo>
                    <a:pt x="188" y="44"/>
                    <a:pt x="188" y="44"/>
                    <a:pt x="188" y="44"/>
                  </a:cubicBezTo>
                  <a:cubicBezTo>
                    <a:pt x="157" y="13"/>
                    <a:pt x="157" y="13"/>
                    <a:pt x="157" y="13"/>
                  </a:cubicBezTo>
                  <a:cubicBezTo>
                    <a:pt x="167" y="4"/>
                    <a:pt x="167" y="4"/>
                    <a:pt x="167" y="4"/>
                  </a:cubicBezTo>
                  <a:cubicBezTo>
                    <a:pt x="170" y="0"/>
                    <a:pt x="175" y="0"/>
                    <a:pt x="179" y="3"/>
                  </a:cubicBezTo>
                  <a:cubicBezTo>
                    <a:pt x="198" y="23"/>
                    <a:pt x="198" y="23"/>
                    <a:pt x="198" y="23"/>
                  </a:cubicBezTo>
                  <a:cubicBezTo>
                    <a:pt x="201" y="26"/>
                    <a:pt x="201" y="31"/>
                    <a:pt x="198" y="35"/>
                  </a:cubicBezTo>
                  <a:close/>
                  <a:moveTo>
                    <a:pt x="115" y="117"/>
                  </a:moveTo>
                  <a:cubicBezTo>
                    <a:pt x="84" y="86"/>
                    <a:pt x="84" y="86"/>
                    <a:pt x="84" y="86"/>
                  </a:cubicBezTo>
                  <a:cubicBezTo>
                    <a:pt x="153" y="18"/>
                    <a:pt x="153" y="18"/>
                    <a:pt x="153" y="18"/>
                  </a:cubicBezTo>
                  <a:cubicBezTo>
                    <a:pt x="184" y="49"/>
                    <a:pt x="184" y="49"/>
                    <a:pt x="184" y="49"/>
                  </a:cubicBezTo>
                  <a:lnTo>
                    <a:pt x="115" y="117"/>
                  </a:lnTo>
                  <a:close/>
                  <a:moveTo>
                    <a:pt x="111" y="121"/>
                  </a:moveTo>
                  <a:cubicBezTo>
                    <a:pt x="67" y="133"/>
                    <a:pt x="67" y="133"/>
                    <a:pt x="67" y="133"/>
                  </a:cubicBezTo>
                  <a:cubicBezTo>
                    <a:pt x="80" y="90"/>
                    <a:pt x="80" y="90"/>
                    <a:pt x="80" y="90"/>
                  </a:cubicBezTo>
                  <a:lnTo>
                    <a:pt x="111" y="121"/>
                  </a:lnTo>
                  <a:close/>
                  <a:moveTo>
                    <a:pt x="39" y="26"/>
                  </a:moveTo>
                  <a:cubicBezTo>
                    <a:pt x="28" y="26"/>
                    <a:pt x="20" y="34"/>
                    <a:pt x="20" y="45"/>
                  </a:cubicBezTo>
                  <a:cubicBezTo>
                    <a:pt x="20" y="162"/>
                    <a:pt x="20" y="162"/>
                    <a:pt x="20" y="162"/>
                  </a:cubicBezTo>
                  <a:cubicBezTo>
                    <a:pt x="20" y="173"/>
                    <a:pt x="28" y="182"/>
                    <a:pt x="39" y="182"/>
                  </a:cubicBezTo>
                  <a:cubicBezTo>
                    <a:pt x="156" y="182"/>
                    <a:pt x="156" y="182"/>
                    <a:pt x="156" y="182"/>
                  </a:cubicBezTo>
                  <a:cubicBezTo>
                    <a:pt x="167" y="182"/>
                    <a:pt x="176" y="173"/>
                    <a:pt x="176" y="162"/>
                  </a:cubicBezTo>
                  <a:cubicBezTo>
                    <a:pt x="176" y="85"/>
                    <a:pt x="176" y="85"/>
                    <a:pt x="176" y="85"/>
                  </a:cubicBezTo>
                  <a:cubicBezTo>
                    <a:pt x="196" y="66"/>
                    <a:pt x="196" y="66"/>
                    <a:pt x="196" y="66"/>
                  </a:cubicBezTo>
                  <a:cubicBezTo>
                    <a:pt x="196" y="169"/>
                    <a:pt x="196" y="169"/>
                    <a:pt x="196" y="169"/>
                  </a:cubicBezTo>
                  <a:cubicBezTo>
                    <a:pt x="196" y="187"/>
                    <a:pt x="181" y="202"/>
                    <a:pt x="163" y="202"/>
                  </a:cubicBezTo>
                  <a:cubicBezTo>
                    <a:pt x="32" y="202"/>
                    <a:pt x="32" y="202"/>
                    <a:pt x="32" y="202"/>
                  </a:cubicBezTo>
                  <a:cubicBezTo>
                    <a:pt x="14" y="202"/>
                    <a:pt x="0" y="187"/>
                    <a:pt x="0" y="169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22"/>
                    <a:pt x="14" y="6"/>
                    <a:pt x="32" y="6"/>
                  </a:cubicBezTo>
                  <a:cubicBezTo>
                    <a:pt x="136" y="6"/>
                    <a:pt x="136" y="6"/>
                    <a:pt x="136" y="6"/>
                  </a:cubicBezTo>
                  <a:cubicBezTo>
                    <a:pt x="116" y="26"/>
                    <a:pt x="116" y="26"/>
                    <a:pt x="116" y="26"/>
                  </a:cubicBezTo>
                  <a:lnTo>
                    <a:pt x="39" y="26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9525">
              <a:solidFill>
                <a:schemeClr val="accent5">
                  <a:lumMod val="75000"/>
                </a:schemeClr>
              </a:solidFill>
            </a:ln>
          </p:spPr>
          <p:txBody>
            <a:bodyPr/>
            <a:lstStyle/>
            <a:p>
              <a:endParaRPr lang="zh-CN" altLang="en-US" sz="1018"/>
            </a:p>
          </p:txBody>
        </p:sp>
        <p:sp>
          <p:nvSpPr>
            <p:cNvPr id="9" name="文本框 20">
              <a:extLst>
                <a:ext uri="{FF2B5EF4-FFF2-40B4-BE49-F238E27FC236}">
                  <a16:creationId xmlns:a16="http://schemas.microsoft.com/office/drawing/2014/main" xmlns="" id="{8E16AE8A-C94C-4D1F-838A-F6881579255A}"/>
                </a:ext>
              </a:extLst>
            </p:cNvPr>
            <p:cNvSpPr txBox="1"/>
            <p:nvPr/>
          </p:nvSpPr>
          <p:spPr>
            <a:xfrm flipH="1">
              <a:off x="939052" y="1434615"/>
              <a:ext cx="4966447" cy="461665"/>
            </a:xfrm>
            <a:prstGeom prst="rect">
              <a:avLst/>
            </a:prstGeom>
            <a:noFill/>
            <a:ln w="9525">
              <a:noFill/>
              <a:miter/>
            </a:ln>
            <a:effectLst>
              <a:outerShdw sx="999" sy="999" algn="ctr" rotWithShape="0">
                <a:srgbClr val="000000"/>
              </a:outerShdw>
            </a:effectLst>
          </p:spPr>
          <p:txBody>
            <a:bodyPr wrap="square" anchor="t">
              <a:spAutoFit/>
            </a:bodyPr>
            <a:lstStyle/>
            <a:p>
              <a:pPr lvl="0"/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$watch</a:t>
              </a: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函数</a:t>
              </a:r>
            </a:p>
          </p:txBody>
        </p: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xmlns="" id="{CEF4BE1B-0B2E-4D6C-A4DC-BAD99A7B36A2}"/>
                </a:ext>
              </a:extLst>
            </p:cNvPr>
            <p:cNvCxnSpPr/>
            <p:nvPr/>
          </p:nvCxnSpPr>
          <p:spPr>
            <a:xfrm>
              <a:off x="490427" y="1895863"/>
              <a:ext cx="2309923" cy="0"/>
            </a:xfrm>
            <a:prstGeom prst="line">
              <a:avLst/>
            </a:prstGeom>
            <a:ln w="15875">
              <a:solidFill>
                <a:schemeClr val="accent5">
                  <a:lumMod val="75000"/>
                </a:schemeClr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427" y="2276864"/>
            <a:ext cx="1992550" cy="3523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矩形 10"/>
          <p:cNvSpPr/>
          <p:nvPr/>
        </p:nvSpPr>
        <p:spPr>
          <a:xfrm>
            <a:off x="2705100" y="2085706"/>
            <a:ext cx="5886450" cy="12899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脏检查机制的</a:t>
            </a:r>
            <a:r>
              <a:rPr lang="zh-CN" altLang="zh-CN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核心</a:t>
            </a:r>
            <a:r>
              <a:rPr lang="zh-CN" altLang="zh-CN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之一就是利用作用域上的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$watch()</a:t>
            </a:r>
            <a:r>
              <a:rPr lang="zh-CN" altLang="zh-CN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函数注册监听器，监听器不仅可以监听作用域上的数据，还可以自定义数据变化后要执行的操作</a:t>
            </a:r>
            <a:endParaRPr lang="zh-CN" altLang="en-US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iragino Sans GB W3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731883" y="3495668"/>
            <a:ext cx="5724526" cy="146684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tx1"/>
                </a:solidFill>
              </a:rPr>
              <a:t>$scope.$watch(watchFn, function (newValue, oldValue){</a:t>
            </a:r>
            <a:endParaRPr lang="zh-CN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       //TODO</a:t>
            </a:r>
            <a:r>
              <a:rPr lang="zh-CN" altLang="zh-CN" dirty="0">
                <a:solidFill>
                  <a:schemeClr val="tx1"/>
                </a:solidFill>
              </a:rPr>
              <a:t>数据变化时执行的操作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}</a:t>
            </a:r>
            <a:endParaRPr lang="zh-CN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,valueEq);</a:t>
            </a:r>
            <a:endParaRPr lang="zh-CN" altLang="zh-CN" dirty="0">
              <a:solidFill>
                <a:schemeClr val="tx1"/>
              </a:solidFill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3838575" y="3924300"/>
            <a:ext cx="1628775" cy="1771650"/>
            <a:chOff x="3838575" y="3924300"/>
            <a:chExt cx="1628775" cy="1771650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4572000" y="3924300"/>
              <a:ext cx="0" cy="1219200"/>
            </a:xfrm>
            <a:prstGeom prst="line">
              <a:avLst/>
            </a:prstGeom>
            <a:ln w="2222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矩形 14"/>
            <p:cNvSpPr/>
            <p:nvPr/>
          </p:nvSpPr>
          <p:spPr>
            <a:xfrm>
              <a:off x="3838575" y="5143500"/>
              <a:ext cx="1628775" cy="552450"/>
            </a:xfrm>
            <a:prstGeom prst="rect">
              <a:avLst/>
            </a:prstGeom>
            <a:solidFill>
              <a:schemeClr val="bg1"/>
            </a:solidFill>
            <a:ln w="222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zh-CN" dirty="0">
                  <a:solidFill>
                    <a:schemeClr val="tx1"/>
                  </a:solidFill>
                </a:rPr>
                <a:t>当前的</a:t>
              </a:r>
              <a:r>
                <a:rPr lang="en-US" altLang="zh-CN" dirty="0">
                  <a:solidFill>
                    <a:schemeClr val="tx1"/>
                  </a:solidFill>
                </a:rPr>
                <a:t>$watch</a:t>
              </a:r>
              <a:r>
                <a:rPr lang="zh-CN" altLang="zh-CN" dirty="0">
                  <a:solidFill>
                    <a:schemeClr val="tx1"/>
                  </a:solidFill>
                </a:rPr>
                <a:t>监听的表达式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4943475" y="3924300"/>
            <a:ext cx="2266950" cy="1771650"/>
            <a:chOff x="4943475" y="3924300"/>
            <a:chExt cx="2266950" cy="1771650"/>
          </a:xfrm>
        </p:grpSpPr>
        <p:cxnSp>
          <p:nvCxnSpPr>
            <p:cNvPr id="18" name="直接连接符 17"/>
            <p:cNvCxnSpPr/>
            <p:nvPr/>
          </p:nvCxnSpPr>
          <p:spPr>
            <a:xfrm>
              <a:off x="5676900" y="3924300"/>
              <a:ext cx="0" cy="1219200"/>
            </a:xfrm>
            <a:prstGeom prst="line">
              <a:avLst/>
            </a:prstGeom>
            <a:ln w="2222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矩形 18"/>
            <p:cNvSpPr/>
            <p:nvPr/>
          </p:nvSpPr>
          <p:spPr>
            <a:xfrm>
              <a:off x="4943475" y="5143500"/>
              <a:ext cx="2266950" cy="552450"/>
            </a:xfrm>
            <a:prstGeom prst="rect">
              <a:avLst/>
            </a:prstGeom>
            <a:solidFill>
              <a:schemeClr val="bg1"/>
            </a:solidFill>
            <a:ln w="222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表示当数据发生改变时需要执行的操作</a:t>
              </a: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2676524" y="4767263"/>
            <a:ext cx="2917621" cy="1309688"/>
            <a:chOff x="2676524" y="4767263"/>
            <a:chExt cx="2917621" cy="1309688"/>
          </a:xfrm>
        </p:grpSpPr>
        <p:cxnSp>
          <p:nvCxnSpPr>
            <p:cNvPr id="21" name="直接连接符 20"/>
            <p:cNvCxnSpPr/>
            <p:nvPr/>
          </p:nvCxnSpPr>
          <p:spPr>
            <a:xfrm>
              <a:off x="3409950" y="4767263"/>
              <a:ext cx="0" cy="752474"/>
            </a:xfrm>
            <a:prstGeom prst="line">
              <a:avLst/>
            </a:prstGeom>
            <a:ln w="2222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矩形 21"/>
            <p:cNvSpPr/>
            <p:nvPr/>
          </p:nvSpPr>
          <p:spPr>
            <a:xfrm>
              <a:off x="2676524" y="5524501"/>
              <a:ext cx="2917621" cy="552450"/>
            </a:xfrm>
            <a:prstGeom prst="rect">
              <a:avLst/>
            </a:prstGeom>
            <a:solidFill>
              <a:schemeClr val="bg1"/>
            </a:solidFill>
            <a:ln w="222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值为</a:t>
              </a:r>
              <a:r>
                <a:rPr lang="en-US" altLang="zh-CN" dirty="0">
                  <a:solidFill>
                    <a:schemeClr val="tx1"/>
                  </a:solidFill>
                </a:rPr>
                <a:t>Boolean</a:t>
              </a:r>
              <a:r>
                <a:rPr lang="zh-CN" altLang="en-US" dirty="0">
                  <a:solidFill>
                    <a:schemeClr val="tx1"/>
                  </a:solidFill>
                </a:rPr>
                <a:t>，代表是否开启监听，默认为</a:t>
              </a:r>
              <a:r>
                <a:rPr lang="en-US" altLang="zh-CN" dirty="0">
                  <a:solidFill>
                    <a:schemeClr val="tx1"/>
                  </a:solidFill>
                </a:rPr>
                <a:t>true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510180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ChangeArrowheads="1"/>
          </p:cNvSpPr>
          <p:nvPr/>
        </p:nvSpPr>
        <p:spPr bwMode="auto">
          <a:xfrm>
            <a:off x="1852656" y="267487"/>
            <a:ext cx="7482980" cy="72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lvl="1" indent="-571500"/>
            <a:r>
              <a:rPr lang="zh-CN" altLang="en-US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脏检查机</a:t>
            </a:r>
            <a:r>
              <a:rPr lang="zh-CN" altLang="en-US" sz="3600" b="1" dirty="0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制</a:t>
            </a:r>
            <a:endParaRPr lang="zh-CN" altLang="en-US" sz="3600" b="1" dirty="0">
              <a:solidFill>
                <a:srgbClr val="0567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66725" y="1380262"/>
            <a:ext cx="8191500" cy="12899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         </a:t>
            </a:r>
            <a:r>
              <a:rPr lang="zh-CN" altLang="zh-CN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在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AngularJS Context</a:t>
            </a:r>
            <a:r>
              <a:rPr lang="zh-CN" altLang="zh-CN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中的每一个事件都会执行一次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$digest Loop</a:t>
            </a:r>
            <a:r>
              <a:rPr lang="zh-CN" altLang="zh-CN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，对于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ng-model</a:t>
            </a:r>
            <a:r>
              <a:rPr lang="zh-CN" altLang="zh-CN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绑定的表单控件来说，每改变一个字符就会调用一次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$watch()</a:t>
            </a:r>
            <a:r>
              <a:rPr lang="zh-CN" altLang="zh-CN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函数，以便及时的更新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View</a:t>
            </a:r>
            <a:r>
              <a:rPr lang="zh-CN" altLang="zh-CN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。接下来通过一个案例来演示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$watch()</a:t>
            </a:r>
            <a:r>
              <a:rPr lang="zh-CN" altLang="zh-CN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函数被调用的效果</a:t>
            </a:r>
            <a:endParaRPr lang="zh-CN" altLang="en-US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iragino Sans GB W3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1009145" y="2970391"/>
            <a:ext cx="1388786" cy="408623"/>
          </a:xfrm>
          <a:prstGeom prst="roundRect">
            <a:avLst/>
          </a:prstGeom>
          <a:solidFill>
            <a:srgbClr val="0567A2"/>
          </a:solidFill>
          <a:ln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zh-CN" altLang="en-US" b="1" dirty="0" smtClean="0">
                <a:solidFill>
                  <a:schemeClr val="bg1"/>
                </a:solidFill>
                <a:ea typeface="宋体" pitchFamily="2" charset="-122"/>
              </a:rPr>
              <a:t>案例</a:t>
            </a:r>
            <a:endParaRPr lang="en-US" altLang="zh-CN" b="1" dirty="0">
              <a:solidFill>
                <a:schemeClr val="bg1"/>
              </a:solidFill>
              <a:ea typeface="宋体" pitchFamily="2" charset="-122"/>
            </a:endParaRPr>
          </a:p>
        </p:txBody>
      </p:sp>
      <p:cxnSp>
        <p:nvCxnSpPr>
          <p:cNvPr id="6" name="直接连接符 5"/>
          <p:cNvCxnSpPr/>
          <p:nvPr/>
        </p:nvCxnSpPr>
        <p:spPr bwMode="auto">
          <a:xfrm>
            <a:off x="1019593" y="3690471"/>
            <a:ext cx="7286207" cy="0"/>
          </a:xfrm>
          <a:prstGeom prst="line">
            <a:avLst/>
          </a:prstGeom>
          <a:noFill/>
          <a:ln w="28575" cap="flat" cmpd="sng" algn="ctr">
            <a:solidFill>
              <a:srgbClr val="0567A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矩形 6"/>
          <p:cNvSpPr/>
          <p:nvPr/>
        </p:nvSpPr>
        <p:spPr>
          <a:xfrm>
            <a:off x="5199406" y="3969211"/>
            <a:ext cx="25282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b="1" dirty="0" smtClean="0">
                <a:ea typeface="宋体" pitchFamily="2" charset="-122"/>
              </a:rPr>
              <a:t>代码详</a:t>
            </a:r>
            <a:r>
              <a:rPr lang="zh-CN" altLang="en-US" b="1" dirty="0">
                <a:ea typeface="宋体" pitchFamily="2" charset="-122"/>
              </a:rPr>
              <a:t>见教材</a:t>
            </a:r>
            <a:r>
              <a:rPr lang="en-US" altLang="zh-CN" b="1" dirty="0" smtClean="0">
                <a:ea typeface="宋体" pitchFamily="2" charset="-122"/>
              </a:rPr>
              <a:t>demo2-6</a:t>
            </a:r>
            <a:endParaRPr lang="en-US" altLang="zh-CN" b="1" dirty="0">
              <a:ea typeface="宋体" pitchFamily="2" charset="-122"/>
            </a:endParaRPr>
          </a:p>
        </p:txBody>
      </p:sp>
      <p:pic>
        <p:nvPicPr>
          <p:cNvPr id="7170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4925" y="4257675"/>
            <a:ext cx="2695575" cy="170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图片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6300" y="4648200"/>
            <a:ext cx="3352800" cy="131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31773232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ChangeArrowheads="1"/>
          </p:cNvSpPr>
          <p:nvPr/>
        </p:nvSpPr>
        <p:spPr bwMode="auto">
          <a:xfrm>
            <a:off x="1852656" y="267487"/>
            <a:ext cx="7482980" cy="72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lvl="1" indent="-571500"/>
            <a:r>
              <a:rPr lang="zh-CN" altLang="en-US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脏检查机</a:t>
            </a:r>
            <a:r>
              <a:rPr lang="zh-CN" altLang="en-US" sz="3600" b="1" dirty="0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制</a:t>
            </a:r>
            <a:endParaRPr lang="zh-CN" altLang="en-US" sz="3600" b="1" dirty="0">
              <a:solidFill>
                <a:srgbClr val="0567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490427" y="1434615"/>
            <a:ext cx="5415072" cy="461665"/>
            <a:chOff x="490427" y="1434615"/>
            <a:chExt cx="5415072" cy="461665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xmlns="" id="{2103EEE0-FCFD-4C1C-AC8E-E059F2DBDE20}"/>
                </a:ext>
              </a:extLst>
            </p:cNvPr>
            <p:cNvSpPr>
              <a:spLocks noEditPoints="1"/>
            </p:cNvSpPr>
            <p:nvPr/>
          </p:nvSpPr>
          <p:spPr>
            <a:xfrm>
              <a:off x="524716" y="1469619"/>
              <a:ext cx="366713" cy="369094"/>
            </a:xfrm>
            <a:custGeom>
              <a:avLst/>
              <a:gdLst/>
              <a:ahLst/>
              <a:cxnLst>
                <a:cxn ang="0">
                  <a:pos x="482277" y="85269"/>
                </a:cxn>
                <a:cxn ang="0">
                  <a:pos x="457920" y="107195"/>
                </a:cxn>
                <a:cxn ang="0">
                  <a:pos x="382412" y="31671"/>
                </a:cxn>
                <a:cxn ang="0">
                  <a:pos x="406769" y="9745"/>
                </a:cxn>
                <a:cxn ang="0">
                  <a:pos x="435998" y="7308"/>
                </a:cxn>
                <a:cxn ang="0">
                  <a:pos x="482277" y="56034"/>
                </a:cxn>
                <a:cxn ang="0">
                  <a:pos x="482277" y="85269"/>
                </a:cxn>
                <a:cxn ang="0">
                  <a:pos x="280110" y="285042"/>
                </a:cxn>
                <a:cxn ang="0">
                  <a:pos x="204602" y="209518"/>
                </a:cxn>
                <a:cxn ang="0">
                  <a:pos x="372669" y="43852"/>
                </a:cxn>
                <a:cxn ang="0">
                  <a:pos x="448177" y="119376"/>
                </a:cxn>
                <a:cxn ang="0">
                  <a:pos x="280110" y="285042"/>
                </a:cxn>
                <a:cxn ang="0">
                  <a:pos x="270367" y="294787"/>
                </a:cxn>
                <a:cxn ang="0">
                  <a:pos x="163195" y="324022"/>
                </a:cxn>
                <a:cxn ang="0">
                  <a:pos x="194859" y="219263"/>
                </a:cxn>
                <a:cxn ang="0">
                  <a:pos x="270367" y="294787"/>
                </a:cxn>
                <a:cxn ang="0">
                  <a:pos x="94994" y="63342"/>
                </a:cxn>
                <a:cxn ang="0">
                  <a:pos x="48714" y="109631"/>
                </a:cxn>
                <a:cxn ang="0">
                  <a:pos x="48714" y="394674"/>
                </a:cxn>
                <a:cxn ang="0">
                  <a:pos x="94994" y="443399"/>
                </a:cxn>
                <a:cxn ang="0">
                  <a:pos x="379976" y="443399"/>
                </a:cxn>
                <a:cxn ang="0">
                  <a:pos x="428691" y="394674"/>
                </a:cxn>
                <a:cxn ang="0">
                  <a:pos x="428691" y="207082"/>
                </a:cxn>
                <a:cxn ang="0">
                  <a:pos x="477406" y="160793"/>
                </a:cxn>
                <a:cxn ang="0">
                  <a:pos x="477406" y="411728"/>
                </a:cxn>
                <a:cxn ang="0">
                  <a:pos x="397026" y="492125"/>
                </a:cxn>
                <a:cxn ang="0">
                  <a:pos x="77943" y="492125"/>
                </a:cxn>
                <a:cxn ang="0">
                  <a:pos x="0" y="411728"/>
                </a:cxn>
                <a:cxn ang="0">
                  <a:pos x="0" y="97450"/>
                </a:cxn>
                <a:cxn ang="0">
                  <a:pos x="77943" y="14617"/>
                </a:cxn>
                <a:cxn ang="0">
                  <a:pos x="331261" y="14617"/>
                </a:cxn>
                <a:cxn ang="0">
                  <a:pos x="282546" y="63342"/>
                </a:cxn>
                <a:cxn ang="0">
                  <a:pos x="94994" y="63342"/>
                </a:cxn>
              </a:cxnLst>
              <a:rect l="0" t="0" r="0" b="0"/>
              <a:pathLst>
                <a:path w="201" h="202">
                  <a:moveTo>
                    <a:pt x="198" y="35"/>
                  </a:moveTo>
                  <a:cubicBezTo>
                    <a:pt x="188" y="44"/>
                    <a:pt x="188" y="44"/>
                    <a:pt x="188" y="44"/>
                  </a:cubicBezTo>
                  <a:cubicBezTo>
                    <a:pt x="157" y="13"/>
                    <a:pt x="157" y="13"/>
                    <a:pt x="157" y="13"/>
                  </a:cubicBezTo>
                  <a:cubicBezTo>
                    <a:pt x="167" y="4"/>
                    <a:pt x="167" y="4"/>
                    <a:pt x="167" y="4"/>
                  </a:cubicBezTo>
                  <a:cubicBezTo>
                    <a:pt x="170" y="0"/>
                    <a:pt x="175" y="0"/>
                    <a:pt x="179" y="3"/>
                  </a:cubicBezTo>
                  <a:cubicBezTo>
                    <a:pt x="198" y="23"/>
                    <a:pt x="198" y="23"/>
                    <a:pt x="198" y="23"/>
                  </a:cubicBezTo>
                  <a:cubicBezTo>
                    <a:pt x="201" y="26"/>
                    <a:pt x="201" y="31"/>
                    <a:pt x="198" y="35"/>
                  </a:cubicBezTo>
                  <a:close/>
                  <a:moveTo>
                    <a:pt x="115" y="117"/>
                  </a:moveTo>
                  <a:cubicBezTo>
                    <a:pt x="84" y="86"/>
                    <a:pt x="84" y="86"/>
                    <a:pt x="84" y="86"/>
                  </a:cubicBezTo>
                  <a:cubicBezTo>
                    <a:pt x="153" y="18"/>
                    <a:pt x="153" y="18"/>
                    <a:pt x="153" y="18"/>
                  </a:cubicBezTo>
                  <a:cubicBezTo>
                    <a:pt x="184" y="49"/>
                    <a:pt x="184" y="49"/>
                    <a:pt x="184" y="49"/>
                  </a:cubicBezTo>
                  <a:lnTo>
                    <a:pt x="115" y="117"/>
                  </a:lnTo>
                  <a:close/>
                  <a:moveTo>
                    <a:pt x="111" y="121"/>
                  </a:moveTo>
                  <a:cubicBezTo>
                    <a:pt x="67" y="133"/>
                    <a:pt x="67" y="133"/>
                    <a:pt x="67" y="133"/>
                  </a:cubicBezTo>
                  <a:cubicBezTo>
                    <a:pt x="80" y="90"/>
                    <a:pt x="80" y="90"/>
                    <a:pt x="80" y="90"/>
                  </a:cubicBezTo>
                  <a:lnTo>
                    <a:pt x="111" y="121"/>
                  </a:lnTo>
                  <a:close/>
                  <a:moveTo>
                    <a:pt x="39" y="26"/>
                  </a:moveTo>
                  <a:cubicBezTo>
                    <a:pt x="28" y="26"/>
                    <a:pt x="20" y="34"/>
                    <a:pt x="20" y="45"/>
                  </a:cubicBezTo>
                  <a:cubicBezTo>
                    <a:pt x="20" y="162"/>
                    <a:pt x="20" y="162"/>
                    <a:pt x="20" y="162"/>
                  </a:cubicBezTo>
                  <a:cubicBezTo>
                    <a:pt x="20" y="173"/>
                    <a:pt x="28" y="182"/>
                    <a:pt x="39" y="182"/>
                  </a:cubicBezTo>
                  <a:cubicBezTo>
                    <a:pt x="156" y="182"/>
                    <a:pt x="156" y="182"/>
                    <a:pt x="156" y="182"/>
                  </a:cubicBezTo>
                  <a:cubicBezTo>
                    <a:pt x="167" y="182"/>
                    <a:pt x="176" y="173"/>
                    <a:pt x="176" y="162"/>
                  </a:cubicBezTo>
                  <a:cubicBezTo>
                    <a:pt x="176" y="85"/>
                    <a:pt x="176" y="85"/>
                    <a:pt x="176" y="85"/>
                  </a:cubicBezTo>
                  <a:cubicBezTo>
                    <a:pt x="196" y="66"/>
                    <a:pt x="196" y="66"/>
                    <a:pt x="196" y="66"/>
                  </a:cubicBezTo>
                  <a:cubicBezTo>
                    <a:pt x="196" y="169"/>
                    <a:pt x="196" y="169"/>
                    <a:pt x="196" y="169"/>
                  </a:cubicBezTo>
                  <a:cubicBezTo>
                    <a:pt x="196" y="187"/>
                    <a:pt x="181" y="202"/>
                    <a:pt x="163" y="202"/>
                  </a:cubicBezTo>
                  <a:cubicBezTo>
                    <a:pt x="32" y="202"/>
                    <a:pt x="32" y="202"/>
                    <a:pt x="32" y="202"/>
                  </a:cubicBezTo>
                  <a:cubicBezTo>
                    <a:pt x="14" y="202"/>
                    <a:pt x="0" y="187"/>
                    <a:pt x="0" y="169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22"/>
                    <a:pt x="14" y="6"/>
                    <a:pt x="32" y="6"/>
                  </a:cubicBezTo>
                  <a:cubicBezTo>
                    <a:pt x="136" y="6"/>
                    <a:pt x="136" y="6"/>
                    <a:pt x="136" y="6"/>
                  </a:cubicBezTo>
                  <a:cubicBezTo>
                    <a:pt x="116" y="26"/>
                    <a:pt x="116" y="26"/>
                    <a:pt x="116" y="26"/>
                  </a:cubicBezTo>
                  <a:lnTo>
                    <a:pt x="39" y="26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9525">
              <a:solidFill>
                <a:schemeClr val="accent5">
                  <a:lumMod val="75000"/>
                </a:schemeClr>
              </a:solidFill>
            </a:ln>
          </p:spPr>
          <p:txBody>
            <a:bodyPr/>
            <a:lstStyle/>
            <a:p>
              <a:endParaRPr lang="zh-CN" altLang="en-US" sz="1018"/>
            </a:p>
          </p:txBody>
        </p:sp>
        <p:sp>
          <p:nvSpPr>
            <p:cNvPr id="6" name="文本框 20">
              <a:extLst>
                <a:ext uri="{FF2B5EF4-FFF2-40B4-BE49-F238E27FC236}">
                  <a16:creationId xmlns:a16="http://schemas.microsoft.com/office/drawing/2014/main" xmlns="" id="{8E16AE8A-C94C-4D1F-838A-F6881579255A}"/>
                </a:ext>
              </a:extLst>
            </p:cNvPr>
            <p:cNvSpPr txBox="1"/>
            <p:nvPr/>
          </p:nvSpPr>
          <p:spPr>
            <a:xfrm flipH="1">
              <a:off x="939052" y="1434615"/>
              <a:ext cx="4966447" cy="461665"/>
            </a:xfrm>
            <a:prstGeom prst="rect">
              <a:avLst/>
            </a:prstGeom>
            <a:noFill/>
            <a:ln w="9525">
              <a:noFill/>
              <a:miter/>
            </a:ln>
            <a:effectLst>
              <a:outerShdw sx="999" sy="999" algn="ctr" rotWithShape="0">
                <a:srgbClr val="000000"/>
              </a:outerShdw>
            </a:effectLst>
          </p:spPr>
          <p:txBody>
            <a:bodyPr wrap="square" anchor="t">
              <a:spAutoFit/>
            </a:bodyPr>
            <a:lstStyle/>
            <a:p>
              <a:pPr lvl="0"/>
              <a:r>
                <a:rPr lang="en-US" altLang="zh-CN" sz="24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$</a:t>
              </a:r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apply</a:t>
              </a: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函数</a:t>
              </a:r>
            </a:p>
          </p:txBody>
        </p: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xmlns="" id="{CEF4BE1B-0B2E-4D6C-A4DC-BAD99A7B36A2}"/>
                </a:ext>
              </a:extLst>
            </p:cNvPr>
            <p:cNvCxnSpPr/>
            <p:nvPr/>
          </p:nvCxnSpPr>
          <p:spPr>
            <a:xfrm>
              <a:off x="490427" y="1895863"/>
              <a:ext cx="2309923" cy="0"/>
            </a:xfrm>
            <a:prstGeom prst="line">
              <a:avLst/>
            </a:prstGeom>
            <a:ln w="15875">
              <a:solidFill>
                <a:schemeClr val="accent5">
                  <a:lumMod val="75000"/>
                </a:schemeClr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60" y="2962275"/>
            <a:ext cx="3663965" cy="34099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圆角矩形 1"/>
          <p:cNvSpPr/>
          <p:nvPr/>
        </p:nvSpPr>
        <p:spPr>
          <a:xfrm>
            <a:off x="3781425" y="2057400"/>
            <a:ext cx="4505325" cy="4314826"/>
          </a:xfrm>
          <a:prstGeom prst="roundRect">
            <a:avLst/>
          </a:prstGeom>
          <a:solidFill>
            <a:schemeClr val="bg1"/>
          </a:solidFill>
          <a:ln w="254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zh-CN" altLang="zh-CN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脏检查机制的启动实际上是调用了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$digest()</a:t>
            </a:r>
            <a:r>
              <a:rPr lang="zh-CN" altLang="zh-CN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函数，启动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$digest</a:t>
            </a:r>
            <a:r>
              <a:rPr lang="zh-CN" altLang="zh-CN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循环，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$digest()</a:t>
            </a:r>
            <a:r>
              <a:rPr lang="zh-CN" altLang="zh-CN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函数是一个内部函数，在一般的应用代码中不会直接调用它，所以通过调用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$apply()</a:t>
            </a:r>
            <a:r>
              <a:rPr lang="zh-CN" altLang="zh-CN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函数来间接的调用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$digest()</a:t>
            </a:r>
            <a:r>
              <a:rPr lang="zh-CN" altLang="zh-CN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函数。简单理解，一次脏检查就是调用一次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$apply()</a:t>
            </a:r>
            <a:r>
              <a:rPr lang="zh-CN" altLang="zh-CN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或者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$digest()</a:t>
            </a:r>
            <a:r>
              <a:rPr lang="zh-CN" altLang="zh-CN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函数，将数据中最新的值呈现在界面上。</a:t>
            </a:r>
            <a:endParaRPr lang="zh-CN" altLang="en-US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iragino Sans GB W3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122736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ChangeArrowheads="1"/>
          </p:cNvSpPr>
          <p:nvPr/>
        </p:nvSpPr>
        <p:spPr bwMode="auto">
          <a:xfrm>
            <a:off x="1852656" y="267487"/>
            <a:ext cx="7482980" cy="72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lvl="1" indent="-571500"/>
            <a:r>
              <a:rPr lang="zh-CN" altLang="en-US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脏检查机</a:t>
            </a:r>
            <a:r>
              <a:rPr lang="zh-CN" altLang="en-US" sz="3600" b="1" dirty="0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制</a:t>
            </a:r>
            <a:endParaRPr lang="zh-CN" altLang="en-US" sz="3600" b="1" dirty="0">
              <a:solidFill>
                <a:srgbClr val="0567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490427" y="1434615"/>
            <a:ext cx="5415072" cy="461665"/>
            <a:chOff x="490427" y="1434615"/>
            <a:chExt cx="5415072" cy="461665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xmlns="" id="{2103EEE0-FCFD-4C1C-AC8E-E059F2DBDE20}"/>
                </a:ext>
              </a:extLst>
            </p:cNvPr>
            <p:cNvSpPr>
              <a:spLocks noEditPoints="1"/>
            </p:cNvSpPr>
            <p:nvPr/>
          </p:nvSpPr>
          <p:spPr>
            <a:xfrm>
              <a:off x="524716" y="1469619"/>
              <a:ext cx="366713" cy="369094"/>
            </a:xfrm>
            <a:custGeom>
              <a:avLst/>
              <a:gdLst/>
              <a:ahLst/>
              <a:cxnLst>
                <a:cxn ang="0">
                  <a:pos x="482277" y="85269"/>
                </a:cxn>
                <a:cxn ang="0">
                  <a:pos x="457920" y="107195"/>
                </a:cxn>
                <a:cxn ang="0">
                  <a:pos x="382412" y="31671"/>
                </a:cxn>
                <a:cxn ang="0">
                  <a:pos x="406769" y="9745"/>
                </a:cxn>
                <a:cxn ang="0">
                  <a:pos x="435998" y="7308"/>
                </a:cxn>
                <a:cxn ang="0">
                  <a:pos x="482277" y="56034"/>
                </a:cxn>
                <a:cxn ang="0">
                  <a:pos x="482277" y="85269"/>
                </a:cxn>
                <a:cxn ang="0">
                  <a:pos x="280110" y="285042"/>
                </a:cxn>
                <a:cxn ang="0">
                  <a:pos x="204602" y="209518"/>
                </a:cxn>
                <a:cxn ang="0">
                  <a:pos x="372669" y="43852"/>
                </a:cxn>
                <a:cxn ang="0">
                  <a:pos x="448177" y="119376"/>
                </a:cxn>
                <a:cxn ang="0">
                  <a:pos x="280110" y="285042"/>
                </a:cxn>
                <a:cxn ang="0">
                  <a:pos x="270367" y="294787"/>
                </a:cxn>
                <a:cxn ang="0">
                  <a:pos x="163195" y="324022"/>
                </a:cxn>
                <a:cxn ang="0">
                  <a:pos x="194859" y="219263"/>
                </a:cxn>
                <a:cxn ang="0">
                  <a:pos x="270367" y="294787"/>
                </a:cxn>
                <a:cxn ang="0">
                  <a:pos x="94994" y="63342"/>
                </a:cxn>
                <a:cxn ang="0">
                  <a:pos x="48714" y="109631"/>
                </a:cxn>
                <a:cxn ang="0">
                  <a:pos x="48714" y="394674"/>
                </a:cxn>
                <a:cxn ang="0">
                  <a:pos x="94994" y="443399"/>
                </a:cxn>
                <a:cxn ang="0">
                  <a:pos x="379976" y="443399"/>
                </a:cxn>
                <a:cxn ang="0">
                  <a:pos x="428691" y="394674"/>
                </a:cxn>
                <a:cxn ang="0">
                  <a:pos x="428691" y="207082"/>
                </a:cxn>
                <a:cxn ang="0">
                  <a:pos x="477406" y="160793"/>
                </a:cxn>
                <a:cxn ang="0">
                  <a:pos x="477406" y="411728"/>
                </a:cxn>
                <a:cxn ang="0">
                  <a:pos x="397026" y="492125"/>
                </a:cxn>
                <a:cxn ang="0">
                  <a:pos x="77943" y="492125"/>
                </a:cxn>
                <a:cxn ang="0">
                  <a:pos x="0" y="411728"/>
                </a:cxn>
                <a:cxn ang="0">
                  <a:pos x="0" y="97450"/>
                </a:cxn>
                <a:cxn ang="0">
                  <a:pos x="77943" y="14617"/>
                </a:cxn>
                <a:cxn ang="0">
                  <a:pos x="331261" y="14617"/>
                </a:cxn>
                <a:cxn ang="0">
                  <a:pos x="282546" y="63342"/>
                </a:cxn>
                <a:cxn ang="0">
                  <a:pos x="94994" y="63342"/>
                </a:cxn>
              </a:cxnLst>
              <a:rect l="0" t="0" r="0" b="0"/>
              <a:pathLst>
                <a:path w="201" h="202">
                  <a:moveTo>
                    <a:pt x="198" y="35"/>
                  </a:moveTo>
                  <a:cubicBezTo>
                    <a:pt x="188" y="44"/>
                    <a:pt x="188" y="44"/>
                    <a:pt x="188" y="44"/>
                  </a:cubicBezTo>
                  <a:cubicBezTo>
                    <a:pt x="157" y="13"/>
                    <a:pt x="157" y="13"/>
                    <a:pt x="157" y="13"/>
                  </a:cubicBezTo>
                  <a:cubicBezTo>
                    <a:pt x="167" y="4"/>
                    <a:pt x="167" y="4"/>
                    <a:pt x="167" y="4"/>
                  </a:cubicBezTo>
                  <a:cubicBezTo>
                    <a:pt x="170" y="0"/>
                    <a:pt x="175" y="0"/>
                    <a:pt x="179" y="3"/>
                  </a:cubicBezTo>
                  <a:cubicBezTo>
                    <a:pt x="198" y="23"/>
                    <a:pt x="198" y="23"/>
                    <a:pt x="198" y="23"/>
                  </a:cubicBezTo>
                  <a:cubicBezTo>
                    <a:pt x="201" y="26"/>
                    <a:pt x="201" y="31"/>
                    <a:pt x="198" y="35"/>
                  </a:cubicBezTo>
                  <a:close/>
                  <a:moveTo>
                    <a:pt x="115" y="117"/>
                  </a:moveTo>
                  <a:cubicBezTo>
                    <a:pt x="84" y="86"/>
                    <a:pt x="84" y="86"/>
                    <a:pt x="84" y="86"/>
                  </a:cubicBezTo>
                  <a:cubicBezTo>
                    <a:pt x="153" y="18"/>
                    <a:pt x="153" y="18"/>
                    <a:pt x="153" y="18"/>
                  </a:cubicBezTo>
                  <a:cubicBezTo>
                    <a:pt x="184" y="49"/>
                    <a:pt x="184" y="49"/>
                    <a:pt x="184" y="49"/>
                  </a:cubicBezTo>
                  <a:lnTo>
                    <a:pt x="115" y="117"/>
                  </a:lnTo>
                  <a:close/>
                  <a:moveTo>
                    <a:pt x="111" y="121"/>
                  </a:moveTo>
                  <a:cubicBezTo>
                    <a:pt x="67" y="133"/>
                    <a:pt x="67" y="133"/>
                    <a:pt x="67" y="133"/>
                  </a:cubicBezTo>
                  <a:cubicBezTo>
                    <a:pt x="80" y="90"/>
                    <a:pt x="80" y="90"/>
                    <a:pt x="80" y="90"/>
                  </a:cubicBezTo>
                  <a:lnTo>
                    <a:pt x="111" y="121"/>
                  </a:lnTo>
                  <a:close/>
                  <a:moveTo>
                    <a:pt x="39" y="26"/>
                  </a:moveTo>
                  <a:cubicBezTo>
                    <a:pt x="28" y="26"/>
                    <a:pt x="20" y="34"/>
                    <a:pt x="20" y="45"/>
                  </a:cubicBezTo>
                  <a:cubicBezTo>
                    <a:pt x="20" y="162"/>
                    <a:pt x="20" y="162"/>
                    <a:pt x="20" y="162"/>
                  </a:cubicBezTo>
                  <a:cubicBezTo>
                    <a:pt x="20" y="173"/>
                    <a:pt x="28" y="182"/>
                    <a:pt x="39" y="182"/>
                  </a:cubicBezTo>
                  <a:cubicBezTo>
                    <a:pt x="156" y="182"/>
                    <a:pt x="156" y="182"/>
                    <a:pt x="156" y="182"/>
                  </a:cubicBezTo>
                  <a:cubicBezTo>
                    <a:pt x="167" y="182"/>
                    <a:pt x="176" y="173"/>
                    <a:pt x="176" y="162"/>
                  </a:cubicBezTo>
                  <a:cubicBezTo>
                    <a:pt x="176" y="85"/>
                    <a:pt x="176" y="85"/>
                    <a:pt x="176" y="85"/>
                  </a:cubicBezTo>
                  <a:cubicBezTo>
                    <a:pt x="196" y="66"/>
                    <a:pt x="196" y="66"/>
                    <a:pt x="196" y="66"/>
                  </a:cubicBezTo>
                  <a:cubicBezTo>
                    <a:pt x="196" y="169"/>
                    <a:pt x="196" y="169"/>
                    <a:pt x="196" y="169"/>
                  </a:cubicBezTo>
                  <a:cubicBezTo>
                    <a:pt x="196" y="187"/>
                    <a:pt x="181" y="202"/>
                    <a:pt x="163" y="202"/>
                  </a:cubicBezTo>
                  <a:cubicBezTo>
                    <a:pt x="32" y="202"/>
                    <a:pt x="32" y="202"/>
                    <a:pt x="32" y="202"/>
                  </a:cubicBezTo>
                  <a:cubicBezTo>
                    <a:pt x="14" y="202"/>
                    <a:pt x="0" y="187"/>
                    <a:pt x="0" y="169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22"/>
                    <a:pt x="14" y="6"/>
                    <a:pt x="32" y="6"/>
                  </a:cubicBezTo>
                  <a:cubicBezTo>
                    <a:pt x="136" y="6"/>
                    <a:pt x="136" y="6"/>
                    <a:pt x="136" y="6"/>
                  </a:cubicBezTo>
                  <a:cubicBezTo>
                    <a:pt x="116" y="26"/>
                    <a:pt x="116" y="26"/>
                    <a:pt x="116" y="26"/>
                  </a:cubicBezTo>
                  <a:lnTo>
                    <a:pt x="39" y="26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9525">
              <a:solidFill>
                <a:schemeClr val="accent5">
                  <a:lumMod val="75000"/>
                </a:schemeClr>
              </a:solidFill>
            </a:ln>
          </p:spPr>
          <p:txBody>
            <a:bodyPr/>
            <a:lstStyle/>
            <a:p>
              <a:endParaRPr lang="zh-CN" altLang="en-US" sz="1018"/>
            </a:p>
          </p:txBody>
        </p:sp>
        <p:sp>
          <p:nvSpPr>
            <p:cNvPr id="6" name="文本框 20">
              <a:extLst>
                <a:ext uri="{FF2B5EF4-FFF2-40B4-BE49-F238E27FC236}">
                  <a16:creationId xmlns:a16="http://schemas.microsoft.com/office/drawing/2014/main" xmlns="" id="{8E16AE8A-C94C-4D1F-838A-F6881579255A}"/>
                </a:ext>
              </a:extLst>
            </p:cNvPr>
            <p:cNvSpPr txBox="1"/>
            <p:nvPr/>
          </p:nvSpPr>
          <p:spPr>
            <a:xfrm flipH="1">
              <a:off x="939052" y="1434615"/>
              <a:ext cx="4966447" cy="461665"/>
            </a:xfrm>
            <a:prstGeom prst="rect">
              <a:avLst/>
            </a:prstGeom>
            <a:noFill/>
            <a:ln w="9525">
              <a:noFill/>
              <a:miter/>
            </a:ln>
            <a:effectLst>
              <a:outerShdw sx="999" sy="999" algn="ctr" rotWithShape="0">
                <a:srgbClr val="000000"/>
              </a:outerShdw>
            </a:effectLst>
          </p:spPr>
          <p:txBody>
            <a:bodyPr wrap="square" anchor="t">
              <a:spAutoFit/>
            </a:bodyPr>
            <a:lstStyle/>
            <a:p>
              <a:pPr lvl="0"/>
              <a:r>
                <a:rPr lang="en-US" altLang="zh-CN" sz="24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$</a:t>
              </a:r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apply</a:t>
              </a: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函数</a:t>
              </a:r>
            </a:p>
          </p:txBody>
        </p: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xmlns="" id="{CEF4BE1B-0B2E-4D6C-A4DC-BAD99A7B36A2}"/>
                </a:ext>
              </a:extLst>
            </p:cNvPr>
            <p:cNvCxnSpPr/>
            <p:nvPr/>
          </p:nvCxnSpPr>
          <p:spPr>
            <a:xfrm>
              <a:off x="490427" y="1895863"/>
              <a:ext cx="2309923" cy="0"/>
            </a:xfrm>
            <a:prstGeom prst="line">
              <a:avLst/>
            </a:prstGeom>
            <a:ln w="15875">
              <a:solidFill>
                <a:schemeClr val="accent5">
                  <a:lumMod val="75000"/>
                </a:schemeClr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58" y="2251150"/>
            <a:ext cx="1619250" cy="14350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矩形 7"/>
          <p:cNvSpPr/>
          <p:nvPr/>
        </p:nvSpPr>
        <p:spPr>
          <a:xfrm>
            <a:off x="2419348" y="2322972"/>
            <a:ext cx="6181725" cy="12913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      </a:t>
            </a:r>
            <a:r>
              <a:rPr lang="zh-CN" altLang="zh-CN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例</a:t>
            </a:r>
            <a:r>
              <a:rPr lang="zh-CN" altLang="zh-CN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如使用普通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JavaScript</a:t>
            </a:r>
            <a:r>
              <a:rPr lang="zh-CN" altLang="zh-CN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代码对作用域的数据进行操作后，如果想把结果实时更新到视图，可以手动的调用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$apply()</a:t>
            </a:r>
            <a:r>
              <a:rPr lang="zh-CN" altLang="zh-CN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函数来实现。接下来通过一个案例来演示该效</a:t>
            </a:r>
            <a:r>
              <a:rPr lang="zh-CN" altLang="zh-CN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果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。</a:t>
            </a:r>
          </a:p>
        </p:txBody>
      </p:sp>
      <p:sp>
        <p:nvSpPr>
          <p:cNvPr id="11" name="圆角矩形 10"/>
          <p:cNvSpPr/>
          <p:nvPr/>
        </p:nvSpPr>
        <p:spPr>
          <a:xfrm>
            <a:off x="524716" y="4030657"/>
            <a:ext cx="1388786" cy="408623"/>
          </a:xfrm>
          <a:prstGeom prst="roundRect">
            <a:avLst/>
          </a:prstGeom>
          <a:solidFill>
            <a:srgbClr val="0567A2"/>
          </a:solidFill>
          <a:ln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zh-CN" altLang="en-US" b="1" dirty="0" smtClean="0">
                <a:solidFill>
                  <a:schemeClr val="bg1"/>
                </a:solidFill>
                <a:ea typeface="宋体" pitchFamily="2" charset="-122"/>
              </a:rPr>
              <a:t>案例</a:t>
            </a:r>
            <a:endParaRPr lang="en-US" altLang="zh-CN" b="1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419348" y="4052006"/>
            <a:ext cx="25282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b="1" dirty="0" smtClean="0">
                <a:ea typeface="宋体" pitchFamily="2" charset="-122"/>
              </a:rPr>
              <a:t>代码详</a:t>
            </a:r>
            <a:r>
              <a:rPr lang="zh-CN" altLang="en-US" b="1" dirty="0">
                <a:ea typeface="宋体" pitchFamily="2" charset="-122"/>
              </a:rPr>
              <a:t>见教材</a:t>
            </a:r>
            <a:r>
              <a:rPr lang="en-US" altLang="zh-CN" b="1" dirty="0" smtClean="0">
                <a:ea typeface="宋体" pitchFamily="2" charset="-122"/>
              </a:rPr>
              <a:t>demo4-2</a:t>
            </a:r>
            <a:endParaRPr lang="en-US" altLang="zh-CN" b="1" dirty="0">
              <a:ea typeface="宋体" pitchFamily="2" charset="-122"/>
            </a:endParaRPr>
          </a:p>
        </p:txBody>
      </p:sp>
      <p:pic>
        <p:nvPicPr>
          <p:cNvPr id="1026" name="图片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716" y="4857750"/>
            <a:ext cx="2781300" cy="145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圆角矩形 14"/>
          <p:cNvSpPr/>
          <p:nvPr/>
        </p:nvSpPr>
        <p:spPr>
          <a:xfrm>
            <a:off x="3422275" y="5076823"/>
            <a:ext cx="2129574" cy="981075"/>
          </a:xfrm>
          <a:prstGeom prst="roundRect">
            <a:avLst/>
          </a:prstGeom>
          <a:solidFill>
            <a:schemeClr val="bg1"/>
          </a:solidFill>
          <a:ln w="22225"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程序中添加代码</a:t>
            </a:r>
            <a:endParaRPr lang="en-US" altLang="zh-CN" dirty="0" smtClean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iragino Sans GB W3" charset="-122"/>
            </a:endParaRPr>
          </a:p>
          <a:p>
            <a:pPr algn="ctr"/>
            <a:r>
              <a:rPr lang="zh-CN" altLang="zh-CN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调</a:t>
            </a:r>
            <a:r>
              <a:rPr lang="zh-CN" altLang="zh-CN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用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$apply()</a:t>
            </a:r>
            <a:r>
              <a:rPr lang="zh-CN" altLang="zh-CN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函数</a:t>
            </a:r>
            <a:endParaRPr lang="zh-CN" altLang="en-US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iragino Sans GB W3" charset="-122"/>
            </a:endParaRPr>
          </a:p>
        </p:txBody>
      </p:sp>
      <p:pic>
        <p:nvPicPr>
          <p:cNvPr id="1027" name="图片 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7373" y="4838697"/>
            <a:ext cx="2781300" cy="145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3570755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ChangeArrowheads="1"/>
          </p:cNvSpPr>
          <p:nvPr/>
        </p:nvSpPr>
        <p:spPr bwMode="auto">
          <a:xfrm>
            <a:off x="1584820" y="267486"/>
            <a:ext cx="7482980" cy="72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lvl="1" indent="-571500"/>
            <a:r>
              <a:rPr lang="en-US" altLang="zh-CN" sz="3600" b="1" dirty="0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AngularJS</a:t>
            </a:r>
            <a:r>
              <a:rPr lang="zh-CN" altLang="en-US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与依赖注入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533" y="1063622"/>
            <a:ext cx="2076242" cy="1440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2771775" y="1263648"/>
            <a:ext cx="5857875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       </a:t>
            </a:r>
            <a:r>
              <a:rPr lang="zh-CN" altLang="zh-CN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控</a:t>
            </a:r>
            <a:r>
              <a:rPr lang="zh-CN" altLang="zh-CN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制反转（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IoC</a:t>
            </a:r>
            <a:r>
              <a:rPr lang="zh-CN" altLang="zh-CN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）用来减少计算机程序的耦合问题，一般分为两种类型，依赖注入和依赖查找</a:t>
            </a:r>
            <a:r>
              <a:rPr lang="zh-CN" altLang="zh-CN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。而</a:t>
            </a:r>
            <a:r>
              <a:rPr lang="zh-CN" altLang="zh-CN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依赖注入是控制反转思想的一种实现方式。</a:t>
            </a:r>
            <a:endParaRPr lang="zh-CN" altLang="en-US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iragino Sans GB W3" charset="-122"/>
            </a:endParaRPr>
          </a:p>
        </p:txBody>
      </p:sp>
      <p:sp>
        <p:nvSpPr>
          <p:cNvPr id="6" name="对角圆角矩形 5"/>
          <p:cNvSpPr/>
          <p:nvPr/>
        </p:nvSpPr>
        <p:spPr>
          <a:xfrm>
            <a:off x="404812" y="2847975"/>
            <a:ext cx="3138487" cy="419100"/>
          </a:xfrm>
          <a:prstGeom prst="round2DiagRect">
            <a:avLst>
              <a:gd name="adj1" fmla="val 50000"/>
              <a:gd name="adj2" fmla="val 0"/>
            </a:avLst>
          </a:prstGeom>
          <a:noFill/>
          <a:ln w="222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dirty="0">
                <a:solidFill>
                  <a:schemeClr val="tx1"/>
                </a:solidFill>
              </a:rPr>
              <a:t>组件获取依</a:t>
            </a:r>
            <a:r>
              <a:rPr lang="zh-CN" altLang="zh-CN" dirty="0" smtClean="0">
                <a:solidFill>
                  <a:schemeClr val="tx1"/>
                </a:solidFill>
              </a:rPr>
              <a:t>赖有</a:t>
            </a:r>
            <a:r>
              <a:rPr lang="zh-CN" altLang="zh-CN" dirty="0">
                <a:solidFill>
                  <a:schemeClr val="tx1"/>
                </a:solidFill>
              </a:rPr>
              <a:t>三种方式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Rectangle 24">
            <a:extLst>
              <a:ext uri="{FF2B5EF4-FFF2-40B4-BE49-F238E27FC236}">
                <a16:creationId xmlns:a16="http://schemas.microsoft.com/office/drawing/2014/main" xmlns="" id="{86059ADE-503A-491F-A2F8-4B042A4FA1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6741" y="4970428"/>
            <a:ext cx="1468384" cy="343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20000"/>
              </a:lnSpc>
              <a:spcBef>
                <a:spcPts val="300"/>
              </a:spcBef>
            </a:pPr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创建依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赖</a:t>
            </a:r>
            <a:endParaRPr lang="zh-CN" altLang="en-US" sz="20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" name="文本框 27">
            <a:extLst>
              <a:ext uri="{FF2B5EF4-FFF2-40B4-BE49-F238E27FC236}">
                <a16:creationId xmlns:a16="http://schemas.microsoft.com/office/drawing/2014/main" xmlns="" id="{A450C328-C105-4DC0-BDFA-2682E89CCBB5}"/>
              </a:ext>
            </a:extLst>
          </p:cNvPr>
          <p:cNvSpPr txBox="1"/>
          <p:nvPr/>
        </p:nvSpPr>
        <p:spPr>
          <a:xfrm>
            <a:off x="1190624" y="5345369"/>
            <a:ext cx="2352675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如使用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new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操作符</a:t>
            </a:r>
            <a:endParaRPr lang="en-US" altLang="zh-CN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iragino Sans GB W3" charset="-122"/>
            </a:endParaRPr>
          </a:p>
        </p:txBody>
      </p:sp>
      <p:sp>
        <p:nvSpPr>
          <p:cNvPr id="10" name="Rectangle 24">
            <a:extLst>
              <a:ext uri="{FF2B5EF4-FFF2-40B4-BE49-F238E27FC236}">
                <a16:creationId xmlns:a16="http://schemas.microsoft.com/office/drawing/2014/main" xmlns="" id="{0CAABFB8-5413-4C59-89E2-6481CD143F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9310" y="4970428"/>
            <a:ext cx="127704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20000"/>
              </a:lnSpc>
              <a:spcBef>
                <a:spcPts val="300"/>
              </a:spcBef>
            </a:pP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查</a:t>
            </a:r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找依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赖</a:t>
            </a:r>
            <a:endParaRPr lang="zh-CN" altLang="en-US" sz="20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" name="文本框 29">
            <a:extLst>
              <a:ext uri="{FF2B5EF4-FFF2-40B4-BE49-F238E27FC236}">
                <a16:creationId xmlns:a16="http://schemas.microsoft.com/office/drawing/2014/main" xmlns="" id="{C482CD4A-583B-4069-BD59-FAC432361175}"/>
              </a:ext>
            </a:extLst>
          </p:cNvPr>
          <p:cNvSpPr txBox="1"/>
          <p:nvPr/>
        </p:nvSpPr>
        <p:spPr>
          <a:xfrm>
            <a:off x="3678487" y="5339760"/>
            <a:ext cx="2362199" cy="9513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如引用全局变</a:t>
            </a: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量</a:t>
            </a:r>
            <a:endParaRPr lang="en-US" altLang="zh-CN" dirty="0" smtClean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iragino Sans GB W3" charset="-122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（不做讨论）</a:t>
            </a:r>
            <a:endParaRPr lang="en-US" altLang="zh-CN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iragino Sans GB W3" charset="-122"/>
            </a:endParaRPr>
          </a:p>
        </p:txBody>
      </p:sp>
      <p:sp>
        <p:nvSpPr>
          <p:cNvPr id="12" name="Rectangle 24">
            <a:extLst>
              <a:ext uri="{FF2B5EF4-FFF2-40B4-BE49-F238E27FC236}">
                <a16:creationId xmlns:a16="http://schemas.microsoft.com/office/drawing/2014/main" xmlns="" id="{68C19406-BB27-4281-84EA-E4A2A6E3CD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0904" y="4970428"/>
            <a:ext cx="1628621" cy="343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20000"/>
              </a:lnSpc>
              <a:spcBef>
                <a:spcPts val="300"/>
              </a:spcBef>
            </a:pPr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依赖注入</a:t>
            </a:r>
            <a:endParaRPr lang="zh-CN" altLang="en-US" sz="20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425242" y="3109487"/>
            <a:ext cx="8040313" cy="1431377"/>
            <a:chOff x="425242" y="2061737"/>
            <a:chExt cx="8040313" cy="1431377"/>
          </a:xfrm>
        </p:grpSpPr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xmlns="" id="{7D47BF35-273A-4797-9CB2-AAA3D09287DB}"/>
                </a:ext>
              </a:extLst>
            </p:cNvPr>
            <p:cNvGrpSpPr/>
            <p:nvPr/>
          </p:nvGrpSpPr>
          <p:grpSpPr>
            <a:xfrm>
              <a:off x="425242" y="2061737"/>
              <a:ext cx="8040313" cy="1431377"/>
              <a:chOff x="-503114" y="2228282"/>
              <a:chExt cx="10720417" cy="1908503"/>
            </a:xfrm>
          </p:grpSpPr>
          <p:grpSp>
            <p:nvGrpSpPr>
              <p:cNvPr id="19" name="组合 18">
                <a:extLst>
                  <a:ext uri="{FF2B5EF4-FFF2-40B4-BE49-F238E27FC236}">
                    <a16:creationId xmlns:a16="http://schemas.microsoft.com/office/drawing/2014/main" xmlns="" id="{F041F7CD-E8CC-4FA0-A920-4752B171C988}"/>
                  </a:ext>
                </a:extLst>
              </p:cNvPr>
              <p:cNvGrpSpPr/>
              <p:nvPr/>
            </p:nvGrpSpPr>
            <p:grpSpPr>
              <a:xfrm>
                <a:off x="-503114" y="2722651"/>
                <a:ext cx="3528883" cy="1414134"/>
                <a:chOff x="453773" y="2735238"/>
                <a:chExt cx="3528883" cy="1414134"/>
              </a:xfrm>
            </p:grpSpPr>
            <p:sp>
              <p:nvSpPr>
                <p:cNvPr id="29" name="等腰三角形 28">
                  <a:extLst>
                    <a:ext uri="{FF2B5EF4-FFF2-40B4-BE49-F238E27FC236}">
                      <a16:creationId xmlns:a16="http://schemas.microsoft.com/office/drawing/2014/main" xmlns="" id="{2E82BADA-E1DC-41C2-99D3-14335AB75893}"/>
                    </a:ext>
                  </a:extLst>
                </p:cNvPr>
                <p:cNvSpPr/>
                <p:nvPr/>
              </p:nvSpPr>
              <p:spPr>
                <a:xfrm>
                  <a:off x="2682256" y="2818963"/>
                  <a:ext cx="1300400" cy="1330409"/>
                </a:xfrm>
                <a:prstGeom prst="triangle">
                  <a:avLst/>
                </a:prstGeom>
                <a:solidFill>
                  <a:schemeClr val="accent5">
                    <a:lumMod val="75000"/>
                  </a:schemeClr>
                </a:solidFill>
                <a:ln w="762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 sz="1350"/>
                </a:p>
              </p:txBody>
            </p:sp>
            <p:sp>
              <p:nvSpPr>
                <p:cNvPr id="30" name="等腰三角形 29">
                  <a:extLst>
                    <a:ext uri="{FF2B5EF4-FFF2-40B4-BE49-F238E27FC236}">
                      <a16:creationId xmlns:a16="http://schemas.microsoft.com/office/drawing/2014/main" xmlns="" id="{DE82AFCA-82C2-4D5F-9183-7D423254AA04}"/>
                    </a:ext>
                  </a:extLst>
                </p:cNvPr>
                <p:cNvSpPr/>
                <p:nvPr/>
              </p:nvSpPr>
              <p:spPr>
                <a:xfrm>
                  <a:off x="2062510" y="2818963"/>
                  <a:ext cx="1300401" cy="1330409"/>
                </a:xfrm>
                <a:prstGeom prst="triangle">
                  <a:avLst/>
                </a:prstGeom>
                <a:solidFill>
                  <a:srgbClr val="ACC6DE"/>
                </a:solidFill>
                <a:ln w="762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 sz="1350"/>
                </a:p>
              </p:txBody>
            </p:sp>
            <p:sp>
              <p:nvSpPr>
                <p:cNvPr id="31" name="等腰三角形 30">
                  <a:extLst>
                    <a:ext uri="{FF2B5EF4-FFF2-40B4-BE49-F238E27FC236}">
                      <a16:creationId xmlns:a16="http://schemas.microsoft.com/office/drawing/2014/main" xmlns="" id="{302C57A2-76F0-4516-B49D-076401B5A743}"/>
                    </a:ext>
                  </a:extLst>
                </p:cNvPr>
                <p:cNvSpPr/>
                <p:nvPr/>
              </p:nvSpPr>
              <p:spPr>
                <a:xfrm>
                  <a:off x="1650188" y="3305697"/>
                  <a:ext cx="824645" cy="843674"/>
                </a:xfrm>
                <a:prstGeom prst="triangle">
                  <a:avLst/>
                </a:prstGeom>
                <a:solidFill>
                  <a:schemeClr val="accent5">
                    <a:lumMod val="75000"/>
                  </a:schemeClr>
                </a:solidFill>
                <a:ln w="762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anchor="ctr" anchorCtr="1">
                  <a:normAutofit lnSpcReduction="10000"/>
                </a:bodyPr>
                <a:lstStyle/>
                <a:p>
                  <a:pPr algn="ctr"/>
                  <a:r>
                    <a:rPr lang="en-US" altLang="zh-CN" sz="1500" b="1" dirty="0">
                      <a:solidFill>
                        <a:schemeClr val="bg1">
                          <a:lumMod val="100000"/>
                        </a:schemeClr>
                      </a:solidFill>
                    </a:rPr>
                    <a:t>1</a:t>
                  </a:r>
                </a:p>
              </p:txBody>
            </p:sp>
            <p:sp>
              <p:nvSpPr>
                <p:cNvPr id="32" name="任意多边形 15" title="wr6E73WmjL">
                  <a:extLst>
                    <a:ext uri="{FF2B5EF4-FFF2-40B4-BE49-F238E27FC236}">
                      <a16:creationId xmlns:a16="http://schemas.microsoft.com/office/drawing/2014/main" xmlns="" id="{84CBED1B-41BF-43C5-A2FE-B6169B22C85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3773" y="2735238"/>
                  <a:ext cx="360388" cy="459883"/>
                </a:xfrm>
                <a:custGeom>
                  <a:avLst/>
                  <a:gdLst>
                    <a:gd name="connsiteX0" fmla="*/ 43815 w 258763"/>
                    <a:gd name="connsiteY0" fmla="*/ 130175 h 330201"/>
                    <a:gd name="connsiteX1" fmla="*/ 28575 w 258763"/>
                    <a:gd name="connsiteY1" fmla="*/ 147060 h 330201"/>
                    <a:gd name="connsiteX2" fmla="*/ 28575 w 258763"/>
                    <a:gd name="connsiteY2" fmla="*/ 227590 h 330201"/>
                    <a:gd name="connsiteX3" fmla="*/ 43815 w 258763"/>
                    <a:gd name="connsiteY3" fmla="*/ 244475 h 330201"/>
                    <a:gd name="connsiteX4" fmla="*/ 60325 w 258763"/>
                    <a:gd name="connsiteY4" fmla="*/ 227590 h 330201"/>
                    <a:gd name="connsiteX5" fmla="*/ 60325 w 258763"/>
                    <a:gd name="connsiteY5" fmla="*/ 147060 h 330201"/>
                    <a:gd name="connsiteX6" fmla="*/ 43815 w 258763"/>
                    <a:gd name="connsiteY6" fmla="*/ 130175 h 330201"/>
                    <a:gd name="connsiteX7" fmla="*/ 221457 w 258763"/>
                    <a:gd name="connsiteY7" fmla="*/ 98425 h 330201"/>
                    <a:gd name="connsiteX8" fmla="*/ 211138 w 258763"/>
                    <a:gd name="connsiteY8" fmla="*/ 110021 h 330201"/>
                    <a:gd name="connsiteX9" fmla="*/ 211138 w 258763"/>
                    <a:gd name="connsiteY9" fmla="*/ 265918 h 330201"/>
                    <a:gd name="connsiteX10" fmla="*/ 221457 w 258763"/>
                    <a:gd name="connsiteY10" fmla="*/ 276225 h 330201"/>
                    <a:gd name="connsiteX11" fmla="*/ 231776 w 258763"/>
                    <a:gd name="connsiteY11" fmla="*/ 265918 h 330201"/>
                    <a:gd name="connsiteX12" fmla="*/ 231776 w 258763"/>
                    <a:gd name="connsiteY12" fmla="*/ 110021 h 330201"/>
                    <a:gd name="connsiteX13" fmla="*/ 221457 w 258763"/>
                    <a:gd name="connsiteY13" fmla="*/ 98425 h 330201"/>
                    <a:gd name="connsiteX14" fmla="*/ 80216 w 258763"/>
                    <a:gd name="connsiteY14" fmla="*/ 71438 h 330201"/>
                    <a:gd name="connsiteX15" fmla="*/ 236768 w 258763"/>
                    <a:gd name="connsiteY15" fmla="*/ 71438 h 330201"/>
                    <a:gd name="connsiteX16" fmla="*/ 258763 w 258763"/>
                    <a:gd name="connsiteY16" fmla="*/ 93324 h 330201"/>
                    <a:gd name="connsiteX17" fmla="*/ 258763 w 258763"/>
                    <a:gd name="connsiteY17" fmla="*/ 274844 h 330201"/>
                    <a:gd name="connsiteX18" fmla="*/ 204423 w 258763"/>
                    <a:gd name="connsiteY18" fmla="*/ 330201 h 330201"/>
                    <a:gd name="connsiteX19" fmla="*/ 113856 w 258763"/>
                    <a:gd name="connsiteY19" fmla="*/ 330201 h 330201"/>
                    <a:gd name="connsiteX20" fmla="*/ 59515 w 258763"/>
                    <a:gd name="connsiteY20" fmla="*/ 274844 h 330201"/>
                    <a:gd name="connsiteX21" fmla="*/ 59515 w 258763"/>
                    <a:gd name="connsiteY21" fmla="*/ 267120 h 330201"/>
                    <a:gd name="connsiteX22" fmla="*/ 42696 w 258763"/>
                    <a:gd name="connsiteY22" fmla="*/ 270982 h 330201"/>
                    <a:gd name="connsiteX23" fmla="*/ 0 w 258763"/>
                    <a:gd name="connsiteY23" fmla="*/ 227211 h 330201"/>
                    <a:gd name="connsiteX24" fmla="*/ 0 w 258763"/>
                    <a:gd name="connsiteY24" fmla="*/ 147394 h 330201"/>
                    <a:gd name="connsiteX25" fmla="*/ 42696 w 258763"/>
                    <a:gd name="connsiteY25" fmla="*/ 103623 h 330201"/>
                    <a:gd name="connsiteX26" fmla="*/ 59515 w 258763"/>
                    <a:gd name="connsiteY26" fmla="*/ 107485 h 330201"/>
                    <a:gd name="connsiteX27" fmla="*/ 59515 w 258763"/>
                    <a:gd name="connsiteY27" fmla="*/ 93324 h 330201"/>
                    <a:gd name="connsiteX28" fmla="*/ 80216 w 258763"/>
                    <a:gd name="connsiteY28" fmla="*/ 71438 h 330201"/>
                    <a:gd name="connsiteX29" fmla="*/ 107950 w 258763"/>
                    <a:gd name="connsiteY29" fmla="*/ 0 h 330201"/>
                    <a:gd name="connsiteX30" fmla="*/ 109247 w 258763"/>
                    <a:gd name="connsiteY30" fmla="*/ 1290 h 330201"/>
                    <a:gd name="connsiteX31" fmla="*/ 113139 w 258763"/>
                    <a:gd name="connsiteY31" fmla="*/ 2580 h 330201"/>
                    <a:gd name="connsiteX32" fmla="*/ 119624 w 258763"/>
                    <a:gd name="connsiteY32" fmla="*/ 5160 h 330201"/>
                    <a:gd name="connsiteX33" fmla="*/ 126110 w 258763"/>
                    <a:gd name="connsiteY33" fmla="*/ 7739 h 330201"/>
                    <a:gd name="connsiteX34" fmla="*/ 144269 w 258763"/>
                    <a:gd name="connsiteY34" fmla="*/ 12899 h 330201"/>
                    <a:gd name="connsiteX35" fmla="*/ 145566 w 258763"/>
                    <a:gd name="connsiteY35" fmla="*/ 12899 h 330201"/>
                    <a:gd name="connsiteX36" fmla="*/ 146863 w 258763"/>
                    <a:gd name="connsiteY36" fmla="*/ 14189 h 330201"/>
                    <a:gd name="connsiteX37" fmla="*/ 148161 w 258763"/>
                    <a:gd name="connsiteY37" fmla="*/ 14189 h 330201"/>
                    <a:gd name="connsiteX38" fmla="*/ 149458 w 258763"/>
                    <a:gd name="connsiteY38" fmla="*/ 14189 h 330201"/>
                    <a:gd name="connsiteX39" fmla="*/ 152052 w 258763"/>
                    <a:gd name="connsiteY39" fmla="*/ 14189 h 330201"/>
                    <a:gd name="connsiteX40" fmla="*/ 154646 w 258763"/>
                    <a:gd name="connsiteY40" fmla="*/ 15478 h 330201"/>
                    <a:gd name="connsiteX41" fmla="*/ 155943 w 258763"/>
                    <a:gd name="connsiteY41" fmla="*/ 15478 h 330201"/>
                    <a:gd name="connsiteX42" fmla="*/ 157240 w 258763"/>
                    <a:gd name="connsiteY42" fmla="*/ 15478 h 330201"/>
                    <a:gd name="connsiteX43" fmla="*/ 158537 w 258763"/>
                    <a:gd name="connsiteY43" fmla="*/ 16768 h 330201"/>
                    <a:gd name="connsiteX44" fmla="*/ 159835 w 258763"/>
                    <a:gd name="connsiteY44" fmla="*/ 16768 h 330201"/>
                    <a:gd name="connsiteX45" fmla="*/ 162429 w 258763"/>
                    <a:gd name="connsiteY45" fmla="*/ 16768 h 330201"/>
                    <a:gd name="connsiteX46" fmla="*/ 165023 w 258763"/>
                    <a:gd name="connsiteY46" fmla="*/ 18058 h 330201"/>
                    <a:gd name="connsiteX47" fmla="*/ 166320 w 258763"/>
                    <a:gd name="connsiteY47" fmla="*/ 18058 h 330201"/>
                    <a:gd name="connsiteX48" fmla="*/ 167617 w 258763"/>
                    <a:gd name="connsiteY48" fmla="*/ 18058 h 330201"/>
                    <a:gd name="connsiteX49" fmla="*/ 168914 w 258763"/>
                    <a:gd name="connsiteY49" fmla="*/ 18058 h 330201"/>
                    <a:gd name="connsiteX50" fmla="*/ 170211 w 258763"/>
                    <a:gd name="connsiteY50" fmla="*/ 18058 h 330201"/>
                    <a:gd name="connsiteX51" fmla="*/ 176697 w 258763"/>
                    <a:gd name="connsiteY51" fmla="*/ 20638 h 330201"/>
                    <a:gd name="connsiteX52" fmla="*/ 188371 w 258763"/>
                    <a:gd name="connsiteY52" fmla="*/ 24507 h 330201"/>
                    <a:gd name="connsiteX53" fmla="*/ 193559 w 258763"/>
                    <a:gd name="connsiteY53" fmla="*/ 27087 h 330201"/>
                    <a:gd name="connsiteX54" fmla="*/ 194856 w 258763"/>
                    <a:gd name="connsiteY54" fmla="*/ 28377 h 330201"/>
                    <a:gd name="connsiteX55" fmla="*/ 196154 w 258763"/>
                    <a:gd name="connsiteY55" fmla="*/ 29667 h 330201"/>
                    <a:gd name="connsiteX56" fmla="*/ 197451 w 258763"/>
                    <a:gd name="connsiteY56" fmla="*/ 29667 h 330201"/>
                    <a:gd name="connsiteX57" fmla="*/ 198748 w 258763"/>
                    <a:gd name="connsiteY57" fmla="*/ 30957 h 330201"/>
                    <a:gd name="connsiteX58" fmla="*/ 207828 w 258763"/>
                    <a:gd name="connsiteY58" fmla="*/ 38696 h 330201"/>
                    <a:gd name="connsiteX59" fmla="*/ 213016 w 258763"/>
                    <a:gd name="connsiteY59" fmla="*/ 47725 h 330201"/>
                    <a:gd name="connsiteX60" fmla="*/ 214313 w 258763"/>
                    <a:gd name="connsiteY60" fmla="*/ 55464 h 330201"/>
                    <a:gd name="connsiteX61" fmla="*/ 214313 w 258763"/>
                    <a:gd name="connsiteY61" fmla="*/ 58044 h 330201"/>
                    <a:gd name="connsiteX62" fmla="*/ 213016 w 258763"/>
                    <a:gd name="connsiteY62" fmla="*/ 59334 h 330201"/>
                    <a:gd name="connsiteX63" fmla="*/ 213016 w 258763"/>
                    <a:gd name="connsiteY63" fmla="*/ 60623 h 330201"/>
                    <a:gd name="connsiteX64" fmla="*/ 213016 w 258763"/>
                    <a:gd name="connsiteY64" fmla="*/ 61913 h 330201"/>
                    <a:gd name="connsiteX65" fmla="*/ 211719 w 258763"/>
                    <a:gd name="connsiteY65" fmla="*/ 60623 h 330201"/>
                    <a:gd name="connsiteX66" fmla="*/ 210422 w 258763"/>
                    <a:gd name="connsiteY66" fmla="*/ 59334 h 330201"/>
                    <a:gd name="connsiteX67" fmla="*/ 209125 w 258763"/>
                    <a:gd name="connsiteY67" fmla="*/ 58044 h 330201"/>
                    <a:gd name="connsiteX68" fmla="*/ 203936 w 258763"/>
                    <a:gd name="connsiteY68" fmla="*/ 54174 h 330201"/>
                    <a:gd name="connsiteX69" fmla="*/ 197451 w 258763"/>
                    <a:gd name="connsiteY69" fmla="*/ 51594 h 330201"/>
                    <a:gd name="connsiteX70" fmla="*/ 189668 w 258763"/>
                    <a:gd name="connsiteY70" fmla="*/ 50305 h 330201"/>
                    <a:gd name="connsiteX71" fmla="*/ 187074 w 258763"/>
                    <a:gd name="connsiteY71" fmla="*/ 50305 h 330201"/>
                    <a:gd name="connsiteX72" fmla="*/ 184480 w 258763"/>
                    <a:gd name="connsiteY72" fmla="*/ 49015 h 330201"/>
                    <a:gd name="connsiteX73" fmla="*/ 180588 w 258763"/>
                    <a:gd name="connsiteY73" fmla="*/ 47725 h 330201"/>
                    <a:gd name="connsiteX74" fmla="*/ 170211 w 258763"/>
                    <a:gd name="connsiteY74" fmla="*/ 46435 h 330201"/>
                    <a:gd name="connsiteX75" fmla="*/ 165023 w 258763"/>
                    <a:gd name="connsiteY75" fmla="*/ 45145 h 330201"/>
                    <a:gd name="connsiteX76" fmla="*/ 163726 w 258763"/>
                    <a:gd name="connsiteY76" fmla="*/ 45145 h 330201"/>
                    <a:gd name="connsiteX77" fmla="*/ 162429 w 258763"/>
                    <a:gd name="connsiteY77" fmla="*/ 45145 h 330201"/>
                    <a:gd name="connsiteX78" fmla="*/ 159835 w 258763"/>
                    <a:gd name="connsiteY78" fmla="*/ 43855 h 330201"/>
                    <a:gd name="connsiteX79" fmla="*/ 158537 w 258763"/>
                    <a:gd name="connsiteY79" fmla="*/ 43855 h 330201"/>
                    <a:gd name="connsiteX80" fmla="*/ 155943 w 258763"/>
                    <a:gd name="connsiteY80" fmla="*/ 42565 h 330201"/>
                    <a:gd name="connsiteX81" fmla="*/ 152052 w 258763"/>
                    <a:gd name="connsiteY81" fmla="*/ 42565 h 330201"/>
                    <a:gd name="connsiteX82" fmla="*/ 149458 w 258763"/>
                    <a:gd name="connsiteY82" fmla="*/ 41276 h 330201"/>
                    <a:gd name="connsiteX83" fmla="*/ 146863 w 258763"/>
                    <a:gd name="connsiteY83" fmla="*/ 39986 h 330201"/>
                    <a:gd name="connsiteX84" fmla="*/ 135189 w 258763"/>
                    <a:gd name="connsiteY84" fmla="*/ 34826 h 330201"/>
                    <a:gd name="connsiteX85" fmla="*/ 124813 w 258763"/>
                    <a:gd name="connsiteY85" fmla="*/ 27087 h 330201"/>
                    <a:gd name="connsiteX86" fmla="*/ 117030 w 258763"/>
                    <a:gd name="connsiteY86" fmla="*/ 19348 h 330201"/>
                    <a:gd name="connsiteX87" fmla="*/ 111841 w 258763"/>
                    <a:gd name="connsiteY87" fmla="*/ 12899 h 330201"/>
                    <a:gd name="connsiteX88" fmla="*/ 109247 w 258763"/>
                    <a:gd name="connsiteY88" fmla="*/ 6450 h 330201"/>
                    <a:gd name="connsiteX89" fmla="*/ 107950 w 258763"/>
                    <a:gd name="connsiteY89" fmla="*/ 1290 h 330201"/>
                    <a:gd name="connsiteX90" fmla="*/ 107950 w 258763"/>
                    <a:gd name="connsiteY90" fmla="*/ 0 h 330201"/>
                    <a:gd name="connsiteX91" fmla="*/ 9525 w 258763"/>
                    <a:gd name="connsiteY91" fmla="*/ 0 h 330201"/>
                    <a:gd name="connsiteX92" fmla="*/ 10822 w 258763"/>
                    <a:gd name="connsiteY92" fmla="*/ 1290 h 330201"/>
                    <a:gd name="connsiteX93" fmla="*/ 14713 w 258763"/>
                    <a:gd name="connsiteY93" fmla="*/ 2580 h 330201"/>
                    <a:gd name="connsiteX94" fmla="*/ 19902 w 258763"/>
                    <a:gd name="connsiteY94" fmla="*/ 5160 h 330201"/>
                    <a:gd name="connsiteX95" fmla="*/ 27684 w 258763"/>
                    <a:gd name="connsiteY95" fmla="*/ 7739 h 330201"/>
                    <a:gd name="connsiteX96" fmla="*/ 45844 w 258763"/>
                    <a:gd name="connsiteY96" fmla="*/ 12899 h 330201"/>
                    <a:gd name="connsiteX97" fmla="*/ 47141 w 258763"/>
                    <a:gd name="connsiteY97" fmla="*/ 12899 h 330201"/>
                    <a:gd name="connsiteX98" fmla="*/ 48438 w 258763"/>
                    <a:gd name="connsiteY98" fmla="*/ 12899 h 330201"/>
                    <a:gd name="connsiteX99" fmla="*/ 48438 w 258763"/>
                    <a:gd name="connsiteY99" fmla="*/ 14189 h 330201"/>
                    <a:gd name="connsiteX100" fmla="*/ 49735 w 258763"/>
                    <a:gd name="connsiteY100" fmla="*/ 14189 h 330201"/>
                    <a:gd name="connsiteX101" fmla="*/ 52329 w 258763"/>
                    <a:gd name="connsiteY101" fmla="*/ 14189 h 330201"/>
                    <a:gd name="connsiteX102" fmla="*/ 54924 w 258763"/>
                    <a:gd name="connsiteY102" fmla="*/ 15478 h 330201"/>
                    <a:gd name="connsiteX103" fmla="*/ 56221 w 258763"/>
                    <a:gd name="connsiteY103" fmla="*/ 15478 h 330201"/>
                    <a:gd name="connsiteX104" fmla="*/ 57518 w 258763"/>
                    <a:gd name="connsiteY104" fmla="*/ 15478 h 330201"/>
                    <a:gd name="connsiteX105" fmla="*/ 58815 w 258763"/>
                    <a:gd name="connsiteY105" fmla="*/ 15478 h 330201"/>
                    <a:gd name="connsiteX106" fmla="*/ 60112 w 258763"/>
                    <a:gd name="connsiteY106" fmla="*/ 16768 h 330201"/>
                    <a:gd name="connsiteX107" fmla="*/ 62706 w 258763"/>
                    <a:gd name="connsiteY107" fmla="*/ 16768 h 330201"/>
                    <a:gd name="connsiteX108" fmla="*/ 65301 w 258763"/>
                    <a:gd name="connsiteY108" fmla="*/ 18058 h 330201"/>
                    <a:gd name="connsiteX109" fmla="*/ 66598 w 258763"/>
                    <a:gd name="connsiteY109" fmla="*/ 18058 h 330201"/>
                    <a:gd name="connsiteX110" fmla="*/ 69192 w 258763"/>
                    <a:gd name="connsiteY110" fmla="*/ 18058 h 330201"/>
                    <a:gd name="connsiteX111" fmla="*/ 70489 w 258763"/>
                    <a:gd name="connsiteY111" fmla="*/ 18058 h 330201"/>
                    <a:gd name="connsiteX112" fmla="*/ 71786 w 258763"/>
                    <a:gd name="connsiteY112" fmla="*/ 18058 h 330201"/>
                    <a:gd name="connsiteX113" fmla="*/ 76975 w 258763"/>
                    <a:gd name="connsiteY113" fmla="*/ 20638 h 330201"/>
                    <a:gd name="connsiteX114" fmla="*/ 89946 w 258763"/>
                    <a:gd name="connsiteY114" fmla="*/ 24507 h 330201"/>
                    <a:gd name="connsiteX115" fmla="*/ 95134 w 258763"/>
                    <a:gd name="connsiteY115" fmla="*/ 27087 h 330201"/>
                    <a:gd name="connsiteX116" fmla="*/ 96431 w 258763"/>
                    <a:gd name="connsiteY116" fmla="*/ 28377 h 330201"/>
                    <a:gd name="connsiteX117" fmla="*/ 97728 w 258763"/>
                    <a:gd name="connsiteY117" fmla="*/ 28377 h 330201"/>
                    <a:gd name="connsiteX118" fmla="*/ 99025 w 258763"/>
                    <a:gd name="connsiteY118" fmla="*/ 29667 h 330201"/>
                    <a:gd name="connsiteX119" fmla="*/ 100323 w 258763"/>
                    <a:gd name="connsiteY119" fmla="*/ 30957 h 330201"/>
                    <a:gd name="connsiteX120" fmla="*/ 108105 w 258763"/>
                    <a:gd name="connsiteY120" fmla="*/ 38696 h 330201"/>
                    <a:gd name="connsiteX121" fmla="*/ 113294 w 258763"/>
                    <a:gd name="connsiteY121" fmla="*/ 47725 h 330201"/>
                    <a:gd name="connsiteX122" fmla="*/ 114591 w 258763"/>
                    <a:gd name="connsiteY122" fmla="*/ 55464 h 330201"/>
                    <a:gd name="connsiteX123" fmla="*/ 114591 w 258763"/>
                    <a:gd name="connsiteY123" fmla="*/ 58044 h 330201"/>
                    <a:gd name="connsiteX124" fmla="*/ 114591 w 258763"/>
                    <a:gd name="connsiteY124" fmla="*/ 59334 h 330201"/>
                    <a:gd name="connsiteX125" fmla="*/ 114591 w 258763"/>
                    <a:gd name="connsiteY125" fmla="*/ 60623 h 330201"/>
                    <a:gd name="connsiteX126" fmla="*/ 113294 w 258763"/>
                    <a:gd name="connsiteY126" fmla="*/ 61913 h 330201"/>
                    <a:gd name="connsiteX127" fmla="*/ 111997 w 258763"/>
                    <a:gd name="connsiteY127" fmla="*/ 60623 h 330201"/>
                    <a:gd name="connsiteX128" fmla="*/ 111997 w 258763"/>
                    <a:gd name="connsiteY128" fmla="*/ 59334 h 330201"/>
                    <a:gd name="connsiteX129" fmla="*/ 110700 w 258763"/>
                    <a:gd name="connsiteY129" fmla="*/ 58044 h 330201"/>
                    <a:gd name="connsiteX130" fmla="*/ 109403 w 258763"/>
                    <a:gd name="connsiteY130" fmla="*/ 58044 h 330201"/>
                    <a:gd name="connsiteX131" fmla="*/ 104214 w 258763"/>
                    <a:gd name="connsiteY131" fmla="*/ 54174 h 330201"/>
                    <a:gd name="connsiteX132" fmla="*/ 97728 w 258763"/>
                    <a:gd name="connsiteY132" fmla="*/ 51594 h 330201"/>
                    <a:gd name="connsiteX133" fmla="*/ 89946 w 258763"/>
                    <a:gd name="connsiteY133" fmla="*/ 50305 h 330201"/>
                    <a:gd name="connsiteX134" fmla="*/ 88649 w 258763"/>
                    <a:gd name="connsiteY134" fmla="*/ 50305 h 330201"/>
                    <a:gd name="connsiteX135" fmla="*/ 86054 w 258763"/>
                    <a:gd name="connsiteY135" fmla="*/ 49015 h 330201"/>
                    <a:gd name="connsiteX136" fmla="*/ 80866 w 258763"/>
                    <a:gd name="connsiteY136" fmla="*/ 47725 h 330201"/>
                    <a:gd name="connsiteX137" fmla="*/ 71786 w 258763"/>
                    <a:gd name="connsiteY137" fmla="*/ 46435 h 330201"/>
                    <a:gd name="connsiteX138" fmla="*/ 66598 w 258763"/>
                    <a:gd name="connsiteY138" fmla="*/ 45145 h 330201"/>
                    <a:gd name="connsiteX139" fmla="*/ 65301 w 258763"/>
                    <a:gd name="connsiteY139" fmla="*/ 45145 h 330201"/>
                    <a:gd name="connsiteX140" fmla="*/ 64003 w 258763"/>
                    <a:gd name="connsiteY140" fmla="*/ 45145 h 330201"/>
                    <a:gd name="connsiteX141" fmla="*/ 62706 w 258763"/>
                    <a:gd name="connsiteY141" fmla="*/ 45145 h 330201"/>
                    <a:gd name="connsiteX142" fmla="*/ 61409 w 258763"/>
                    <a:gd name="connsiteY142" fmla="*/ 43855 h 330201"/>
                    <a:gd name="connsiteX143" fmla="*/ 60112 w 258763"/>
                    <a:gd name="connsiteY143" fmla="*/ 43855 h 330201"/>
                    <a:gd name="connsiteX144" fmla="*/ 56221 w 258763"/>
                    <a:gd name="connsiteY144" fmla="*/ 42565 h 330201"/>
                    <a:gd name="connsiteX145" fmla="*/ 53627 w 258763"/>
                    <a:gd name="connsiteY145" fmla="*/ 42565 h 330201"/>
                    <a:gd name="connsiteX146" fmla="*/ 51032 w 258763"/>
                    <a:gd name="connsiteY146" fmla="*/ 41276 h 330201"/>
                    <a:gd name="connsiteX147" fmla="*/ 47141 w 258763"/>
                    <a:gd name="connsiteY147" fmla="*/ 39986 h 330201"/>
                    <a:gd name="connsiteX148" fmla="*/ 36764 w 258763"/>
                    <a:gd name="connsiteY148" fmla="*/ 34826 h 330201"/>
                    <a:gd name="connsiteX149" fmla="*/ 26387 w 258763"/>
                    <a:gd name="connsiteY149" fmla="*/ 27087 h 330201"/>
                    <a:gd name="connsiteX150" fmla="*/ 18605 w 258763"/>
                    <a:gd name="connsiteY150" fmla="*/ 19348 h 330201"/>
                    <a:gd name="connsiteX151" fmla="*/ 13416 w 258763"/>
                    <a:gd name="connsiteY151" fmla="*/ 12899 h 330201"/>
                    <a:gd name="connsiteX152" fmla="*/ 10822 w 258763"/>
                    <a:gd name="connsiteY152" fmla="*/ 6450 h 330201"/>
                    <a:gd name="connsiteX153" fmla="*/ 9525 w 258763"/>
                    <a:gd name="connsiteY153" fmla="*/ 1290 h 330201"/>
                    <a:gd name="connsiteX154" fmla="*/ 9525 w 258763"/>
                    <a:gd name="connsiteY154" fmla="*/ 0 h 3302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</a:cxnLst>
                  <a:rect l="l" t="t" r="r" b="b"/>
                  <a:pathLst>
                    <a:path w="258763" h="330201">
                      <a:moveTo>
                        <a:pt x="43815" y="130175"/>
                      </a:moveTo>
                      <a:cubicBezTo>
                        <a:pt x="34925" y="130175"/>
                        <a:pt x="28575" y="137968"/>
                        <a:pt x="28575" y="147060"/>
                      </a:cubicBezTo>
                      <a:cubicBezTo>
                        <a:pt x="28575" y="147060"/>
                        <a:pt x="28575" y="147060"/>
                        <a:pt x="28575" y="227590"/>
                      </a:cubicBezTo>
                      <a:cubicBezTo>
                        <a:pt x="28575" y="236682"/>
                        <a:pt x="34925" y="244475"/>
                        <a:pt x="43815" y="244475"/>
                      </a:cubicBezTo>
                      <a:cubicBezTo>
                        <a:pt x="52705" y="244475"/>
                        <a:pt x="60325" y="236682"/>
                        <a:pt x="60325" y="227590"/>
                      </a:cubicBezTo>
                      <a:cubicBezTo>
                        <a:pt x="60325" y="227590"/>
                        <a:pt x="60325" y="227590"/>
                        <a:pt x="60325" y="147060"/>
                      </a:cubicBezTo>
                      <a:cubicBezTo>
                        <a:pt x="60325" y="137968"/>
                        <a:pt x="52705" y="130175"/>
                        <a:pt x="43815" y="130175"/>
                      </a:cubicBezTo>
                      <a:close/>
                      <a:moveTo>
                        <a:pt x="221457" y="98425"/>
                      </a:moveTo>
                      <a:cubicBezTo>
                        <a:pt x="215008" y="98425"/>
                        <a:pt x="211138" y="103579"/>
                        <a:pt x="211138" y="110021"/>
                      </a:cubicBezTo>
                      <a:lnTo>
                        <a:pt x="211138" y="265918"/>
                      </a:lnTo>
                      <a:cubicBezTo>
                        <a:pt x="211138" y="271072"/>
                        <a:pt x="215008" y="276225"/>
                        <a:pt x="221457" y="276225"/>
                      </a:cubicBezTo>
                      <a:cubicBezTo>
                        <a:pt x="227907" y="276225"/>
                        <a:pt x="231776" y="271072"/>
                        <a:pt x="231776" y="265918"/>
                      </a:cubicBezTo>
                      <a:cubicBezTo>
                        <a:pt x="231776" y="265918"/>
                        <a:pt x="231776" y="265918"/>
                        <a:pt x="231776" y="110021"/>
                      </a:cubicBezTo>
                      <a:cubicBezTo>
                        <a:pt x="231776" y="103579"/>
                        <a:pt x="227907" y="98425"/>
                        <a:pt x="221457" y="98425"/>
                      </a:cubicBezTo>
                      <a:close/>
                      <a:moveTo>
                        <a:pt x="80216" y="71438"/>
                      </a:moveTo>
                      <a:cubicBezTo>
                        <a:pt x="80216" y="71438"/>
                        <a:pt x="80216" y="71438"/>
                        <a:pt x="236768" y="71438"/>
                      </a:cubicBezTo>
                      <a:cubicBezTo>
                        <a:pt x="258763" y="71438"/>
                        <a:pt x="258763" y="71438"/>
                        <a:pt x="258763" y="93324"/>
                      </a:cubicBezTo>
                      <a:cubicBezTo>
                        <a:pt x="258763" y="93324"/>
                        <a:pt x="258763" y="93324"/>
                        <a:pt x="258763" y="274844"/>
                      </a:cubicBezTo>
                      <a:cubicBezTo>
                        <a:pt x="258763" y="330201"/>
                        <a:pt x="258763" y="330201"/>
                        <a:pt x="204423" y="330201"/>
                      </a:cubicBezTo>
                      <a:cubicBezTo>
                        <a:pt x="204423" y="330201"/>
                        <a:pt x="204423" y="330201"/>
                        <a:pt x="113856" y="330201"/>
                      </a:cubicBezTo>
                      <a:cubicBezTo>
                        <a:pt x="59515" y="330201"/>
                        <a:pt x="59515" y="330201"/>
                        <a:pt x="59515" y="274844"/>
                      </a:cubicBezTo>
                      <a:cubicBezTo>
                        <a:pt x="59515" y="274844"/>
                        <a:pt x="59515" y="274844"/>
                        <a:pt x="59515" y="267120"/>
                      </a:cubicBezTo>
                      <a:cubicBezTo>
                        <a:pt x="54340" y="269694"/>
                        <a:pt x="49165" y="270982"/>
                        <a:pt x="42696" y="270982"/>
                      </a:cubicBezTo>
                      <a:cubicBezTo>
                        <a:pt x="19407" y="270982"/>
                        <a:pt x="0" y="251671"/>
                        <a:pt x="0" y="227211"/>
                      </a:cubicBezTo>
                      <a:cubicBezTo>
                        <a:pt x="0" y="227211"/>
                        <a:pt x="0" y="227211"/>
                        <a:pt x="0" y="147394"/>
                      </a:cubicBezTo>
                      <a:cubicBezTo>
                        <a:pt x="0" y="122933"/>
                        <a:pt x="19407" y="103623"/>
                        <a:pt x="42696" y="103623"/>
                      </a:cubicBezTo>
                      <a:cubicBezTo>
                        <a:pt x="49165" y="103623"/>
                        <a:pt x="54340" y="104910"/>
                        <a:pt x="59515" y="107485"/>
                      </a:cubicBezTo>
                      <a:cubicBezTo>
                        <a:pt x="59515" y="107485"/>
                        <a:pt x="59515" y="107485"/>
                        <a:pt x="59515" y="93324"/>
                      </a:cubicBezTo>
                      <a:cubicBezTo>
                        <a:pt x="59515" y="71438"/>
                        <a:pt x="59515" y="71438"/>
                        <a:pt x="80216" y="71438"/>
                      </a:cubicBezTo>
                      <a:close/>
                      <a:moveTo>
                        <a:pt x="107950" y="0"/>
                      </a:moveTo>
                      <a:cubicBezTo>
                        <a:pt x="107950" y="0"/>
                        <a:pt x="107950" y="0"/>
                        <a:pt x="109247" y="1290"/>
                      </a:cubicBezTo>
                      <a:cubicBezTo>
                        <a:pt x="110544" y="1290"/>
                        <a:pt x="111841" y="2580"/>
                        <a:pt x="113139" y="2580"/>
                      </a:cubicBezTo>
                      <a:cubicBezTo>
                        <a:pt x="114436" y="3870"/>
                        <a:pt x="117030" y="3870"/>
                        <a:pt x="119624" y="5160"/>
                      </a:cubicBezTo>
                      <a:cubicBezTo>
                        <a:pt x="120921" y="6450"/>
                        <a:pt x="123515" y="6450"/>
                        <a:pt x="126110" y="7739"/>
                      </a:cubicBezTo>
                      <a:cubicBezTo>
                        <a:pt x="131298" y="10319"/>
                        <a:pt x="137784" y="11609"/>
                        <a:pt x="144269" y="12899"/>
                      </a:cubicBezTo>
                      <a:cubicBezTo>
                        <a:pt x="144269" y="12899"/>
                        <a:pt x="144269" y="12899"/>
                        <a:pt x="145566" y="12899"/>
                      </a:cubicBezTo>
                      <a:cubicBezTo>
                        <a:pt x="145566" y="12899"/>
                        <a:pt x="146863" y="12899"/>
                        <a:pt x="146863" y="14189"/>
                      </a:cubicBezTo>
                      <a:cubicBezTo>
                        <a:pt x="146863" y="14189"/>
                        <a:pt x="146863" y="14189"/>
                        <a:pt x="148161" y="14189"/>
                      </a:cubicBezTo>
                      <a:cubicBezTo>
                        <a:pt x="148161" y="14189"/>
                        <a:pt x="149458" y="14189"/>
                        <a:pt x="149458" y="14189"/>
                      </a:cubicBezTo>
                      <a:cubicBezTo>
                        <a:pt x="149458" y="14189"/>
                        <a:pt x="150755" y="14189"/>
                        <a:pt x="152052" y="14189"/>
                      </a:cubicBezTo>
                      <a:cubicBezTo>
                        <a:pt x="152052" y="15478"/>
                        <a:pt x="153349" y="15478"/>
                        <a:pt x="154646" y="15478"/>
                      </a:cubicBezTo>
                      <a:cubicBezTo>
                        <a:pt x="154646" y="15478"/>
                        <a:pt x="154646" y="15478"/>
                        <a:pt x="155943" y="15478"/>
                      </a:cubicBezTo>
                      <a:cubicBezTo>
                        <a:pt x="155943" y="15478"/>
                        <a:pt x="155943" y="15478"/>
                        <a:pt x="157240" y="15478"/>
                      </a:cubicBezTo>
                      <a:cubicBezTo>
                        <a:pt x="157240" y="15478"/>
                        <a:pt x="157240" y="15478"/>
                        <a:pt x="158537" y="16768"/>
                      </a:cubicBezTo>
                      <a:cubicBezTo>
                        <a:pt x="158537" y="16768"/>
                        <a:pt x="158537" y="16768"/>
                        <a:pt x="159835" y="16768"/>
                      </a:cubicBezTo>
                      <a:cubicBezTo>
                        <a:pt x="161132" y="16768"/>
                        <a:pt x="161132" y="16768"/>
                        <a:pt x="162429" y="16768"/>
                      </a:cubicBezTo>
                      <a:cubicBezTo>
                        <a:pt x="163726" y="16768"/>
                        <a:pt x="163726" y="16768"/>
                        <a:pt x="165023" y="18058"/>
                      </a:cubicBezTo>
                      <a:cubicBezTo>
                        <a:pt x="165023" y="18058"/>
                        <a:pt x="165023" y="18058"/>
                        <a:pt x="166320" y="18058"/>
                      </a:cubicBezTo>
                      <a:cubicBezTo>
                        <a:pt x="166320" y="18058"/>
                        <a:pt x="166320" y="18058"/>
                        <a:pt x="167617" y="18058"/>
                      </a:cubicBezTo>
                      <a:cubicBezTo>
                        <a:pt x="167617" y="18058"/>
                        <a:pt x="167617" y="18058"/>
                        <a:pt x="168914" y="18058"/>
                      </a:cubicBezTo>
                      <a:cubicBezTo>
                        <a:pt x="168914" y="18058"/>
                        <a:pt x="168914" y="18058"/>
                        <a:pt x="170211" y="18058"/>
                      </a:cubicBezTo>
                      <a:cubicBezTo>
                        <a:pt x="172806" y="19348"/>
                        <a:pt x="174103" y="19348"/>
                        <a:pt x="176697" y="20638"/>
                      </a:cubicBezTo>
                      <a:cubicBezTo>
                        <a:pt x="180588" y="21928"/>
                        <a:pt x="184480" y="23218"/>
                        <a:pt x="188371" y="24507"/>
                      </a:cubicBezTo>
                      <a:cubicBezTo>
                        <a:pt x="190965" y="25797"/>
                        <a:pt x="192262" y="25797"/>
                        <a:pt x="193559" y="27087"/>
                      </a:cubicBezTo>
                      <a:cubicBezTo>
                        <a:pt x="194856" y="28377"/>
                        <a:pt x="194856" y="28377"/>
                        <a:pt x="194856" y="28377"/>
                      </a:cubicBezTo>
                      <a:cubicBezTo>
                        <a:pt x="196154" y="28377"/>
                        <a:pt x="196154" y="28377"/>
                        <a:pt x="196154" y="29667"/>
                      </a:cubicBezTo>
                      <a:cubicBezTo>
                        <a:pt x="197451" y="29667"/>
                        <a:pt x="197451" y="29667"/>
                        <a:pt x="197451" y="29667"/>
                      </a:cubicBezTo>
                      <a:cubicBezTo>
                        <a:pt x="198748" y="29667"/>
                        <a:pt x="198748" y="30957"/>
                        <a:pt x="198748" y="30957"/>
                      </a:cubicBezTo>
                      <a:cubicBezTo>
                        <a:pt x="202639" y="33536"/>
                        <a:pt x="205233" y="36116"/>
                        <a:pt x="207828" y="38696"/>
                      </a:cubicBezTo>
                      <a:cubicBezTo>
                        <a:pt x="210422" y="41276"/>
                        <a:pt x="211719" y="45145"/>
                        <a:pt x="213016" y="47725"/>
                      </a:cubicBezTo>
                      <a:cubicBezTo>
                        <a:pt x="214313" y="50305"/>
                        <a:pt x="214313" y="52884"/>
                        <a:pt x="214313" y="55464"/>
                      </a:cubicBezTo>
                      <a:cubicBezTo>
                        <a:pt x="214313" y="56754"/>
                        <a:pt x="214313" y="56754"/>
                        <a:pt x="214313" y="58044"/>
                      </a:cubicBezTo>
                      <a:cubicBezTo>
                        <a:pt x="214313" y="58044"/>
                        <a:pt x="214313" y="59334"/>
                        <a:pt x="213016" y="59334"/>
                      </a:cubicBezTo>
                      <a:cubicBezTo>
                        <a:pt x="213016" y="59334"/>
                        <a:pt x="213016" y="59334"/>
                        <a:pt x="213016" y="60623"/>
                      </a:cubicBezTo>
                      <a:cubicBezTo>
                        <a:pt x="213016" y="61913"/>
                        <a:pt x="213016" y="61913"/>
                        <a:pt x="213016" y="61913"/>
                      </a:cubicBezTo>
                      <a:cubicBezTo>
                        <a:pt x="213016" y="61913"/>
                        <a:pt x="213016" y="61913"/>
                        <a:pt x="211719" y="60623"/>
                      </a:cubicBezTo>
                      <a:cubicBezTo>
                        <a:pt x="211719" y="60623"/>
                        <a:pt x="211719" y="59334"/>
                        <a:pt x="210422" y="59334"/>
                      </a:cubicBezTo>
                      <a:cubicBezTo>
                        <a:pt x="210422" y="59334"/>
                        <a:pt x="210422" y="58044"/>
                        <a:pt x="209125" y="58044"/>
                      </a:cubicBezTo>
                      <a:cubicBezTo>
                        <a:pt x="207828" y="56754"/>
                        <a:pt x="205233" y="55464"/>
                        <a:pt x="203936" y="54174"/>
                      </a:cubicBezTo>
                      <a:cubicBezTo>
                        <a:pt x="201342" y="54174"/>
                        <a:pt x="200045" y="52884"/>
                        <a:pt x="197451" y="51594"/>
                      </a:cubicBezTo>
                      <a:cubicBezTo>
                        <a:pt x="194856" y="51594"/>
                        <a:pt x="192262" y="50305"/>
                        <a:pt x="189668" y="50305"/>
                      </a:cubicBezTo>
                      <a:cubicBezTo>
                        <a:pt x="188371" y="50305"/>
                        <a:pt x="188371" y="50305"/>
                        <a:pt x="187074" y="50305"/>
                      </a:cubicBezTo>
                      <a:cubicBezTo>
                        <a:pt x="187074" y="49015"/>
                        <a:pt x="185777" y="49015"/>
                        <a:pt x="184480" y="49015"/>
                      </a:cubicBezTo>
                      <a:cubicBezTo>
                        <a:pt x="183182" y="49015"/>
                        <a:pt x="181885" y="49015"/>
                        <a:pt x="180588" y="47725"/>
                      </a:cubicBezTo>
                      <a:cubicBezTo>
                        <a:pt x="176697" y="47725"/>
                        <a:pt x="174103" y="47725"/>
                        <a:pt x="170211" y="46435"/>
                      </a:cubicBezTo>
                      <a:cubicBezTo>
                        <a:pt x="168914" y="46435"/>
                        <a:pt x="166320" y="45145"/>
                        <a:pt x="165023" y="45145"/>
                      </a:cubicBezTo>
                      <a:cubicBezTo>
                        <a:pt x="165023" y="45145"/>
                        <a:pt x="165023" y="45145"/>
                        <a:pt x="163726" y="45145"/>
                      </a:cubicBezTo>
                      <a:cubicBezTo>
                        <a:pt x="163726" y="45145"/>
                        <a:pt x="163726" y="45145"/>
                        <a:pt x="162429" y="45145"/>
                      </a:cubicBezTo>
                      <a:cubicBezTo>
                        <a:pt x="162429" y="45145"/>
                        <a:pt x="162429" y="45145"/>
                        <a:pt x="159835" y="43855"/>
                      </a:cubicBezTo>
                      <a:cubicBezTo>
                        <a:pt x="159835" y="43855"/>
                        <a:pt x="159835" y="43855"/>
                        <a:pt x="158537" y="43855"/>
                      </a:cubicBezTo>
                      <a:cubicBezTo>
                        <a:pt x="157240" y="43855"/>
                        <a:pt x="157240" y="43855"/>
                        <a:pt x="155943" y="42565"/>
                      </a:cubicBezTo>
                      <a:cubicBezTo>
                        <a:pt x="154646" y="42565"/>
                        <a:pt x="153349" y="42565"/>
                        <a:pt x="152052" y="42565"/>
                      </a:cubicBezTo>
                      <a:cubicBezTo>
                        <a:pt x="152052" y="41276"/>
                        <a:pt x="150755" y="41276"/>
                        <a:pt x="149458" y="41276"/>
                      </a:cubicBezTo>
                      <a:cubicBezTo>
                        <a:pt x="148161" y="41276"/>
                        <a:pt x="146863" y="39986"/>
                        <a:pt x="146863" y="39986"/>
                      </a:cubicBezTo>
                      <a:cubicBezTo>
                        <a:pt x="142972" y="38696"/>
                        <a:pt x="139081" y="36116"/>
                        <a:pt x="135189" y="34826"/>
                      </a:cubicBezTo>
                      <a:cubicBezTo>
                        <a:pt x="131298" y="32247"/>
                        <a:pt x="128704" y="29667"/>
                        <a:pt x="124813" y="27087"/>
                      </a:cubicBezTo>
                      <a:cubicBezTo>
                        <a:pt x="122218" y="24507"/>
                        <a:pt x="119624" y="21928"/>
                        <a:pt x="117030" y="19348"/>
                      </a:cubicBezTo>
                      <a:cubicBezTo>
                        <a:pt x="115733" y="16768"/>
                        <a:pt x="113139" y="15478"/>
                        <a:pt x="111841" y="12899"/>
                      </a:cubicBezTo>
                      <a:cubicBezTo>
                        <a:pt x="110544" y="10319"/>
                        <a:pt x="110544" y="7739"/>
                        <a:pt x="109247" y="6450"/>
                      </a:cubicBezTo>
                      <a:cubicBezTo>
                        <a:pt x="109247" y="3870"/>
                        <a:pt x="107950" y="2580"/>
                        <a:pt x="107950" y="1290"/>
                      </a:cubicBezTo>
                      <a:cubicBezTo>
                        <a:pt x="107950" y="1290"/>
                        <a:pt x="107950" y="0"/>
                        <a:pt x="107950" y="0"/>
                      </a:cubicBezTo>
                      <a:close/>
                      <a:moveTo>
                        <a:pt x="9525" y="0"/>
                      </a:moveTo>
                      <a:cubicBezTo>
                        <a:pt x="9525" y="0"/>
                        <a:pt x="9525" y="0"/>
                        <a:pt x="10822" y="1290"/>
                      </a:cubicBezTo>
                      <a:cubicBezTo>
                        <a:pt x="12119" y="1290"/>
                        <a:pt x="12119" y="2580"/>
                        <a:pt x="14713" y="2580"/>
                      </a:cubicBezTo>
                      <a:cubicBezTo>
                        <a:pt x="16010" y="3870"/>
                        <a:pt x="17308" y="3870"/>
                        <a:pt x="19902" y="5160"/>
                      </a:cubicBezTo>
                      <a:cubicBezTo>
                        <a:pt x="22496" y="6450"/>
                        <a:pt x="25090" y="6450"/>
                        <a:pt x="27684" y="7739"/>
                      </a:cubicBezTo>
                      <a:cubicBezTo>
                        <a:pt x="32873" y="9029"/>
                        <a:pt x="39358" y="11609"/>
                        <a:pt x="45844" y="12899"/>
                      </a:cubicBezTo>
                      <a:cubicBezTo>
                        <a:pt x="45844" y="12899"/>
                        <a:pt x="45844" y="12899"/>
                        <a:pt x="47141" y="12899"/>
                      </a:cubicBezTo>
                      <a:cubicBezTo>
                        <a:pt x="47141" y="12899"/>
                        <a:pt x="47141" y="12899"/>
                        <a:pt x="48438" y="12899"/>
                      </a:cubicBezTo>
                      <a:cubicBezTo>
                        <a:pt x="48438" y="12899"/>
                        <a:pt x="48438" y="12899"/>
                        <a:pt x="48438" y="14189"/>
                      </a:cubicBezTo>
                      <a:cubicBezTo>
                        <a:pt x="49735" y="14189"/>
                        <a:pt x="49735" y="14189"/>
                        <a:pt x="49735" y="14189"/>
                      </a:cubicBezTo>
                      <a:cubicBezTo>
                        <a:pt x="51032" y="14189"/>
                        <a:pt x="52329" y="14189"/>
                        <a:pt x="52329" y="14189"/>
                      </a:cubicBezTo>
                      <a:cubicBezTo>
                        <a:pt x="53627" y="15478"/>
                        <a:pt x="54924" y="15478"/>
                        <a:pt x="54924" y="15478"/>
                      </a:cubicBezTo>
                      <a:cubicBezTo>
                        <a:pt x="56221" y="15478"/>
                        <a:pt x="56221" y="15478"/>
                        <a:pt x="56221" y="15478"/>
                      </a:cubicBezTo>
                      <a:cubicBezTo>
                        <a:pt x="57518" y="15478"/>
                        <a:pt x="57518" y="15478"/>
                        <a:pt x="57518" y="15478"/>
                      </a:cubicBezTo>
                      <a:cubicBezTo>
                        <a:pt x="58815" y="15478"/>
                        <a:pt x="58815" y="15478"/>
                        <a:pt x="58815" y="15478"/>
                      </a:cubicBezTo>
                      <a:cubicBezTo>
                        <a:pt x="60112" y="16768"/>
                        <a:pt x="60112" y="16768"/>
                        <a:pt x="60112" y="16768"/>
                      </a:cubicBezTo>
                      <a:cubicBezTo>
                        <a:pt x="61409" y="16768"/>
                        <a:pt x="62706" y="16768"/>
                        <a:pt x="62706" y="16768"/>
                      </a:cubicBezTo>
                      <a:cubicBezTo>
                        <a:pt x="64003" y="16768"/>
                        <a:pt x="65301" y="16768"/>
                        <a:pt x="65301" y="18058"/>
                      </a:cubicBezTo>
                      <a:cubicBezTo>
                        <a:pt x="65301" y="18058"/>
                        <a:pt x="65301" y="18058"/>
                        <a:pt x="66598" y="18058"/>
                      </a:cubicBezTo>
                      <a:cubicBezTo>
                        <a:pt x="66598" y="18058"/>
                        <a:pt x="66598" y="18058"/>
                        <a:pt x="69192" y="18058"/>
                      </a:cubicBezTo>
                      <a:cubicBezTo>
                        <a:pt x="69192" y="18058"/>
                        <a:pt x="69192" y="18058"/>
                        <a:pt x="70489" y="18058"/>
                      </a:cubicBezTo>
                      <a:cubicBezTo>
                        <a:pt x="70489" y="18058"/>
                        <a:pt x="70489" y="18058"/>
                        <a:pt x="71786" y="18058"/>
                      </a:cubicBezTo>
                      <a:cubicBezTo>
                        <a:pt x="73083" y="19348"/>
                        <a:pt x="75677" y="19348"/>
                        <a:pt x="76975" y="20638"/>
                      </a:cubicBezTo>
                      <a:cubicBezTo>
                        <a:pt x="82163" y="20638"/>
                        <a:pt x="86054" y="23218"/>
                        <a:pt x="89946" y="24507"/>
                      </a:cubicBezTo>
                      <a:cubicBezTo>
                        <a:pt x="91243" y="25797"/>
                        <a:pt x="93837" y="25797"/>
                        <a:pt x="95134" y="27087"/>
                      </a:cubicBezTo>
                      <a:cubicBezTo>
                        <a:pt x="95134" y="27087"/>
                        <a:pt x="96431" y="28377"/>
                        <a:pt x="96431" y="28377"/>
                      </a:cubicBezTo>
                      <a:cubicBezTo>
                        <a:pt x="96431" y="28377"/>
                        <a:pt x="97728" y="28377"/>
                        <a:pt x="97728" y="28377"/>
                      </a:cubicBezTo>
                      <a:cubicBezTo>
                        <a:pt x="97728" y="29667"/>
                        <a:pt x="99025" y="29667"/>
                        <a:pt x="99025" y="29667"/>
                      </a:cubicBezTo>
                      <a:cubicBezTo>
                        <a:pt x="99025" y="29667"/>
                        <a:pt x="100323" y="30957"/>
                        <a:pt x="100323" y="30957"/>
                      </a:cubicBezTo>
                      <a:cubicBezTo>
                        <a:pt x="102917" y="33536"/>
                        <a:pt x="106808" y="36116"/>
                        <a:pt x="108105" y="38696"/>
                      </a:cubicBezTo>
                      <a:cubicBezTo>
                        <a:pt x="110700" y="41276"/>
                        <a:pt x="111997" y="45145"/>
                        <a:pt x="113294" y="47725"/>
                      </a:cubicBezTo>
                      <a:cubicBezTo>
                        <a:pt x="114591" y="50305"/>
                        <a:pt x="115888" y="52884"/>
                        <a:pt x="114591" y="55464"/>
                      </a:cubicBezTo>
                      <a:cubicBezTo>
                        <a:pt x="114591" y="56754"/>
                        <a:pt x="114591" y="56754"/>
                        <a:pt x="114591" y="58044"/>
                      </a:cubicBezTo>
                      <a:cubicBezTo>
                        <a:pt x="114591" y="58044"/>
                        <a:pt x="114591" y="59334"/>
                        <a:pt x="114591" y="59334"/>
                      </a:cubicBezTo>
                      <a:cubicBezTo>
                        <a:pt x="114591" y="59334"/>
                        <a:pt x="114591" y="59334"/>
                        <a:pt x="114591" y="60623"/>
                      </a:cubicBezTo>
                      <a:cubicBezTo>
                        <a:pt x="114591" y="60623"/>
                        <a:pt x="113294" y="60623"/>
                        <a:pt x="113294" y="61913"/>
                      </a:cubicBezTo>
                      <a:cubicBezTo>
                        <a:pt x="113294" y="60623"/>
                        <a:pt x="113294" y="60623"/>
                        <a:pt x="111997" y="60623"/>
                      </a:cubicBezTo>
                      <a:cubicBezTo>
                        <a:pt x="111997" y="60623"/>
                        <a:pt x="111997" y="59334"/>
                        <a:pt x="111997" y="59334"/>
                      </a:cubicBezTo>
                      <a:cubicBezTo>
                        <a:pt x="110700" y="59334"/>
                        <a:pt x="110700" y="58044"/>
                        <a:pt x="110700" y="58044"/>
                      </a:cubicBezTo>
                      <a:cubicBezTo>
                        <a:pt x="110700" y="58044"/>
                        <a:pt x="110700" y="58044"/>
                        <a:pt x="109403" y="58044"/>
                      </a:cubicBezTo>
                      <a:cubicBezTo>
                        <a:pt x="108105" y="56754"/>
                        <a:pt x="106808" y="55464"/>
                        <a:pt x="104214" y="54174"/>
                      </a:cubicBezTo>
                      <a:cubicBezTo>
                        <a:pt x="102917" y="54174"/>
                        <a:pt x="100323" y="52884"/>
                        <a:pt x="97728" y="51594"/>
                      </a:cubicBezTo>
                      <a:cubicBezTo>
                        <a:pt x="96431" y="51594"/>
                        <a:pt x="93837" y="50305"/>
                        <a:pt x="89946" y="50305"/>
                      </a:cubicBezTo>
                      <a:cubicBezTo>
                        <a:pt x="89946" y="50305"/>
                        <a:pt x="88649" y="50305"/>
                        <a:pt x="88649" y="50305"/>
                      </a:cubicBezTo>
                      <a:cubicBezTo>
                        <a:pt x="87351" y="49015"/>
                        <a:pt x="87351" y="49015"/>
                        <a:pt x="86054" y="49015"/>
                      </a:cubicBezTo>
                      <a:cubicBezTo>
                        <a:pt x="84757" y="49015"/>
                        <a:pt x="83460" y="49015"/>
                        <a:pt x="80866" y="47725"/>
                      </a:cubicBezTo>
                      <a:cubicBezTo>
                        <a:pt x="78272" y="47725"/>
                        <a:pt x="74380" y="47725"/>
                        <a:pt x="71786" y="46435"/>
                      </a:cubicBezTo>
                      <a:cubicBezTo>
                        <a:pt x="69192" y="46435"/>
                        <a:pt x="67895" y="45145"/>
                        <a:pt x="66598" y="45145"/>
                      </a:cubicBezTo>
                      <a:cubicBezTo>
                        <a:pt x="66598" y="45145"/>
                        <a:pt x="66598" y="45145"/>
                        <a:pt x="65301" y="45145"/>
                      </a:cubicBezTo>
                      <a:cubicBezTo>
                        <a:pt x="65301" y="45145"/>
                        <a:pt x="65301" y="45145"/>
                        <a:pt x="64003" y="45145"/>
                      </a:cubicBezTo>
                      <a:cubicBezTo>
                        <a:pt x="64003" y="45145"/>
                        <a:pt x="64003" y="45145"/>
                        <a:pt x="62706" y="45145"/>
                      </a:cubicBezTo>
                      <a:cubicBezTo>
                        <a:pt x="62706" y="45145"/>
                        <a:pt x="62706" y="45145"/>
                        <a:pt x="61409" y="43855"/>
                      </a:cubicBezTo>
                      <a:cubicBezTo>
                        <a:pt x="61409" y="43855"/>
                        <a:pt x="61409" y="43855"/>
                        <a:pt x="60112" y="43855"/>
                      </a:cubicBezTo>
                      <a:cubicBezTo>
                        <a:pt x="58815" y="43855"/>
                        <a:pt x="57518" y="43855"/>
                        <a:pt x="56221" y="42565"/>
                      </a:cubicBezTo>
                      <a:cubicBezTo>
                        <a:pt x="56221" y="42565"/>
                        <a:pt x="54924" y="42565"/>
                        <a:pt x="53627" y="42565"/>
                      </a:cubicBezTo>
                      <a:cubicBezTo>
                        <a:pt x="52329" y="41276"/>
                        <a:pt x="51032" y="41276"/>
                        <a:pt x="51032" y="41276"/>
                      </a:cubicBezTo>
                      <a:cubicBezTo>
                        <a:pt x="49735" y="41276"/>
                        <a:pt x="48438" y="39986"/>
                        <a:pt x="47141" y="39986"/>
                      </a:cubicBezTo>
                      <a:cubicBezTo>
                        <a:pt x="43250" y="38696"/>
                        <a:pt x="39358" y="36116"/>
                        <a:pt x="36764" y="34826"/>
                      </a:cubicBezTo>
                      <a:cubicBezTo>
                        <a:pt x="32873" y="32247"/>
                        <a:pt x="28982" y="29667"/>
                        <a:pt x="26387" y="27087"/>
                      </a:cubicBezTo>
                      <a:cubicBezTo>
                        <a:pt x="23793" y="24507"/>
                        <a:pt x="21199" y="21928"/>
                        <a:pt x="18605" y="19348"/>
                      </a:cubicBezTo>
                      <a:cubicBezTo>
                        <a:pt x="16010" y="18058"/>
                        <a:pt x="14713" y="15478"/>
                        <a:pt x="13416" y="12899"/>
                      </a:cubicBezTo>
                      <a:cubicBezTo>
                        <a:pt x="12119" y="10319"/>
                        <a:pt x="10822" y="7739"/>
                        <a:pt x="10822" y="6450"/>
                      </a:cubicBezTo>
                      <a:cubicBezTo>
                        <a:pt x="9525" y="3870"/>
                        <a:pt x="9525" y="2580"/>
                        <a:pt x="9525" y="1290"/>
                      </a:cubicBezTo>
                      <a:cubicBezTo>
                        <a:pt x="9525" y="0"/>
                        <a:pt x="9525" y="0"/>
                        <a:pt x="9525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/>
              </p:spPr>
              <p:txBody>
                <a:bodyPr anchor="ctr"/>
                <a:lstStyle/>
                <a:p>
                  <a:pPr algn="ctr"/>
                  <a:endParaRPr sz="1350"/>
                </a:p>
              </p:txBody>
            </p:sp>
          </p:grpSp>
          <p:grpSp>
            <p:nvGrpSpPr>
              <p:cNvPr id="20" name="组合 19">
                <a:extLst>
                  <a:ext uri="{FF2B5EF4-FFF2-40B4-BE49-F238E27FC236}">
                    <a16:creationId xmlns:a16="http://schemas.microsoft.com/office/drawing/2014/main" xmlns="" id="{5BA2D23E-C3C5-4E1A-BCE5-6DA7F2196245}"/>
                  </a:ext>
                </a:extLst>
              </p:cNvPr>
              <p:cNvGrpSpPr/>
              <p:nvPr/>
            </p:nvGrpSpPr>
            <p:grpSpPr>
              <a:xfrm>
                <a:off x="3727076" y="2228282"/>
                <a:ext cx="2332469" cy="1908503"/>
                <a:chOff x="5208390" y="2240868"/>
                <a:chExt cx="2332469" cy="1908503"/>
              </a:xfrm>
            </p:grpSpPr>
            <p:sp>
              <p:nvSpPr>
                <p:cNvPr id="26" name="等腰三角形 25">
                  <a:extLst>
                    <a:ext uri="{FF2B5EF4-FFF2-40B4-BE49-F238E27FC236}">
                      <a16:creationId xmlns:a16="http://schemas.microsoft.com/office/drawing/2014/main" xmlns="" id="{916E62BB-BC5B-4394-9D5D-0C32D6E80554}"/>
                    </a:ext>
                  </a:extLst>
                </p:cNvPr>
                <p:cNvSpPr/>
                <p:nvPr/>
              </p:nvSpPr>
              <p:spPr>
                <a:xfrm>
                  <a:off x="6240459" y="2240868"/>
                  <a:ext cx="1300400" cy="1908503"/>
                </a:xfrm>
                <a:prstGeom prst="triangle">
                  <a:avLst/>
                </a:prstGeom>
                <a:solidFill>
                  <a:schemeClr val="accent5">
                    <a:lumMod val="75000"/>
                  </a:schemeClr>
                </a:solidFill>
                <a:ln w="762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 sz="1350"/>
                </a:p>
              </p:txBody>
            </p:sp>
            <p:sp>
              <p:nvSpPr>
                <p:cNvPr id="27" name="等腰三角形 26">
                  <a:extLst>
                    <a:ext uri="{FF2B5EF4-FFF2-40B4-BE49-F238E27FC236}">
                      <a16:creationId xmlns:a16="http://schemas.microsoft.com/office/drawing/2014/main" xmlns="" id="{72501D56-EA35-4F64-B893-0EE8B3F3469C}"/>
                    </a:ext>
                  </a:extLst>
                </p:cNvPr>
                <p:cNvSpPr/>
                <p:nvPr/>
              </p:nvSpPr>
              <p:spPr>
                <a:xfrm>
                  <a:off x="5620712" y="2240868"/>
                  <a:ext cx="1300401" cy="1908503"/>
                </a:xfrm>
                <a:prstGeom prst="triangle">
                  <a:avLst/>
                </a:prstGeom>
                <a:solidFill>
                  <a:srgbClr val="ACC6DE"/>
                </a:solidFill>
                <a:ln w="762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 sz="1350"/>
                </a:p>
              </p:txBody>
            </p:sp>
            <p:sp>
              <p:nvSpPr>
                <p:cNvPr id="28" name="等腰三角形 27">
                  <a:extLst>
                    <a:ext uri="{FF2B5EF4-FFF2-40B4-BE49-F238E27FC236}">
                      <a16:creationId xmlns:a16="http://schemas.microsoft.com/office/drawing/2014/main" xmlns="" id="{0C902F61-77A2-4304-B90B-B70270E1E102}"/>
                    </a:ext>
                  </a:extLst>
                </p:cNvPr>
                <p:cNvSpPr/>
                <p:nvPr/>
              </p:nvSpPr>
              <p:spPr>
                <a:xfrm>
                  <a:off x="5208390" y="3305697"/>
                  <a:ext cx="824645" cy="843674"/>
                </a:xfrm>
                <a:prstGeom prst="triangle">
                  <a:avLst/>
                </a:prstGeom>
                <a:solidFill>
                  <a:schemeClr val="accent5">
                    <a:lumMod val="75000"/>
                  </a:schemeClr>
                </a:solidFill>
                <a:ln w="762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anchor="ctr" anchorCtr="1">
                  <a:normAutofit lnSpcReduction="10000"/>
                </a:bodyPr>
                <a:lstStyle/>
                <a:p>
                  <a:pPr algn="ctr"/>
                  <a:r>
                    <a:rPr lang="en-US" altLang="zh-CN" sz="1500" b="1">
                      <a:solidFill>
                        <a:schemeClr val="bg1">
                          <a:lumMod val="100000"/>
                        </a:schemeClr>
                      </a:solidFill>
                    </a:rPr>
                    <a:t>2</a:t>
                  </a:r>
                  <a:endParaRPr lang="en-US" altLang="zh-CN" sz="1500" b="1" dirty="0">
                    <a:solidFill>
                      <a:schemeClr val="bg1">
                        <a:lumMod val="100000"/>
                      </a:schemeClr>
                    </a:solidFill>
                  </a:endParaRPr>
                </a:p>
              </p:txBody>
            </p:sp>
          </p:grpSp>
          <p:grpSp>
            <p:nvGrpSpPr>
              <p:cNvPr id="21" name="组合 20">
                <a:extLst>
                  <a:ext uri="{FF2B5EF4-FFF2-40B4-BE49-F238E27FC236}">
                    <a16:creationId xmlns:a16="http://schemas.microsoft.com/office/drawing/2014/main" xmlns="" id="{073AB918-BC34-4D7E-879C-1A9E28783F15}"/>
                  </a:ext>
                </a:extLst>
              </p:cNvPr>
              <p:cNvGrpSpPr/>
              <p:nvPr/>
            </p:nvGrpSpPr>
            <p:grpSpPr>
              <a:xfrm>
                <a:off x="6786252" y="2980596"/>
                <a:ext cx="2332468" cy="1156189"/>
                <a:chOff x="8791993" y="2993182"/>
                <a:chExt cx="2332468" cy="1156189"/>
              </a:xfrm>
            </p:grpSpPr>
            <p:sp>
              <p:nvSpPr>
                <p:cNvPr id="23" name="等腰三角形 22">
                  <a:extLst>
                    <a:ext uri="{FF2B5EF4-FFF2-40B4-BE49-F238E27FC236}">
                      <a16:creationId xmlns:a16="http://schemas.microsoft.com/office/drawing/2014/main" xmlns="" id="{02BD426B-A0FA-415F-A8B2-F70077F668CD}"/>
                    </a:ext>
                  </a:extLst>
                </p:cNvPr>
                <p:cNvSpPr/>
                <p:nvPr/>
              </p:nvSpPr>
              <p:spPr>
                <a:xfrm>
                  <a:off x="9824061" y="2993182"/>
                  <a:ext cx="1300400" cy="1156189"/>
                </a:xfrm>
                <a:prstGeom prst="triangle">
                  <a:avLst/>
                </a:prstGeom>
                <a:solidFill>
                  <a:schemeClr val="accent5">
                    <a:lumMod val="75000"/>
                  </a:schemeClr>
                </a:solidFill>
                <a:ln w="762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 sz="1350"/>
                </a:p>
              </p:txBody>
            </p:sp>
            <p:sp>
              <p:nvSpPr>
                <p:cNvPr id="24" name="等腰三角形 23">
                  <a:extLst>
                    <a:ext uri="{FF2B5EF4-FFF2-40B4-BE49-F238E27FC236}">
                      <a16:creationId xmlns:a16="http://schemas.microsoft.com/office/drawing/2014/main" xmlns="" id="{C7F61C59-B775-4A68-9366-16FFFB14AE18}"/>
                    </a:ext>
                  </a:extLst>
                </p:cNvPr>
                <p:cNvSpPr/>
                <p:nvPr/>
              </p:nvSpPr>
              <p:spPr>
                <a:xfrm>
                  <a:off x="9204316" y="2993182"/>
                  <a:ext cx="1300401" cy="1156189"/>
                </a:xfrm>
                <a:prstGeom prst="triangle">
                  <a:avLst/>
                </a:prstGeom>
                <a:solidFill>
                  <a:srgbClr val="ACC6DE"/>
                </a:solidFill>
                <a:ln w="762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 sz="1350"/>
                </a:p>
              </p:txBody>
            </p:sp>
            <p:sp>
              <p:nvSpPr>
                <p:cNvPr id="25" name="等腰三角形 24">
                  <a:extLst>
                    <a:ext uri="{FF2B5EF4-FFF2-40B4-BE49-F238E27FC236}">
                      <a16:creationId xmlns:a16="http://schemas.microsoft.com/office/drawing/2014/main" xmlns="" id="{EB5802D4-174B-442F-BDC9-B12B92B1FEF3}"/>
                    </a:ext>
                  </a:extLst>
                </p:cNvPr>
                <p:cNvSpPr/>
                <p:nvPr/>
              </p:nvSpPr>
              <p:spPr>
                <a:xfrm>
                  <a:off x="8791993" y="3305697"/>
                  <a:ext cx="824645" cy="843674"/>
                </a:xfrm>
                <a:prstGeom prst="triangle">
                  <a:avLst/>
                </a:prstGeom>
                <a:solidFill>
                  <a:schemeClr val="accent5">
                    <a:lumMod val="75000"/>
                  </a:schemeClr>
                </a:solidFill>
                <a:ln w="762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anchor="ctr" anchorCtr="1">
                  <a:normAutofit lnSpcReduction="10000"/>
                </a:bodyPr>
                <a:lstStyle/>
                <a:p>
                  <a:pPr algn="ctr"/>
                  <a:r>
                    <a:rPr lang="en-US" altLang="zh-CN" sz="1500" b="1">
                      <a:solidFill>
                        <a:schemeClr val="bg1">
                          <a:lumMod val="100000"/>
                        </a:schemeClr>
                      </a:solidFill>
                    </a:rPr>
                    <a:t>3</a:t>
                  </a:r>
                  <a:endParaRPr lang="en-US" altLang="zh-CN" sz="1500" b="1" dirty="0">
                    <a:solidFill>
                      <a:schemeClr val="bg1">
                        <a:lumMod val="100000"/>
                      </a:schemeClr>
                    </a:solidFill>
                  </a:endParaRPr>
                </a:p>
              </p:txBody>
            </p:sp>
          </p:grpSp>
          <p:sp>
            <p:nvSpPr>
              <p:cNvPr id="22" name="任意多边形 36" title="PVbvzsHBvL">
                <a:extLst>
                  <a:ext uri="{FF2B5EF4-FFF2-40B4-BE49-F238E27FC236}">
                    <a16:creationId xmlns:a16="http://schemas.microsoft.com/office/drawing/2014/main" xmlns="" id="{03202C32-5DC4-4FF2-9705-3FBB253B0CDD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9871400" y="3413772"/>
                <a:ext cx="345903" cy="435959"/>
              </a:xfrm>
              <a:custGeom>
                <a:avLst/>
                <a:gdLst>
                  <a:gd name="connsiteX0" fmla="*/ 179388 w 268288"/>
                  <a:gd name="connsiteY0" fmla="*/ 166688 h 338138"/>
                  <a:gd name="connsiteX1" fmla="*/ 203200 w 268288"/>
                  <a:gd name="connsiteY1" fmla="*/ 190443 h 338138"/>
                  <a:gd name="connsiteX2" fmla="*/ 203200 w 268288"/>
                  <a:gd name="connsiteY2" fmla="*/ 252471 h 338138"/>
                  <a:gd name="connsiteX3" fmla="*/ 179388 w 268288"/>
                  <a:gd name="connsiteY3" fmla="*/ 276226 h 338138"/>
                  <a:gd name="connsiteX4" fmla="*/ 155575 w 268288"/>
                  <a:gd name="connsiteY4" fmla="*/ 252471 h 338138"/>
                  <a:gd name="connsiteX5" fmla="*/ 155575 w 268288"/>
                  <a:gd name="connsiteY5" fmla="*/ 190443 h 338138"/>
                  <a:gd name="connsiteX6" fmla="*/ 179388 w 268288"/>
                  <a:gd name="connsiteY6" fmla="*/ 166688 h 338138"/>
                  <a:gd name="connsiteX7" fmla="*/ 179388 w 268288"/>
                  <a:gd name="connsiteY7" fmla="*/ 150813 h 338138"/>
                  <a:gd name="connsiteX8" fmla="*/ 139700 w 268288"/>
                  <a:gd name="connsiteY8" fmla="*/ 190427 h 338138"/>
                  <a:gd name="connsiteX9" fmla="*/ 139700 w 268288"/>
                  <a:gd name="connsiteY9" fmla="*/ 252488 h 338138"/>
                  <a:gd name="connsiteX10" fmla="*/ 179388 w 268288"/>
                  <a:gd name="connsiteY10" fmla="*/ 292101 h 338138"/>
                  <a:gd name="connsiteX11" fmla="*/ 219075 w 268288"/>
                  <a:gd name="connsiteY11" fmla="*/ 252488 h 338138"/>
                  <a:gd name="connsiteX12" fmla="*/ 219075 w 268288"/>
                  <a:gd name="connsiteY12" fmla="*/ 190427 h 338138"/>
                  <a:gd name="connsiteX13" fmla="*/ 179388 w 268288"/>
                  <a:gd name="connsiteY13" fmla="*/ 150813 h 338138"/>
                  <a:gd name="connsiteX14" fmla="*/ 57120 w 268288"/>
                  <a:gd name="connsiteY14" fmla="*/ 150813 h 338138"/>
                  <a:gd name="connsiteX15" fmla="*/ 49212 w 268288"/>
                  <a:gd name="connsiteY15" fmla="*/ 158705 h 338138"/>
                  <a:gd name="connsiteX16" fmla="*/ 57120 w 268288"/>
                  <a:gd name="connsiteY16" fmla="*/ 166597 h 338138"/>
                  <a:gd name="connsiteX17" fmla="*/ 80842 w 268288"/>
                  <a:gd name="connsiteY17" fmla="*/ 166597 h 338138"/>
                  <a:gd name="connsiteX18" fmla="*/ 103247 w 268288"/>
                  <a:gd name="connsiteY18" fmla="*/ 188959 h 338138"/>
                  <a:gd name="connsiteX19" fmla="*/ 103247 w 268288"/>
                  <a:gd name="connsiteY19" fmla="*/ 190274 h 338138"/>
                  <a:gd name="connsiteX20" fmla="*/ 80842 w 268288"/>
                  <a:gd name="connsiteY20" fmla="*/ 212635 h 338138"/>
                  <a:gd name="connsiteX21" fmla="*/ 57120 w 268288"/>
                  <a:gd name="connsiteY21" fmla="*/ 212635 h 338138"/>
                  <a:gd name="connsiteX22" fmla="*/ 49212 w 268288"/>
                  <a:gd name="connsiteY22" fmla="*/ 220527 h 338138"/>
                  <a:gd name="connsiteX23" fmla="*/ 57120 w 268288"/>
                  <a:gd name="connsiteY23" fmla="*/ 228419 h 338138"/>
                  <a:gd name="connsiteX24" fmla="*/ 80842 w 268288"/>
                  <a:gd name="connsiteY24" fmla="*/ 228419 h 338138"/>
                  <a:gd name="connsiteX25" fmla="*/ 103247 w 268288"/>
                  <a:gd name="connsiteY25" fmla="*/ 250781 h 338138"/>
                  <a:gd name="connsiteX26" fmla="*/ 80842 w 268288"/>
                  <a:gd name="connsiteY26" fmla="*/ 273142 h 338138"/>
                  <a:gd name="connsiteX27" fmla="*/ 57120 w 268288"/>
                  <a:gd name="connsiteY27" fmla="*/ 273142 h 338138"/>
                  <a:gd name="connsiteX28" fmla="*/ 49212 w 268288"/>
                  <a:gd name="connsiteY28" fmla="*/ 281034 h 338138"/>
                  <a:gd name="connsiteX29" fmla="*/ 57120 w 268288"/>
                  <a:gd name="connsiteY29" fmla="*/ 288926 h 338138"/>
                  <a:gd name="connsiteX30" fmla="*/ 80842 w 268288"/>
                  <a:gd name="connsiteY30" fmla="*/ 288926 h 338138"/>
                  <a:gd name="connsiteX31" fmla="*/ 119062 w 268288"/>
                  <a:gd name="connsiteY31" fmla="*/ 250781 h 338138"/>
                  <a:gd name="connsiteX32" fmla="*/ 103247 w 268288"/>
                  <a:gd name="connsiteY32" fmla="*/ 220527 h 338138"/>
                  <a:gd name="connsiteX33" fmla="*/ 119062 w 268288"/>
                  <a:gd name="connsiteY33" fmla="*/ 190274 h 338138"/>
                  <a:gd name="connsiteX34" fmla="*/ 119062 w 268288"/>
                  <a:gd name="connsiteY34" fmla="*/ 188959 h 338138"/>
                  <a:gd name="connsiteX35" fmla="*/ 80842 w 268288"/>
                  <a:gd name="connsiteY35" fmla="*/ 150813 h 338138"/>
                  <a:gd name="connsiteX36" fmla="*/ 57120 w 268288"/>
                  <a:gd name="connsiteY36" fmla="*/ 150813 h 338138"/>
                  <a:gd name="connsiteX37" fmla="*/ 46099 w 268288"/>
                  <a:gd name="connsiteY37" fmla="*/ 47625 h 338138"/>
                  <a:gd name="connsiteX38" fmla="*/ 15875 w 268288"/>
                  <a:gd name="connsiteY38" fmla="*/ 79629 h 338138"/>
                  <a:gd name="connsiteX39" fmla="*/ 15875 w 268288"/>
                  <a:gd name="connsiteY39" fmla="*/ 114300 h 338138"/>
                  <a:gd name="connsiteX40" fmla="*/ 252413 w 268288"/>
                  <a:gd name="connsiteY40" fmla="*/ 114300 h 338138"/>
                  <a:gd name="connsiteX41" fmla="*/ 252413 w 268288"/>
                  <a:gd name="connsiteY41" fmla="*/ 79629 h 338138"/>
                  <a:gd name="connsiteX42" fmla="*/ 222189 w 268288"/>
                  <a:gd name="connsiteY42" fmla="*/ 47625 h 338138"/>
                  <a:gd name="connsiteX43" fmla="*/ 210362 w 268288"/>
                  <a:gd name="connsiteY43" fmla="*/ 47625 h 338138"/>
                  <a:gd name="connsiteX44" fmla="*/ 210362 w 268288"/>
                  <a:gd name="connsiteY44" fmla="*/ 71628 h 338138"/>
                  <a:gd name="connsiteX45" fmla="*/ 202477 w 268288"/>
                  <a:gd name="connsiteY45" fmla="*/ 79629 h 338138"/>
                  <a:gd name="connsiteX46" fmla="*/ 194593 w 268288"/>
                  <a:gd name="connsiteY46" fmla="*/ 71628 h 338138"/>
                  <a:gd name="connsiteX47" fmla="*/ 194593 w 268288"/>
                  <a:gd name="connsiteY47" fmla="*/ 47625 h 338138"/>
                  <a:gd name="connsiteX48" fmla="*/ 73696 w 268288"/>
                  <a:gd name="connsiteY48" fmla="*/ 47625 h 338138"/>
                  <a:gd name="connsiteX49" fmla="*/ 73696 w 268288"/>
                  <a:gd name="connsiteY49" fmla="*/ 71628 h 338138"/>
                  <a:gd name="connsiteX50" fmla="*/ 65811 w 268288"/>
                  <a:gd name="connsiteY50" fmla="*/ 79629 h 338138"/>
                  <a:gd name="connsiteX51" fmla="*/ 57926 w 268288"/>
                  <a:gd name="connsiteY51" fmla="*/ 71628 h 338138"/>
                  <a:gd name="connsiteX52" fmla="*/ 57926 w 268288"/>
                  <a:gd name="connsiteY52" fmla="*/ 47625 h 338138"/>
                  <a:gd name="connsiteX53" fmla="*/ 46099 w 268288"/>
                  <a:gd name="connsiteY53" fmla="*/ 47625 h 338138"/>
                  <a:gd name="connsiteX54" fmla="*/ 65757 w 268288"/>
                  <a:gd name="connsiteY54" fmla="*/ 0 h 338138"/>
                  <a:gd name="connsiteX55" fmla="*/ 73648 w 268288"/>
                  <a:gd name="connsiteY55" fmla="*/ 7925 h 338138"/>
                  <a:gd name="connsiteX56" fmla="*/ 73648 w 268288"/>
                  <a:gd name="connsiteY56" fmla="*/ 31700 h 338138"/>
                  <a:gd name="connsiteX57" fmla="*/ 194640 w 268288"/>
                  <a:gd name="connsiteY57" fmla="*/ 31700 h 338138"/>
                  <a:gd name="connsiteX58" fmla="*/ 194640 w 268288"/>
                  <a:gd name="connsiteY58" fmla="*/ 7925 h 338138"/>
                  <a:gd name="connsiteX59" fmla="*/ 202531 w 268288"/>
                  <a:gd name="connsiteY59" fmla="*/ 0 h 338138"/>
                  <a:gd name="connsiteX60" fmla="*/ 210422 w 268288"/>
                  <a:gd name="connsiteY60" fmla="*/ 7925 h 338138"/>
                  <a:gd name="connsiteX61" fmla="*/ 210422 w 268288"/>
                  <a:gd name="connsiteY61" fmla="*/ 31700 h 338138"/>
                  <a:gd name="connsiteX62" fmla="*/ 222258 w 268288"/>
                  <a:gd name="connsiteY62" fmla="*/ 31700 h 338138"/>
                  <a:gd name="connsiteX63" fmla="*/ 268288 w 268288"/>
                  <a:gd name="connsiteY63" fmla="*/ 79251 h 338138"/>
                  <a:gd name="connsiteX64" fmla="*/ 268288 w 268288"/>
                  <a:gd name="connsiteY64" fmla="*/ 290587 h 338138"/>
                  <a:gd name="connsiteX65" fmla="*/ 222258 w 268288"/>
                  <a:gd name="connsiteY65" fmla="*/ 338138 h 338138"/>
                  <a:gd name="connsiteX66" fmla="*/ 46030 w 268288"/>
                  <a:gd name="connsiteY66" fmla="*/ 338138 h 338138"/>
                  <a:gd name="connsiteX67" fmla="*/ 0 w 268288"/>
                  <a:gd name="connsiteY67" fmla="*/ 290587 h 338138"/>
                  <a:gd name="connsiteX68" fmla="*/ 0 w 268288"/>
                  <a:gd name="connsiteY68" fmla="*/ 79251 h 338138"/>
                  <a:gd name="connsiteX69" fmla="*/ 46030 w 268288"/>
                  <a:gd name="connsiteY69" fmla="*/ 31700 h 338138"/>
                  <a:gd name="connsiteX70" fmla="*/ 57866 w 268288"/>
                  <a:gd name="connsiteY70" fmla="*/ 31700 h 338138"/>
                  <a:gd name="connsiteX71" fmla="*/ 57866 w 268288"/>
                  <a:gd name="connsiteY71" fmla="*/ 7925 h 338138"/>
                  <a:gd name="connsiteX72" fmla="*/ 65757 w 268288"/>
                  <a:gd name="connsiteY72" fmla="*/ 0 h 338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</a:cxnLst>
                <a:rect l="l" t="t" r="r" b="b"/>
                <a:pathLst>
                  <a:path w="268288" h="338138">
                    <a:moveTo>
                      <a:pt x="179388" y="166688"/>
                    </a:moveTo>
                    <a:cubicBezTo>
                      <a:pt x="192617" y="166688"/>
                      <a:pt x="203200" y="177246"/>
                      <a:pt x="203200" y="190443"/>
                    </a:cubicBezTo>
                    <a:cubicBezTo>
                      <a:pt x="203200" y="252471"/>
                      <a:pt x="203200" y="252471"/>
                      <a:pt x="203200" y="252471"/>
                    </a:cubicBezTo>
                    <a:cubicBezTo>
                      <a:pt x="203200" y="265668"/>
                      <a:pt x="192617" y="276226"/>
                      <a:pt x="179388" y="276226"/>
                    </a:cubicBezTo>
                    <a:cubicBezTo>
                      <a:pt x="166158" y="276226"/>
                      <a:pt x="155575" y="265668"/>
                      <a:pt x="155575" y="252471"/>
                    </a:cubicBezTo>
                    <a:cubicBezTo>
                      <a:pt x="155575" y="190443"/>
                      <a:pt x="155575" y="190443"/>
                      <a:pt x="155575" y="190443"/>
                    </a:cubicBezTo>
                    <a:cubicBezTo>
                      <a:pt x="155575" y="177246"/>
                      <a:pt x="166158" y="166688"/>
                      <a:pt x="179388" y="166688"/>
                    </a:cubicBezTo>
                    <a:close/>
                    <a:moveTo>
                      <a:pt x="179388" y="150813"/>
                    </a:moveTo>
                    <a:cubicBezTo>
                      <a:pt x="158221" y="150813"/>
                      <a:pt x="139700" y="169299"/>
                      <a:pt x="139700" y="190427"/>
                    </a:cubicBezTo>
                    <a:cubicBezTo>
                      <a:pt x="139700" y="252488"/>
                      <a:pt x="139700" y="252488"/>
                      <a:pt x="139700" y="252488"/>
                    </a:cubicBezTo>
                    <a:cubicBezTo>
                      <a:pt x="139700" y="273615"/>
                      <a:pt x="158221" y="292101"/>
                      <a:pt x="179388" y="292101"/>
                    </a:cubicBezTo>
                    <a:cubicBezTo>
                      <a:pt x="201877" y="292101"/>
                      <a:pt x="219075" y="273615"/>
                      <a:pt x="219075" y="252488"/>
                    </a:cubicBezTo>
                    <a:lnTo>
                      <a:pt x="219075" y="190427"/>
                    </a:lnTo>
                    <a:cubicBezTo>
                      <a:pt x="219075" y="169299"/>
                      <a:pt x="201877" y="150813"/>
                      <a:pt x="179388" y="150813"/>
                    </a:cubicBezTo>
                    <a:close/>
                    <a:moveTo>
                      <a:pt x="57120" y="150813"/>
                    </a:moveTo>
                    <a:cubicBezTo>
                      <a:pt x="51848" y="150813"/>
                      <a:pt x="49212" y="154759"/>
                      <a:pt x="49212" y="158705"/>
                    </a:cubicBezTo>
                    <a:cubicBezTo>
                      <a:pt x="49212" y="163967"/>
                      <a:pt x="51848" y="166597"/>
                      <a:pt x="57120" y="166597"/>
                    </a:cubicBezTo>
                    <a:cubicBezTo>
                      <a:pt x="80842" y="166597"/>
                      <a:pt x="80842" y="166597"/>
                      <a:pt x="80842" y="166597"/>
                    </a:cubicBezTo>
                    <a:cubicBezTo>
                      <a:pt x="92704" y="166597"/>
                      <a:pt x="103247" y="177120"/>
                      <a:pt x="103247" y="188959"/>
                    </a:cubicBezTo>
                    <a:cubicBezTo>
                      <a:pt x="103247" y="190274"/>
                      <a:pt x="103247" y="190274"/>
                      <a:pt x="103247" y="190274"/>
                    </a:cubicBezTo>
                    <a:cubicBezTo>
                      <a:pt x="103247" y="202112"/>
                      <a:pt x="92704" y="212635"/>
                      <a:pt x="80842" y="212635"/>
                    </a:cubicBezTo>
                    <a:cubicBezTo>
                      <a:pt x="57120" y="212635"/>
                      <a:pt x="57120" y="212635"/>
                      <a:pt x="57120" y="212635"/>
                    </a:cubicBezTo>
                    <a:cubicBezTo>
                      <a:pt x="51848" y="212635"/>
                      <a:pt x="49212" y="215266"/>
                      <a:pt x="49212" y="220527"/>
                    </a:cubicBezTo>
                    <a:cubicBezTo>
                      <a:pt x="49212" y="224473"/>
                      <a:pt x="51848" y="228419"/>
                      <a:pt x="57120" y="228419"/>
                    </a:cubicBezTo>
                    <a:cubicBezTo>
                      <a:pt x="80842" y="228419"/>
                      <a:pt x="80842" y="228419"/>
                      <a:pt x="80842" y="228419"/>
                    </a:cubicBezTo>
                    <a:cubicBezTo>
                      <a:pt x="92704" y="228419"/>
                      <a:pt x="103247" y="237627"/>
                      <a:pt x="103247" y="250781"/>
                    </a:cubicBezTo>
                    <a:cubicBezTo>
                      <a:pt x="103247" y="263934"/>
                      <a:pt x="92704" y="273142"/>
                      <a:pt x="80842" y="273142"/>
                    </a:cubicBezTo>
                    <a:cubicBezTo>
                      <a:pt x="57120" y="273142"/>
                      <a:pt x="57120" y="273142"/>
                      <a:pt x="57120" y="273142"/>
                    </a:cubicBezTo>
                    <a:cubicBezTo>
                      <a:pt x="51848" y="273142"/>
                      <a:pt x="49212" y="277088"/>
                      <a:pt x="49212" y="281034"/>
                    </a:cubicBezTo>
                    <a:cubicBezTo>
                      <a:pt x="49212" y="284980"/>
                      <a:pt x="51848" y="288926"/>
                      <a:pt x="57120" y="288926"/>
                    </a:cubicBezTo>
                    <a:cubicBezTo>
                      <a:pt x="80842" y="288926"/>
                      <a:pt x="80842" y="288926"/>
                      <a:pt x="80842" y="288926"/>
                    </a:cubicBezTo>
                    <a:cubicBezTo>
                      <a:pt x="101929" y="288926"/>
                      <a:pt x="119062" y="271826"/>
                      <a:pt x="119062" y="250781"/>
                    </a:cubicBezTo>
                    <a:cubicBezTo>
                      <a:pt x="119062" y="237627"/>
                      <a:pt x="112473" y="227104"/>
                      <a:pt x="103247" y="220527"/>
                    </a:cubicBezTo>
                    <a:cubicBezTo>
                      <a:pt x="112473" y="212635"/>
                      <a:pt x="119062" y="202112"/>
                      <a:pt x="119062" y="190274"/>
                    </a:cubicBezTo>
                    <a:lnTo>
                      <a:pt x="119062" y="188959"/>
                    </a:lnTo>
                    <a:cubicBezTo>
                      <a:pt x="119062" y="167913"/>
                      <a:pt x="101929" y="150813"/>
                      <a:pt x="80842" y="150813"/>
                    </a:cubicBezTo>
                    <a:cubicBezTo>
                      <a:pt x="57120" y="150813"/>
                      <a:pt x="57120" y="150813"/>
                      <a:pt x="57120" y="150813"/>
                    </a:cubicBezTo>
                    <a:close/>
                    <a:moveTo>
                      <a:pt x="46099" y="47625"/>
                    </a:moveTo>
                    <a:cubicBezTo>
                      <a:pt x="29016" y="47625"/>
                      <a:pt x="15875" y="62294"/>
                      <a:pt x="15875" y="79629"/>
                    </a:cubicBezTo>
                    <a:cubicBezTo>
                      <a:pt x="15875" y="114300"/>
                      <a:pt x="15875" y="114300"/>
                      <a:pt x="15875" y="114300"/>
                    </a:cubicBezTo>
                    <a:cubicBezTo>
                      <a:pt x="252413" y="114300"/>
                      <a:pt x="252413" y="114300"/>
                      <a:pt x="252413" y="114300"/>
                    </a:cubicBezTo>
                    <a:lnTo>
                      <a:pt x="252413" y="79629"/>
                    </a:lnTo>
                    <a:cubicBezTo>
                      <a:pt x="252413" y="62294"/>
                      <a:pt x="239272" y="47625"/>
                      <a:pt x="222189" y="47625"/>
                    </a:cubicBezTo>
                    <a:cubicBezTo>
                      <a:pt x="210362" y="47625"/>
                      <a:pt x="210362" y="47625"/>
                      <a:pt x="210362" y="47625"/>
                    </a:cubicBezTo>
                    <a:cubicBezTo>
                      <a:pt x="210362" y="71628"/>
                      <a:pt x="210362" y="71628"/>
                      <a:pt x="210362" y="71628"/>
                    </a:cubicBezTo>
                    <a:cubicBezTo>
                      <a:pt x="210362" y="75629"/>
                      <a:pt x="206420" y="79629"/>
                      <a:pt x="202477" y="79629"/>
                    </a:cubicBezTo>
                    <a:cubicBezTo>
                      <a:pt x="197221" y="79629"/>
                      <a:pt x="194593" y="75629"/>
                      <a:pt x="194593" y="71628"/>
                    </a:cubicBezTo>
                    <a:cubicBezTo>
                      <a:pt x="194593" y="47625"/>
                      <a:pt x="194593" y="47625"/>
                      <a:pt x="194593" y="47625"/>
                    </a:cubicBezTo>
                    <a:cubicBezTo>
                      <a:pt x="73696" y="47625"/>
                      <a:pt x="73696" y="47625"/>
                      <a:pt x="73696" y="47625"/>
                    </a:cubicBezTo>
                    <a:cubicBezTo>
                      <a:pt x="73696" y="71628"/>
                      <a:pt x="73696" y="71628"/>
                      <a:pt x="73696" y="71628"/>
                    </a:cubicBezTo>
                    <a:cubicBezTo>
                      <a:pt x="73696" y="75629"/>
                      <a:pt x="71067" y="79629"/>
                      <a:pt x="65811" y="79629"/>
                    </a:cubicBezTo>
                    <a:cubicBezTo>
                      <a:pt x="61869" y="79629"/>
                      <a:pt x="57926" y="75629"/>
                      <a:pt x="57926" y="71628"/>
                    </a:cubicBezTo>
                    <a:cubicBezTo>
                      <a:pt x="57926" y="47625"/>
                      <a:pt x="57926" y="47625"/>
                      <a:pt x="57926" y="47625"/>
                    </a:cubicBezTo>
                    <a:cubicBezTo>
                      <a:pt x="46099" y="47625"/>
                      <a:pt x="46099" y="47625"/>
                      <a:pt x="46099" y="47625"/>
                    </a:cubicBezTo>
                    <a:close/>
                    <a:moveTo>
                      <a:pt x="65757" y="0"/>
                    </a:moveTo>
                    <a:cubicBezTo>
                      <a:pt x="71018" y="0"/>
                      <a:pt x="73648" y="3962"/>
                      <a:pt x="73648" y="7925"/>
                    </a:cubicBezTo>
                    <a:cubicBezTo>
                      <a:pt x="73648" y="31700"/>
                      <a:pt x="73648" y="31700"/>
                      <a:pt x="73648" y="31700"/>
                    </a:cubicBezTo>
                    <a:cubicBezTo>
                      <a:pt x="194640" y="31700"/>
                      <a:pt x="194640" y="31700"/>
                      <a:pt x="194640" y="31700"/>
                    </a:cubicBezTo>
                    <a:cubicBezTo>
                      <a:pt x="194640" y="7925"/>
                      <a:pt x="194640" y="7925"/>
                      <a:pt x="194640" y="7925"/>
                    </a:cubicBezTo>
                    <a:cubicBezTo>
                      <a:pt x="194640" y="3962"/>
                      <a:pt x="197271" y="0"/>
                      <a:pt x="202531" y="0"/>
                    </a:cubicBezTo>
                    <a:cubicBezTo>
                      <a:pt x="206477" y="0"/>
                      <a:pt x="210422" y="3962"/>
                      <a:pt x="210422" y="7925"/>
                    </a:cubicBezTo>
                    <a:cubicBezTo>
                      <a:pt x="210422" y="31700"/>
                      <a:pt x="210422" y="31700"/>
                      <a:pt x="210422" y="31700"/>
                    </a:cubicBezTo>
                    <a:cubicBezTo>
                      <a:pt x="222258" y="31700"/>
                      <a:pt x="222258" y="31700"/>
                      <a:pt x="222258" y="31700"/>
                    </a:cubicBezTo>
                    <a:cubicBezTo>
                      <a:pt x="247246" y="31700"/>
                      <a:pt x="268288" y="52834"/>
                      <a:pt x="268288" y="79251"/>
                    </a:cubicBezTo>
                    <a:cubicBezTo>
                      <a:pt x="268288" y="290587"/>
                      <a:pt x="268288" y="290587"/>
                      <a:pt x="268288" y="290587"/>
                    </a:cubicBezTo>
                    <a:cubicBezTo>
                      <a:pt x="268288" y="317005"/>
                      <a:pt x="247246" y="338138"/>
                      <a:pt x="222258" y="338138"/>
                    </a:cubicBezTo>
                    <a:cubicBezTo>
                      <a:pt x="46030" y="338138"/>
                      <a:pt x="46030" y="338138"/>
                      <a:pt x="46030" y="338138"/>
                    </a:cubicBezTo>
                    <a:cubicBezTo>
                      <a:pt x="21042" y="338138"/>
                      <a:pt x="0" y="317005"/>
                      <a:pt x="0" y="290587"/>
                    </a:cubicBezTo>
                    <a:cubicBezTo>
                      <a:pt x="0" y="79251"/>
                      <a:pt x="0" y="79251"/>
                      <a:pt x="0" y="79251"/>
                    </a:cubicBezTo>
                    <a:cubicBezTo>
                      <a:pt x="0" y="52834"/>
                      <a:pt x="21042" y="31700"/>
                      <a:pt x="46030" y="31700"/>
                    </a:cubicBezTo>
                    <a:cubicBezTo>
                      <a:pt x="57866" y="31700"/>
                      <a:pt x="57866" y="31700"/>
                      <a:pt x="57866" y="31700"/>
                    </a:cubicBezTo>
                    <a:cubicBezTo>
                      <a:pt x="57866" y="7925"/>
                      <a:pt x="57866" y="7925"/>
                      <a:pt x="57866" y="7925"/>
                    </a:cubicBezTo>
                    <a:cubicBezTo>
                      <a:pt x="57866" y="3962"/>
                      <a:pt x="61812" y="0"/>
                      <a:pt x="65757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 sz="1350"/>
              </a:p>
            </p:txBody>
          </p:sp>
        </p:grpSp>
        <p:sp>
          <p:nvSpPr>
            <p:cNvPr id="16" name="ïşḻïďê-Freeform: Shape 85">
              <a:extLst>
                <a:ext uri="{FF2B5EF4-FFF2-40B4-BE49-F238E27FC236}">
                  <a16:creationId xmlns:a16="http://schemas.microsoft.com/office/drawing/2014/main" xmlns="" id="{6C7465DE-3AB5-47B9-84E9-0AF7BC99CFA2}"/>
                </a:ext>
              </a:extLst>
            </p:cNvPr>
            <p:cNvSpPr>
              <a:spLocks/>
            </p:cNvSpPr>
            <p:nvPr/>
          </p:nvSpPr>
          <p:spPr bwMode="auto">
            <a:xfrm>
              <a:off x="4270324" y="3034626"/>
              <a:ext cx="343637" cy="401751"/>
            </a:xfrm>
            <a:custGeom>
              <a:avLst/>
              <a:gdLst/>
              <a:ahLst/>
              <a:cxnLst>
                <a:cxn ang="0">
                  <a:pos x="44" y="43"/>
                </a:cxn>
                <a:cxn ang="0">
                  <a:pos x="87" y="0"/>
                </a:cxn>
                <a:cxn ang="0">
                  <a:pos x="130" y="43"/>
                </a:cxn>
                <a:cxn ang="0">
                  <a:pos x="87" y="86"/>
                </a:cxn>
                <a:cxn ang="0">
                  <a:pos x="44" y="43"/>
                </a:cxn>
                <a:cxn ang="0">
                  <a:pos x="137" y="37"/>
                </a:cxn>
                <a:cxn ang="0">
                  <a:pos x="263" y="14"/>
                </a:cxn>
                <a:cxn ang="0">
                  <a:pos x="252" y="124"/>
                </a:cxn>
                <a:cxn ang="0">
                  <a:pos x="206" y="104"/>
                </a:cxn>
                <a:cxn ang="0">
                  <a:pos x="204" y="129"/>
                </a:cxn>
                <a:cxn ang="0">
                  <a:pos x="183" y="119"/>
                </a:cxn>
                <a:cxn ang="0">
                  <a:pos x="121" y="148"/>
                </a:cxn>
                <a:cxn ang="0">
                  <a:pos x="96" y="145"/>
                </a:cxn>
                <a:cxn ang="0">
                  <a:pos x="80" y="219"/>
                </a:cxn>
                <a:cxn ang="0">
                  <a:pos x="60" y="242"/>
                </a:cxn>
                <a:cxn ang="0">
                  <a:pos x="60" y="377"/>
                </a:cxn>
                <a:cxn ang="0">
                  <a:pos x="37" y="400"/>
                </a:cxn>
                <a:cxn ang="0">
                  <a:pos x="37" y="400"/>
                </a:cxn>
                <a:cxn ang="0">
                  <a:pos x="14" y="377"/>
                </a:cxn>
                <a:cxn ang="0">
                  <a:pos x="15" y="234"/>
                </a:cxn>
                <a:cxn ang="0">
                  <a:pos x="3" y="203"/>
                </a:cxn>
                <a:cxn ang="0">
                  <a:pos x="23" y="110"/>
                </a:cxn>
                <a:cxn ang="0">
                  <a:pos x="59" y="84"/>
                </a:cxn>
                <a:cxn ang="0">
                  <a:pos x="59" y="84"/>
                </a:cxn>
                <a:cxn ang="0">
                  <a:pos x="69" y="85"/>
                </a:cxn>
                <a:cxn ang="0">
                  <a:pos x="78" y="88"/>
                </a:cxn>
                <a:cxn ang="0">
                  <a:pos x="99" y="111"/>
                </a:cxn>
                <a:cxn ang="0">
                  <a:pos x="155" y="100"/>
                </a:cxn>
                <a:cxn ang="0">
                  <a:pos x="156" y="99"/>
                </a:cxn>
                <a:cxn ang="0">
                  <a:pos x="157" y="84"/>
                </a:cxn>
                <a:cxn ang="0">
                  <a:pos x="134" y="74"/>
                </a:cxn>
                <a:cxn ang="0">
                  <a:pos x="137" y="37"/>
                </a:cxn>
                <a:cxn ang="0">
                  <a:pos x="168" y="92"/>
                </a:cxn>
                <a:cxn ang="0">
                  <a:pos x="178" y="95"/>
                </a:cxn>
                <a:cxn ang="0">
                  <a:pos x="186" y="108"/>
                </a:cxn>
                <a:cxn ang="0">
                  <a:pos x="193" y="111"/>
                </a:cxn>
                <a:cxn ang="0">
                  <a:pos x="194" y="100"/>
                </a:cxn>
                <a:cxn ang="0">
                  <a:pos x="169" y="89"/>
                </a:cxn>
                <a:cxn ang="0">
                  <a:pos x="168" y="92"/>
                </a:cxn>
                <a:cxn ang="0">
                  <a:pos x="267" y="117"/>
                </a:cxn>
                <a:cxn ang="0">
                  <a:pos x="327" y="155"/>
                </a:cxn>
                <a:cxn ang="0">
                  <a:pos x="331" y="147"/>
                </a:cxn>
                <a:cxn ang="0">
                  <a:pos x="272" y="109"/>
                </a:cxn>
                <a:cxn ang="0">
                  <a:pos x="267" y="117"/>
                </a:cxn>
                <a:cxn ang="0">
                  <a:pos x="345" y="14"/>
                </a:cxn>
                <a:cxn ang="0">
                  <a:pos x="343" y="5"/>
                </a:cxn>
                <a:cxn ang="0">
                  <a:pos x="274" y="21"/>
                </a:cxn>
                <a:cxn ang="0">
                  <a:pos x="276" y="30"/>
                </a:cxn>
                <a:cxn ang="0">
                  <a:pos x="345" y="14"/>
                </a:cxn>
                <a:cxn ang="0">
                  <a:pos x="276" y="67"/>
                </a:cxn>
                <a:cxn ang="0">
                  <a:pos x="275" y="76"/>
                </a:cxn>
                <a:cxn ang="0">
                  <a:pos x="353" y="81"/>
                </a:cxn>
                <a:cxn ang="0">
                  <a:pos x="354" y="71"/>
                </a:cxn>
                <a:cxn ang="0">
                  <a:pos x="276" y="67"/>
                </a:cxn>
                <a:cxn ang="0">
                  <a:pos x="276" y="67"/>
                </a:cxn>
                <a:cxn ang="0">
                  <a:pos x="276" y="67"/>
                </a:cxn>
              </a:cxnLst>
              <a:rect l="0" t="0" r="r" b="b"/>
              <a:pathLst>
                <a:path w="354" h="400">
                  <a:moveTo>
                    <a:pt x="44" y="43"/>
                  </a:moveTo>
                  <a:cubicBezTo>
                    <a:pt x="44" y="19"/>
                    <a:pt x="63" y="0"/>
                    <a:pt x="87" y="0"/>
                  </a:cubicBezTo>
                  <a:cubicBezTo>
                    <a:pt x="111" y="0"/>
                    <a:pt x="130" y="19"/>
                    <a:pt x="130" y="43"/>
                  </a:cubicBezTo>
                  <a:cubicBezTo>
                    <a:pt x="130" y="67"/>
                    <a:pt x="111" y="86"/>
                    <a:pt x="87" y="86"/>
                  </a:cubicBezTo>
                  <a:cubicBezTo>
                    <a:pt x="63" y="86"/>
                    <a:pt x="44" y="67"/>
                    <a:pt x="44" y="43"/>
                  </a:cubicBezTo>
                  <a:close/>
                  <a:moveTo>
                    <a:pt x="137" y="37"/>
                  </a:moveTo>
                  <a:cubicBezTo>
                    <a:pt x="263" y="14"/>
                    <a:pt x="263" y="14"/>
                    <a:pt x="263" y="14"/>
                  </a:cubicBezTo>
                  <a:cubicBezTo>
                    <a:pt x="252" y="124"/>
                    <a:pt x="252" y="124"/>
                    <a:pt x="252" y="124"/>
                  </a:cubicBezTo>
                  <a:cubicBezTo>
                    <a:pt x="206" y="104"/>
                    <a:pt x="206" y="104"/>
                    <a:pt x="206" y="104"/>
                  </a:cubicBezTo>
                  <a:cubicBezTo>
                    <a:pt x="204" y="129"/>
                    <a:pt x="204" y="129"/>
                    <a:pt x="204" y="129"/>
                  </a:cubicBezTo>
                  <a:cubicBezTo>
                    <a:pt x="183" y="119"/>
                    <a:pt x="183" y="119"/>
                    <a:pt x="183" y="119"/>
                  </a:cubicBezTo>
                  <a:cubicBezTo>
                    <a:pt x="169" y="139"/>
                    <a:pt x="145" y="148"/>
                    <a:pt x="121" y="148"/>
                  </a:cubicBezTo>
                  <a:cubicBezTo>
                    <a:pt x="112" y="148"/>
                    <a:pt x="104" y="147"/>
                    <a:pt x="96" y="145"/>
                  </a:cubicBezTo>
                  <a:cubicBezTo>
                    <a:pt x="80" y="219"/>
                    <a:pt x="80" y="219"/>
                    <a:pt x="80" y="219"/>
                  </a:cubicBezTo>
                  <a:cubicBezTo>
                    <a:pt x="77" y="231"/>
                    <a:pt x="70" y="238"/>
                    <a:pt x="60" y="242"/>
                  </a:cubicBezTo>
                  <a:cubicBezTo>
                    <a:pt x="60" y="377"/>
                    <a:pt x="60" y="377"/>
                    <a:pt x="60" y="377"/>
                  </a:cubicBezTo>
                  <a:cubicBezTo>
                    <a:pt x="60" y="390"/>
                    <a:pt x="50" y="400"/>
                    <a:pt x="37" y="400"/>
                  </a:cubicBezTo>
                  <a:cubicBezTo>
                    <a:pt x="37" y="400"/>
                    <a:pt x="37" y="400"/>
                    <a:pt x="37" y="400"/>
                  </a:cubicBezTo>
                  <a:cubicBezTo>
                    <a:pt x="25" y="400"/>
                    <a:pt x="14" y="390"/>
                    <a:pt x="14" y="377"/>
                  </a:cubicBezTo>
                  <a:cubicBezTo>
                    <a:pt x="15" y="234"/>
                    <a:pt x="15" y="234"/>
                    <a:pt x="15" y="234"/>
                  </a:cubicBezTo>
                  <a:cubicBezTo>
                    <a:pt x="6" y="226"/>
                    <a:pt x="0" y="215"/>
                    <a:pt x="3" y="203"/>
                  </a:cubicBezTo>
                  <a:cubicBezTo>
                    <a:pt x="23" y="110"/>
                    <a:pt x="23" y="110"/>
                    <a:pt x="23" y="110"/>
                  </a:cubicBezTo>
                  <a:cubicBezTo>
                    <a:pt x="26" y="92"/>
                    <a:pt x="44" y="84"/>
                    <a:pt x="59" y="84"/>
                  </a:cubicBezTo>
                  <a:cubicBezTo>
                    <a:pt x="59" y="84"/>
                    <a:pt x="59" y="84"/>
                    <a:pt x="59" y="84"/>
                  </a:cubicBezTo>
                  <a:cubicBezTo>
                    <a:pt x="59" y="84"/>
                    <a:pt x="64" y="84"/>
                    <a:pt x="69" y="85"/>
                  </a:cubicBezTo>
                  <a:cubicBezTo>
                    <a:pt x="73" y="86"/>
                    <a:pt x="78" y="88"/>
                    <a:pt x="78" y="88"/>
                  </a:cubicBezTo>
                  <a:cubicBezTo>
                    <a:pt x="87" y="92"/>
                    <a:pt x="95" y="100"/>
                    <a:pt x="99" y="111"/>
                  </a:cubicBezTo>
                  <a:cubicBezTo>
                    <a:pt x="117" y="119"/>
                    <a:pt x="145" y="116"/>
                    <a:pt x="155" y="100"/>
                  </a:cubicBezTo>
                  <a:cubicBezTo>
                    <a:pt x="156" y="100"/>
                    <a:pt x="156" y="99"/>
                    <a:pt x="156" y="99"/>
                  </a:cubicBezTo>
                  <a:cubicBezTo>
                    <a:pt x="157" y="84"/>
                    <a:pt x="157" y="84"/>
                    <a:pt x="157" y="84"/>
                  </a:cubicBezTo>
                  <a:cubicBezTo>
                    <a:pt x="134" y="74"/>
                    <a:pt x="134" y="74"/>
                    <a:pt x="134" y="74"/>
                  </a:cubicBezTo>
                  <a:lnTo>
                    <a:pt x="137" y="37"/>
                  </a:lnTo>
                  <a:close/>
                  <a:moveTo>
                    <a:pt x="168" y="92"/>
                  </a:moveTo>
                  <a:cubicBezTo>
                    <a:pt x="172" y="92"/>
                    <a:pt x="175" y="93"/>
                    <a:pt x="178" y="95"/>
                  </a:cubicBezTo>
                  <a:cubicBezTo>
                    <a:pt x="183" y="98"/>
                    <a:pt x="185" y="103"/>
                    <a:pt x="186" y="108"/>
                  </a:cubicBezTo>
                  <a:cubicBezTo>
                    <a:pt x="193" y="111"/>
                    <a:pt x="193" y="111"/>
                    <a:pt x="193" y="111"/>
                  </a:cubicBezTo>
                  <a:cubicBezTo>
                    <a:pt x="194" y="100"/>
                    <a:pt x="194" y="100"/>
                    <a:pt x="194" y="100"/>
                  </a:cubicBezTo>
                  <a:cubicBezTo>
                    <a:pt x="169" y="89"/>
                    <a:pt x="169" y="89"/>
                    <a:pt x="169" y="89"/>
                  </a:cubicBezTo>
                  <a:lnTo>
                    <a:pt x="168" y="92"/>
                  </a:lnTo>
                  <a:close/>
                  <a:moveTo>
                    <a:pt x="267" y="117"/>
                  </a:moveTo>
                  <a:cubicBezTo>
                    <a:pt x="327" y="155"/>
                    <a:pt x="327" y="155"/>
                    <a:pt x="327" y="155"/>
                  </a:cubicBezTo>
                  <a:cubicBezTo>
                    <a:pt x="331" y="147"/>
                    <a:pt x="331" y="147"/>
                    <a:pt x="331" y="147"/>
                  </a:cubicBezTo>
                  <a:cubicBezTo>
                    <a:pt x="272" y="109"/>
                    <a:pt x="272" y="109"/>
                    <a:pt x="272" y="109"/>
                  </a:cubicBezTo>
                  <a:lnTo>
                    <a:pt x="267" y="117"/>
                  </a:lnTo>
                  <a:close/>
                  <a:moveTo>
                    <a:pt x="345" y="14"/>
                  </a:moveTo>
                  <a:cubicBezTo>
                    <a:pt x="343" y="5"/>
                    <a:pt x="343" y="5"/>
                    <a:pt x="343" y="5"/>
                  </a:cubicBezTo>
                  <a:cubicBezTo>
                    <a:pt x="274" y="21"/>
                    <a:pt x="274" y="21"/>
                    <a:pt x="274" y="21"/>
                  </a:cubicBezTo>
                  <a:cubicBezTo>
                    <a:pt x="276" y="30"/>
                    <a:pt x="276" y="30"/>
                    <a:pt x="276" y="30"/>
                  </a:cubicBezTo>
                  <a:lnTo>
                    <a:pt x="345" y="14"/>
                  </a:lnTo>
                  <a:close/>
                  <a:moveTo>
                    <a:pt x="276" y="67"/>
                  </a:moveTo>
                  <a:cubicBezTo>
                    <a:pt x="275" y="76"/>
                    <a:pt x="275" y="76"/>
                    <a:pt x="275" y="76"/>
                  </a:cubicBezTo>
                  <a:cubicBezTo>
                    <a:pt x="353" y="81"/>
                    <a:pt x="353" y="81"/>
                    <a:pt x="353" y="81"/>
                  </a:cubicBezTo>
                  <a:cubicBezTo>
                    <a:pt x="354" y="71"/>
                    <a:pt x="354" y="71"/>
                    <a:pt x="354" y="71"/>
                  </a:cubicBezTo>
                  <a:lnTo>
                    <a:pt x="276" y="67"/>
                  </a:lnTo>
                  <a:close/>
                  <a:moveTo>
                    <a:pt x="276" y="67"/>
                  </a:moveTo>
                  <a:cubicBezTo>
                    <a:pt x="276" y="67"/>
                    <a:pt x="276" y="67"/>
                    <a:pt x="276" y="67"/>
                  </a:cubicBezTo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17" name="ïşḻïďê-Freeform: Shape 85">
              <a:extLst>
                <a:ext uri="{FF2B5EF4-FFF2-40B4-BE49-F238E27FC236}">
                  <a16:creationId xmlns:a16="http://schemas.microsoft.com/office/drawing/2014/main" xmlns="" id="{6C7465DE-3AB5-47B9-84E9-0AF7BC99CFA2}"/>
                </a:ext>
              </a:extLst>
            </p:cNvPr>
            <p:cNvSpPr>
              <a:spLocks/>
            </p:cNvSpPr>
            <p:nvPr/>
          </p:nvSpPr>
          <p:spPr bwMode="auto">
            <a:xfrm>
              <a:off x="1980468" y="3032311"/>
              <a:ext cx="343637" cy="401751"/>
            </a:xfrm>
            <a:custGeom>
              <a:avLst/>
              <a:gdLst/>
              <a:ahLst/>
              <a:cxnLst>
                <a:cxn ang="0">
                  <a:pos x="44" y="43"/>
                </a:cxn>
                <a:cxn ang="0">
                  <a:pos x="87" y="0"/>
                </a:cxn>
                <a:cxn ang="0">
                  <a:pos x="130" y="43"/>
                </a:cxn>
                <a:cxn ang="0">
                  <a:pos x="87" y="86"/>
                </a:cxn>
                <a:cxn ang="0">
                  <a:pos x="44" y="43"/>
                </a:cxn>
                <a:cxn ang="0">
                  <a:pos x="137" y="37"/>
                </a:cxn>
                <a:cxn ang="0">
                  <a:pos x="263" y="14"/>
                </a:cxn>
                <a:cxn ang="0">
                  <a:pos x="252" y="124"/>
                </a:cxn>
                <a:cxn ang="0">
                  <a:pos x="206" y="104"/>
                </a:cxn>
                <a:cxn ang="0">
                  <a:pos x="204" y="129"/>
                </a:cxn>
                <a:cxn ang="0">
                  <a:pos x="183" y="119"/>
                </a:cxn>
                <a:cxn ang="0">
                  <a:pos x="121" y="148"/>
                </a:cxn>
                <a:cxn ang="0">
                  <a:pos x="96" y="145"/>
                </a:cxn>
                <a:cxn ang="0">
                  <a:pos x="80" y="219"/>
                </a:cxn>
                <a:cxn ang="0">
                  <a:pos x="60" y="242"/>
                </a:cxn>
                <a:cxn ang="0">
                  <a:pos x="60" y="377"/>
                </a:cxn>
                <a:cxn ang="0">
                  <a:pos x="37" y="400"/>
                </a:cxn>
                <a:cxn ang="0">
                  <a:pos x="37" y="400"/>
                </a:cxn>
                <a:cxn ang="0">
                  <a:pos x="14" y="377"/>
                </a:cxn>
                <a:cxn ang="0">
                  <a:pos x="15" y="234"/>
                </a:cxn>
                <a:cxn ang="0">
                  <a:pos x="3" y="203"/>
                </a:cxn>
                <a:cxn ang="0">
                  <a:pos x="23" y="110"/>
                </a:cxn>
                <a:cxn ang="0">
                  <a:pos x="59" y="84"/>
                </a:cxn>
                <a:cxn ang="0">
                  <a:pos x="59" y="84"/>
                </a:cxn>
                <a:cxn ang="0">
                  <a:pos x="69" y="85"/>
                </a:cxn>
                <a:cxn ang="0">
                  <a:pos x="78" y="88"/>
                </a:cxn>
                <a:cxn ang="0">
                  <a:pos x="99" y="111"/>
                </a:cxn>
                <a:cxn ang="0">
                  <a:pos x="155" y="100"/>
                </a:cxn>
                <a:cxn ang="0">
                  <a:pos x="156" y="99"/>
                </a:cxn>
                <a:cxn ang="0">
                  <a:pos x="157" y="84"/>
                </a:cxn>
                <a:cxn ang="0">
                  <a:pos x="134" y="74"/>
                </a:cxn>
                <a:cxn ang="0">
                  <a:pos x="137" y="37"/>
                </a:cxn>
                <a:cxn ang="0">
                  <a:pos x="168" y="92"/>
                </a:cxn>
                <a:cxn ang="0">
                  <a:pos x="178" y="95"/>
                </a:cxn>
                <a:cxn ang="0">
                  <a:pos x="186" y="108"/>
                </a:cxn>
                <a:cxn ang="0">
                  <a:pos x="193" y="111"/>
                </a:cxn>
                <a:cxn ang="0">
                  <a:pos x="194" y="100"/>
                </a:cxn>
                <a:cxn ang="0">
                  <a:pos x="169" y="89"/>
                </a:cxn>
                <a:cxn ang="0">
                  <a:pos x="168" y="92"/>
                </a:cxn>
                <a:cxn ang="0">
                  <a:pos x="267" y="117"/>
                </a:cxn>
                <a:cxn ang="0">
                  <a:pos x="327" y="155"/>
                </a:cxn>
                <a:cxn ang="0">
                  <a:pos x="331" y="147"/>
                </a:cxn>
                <a:cxn ang="0">
                  <a:pos x="272" y="109"/>
                </a:cxn>
                <a:cxn ang="0">
                  <a:pos x="267" y="117"/>
                </a:cxn>
                <a:cxn ang="0">
                  <a:pos x="345" y="14"/>
                </a:cxn>
                <a:cxn ang="0">
                  <a:pos x="343" y="5"/>
                </a:cxn>
                <a:cxn ang="0">
                  <a:pos x="274" y="21"/>
                </a:cxn>
                <a:cxn ang="0">
                  <a:pos x="276" y="30"/>
                </a:cxn>
                <a:cxn ang="0">
                  <a:pos x="345" y="14"/>
                </a:cxn>
                <a:cxn ang="0">
                  <a:pos x="276" y="67"/>
                </a:cxn>
                <a:cxn ang="0">
                  <a:pos x="275" y="76"/>
                </a:cxn>
                <a:cxn ang="0">
                  <a:pos x="353" y="81"/>
                </a:cxn>
                <a:cxn ang="0">
                  <a:pos x="354" y="71"/>
                </a:cxn>
                <a:cxn ang="0">
                  <a:pos x="276" y="67"/>
                </a:cxn>
                <a:cxn ang="0">
                  <a:pos x="276" y="67"/>
                </a:cxn>
                <a:cxn ang="0">
                  <a:pos x="276" y="67"/>
                </a:cxn>
              </a:cxnLst>
              <a:rect l="0" t="0" r="r" b="b"/>
              <a:pathLst>
                <a:path w="354" h="400">
                  <a:moveTo>
                    <a:pt x="44" y="43"/>
                  </a:moveTo>
                  <a:cubicBezTo>
                    <a:pt x="44" y="19"/>
                    <a:pt x="63" y="0"/>
                    <a:pt x="87" y="0"/>
                  </a:cubicBezTo>
                  <a:cubicBezTo>
                    <a:pt x="111" y="0"/>
                    <a:pt x="130" y="19"/>
                    <a:pt x="130" y="43"/>
                  </a:cubicBezTo>
                  <a:cubicBezTo>
                    <a:pt x="130" y="67"/>
                    <a:pt x="111" y="86"/>
                    <a:pt x="87" y="86"/>
                  </a:cubicBezTo>
                  <a:cubicBezTo>
                    <a:pt x="63" y="86"/>
                    <a:pt x="44" y="67"/>
                    <a:pt x="44" y="43"/>
                  </a:cubicBezTo>
                  <a:close/>
                  <a:moveTo>
                    <a:pt x="137" y="37"/>
                  </a:moveTo>
                  <a:cubicBezTo>
                    <a:pt x="263" y="14"/>
                    <a:pt x="263" y="14"/>
                    <a:pt x="263" y="14"/>
                  </a:cubicBezTo>
                  <a:cubicBezTo>
                    <a:pt x="252" y="124"/>
                    <a:pt x="252" y="124"/>
                    <a:pt x="252" y="124"/>
                  </a:cubicBezTo>
                  <a:cubicBezTo>
                    <a:pt x="206" y="104"/>
                    <a:pt x="206" y="104"/>
                    <a:pt x="206" y="104"/>
                  </a:cubicBezTo>
                  <a:cubicBezTo>
                    <a:pt x="204" y="129"/>
                    <a:pt x="204" y="129"/>
                    <a:pt x="204" y="129"/>
                  </a:cubicBezTo>
                  <a:cubicBezTo>
                    <a:pt x="183" y="119"/>
                    <a:pt x="183" y="119"/>
                    <a:pt x="183" y="119"/>
                  </a:cubicBezTo>
                  <a:cubicBezTo>
                    <a:pt x="169" y="139"/>
                    <a:pt x="145" y="148"/>
                    <a:pt x="121" y="148"/>
                  </a:cubicBezTo>
                  <a:cubicBezTo>
                    <a:pt x="112" y="148"/>
                    <a:pt x="104" y="147"/>
                    <a:pt x="96" y="145"/>
                  </a:cubicBezTo>
                  <a:cubicBezTo>
                    <a:pt x="80" y="219"/>
                    <a:pt x="80" y="219"/>
                    <a:pt x="80" y="219"/>
                  </a:cubicBezTo>
                  <a:cubicBezTo>
                    <a:pt x="77" y="231"/>
                    <a:pt x="70" y="238"/>
                    <a:pt x="60" y="242"/>
                  </a:cubicBezTo>
                  <a:cubicBezTo>
                    <a:pt x="60" y="377"/>
                    <a:pt x="60" y="377"/>
                    <a:pt x="60" y="377"/>
                  </a:cubicBezTo>
                  <a:cubicBezTo>
                    <a:pt x="60" y="390"/>
                    <a:pt x="50" y="400"/>
                    <a:pt x="37" y="400"/>
                  </a:cubicBezTo>
                  <a:cubicBezTo>
                    <a:pt x="37" y="400"/>
                    <a:pt x="37" y="400"/>
                    <a:pt x="37" y="400"/>
                  </a:cubicBezTo>
                  <a:cubicBezTo>
                    <a:pt x="25" y="400"/>
                    <a:pt x="14" y="390"/>
                    <a:pt x="14" y="377"/>
                  </a:cubicBezTo>
                  <a:cubicBezTo>
                    <a:pt x="15" y="234"/>
                    <a:pt x="15" y="234"/>
                    <a:pt x="15" y="234"/>
                  </a:cubicBezTo>
                  <a:cubicBezTo>
                    <a:pt x="6" y="226"/>
                    <a:pt x="0" y="215"/>
                    <a:pt x="3" y="203"/>
                  </a:cubicBezTo>
                  <a:cubicBezTo>
                    <a:pt x="23" y="110"/>
                    <a:pt x="23" y="110"/>
                    <a:pt x="23" y="110"/>
                  </a:cubicBezTo>
                  <a:cubicBezTo>
                    <a:pt x="26" y="92"/>
                    <a:pt x="44" y="84"/>
                    <a:pt x="59" y="84"/>
                  </a:cubicBezTo>
                  <a:cubicBezTo>
                    <a:pt x="59" y="84"/>
                    <a:pt x="59" y="84"/>
                    <a:pt x="59" y="84"/>
                  </a:cubicBezTo>
                  <a:cubicBezTo>
                    <a:pt x="59" y="84"/>
                    <a:pt x="64" y="84"/>
                    <a:pt x="69" y="85"/>
                  </a:cubicBezTo>
                  <a:cubicBezTo>
                    <a:pt x="73" y="86"/>
                    <a:pt x="78" y="88"/>
                    <a:pt x="78" y="88"/>
                  </a:cubicBezTo>
                  <a:cubicBezTo>
                    <a:pt x="87" y="92"/>
                    <a:pt x="95" y="100"/>
                    <a:pt x="99" y="111"/>
                  </a:cubicBezTo>
                  <a:cubicBezTo>
                    <a:pt x="117" y="119"/>
                    <a:pt x="145" y="116"/>
                    <a:pt x="155" y="100"/>
                  </a:cubicBezTo>
                  <a:cubicBezTo>
                    <a:pt x="156" y="100"/>
                    <a:pt x="156" y="99"/>
                    <a:pt x="156" y="99"/>
                  </a:cubicBezTo>
                  <a:cubicBezTo>
                    <a:pt x="157" y="84"/>
                    <a:pt x="157" y="84"/>
                    <a:pt x="157" y="84"/>
                  </a:cubicBezTo>
                  <a:cubicBezTo>
                    <a:pt x="134" y="74"/>
                    <a:pt x="134" y="74"/>
                    <a:pt x="134" y="74"/>
                  </a:cubicBezTo>
                  <a:lnTo>
                    <a:pt x="137" y="37"/>
                  </a:lnTo>
                  <a:close/>
                  <a:moveTo>
                    <a:pt x="168" y="92"/>
                  </a:moveTo>
                  <a:cubicBezTo>
                    <a:pt x="172" y="92"/>
                    <a:pt x="175" y="93"/>
                    <a:pt x="178" y="95"/>
                  </a:cubicBezTo>
                  <a:cubicBezTo>
                    <a:pt x="183" y="98"/>
                    <a:pt x="185" y="103"/>
                    <a:pt x="186" y="108"/>
                  </a:cubicBezTo>
                  <a:cubicBezTo>
                    <a:pt x="193" y="111"/>
                    <a:pt x="193" y="111"/>
                    <a:pt x="193" y="111"/>
                  </a:cubicBezTo>
                  <a:cubicBezTo>
                    <a:pt x="194" y="100"/>
                    <a:pt x="194" y="100"/>
                    <a:pt x="194" y="100"/>
                  </a:cubicBezTo>
                  <a:cubicBezTo>
                    <a:pt x="169" y="89"/>
                    <a:pt x="169" y="89"/>
                    <a:pt x="169" y="89"/>
                  </a:cubicBezTo>
                  <a:lnTo>
                    <a:pt x="168" y="92"/>
                  </a:lnTo>
                  <a:close/>
                  <a:moveTo>
                    <a:pt x="267" y="117"/>
                  </a:moveTo>
                  <a:cubicBezTo>
                    <a:pt x="327" y="155"/>
                    <a:pt x="327" y="155"/>
                    <a:pt x="327" y="155"/>
                  </a:cubicBezTo>
                  <a:cubicBezTo>
                    <a:pt x="331" y="147"/>
                    <a:pt x="331" y="147"/>
                    <a:pt x="331" y="147"/>
                  </a:cubicBezTo>
                  <a:cubicBezTo>
                    <a:pt x="272" y="109"/>
                    <a:pt x="272" y="109"/>
                    <a:pt x="272" y="109"/>
                  </a:cubicBezTo>
                  <a:lnTo>
                    <a:pt x="267" y="117"/>
                  </a:lnTo>
                  <a:close/>
                  <a:moveTo>
                    <a:pt x="345" y="14"/>
                  </a:moveTo>
                  <a:cubicBezTo>
                    <a:pt x="343" y="5"/>
                    <a:pt x="343" y="5"/>
                    <a:pt x="343" y="5"/>
                  </a:cubicBezTo>
                  <a:cubicBezTo>
                    <a:pt x="274" y="21"/>
                    <a:pt x="274" y="21"/>
                    <a:pt x="274" y="21"/>
                  </a:cubicBezTo>
                  <a:cubicBezTo>
                    <a:pt x="276" y="30"/>
                    <a:pt x="276" y="30"/>
                    <a:pt x="276" y="30"/>
                  </a:cubicBezTo>
                  <a:lnTo>
                    <a:pt x="345" y="14"/>
                  </a:lnTo>
                  <a:close/>
                  <a:moveTo>
                    <a:pt x="276" y="67"/>
                  </a:moveTo>
                  <a:cubicBezTo>
                    <a:pt x="275" y="76"/>
                    <a:pt x="275" y="76"/>
                    <a:pt x="275" y="76"/>
                  </a:cubicBezTo>
                  <a:cubicBezTo>
                    <a:pt x="353" y="81"/>
                    <a:pt x="353" y="81"/>
                    <a:pt x="353" y="81"/>
                  </a:cubicBezTo>
                  <a:cubicBezTo>
                    <a:pt x="354" y="71"/>
                    <a:pt x="354" y="71"/>
                    <a:pt x="354" y="71"/>
                  </a:cubicBezTo>
                  <a:lnTo>
                    <a:pt x="276" y="67"/>
                  </a:lnTo>
                  <a:close/>
                  <a:moveTo>
                    <a:pt x="276" y="67"/>
                  </a:moveTo>
                  <a:cubicBezTo>
                    <a:pt x="276" y="67"/>
                    <a:pt x="276" y="67"/>
                    <a:pt x="276" y="67"/>
                  </a:cubicBezTo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18" name="ïşḻïďê-Freeform: Shape 85">
              <a:extLst>
                <a:ext uri="{FF2B5EF4-FFF2-40B4-BE49-F238E27FC236}">
                  <a16:creationId xmlns:a16="http://schemas.microsoft.com/office/drawing/2014/main" xmlns="" id="{6C7465DE-3AB5-47B9-84E9-0AF7BC99CFA2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8225" y="3031974"/>
              <a:ext cx="343637" cy="401751"/>
            </a:xfrm>
            <a:custGeom>
              <a:avLst/>
              <a:gdLst/>
              <a:ahLst/>
              <a:cxnLst>
                <a:cxn ang="0">
                  <a:pos x="44" y="43"/>
                </a:cxn>
                <a:cxn ang="0">
                  <a:pos x="87" y="0"/>
                </a:cxn>
                <a:cxn ang="0">
                  <a:pos x="130" y="43"/>
                </a:cxn>
                <a:cxn ang="0">
                  <a:pos x="87" y="86"/>
                </a:cxn>
                <a:cxn ang="0">
                  <a:pos x="44" y="43"/>
                </a:cxn>
                <a:cxn ang="0">
                  <a:pos x="137" y="37"/>
                </a:cxn>
                <a:cxn ang="0">
                  <a:pos x="263" y="14"/>
                </a:cxn>
                <a:cxn ang="0">
                  <a:pos x="252" y="124"/>
                </a:cxn>
                <a:cxn ang="0">
                  <a:pos x="206" y="104"/>
                </a:cxn>
                <a:cxn ang="0">
                  <a:pos x="204" y="129"/>
                </a:cxn>
                <a:cxn ang="0">
                  <a:pos x="183" y="119"/>
                </a:cxn>
                <a:cxn ang="0">
                  <a:pos x="121" y="148"/>
                </a:cxn>
                <a:cxn ang="0">
                  <a:pos x="96" y="145"/>
                </a:cxn>
                <a:cxn ang="0">
                  <a:pos x="80" y="219"/>
                </a:cxn>
                <a:cxn ang="0">
                  <a:pos x="60" y="242"/>
                </a:cxn>
                <a:cxn ang="0">
                  <a:pos x="60" y="377"/>
                </a:cxn>
                <a:cxn ang="0">
                  <a:pos x="37" y="400"/>
                </a:cxn>
                <a:cxn ang="0">
                  <a:pos x="37" y="400"/>
                </a:cxn>
                <a:cxn ang="0">
                  <a:pos x="14" y="377"/>
                </a:cxn>
                <a:cxn ang="0">
                  <a:pos x="15" y="234"/>
                </a:cxn>
                <a:cxn ang="0">
                  <a:pos x="3" y="203"/>
                </a:cxn>
                <a:cxn ang="0">
                  <a:pos x="23" y="110"/>
                </a:cxn>
                <a:cxn ang="0">
                  <a:pos x="59" y="84"/>
                </a:cxn>
                <a:cxn ang="0">
                  <a:pos x="59" y="84"/>
                </a:cxn>
                <a:cxn ang="0">
                  <a:pos x="69" y="85"/>
                </a:cxn>
                <a:cxn ang="0">
                  <a:pos x="78" y="88"/>
                </a:cxn>
                <a:cxn ang="0">
                  <a:pos x="99" y="111"/>
                </a:cxn>
                <a:cxn ang="0">
                  <a:pos x="155" y="100"/>
                </a:cxn>
                <a:cxn ang="0">
                  <a:pos x="156" y="99"/>
                </a:cxn>
                <a:cxn ang="0">
                  <a:pos x="157" y="84"/>
                </a:cxn>
                <a:cxn ang="0">
                  <a:pos x="134" y="74"/>
                </a:cxn>
                <a:cxn ang="0">
                  <a:pos x="137" y="37"/>
                </a:cxn>
                <a:cxn ang="0">
                  <a:pos x="168" y="92"/>
                </a:cxn>
                <a:cxn ang="0">
                  <a:pos x="178" y="95"/>
                </a:cxn>
                <a:cxn ang="0">
                  <a:pos x="186" y="108"/>
                </a:cxn>
                <a:cxn ang="0">
                  <a:pos x="193" y="111"/>
                </a:cxn>
                <a:cxn ang="0">
                  <a:pos x="194" y="100"/>
                </a:cxn>
                <a:cxn ang="0">
                  <a:pos x="169" y="89"/>
                </a:cxn>
                <a:cxn ang="0">
                  <a:pos x="168" y="92"/>
                </a:cxn>
                <a:cxn ang="0">
                  <a:pos x="267" y="117"/>
                </a:cxn>
                <a:cxn ang="0">
                  <a:pos x="327" y="155"/>
                </a:cxn>
                <a:cxn ang="0">
                  <a:pos x="331" y="147"/>
                </a:cxn>
                <a:cxn ang="0">
                  <a:pos x="272" y="109"/>
                </a:cxn>
                <a:cxn ang="0">
                  <a:pos x="267" y="117"/>
                </a:cxn>
                <a:cxn ang="0">
                  <a:pos x="345" y="14"/>
                </a:cxn>
                <a:cxn ang="0">
                  <a:pos x="343" y="5"/>
                </a:cxn>
                <a:cxn ang="0">
                  <a:pos x="274" y="21"/>
                </a:cxn>
                <a:cxn ang="0">
                  <a:pos x="276" y="30"/>
                </a:cxn>
                <a:cxn ang="0">
                  <a:pos x="345" y="14"/>
                </a:cxn>
                <a:cxn ang="0">
                  <a:pos x="276" y="67"/>
                </a:cxn>
                <a:cxn ang="0">
                  <a:pos x="275" y="76"/>
                </a:cxn>
                <a:cxn ang="0">
                  <a:pos x="353" y="81"/>
                </a:cxn>
                <a:cxn ang="0">
                  <a:pos x="354" y="71"/>
                </a:cxn>
                <a:cxn ang="0">
                  <a:pos x="276" y="67"/>
                </a:cxn>
                <a:cxn ang="0">
                  <a:pos x="276" y="67"/>
                </a:cxn>
                <a:cxn ang="0">
                  <a:pos x="276" y="67"/>
                </a:cxn>
              </a:cxnLst>
              <a:rect l="0" t="0" r="r" b="b"/>
              <a:pathLst>
                <a:path w="354" h="400">
                  <a:moveTo>
                    <a:pt x="44" y="43"/>
                  </a:moveTo>
                  <a:cubicBezTo>
                    <a:pt x="44" y="19"/>
                    <a:pt x="63" y="0"/>
                    <a:pt x="87" y="0"/>
                  </a:cubicBezTo>
                  <a:cubicBezTo>
                    <a:pt x="111" y="0"/>
                    <a:pt x="130" y="19"/>
                    <a:pt x="130" y="43"/>
                  </a:cubicBezTo>
                  <a:cubicBezTo>
                    <a:pt x="130" y="67"/>
                    <a:pt x="111" y="86"/>
                    <a:pt x="87" y="86"/>
                  </a:cubicBezTo>
                  <a:cubicBezTo>
                    <a:pt x="63" y="86"/>
                    <a:pt x="44" y="67"/>
                    <a:pt x="44" y="43"/>
                  </a:cubicBezTo>
                  <a:close/>
                  <a:moveTo>
                    <a:pt x="137" y="37"/>
                  </a:moveTo>
                  <a:cubicBezTo>
                    <a:pt x="263" y="14"/>
                    <a:pt x="263" y="14"/>
                    <a:pt x="263" y="14"/>
                  </a:cubicBezTo>
                  <a:cubicBezTo>
                    <a:pt x="252" y="124"/>
                    <a:pt x="252" y="124"/>
                    <a:pt x="252" y="124"/>
                  </a:cubicBezTo>
                  <a:cubicBezTo>
                    <a:pt x="206" y="104"/>
                    <a:pt x="206" y="104"/>
                    <a:pt x="206" y="104"/>
                  </a:cubicBezTo>
                  <a:cubicBezTo>
                    <a:pt x="204" y="129"/>
                    <a:pt x="204" y="129"/>
                    <a:pt x="204" y="129"/>
                  </a:cubicBezTo>
                  <a:cubicBezTo>
                    <a:pt x="183" y="119"/>
                    <a:pt x="183" y="119"/>
                    <a:pt x="183" y="119"/>
                  </a:cubicBezTo>
                  <a:cubicBezTo>
                    <a:pt x="169" y="139"/>
                    <a:pt x="145" y="148"/>
                    <a:pt x="121" y="148"/>
                  </a:cubicBezTo>
                  <a:cubicBezTo>
                    <a:pt x="112" y="148"/>
                    <a:pt x="104" y="147"/>
                    <a:pt x="96" y="145"/>
                  </a:cubicBezTo>
                  <a:cubicBezTo>
                    <a:pt x="80" y="219"/>
                    <a:pt x="80" y="219"/>
                    <a:pt x="80" y="219"/>
                  </a:cubicBezTo>
                  <a:cubicBezTo>
                    <a:pt x="77" y="231"/>
                    <a:pt x="70" y="238"/>
                    <a:pt x="60" y="242"/>
                  </a:cubicBezTo>
                  <a:cubicBezTo>
                    <a:pt x="60" y="377"/>
                    <a:pt x="60" y="377"/>
                    <a:pt x="60" y="377"/>
                  </a:cubicBezTo>
                  <a:cubicBezTo>
                    <a:pt x="60" y="390"/>
                    <a:pt x="50" y="400"/>
                    <a:pt x="37" y="400"/>
                  </a:cubicBezTo>
                  <a:cubicBezTo>
                    <a:pt x="37" y="400"/>
                    <a:pt x="37" y="400"/>
                    <a:pt x="37" y="400"/>
                  </a:cubicBezTo>
                  <a:cubicBezTo>
                    <a:pt x="25" y="400"/>
                    <a:pt x="14" y="390"/>
                    <a:pt x="14" y="377"/>
                  </a:cubicBezTo>
                  <a:cubicBezTo>
                    <a:pt x="15" y="234"/>
                    <a:pt x="15" y="234"/>
                    <a:pt x="15" y="234"/>
                  </a:cubicBezTo>
                  <a:cubicBezTo>
                    <a:pt x="6" y="226"/>
                    <a:pt x="0" y="215"/>
                    <a:pt x="3" y="203"/>
                  </a:cubicBezTo>
                  <a:cubicBezTo>
                    <a:pt x="23" y="110"/>
                    <a:pt x="23" y="110"/>
                    <a:pt x="23" y="110"/>
                  </a:cubicBezTo>
                  <a:cubicBezTo>
                    <a:pt x="26" y="92"/>
                    <a:pt x="44" y="84"/>
                    <a:pt x="59" y="84"/>
                  </a:cubicBezTo>
                  <a:cubicBezTo>
                    <a:pt x="59" y="84"/>
                    <a:pt x="59" y="84"/>
                    <a:pt x="59" y="84"/>
                  </a:cubicBezTo>
                  <a:cubicBezTo>
                    <a:pt x="59" y="84"/>
                    <a:pt x="64" y="84"/>
                    <a:pt x="69" y="85"/>
                  </a:cubicBezTo>
                  <a:cubicBezTo>
                    <a:pt x="73" y="86"/>
                    <a:pt x="78" y="88"/>
                    <a:pt x="78" y="88"/>
                  </a:cubicBezTo>
                  <a:cubicBezTo>
                    <a:pt x="87" y="92"/>
                    <a:pt x="95" y="100"/>
                    <a:pt x="99" y="111"/>
                  </a:cubicBezTo>
                  <a:cubicBezTo>
                    <a:pt x="117" y="119"/>
                    <a:pt x="145" y="116"/>
                    <a:pt x="155" y="100"/>
                  </a:cubicBezTo>
                  <a:cubicBezTo>
                    <a:pt x="156" y="100"/>
                    <a:pt x="156" y="99"/>
                    <a:pt x="156" y="99"/>
                  </a:cubicBezTo>
                  <a:cubicBezTo>
                    <a:pt x="157" y="84"/>
                    <a:pt x="157" y="84"/>
                    <a:pt x="157" y="84"/>
                  </a:cubicBezTo>
                  <a:cubicBezTo>
                    <a:pt x="134" y="74"/>
                    <a:pt x="134" y="74"/>
                    <a:pt x="134" y="74"/>
                  </a:cubicBezTo>
                  <a:lnTo>
                    <a:pt x="137" y="37"/>
                  </a:lnTo>
                  <a:close/>
                  <a:moveTo>
                    <a:pt x="168" y="92"/>
                  </a:moveTo>
                  <a:cubicBezTo>
                    <a:pt x="172" y="92"/>
                    <a:pt x="175" y="93"/>
                    <a:pt x="178" y="95"/>
                  </a:cubicBezTo>
                  <a:cubicBezTo>
                    <a:pt x="183" y="98"/>
                    <a:pt x="185" y="103"/>
                    <a:pt x="186" y="108"/>
                  </a:cubicBezTo>
                  <a:cubicBezTo>
                    <a:pt x="193" y="111"/>
                    <a:pt x="193" y="111"/>
                    <a:pt x="193" y="111"/>
                  </a:cubicBezTo>
                  <a:cubicBezTo>
                    <a:pt x="194" y="100"/>
                    <a:pt x="194" y="100"/>
                    <a:pt x="194" y="100"/>
                  </a:cubicBezTo>
                  <a:cubicBezTo>
                    <a:pt x="169" y="89"/>
                    <a:pt x="169" y="89"/>
                    <a:pt x="169" y="89"/>
                  </a:cubicBezTo>
                  <a:lnTo>
                    <a:pt x="168" y="92"/>
                  </a:lnTo>
                  <a:close/>
                  <a:moveTo>
                    <a:pt x="267" y="117"/>
                  </a:moveTo>
                  <a:cubicBezTo>
                    <a:pt x="327" y="155"/>
                    <a:pt x="327" y="155"/>
                    <a:pt x="327" y="155"/>
                  </a:cubicBezTo>
                  <a:cubicBezTo>
                    <a:pt x="331" y="147"/>
                    <a:pt x="331" y="147"/>
                    <a:pt x="331" y="147"/>
                  </a:cubicBezTo>
                  <a:cubicBezTo>
                    <a:pt x="272" y="109"/>
                    <a:pt x="272" y="109"/>
                    <a:pt x="272" y="109"/>
                  </a:cubicBezTo>
                  <a:lnTo>
                    <a:pt x="267" y="117"/>
                  </a:lnTo>
                  <a:close/>
                  <a:moveTo>
                    <a:pt x="345" y="14"/>
                  </a:moveTo>
                  <a:cubicBezTo>
                    <a:pt x="343" y="5"/>
                    <a:pt x="343" y="5"/>
                    <a:pt x="343" y="5"/>
                  </a:cubicBezTo>
                  <a:cubicBezTo>
                    <a:pt x="274" y="21"/>
                    <a:pt x="274" y="21"/>
                    <a:pt x="274" y="21"/>
                  </a:cubicBezTo>
                  <a:cubicBezTo>
                    <a:pt x="276" y="30"/>
                    <a:pt x="276" y="30"/>
                    <a:pt x="276" y="30"/>
                  </a:cubicBezTo>
                  <a:lnTo>
                    <a:pt x="345" y="14"/>
                  </a:lnTo>
                  <a:close/>
                  <a:moveTo>
                    <a:pt x="276" y="67"/>
                  </a:moveTo>
                  <a:cubicBezTo>
                    <a:pt x="275" y="76"/>
                    <a:pt x="275" y="76"/>
                    <a:pt x="275" y="76"/>
                  </a:cubicBezTo>
                  <a:cubicBezTo>
                    <a:pt x="353" y="81"/>
                    <a:pt x="353" y="81"/>
                    <a:pt x="353" y="81"/>
                  </a:cubicBezTo>
                  <a:cubicBezTo>
                    <a:pt x="354" y="71"/>
                    <a:pt x="354" y="71"/>
                    <a:pt x="354" y="71"/>
                  </a:cubicBezTo>
                  <a:lnTo>
                    <a:pt x="276" y="67"/>
                  </a:lnTo>
                  <a:close/>
                  <a:moveTo>
                    <a:pt x="276" y="67"/>
                  </a:moveTo>
                  <a:cubicBezTo>
                    <a:pt x="276" y="67"/>
                    <a:pt x="276" y="67"/>
                    <a:pt x="276" y="67"/>
                  </a:cubicBezTo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8146737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2605" y="2346231"/>
            <a:ext cx="3481395" cy="31749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等腰三角形 6">
            <a:extLst>
              <a:ext uri="{FF2B5EF4-FFF2-40B4-BE49-F238E27FC236}">
                <a16:creationId xmlns:a16="http://schemas.microsoft.com/office/drawing/2014/main" xmlns="" id="{2E82BADA-E1DC-41C2-99D3-14335AB75893}"/>
              </a:ext>
            </a:extLst>
          </p:cNvPr>
          <p:cNvSpPr/>
          <p:nvPr/>
        </p:nvSpPr>
        <p:spPr>
          <a:xfrm>
            <a:off x="1653605" y="1981181"/>
            <a:ext cx="975300" cy="997806"/>
          </a:xfrm>
          <a:prstGeom prst="triangle">
            <a:avLst/>
          </a:prstGeom>
          <a:solidFill>
            <a:schemeClr val="accent5">
              <a:lumMod val="7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sz="1350"/>
          </a:p>
        </p:txBody>
      </p:sp>
      <p:sp>
        <p:nvSpPr>
          <p:cNvPr id="8" name="等腰三角形 7">
            <a:extLst>
              <a:ext uri="{FF2B5EF4-FFF2-40B4-BE49-F238E27FC236}">
                <a16:creationId xmlns:a16="http://schemas.microsoft.com/office/drawing/2014/main" xmlns="" id="{DE82AFCA-82C2-4D5F-9183-7D423254AA04}"/>
              </a:ext>
            </a:extLst>
          </p:cNvPr>
          <p:cNvSpPr/>
          <p:nvPr/>
        </p:nvSpPr>
        <p:spPr>
          <a:xfrm>
            <a:off x="1188796" y="1981181"/>
            <a:ext cx="975301" cy="997806"/>
          </a:xfrm>
          <a:prstGeom prst="triangle">
            <a:avLst/>
          </a:prstGeom>
          <a:solidFill>
            <a:srgbClr val="ACC6DE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sz="1350"/>
          </a:p>
        </p:txBody>
      </p:sp>
      <p:sp>
        <p:nvSpPr>
          <p:cNvPr id="9" name="等腰三角形 8">
            <a:extLst>
              <a:ext uri="{FF2B5EF4-FFF2-40B4-BE49-F238E27FC236}">
                <a16:creationId xmlns:a16="http://schemas.microsoft.com/office/drawing/2014/main" xmlns="" id="{302C57A2-76F0-4516-B49D-076401B5A743}"/>
              </a:ext>
            </a:extLst>
          </p:cNvPr>
          <p:cNvSpPr/>
          <p:nvPr/>
        </p:nvSpPr>
        <p:spPr>
          <a:xfrm>
            <a:off x="736679" y="2346231"/>
            <a:ext cx="618484" cy="632755"/>
          </a:xfrm>
          <a:prstGeom prst="triangle">
            <a:avLst/>
          </a:prstGeom>
          <a:solidFill>
            <a:schemeClr val="accent5">
              <a:lumMod val="7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 anchorCtr="1">
            <a:normAutofit lnSpcReduction="10000"/>
          </a:bodyPr>
          <a:lstStyle/>
          <a:p>
            <a:pPr algn="ctr"/>
            <a:r>
              <a:rPr lang="en-US" altLang="zh-CN" sz="1500" b="1" dirty="0">
                <a:solidFill>
                  <a:schemeClr val="bg1">
                    <a:lumMod val="100000"/>
                  </a:schemeClr>
                </a:solidFill>
              </a:rPr>
              <a:t>1</a:t>
            </a:r>
          </a:p>
        </p:txBody>
      </p:sp>
      <p:sp>
        <p:nvSpPr>
          <p:cNvPr id="10" name="ïşḻïďê-Freeform: Shape 85">
            <a:extLst>
              <a:ext uri="{FF2B5EF4-FFF2-40B4-BE49-F238E27FC236}">
                <a16:creationId xmlns:a16="http://schemas.microsoft.com/office/drawing/2014/main" xmlns="" id="{6C7465DE-3AB5-47B9-84E9-0AF7BC99CFA2}"/>
              </a:ext>
            </a:extLst>
          </p:cNvPr>
          <p:cNvSpPr>
            <a:spLocks/>
          </p:cNvSpPr>
          <p:nvPr/>
        </p:nvSpPr>
        <p:spPr bwMode="auto">
          <a:xfrm>
            <a:off x="1394594" y="2518184"/>
            <a:ext cx="343637" cy="401751"/>
          </a:xfrm>
          <a:custGeom>
            <a:avLst/>
            <a:gdLst/>
            <a:ahLst/>
            <a:cxnLst>
              <a:cxn ang="0">
                <a:pos x="44" y="43"/>
              </a:cxn>
              <a:cxn ang="0">
                <a:pos x="87" y="0"/>
              </a:cxn>
              <a:cxn ang="0">
                <a:pos x="130" y="43"/>
              </a:cxn>
              <a:cxn ang="0">
                <a:pos x="87" y="86"/>
              </a:cxn>
              <a:cxn ang="0">
                <a:pos x="44" y="43"/>
              </a:cxn>
              <a:cxn ang="0">
                <a:pos x="137" y="37"/>
              </a:cxn>
              <a:cxn ang="0">
                <a:pos x="263" y="14"/>
              </a:cxn>
              <a:cxn ang="0">
                <a:pos x="252" y="124"/>
              </a:cxn>
              <a:cxn ang="0">
                <a:pos x="206" y="104"/>
              </a:cxn>
              <a:cxn ang="0">
                <a:pos x="204" y="129"/>
              </a:cxn>
              <a:cxn ang="0">
                <a:pos x="183" y="119"/>
              </a:cxn>
              <a:cxn ang="0">
                <a:pos x="121" y="148"/>
              </a:cxn>
              <a:cxn ang="0">
                <a:pos x="96" y="145"/>
              </a:cxn>
              <a:cxn ang="0">
                <a:pos x="80" y="219"/>
              </a:cxn>
              <a:cxn ang="0">
                <a:pos x="60" y="242"/>
              </a:cxn>
              <a:cxn ang="0">
                <a:pos x="60" y="377"/>
              </a:cxn>
              <a:cxn ang="0">
                <a:pos x="37" y="400"/>
              </a:cxn>
              <a:cxn ang="0">
                <a:pos x="37" y="400"/>
              </a:cxn>
              <a:cxn ang="0">
                <a:pos x="14" y="377"/>
              </a:cxn>
              <a:cxn ang="0">
                <a:pos x="15" y="234"/>
              </a:cxn>
              <a:cxn ang="0">
                <a:pos x="3" y="203"/>
              </a:cxn>
              <a:cxn ang="0">
                <a:pos x="23" y="110"/>
              </a:cxn>
              <a:cxn ang="0">
                <a:pos x="59" y="84"/>
              </a:cxn>
              <a:cxn ang="0">
                <a:pos x="59" y="84"/>
              </a:cxn>
              <a:cxn ang="0">
                <a:pos x="69" y="85"/>
              </a:cxn>
              <a:cxn ang="0">
                <a:pos x="78" y="88"/>
              </a:cxn>
              <a:cxn ang="0">
                <a:pos x="99" y="111"/>
              </a:cxn>
              <a:cxn ang="0">
                <a:pos x="155" y="100"/>
              </a:cxn>
              <a:cxn ang="0">
                <a:pos x="156" y="99"/>
              </a:cxn>
              <a:cxn ang="0">
                <a:pos x="157" y="84"/>
              </a:cxn>
              <a:cxn ang="0">
                <a:pos x="134" y="74"/>
              </a:cxn>
              <a:cxn ang="0">
                <a:pos x="137" y="37"/>
              </a:cxn>
              <a:cxn ang="0">
                <a:pos x="168" y="92"/>
              </a:cxn>
              <a:cxn ang="0">
                <a:pos x="178" y="95"/>
              </a:cxn>
              <a:cxn ang="0">
                <a:pos x="186" y="108"/>
              </a:cxn>
              <a:cxn ang="0">
                <a:pos x="193" y="111"/>
              </a:cxn>
              <a:cxn ang="0">
                <a:pos x="194" y="100"/>
              </a:cxn>
              <a:cxn ang="0">
                <a:pos x="169" y="89"/>
              </a:cxn>
              <a:cxn ang="0">
                <a:pos x="168" y="92"/>
              </a:cxn>
              <a:cxn ang="0">
                <a:pos x="267" y="117"/>
              </a:cxn>
              <a:cxn ang="0">
                <a:pos x="327" y="155"/>
              </a:cxn>
              <a:cxn ang="0">
                <a:pos x="331" y="147"/>
              </a:cxn>
              <a:cxn ang="0">
                <a:pos x="272" y="109"/>
              </a:cxn>
              <a:cxn ang="0">
                <a:pos x="267" y="117"/>
              </a:cxn>
              <a:cxn ang="0">
                <a:pos x="345" y="14"/>
              </a:cxn>
              <a:cxn ang="0">
                <a:pos x="343" y="5"/>
              </a:cxn>
              <a:cxn ang="0">
                <a:pos x="274" y="21"/>
              </a:cxn>
              <a:cxn ang="0">
                <a:pos x="276" y="30"/>
              </a:cxn>
              <a:cxn ang="0">
                <a:pos x="345" y="14"/>
              </a:cxn>
              <a:cxn ang="0">
                <a:pos x="276" y="67"/>
              </a:cxn>
              <a:cxn ang="0">
                <a:pos x="275" y="76"/>
              </a:cxn>
              <a:cxn ang="0">
                <a:pos x="353" y="81"/>
              </a:cxn>
              <a:cxn ang="0">
                <a:pos x="354" y="71"/>
              </a:cxn>
              <a:cxn ang="0">
                <a:pos x="276" y="67"/>
              </a:cxn>
              <a:cxn ang="0">
                <a:pos x="276" y="67"/>
              </a:cxn>
              <a:cxn ang="0">
                <a:pos x="276" y="67"/>
              </a:cxn>
            </a:cxnLst>
            <a:rect l="0" t="0" r="r" b="b"/>
            <a:pathLst>
              <a:path w="354" h="400">
                <a:moveTo>
                  <a:pt x="44" y="43"/>
                </a:moveTo>
                <a:cubicBezTo>
                  <a:pt x="44" y="19"/>
                  <a:pt x="63" y="0"/>
                  <a:pt x="87" y="0"/>
                </a:cubicBezTo>
                <a:cubicBezTo>
                  <a:pt x="111" y="0"/>
                  <a:pt x="130" y="19"/>
                  <a:pt x="130" y="43"/>
                </a:cubicBezTo>
                <a:cubicBezTo>
                  <a:pt x="130" y="67"/>
                  <a:pt x="111" y="86"/>
                  <a:pt x="87" y="86"/>
                </a:cubicBezTo>
                <a:cubicBezTo>
                  <a:pt x="63" y="86"/>
                  <a:pt x="44" y="67"/>
                  <a:pt x="44" y="43"/>
                </a:cubicBezTo>
                <a:close/>
                <a:moveTo>
                  <a:pt x="137" y="37"/>
                </a:moveTo>
                <a:cubicBezTo>
                  <a:pt x="263" y="14"/>
                  <a:pt x="263" y="14"/>
                  <a:pt x="263" y="14"/>
                </a:cubicBezTo>
                <a:cubicBezTo>
                  <a:pt x="252" y="124"/>
                  <a:pt x="252" y="124"/>
                  <a:pt x="252" y="124"/>
                </a:cubicBezTo>
                <a:cubicBezTo>
                  <a:pt x="206" y="104"/>
                  <a:pt x="206" y="104"/>
                  <a:pt x="206" y="104"/>
                </a:cubicBezTo>
                <a:cubicBezTo>
                  <a:pt x="204" y="129"/>
                  <a:pt x="204" y="129"/>
                  <a:pt x="204" y="129"/>
                </a:cubicBezTo>
                <a:cubicBezTo>
                  <a:pt x="183" y="119"/>
                  <a:pt x="183" y="119"/>
                  <a:pt x="183" y="119"/>
                </a:cubicBezTo>
                <a:cubicBezTo>
                  <a:pt x="169" y="139"/>
                  <a:pt x="145" y="148"/>
                  <a:pt x="121" y="148"/>
                </a:cubicBezTo>
                <a:cubicBezTo>
                  <a:pt x="112" y="148"/>
                  <a:pt x="104" y="147"/>
                  <a:pt x="96" y="145"/>
                </a:cubicBezTo>
                <a:cubicBezTo>
                  <a:pt x="80" y="219"/>
                  <a:pt x="80" y="219"/>
                  <a:pt x="80" y="219"/>
                </a:cubicBezTo>
                <a:cubicBezTo>
                  <a:pt x="77" y="231"/>
                  <a:pt x="70" y="238"/>
                  <a:pt x="60" y="242"/>
                </a:cubicBezTo>
                <a:cubicBezTo>
                  <a:pt x="60" y="377"/>
                  <a:pt x="60" y="377"/>
                  <a:pt x="60" y="377"/>
                </a:cubicBezTo>
                <a:cubicBezTo>
                  <a:pt x="60" y="390"/>
                  <a:pt x="50" y="400"/>
                  <a:pt x="37" y="400"/>
                </a:cubicBezTo>
                <a:cubicBezTo>
                  <a:pt x="37" y="400"/>
                  <a:pt x="37" y="400"/>
                  <a:pt x="37" y="400"/>
                </a:cubicBezTo>
                <a:cubicBezTo>
                  <a:pt x="25" y="400"/>
                  <a:pt x="14" y="390"/>
                  <a:pt x="14" y="377"/>
                </a:cubicBezTo>
                <a:cubicBezTo>
                  <a:pt x="15" y="234"/>
                  <a:pt x="15" y="234"/>
                  <a:pt x="15" y="234"/>
                </a:cubicBezTo>
                <a:cubicBezTo>
                  <a:pt x="6" y="226"/>
                  <a:pt x="0" y="215"/>
                  <a:pt x="3" y="203"/>
                </a:cubicBezTo>
                <a:cubicBezTo>
                  <a:pt x="23" y="110"/>
                  <a:pt x="23" y="110"/>
                  <a:pt x="23" y="110"/>
                </a:cubicBezTo>
                <a:cubicBezTo>
                  <a:pt x="26" y="92"/>
                  <a:pt x="44" y="84"/>
                  <a:pt x="59" y="84"/>
                </a:cubicBezTo>
                <a:cubicBezTo>
                  <a:pt x="59" y="84"/>
                  <a:pt x="59" y="84"/>
                  <a:pt x="59" y="84"/>
                </a:cubicBezTo>
                <a:cubicBezTo>
                  <a:pt x="59" y="84"/>
                  <a:pt x="64" y="84"/>
                  <a:pt x="69" y="85"/>
                </a:cubicBezTo>
                <a:cubicBezTo>
                  <a:pt x="73" y="86"/>
                  <a:pt x="78" y="88"/>
                  <a:pt x="78" y="88"/>
                </a:cubicBezTo>
                <a:cubicBezTo>
                  <a:pt x="87" y="92"/>
                  <a:pt x="95" y="100"/>
                  <a:pt x="99" y="111"/>
                </a:cubicBezTo>
                <a:cubicBezTo>
                  <a:pt x="117" y="119"/>
                  <a:pt x="145" y="116"/>
                  <a:pt x="155" y="100"/>
                </a:cubicBezTo>
                <a:cubicBezTo>
                  <a:pt x="156" y="100"/>
                  <a:pt x="156" y="99"/>
                  <a:pt x="156" y="99"/>
                </a:cubicBezTo>
                <a:cubicBezTo>
                  <a:pt x="157" y="84"/>
                  <a:pt x="157" y="84"/>
                  <a:pt x="157" y="84"/>
                </a:cubicBezTo>
                <a:cubicBezTo>
                  <a:pt x="134" y="74"/>
                  <a:pt x="134" y="74"/>
                  <a:pt x="134" y="74"/>
                </a:cubicBezTo>
                <a:lnTo>
                  <a:pt x="137" y="37"/>
                </a:lnTo>
                <a:close/>
                <a:moveTo>
                  <a:pt x="168" y="92"/>
                </a:moveTo>
                <a:cubicBezTo>
                  <a:pt x="172" y="92"/>
                  <a:pt x="175" y="93"/>
                  <a:pt x="178" y="95"/>
                </a:cubicBezTo>
                <a:cubicBezTo>
                  <a:pt x="183" y="98"/>
                  <a:pt x="185" y="103"/>
                  <a:pt x="186" y="108"/>
                </a:cubicBezTo>
                <a:cubicBezTo>
                  <a:pt x="193" y="111"/>
                  <a:pt x="193" y="111"/>
                  <a:pt x="193" y="111"/>
                </a:cubicBezTo>
                <a:cubicBezTo>
                  <a:pt x="194" y="100"/>
                  <a:pt x="194" y="100"/>
                  <a:pt x="194" y="100"/>
                </a:cubicBezTo>
                <a:cubicBezTo>
                  <a:pt x="169" y="89"/>
                  <a:pt x="169" y="89"/>
                  <a:pt x="169" y="89"/>
                </a:cubicBezTo>
                <a:lnTo>
                  <a:pt x="168" y="92"/>
                </a:lnTo>
                <a:close/>
                <a:moveTo>
                  <a:pt x="267" y="117"/>
                </a:moveTo>
                <a:cubicBezTo>
                  <a:pt x="327" y="155"/>
                  <a:pt x="327" y="155"/>
                  <a:pt x="327" y="155"/>
                </a:cubicBezTo>
                <a:cubicBezTo>
                  <a:pt x="331" y="147"/>
                  <a:pt x="331" y="147"/>
                  <a:pt x="331" y="147"/>
                </a:cubicBezTo>
                <a:cubicBezTo>
                  <a:pt x="272" y="109"/>
                  <a:pt x="272" y="109"/>
                  <a:pt x="272" y="109"/>
                </a:cubicBezTo>
                <a:lnTo>
                  <a:pt x="267" y="117"/>
                </a:lnTo>
                <a:close/>
                <a:moveTo>
                  <a:pt x="345" y="14"/>
                </a:moveTo>
                <a:cubicBezTo>
                  <a:pt x="343" y="5"/>
                  <a:pt x="343" y="5"/>
                  <a:pt x="343" y="5"/>
                </a:cubicBezTo>
                <a:cubicBezTo>
                  <a:pt x="274" y="21"/>
                  <a:pt x="274" y="21"/>
                  <a:pt x="274" y="21"/>
                </a:cubicBezTo>
                <a:cubicBezTo>
                  <a:pt x="276" y="30"/>
                  <a:pt x="276" y="30"/>
                  <a:pt x="276" y="30"/>
                </a:cubicBezTo>
                <a:lnTo>
                  <a:pt x="345" y="14"/>
                </a:lnTo>
                <a:close/>
                <a:moveTo>
                  <a:pt x="276" y="67"/>
                </a:moveTo>
                <a:cubicBezTo>
                  <a:pt x="275" y="76"/>
                  <a:pt x="275" y="76"/>
                  <a:pt x="275" y="76"/>
                </a:cubicBezTo>
                <a:cubicBezTo>
                  <a:pt x="353" y="81"/>
                  <a:pt x="353" y="81"/>
                  <a:pt x="353" y="81"/>
                </a:cubicBezTo>
                <a:cubicBezTo>
                  <a:pt x="354" y="71"/>
                  <a:pt x="354" y="71"/>
                  <a:pt x="354" y="71"/>
                </a:cubicBezTo>
                <a:lnTo>
                  <a:pt x="276" y="67"/>
                </a:lnTo>
                <a:close/>
                <a:moveTo>
                  <a:pt x="276" y="67"/>
                </a:moveTo>
                <a:cubicBezTo>
                  <a:pt x="276" y="67"/>
                  <a:pt x="276" y="67"/>
                  <a:pt x="276" y="67"/>
                </a:cubicBezTo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 sz="1350"/>
          </a:p>
        </p:txBody>
      </p:sp>
      <p:sp>
        <p:nvSpPr>
          <p:cNvPr id="11" name="文本框 26">
            <a:extLst>
              <a:ext uri="{FF2B5EF4-FFF2-40B4-BE49-F238E27FC236}">
                <a16:creationId xmlns:a16="http://schemas.microsoft.com/office/drawing/2014/main" xmlns="" id="{15634580-39AF-403E-BD46-F9A51A142468}"/>
              </a:ext>
            </a:extLst>
          </p:cNvPr>
          <p:cNvSpPr txBox="1"/>
          <p:nvPr/>
        </p:nvSpPr>
        <p:spPr>
          <a:xfrm>
            <a:off x="784305" y="2947554"/>
            <a:ext cx="4916360" cy="2400657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这种方式有个弊端，就是当程序多个模块都需要应用一个对象时，会造成模块之间的高耦合，如果一个对象参数过多，有可能还需要该对象创建依赖的其他对象，所以这种方式无法适合复杂的应用。</a:t>
            </a:r>
            <a:endParaRPr lang="en-US" altLang="zh-CN" sz="10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iragino Sans GB W3" charset="-122"/>
            </a:endParaRPr>
          </a:p>
        </p:txBody>
      </p:sp>
      <p:sp>
        <p:nvSpPr>
          <p:cNvPr id="12" name="Rectangle 24">
            <a:extLst>
              <a:ext uri="{FF2B5EF4-FFF2-40B4-BE49-F238E27FC236}">
                <a16:creationId xmlns:a16="http://schemas.microsoft.com/office/drawing/2014/main" xmlns="" id="{86059ADE-503A-491F-A2F8-4B042A4FA1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98067" y="2550603"/>
            <a:ext cx="1468384" cy="3380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20000"/>
              </a:lnSpc>
              <a:spcBef>
                <a:spcPts val="300"/>
              </a:spcBef>
            </a:pP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创建依赖</a:t>
            </a:r>
          </a:p>
        </p:txBody>
      </p:sp>
      <p:sp>
        <p:nvSpPr>
          <p:cNvPr id="13" name="标题 1"/>
          <p:cNvSpPr>
            <a:spLocks noChangeArrowheads="1"/>
          </p:cNvSpPr>
          <p:nvPr/>
        </p:nvSpPr>
        <p:spPr bwMode="auto">
          <a:xfrm>
            <a:off x="1584820" y="267486"/>
            <a:ext cx="7482980" cy="72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lvl="1" indent="-571500"/>
            <a:r>
              <a:rPr lang="en-US" altLang="zh-CN" sz="3600" b="1" dirty="0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AngularJS</a:t>
            </a:r>
            <a:r>
              <a:rPr lang="zh-CN" altLang="en-US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与依赖注入</a:t>
            </a:r>
          </a:p>
        </p:txBody>
      </p:sp>
      <p:sp>
        <p:nvSpPr>
          <p:cNvPr id="14" name="对角圆角矩形 13"/>
          <p:cNvSpPr/>
          <p:nvPr/>
        </p:nvSpPr>
        <p:spPr>
          <a:xfrm>
            <a:off x="594853" y="1419225"/>
            <a:ext cx="3138487" cy="419100"/>
          </a:xfrm>
          <a:prstGeom prst="round2DiagRect">
            <a:avLst>
              <a:gd name="adj1" fmla="val 50000"/>
              <a:gd name="adj2" fmla="val 0"/>
            </a:avLst>
          </a:prstGeom>
          <a:noFill/>
          <a:ln w="222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dirty="0">
                <a:solidFill>
                  <a:schemeClr val="tx1"/>
                </a:solidFill>
              </a:rPr>
              <a:t>组件获取依</a:t>
            </a:r>
            <a:r>
              <a:rPr lang="zh-CN" altLang="zh-CN" dirty="0" smtClean="0">
                <a:solidFill>
                  <a:schemeClr val="tx1"/>
                </a:solidFill>
              </a:rPr>
              <a:t>赖有</a:t>
            </a:r>
            <a:r>
              <a:rPr lang="zh-CN" altLang="zh-CN" dirty="0">
                <a:solidFill>
                  <a:schemeClr val="tx1"/>
                </a:solidFill>
              </a:rPr>
              <a:t>三种方式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435062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等腰三角形 6">
            <a:extLst>
              <a:ext uri="{FF2B5EF4-FFF2-40B4-BE49-F238E27FC236}">
                <a16:creationId xmlns:a16="http://schemas.microsoft.com/office/drawing/2014/main" xmlns="" id="{2E82BADA-E1DC-41C2-99D3-14335AB75893}"/>
              </a:ext>
            </a:extLst>
          </p:cNvPr>
          <p:cNvSpPr/>
          <p:nvPr/>
        </p:nvSpPr>
        <p:spPr>
          <a:xfrm>
            <a:off x="1653605" y="1981181"/>
            <a:ext cx="975300" cy="997806"/>
          </a:xfrm>
          <a:prstGeom prst="triangle">
            <a:avLst/>
          </a:prstGeom>
          <a:solidFill>
            <a:schemeClr val="accent5">
              <a:lumMod val="7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sz="1350"/>
          </a:p>
        </p:txBody>
      </p:sp>
      <p:sp>
        <p:nvSpPr>
          <p:cNvPr id="8" name="等腰三角形 7">
            <a:extLst>
              <a:ext uri="{FF2B5EF4-FFF2-40B4-BE49-F238E27FC236}">
                <a16:creationId xmlns:a16="http://schemas.microsoft.com/office/drawing/2014/main" xmlns="" id="{DE82AFCA-82C2-4D5F-9183-7D423254AA04}"/>
              </a:ext>
            </a:extLst>
          </p:cNvPr>
          <p:cNvSpPr/>
          <p:nvPr/>
        </p:nvSpPr>
        <p:spPr>
          <a:xfrm>
            <a:off x="1188796" y="1981181"/>
            <a:ext cx="975301" cy="997806"/>
          </a:xfrm>
          <a:prstGeom prst="triangle">
            <a:avLst/>
          </a:prstGeom>
          <a:solidFill>
            <a:srgbClr val="ACC6DE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sz="1350"/>
          </a:p>
        </p:txBody>
      </p:sp>
      <p:sp>
        <p:nvSpPr>
          <p:cNvPr id="9" name="等腰三角形 8">
            <a:extLst>
              <a:ext uri="{FF2B5EF4-FFF2-40B4-BE49-F238E27FC236}">
                <a16:creationId xmlns:a16="http://schemas.microsoft.com/office/drawing/2014/main" xmlns="" id="{302C57A2-76F0-4516-B49D-076401B5A743}"/>
              </a:ext>
            </a:extLst>
          </p:cNvPr>
          <p:cNvSpPr/>
          <p:nvPr/>
        </p:nvSpPr>
        <p:spPr>
          <a:xfrm>
            <a:off x="736679" y="2346231"/>
            <a:ext cx="618484" cy="632755"/>
          </a:xfrm>
          <a:prstGeom prst="triangle">
            <a:avLst/>
          </a:prstGeom>
          <a:solidFill>
            <a:schemeClr val="accent5">
              <a:lumMod val="7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 anchorCtr="1">
            <a:normAutofit lnSpcReduction="10000"/>
          </a:bodyPr>
          <a:lstStyle/>
          <a:p>
            <a:pPr algn="ctr"/>
            <a:r>
              <a:rPr lang="en-US" altLang="zh-CN" sz="1500" b="1" dirty="0" smtClean="0">
                <a:solidFill>
                  <a:schemeClr val="bg1">
                    <a:lumMod val="100000"/>
                  </a:schemeClr>
                </a:solidFill>
              </a:rPr>
              <a:t>3</a:t>
            </a:r>
            <a:endParaRPr lang="en-US" altLang="zh-CN" sz="1500" b="1" dirty="0">
              <a:solidFill>
                <a:schemeClr val="bg1">
                  <a:lumMod val="100000"/>
                </a:schemeClr>
              </a:solidFill>
            </a:endParaRPr>
          </a:p>
        </p:txBody>
      </p:sp>
      <p:sp>
        <p:nvSpPr>
          <p:cNvPr id="10" name="ïşḻïďê-Freeform: Shape 85">
            <a:extLst>
              <a:ext uri="{FF2B5EF4-FFF2-40B4-BE49-F238E27FC236}">
                <a16:creationId xmlns:a16="http://schemas.microsoft.com/office/drawing/2014/main" xmlns="" id="{6C7465DE-3AB5-47B9-84E9-0AF7BC99CFA2}"/>
              </a:ext>
            </a:extLst>
          </p:cNvPr>
          <p:cNvSpPr>
            <a:spLocks/>
          </p:cNvSpPr>
          <p:nvPr/>
        </p:nvSpPr>
        <p:spPr bwMode="auto">
          <a:xfrm>
            <a:off x="1394594" y="2518184"/>
            <a:ext cx="343637" cy="401751"/>
          </a:xfrm>
          <a:custGeom>
            <a:avLst/>
            <a:gdLst/>
            <a:ahLst/>
            <a:cxnLst>
              <a:cxn ang="0">
                <a:pos x="44" y="43"/>
              </a:cxn>
              <a:cxn ang="0">
                <a:pos x="87" y="0"/>
              </a:cxn>
              <a:cxn ang="0">
                <a:pos x="130" y="43"/>
              </a:cxn>
              <a:cxn ang="0">
                <a:pos x="87" y="86"/>
              </a:cxn>
              <a:cxn ang="0">
                <a:pos x="44" y="43"/>
              </a:cxn>
              <a:cxn ang="0">
                <a:pos x="137" y="37"/>
              </a:cxn>
              <a:cxn ang="0">
                <a:pos x="263" y="14"/>
              </a:cxn>
              <a:cxn ang="0">
                <a:pos x="252" y="124"/>
              </a:cxn>
              <a:cxn ang="0">
                <a:pos x="206" y="104"/>
              </a:cxn>
              <a:cxn ang="0">
                <a:pos x="204" y="129"/>
              </a:cxn>
              <a:cxn ang="0">
                <a:pos x="183" y="119"/>
              </a:cxn>
              <a:cxn ang="0">
                <a:pos x="121" y="148"/>
              </a:cxn>
              <a:cxn ang="0">
                <a:pos x="96" y="145"/>
              </a:cxn>
              <a:cxn ang="0">
                <a:pos x="80" y="219"/>
              </a:cxn>
              <a:cxn ang="0">
                <a:pos x="60" y="242"/>
              </a:cxn>
              <a:cxn ang="0">
                <a:pos x="60" y="377"/>
              </a:cxn>
              <a:cxn ang="0">
                <a:pos x="37" y="400"/>
              </a:cxn>
              <a:cxn ang="0">
                <a:pos x="37" y="400"/>
              </a:cxn>
              <a:cxn ang="0">
                <a:pos x="14" y="377"/>
              </a:cxn>
              <a:cxn ang="0">
                <a:pos x="15" y="234"/>
              </a:cxn>
              <a:cxn ang="0">
                <a:pos x="3" y="203"/>
              </a:cxn>
              <a:cxn ang="0">
                <a:pos x="23" y="110"/>
              </a:cxn>
              <a:cxn ang="0">
                <a:pos x="59" y="84"/>
              </a:cxn>
              <a:cxn ang="0">
                <a:pos x="59" y="84"/>
              </a:cxn>
              <a:cxn ang="0">
                <a:pos x="69" y="85"/>
              </a:cxn>
              <a:cxn ang="0">
                <a:pos x="78" y="88"/>
              </a:cxn>
              <a:cxn ang="0">
                <a:pos x="99" y="111"/>
              </a:cxn>
              <a:cxn ang="0">
                <a:pos x="155" y="100"/>
              </a:cxn>
              <a:cxn ang="0">
                <a:pos x="156" y="99"/>
              </a:cxn>
              <a:cxn ang="0">
                <a:pos x="157" y="84"/>
              </a:cxn>
              <a:cxn ang="0">
                <a:pos x="134" y="74"/>
              </a:cxn>
              <a:cxn ang="0">
                <a:pos x="137" y="37"/>
              </a:cxn>
              <a:cxn ang="0">
                <a:pos x="168" y="92"/>
              </a:cxn>
              <a:cxn ang="0">
                <a:pos x="178" y="95"/>
              </a:cxn>
              <a:cxn ang="0">
                <a:pos x="186" y="108"/>
              </a:cxn>
              <a:cxn ang="0">
                <a:pos x="193" y="111"/>
              </a:cxn>
              <a:cxn ang="0">
                <a:pos x="194" y="100"/>
              </a:cxn>
              <a:cxn ang="0">
                <a:pos x="169" y="89"/>
              </a:cxn>
              <a:cxn ang="0">
                <a:pos x="168" y="92"/>
              </a:cxn>
              <a:cxn ang="0">
                <a:pos x="267" y="117"/>
              </a:cxn>
              <a:cxn ang="0">
                <a:pos x="327" y="155"/>
              </a:cxn>
              <a:cxn ang="0">
                <a:pos x="331" y="147"/>
              </a:cxn>
              <a:cxn ang="0">
                <a:pos x="272" y="109"/>
              </a:cxn>
              <a:cxn ang="0">
                <a:pos x="267" y="117"/>
              </a:cxn>
              <a:cxn ang="0">
                <a:pos x="345" y="14"/>
              </a:cxn>
              <a:cxn ang="0">
                <a:pos x="343" y="5"/>
              </a:cxn>
              <a:cxn ang="0">
                <a:pos x="274" y="21"/>
              </a:cxn>
              <a:cxn ang="0">
                <a:pos x="276" y="30"/>
              </a:cxn>
              <a:cxn ang="0">
                <a:pos x="345" y="14"/>
              </a:cxn>
              <a:cxn ang="0">
                <a:pos x="276" y="67"/>
              </a:cxn>
              <a:cxn ang="0">
                <a:pos x="275" y="76"/>
              </a:cxn>
              <a:cxn ang="0">
                <a:pos x="353" y="81"/>
              </a:cxn>
              <a:cxn ang="0">
                <a:pos x="354" y="71"/>
              </a:cxn>
              <a:cxn ang="0">
                <a:pos x="276" y="67"/>
              </a:cxn>
              <a:cxn ang="0">
                <a:pos x="276" y="67"/>
              </a:cxn>
              <a:cxn ang="0">
                <a:pos x="276" y="67"/>
              </a:cxn>
            </a:cxnLst>
            <a:rect l="0" t="0" r="r" b="b"/>
            <a:pathLst>
              <a:path w="354" h="400">
                <a:moveTo>
                  <a:pt x="44" y="43"/>
                </a:moveTo>
                <a:cubicBezTo>
                  <a:pt x="44" y="19"/>
                  <a:pt x="63" y="0"/>
                  <a:pt x="87" y="0"/>
                </a:cubicBezTo>
                <a:cubicBezTo>
                  <a:pt x="111" y="0"/>
                  <a:pt x="130" y="19"/>
                  <a:pt x="130" y="43"/>
                </a:cubicBezTo>
                <a:cubicBezTo>
                  <a:pt x="130" y="67"/>
                  <a:pt x="111" y="86"/>
                  <a:pt x="87" y="86"/>
                </a:cubicBezTo>
                <a:cubicBezTo>
                  <a:pt x="63" y="86"/>
                  <a:pt x="44" y="67"/>
                  <a:pt x="44" y="43"/>
                </a:cubicBezTo>
                <a:close/>
                <a:moveTo>
                  <a:pt x="137" y="37"/>
                </a:moveTo>
                <a:cubicBezTo>
                  <a:pt x="263" y="14"/>
                  <a:pt x="263" y="14"/>
                  <a:pt x="263" y="14"/>
                </a:cubicBezTo>
                <a:cubicBezTo>
                  <a:pt x="252" y="124"/>
                  <a:pt x="252" y="124"/>
                  <a:pt x="252" y="124"/>
                </a:cubicBezTo>
                <a:cubicBezTo>
                  <a:pt x="206" y="104"/>
                  <a:pt x="206" y="104"/>
                  <a:pt x="206" y="104"/>
                </a:cubicBezTo>
                <a:cubicBezTo>
                  <a:pt x="204" y="129"/>
                  <a:pt x="204" y="129"/>
                  <a:pt x="204" y="129"/>
                </a:cubicBezTo>
                <a:cubicBezTo>
                  <a:pt x="183" y="119"/>
                  <a:pt x="183" y="119"/>
                  <a:pt x="183" y="119"/>
                </a:cubicBezTo>
                <a:cubicBezTo>
                  <a:pt x="169" y="139"/>
                  <a:pt x="145" y="148"/>
                  <a:pt x="121" y="148"/>
                </a:cubicBezTo>
                <a:cubicBezTo>
                  <a:pt x="112" y="148"/>
                  <a:pt x="104" y="147"/>
                  <a:pt x="96" y="145"/>
                </a:cubicBezTo>
                <a:cubicBezTo>
                  <a:pt x="80" y="219"/>
                  <a:pt x="80" y="219"/>
                  <a:pt x="80" y="219"/>
                </a:cubicBezTo>
                <a:cubicBezTo>
                  <a:pt x="77" y="231"/>
                  <a:pt x="70" y="238"/>
                  <a:pt x="60" y="242"/>
                </a:cubicBezTo>
                <a:cubicBezTo>
                  <a:pt x="60" y="377"/>
                  <a:pt x="60" y="377"/>
                  <a:pt x="60" y="377"/>
                </a:cubicBezTo>
                <a:cubicBezTo>
                  <a:pt x="60" y="390"/>
                  <a:pt x="50" y="400"/>
                  <a:pt x="37" y="400"/>
                </a:cubicBezTo>
                <a:cubicBezTo>
                  <a:pt x="37" y="400"/>
                  <a:pt x="37" y="400"/>
                  <a:pt x="37" y="400"/>
                </a:cubicBezTo>
                <a:cubicBezTo>
                  <a:pt x="25" y="400"/>
                  <a:pt x="14" y="390"/>
                  <a:pt x="14" y="377"/>
                </a:cubicBezTo>
                <a:cubicBezTo>
                  <a:pt x="15" y="234"/>
                  <a:pt x="15" y="234"/>
                  <a:pt x="15" y="234"/>
                </a:cubicBezTo>
                <a:cubicBezTo>
                  <a:pt x="6" y="226"/>
                  <a:pt x="0" y="215"/>
                  <a:pt x="3" y="203"/>
                </a:cubicBezTo>
                <a:cubicBezTo>
                  <a:pt x="23" y="110"/>
                  <a:pt x="23" y="110"/>
                  <a:pt x="23" y="110"/>
                </a:cubicBezTo>
                <a:cubicBezTo>
                  <a:pt x="26" y="92"/>
                  <a:pt x="44" y="84"/>
                  <a:pt x="59" y="84"/>
                </a:cubicBezTo>
                <a:cubicBezTo>
                  <a:pt x="59" y="84"/>
                  <a:pt x="59" y="84"/>
                  <a:pt x="59" y="84"/>
                </a:cubicBezTo>
                <a:cubicBezTo>
                  <a:pt x="59" y="84"/>
                  <a:pt x="64" y="84"/>
                  <a:pt x="69" y="85"/>
                </a:cubicBezTo>
                <a:cubicBezTo>
                  <a:pt x="73" y="86"/>
                  <a:pt x="78" y="88"/>
                  <a:pt x="78" y="88"/>
                </a:cubicBezTo>
                <a:cubicBezTo>
                  <a:pt x="87" y="92"/>
                  <a:pt x="95" y="100"/>
                  <a:pt x="99" y="111"/>
                </a:cubicBezTo>
                <a:cubicBezTo>
                  <a:pt x="117" y="119"/>
                  <a:pt x="145" y="116"/>
                  <a:pt x="155" y="100"/>
                </a:cubicBezTo>
                <a:cubicBezTo>
                  <a:pt x="156" y="100"/>
                  <a:pt x="156" y="99"/>
                  <a:pt x="156" y="99"/>
                </a:cubicBezTo>
                <a:cubicBezTo>
                  <a:pt x="157" y="84"/>
                  <a:pt x="157" y="84"/>
                  <a:pt x="157" y="84"/>
                </a:cubicBezTo>
                <a:cubicBezTo>
                  <a:pt x="134" y="74"/>
                  <a:pt x="134" y="74"/>
                  <a:pt x="134" y="74"/>
                </a:cubicBezTo>
                <a:lnTo>
                  <a:pt x="137" y="37"/>
                </a:lnTo>
                <a:close/>
                <a:moveTo>
                  <a:pt x="168" y="92"/>
                </a:moveTo>
                <a:cubicBezTo>
                  <a:pt x="172" y="92"/>
                  <a:pt x="175" y="93"/>
                  <a:pt x="178" y="95"/>
                </a:cubicBezTo>
                <a:cubicBezTo>
                  <a:pt x="183" y="98"/>
                  <a:pt x="185" y="103"/>
                  <a:pt x="186" y="108"/>
                </a:cubicBezTo>
                <a:cubicBezTo>
                  <a:pt x="193" y="111"/>
                  <a:pt x="193" y="111"/>
                  <a:pt x="193" y="111"/>
                </a:cubicBezTo>
                <a:cubicBezTo>
                  <a:pt x="194" y="100"/>
                  <a:pt x="194" y="100"/>
                  <a:pt x="194" y="100"/>
                </a:cubicBezTo>
                <a:cubicBezTo>
                  <a:pt x="169" y="89"/>
                  <a:pt x="169" y="89"/>
                  <a:pt x="169" y="89"/>
                </a:cubicBezTo>
                <a:lnTo>
                  <a:pt x="168" y="92"/>
                </a:lnTo>
                <a:close/>
                <a:moveTo>
                  <a:pt x="267" y="117"/>
                </a:moveTo>
                <a:cubicBezTo>
                  <a:pt x="327" y="155"/>
                  <a:pt x="327" y="155"/>
                  <a:pt x="327" y="155"/>
                </a:cubicBezTo>
                <a:cubicBezTo>
                  <a:pt x="331" y="147"/>
                  <a:pt x="331" y="147"/>
                  <a:pt x="331" y="147"/>
                </a:cubicBezTo>
                <a:cubicBezTo>
                  <a:pt x="272" y="109"/>
                  <a:pt x="272" y="109"/>
                  <a:pt x="272" y="109"/>
                </a:cubicBezTo>
                <a:lnTo>
                  <a:pt x="267" y="117"/>
                </a:lnTo>
                <a:close/>
                <a:moveTo>
                  <a:pt x="345" y="14"/>
                </a:moveTo>
                <a:cubicBezTo>
                  <a:pt x="343" y="5"/>
                  <a:pt x="343" y="5"/>
                  <a:pt x="343" y="5"/>
                </a:cubicBezTo>
                <a:cubicBezTo>
                  <a:pt x="274" y="21"/>
                  <a:pt x="274" y="21"/>
                  <a:pt x="274" y="21"/>
                </a:cubicBezTo>
                <a:cubicBezTo>
                  <a:pt x="276" y="30"/>
                  <a:pt x="276" y="30"/>
                  <a:pt x="276" y="30"/>
                </a:cubicBezTo>
                <a:lnTo>
                  <a:pt x="345" y="14"/>
                </a:lnTo>
                <a:close/>
                <a:moveTo>
                  <a:pt x="276" y="67"/>
                </a:moveTo>
                <a:cubicBezTo>
                  <a:pt x="275" y="76"/>
                  <a:pt x="275" y="76"/>
                  <a:pt x="275" y="76"/>
                </a:cubicBezTo>
                <a:cubicBezTo>
                  <a:pt x="353" y="81"/>
                  <a:pt x="353" y="81"/>
                  <a:pt x="353" y="81"/>
                </a:cubicBezTo>
                <a:cubicBezTo>
                  <a:pt x="354" y="71"/>
                  <a:pt x="354" y="71"/>
                  <a:pt x="354" y="71"/>
                </a:cubicBezTo>
                <a:lnTo>
                  <a:pt x="276" y="67"/>
                </a:lnTo>
                <a:close/>
                <a:moveTo>
                  <a:pt x="276" y="67"/>
                </a:moveTo>
                <a:cubicBezTo>
                  <a:pt x="276" y="67"/>
                  <a:pt x="276" y="67"/>
                  <a:pt x="276" y="67"/>
                </a:cubicBezTo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 sz="1350"/>
          </a:p>
        </p:txBody>
      </p:sp>
      <p:sp>
        <p:nvSpPr>
          <p:cNvPr id="11" name="文本框 26">
            <a:extLst>
              <a:ext uri="{FF2B5EF4-FFF2-40B4-BE49-F238E27FC236}">
                <a16:creationId xmlns:a16="http://schemas.microsoft.com/office/drawing/2014/main" xmlns="" id="{15634580-39AF-403E-BD46-F9A51A142468}"/>
              </a:ext>
            </a:extLst>
          </p:cNvPr>
          <p:cNvSpPr txBox="1"/>
          <p:nvPr/>
        </p:nvSpPr>
        <p:spPr>
          <a:xfrm>
            <a:off x="784305" y="2947554"/>
            <a:ext cx="4797345" cy="2862322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它的重要特点是在系统运行中，可以把创建依赖对象的控制权交给</a:t>
            </a:r>
            <a:r>
              <a:rPr lang="en-US" altLang="zh-CN" sz="20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IoC</a:t>
            </a: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容器，由</a:t>
            </a:r>
            <a:r>
              <a:rPr lang="en-US" altLang="zh-CN" sz="20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IoC</a:t>
            </a: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容器动态通过依赖注入的方式，向某个对象提供它所需要的其他对象，这样对象与对象之间松散耦</a:t>
            </a:r>
            <a:r>
              <a:rPr lang="zh-CN" altLang="en-US" sz="20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合使</a:t>
            </a: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得程序的整个体系结构变得非常灵活。</a:t>
            </a:r>
            <a:endParaRPr lang="en-US" altLang="zh-CN" sz="10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iragino Sans GB W3" charset="-122"/>
            </a:endParaRPr>
          </a:p>
        </p:txBody>
      </p:sp>
      <p:sp>
        <p:nvSpPr>
          <p:cNvPr id="12" name="Rectangle 24">
            <a:extLst>
              <a:ext uri="{FF2B5EF4-FFF2-40B4-BE49-F238E27FC236}">
                <a16:creationId xmlns:a16="http://schemas.microsoft.com/office/drawing/2014/main" xmlns="" id="{86059ADE-503A-491F-A2F8-4B042A4FA1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98067" y="2550603"/>
            <a:ext cx="1468384" cy="3380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20000"/>
              </a:lnSpc>
              <a:spcBef>
                <a:spcPts val="300"/>
              </a:spcBef>
            </a:pPr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依赖注入</a:t>
            </a:r>
            <a:endParaRPr lang="zh-CN" alt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标题 1"/>
          <p:cNvSpPr>
            <a:spLocks noChangeArrowheads="1"/>
          </p:cNvSpPr>
          <p:nvPr/>
        </p:nvSpPr>
        <p:spPr bwMode="auto">
          <a:xfrm>
            <a:off x="1584820" y="267486"/>
            <a:ext cx="7482980" cy="72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lvl="1" indent="-571500"/>
            <a:r>
              <a:rPr lang="en-US" altLang="zh-CN" sz="3600" b="1" dirty="0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AngularJS</a:t>
            </a:r>
            <a:r>
              <a:rPr lang="zh-CN" altLang="en-US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与依赖注入</a:t>
            </a:r>
          </a:p>
        </p:txBody>
      </p:sp>
      <p:sp>
        <p:nvSpPr>
          <p:cNvPr id="14" name="对角圆角矩形 13"/>
          <p:cNvSpPr/>
          <p:nvPr/>
        </p:nvSpPr>
        <p:spPr>
          <a:xfrm>
            <a:off x="594853" y="1419225"/>
            <a:ext cx="3138487" cy="419100"/>
          </a:xfrm>
          <a:prstGeom prst="round2DiagRect">
            <a:avLst>
              <a:gd name="adj1" fmla="val 50000"/>
              <a:gd name="adj2" fmla="val 0"/>
            </a:avLst>
          </a:prstGeom>
          <a:noFill/>
          <a:ln w="222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dirty="0">
                <a:solidFill>
                  <a:schemeClr val="tx1"/>
                </a:solidFill>
              </a:rPr>
              <a:t>组件获取依</a:t>
            </a:r>
            <a:r>
              <a:rPr lang="zh-CN" altLang="zh-CN" dirty="0" smtClean="0">
                <a:solidFill>
                  <a:schemeClr val="tx1"/>
                </a:solidFill>
              </a:rPr>
              <a:t>赖有</a:t>
            </a:r>
            <a:r>
              <a:rPr lang="zh-CN" altLang="zh-CN" dirty="0">
                <a:solidFill>
                  <a:schemeClr val="tx1"/>
                </a:solidFill>
              </a:rPr>
              <a:t>三种方式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2090" y="1905000"/>
            <a:ext cx="2846543" cy="399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428398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ChangeArrowheads="1"/>
          </p:cNvSpPr>
          <p:nvPr/>
        </p:nvSpPr>
        <p:spPr bwMode="auto">
          <a:xfrm>
            <a:off x="1584820" y="267486"/>
            <a:ext cx="7482980" cy="72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lvl="1" indent="-571500"/>
            <a:r>
              <a:rPr lang="en-US" altLang="zh-CN" sz="3600" b="1" dirty="0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AngularJS</a:t>
            </a:r>
            <a:r>
              <a:rPr lang="zh-CN" altLang="en-US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与依赖注入</a:t>
            </a:r>
          </a:p>
        </p:txBody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xmlns="" id="{2103EEE0-FCFD-4C1C-AC8E-E059F2DBDE20}"/>
              </a:ext>
            </a:extLst>
          </p:cNvPr>
          <p:cNvSpPr>
            <a:spLocks noEditPoints="1"/>
          </p:cNvSpPr>
          <p:nvPr/>
        </p:nvSpPr>
        <p:spPr>
          <a:xfrm>
            <a:off x="453007" y="1281829"/>
            <a:ext cx="366713" cy="369094"/>
          </a:xfrm>
          <a:custGeom>
            <a:avLst/>
            <a:gdLst/>
            <a:ahLst/>
            <a:cxnLst>
              <a:cxn ang="0">
                <a:pos x="482277" y="85269"/>
              </a:cxn>
              <a:cxn ang="0">
                <a:pos x="457920" y="107195"/>
              </a:cxn>
              <a:cxn ang="0">
                <a:pos x="382412" y="31671"/>
              </a:cxn>
              <a:cxn ang="0">
                <a:pos x="406769" y="9745"/>
              </a:cxn>
              <a:cxn ang="0">
                <a:pos x="435998" y="7308"/>
              </a:cxn>
              <a:cxn ang="0">
                <a:pos x="482277" y="56034"/>
              </a:cxn>
              <a:cxn ang="0">
                <a:pos x="482277" y="85269"/>
              </a:cxn>
              <a:cxn ang="0">
                <a:pos x="280110" y="285042"/>
              </a:cxn>
              <a:cxn ang="0">
                <a:pos x="204602" y="209518"/>
              </a:cxn>
              <a:cxn ang="0">
                <a:pos x="372669" y="43852"/>
              </a:cxn>
              <a:cxn ang="0">
                <a:pos x="448177" y="119376"/>
              </a:cxn>
              <a:cxn ang="0">
                <a:pos x="280110" y="285042"/>
              </a:cxn>
              <a:cxn ang="0">
                <a:pos x="270367" y="294787"/>
              </a:cxn>
              <a:cxn ang="0">
                <a:pos x="163195" y="324022"/>
              </a:cxn>
              <a:cxn ang="0">
                <a:pos x="194859" y="219263"/>
              </a:cxn>
              <a:cxn ang="0">
                <a:pos x="270367" y="294787"/>
              </a:cxn>
              <a:cxn ang="0">
                <a:pos x="94994" y="63342"/>
              </a:cxn>
              <a:cxn ang="0">
                <a:pos x="48714" y="109631"/>
              </a:cxn>
              <a:cxn ang="0">
                <a:pos x="48714" y="394674"/>
              </a:cxn>
              <a:cxn ang="0">
                <a:pos x="94994" y="443399"/>
              </a:cxn>
              <a:cxn ang="0">
                <a:pos x="379976" y="443399"/>
              </a:cxn>
              <a:cxn ang="0">
                <a:pos x="428691" y="394674"/>
              </a:cxn>
              <a:cxn ang="0">
                <a:pos x="428691" y="207082"/>
              </a:cxn>
              <a:cxn ang="0">
                <a:pos x="477406" y="160793"/>
              </a:cxn>
              <a:cxn ang="0">
                <a:pos x="477406" y="411728"/>
              </a:cxn>
              <a:cxn ang="0">
                <a:pos x="397026" y="492125"/>
              </a:cxn>
              <a:cxn ang="0">
                <a:pos x="77943" y="492125"/>
              </a:cxn>
              <a:cxn ang="0">
                <a:pos x="0" y="411728"/>
              </a:cxn>
              <a:cxn ang="0">
                <a:pos x="0" y="97450"/>
              </a:cxn>
              <a:cxn ang="0">
                <a:pos x="77943" y="14617"/>
              </a:cxn>
              <a:cxn ang="0">
                <a:pos x="331261" y="14617"/>
              </a:cxn>
              <a:cxn ang="0">
                <a:pos x="282546" y="63342"/>
              </a:cxn>
              <a:cxn ang="0">
                <a:pos x="94994" y="63342"/>
              </a:cxn>
            </a:cxnLst>
            <a:rect l="0" t="0" r="0" b="0"/>
            <a:pathLst>
              <a:path w="201" h="202">
                <a:moveTo>
                  <a:pt x="198" y="35"/>
                </a:moveTo>
                <a:cubicBezTo>
                  <a:pt x="188" y="44"/>
                  <a:pt x="188" y="44"/>
                  <a:pt x="188" y="44"/>
                </a:cubicBezTo>
                <a:cubicBezTo>
                  <a:pt x="157" y="13"/>
                  <a:pt x="157" y="13"/>
                  <a:pt x="157" y="13"/>
                </a:cubicBezTo>
                <a:cubicBezTo>
                  <a:pt x="167" y="4"/>
                  <a:pt x="167" y="4"/>
                  <a:pt x="167" y="4"/>
                </a:cubicBezTo>
                <a:cubicBezTo>
                  <a:pt x="170" y="0"/>
                  <a:pt x="175" y="0"/>
                  <a:pt x="179" y="3"/>
                </a:cubicBezTo>
                <a:cubicBezTo>
                  <a:pt x="198" y="23"/>
                  <a:pt x="198" y="23"/>
                  <a:pt x="198" y="23"/>
                </a:cubicBezTo>
                <a:cubicBezTo>
                  <a:pt x="201" y="26"/>
                  <a:pt x="201" y="31"/>
                  <a:pt x="198" y="35"/>
                </a:cubicBezTo>
                <a:close/>
                <a:moveTo>
                  <a:pt x="115" y="117"/>
                </a:moveTo>
                <a:cubicBezTo>
                  <a:pt x="84" y="86"/>
                  <a:pt x="84" y="86"/>
                  <a:pt x="84" y="86"/>
                </a:cubicBezTo>
                <a:cubicBezTo>
                  <a:pt x="153" y="18"/>
                  <a:pt x="153" y="18"/>
                  <a:pt x="153" y="18"/>
                </a:cubicBezTo>
                <a:cubicBezTo>
                  <a:pt x="184" y="49"/>
                  <a:pt x="184" y="49"/>
                  <a:pt x="184" y="49"/>
                </a:cubicBezTo>
                <a:lnTo>
                  <a:pt x="115" y="117"/>
                </a:lnTo>
                <a:close/>
                <a:moveTo>
                  <a:pt x="111" y="121"/>
                </a:moveTo>
                <a:cubicBezTo>
                  <a:pt x="67" y="133"/>
                  <a:pt x="67" y="133"/>
                  <a:pt x="67" y="133"/>
                </a:cubicBezTo>
                <a:cubicBezTo>
                  <a:pt x="80" y="90"/>
                  <a:pt x="80" y="90"/>
                  <a:pt x="80" y="90"/>
                </a:cubicBezTo>
                <a:lnTo>
                  <a:pt x="111" y="121"/>
                </a:lnTo>
                <a:close/>
                <a:moveTo>
                  <a:pt x="39" y="26"/>
                </a:moveTo>
                <a:cubicBezTo>
                  <a:pt x="28" y="26"/>
                  <a:pt x="20" y="34"/>
                  <a:pt x="20" y="45"/>
                </a:cubicBezTo>
                <a:cubicBezTo>
                  <a:pt x="20" y="162"/>
                  <a:pt x="20" y="162"/>
                  <a:pt x="20" y="162"/>
                </a:cubicBezTo>
                <a:cubicBezTo>
                  <a:pt x="20" y="173"/>
                  <a:pt x="28" y="182"/>
                  <a:pt x="39" y="182"/>
                </a:cubicBezTo>
                <a:cubicBezTo>
                  <a:pt x="156" y="182"/>
                  <a:pt x="156" y="182"/>
                  <a:pt x="156" y="182"/>
                </a:cubicBezTo>
                <a:cubicBezTo>
                  <a:pt x="167" y="182"/>
                  <a:pt x="176" y="173"/>
                  <a:pt x="176" y="162"/>
                </a:cubicBezTo>
                <a:cubicBezTo>
                  <a:pt x="176" y="85"/>
                  <a:pt x="176" y="85"/>
                  <a:pt x="176" y="85"/>
                </a:cubicBezTo>
                <a:cubicBezTo>
                  <a:pt x="196" y="66"/>
                  <a:pt x="196" y="66"/>
                  <a:pt x="196" y="66"/>
                </a:cubicBezTo>
                <a:cubicBezTo>
                  <a:pt x="196" y="169"/>
                  <a:pt x="196" y="169"/>
                  <a:pt x="196" y="169"/>
                </a:cubicBezTo>
                <a:cubicBezTo>
                  <a:pt x="196" y="187"/>
                  <a:pt x="181" y="202"/>
                  <a:pt x="163" y="202"/>
                </a:cubicBezTo>
                <a:cubicBezTo>
                  <a:pt x="32" y="202"/>
                  <a:pt x="32" y="202"/>
                  <a:pt x="32" y="202"/>
                </a:cubicBezTo>
                <a:cubicBezTo>
                  <a:pt x="14" y="202"/>
                  <a:pt x="0" y="187"/>
                  <a:pt x="0" y="169"/>
                </a:cubicBezTo>
                <a:cubicBezTo>
                  <a:pt x="0" y="40"/>
                  <a:pt x="0" y="40"/>
                  <a:pt x="0" y="40"/>
                </a:cubicBezTo>
                <a:cubicBezTo>
                  <a:pt x="0" y="22"/>
                  <a:pt x="14" y="6"/>
                  <a:pt x="32" y="6"/>
                </a:cubicBezTo>
                <a:cubicBezTo>
                  <a:pt x="136" y="6"/>
                  <a:pt x="136" y="6"/>
                  <a:pt x="136" y="6"/>
                </a:cubicBezTo>
                <a:cubicBezTo>
                  <a:pt x="116" y="26"/>
                  <a:pt x="116" y="26"/>
                  <a:pt x="116" y="26"/>
                </a:cubicBezTo>
                <a:lnTo>
                  <a:pt x="39" y="26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 w="9525">
            <a:solidFill>
              <a:schemeClr val="accent5">
                <a:lumMod val="75000"/>
              </a:schemeClr>
            </a:solidFill>
          </a:ln>
        </p:spPr>
        <p:txBody>
          <a:bodyPr/>
          <a:lstStyle/>
          <a:p>
            <a:endParaRPr lang="zh-CN" altLang="en-US" sz="1018"/>
          </a:p>
        </p:txBody>
      </p:sp>
      <p:sp>
        <p:nvSpPr>
          <p:cNvPr id="16" name="文本框 20">
            <a:extLst>
              <a:ext uri="{FF2B5EF4-FFF2-40B4-BE49-F238E27FC236}">
                <a16:creationId xmlns:a16="http://schemas.microsoft.com/office/drawing/2014/main" xmlns="" id="{8E16AE8A-C94C-4D1F-838A-F6881579255A}"/>
              </a:ext>
            </a:extLst>
          </p:cNvPr>
          <p:cNvSpPr txBox="1"/>
          <p:nvPr/>
        </p:nvSpPr>
        <p:spPr>
          <a:xfrm flipH="1">
            <a:off x="867344" y="1246825"/>
            <a:ext cx="3061446" cy="461665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依赖注入</a:t>
            </a:r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xmlns="" id="{CEF4BE1B-0B2E-4D6C-A4DC-BAD99A7B36A2}"/>
              </a:ext>
            </a:extLst>
          </p:cNvPr>
          <p:cNvCxnSpPr/>
          <p:nvPr/>
        </p:nvCxnSpPr>
        <p:spPr>
          <a:xfrm>
            <a:off x="418718" y="1708073"/>
            <a:ext cx="1819657" cy="417"/>
          </a:xfrm>
          <a:prstGeom prst="line">
            <a:avLst/>
          </a:prstGeom>
          <a:ln w="15875">
            <a:solidFill>
              <a:schemeClr val="accent5">
                <a:lumMod val="75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2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6325" y="1810127"/>
            <a:ext cx="4902587" cy="179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3560974"/>
            <a:ext cx="3028950" cy="301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矩形 2"/>
          <p:cNvSpPr/>
          <p:nvPr/>
        </p:nvSpPr>
        <p:spPr>
          <a:xfrm>
            <a:off x="214040" y="1846501"/>
            <a:ext cx="371475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        </a:t>
            </a:r>
            <a:r>
              <a:rPr lang="zh-CN" altLang="zh-CN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依</a:t>
            </a:r>
            <a:r>
              <a:rPr lang="zh-CN" altLang="zh-CN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赖注入从思想上 “主从换位” 。把应用程序像依赖对象主动出击变为应用程序被动的等待，由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IoC</a:t>
            </a:r>
            <a:r>
              <a:rPr lang="zh-CN" altLang="zh-CN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容器来创建并注</a:t>
            </a:r>
            <a:r>
              <a:rPr lang="zh-CN" altLang="zh-CN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入</a:t>
            </a: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。</a:t>
            </a:r>
            <a:endParaRPr lang="zh-CN" altLang="en-US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iragino Sans GB W3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3276600" y="3791327"/>
            <a:ext cx="5442312" cy="2714248"/>
          </a:xfrm>
          <a:prstGeom prst="roundRect">
            <a:avLst/>
          </a:prstGeom>
          <a:noFill/>
          <a:ln w="254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zh-CN" dirty="0" smtClean="0">
                <a:solidFill>
                  <a:schemeClr val="tx1"/>
                </a:solidFill>
              </a:rPr>
              <a:t>理</a:t>
            </a:r>
            <a:r>
              <a:rPr lang="zh-CN" altLang="zh-CN" dirty="0">
                <a:solidFill>
                  <a:schemeClr val="tx1"/>
                </a:solidFill>
              </a:rPr>
              <a:t>解依赖注入的几个关键问</a:t>
            </a:r>
            <a:r>
              <a:rPr lang="zh-CN" altLang="zh-CN" dirty="0" smtClean="0">
                <a:solidFill>
                  <a:schemeClr val="tx1"/>
                </a:solidFill>
              </a:rPr>
              <a:t>题。</a:t>
            </a:r>
            <a:endParaRPr lang="zh-CN" altLang="zh-CN" dirty="0">
              <a:solidFill>
                <a:schemeClr val="tx1"/>
              </a:solidFill>
            </a:endParaRPr>
          </a:p>
          <a:p>
            <a:pPr marL="285750" lvl="0" indent="-285750">
              <a:buFont typeface="Wingdings" panose="05000000000000000000" pitchFamily="2" charset="2"/>
              <a:buChar char="l"/>
            </a:pPr>
            <a:r>
              <a:rPr lang="zh-CN" altLang="zh-CN" dirty="0">
                <a:solidFill>
                  <a:schemeClr val="tx1"/>
                </a:solidFill>
              </a:rPr>
              <a:t>谁依赖于谁：当然是用户对象依赖于</a:t>
            </a:r>
            <a:r>
              <a:rPr lang="en-US" altLang="zh-CN" dirty="0">
                <a:solidFill>
                  <a:schemeClr val="tx1"/>
                </a:solidFill>
              </a:rPr>
              <a:t>IoC</a:t>
            </a:r>
            <a:r>
              <a:rPr lang="zh-CN" altLang="zh-CN" dirty="0">
                <a:solidFill>
                  <a:schemeClr val="tx1"/>
                </a:solidFill>
              </a:rPr>
              <a:t>容器；</a:t>
            </a:r>
          </a:p>
          <a:p>
            <a:pPr marL="285750" lvl="0" indent="-285750">
              <a:buFont typeface="Wingdings" panose="05000000000000000000" pitchFamily="2" charset="2"/>
              <a:buChar char="l"/>
            </a:pPr>
            <a:r>
              <a:rPr lang="zh-CN" altLang="zh-CN" dirty="0">
                <a:solidFill>
                  <a:schemeClr val="tx1"/>
                </a:solidFill>
              </a:rPr>
              <a:t>为什么需要依赖：用户对象需要</a:t>
            </a:r>
            <a:r>
              <a:rPr lang="en-US" altLang="zh-CN" dirty="0">
                <a:solidFill>
                  <a:schemeClr val="tx1"/>
                </a:solidFill>
              </a:rPr>
              <a:t>IoC</a:t>
            </a:r>
            <a:r>
              <a:rPr lang="zh-CN" altLang="zh-CN" dirty="0">
                <a:solidFill>
                  <a:schemeClr val="tx1"/>
                </a:solidFill>
              </a:rPr>
              <a:t>容器来提供自己需要的外部资源；</a:t>
            </a:r>
          </a:p>
          <a:p>
            <a:pPr marL="285750" lvl="0" indent="-285750">
              <a:buFont typeface="Wingdings" panose="05000000000000000000" pitchFamily="2" charset="2"/>
              <a:buChar char="l"/>
            </a:pPr>
            <a:r>
              <a:rPr lang="zh-CN" altLang="zh-CN" dirty="0">
                <a:solidFill>
                  <a:schemeClr val="tx1"/>
                </a:solidFill>
              </a:rPr>
              <a:t>谁注入谁：</a:t>
            </a:r>
            <a:r>
              <a:rPr lang="en-US" altLang="zh-CN" dirty="0">
                <a:solidFill>
                  <a:schemeClr val="tx1"/>
                </a:solidFill>
              </a:rPr>
              <a:t>IoC</a:t>
            </a:r>
            <a:r>
              <a:rPr lang="zh-CN" altLang="zh-CN" dirty="0">
                <a:solidFill>
                  <a:schemeClr val="tx1"/>
                </a:solidFill>
              </a:rPr>
              <a:t>容器向用户对象注入用户对象所依赖的对象；</a:t>
            </a:r>
          </a:p>
          <a:p>
            <a:pPr marL="285750" lvl="0" indent="-285750">
              <a:buFont typeface="Wingdings" panose="05000000000000000000" pitchFamily="2" charset="2"/>
              <a:buChar char="l"/>
            </a:pPr>
            <a:r>
              <a:rPr lang="zh-CN" altLang="zh-CN" dirty="0">
                <a:solidFill>
                  <a:schemeClr val="tx1"/>
                </a:solidFill>
              </a:rPr>
              <a:t>注入了什么内容：注入用户对象所需要的外部资源（包括对象、第三方资源、常量数据等）。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76377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ChangeArrowheads="1"/>
          </p:cNvSpPr>
          <p:nvPr/>
        </p:nvSpPr>
        <p:spPr bwMode="auto">
          <a:xfrm>
            <a:off x="1584820" y="267486"/>
            <a:ext cx="7482980" cy="72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lvl="1" indent="-571500"/>
            <a:r>
              <a:rPr lang="en-US" altLang="zh-CN" sz="3600" b="1" dirty="0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AngularJS</a:t>
            </a:r>
            <a:r>
              <a:rPr lang="zh-CN" altLang="en-US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与依赖注入</a:t>
            </a:r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xmlns="" id="{2103EEE0-FCFD-4C1C-AC8E-E059F2DBDE20}"/>
              </a:ext>
            </a:extLst>
          </p:cNvPr>
          <p:cNvSpPr>
            <a:spLocks noEditPoints="1"/>
          </p:cNvSpPr>
          <p:nvPr/>
        </p:nvSpPr>
        <p:spPr>
          <a:xfrm>
            <a:off x="453007" y="1281829"/>
            <a:ext cx="366713" cy="369094"/>
          </a:xfrm>
          <a:custGeom>
            <a:avLst/>
            <a:gdLst/>
            <a:ahLst/>
            <a:cxnLst>
              <a:cxn ang="0">
                <a:pos x="482277" y="85269"/>
              </a:cxn>
              <a:cxn ang="0">
                <a:pos x="457920" y="107195"/>
              </a:cxn>
              <a:cxn ang="0">
                <a:pos x="382412" y="31671"/>
              </a:cxn>
              <a:cxn ang="0">
                <a:pos x="406769" y="9745"/>
              </a:cxn>
              <a:cxn ang="0">
                <a:pos x="435998" y="7308"/>
              </a:cxn>
              <a:cxn ang="0">
                <a:pos x="482277" y="56034"/>
              </a:cxn>
              <a:cxn ang="0">
                <a:pos x="482277" y="85269"/>
              </a:cxn>
              <a:cxn ang="0">
                <a:pos x="280110" y="285042"/>
              </a:cxn>
              <a:cxn ang="0">
                <a:pos x="204602" y="209518"/>
              </a:cxn>
              <a:cxn ang="0">
                <a:pos x="372669" y="43852"/>
              </a:cxn>
              <a:cxn ang="0">
                <a:pos x="448177" y="119376"/>
              </a:cxn>
              <a:cxn ang="0">
                <a:pos x="280110" y="285042"/>
              </a:cxn>
              <a:cxn ang="0">
                <a:pos x="270367" y="294787"/>
              </a:cxn>
              <a:cxn ang="0">
                <a:pos x="163195" y="324022"/>
              </a:cxn>
              <a:cxn ang="0">
                <a:pos x="194859" y="219263"/>
              </a:cxn>
              <a:cxn ang="0">
                <a:pos x="270367" y="294787"/>
              </a:cxn>
              <a:cxn ang="0">
                <a:pos x="94994" y="63342"/>
              </a:cxn>
              <a:cxn ang="0">
                <a:pos x="48714" y="109631"/>
              </a:cxn>
              <a:cxn ang="0">
                <a:pos x="48714" y="394674"/>
              </a:cxn>
              <a:cxn ang="0">
                <a:pos x="94994" y="443399"/>
              </a:cxn>
              <a:cxn ang="0">
                <a:pos x="379976" y="443399"/>
              </a:cxn>
              <a:cxn ang="0">
                <a:pos x="428691" y="394674"/>
              </a:cxn>
              <a:cxn ang="0">
                <a:pos x="428691" y="207082"/>
              </a:cxn>
              <a:cxn ang="0">
                <a:pos x="477406" y="160793"/>
              </a:cxn>
              <a:cxn ang="0">
                <a:pos x="477406" y="411728"/>
              </a:cxn>
              <a:cxn ang="0">
                <a:pos x="397026" y="492125"/>
              </a:cxn>
              <a:cxn ang="0">
                <a:pos x="77943" y="492125"/>
              </a:cxn>
              <a:cxn ang="0">
                <a:pos x="0" y="411728"/>
              </a:cxn>
              <a:cxn ang="0">
                <a:pos x="0" y="97450"/>
              </a:cxn>
              <a:cxn ang="0">
                <a:pos x="77943" y="14617"/>
              </a:cxn>
              <a:cxn ang="0">
                <a:pos x="331261" y="14617"/>
              </a:cxn>
              <a:cxn ang="0">
                <a:pos x="282546" y="63342"/>
              </a:cxn>
              <a:cxn ang="0">
                <a:pos x="94994" y="63342"/>
              </a:cxn>
            </a:cxnLst>
            <a:rect l="0" t="0" r="0" b="0"/>
            <a:pathLst>
              <a:path w="201" h="202">
                <a:moveTo>
                  <a:pt x="198" y="35"/>
                </a:moveTo>
                <a:cubicBezTo>
                  <a:pt x="188" y="44"/>
                  <a:pt x="188" y="44"/>
                  <a:pt x="188" y="44"/>
                </a:cubicBezTo>
                <a:cubicBezTo>
                  <a:pt x="157" y="13"/>
                  <a:pt x="157" y="13"/>
                  <a:pt x="157" y="13"/>
                </a:cubicBezTo>
                <a:cubicBezTo>
                  <a:pt x="167" y="4"/>
                  <a:pt x="167" y="4"/>
                  <a:pt x="167" y="4"/>
                </a:cubicBezTo>
                <a:cubicBezTo>
                  <a:pt x="170" y="0"/>
                  <a:pt x="175" y="0"/>
                  <a:pt x="179" y="3"/>
                </a:cubicBezTo>
                <a:cubicBezTo>
                  <a:pt x="198" y="23"/>
                  <a:pt x="198" y="23"/>
                  <a:pt x="198" y="23"/>
                </a:cubicBezTo>
                <a:cubicBezTo>
                  <a:pt x="201" y="26"/>
                  <a:pt x="201" y="31"/>
                  <a:pt x="198" y="35"/>
                </a:cubicBezTo>
                <a:close/>
                <a:moveTo>
                  <a:pt x="115" y="117"/>
                </a:moveTo>
                <a:cubicBezTo>
                  <a:pt x="84" y="86"/>
                  <a:pt x="84" y="86"/>
                  <a:pt x="84" y="86"/>
                </a:cubicBezTo>
                <a:cubicBezTo>
                  <a:pt x="153" y="18"/>
                  <a:pt x="153" y="18"/>
                  <a:pt x="153" y="18"/>
                </a:cubicBezTo>
                <a:cubicBezTo>
                  <a:pt x="184" y="49"/>
                  <a:pt x="184" y="49"/>
                  <a:pt x="184" y="49"/>
                </a:cubicBezTo>
                <a:lnTo>
                  <a:pt x="115" y="117"/>
                </a:lnTo>
                <a:close/>
                <a:moveTo>
                  <a:pt x="111" y="121"/>
                </a:moveTo>
                <a:cubicBezTo>
                  <a:pt x="67" y="133"/>
                  <a:pt x="67" y="133"/>
                  <a:pt x="67" y="133"/>
                </a:cubicBezTo>
                <a:cubicBezTo>
                  <a:pt x="80" y="90"/>
                  <a:pt x="80" y="90"/>
                  <a:pt x="80" y="90"/>
                </a:cubicBezTo>
                <a:lnTo>
                  <a:pt x="111" y="121"/>
                </a:lnTo>
                <a:close/>
                <a:moveTo>
                  <a:pt x="39" y="26"/>
                </a:moveTo>
                <a:cubicBezTo>
                  <a:pt x="28" y="26"/>
                  <a:pt x="20" y="34"/>
                  <a:pt x="20" y="45"/>
                </a:cubicBezTo>
                <a:cubicBezTo>
                  <a:pt x="20" y="162"/>
                  <a:pt x="20" y="162"/>
                  <a:pt x="20" y="162"/>
                </a:cubicBezTo>
                <a:cubicBezTo>
                  <a:pt x="20" y="173"/>
                  <a:pt x="28" y="182"/>
                  <a:pt x="39" y="182"/>
                </a:cubicBezTo>
                <a:cubicBezTo>
                  <a:pt x="156" y="182"/>
                  <a:pt x="156" y="182"/>
                  <a:pt x="156" y="182"/>
                </a:cubicBezTo>
                <a:cubicBezTo>
                  <a:pt x="167" y="182"/>
                  <a:pt x="176" y="173"/>
                  <a:pt x="176" y="162"/>
                </a:cubicBezTo>
                <a:cubicBezTo>
                  <a:pt x="176" y="85"/>
                  <a:pt x="176" y="85"/>
                  <a:pt x="176" y="85"/>
                </a:cubicBezTo>
                <a:cubicBezTo>
                  <a:pt x="196" y="66"/>
                  <a:pt x="196" y="66"/>
                  <a:pt x="196" y="66"/>
                </a:cubicBezTo>
                <a:cubicBezTo>
                  <a:pt x="196" y="169"/>
                  <a:pt x="196" y="169"/>
                  <a:pt x="196" y="169"/>
                </a:cubicBezTo>
                <a:cubicBezTo>
                  <a:pt x="196" y="187"/>
                  <a:pt x="181" y="202"/>
                  <a:pt x="163" y="202"/>
                </a:cubicBezTo>
                <a:cubicBezTo>
                  <a:pt x="32" y="202"/>
                  <a:pt x="32" y="202"/>
                  <a:pt x="32" y="202"/>
                </a:cubicBezTo>
                <a:cubicBezTo>
                  <a:pt x="14" y="202"/>
                  <a:pt x="0" y="187"/>
                  <a:pt x="0" y="169"/>
                </a:cubicBezTo>
                <a:cubicBezTo>
                  <a:pt x="0" y="40"/>
                  <a:pt x="0" y="40"/>
                  <a:pt x="0" y="40"/>
                </a:cubicBezTo>
                <a:cubicBezTo>
                  <a:pt x="0" y="22"/>
                  <a:pt x="14" y="6"/>
                  <a:pt x="32" y="6"/>
                </a:cubicBezTo>
                <a:cubicBezTo>
                  <a:pt x="136" y="6"/>
                  <a:pt x="136" y="6"/>
                  <a:pt x="136" y="6"/>
                </a:cubicBezTo>
                <a:cubicBezTo>
                  <a:pt x="116" y="26"/>
                  <a:pt x="116" y="26"/>
                  <a:pt x="116" y="26"/>
                </a:cubicBezTo>
                <a:lnTo>
                  <a:pt x="39" y="26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 w="9525">
            <a:solidFill>
              <a:schemeClr val="accent5">
                <a:lumMod val="75000"/>
              </a:schemeClr>
            </a:solidFill>
          </a:ln>
        </p:spPr>
        <p:txBody>
          <a:bodyPr/>
          <a:lstStyle/>
          <a:p>
            <a:endParaRPr lang="zh-CN" altLang="en-US" sz="1018"/>
          </a:p>
        </p:txBody>
      </p:sp>
      <p:sp>
        <p:nvSpPr>
          <p:cNvPr id="12" name="文本框 20">
            <a:extLst>
              <a:ext uri="{FF2B5EF4-FFF2-40B4-BE49-F238E27FC236}">
                <a16:creationId xmlns:a16="http://schemas.microsoft.com/office/drawing/2014/main" xmlns="" id="{8E16AE8A-C94C-4D1F-838A-F6881579255A}"/>
              </a:ext>
            </a:extLst>
          </p:cNvPr>
          <p:cNvSpPr txBox="1"/>
          <p:nvPr/>
        </p:nvSpPr>
        <p:spPr>
          <a:xfrm flipH="1">
            <a:off x="867344" y="1246825"/>
            <a:ext cx="4961956" cy="461665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JavaScript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如何实现依赖注入</a:t>
            </a: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xmlns="" id="{CEF4BE1B-0B2E-4D6C-A4DC-BAD99A7B36A2}"/>
              </a:ext>
            </a:extLst>
          </p:cNvPr>
          <p:cNvCxnSpPr/>
          <p:nvPr/>
        </p:nvCxnSpPr>
        <p:spPr>
          <a:xfrm>
            <a:off x="418718" y="1708073"/>
            <a:ext cx="4534282" cy="417"/>
          </a:xfrm>
          <a:prstGeom prst="line">
            <a:avLst/>
          </a:prstGeom>
          <a:ln w="15875">
            <a:solidFill>
              <a:schemeClr val="accent5">
                <a:lumMod val="75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453007" y="1904227"/>
            <a:ext cx="82052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在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JavaScript</a:t>
            </a:r>
            <a:r>
              <a:rPr lang="zh-CN" altLang="zh-CN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中实现依赖注入的关键在于对依赖对象参数的解析</a:t>
            </a:r>
            <a:endParaRPr lang="zh-CN" altLang="en-US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iragino Sans GB W3" charset="-122"/>
            </a:endParaRPr>
          </a:p>
        </p:txBody>
      </p:sp>
      <p:grpSp>
        <p:nvGrpSpPr>
          <p:cNvPr id="53" name="组合 52"/>
          <p:cNvGrpSpPr/>
          <p:nvPr/>
        </p:nvGrpSpPr>
        <p:grpSpPr>
          <a:xfrm>
            <a:off x="1049338" y="2365376"/>
            <a:ext cx="6723062" cy="723900"/>
            <a:chOff x="1049338" y="2365376"/>
            <a:chExt cx="6723062" cy="723900"/>
          </a:xfrm>
        </p:grpSpPr>
        <p:sp>
          <p:nvSpPr>
            <p:cNvPr id="20" name="任意多边形 19"/>
            <p:cNvSpPr/>
            <p:nvPr/>
          </p:nvSpPr>
          <p:spPr bwMode="auto">
            <a:xfrm>
              <a:off x="1049338" y="2365376"/>
              <a:ext cx="788987" cy="723900"/>
            </a:xfrm>
            <a:custGeom>
              <a:avLst/>
              <a:gdLst>
                <a:gd name="connsiteX0" fmla="*/ 0 w 1127124"/>
                <a:gd name="connsiteY0" fmla="*/ 0 h 788987"/>
                <a:gd name="connsiteX1" fmla="*/ 732631 w 1127124"/>
                <a:gd name="connsiteY1" fmla="*/ 0 h 788987"/>
                <a:gd name="connsiteX2" fmla="*/ 1127124 w 1127124"/>
                <a:gd name="connsiteY2" fmla="*/ 394494 h 788987"/>
                <a:gd name="connsiteX3" fmla="*/ 732631 w 1127124"/>
                <a:gd name="connsiteY3" fmla="*/ 788987 h 788987"/>
                <a:gd name="connsiteX4" fmla="*/ 0 w 1127124"/>
                <a:gd name="connsiteY4" fmla="*/ 788987 h 788987"/>
                <a:gd name="connsiteX5" fmla="*/ 394494 w 1127124"/>
                <a:gd name="connsiteY5" fmla="*/ 394494 h 788987"/>
                <a:gd name="connsiteX6" fmla="*/ 0 w 1127124"/>
                <a:gd name="connsiteY6" fmla="*/ 0 h 788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7124" h="788987">
                  <a:moveTo>
                    <a:pt x="1127123" y="0"/>
                  </a:moveTo>
                  <a:lnTo>
                    <a:pt x="1127123" y="512842"/>
                  </a:lnTo>
                  <a:lnTo>
                    <a:pt x="563561" y="788987"/>
                  </a:lnTo>
                  <a:lnTo>
                    <a:pt x="1" y="512842"/>
                  </a:lnTo>
                  <a:lnTo>
                    <a:pt x="1" y="0"/>
                  </a:lnTo>
                  <a:lnTo>
                    <a:pt x="563561" y="276146"/>
                  </a:lnTo>
                  <a:lnTo>
                    <a:pt x="1127123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3175">
              <a:solidFill>
                <a:schemeClr val="accent1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12701" tIns="407195" rIns="12700" bIns="407193" spcCol="1270" anchor="ctr"/>
            <a:lstStyle/>
            <a:p>
              <a:pPr algn="ctr" defTabSz="889000" eaLnBrk="0" hangingPunct="0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en-US" altLang="zh-CN" sz="1200" dirty="0"/>
            </a:p>
            <a:p>
              <a:pPr algn="ctr" defTabSz="889000" eaLnBrk="0" hangingPunct="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altLang="zh-CN" sz="3200" dirty="0"/>
                <a:t>1</a:t>
              </a:r>
              <a:endParaRPr lang="zh-CN" altLang="en-US" sz="3200" dirty="0"/>
            </a:p>
          </p:txBody>
        </p:sp>
        <p:sp>
          <p:nvSpPr>
            <p:cNvPr id="21" name="任意多边形 20"/>
            <p:cNvSpPr/>
            <p:nvPr/>
          </p:nvSpPr>
          <p:spPr bwMode="auto">
            <a:xfrm>
              <a:off x="1838325" y="2365376"/>
              <a:ext cx="5934075" cy="471045"/>
            </a:xfrm>
            <a:custGeom>
              <a:avLst/>
              <a:gdLst>
                <a:gd name="connsiteX0" fmla="*/ 122108 w 732631"/>
                <a:gd name="connsiteY0" fmla="*/ 0 h 5307012"/>
                <a:gd name="connsiteX1" fmla="*/ 610523 w 732631"/>
                <a:gd name="connsiteY1" fmla="*/ 0 h 5307012"/>
                <a:gd name="connsiteX2" fmla="*/ 732631 w 732631"/>
                <a:gd name="connsiteY2" fmla="*/ 122108 h 5307012"/>
                <a:gd name="connsiteX3" fmla="*/ 732631 w 732631"/>
                <a:gd name="connsiteY3" fmla="*/ 5307012 h 5307012"/>
                <a:gd name="connsiteX4" fmla="*/ 732631 w 732631"/>
                <a:gd name="connsiteY4" fmla="*/ 5307012 h 5307012"/>
                <a:gd name="connsiteX5" fmla="*/ 0 w 732631"/>
                <a:gd name="connsiteY5" fmla="*/ 5307012 h 5307012"/>
                <a:gd name="connsiteX6" fmla="*/ 0 w 732631"/>
                <a:gd name="connsiteY6" fmla="*/ 5307012 h 5307012"/>
                <a:gd name="connsiteX7" fmla="*/ 0 w 732631"/>
                <a:gd name="connsiteY7" fmla="*/ 122108 h 5307012"/>
                <a:gd name="connsiteX8" fmla="*/ 122108 w 732631"/>
                <a:gd name="connsiteY8" fmla="*/ 0 h 5307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2631" h="5307012">
                  <a:moveTo>
                    <a:pt x="732631" y="884525"/>
                  </a:moveTo>
                  <a:lnTo>
                    <a:pt x="732631" y="4422487"/>
                  </a:lnTo>
                  <a:cubicBezTo>
                    <a:pt x="732631" y="4910992"/>
                    <a:pt x="725084" y="5307008"/>
                    <a:pt x="715774" y="5307008"/>
                  </a:cubicBezTo>
                  <a:lnTo>
                    <a:pt x="0" y="5307008"/>
                  </a:lnTo>
                  <a:lnTo>
                    <a:pt x="0" y="5307008"/>
                  </a:lnTo>
                  <a:lnTo>
                    <a:pt x="0" y="4"/>
                  </a:lnTo>
                  <a:lnTo>
                    <a:pt x="0" y="4"/>
                  </a:lnTo>
                  <a:lnTo>
                    <a:pt x="715774" y="4"/>
                  </a:lnTo>
                  <a:cubicBezTo>
                    <a:pt x="725084" y="4"/>
                    <a:pt x="732631" y="396020"/>
                    <a:pt x="732631" y="884525"/>
                  </a:cubicBezTo>
                  <a:close/>
                </a:path>
              </a:pathLst>
            </a:custGeom>
            <a:ln w="31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lIns="135129" tIns="47829" rIns="47829" bIns="47830" spcCol="1270" anchor="ctr"/>
            <a:lstStyle/>
            <a:p>
              <a:pPr marL="171450" lvl="1" indent="-171450" defTabSz="844550" eaLnBrk="0" hangingPunct="0">
                <a:lnSpc>
                  <a:spcPct val="90000"/>
                </a:lnSpc>
                <a:spcAft>
                  <a:spcPct val="15000"/>
                </a:spcAft>
                <a:buFontTx/>
                <a:buChar char="••"/>
                <a:defRPr/>
              </a:pPr>
              <a:endParaRPr lang="zh-CN" altLang="en-US" sz="1900" dirty="0"/>
            </a:p>
            <a:p>
              <a:pPr marL="0" lvl="1" defTabSz="844550" eaLnBrk="0" hangingPunct="0">
                <a:lnSpc>
                  <a:spcPct val="90000"/>
                </a:lnSpc>
                <a:spcAft>
                  <a:spcPct val="15000"/>
                </a:spcAft>
                <a:defRPr/>
              </a:pPr>
              <a:r>
                <a:rPr lang="en-US" altLang="zh-CN" sz="1900" dirty="0"/>
                <a:t>         </a:t>
              </a:r>
            </a:p>
          </p:txBody>
        </p:sp>
        <p:sp>
          <p:nvSpPr>
            <p:cNvPr id="22" name="矩形 19"/>
            <p:cNvSpPr>
              <a:spLocks noChangeArrowheads="1"/>
            </p:cNvSpPr>
            <p:nvPr/>
          </p:nvSpPr>
          <p:spPr bwMode="auto">
            <a:xfrm>
              <a:off x="2032000" y="2375572"/>
              <a:ext cx="511333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defRPr/>
              </a:pPr>
              <a:endParaRPr lang="zh-CN" altLang="zh-CN" sz="2000" dirty="0">
                <a:ea typeface="宋体" pitchFamily="2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1998910" y="2416560"/>
              <a:ext cx="4572000" cy="369332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zh-CN" altLang="zh-CN" dirty="0" smtClean="0"/>
                <a:t>在注</a:t>
              </a:r>
              <a:r>
                <a:rPr lang="zh-CN" altLang="zh-CN" dirty="0"/>
                <a:t>册表</a:t>
              </a:r>
              <a:r>
                <a:rPr lang="zh-CN" altLang="zh-CN" dirty="0" smtClean="0"/>
                <a:t>中定</a:t>
              </a:r>
              <a:r>
                <a:rPr lang="zh-CN" altLang="zh-CN" dirty="0"/>
                <a:t>义两个可以被注入的依赖对象</a:t>
              </a:r>
              <a:endParaRPr lang="zh-CN" altLang="en-US" dirty="0"/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1049338" y="2922589"/>
            <a:ext cx="6723061" cy="744536"/>
            <a:chOff x="1049338" y="2922589"/>
            <a:chExt cx="6723061" cy="744536"/>
          </a:xfrm>
        </p:grpSpPr>
        <p:sp>
          <p:nvSpPr>
            <p:cNvPr id="24" name="任意多边形 23"/>
            <p:cNvSpPr/>
            <p:nvPr/>
          </p:nvSpPr>
          <p:spPr bwMode="auto">
            <a:xfrm>
              <a:off x="1049338" y="2922589"/>
              <a:ext cx="788987" cy="744536"/>
            </a:xfrm>
            <a:custGeom>
              <a:avLst/>
              <a:gdLst>
                <a:gd name="connsiteX0" fmla="*/ 0 w 1127124"/>
                <a:gd name="connsiteY0" fmla="*/ 0 h 788987"/>
                <a:gd name="connsiteX1" fmla="*/ 732631 w 1127124"/>
                <a:gd name="connsiteY1" fmla="*/ 0 h 788987"/>
                <a:gd name="connsiteX2" fmla="*/ 1127124 w 1127124"/>
                <a:gd name="connsiteY2" fmla="*/ 394494 h 788987"/>
                <a:gd name="connsiteX3" fmla="*/ 732631 w 1127124"/>
                <a:gd name="connsiteY3" fmla="*/ 788987 h 788987"/>
                <a:gd name="connsiteX4" fmla="*/ 0 w 1127124"/>
                <a:gd name="connsiteY4" fmla="*/ 788987 h 788987"/>
                <a:gd name="connsiteX5" fmla="*/ 394494 w 1127124"/>
                <a:gd name="connsiteY5" fmla="*/ 394494 h 788987"/>
                <a:gd name="connsiteX6" fmla="*/ 0 w 1127124"/>
                <a:gd name="connsiteY6" fmla="*/ 0 h 788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7124" h="788987">
                  <a:moveTo>
                    <a:pt x="1127123" y="0"/>
                  </a:moveTo>
                  <a:lnTo>
                    <a:pt x="1127123" y="512842"/>
                  </a:lnTo>
                  <a:lnTo>
                    <a:pt x="563561" y="788987"/>
                  </a:lnTo>
                  <a:lnTo>
                    <a:pt x="1" y="512842"/>
                  </a:lnTo>
                  <a:lnTo>
                    <a:pt x="1" y="0"/>
                  </a:lnTo>
                  <a:lnTo>
                    <a:pt x="563561" y="276146"/>
                  </a:lnTo>
                  <a:lnTo>
                    <a:pt x="1127123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31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12701" tIns="407195" rIns="12700" bIns="407193" spcCol="1270" anchor="ctr"/>
            <a:lstStyle/>
            <a:p>
              <a:pPr algn="ctr" defTabSz="889000" eaLnBrk="0" hangingPunct="0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en-US" altLang="zh-CN" sz="1200" dirty="0"/>
            </a:p>
            <a:p>
              <a:pPr algn="ctr" defTabSz="889000" eaLnBrk="0" hangingPunct="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altLang="zh-CN" sz="3200" dirty="0"/>
                <a:t>2</a:t>
              </a:r>
              <a:endParaRPr lang="zh-CN" altLang="en-US" sz="3200" dirty="0"/>
            </a:p>
          </p:txBody>
        </p:sp>
        <p:sp>
          <p:nvSpPr>
            <p:cNvPr id="25" name="任意多边形 24"/>
            <p:cNvSpPr/>
            <p:nvPr/>
          </p:nvSpPr>
          <p:spPr bwMode="auto">
            <a:xfrm>
              <a:off x="1838325" y="2922589"/>
              <a:ext cx="5934074" cy="483424"/>
            </a:xfrm>
            <a:custGeom>
              <a:avLst/>
              <a:gdLst>
                <a:gd name="connsiteX0" fmla="*/ 122108 w 732631"/>
                <a:gd name="connsiteY0" fmla="*/ 0 h 5307012"/>
                <a:gd name="connsiteX1" fmla="*/ 610523 w 732631"/>
                <a:gd name="connsiteY1" fmla="*/ 0 h 5307012"/>
                <a:gd name="connsiteX2" fmla="*/ 732631 w 732631"/>
                <a:gd name="connsiteY2" fmla="*/ 122108 h 5307012"/>
                <a:gd name="connsiteX3" fmla="*/ 732631 w 732631"/>
                <a:gd name="connsiteY3" fmla="*/ 5307012 h 5307012"/>
                <a:gd name="connsiteX4" fmla="*/ 732631 w 732631"/>
                <a:gd name="connsiteY4" fmla="*/ 5307012 h 5307012"/>
                <a:gd name="connsiteX5" fmla="*/ 0 w 732631"/>
                <a:gd name="connsiteY5" fmla="*/ 5307012 h 5307012"/>
                <a:gd name="connsiteX6" fmla="*/ 0 w 732631"/>
                <a:gd name="connsiteY6" fmla="*/ 5307012 h 5307012"/>
                <a:gd name="connsiteX7" fmla="*/ 0 w 732631"/>
                <a:gd name="connsiteY7" fmla="*/ 122108 h 5307012"/>
                <a:gd name="connsiteX8" fmla="*/ 122108 w 732631"/>
                <a:gd name="connsiteY8" fmla="*/ 0 h 5307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2631" h="5307012">
                  <a:moveTo>
                    <a:pt x="732631" y="884525"/>
                  </a:moveTo>
                  <a:lnTo>
                    <a:pt x="732631" y="4422487"/>
                  </a:lnTo>
                  <a:cubicBezTo>
                    <a:pt x="732631" y="4910992"/>
                    <a:pt x="725084" y="5307008"/>
                    <a:pt x="715774" y="5307008"/>
                  </a:cubicBezTo>
                  <a:lnTo>
                    <a:pt x="0" y="5307008"/>
                  </a:lnTo>
                  <a:lnTo>
                    <a:pt x="0" y="5307008"/>
                  </a:lnTo>
                  <a:lnTo>
                    <a:pt x="0" y="4"/>
                  </a:lnTo>
                  <a:lnTo>
                    <a:pt x="0" y="4"/>
                  </a:lnTo>
                  <a:lnTo>
                    <a:pt x="715774" y="4"/>
                  </a:lnTo>
                  <a:cubicBezTo>
                    <a:pt x="725084" y="4"/>
                    <a:pt x="732631" y="396020"/>
                    <a:pt x="732631" y="884525"/>
                  </a:cubicBezTo>
                  <a:close/>
                </a:path>
              </a:pathLst>
            </a:custGeom>
            <a:ln w="31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lIns="135129" tIns="47829" rIns="47829" bIns="47830" spcCol="1270" anchor="ctr"/>
            <a:lstStyle/>
            <a:p>
              <a:pPr marL="171450" lvl="1" indent="-171450" defTabSz="844550" eaLnBrk="0" hangingPunct="0">
                <a:lnSpc>
                  <a:spcPct val="90000"/>
                </a:lnSpc>
                <a:spcAft>
                  <a:spcPct val="15000"/>
                </a:spcAft>
                <a:buFontTx/>
                <a:buChar char="••"/>
                <a:defRPr/>
              </a:pPr>
              <a:endParaRPr lang="zh-CN" altLang="en-US" sz="1900"/>
            </a:p>
            <a:p>
              <a:pPr marL="171450" lvl="1" indent="-171450" defTabSz="844550" eaLnBrk="0" hangingPunct="0">
                <a:lnSpc>
                  <a:spcPct val="90000"/>
                </a:lnSpc>
                <a:spcAft>
                  <a:spcPct val="15000"/>
                </a:spcAft>
                <a:buFontTx/>
                <a:buChar char="••"/>
                <a:defRPr/>
              </a:pPr>
              <a:endParaRPr lang="zh-CN" altLang="en-US" sz="1900"/>
            </a:p>
          </p:txBody>
        </p:sp>
        <p:sp>
          <p:nvSpPr>
            <p:cNvPr id="26" name="矩形 20"/>
            <p:cNvSpPr>
              <a:spLocks noChangeArrowheads="1"/>
            </p:cNvSpPr>
            <p:nvPr/>
          </p:nvSpPr>
          <p:spPr bwMode="auto">
            <a:xfrm>
              <a:off x="2032000" y="2936221"/>
              <a:ext cx="511333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endParaRPr lang="zh-CN" altLang="zh-CN" sz="2000" dirty="0">
                <a:ea typeface="宋体" pitchFamily="2" charset="-122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2032000" y="3005874"/>
              <a:ext cx="4572000" cy="369332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zh-CN" altLang="zh-CN" dirty="0" smtClean="0"/>
                <a:t>解</a:t>
              </a:r>
              <a:r>
                <a:rPr lang="zh-CN" altLang="zh-CN" dirty="0"/>
                <a:t>析需要依赖的</a:t>
              </a:r>
              <a:r>
                <a:rPr lang="en-US" altLang="zh-CN" dirty="0"/>
                <a:t>JavaScript</a:t>
              </a:r>
              <a:r>
                <a:rPr lang="zh-CN" altLang="zh-CN" dirty="0"/>
                <a:t>对象。</a:t>
              </a:r>
              <a:endParaRPr lang="zh-CN" altLang="en-US" dirty="0"/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1049338" y="3500439"/>
            <a:ext cx="6723061" cy="738186"/>
            <a:chOff x="1049338" y="3500439"/>
            <a:chExt cx="6723061" cy="738186"/>
          </a:xfrm>
        </p:grpSpPr>
        <p:sp>
          <p:nvSpPr>
            <p:cNvPr id="28" name="任意多边形 27"/>
            <p:cNvSpPr/>
            <p:nvPr/>
          </p:nvSpPr>
          <p:spPr bwMode="auto">
            <a:xfrm>
              <a:off x="1049338" y="3500439"/>
              <a:ext cx="788987" cy="738186"/>
            </a:xfrm>
            <a:custGeom>
              <a:avLst/>
              <a:gdLst>
                <a:gd name="connsiteX0" fmla="*/ 0 w 1127124"/>
                <a:gd name="connsiteY0" fmla="*/ 0 h 788987"/>
                <a:gd name="connsiteX1" fmla="*/ 732631 w 1127124"/>
                <a:gd name="connsiteY1" fmla="*/ 0 h 788987"/>
                <a:gd name="connsiteX2" fmla="*/ 1127124 w 1127124"/>
                <a:gd name="connsiteY2" fmla="*/ 394494 h 788987"/>
                <a:gd name="connsiteX3" fmla="*/ 732631 w 1127124"/>
                <a:gd name="connsiteY3" fmla="*/ 788987 h 788987"/>
                <a:gd name="connsiteX4" fmla="*/ 0 w 1127124"/>
                <a:gd name="connsiteY4" fmla="*/ 788987 h 788987"/>
                <a:gd name="connsiteX5" fmla="*/ 394494 w 1127124"/>
                <a:gd name="connsiteY5" fmla="*/ 394494 h 788987"/>
                <a:gd name="connsiteX6" fmla="*/ 0 w 1127124"/>
                <a:gd name="connsiteY6" fmla="*/ 0 h 788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7124" h="788987">
                  <a:moveTo>
                    <a:pt x="1127123" y="0"/>
                  </a:moveTo>
                  <a:lnTo>
                    <a:pt x="1127123" y="512842"/>
                  </a:lnTo>
                  <a:lnTo>
                    <a:pt x="563561" y="788987"/>
                  </a:lnTo>
                  <a:lnTo>
                    <a:pt x="1" y="512842"/>
                  </a:lnTo>
                  <a:lnTo>
                    <a:pt x="1" y="0"/>
                  </a:lnTo>
                  <a:lnTo>
                    <a:pt x="563561" y="276146"/>
                  </a:lnTo>
                  <a:lnTo>
                    <a:pt x="1127123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31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12701" tIns="407195" rIns="12700" bIns="407193" spcCol="1270" anchor="ctr"/>
            <a:lstStyle/>
            <a:p>
              <a:pPr algn="ctr" defTabSz="889000" eaLnBrk="0" hangingPunct="0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en-US" altLang="zh-CN" sz="1200" dirty="0"/>
            </a:p>
            <a:p>
              <a:pPr algn="ctr" defTabSz="889000" eaLnBrk="0" hangingPunct="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altLang="zh-CN" sz="3200" dirty="0"/>
                <a:t>3</a:t>
              </a:r>
              <a:endParaRPr lang="zh-CN" altLang="en-US" sz="3200" dirty="0"/>
            </a:p>
          </p:txBody>
        </p:sp>
        <p:sp>
          <p:nvSpPr>
            <p:cNvPr id="29" name="同侧圆角矩形 28"/>
            <p:cNvSpPr/>
            <p:nvPr/>
          </p:nvSpPr>
          <p:spPr bwMode="auto">
            <a:xfrm rot="5400000">
              <a:off x="4565191" y="773572"/>
              <a:ext cx="480341" cy="5934075"/>
            </a:xfrm>
            <a:prstGeom prst="round2SameRect">
              <a:avLst/>
            </a:prstGeom>
            <a:ln w="31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0" name="矩形 21"/>
            <p:cNvSpPr>
              <a:spLocks noChangeArrowheads="1"/>
            </p:cNvSpPr>
            <p:nvPr/>
          </p:nvSpPr>
          <p:spPr bwMode="auto">
            <a:xfrm>
              <a:off x="2032000" y="3508757"/>
              <a:ext cx="5113338" cy="3669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endParaRPr lang="zh-CN" altLang="zh-CN" sz="2000" dirty="0">
                <a:ea typeface="宋体" pitchFamily="2" charset="-122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2015870" y="3625261"/>
              <a:ext cx="5550409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zh-CN" dirty="0"/>
                <a:t>得到源码后用正则表达式解析出各个参数的名称。</a:t>
              </a:r>
              <a:endParaRPr lang="zh-CN" altLang="en-US" dirty="0"/>
            </a:p>
          </p:txBody>
        </p:sp>
      </p:grpSp>
      <p:grpSp>
        <p:nvGrpSpPr>
          <p:cNvPr id="56" name="组合 55"/>
          <p:cNvGrpSpPr/>
          <p:nvPr/>
        </p:nvGrpSpPr>
        <p:grpSpPr>
          <a:xfrm>
            <a:off x="1042988" y="4060826"/>
            <a:ext cx="6872287" cy="765176"/>
            <a:chOff x="1042988" y="4060826"/>
            <a:chExt cx="6872287" cy="765176"/>
          </a:xfrm>
        </p:grpSpPr>
        <p:sp>
          <p:nvSpPr>
            <p:cNvPr id="32" name="任意多边形 31"/>
            <p:cNvSpPr/>
            <p:nvPr/>
          </p:nvSpPr>
          <p:spPr bwMode="auto">
            <a:xfrm>
              <a:off x="1042988" y="4081790"/>
              <a:ext cx="789809" cy="744212"/>
            </a:xfrm>
            <a:custGeom>
              <a:avLst/>
              <a:gdLst>
                <a:gd name="connsiteX0" fmla="*/ 0 w 1127124"/>
                <a:gd name="connsiteY0" fmla="*/ 0 h 788987"/>
                <a:gd name="connsiteX1" fmla="*/ 732631 w 1127124"/>
                <a:gd name="connsiteY1" fmla="*/ 0 h 788987"/>
                <a:gd name="connsiteX2" fmla="*/ 1127124 w 1127124"/>
                <a:gd name="connsiteY2" fmla="*/ 394494 h 788987"/>
                <a:gd name="connsiteX3" fmla="*/ 732631 w 1127124"/>
                <a:gd name="connsiteY3" fmla="*/ 788987 h 788987"/>
                <a:gd name="connsiteX4" fmla="*/ 0 w 1127124"/>
                <a:gd name="connsiteY4" fmla="*/ 788987 h 788987"/>
                <a:gd name="connsiteX5" fmla="*/ 394494 w 1127124"/>
                <a:gd name="connsiteY5" fmla="*/ 394494 h 788987"/>
                <a:gd name="connsiteX6" fmla="*/ 0 w 1127124"/>
                <a:gd name="connsiteY6" fmla="*/ 0 h 788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7124" h="788987">
                  <a:moveTo>
                    <a:pt x="1127123" y="0"/>
                  </a:moveTo>
                  <a:lnTo>
                    <a:pt x="1127123" y="512842"/>
                  </a:lnTo>
                  <a:lnTo>
                    <a:pt x="563561" y="788987"/>
                  </a:lnTo>
                  <a:lnTo>
                    <a:pt x="1" y="512842"/>
                  </a:lnTo>
                  <a:lnTo>
                    <a:pt x="1" y="0"/>
                  </a:lnTo>
                  <a:lnTo>
                    <a:pt x="563561" y="276146"/>
                  </a:lnTo>
                  <a:lnTo>
                    <a:pt x="1127123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31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12701" tIns="407195" rIns="12700" bIns="407193" spcCol="1270" anchor="ctr"/>
            <a:lstStyle/>
            <a:p>
              <a:pPr algn="ctr" defTabSz="889000" eaLnBrk="0" hangingPunct="0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en-US" altLang="zh-CN" sz="1200" dirty="0"/>
            </a:p>
            <a:p>
              <a:pPr algn="ctr" defTabSz="889000" eaLnBrk="0" hangingPunct="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altLang="zh-CN" sz="3200" dirty="0"/>
                <a:t>4</a:t>
              </a:r>
              <a:endParaRPr lang="zh-CN" altLang="en-US" sz="3200" dirty="0"/>
            </a:p>
          </p:txBody>
        </p:sp>
        <p:sp>
          <p:nvSpPr>
            <p:cNvPr id="33" name="同侧圆角矩形 32"/>
            <p:cNvSpPr/>
            <p:nvPr/>
          </p:nvSpPr>
          <p:spPr bwMode="auto">
            <a:xfrm rot="5400000">
              <a:off x="4560467" y="1354120"/>
              <a:ext cx="484262" cy="5939602"/>
            </a:xfrm>
            <a:prstGeom prst="round2SameRect">
              <a:avLst/>
            </a:prstGeom>
            <a:ln w="31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4" name="矩形 21"/>
            <p:cNvSpPr>
              <a:spLocks noChangeArrowheads="1"/>
            </p:cNvSpPr>
            <p:nvPr/>
          </p:nvSpPr>
          <p:spPr bwMode="auto">
            <a:xfrm>
              <a:off x="2026674" y="4060826"/>
              <a:ext cx="5745726" cy="4485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25000"/>
                </a:lnSpc>
                <a:defRPr/>
              </a:pPr>
              <a:endParaRPr lang="zh-CN" altLang="en-US" sz="2000" dirty="0">
                <a:ea typeface="宋体" pitchFamily="2" charset="-122"/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1990725" y="4138939"/>
              <a:ext cx="592455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dirty="0" smtClean="0"/>
                <a:t>setFuncParams</a:t>
              </a:r>
              <a:r>
                <a:rPr lang="zh-CN" altLang="zh-CN" dirty="0"/>
                <a:t>（</a:t>
              </a:r>
              <a:r>
                <a:rPr lang="en-US" altLang="zh-CN" dirty="0"/>
                <a:t>params</a:t>
              </a:r>
              <a:r>
                <a:rPr lang="zh-CN" altLang="zh-CN" dirty="0" smtClean="0"/>
                <a:t>），接收参</a:t>
              </a:r>
              <a:r>
                <a:rPr lang="zh-CN" altLang="zh-CN" dirty="0"/>
                <a:t>数列表</a:t>
              </a:r>
              <a:r>
                <a:rPr lang="zh-CN" altLang="zh-CN" dirty="0" smtClean="0"/>
                <a:t>，赋</a:t>
              </a:r>
              <a:r>
                <a:rPr lang="zh-CN" altLang="zh-CN" dirty="0"/>
                <a:t>值</a:t>
              </a:r>
              <a:r>
                <a:rPr lang="zh-CN" altLang="zh-CN" dirty="0" smtClean="0"/>
                <a:t>给对</a:t>
              </a:r>
              <a:r>
                <a:rPr lang="zh-CN" altLang="zh-CN" dirty="0"/>
                <a:t>象。</a:t>
              </a:r>
              <a:endParaRPr lang="zh-CN" altLang="en-US" dirty="0"/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1042988" y="4650364"/>
            <a:ext cx="6729410" cy="765176"/>
            <a:chOff x="1042988" y="4650364"/>
            <a:chExt cx="6729410" cy="765176"/>
          </a:xfrm>
        </p:grpSpPr>
        <p:sp>
          <p:nvSpPr>
            <p:cNvPr id="36" name="任意多边形 35"/>
            <p:cNvSpPr/>
            <p:nvPr/>
          </p:nvSpPr>
          <p:spPr bwMode="auto">
            <a:xfrm>
              <a:off x="1042988" y="4671328"/>
              <a:ext cx="788987" cy="744212"/>
            </a:xfrm>
            <a:custGeom>
              <a:avLst/>
              <a:gdLst>
                <a:gd name="connsiteX0" fmla="*/ 0 w 1127124"/>
                <a:gd name="connsiteY0" fmla="*/ 0 h 788987"/>
                <a:gd name="connsiteX1" fmla="*/ 732631 w 1127124"/>
                <a:gd name="connsiteY1" fmla="*/ 0 h 788987"/>
                <a:gd name="connsiteX2" fmla="*/ 1127124 w 1127124"/>
                <a:gd name="connsiteY2" fmla="*/ 394494 h 788987"/>
                <a:gd name="connsiteX3" fmla="*/ 732631 w 1127124"/>
                <a:gd name="connsiteY3" fmla="*/ 788987 h 788987"/>
                <a:gd name="connsiteX4" fmla="*/ 0 w 1127124"/>
                <a:gd name="connsiteY4" fmla="*/ 788987 h 788987"/>
                <a:gd name="connsiteX5" fmla="*/ 394494 w 1127124"/>
                <a:gd name="connsiteY5" fmla="*/ 394494 h 788987"/>
                <a:gd name="connsiteX6" fmla="*/ 0 w 1127124"/>
                <a:gd name="connsiteY6" fmla="*/ 0 h 788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7124" h="788987">
                  <a:moveTo>
                    <a:pt x="1127123" y="0"/>
                  </a:moveTo>
                  <a:lnTo>
                    <a:pt x="1127123" y="512842"/>
                  </a:lnTo>
                  <a:lnTo>
                    <a:pt x="563561" y="788987"/>
                  </a:lnTo>
                  <a:lnTo>
                    <a:pt x="1" y="512842"/>
                  </a:lnTo>
                  <a:lnTo>
                    <a:pt x="1" y="0"/>
                  </a:lnTo>
                  <a:lnTo>
                    <a:pt x="563561" y="276146"/>
                  </a:lnTo>
                  <a:lnTo>
                    <a:pt x="1127123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31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12701" tIns="407195" rIns="12700" bIns="407193" spcCol="1270" anchor="ctr"/>
            <a:lstStyle/>
            <a:p>
              <a:pPr algn="ctr" defTabSz="889000" eaLnBrk="0" hangingPunct="0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en-US" altLang="zh-CN" sz="1200" dirty="0"/>
            </a:p>
            <a:p>
              <a:pPr algn="ctr" defTabSz="889000" eaLnBrk="0" hangingPunct="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altLang="zh-CN" sz="3200" dirty="0" smtClean="0"/>
                <a:t>5</a:t>
              </a:r>
              <a:endParaRPr lang="zh-CN" altLang="en-US" sz="3200" dirty="0"/>
            </a:p>
          </p:txBody>
        </p:sp>
        <p:sp>
          <p:nvSpPr>
            <p:cNvPr id="37" name="同侧圆角矩形 36"/>
            <p:cNvSpPr/>
            <p:nvPr/>
          </p:nvSpPr>
          <p:spPr bwMode="auto">
            <a:xfrm rot="5400000">
              <a:off x="4560056" y="1943247"/>
              <a:ext cx="484262" cy="5940423"/>
            </a:xfrm>
            <a:prstGeom prst="round2SameRect">
              <a:avLst/>
            </a:prstGeom>
            <a:ln w="31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8" name="矩形 21"/>
            <p:cNvSpPr>
              <a:spLocks noChangeArrowheads="1"/>
            </p:cNvSpPr>
            <p:nvPr/>
          </p:nvSpPr>
          <p:spPr bwMode="auto">
            <a:xfrm>
              <a:off x="2025650" y="4650364"/>
              <a:ext cx="5113338" cy="477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lnSpc>
                  <a:spcPct val="125000"/>
                </a:lnSpc>
                <a:defRPr/>
              </a:pPr>
              <a:endParaRPr lang="zh-CN" altLang="en-US" sz="2000" dirty="0">
                <a:ea typeface="宋体" pitchFamily="2" charset="-122"/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2032000" y="4726564"/>
              <a:ext cx="5664199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dirty="0"/>
                <a:t>eat(food</a:t>
              </a:r>
              <a:r>
                <a:rPr lang="en-US" altLang="zh-CN" dirty="0" smtClean="0"/>
                <a:t>)</a:t>
              </a:r>
              <a:r>
                <a:rPr lang="zh-CN" altLang="zh-CN" dirty="0" smtClean="0"/>
                <a:t> 声</a:t>
              </a:r>
              <a:r>
                <a:rPr lang="zh-CN" altLang="zh-CN" dirty="0"/>
                <a:t>明一</a:t>
              </a:r>
              <a:r>
                <a:rPr lang="zh-CN" altLang="zh-CN" dirty="0" smtClean="0"/>
                <a:t>个同</a:t>
              </a:r>
              <a:r>
                <a:rPr lang="zh-CN" altLang="zh-CN" dirty="0"/>
                <a:t>名的参数并且注</a:t>
              </a:r>
              <a:r>
                <a:rPr lang="zh-CN" altLang="zh-CN" dirty="0" smtClean="0"/>
                <a:t>入，</a:t>
              </a:r>
              <a:r>
                <a:rPr lang="zh-CN" altLang="zh-CN" dirty="0"/>
                <a:t>输</a:t>
              </a:r>
              <a:r>
                <a:rPr lang="zh-CN" altLang="zh-CN" dirty="0" smtClean="0"/>
                <a:t>出属性。</a:t>
              </a:r>
              <a:endParaRPr lang="zh-CN" altLang="en-US" dirty="0"/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1049338" y="5227783"/>
            <a:ext cx="6723060" cy="765176"/>
            <a:chOff x="1049338" y="5227783"/>
            <a:chExt cx="6723060" cy="765176"/>
          </a:xfrm>
        </p:grpSpPr>
        <p:grpSp>
          <p:nvGrpSpPr>
            <p:cNvPr id="47" name="组合 46"/>
            <p:cNvGrpSpPr>
              <a:grpSpLocks/>
            </p:cNvGrpSpPr>
            <p:nvPr/>
          </p:nvGrpSpPr>
          <p:grpSpPr bwMode="auto">
            <a:xfrm>
              <a:off x="1049338" y="5227783"/>
              <a:ext cx="6723060" cy="765176"/>
              <a:chOff x="1643063" y="5231920"/>
              <a:chExt cx="6723060" cy="1159337"/>
            </a:xfrm>
          </p:grpSpPr>
          <p:sp>
            <p:nvSpPr>
              <p:cNvPr id="48" name="任意多边形 47"/>
              <p:cNvSpPr/>
              <p:nvPr/>
            </p:nvSpPr>
            <p:spPr bwMode="auto">
              <a:xfrm>
                <a:off x="1643063" y="5263683"/>
                <a:ext cx="788987" cy="1127574"/>
              </a:xfrm>
              <a:custGeom>
                <a:avLst/>
                <a:gdLst>
                  <a:gd name="connsiteX0" fmla="*/ 0 w 1127124"/>
                  <a:gd name="connsiteY0" fmla="*/ 0 h 788987"/>
                  <a:gd name="connsiteX1" fmla="*/ 732631 w 1127124"/>
                  <a:gd name="connsiteY1" fmla="*/ 0 h 788987"/>
                  <a:gd name="connsiteX2" fmla="*/ 1127124 w 1127124"/>
                  <a:gd name="connsiteY2" fmla="*/ 394494 h 788987"/>
                  <a:gd name="connsiteX3" fmla="*/ 732631 w 1127124"/>
                  <a:gd name="connsiteY3" fmla="*/ 788987 h 788987"/>
                  <a:gd name="connsiteX4" fmla="*/ 0 w 1127124"/>
                  <a:gd name="connsiteY4" fmla="*/ 788987 h 788987"/>
                  <a:gd name="connsiteX5" fmla="*/ 394494 w 1127124"/>
                  <a:gd name="connsiteY5" fmla="*/ 394494 h 788987"/>
                  <a:gd name="connsiteX6" fmla="*/ 0 w 1127124"/>
                  <a:gd name="connsiteY6" fmla="*/ 0 h 7889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27124" h="788987">
                    <a:moveTo>
                      <a:pt x="1127123" y="0"/>
                    </a:moveTo>
                    <a:lnTo>
                      <a:pt x="1127123" y="512842"/>
                    </a:lnTo>
                    <a:lnTo>
                      <a:pt x="563561" y="788987"/>
                    </a:lnTo>
                    <a:lnTo>
                      <a:pt x="1" y="512842"/>
                    </a:lnTo>
                    <a:lnTo>
                      <a:pt x="1" y="0"/>
                    </a:lnTo>
                    <a:lnTo>
                      <a:pt x="563561" y="276146"/>
                    </a:lnTo>
                    <a:lnTo>
                      <a:pt x="1127123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3175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lIns="12701" tIns="407195" rIns="12700" bIns="407193" spcCol="1270" anchor="ctr"/>
              <a:lstStyle/>
              <a:p>
                <a:pPr algn="ctr" defTabSz="889000" eaLnBrk="0" hangingPunct="0">
                  <a:lnSpc>
                    <a:spcPct val="90000"/>
                  </a:lnSpc>
                  <a:spcAft>
                    <a:spcPct val="35000"/>
                  </a:spcAft>
                  <a:defRPr/>
                </a:pPr>
                <a:endParaRPr lang="en-US" altLang="zh-CN" sz="1200" dirty="0"/>
              </a:p>
              <a:p>
                <a:pPr algn="ctr" defTabSz="889000" eaLnBrk="0" hangingPunct="0">
                  <a:lnSpc>
                    <a:spcPct val="90000"/>
                  </a:lnSpc>
                  <a:spcAft>
                    <a:spcPct val="35000"/>
                  </a:spcAft>
                  <a:defRPr/>
                </a:pPr>
                <a:r>
                  <a:rPr lang="en-US" altLang="zh-CN" sz="3200" dirty="0" smtClean="0"/>
                  <a:t>6</a:t>
                </a:r>
                <a:endParaRPr lang="zh-CN" altLang="en-US" sz="3200" dirty="0"/>
              </a:p>
            </p:txBody>
          </p:sp>
          <p:sp>
            <p:nvSpPr>
              <p:cNvPr id="49" name="同侧圆角矩形 48"/>
              <p:cNvSpPr/>
              <p:nvPr/>
            </p:nvSpPr>
            <p:spPr bwMode="auto">
              <a:xfrm rot="5400000">
                <a:off x="5032228" y="2663504"/>
                <a:ext cx="733717" cy="5934073"/>
              </a:xfrm>
              <a:prstGeom prst="round2SameRect">
                <a:avLst/>
              </a:prstGeom>
              <a:ln w="3175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50" name="矩形 21"/>
              <p:cNvSpPr>
                <a:spLocks noChangeArrowheads="1"/>
              </p:cNvSpPr>
              <p:nvPr/>
            </p:nvSpPr>
            <p:spPr bwMode="auto">
              <a:xfrm>
                <a:off x="2625725" y="5231920"/>
                <a:ext cx="5113338" cy="7227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eaLnBrk="0" hangingPunct="0">
                  <a:lnSpc>
                    <a:spcPct val="125000"/>
                  </a:lnSpc>
                  <a:defRPr/>
                </a:pPr>
                <a:endParaRPr lang="zh-CN" altLang="en-US" sz="2000" dirty="0">
                  <a:ea typeface="宋体" pitchFamily="2" charset="-122"/>
                </a:endParaRPr>
              </a:p>
            </p:txBody>
          </p:sp>
        </p:grpSp>
        <p:sp>
          <p:nvSpPr>
            <p:cNvPr id="51" name="矩形 50"/>
            <p:cNvSpPr/>
            <p:nvPr/>
          </p:nvSpPr>
          <p:spPr>
            <a:xfrm>
              <a:off x="2032001" y="5311588"/>
              <a:ext cx="566419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dirty="0" smtClean="0"/>
                <a:t>inject(func</a:t>
              </a:r>
              <a:r>
                <a:rPr lang="en-US" altLang="zh-CN" dirty="0"/>
                <a:t>)</a:t>
              </a:r>
              <a:r>
                <a:rPr lang="zh-CN" altLang="zh-CN" dirty="0"/>
                <a:t>模拟</a:t>
              </a:r>
              <a:r>
                <a:rPr lang="en-US" altLang="zh-CN" dirty="0" smtClean="0"/>
                <a:t>IoC</a:t>
              </a:r>
              <a:r>
                <a:rPr lang="zh-CN" altLang="zh-CN" dirty="0" smtClean="0"/>
                <a:t>，将参</a:t>
              </a:r>
              <a:r>
                <a:rPr lang="zh-CN" altLang="zh-CN" dirty="0"/>
                <a:t>数列表传递给用户对象。</a:t>
              </a:r>
              <a:endParaRPr lang="zh-CN" altLang="en-US" dirty="0"/>
            </a:p>
          </p:txBody>
        </p:sp>
      </p:grpSp>
      <p:grpSp>
        <p:nvGrpSpPr>
          <p:cNvPr id="59" name="组合 58"/>
          <p:cNvGrpSpPr/>
          <p:nvPr/>
        </p:nvGrpSpPr>
        <p:grpSpPr>
          <a:xfrm>
            <a:off x="1049339" y="5816599"/>
            <a:ext cx="6865936" cy="765176"/>
            <a:chOff x="1049339" y="5816599"/>
            <a:chExt cx="6865936" cy="765176"/>
          </a:xfrm>
        </p:grpSpPr>
        <p:grpSp>
          <p:nvGrpSpPr>
            <p:cNvPr id="43" name="组合 42"/>
            <p:cNvGrpSpPr>
              <a:grpSpLocks/>
            </p:cNvGrpSpPr>
            <p:nvPr/>
          </p:nvGrpSpPr>
          <p:grpSpPr bwMode="auto">
            <a:xfrm>
              <a:off x="1049339" y="5816599"/>
              <a:ext cx="6723060" cy="765176"/>
              <a:chOff x="1643063" y="5231920"/>
              <a:chExt cx="6723060" cy="1159337"/>
            </a:xfrm>
          </p:grpSpPr>
          <p:sp>
            <p:nvSpPr>
              <p:cNvPr id="44" name="任意多边形 43"/>
              <p:cNvSpPr/>
              <p:nvPr/>
            </p:nvSpPr>
            <p:spPr bwMode="auto">
              <a:xfrm>
                <a:off x="1643063" y="5263683"/>
                <a:ext cx="788987" cy="1127574"/>
              </a:xfrm>
              <a:custGeom>
                <a:avLst/>
                <a:gdLst>
                  <a:gd name="connsiteX0" fmla="*/ 0 w 1127124"/>
                  <a:gd name="connsiteY0" fmla="*/ 0 h 788987"/>
                  <a:gd name="connsiteX1" fmla="*/ 732631 w 1127124"/>
                  <a:gd name="connsiteY1" fmla="*/ 0 h 788987"/>
                  <a:gd name="connsiteX2" fmla="*/ 1127124 w 1127124"/>
                  <a:gd name="connsiteY2" fmla="*/ 394494 h 788987"/>
                  <a:gd name="connsiteX3" fmla="*/ 732631 w 1127124"/>
                  <a:gd name="connsiteY3" fmla="*/ 788987 h 788987"/>
                  <a:gd name="connsiteX4" fmla="*/ 0 w 1127124"/>
                  <a:gd name="connsiteY4" fmla="*/ 788987 h 788987"/>
                  <a:gd name="connsiteX5" fmla="*/ 394494 w 1127124"/>
                  <a:gd name="connsiteY5" fmla="*/ 394494 h 788987"/>
                  <a:gd name="connsiteX6" fmla="*/ 0 w 1127124"/>
                  <a:gd name="connsiteY6" fmla="*/ 0 h 7889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27124" h="788987">
                    <a:moveTo>
                      <a:pt x="1127123" y="0"/>
                    </a:moveTo>
                    <a:lnTo>
                      <a:pt x="1127123" y="512842"/>
                    </a:lnTo>
                    <a:lnTo>
                      <a:pt x="563561" y="788987"/>
                    </a:lnTo>
                    <a:lnTo>
                      <a:pt x="1" y="512842"/>
                    </a:lnTo>
                    <a:lnTo>
                      <a:pt x="1" y="0"/>
                    </a:lnTo>
                    <a:lnTo>
                      <a:pt x="563561" y="276146"/>
                    </a:lnTo>
                    <a:lnTo>
                      <a:pt x="1127123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3175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lIns="12701" tIns="407195" rIns="12700" bIns="407193" spcCol="1270" anchor="ctr"/>
              <a:lstStyle/>
              <a:p>
                <a:pPr algn="ctr" defTabSz="889000" eaLnBrk="0" hangingPunct="0">
                  <a:lnSpc>
                    <a:spcPct val="90000"/>
                  </a:lnSpc>
                  <a:spcAft>
                    <a:spcPct val="35000"/>
                  </a:spcAft>
                  <a:defRPr/>
                </a:pPr>
                <a:endParaRPr lang="en-US" altLang="zh-CN" sz="1200" dirty="0"/>
              </a:p>
              <a:p>
                <a:pPr algn="ctr" defTabSz="889000" eaLnBrk="0" hangingPunct="0">
                  <a:lnSpc>
                    <a:spcPct val="90000"/>
                  </a:lnSpc>
                  <a:spcAft>
                    <a:spcPct val="35000"/>
                  </a:spcAft>
                  <a:defRPr/>
                </a:pPr>
                <a:r>
                  <a:rPr lang="en-US" altLang="zh-CN" sz="3200" dirty="0" smtClean="0"/>
                  <a:t>7</a:t>
                </a:r>
                <a:endParaRPr lang="zh-CN" altLang="en-US" sz="3200" dirty="0"/>
              </a:p>
            </p:txBody>
          </p:sp>
          <p:sp>
            <p:nvSpPr>
              <p:cNvPr id="45" name="同侧圆角矩形 44"/>
              <p:cNvSpPr/>
              <p:nvPr/>
            </p:nvSpPr>
            <p:spPr bwMode="auto">
              <a:xfrm rot="5400000">
                <a:off x="5032228" y="2663504"/>
                <a:ext cx="733717" cy="5934073"/>
              </a:xfrm>
              <a:prstGeom prst="round2SameRect">
                <a:avLst/>
              </a:prstGeom>
              <a:ln w="3175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46" name="矩形 21"/>
              <p:cNvSpPr>
                <a:spLocks noChangeArrowheads="1"/>
              </p:cNvSpPr>
              <p:nvPr/>
            </p:nvSpPr>
            <p:spPr bwMode="auto">
              <a:xfrm>
                <a:off x="2625725" y="5231920"/>
                <a:ext cx="5113338" cy="7227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eaLnBrk="0" hangingPunct="0">
                  <a:lnSpc>
                    <a:spcPct val="125000"/>
                  </a:lnSpc>
                  <a:defRPr/>
                </a:pPr>
                <a:endParaRPr lang="zh-CN" altLang="en-US" sz="2000" dirty="0">
                  <a:ea typeface="宋体" pitchFamily="2" charset="-122"/>
                </a:endParaRPr>
              </a:p>
            </p:txBody>
          </p:sp>
        </p:grpSp>
        <p:sp>
          <p:nvSpPr>
            <p:cNvPr id="52" name="矩形 51"/>
            <p:cNvSpPr/>
            <p:nvPr/>
          </p:nvSpPr>
          <p:spPr>
            <a:xfrm>
              <a:off x="2032001" y="5880944"/>
              <a:ext cx="5883274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dirty="0" smtClean="0"/>
                <a:t>inject(eat</a:t>
              </a:r>
              <a:r>
                <a:rPr lang="en-US" altLang="zh-CN" dirty="0"/>
                <a:t>)</a:t>
              </a:r>
              <a:r>
                <a:rPr lang="zh-CN" altLang="zh-CN" dirty="0"/>
                <a:t>测</a:t>
              </a:r>
              <a:r>
                <a:rPr lang="zh-CN" altLang="zh-CN" dirty="0" smtClean="0"/>
                <a:t>试结</a:t>
              </a:r>
              <a:r>
                <a:rPr lang="zh-CN" altLang="zh-CN" dirty="0"/>
                <a:t>果</a:t>
              </a:r>
              <a:r>
                <a:rPr lang="zh-CN" altLang="zh-CN" dirty="0" smtClean="0"/>
                <a:t>，成</a:t>
              </a:r>
              <a:r>
                <a:rPr lang="zh-CN" altLang="zh-CN" dirty="0"/>
                <a:t>功，在</a:t>
              </a:r>
              <a:r>
                <a:rPr lang="en-US" altLang="zh-CN" dirty="0"/>
                <a:t>eat</a:t>
              </a:r>
              <a:r>
                <a:rPr lang="en-US" altLang="zh-CN" dirty="0" smtClean="0"/>
                <a:t>()</a:t>
              </a:r>
              <a:r>
                <a:rPr lang="zh-CN" altLang="zh-CN" dirty="0" smtClean="0"/>
                <a:t>中可使</a:t>
              </a:r>
              <a:r>
                <a:rPr lang="zh-CN" altLang="zh-CN" dirty="0"/>
                <a:t>用</a:t>
              </a:r>
              <a:r>
                <a:rPr lang="en-US" altLang="zh-CN" dirty="0" smtClean="0"/>
                <a:t>food</a:t>
              </a:r>
              <a:r>
                <a:rPr lang="zh-CN" altLang="zh-CN" dirty="0" smtClean="0"/>
                <a:t>的</a:t>
              </a:r>
              <a:r>
                <a:rPr lang="zh-CN" altLang="zh-CN" dirty="0"/>
                <a:t>值。</a:t>
              </a:r>
              <a:endParaRPr lang="zh-CN" altLang="en-US" dirty="0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2368840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ChangeArrowheads="1"/>
          </p:cNvSpPr>
          <p:nvPr/>
        </p:nvSpPr>
        <p:spPr bwMode="auto">
          <a:xfrm>
            <a:off x="1584820" y="267486"/>
            <a:ext cx="7482980" cy="72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lvl="1" indent="-571500"/>
            <a:r>
              <a:rPr lang="en-US" altLang="zh-CN" sz="3600" b="1" dirty="0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AngularJS</a:t>
            </a:r>
            <a:r>
              <a:rPr lang="zh-CN" altLang="en-US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与依赖注入</a:t>
            </a:r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xmlns="" id="{2103EEE0-FCFD-4C1C-AC8E-E059F2DBDE20}"/>
              </a:ext>
            </a:extLst>
          </p:cNvPr>
          <p:cNvSpPr>
            <a:spLocks noEditPoints="1"/>
          </p:cNvSpPr>
          <p:nvPr/>
        </p:nvSpPr>
        <p:spPr>
          <a:xfrm>
            <a:off x="453007" y="1281829"/>
            <a:ext cx="366713" cy="369094"/>
          </a:xfrm>
          <a:custGeom>
            <a:avLst/>
            <a:gdLst/>
            <a:ahLst/>
            <a:cxnLst>
              <a:cxn ang="0">
                <a:pos x="482277" y="85269"/>
              </a:cxn>
              <a:cxn ang="0">
                <a:pos x="457920" y="107195"/>
              </a:cxn>
              <a:cxn ang="0">
                <a:pos x="382412" y="31671"/>
              </a:cxn>
              <a:cxn ang="0">
                <a:pos x="406769" y="9745"/>
              </a:cxn>
              <a:cxn ang="0">
                <a:pos x="435998" y="7308"/>
              </a:cxn>
              <a:cxn ang="0">
                <a:pos x="482277" y="56034"/>
              </a:cxn>
              <a:cxn ang="0">
                <a:pos x="482277" y="85269"/>
              </a:cxn>
              <a:cxn ang="0">
                <a:pos x="280110" y="285042"/>
              </a:cxn>
              <a:cxn ang="0">
                <a:pos x="204602" y="209518"/>
              </a:cxn>
              <a:cxn ang="0">
                <a:pos x="372669" y="43852"/>
              </a:cxn>
              <a:cxn ang="0">
                <a:pos x="448177" y="119376"/>
              </a:cxn>
              <a:cxn ang="0">
                <a:pos x="280110" y="285042"/>
              </a:cxn>
              <a:cxn ang="0">
                <a:pos x="270367" y="294787"/>
              </a:cxn>
              <a:cxn ang="0">
                <a:pos x="163195" y="324022"/>
              </a:cxn>
              <a:cxn ang="0">
                <a:pos x="194859" y="219263"/>
              </a:cxn>
              <a:cxn ang="0">
                <a:pos x="270367" y="294787"/>
              </a:cxn>
              <a:cxn ang="0">
                <a:pos x="94994" y="63342"/>
              </a:cxn>
              <a:cxn ang="0">
                <a:pos x="48714" y="109631"/>
              </a:cxn>
              <a:cxn ang="0">
                <a:pos x="48714" y="394674"/>
              </a:cxn>
              <a:cxn ang="0">
                <a:pos x="94994" y="443399"/>
              </a:cxn>
              <a:cxn ang="0">
                <a:pos x="379976" y="443399"/>
              </a:cxn>
              <a:cxn ang="0">
                <a:pos x="428691" y="394674"/>
              </a:cxn>
              <a:cxn ang="0">
                <a:pos x="428691" y="207082"/>
              </a:cxn>
              <a:cxn ang="0">
                <a:pos x="477406" y="160793"/>
              </a:cxn>
              <a:cxn ang="0">
                <a:pos x="477406" y="411728"/>
              </a:cxn>
              <a:cxn ang="0">
                <a:pos x="397026" y="492125"/>
              </a:cxn>
              <a:cxn ang="0">
                <a:pos x="77943" y="492125"/>
              </a:cxn>
              <a:cxn ang="0">
                <a:pos x="0" y="411728"/>
              </a:cxn>
              <a:cxn ang="0">
                <a:pos x="0" y="97450"/>
              </a:cxn>
              <a:cxn ang="0">
                <a:pos x="77943" y="14617"/>
              </a:cxn>
              <a:cxn ang="0">
                <a:pos x="331261" y="14617"/>
              </a:cxn>
              <a:cxn ang="0">
                <a:pos x="282546" y="63342"/>
              </a:cxn>
              <a:cxn ang="0">
                <a:pos x="94994" y="63342"/>
              </a:cxn>
            </a:cxnLst>
            <a:rect l="0" t="0" r="0" b="0"/>
            <a:pathLst>
              <a:path w="201" h="202">
                <a:moveTo>
                  <a:pt x="198" y="35"/>
                </a:moveTo>
                <a:cubicBezTo>
                  <a:pt x="188" y="44"/>
                  <a:pt x="188" y="44"/>
                  <a:pt x="188" y="44"/>
                </a:cubicBezTo>
                <a:cubicBezTo>
                  <a:pt x="157" y="13"/>
                  <a:pt x="157" y="13"/>
                  <a:pt x="157" y="13"/>
                </a:cubicBezTo>
                <a:cubicBezTo>
                  <a:pt x="167" y="4"/>
                  <a:pt x="167" y="4"/>
                  <a:pt x="167" y="4"/>
                </a:cubicBezTo>
                <a:cubicBezTo>
                  <a:pt x="170" y="0"/>
                  <a:pt x="175" y="0"/>
                  <a:pt x="179" y="3"/>
                </a:cubicBezTo>
                <a:cubicBezTo>
                  <a:pt x="198" y="23"/>
                  <a:pt x="198" y="23"/>
                  <a:pt x="198" y="23"/>
                </a:cubicBezTo>
                <a:cubicBezTo>
                  <a:pt x="201" y="26"/>
                  <a:pt x="201" y="31"/>
                  <a:pt x="198" y="35"/>
                </a:cubicBezTo>
                <a:close/>
                <a:moveTo>
                  <a:pt x="115" y="117"/>
                </a:moveTo>
                <a:cubicBezTo>
                  <a:pt x="84" y="86"/>
                  <a:pt x="84" y="86"/>
                  <a:pt x="84" y="86"/>
                </a:cubicBezTo>
                <a:cubicBezTo>
                  <a:pt x="153" y="18"/>
                  <a:pt x="153" y="18"/>
                  <a:pt x="153" y="18"/>
                </a:cubicBezTo>
                <a:cubicBezTo>
                  <a:pt x="184" y="49"/>
                  <a:pt x="184" y="49"/>
                  <a:pt x="184" y="49"/>
                </a:cubicBezTo>
                <a:lnTo>
                  <a:pt x="115" y="117"/>
                </a:lnTo>
                <a:close/>
                <a:moveTo>
                  <a:pt x="111" y="121"/>
                </a:moveTo>
                <a:cubicBezTo>
                  <a:pt x="67" y="133"/>
                  <a:pt x="67" y="133"/>
                  <a:pt x="67" y="133"/>
                </a:cubicBezTo>
                <a:cubicBezTo>
                  <a:pt x="80" y="90"/>
                  <a:pt x="80" y="90"/>
                  <a:pt x="80" y="90"/>
                </a:cubicBezTo>
                <a:lnTo>
                  <a:pt x="111" y="121"/>
                </a:lnTo>
                <a:close/>
                <a:moveTo>
                  <a:pt x="39" y="26"/>
                </a:moveTo>
                <a:cubicBezTo>
                  <a:pt x="28" y="26"/>
                  <a:pt x="20" y="34"/>
                  <a:pt x="20" y="45"/>
                </a:cubicBezTo>
                <a:cubicBezTo>
                  <a:pt x="20" y="162"/>
                  <a:pt x="20" y="162"/>
                  <a:pt x="20" y="162"/>
                </a:cubicBezTo>
                <a:cubicBezTo>
                  <a:pt x="20" y="173"/>
                  <a:pt x="28" y="182"/>
                  <a:pt x="39" y="182"/>
                </a:cubicBezTo>
                <a:cubicBezTo>
                  <a:pt x="156" y="182"/>
                  <a:pt x="156" y="182"/>
                  <a:pt x="156" y="182"/>
                </a:cubicBezTo>
                <a:cubicBezTo>
                  <a:pt x="167" y="182"/>
                  <a:pt x="176" y="173"/>
                  <a:pt x="176" y="162"/>
                </a:cubicBezTo>
                <a:cubicBezTo>
                  <a:pt x="176" y="85"/>
                  <a:pt x="176" y="85"/>
                  <a:pt x="176" y="85"/>
                </a:cubicBezTo>
                <a:cubicBezTo>
                  <a:pt x="196" y="66"/>
                  <a:pt x="196" y="66"/>
                  <a:pt x="196" y="66"/>
                </a:cubicBezTo>
                <a:cubicBezTo>
                  <a:pt x="196" y="169"/>
                  <a:pt x="196" y="169"/>
                  <a:pt x="196" y="169"/>
                </a:cubicBezTo>
                <a:cubicBezTo>
                  <a:pt x="196" y="187"/>
                  <a:pt x="181" y="202"/>
                  <a:pt x="163" y="202"/>
                </a:cubicBezTo>
                <a:cubicBezTo>
                  <a:pt x="32" y="202"/>
                  <a:pt x="32" y="202"/>
                  <a:pt x="32" y="202"/>
                </a:cubicBezTo>
                <a:cubicBezTo>
                  <a:pt x="14" y="202"/>
                  <a:pt x="0" y="187"/>
                  <a:pt x="0" y="169"/>
                </a:cubicBezTo>
                <a:cubicBezTo>
                  <a:pt x="0" y="40"/>
                  <a:pt x="0" y="40"/>
                  <a:pt x="0" y="40"/>
                </a:cubicBezTo>
                <a:cubicBezTo>
                  <a:pt x="0" y="22"/>
                  <a:pt x="14" y="6"/>
                  <a:pt x="32" y="6"/>
                </a:cubicBezTo>
                <a:cubicBezTo>
                  <a:pt x="136" y="6"/>
                  <a:pt x="136" y="6"/>
                  <a:pt x="136" y="6"/>
                </a:cubicBezTo>
                <a:cubicBezTo>
                  <a:pt x="116" y="26"/>
                  <a:pt x="116" y="26"/>
                  <a:pt x="116" y="26"/>
                </a:cubicBezTo>
                <a:lnTo>
                  <a:pt x="39" y="26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 w="9525">
            <a:solidFill>
              <a:schemeClr val="accent5">
                <a:lumMod val="75000"/>
              </a:schemeClr>
            </a:solidFill>
          </a:ln>
        </p:spPr>
        <p:txBody>
          <a:bodyPr/>
          <a:lstStyle/>
          <a:p>
            <a:endParaRPr lang="zh-CN" altLang="en-US" sz="1018"/>
          </a:p>
        </p:txBody>
      </p:sp>
      <p:sp>
        <p:nvSpPr>
          <p:cNvPr id="12" name="文本框 20">
            <a:extLst>
              <a:ext uri="{FF2B5EF4-FFF2-40B4-BE49-F238E27FC236}">
                <a16:creationId xmlns:a16="http://schemas.microsoft.com/office/drawing/2014/main" xmlns="" id="{8E16AE8A-C94C-4D1F-838A-F6881579255A}"/>
              </a:ext>
            </a:extLst>
          </p:cNvPr>
          <p:cNvSpPr txBox="1"/>
          <p:nvPr/>
        </p:nvSpPr>
        <p:spPr>
          <a:xfrm flipH="1">
            <a:off x="867344" y="1246825"/>
            <a:ext cx="4961956" cy="461665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JavaScript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如何实现依赖注入</a:t>
            </a: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xmlns="" id="{CEF4BE1B-0B2E-4D6C-A4DC-BAD99A7B36A2}"/>
              </a:ext>
            </a:extLst>
          </p:cNvPr>
          <p:cNvCxnSpPr/>
          <p:nvPr/>
        </p:nvCxnSpPr>
        <p:spPr>
          <a:xfrm>
            <a:off x="418718" y="1708073"/>
            <a:ext cx="4534282" cy="417"/>
          </a:xfrm>
          <a:prstGeom prst="line">
            <a:avLst/>
          </a:prstGeom>
          <a:ln w="15875">
            <a:solidFill>
              <a:schemeClr val="accent5">
                <a:lumMod val="75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453007" y="1904227"/>
            <a:ext cx="82052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接下来通过代码来演示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JavaScript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实现依赖注入的过程</a:t>
            </a:r>
          </a:p>
        </p:txBody>
      </p:sp>
      <p:sp>
        <p:nvSpPr>
          <p:cNvPr id="60" name="圆角矩形 59"/>
          <p:cNvSpPr/>
          <p:nvPr/>
        </p:nvSpPr>
        <p:spPr>
          <a:xfrm>
            <a:off x="1219621" y="2745879"/>
            <a:ext cx="1388786" cy="408623"/>
          </a:xfrm>
          <a:prstGeom prst="roundRect">
            <a:avLst/>
          </a:prstGeom>
          <a:solidFill>
            <a:srgbClr val="0567A2"/>
          </a:solidFill>
          <a:ln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zh-CN" altLang="en-US" b="1" dirty="0" smtClean="0">
                <a:solidFill>
                  <a:schemeClr val="bg1"/>
                </a:solidFill>
                <a:ea typeface="宋体" pitchFamily="2" charset="-122"/>
              </a:rPr>
              <a:t>案例</a:t>
            </a:r>
            <a:endParaRPr lang="en-US" altLang="zh-CN" b="1" dirty="0">
              <a:solidFill>
                <a:schemeClr val="bg1"/>
              </a:solidFill>
              <a:ea typeface="宋体" pitchFamily="2" charset="-122"/>
            </a:endParaRPr>
          </a:p>
        </p:txBody>
      </p:sp>
      <p:cxnSp>
        <p:nvCxnSpPr>
          <p:cNvPr id="61" name="直接连接符 60"/>
          <p:cNvCxnSpPr/>
          <p:nvPr/>
        </p:nvCxnSpPr>
        <p:spPr bwMode="auto">
          <a:xfrm>
            <a:off x="1230069" y="3380234"/>
            <a:ext cx="2360856" cy="0"/>
          </a:xfrm>
          <a:prstGeom prst="line">
            <a:avLst/>
          </a:prstGeom>
          <a:noFill/>
          <a:ln w="28575" cap="flat" cmpd="sng" algn="ctr">
            <a:solidFill>
              <a:srgbClr val="0567A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2" name="矩形 61"/>
          <p:cNvSpPr/>
          <p:nvPr/>
        </p:nvSpPr>
        <p:spPr>
          <a:xfrm>
            <a:off x="1070168" y="3582774"/>
            <a:ext cx="25282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b="1" dirty="0" smtClean="0">
                <a:ea typeface="宋体" pitchFamily="2" charset="-122"/>
              </a:rPr>
              <a:t>代码详</a:t>
            </a:r>
            <a:r>
              <a:rPr lang="zh-CN" altLang="en-US" b="1" dirty="0">
                <a:ea typeface="宋体" pitchFamily="2" charset="-122"/>
              </a:rPr>
              <a:t>见教材</a:t>
            </a:r>
            <a:r>
              <a:rPr lang="en-US" altLang="zh-CN" b="1" dirty="0" smtClean="0">
                <a:ea typeface="宋体" pitchFamily="2" charset="-122"/>
              </a:rPr>
              <a:t>demo4-3</a:t>
            </a:r>
            <a:endParaRPr lang="en-US" altLang="zh-CN" b="1" dirty="0">
              <a:ea typeface="宋体" pitchFamily="2" charset="-122"/>
            </a:endParaRPr>
          </a:p>
        </p:txBody>
      </p:sp>
      <p:pic>
        <p:nvPicPr>
          <p:cNvPr id="6146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6774" y="2537271"/>
            <a:ext cx="2943225" cy="141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圆角矩形 4"/>
          <p:cNvSpPr/>
          <p:nvPr/>
        </p:nvSpPr>
        <p:spPr>
          <a:xfrm>
            <a:off x="453008" y="4344591"/>
            <a:ext cx="8109968" cy="1808559"/>
          </a:xfrm>
          <a:prstGeom prst="roundRect">
            <a:avLst/>
          </a:prstGeom>
          <a:noFill/>
          <a:ln w="254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CN" altLang="zh-CN" dirty="0">
                <a:solidFill>
                  <a:schemeClr val="tx1"/>
                </a:solidFill>
              </a:rPr>
              <a:t>在代码中，定义了一个注册表，注册表中包含两个对象</a:t>
            </a:r>
            <a:r>
              <a:rPr lang="en-US" altLang="zh-CN" dirty="0">
                <a:solidFill>
                  <a:schemeClr val="tx1"/>
                </a:solidFill>
              </a:rPr>
              <a:t>food</a:t>
            </a:r>
            <a:r>
              <a:rPr lang="zh-CN" altLang="zh-CN" dirty="0">
                <a:solidFill>
                  <a:schemeClr val="tx1"/>
                </a:solidFill>
              </a:rPr>
              <a:t>和</a:t>
            </a:r>
            <a:r>
              <a:rPr lang="en-US" altLang="zh-CN" dirty="0">
                <a:solidFill>
                  <a:schemeClr val="tx1"/>
                </a:solidFill>
              </a:rPr>
              <a:t>fruit</a:t>
            </a:r>
            <a:r>
              <a:rPr lang="zh-CN" altLang="zh-CN" dirty="0">
                <a:solidFill>
                  <a:schemeClr val="tx1"/>
                </a:solidFill>
              </a:rPr>
              <a:t>，在</a:t>
            </a:r>
            <a:r>
              <a:rPr lang="en-US" altLang="zh-CN" dirty="0">
                <a:solidFill>
                  <a:schemeClr val="tx1"/>
                </a:solidFill>
              </a:rPr>
              <a:t>eat</a:t>
            </a:r>
            <a:r>
              <a:rPr lang="zh-CN" altLang="zh-CN" dirty="0">
                <a:solidFill>
                  <a:schemeClr val="tx1"/>
                </a:solidFill>
              </a:rPr>
              <a:t>函数中注入对象</a:t>
            </a:r>
            <a:r>
              <a:rPr lang="en-US" altLang="zh-CN" dirty="0">
                <a:solidFill>
                  <a:schemeClr val="tx1"/>
                </a:solidFill>
              </a:rPr>
              <a:t>food</a:t>
            </a:r>
            <a:r>
              <a:rPr lang="zh-CN" altLang="zh-CN" dirty="0">
                <a:solidFill>
                  <a:schemeClr val="tx1"/>
                </a:solidFill>
              </a:rPr>
              <a:t>，注入成功后便可以在</a:t>
            </a:r>
            <a:r>
              <a:rPr lang="en-US" altLang="zh-CN" dirty="0">
                <a:solidFill>
                  <a:schemeClr val="tx1"/>
                </a:solidFill>
              </a:rPr>
              <a:t>eat()</a:t>
            </a:r>
            <a:r>
              <a:rPr lang="zh-CN" altLang="zh-CN" dirty="0">
                <a:solidFill>
                  <a:schemeClr val="tx1"/>
                </a:solidFill>
              </a:rPr>
              <a:t>函数中使用</a:t>
            </a:r>
            <a:r>
              <a:rPr lang="en-US" altLang="zh-CN" dirty="0">
                <a:solidFill>
                  <a:schemeClr val="tx1"/>
                </a:solidFill>
              </a:rPr>
              <a:t>food.cake</a:t>
            </a:r>
            <a:r>
              <a:rPr lang="zh-CN" altLang="zh-CN" dirty="0">
                <a:solidFill>
                  <a:schemeClr val="tx1"/>
                </a:solidFill>
              </a:rPr>
              <a:t>了；</a:t>
            </a:r>
            <a:r>
              <a:rPr lang="en-US" altLang="zh-CN" dirty="0">
                <a:solidFill>
                  <a:schemeClr val="tx1"/>
                </a:solidFill>
              </a:rPr>
              <a:t>getFuncParams()</a:t>
            </a:r>
            <a:r>
              <a:rPr lang="zh-CN" altLang="zh-CN" dirty="0">
                <a:solidFill>
                  <a:schemeClr val="tx1"/>
                </a:solidFill>
              </a:rPr>
              <a:t>函数用于获取注册表的参数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zh-CN" altLang="zh-CN" dirty="0">
                <a:solidFill>
                  <a:schemeClr val="tx1"/>
                </a:solidFill>
              </a:rPr>
              <a:t>并将该列表放在</a:t>
            </a:r>
            <a:r>
              <a:rPr lang="en-US" altLang="zh-CN" dirty="0">
                <a:solidFill>
                  <a:schemeClr val="tx1"/>
                </a:solidFill>
              </a:rPr>
              <a:t>params</a:t>
            </a:r>
            <a:r>
              <a:rPr lang="zh-CN" altLang="zh-CN" dirty="0">
                <a:solidFill>
                  <a:schemeClr val="tx1"/>
                </a:solidFill>
              </a:rPr>
              <a:t>对象中；</a:t>
            </a:r>
            <a:r>
              <a:rPr lang="en-US" altLang="zh-CN" dirty="0">
                <a:solidFill>
                  <a:schemeClr val="tx1"/>
                </a:solidFill>
              </a:rPr>
              <a:t>inject()</a:t>
            </a:r>
            <a:r>
              <a:rPr lang="zh-CN" altLang="zh-CN" dirty="0">
                <a:solidFill>
                  <a:schemeClr val="tx1"/>
                </a:solidFill>
              </a:rPr>
              <a:t> 函数中，使用</a:t>
            </a:r>
            <a:r>
              <a:rPr lang="en-US" altLang="zh-CN" dirty="0">
                <a:solidFill>
                  <a:schemeClr val="tx1"/>
                </a:solidFill>
              </a:rPr>
              <a:t>apply()</a:t>
            </a:r>
            <a:r>
              <a:rPr lang="zh-CN" altLang="zh-CN" dirty="0">
                <a:solidFill>
                  <a:schemeClr val="tx1"/>
                </a:solidFill>
              </a:rPr>
              <a:t>函数将获取的参数列表传递给注入器的参数，最后调用注入器，将用户对象函数</a:t>
            </a:r>
            <a:r>
              <a:rPr lang="en-US" altLang="zh-CN" dirty="0">
                <a:solidFill>
                  <a:schemeClr val="tx1"/>
                </a:solidFill>
              </a:rPr>
              <a:t>eat()</a:t>
            </a:r>
            <a:r>
              <a:rPr lang="zh-CN" altLang="zh-CN" dirty="0">
                <a:solidFill>
                  <a:schemeClr val="tx1"/>
                </a:solidFill>
              </a:rPr>
              <a:t>作为参数，在程序运行时，</a:t>
            </a:r>
            <a:r>
              <a:rPr lang="en-US" altLang="zh-CN" dirty="0">
                <a:solidFill>
                  <a:schemeClr val="tx1"/>
                </a:solidFill>
              </a:rPr>
              <a:t>eat</a:t>
            </a:r>
            <a:r>
              <a:rPr lang="zh-CN" altLang="zh-CN" dirty="0">
                <a:solidFill>
                  <a:schemeClr val="tx1"/>
                </a:solidFill>
              </a:rPr>
              <a:t>函数的参数</a:t>
            </a:r>
            <a:r>
              <a:rPr lang="en-US" altLang="zh-CN" dirty="0">
                <a:solidFill>
                  <a:schemeClr val="tx1"/>
                </a:solidFill>
              </a:rPr>
              <a:t>food</a:t>
            </a:r>
            <a:r>
              <a:rPr lang="zh-CN" altLang="zh-CN" dirty="0">
                <a:solidFill>
                  <a:schemeClr val="tx1"/>
                </a:solidFill>
              </a:rPr>
              <a:t>的值为</a:t>
            </a:r>
            <a:r>
              <a:rPr lang="en-US" altLang="zh-CN" dirty="0">
                <a:solidFill>
                  <a:schemeClr val="tx1"/>
                </a:solidFill>
              </a:rPr>
              <a:t>{cake:'</a:t>
            </a:r>
            <a:r>
              <a:rPr lang="zh-CN" altLang="zh-CN" dirty="0">
                <a:solidFill>
                  <a:schemeClr val="tx1"/>
                </a:solidFill>
              </a:rPr>
              <a:t>蛋糕</a:t>
            </a:r>
            <a:r>
              <a:rPr lang="en-US" altLang="zh-CN" dirty="0">
                <a:solidFill>
                  <a:schemeClr val="tx1"/>
                </a:solidFill>
              </a:rPr>
              <a:t>'}</a:t>
            </a:r>
            <a:r>
              <a:rPr lang="zh-CN" altLang="zh-CN" dirty="0">
                <a:solidFill>
                  <a:schemeClr val="tx1"/>
                </a:solidFill>
              </a:rPr>
              <a:t>。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495258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 noChangeArrowheads="1"/>
          </p:cNvSpPr>
          <p:nvPr>
            <p:ph type="title"/>
          </p:nvPr>
        </p:nvSpPr>
        <p:spPr bwMode="auto">
          <a:xfrm>
            <a:off x="482892" y="226503"/>
            <a:ext cx="4716082" cy="729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normAutofit/>
          </a:bodyPr>
          <a:lstStyle/>
          <a:p>
            <a:pPr marL="571500" indent="-571500" algn="ctr"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r>
              <a:rPr lang="zh-CN" altLang="en-US" sz="3600" b="1" dirty="0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学习</a:t>
            </a:r>
            <a:r>
              <a:rPr lang="zh-CN" altLang="en-US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目标</a:t>
            </a:r>
          </a:p>
        </p:txBody>
      </p:sp>
      <p:grpSp>
        <p:nvGrpSpPr>
          <p:cNvPr id="5" name="组合 4"/>
          <p:cNvGrpSpPr>
            <a:grpSpLocks/>
          </p:cNvGrpSpPr>
          <p:nvPr/>
        </p:nvGrpSpPr>
        <p:grpSpPr bwMode="auto">
          <a:xfrm flipH="1" flipV="1">
            <a:off x="228600" y="2152650"/>
            <a:ext cx="2643767" cy="1540510"/>
            <a:chOff x="5225343" y="4215820"/>
            <a:chExt cx="3863593" cy="1544942"/>
          </a:xfrm>
        </p:grpSpPr>
        <p:grpSp>
          <p:nvGrpSpPr>
            <p:cNvPr id="6" name="组合 38"/>
            <p:cNvGrpSpPr>
              <a:grpSpLocks/>
            </p:cNvGrpSpPr>
            <p:nvPr/>
          </p:nvGrpSpPr>
          <p:grpSpPr bwMode="auto">
            <a:xfrm rot="10800000">
              <a:off x="5335416" y="4215820"/>
              <a:ext cx="3386296" cy="1036707"/>
              <a:chOff x="569675" y="1978247"/>
              <a:chExt cx="3386641" cy="1036309"/>
            </a:xfrm>
          </p:grpSpPr>
          <p:cxnSp>
            <p:nvCxnSpPr>
              <p:cNvPr id="11" name="直接连接符 39"/>
              <p:cNvCxnSpPr>
                <a:cxnSpLocks noChangeShapeType="1"/>
              </p:cNvCxnSpPr>
              <p:nvPr/>
            </p:nvCxnSpPr>
            <p:spPr bwMode="auto">
              <a:xfrm rot="10800000" flipH="1" flipV="1">
                <a:off x="569675" y="1978247"/>
                <a:ext cx="1001755" cy="1036309"/>
              </a:xfrm>
              <a:prstGeom prst="line">
                <a:avLst/>
              </a:prstGeom>
              <a:noFill/>
              <a:ln w="28575" algn="ctr">
                <a:solidFill>
                  <a:srgbClr val="0567A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2" name="直接连接符 40"/>
              <p:cNvCxnSpPr>
                <a:cxnSpLocks noChangeShapeType="1"/>
              </p:cNvCxnSpPr>
              <p:nvPr/>
            </p:nvCxnSpPr>
            <p:spPr bwMode="auto">
              <a:xfrm rot="10800000" flipH="1" flipV="1">
                <a:off x="1571430" y="3004457"/>
                <a:ext cx="2384886" cy="0"/>
              </a:xfrm>
              <a:prstGeom prst="line">
                <a:avLst/>
              </a:prstGeom>
              <a:noFill/>
              <a:ln w="28575" algn="ctr">
                <a:solidFill>
                  <a:srgbClr val="0567A2"/>
                </a:solidFill>
                <a:round/>
                <a:headE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7" name="组合 41"/>
            <p:cNvGrpSpPr>
              <a:grpSpLocks/>
            </p:cNvGrpSpPr>
            <p:nvPr/>
          </p:nvGrpSpPr>
          <p:grpSpPr bwMode="auto">
            <a:xfrm flipH="1">
              <a:off x="8486223" y="5206772"/>
              <a:ext cx="602713" cy="553990"/>
              <a:chOff x="838747" y="3932956"/>
              <a:chExt cx="604420" cy="553298"/>
            </a:xfrm>
          </p:grpSpPr>
          <p:sp>
            <p:nvSpPr>
              <p:cNvPr id="9" name="椭圆 8"/>
              <p:cNvSpPr/>
              <p:nvPr/>
            </p:nvSpPr>
            <p:spPr bwMode="auto">
              <a:xfrm>
                <a:off x="838747" y="3973319"/>
                <a:ext cx="604420" cy="474256"/>
              </a:xfrm>
              <a:prstGeom prst="ellipse">
                <a:avLst/>
              </a:prstGeom>
              <a:solidFill>
                <a:srgbClr val="0567A2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25400" dist="12700" dir="2700000" algn="tl" rotWithShape="0">
                  <a:prstClr val="black">
                    <a:alpha val="40000"/>
                  </a:prstClr>
                </a:outerShdw>
              </a:effectLst>
              <a:extLst/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  <a:defRPr/>
                </a:pPr>
                <a:endParaRPr lang="zh-CN" altLang="en-US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 rot="10800000">
                <a:off x="909623" y="3932956"/>
                <a:ext cx="334693" cy="553298"/>
              </a:xfrm>
              <a:prstGeom prst="rect">
                <a:avLst/>
              </a:prstGeom>
              <a:noFill/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zh-CN" sz="28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zh-CN" altLang="en-US" sz="28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" name="矩形 51"/>
            <p:cNvSpPr>
              <a:spLocks noChangeArrowheads="1"/>
            </p:cNvSpPr>
            <p:nvPr/>
          </p:nvSpPr>
          <p:spPr bwMode="auto">
            <a:xfrm rot="10800000">
              <a:off x="5225343" y="4480447"/>
              <a:ext cx="3760622" cy="10185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/>
            <a:p>
              <a:pPr marL="457200" lvl="0" indent="-457200" algn="r" fontAlgn="base">
                <a:lnSpc>
                  <a:spcPts val="36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b="1" dirty="0" smtClean="0">
                  <a:solidFill>
                    <a:srgbClr val="0567A2"/>
                  </a:solidFill>
                  <a:latin typeface="微软雅黑" pitchFamily="34" charset="-122"/>
                  <a:ea typeface="微软雅黑" pitchFamily="34" charset="-122"/>
                </a:rPr>
                <a:t>了解</a:t>
              </a:r>
              <a:r>
                <a:rPr lang="en-US" altLang="zh-CN" b="1" dirty="0">
                  <a:solidFill>
                    <a:srgbClr val="0567A2"/>
                  </a:solidFill>
                  <a:latin typeface="微软雅黑" pitchFamily="34" charset="-122"/>
                  <a:ea typeface="微软雅黑" pitchFamily="34" charset="-122"/>
                </a:rPr>
                <a:t>AngularJS</a:t>
              </a:r>
              <a:r>
                <a:rPr lang="zh-CN" altLang="en-US" b="1" dirty="0">
                  <a:solidFill>
                    <a:srgbClr val="0567A2"/>
                  </a:solidFill>
                  <a:latin typeface="微软雅黑" pitchFamily="34" charset="-122"/>
                  <a:ea typeface="微软雅黑" pitchFamily="34" charset="-122"/>
                </a:rPr>
                <a:t>中的</a:t>
              </a:r>
              <a:r>
                <a:rPr lang="en-US" altLang="zh-CN" b="1" dirty="0">
                  <a:solidFill>
                    <a:srgbClr val="0567A2"/>
                  </a:solidFill>
                  <a:latin typeface="微软雅黑" pitchFamily="34" charset="-122"/>
                  <a:ea typeface="微软雅黑" pitchFamily="34" charset="-122"/>
                </a:rPr>
                <a:t>MVVM</a:t>
              </a:r>
              <a:r>
                <a:rPr lang="zh-CN" altLang="en-US" b="1" dirty="0">
                  <a:solidFill>
                    <a:srgbClr val="0567A2"/>
                  </a:solidFill>
                  <a:latin typeface="微软雅黑" pitchFamily="34" charset="-122"/>
                  <a:ea typeface="微软雅黑" pitchFamily="34" charset="-122"/>
                </a:rPr>
                <a:t>实现方式</a:t>
              </a:r>
              <a:endParaRPr lang="zh-CN" altLang="zh-CN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3" name="组合 12"/>
          <p:cNvGrpSpPr>
            <a:grpSpLocks/>
          </p:cNvGrpSpPr>
          <p:nvPr/>
        </p:nvGrpSpPr>
        <p:grpSpPr bwMode="auto">
          <a:xfrm>
            <a:off x="3206075" y="2376547"/>
            <a:ext cx="2266373" cy="2388093"/>
            <a:chOff x="3018373" y="2450718"/>
            <a:chExt cx="2266373" cy="2387981"/>
          </a:xfrm>
        </p:grpSpPr>
        <p:sp>
          <p:nvSpPr>
            <p:cNvPr id="14" name="TextBox 13"/>
            <p:cNvSpPr txBox="1"/>
            <p:nvPr/>
          </p:nvSpPr>
          <p:spPr bwMode="auto">
            <a:xfrm rot="3056778">
              <a:off x="4578333" y="2893580"/>
              <a:ext cx="1042938" cy="36988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pc="30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掌握</a:t>
              </a:r>
              <a:endParaRPr lang="zh-CN" altLang="en-US" spc="3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TextBox 14"/>
            <p:cNvSpPr txBox="1"/>
            <p:nvPr/>
          </p:nvSpPr>
          <p:spPr bwMode="auto">
            <a:xfrm rot="6997465" flipV="1">
              <a:off x="2682641" y="2786450"/>
              <a:ext cx="1041351" cy="36988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pc="30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了解</a:t>
              </a:r>
            </a:p>
          </p:txBody>
        </p:sp>
        <p:sp>
          <p:nvSpPr>
            <p:cNvPr id="16" name="TextBox 15"/>
            <p:cNvSpPr txBox="1"/>
            <p:nvPr/>
          </p:nvSpPr>
          <p:spPr bwMode="auto">
            <a:xfrm rot="10800000" flipH="1" flipV="1">
              <a:off x="3676147" y="4470416"/>
              <a:ext cx="1041400" cy="36828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pc="30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熟悉</a:t>
              </a:r>
            </a:p>
          </p:txBody>
        </p:sp>
      </p:grpSp>
      <p:grpSp>
        <p:nvGrpSpPr>
          <p:cNvPr id="17" name="组合 2"/>
          <p:cNvGrpSpPr>
            <a:grpSpLocks/>
          </p:cNvGrpSpPr>
          <p:nvPr/>
        </p:nvGrpSpPr>
        <p:grpSpPr bwMode="auto">
          <a:xfrm>
            <a:off x="3816722" y="2878138"/>
            <a:ext cx="1203325" cy="1201737"/>
            <a:chOff x="3692088" y="2878838"/>
            <a:chExt cx="1203191" cy="1201737"/>
          </a:xfrm>
        </p:grpSpPr>
        <p:sp>
          <p:nvSpPr>
            <p:cNvPr id="18" name="弧形 17"/>
            <p:cNvSpPr/>
            <p:nvPr/>
          </p:nvSpPr>
          <p:spPr bwMode="auto">
            <a:xfrm rot="5400000">
              <a:off x="3692815" y="2878111"/>
              <a:ext cx="1201737" cy="1203191"/>
            </a:xfrm>
            <a:prstGeom prst="arc">
              <a:avLst>
                <a:gd name="adj1" fmla="val 5382197"/>
                <a:gd name="adj2" fmla="val 0"/>
              </a:avLst>
            </a:prstGeom>
            <a:noFill/>
            <a:ln w="57150" cap="flat" cmpd="sng" algn="ctr">
              <a:solidFill>
                <a:srgbClr val="D5F4FF"/>
              </a:solidFill>
              <a:prstDash val="solid"/>
              <a:round/>
              <a:headEnd type="oval" w="sm" len="sm"/>
              <a:tailEnd type="oval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9" name="弧形 18"/>
            <p:cNvSpPr/>
            <p:nvPr/>
          </p:nvSpPr>
          <p:spPr bwMode="auto">
            <a:xfrm>
              <a:off x="3795265" y="2996313"/>
              <a:ext cx="990490" cy="992187"/>
            </a:xfrm>
            <a:prstGeom prst="arc">
              <a:avLst>
                <a:gd name="adj1" fmla="val 10763236"/>
                <a:gd name="adj2" fmla="val 0"/>
              </a:avLst>
            </a:prstGeom>
            <a:noFill/>
            <a:ln w="57150" cap="flat" cmpd="sng" algn="ctr">
              <a:solidFill>
                <a:srgbClr val="D5F4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0" name="弧形 19"/>
            <p:cNvSpPr/>
            <p:nvPr/>
          </p:nvSpPr>
          <p:spPr bwMode="auto">
            <a:xfrm rot="16200000">
              <a:off x="3891251" y="3136849"/>
              <a:ext cx="822325" cy="753978"/>
            </a:xfrm>
            <a:prstGeom prst="arc">
              <a:avLst>
                <a:gd name="adj1" fmla="val 16251812"/>
                <a:gd name="adj2" fmla="val 0"/>
              </a:avLst>
            </a:prstGeom>
            <a:noFill/>
            <a:ln w="57150" cap="flat" cmpd="sng" algn="ctr">
              <a:solidFill>
                <a:srgbClr val="D5F4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4092151" y="4895762"/>
            <a:ext cx="4681556" cy="1492809"/>
            <a:chOff x="3644106" y="4473114"/>
            <a:chExt cx="4681556" cy="1492809"/>
          </a:xfrm>
        </p:grpSpPr>
        <p:grpSp>
          <p:nvGrpSpPr>
            <p:cNvPr id="22" name="组合 21"/>
            <p:cNvGrpSpPr>
              <a:grpSpLocks/>
            </p:cNvGrpSpPr>
            <p:nvPr/>
          </p:nvGrpSpPr>
          <p:grpSpPr bwMode="auto">
            <a:xfrm>
              <a:off x="3644106" y="4473114"/>
              <a:ext cx="4681556" cy="1477327"/>
              <a:chOff x="3665514" y="4696860"/>
              <a:chExt cx="3083461" cy="1239343"/>
            </a:xfrm>
          </p:grpSpPr>
          <p:grpSp>
            <p:nvGrpSpPr>
              <p:cNvPr id="25" name="组合 38"/>
              <p:cNvGrpSpPr>
                <a:grpSpLocks/>
              </p:cNvGrpSpPr>
              <p:nvPr/>
            </p:nvGrpSpPr>
            <p:grpSpPr bwMode="auto">
              <a:xfrm rot="16200000" flipV="1">
                <a:off x="4197385" y="4302697"/>
                <a:ext cx="1040276" cy="2104018"/>
                <a:chOff x="1747517" y="2414057"/>
                <a:chExt cx="1476638" cy="963382"/>
              </a:xfrm>
            </p:grpSpPr>
            <p:cxnSp>
              <p:nvCxnSpPr>
                <p:cNvPr id="27" name="直接连接符 39"/>
                <p:cNvCxnSpPr>
                  <a:cxnSpLocks noChangeShapeType="1"/>
                </p:cNvCxnSpPr>
                <p:nvPr/>
              </p:nvCxnSpPr>
              <p:spPr bwMode="auto">
                <a:xfrm rot="16200000" flipH="1" flipV="1">
                  <a:off x="1330502" y="2831072"/>
                  <a:ext cx="834030" cy="0"/>
                </a:xfrm>
                <a:prstGeom prst="line">
                  <a:avLst/>
                </a:prstGeom>
                <a:noFill/>
                <a:ln w="28575" algn="ctr">
                  <a:solidFill>
                    <a:srgbClr val="0567A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8" name="直接连接符 40"/>
                <p:cNvCxnSpPr>
                  <a:cxnSpLocks noChangeShapeType="1"/>
                </p:cNvCxnSpPr>
                <p:nvPr/>
              </p:nvCxnSpPr>
              <p:spPr bwMode="auto">
                <a:xfrm rot="16200000" flipH="1">
                  <a:off x="2418754" y="2572037"/>
                  <a:ext cx="134168" cy="1476635"/>
                </a:xfrm>
                <a:prstGeom prst="line">
                  <a:avLst/>
                </a:prstGeom>
                <a:noFill/>
                <a:ln w="28575" algn="ctr">
                  <a:solidFill>
                    <a:srgbClr val="0567A2"/>
                  </a:solidFill>
                  <a:round/>
                  <a:headEnd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sp>
            <p:nvSpPr>
              <p:cNvPr id="26" name="矩形 4"/>
              <p:cNvSpPr>
                <a:spLocks noChangeArrowheads="1"/>
              </p:cNvSpPr>
              <p:nvPr/>
            </p:nvSpPr>
            <p:spPr bwMode="auto">
              <a:xfrm>
                <a:off x="3858098" y="4696860"/>
                <a:ext cx="2890877" cy="12393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marL="457200" indent="-457200" fontAlgn="base">
                  <a:lnSpc>
                    <a:spcPts val="36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 b="1" dirty="0" smtClean="0">
                    <a:solidFill>
                      <a:srgbClr val="0567A2"/>
                    </a:solidFill>
                    <a:latin typeface="微软雅黑" pitchFamily="34" charset="-122"/>
                    <a:ea typeface="微软雅黑" pitchFamily="34" charset="-122"/>
                  </a:rPr>
                  <a:t>熟悉</a:t>
                </a:r>
                <a:r>
                  <a:rPr lang="en-US" altLang="zh-CN" b="1" dirty="0">
                    <a:solidFill>
                      <a:srgbClr val="0567A2"/>
                    </a:solidFill>
                    <a:latin typeface="微软雅黑" pitchFamily="34" charset="-122"/>
                    <a:ea typeface="微软雅黑" pitchFamily="34" charset="-122"/>
                  </a:rPr>
                  <a:t>AngularJS</a:t>
                </a:r>
                <a:r>
                  <a:rPr lang="zh-CN" altLang="en-US" b="1" dirty="0">
                    <a:solidFill>
                      <a:srgbClr val="0567A2"/>
                    </a:solidFill>
                    <a:latin typeface="微软雅黑" pitchFamily="34" charset="-122"/>
                    <a:ea typeface="微软雅黑" pitchFamily="34" charset="-122"/>
                  </a:rPr>
                  <a:t>的脏检查机制的实现</a:t>
                </a:r>
                <a:r>
                  <a:rPr lang="zh-CN" altLang="en-US" b="1" dirty="0" smtClean="0">
                    <a:solidFill>
                      <a:srgbClr val="0567A2"/>
                    </a:solidFill>
                    <a:latin typeface="微软雅黑" pitchFamily="34" charset="-122"/>
                    <a:ea typeface="微软雅黑" pitchFamily="34" charset="-122"/>
                  </a:rPr>
                  <a:t>原理</a:t>
                </a:r>
                <a:endParaRPr lang="en-US" altLang="zh-CN" b="1" dirty="0" smtClean="0">
                  <a:solidFill>
                    <a:srgbClr val="0567A2"/>
                  </a:solidFill>
                  <a:latin typeface="微软雅黑" pitchFamily="34" charset="-122"/>
                  <a:ea typeface="微软雅黑" pitchFamily="34" charset="-122"/>
                </a:endParaRPr>
              </a:p>
              <a:p>
                <a:pPr marL="457200" indent="-457200" fontAlgn="base">
                  <a:lnSpc>
                    <a:spcPts val="36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b="1" dirty="0" smtClean="0">
                    <a:solidFill>
                      <a:srgbClr val="0567A2"/>
                    </a:solidFill>
                    <a:latin typeface="微软雅黑" pitchFamily="34" charset="-122"/>
                    <a:ea typeface="微软雅黑" pitchFamily="34" charset="-122"/>
                  </a:rPr>
                  <a:t>$</a:t>
                </a:r>
                <a:r>
                  <a:rPr lang="en-US" altLang="zh-CN" b="1" dirty="0">
                    <a:solidFill>
                      <a:srgbClr val="0567A2"/>
                    </a:solidFill>
                    <a:latin typeface="微软雅黑" pitchFamily="34" charset="-122"/>
                    <a:ea typeface="微软雅黑" pitchFamily="34" charset="-122"/>
                  </a:rPr>
                  <a:t>watch()</a:t>
                </a:r>
                <a:r>
                  <a:rPr lang="zh-CN" altLang="en-US" b="1" dirty="0">
                    <a:solidFill>
                      <a:srgbClr val="0567A2"/>
                    </a:solidFill>
                    <a:latin typeface="微软雅黑" pitchFamily="34" charset="-122"/>
                    <a:ea typeface="微软雅黑" pitchFamily="34" charset="-122"/>
                  </a:rPr>
                  <a:t>函数和</a:t>
                </a:r>
                <a:r>
                  <a:rPr lang="en-US" altLang="zh-CN" b="1" dirty="0">
                    <a:solidFill>
                      <a:srgbClr val="0567A2"/>
                    </a:solidFill>
                    <a:latin typeface="微软雅黑" pitchFamily="34" charset="-122"/>
                    <a:ea typeface="微软雅黑" pitchFamily="34" charset="-122"/>
                  </a:rPr>
                  <a:t>$apply()</a:t>
                </a:r>
                <a:r>
                  <a:rPr lang="zh-CN" altLang="en-US" b="1" dirty="0">
                    <a:solidFill>
                      <a:srgbClr val="0567A2"/>
                    </a:solidFill>
                    <a:latin typeface="微软雅黑" pitchFamily="34" charset="-122"/>
                    <a:ea typeface="微软雅黑" pitchFamily="34" charset="-122"/>
                  </a:rPr>
                  <a:t>函数的作</a:t>
                </a:r>
                <a:r>
                  <a:rPr lang="zh-CN" altLang="en-US" b="1" dirty="0" smtClean="0">
                    <a:solidFill>
                      <a:srgbClr val="0567A2"/>
                    </a:solidFill>
                    <a:latin typeface="微软雅黑" pitchFamily="34" charset="-122"/>
                    <a:ea typeface="微软雅黑" pitchFamily="34" charset="-122"/>
                  </a:rPr>
                  <a:t>用</a:t>
                </a:r>
                <a:endParaRPr lang="en-US" altLang="zh-CN" b="1" dirty="0" smtClean="0">
                  <a:solidFill>
                    <a:srgbClr val="0567A2"/>
                  </a:solidFill>
                  <a:latin typeface="微软雅黑" pitchFamily="34" charset="-122"/>
                  <a:ea typeface="微软雅黑" pitchFamily="34" charset="-122"/>
                </a:endParaRPr>
              </a:p>
              <a:p>
                <a:pPr marL="457200" indent="-457200" fontAlgn="base">
                  <a:lnSpc>
                    <a:spcPts val="36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b="1" dirty="0">
                    <a:solidFill>
                      <a:srgbClr val="0567A2"/>
                    </a:solidFill>
                    <a:latin typeface="微软雅黑" pitchFamily="34" charset="-122"/>
                    <a:ea typeface="微软雅黑" pitchFamily="34" charset="-122"/>
                  </a:rPr>
                  <a:t>AngularJS</a:t>
                </a:r>
                <a:r>
                  <a:rPr lang="zh-CN" altLang="en-US" b="1" dirty="0">
                    <a:solidFill>
                      <a:srgbClr val="0567A2"/>
                    </a:solidFill>
                    <a:latin typeface="微软雅黑" pitchFamily="34" charset="-122"/>
                    <a:ea typeface="微软雅黑" pitchFamily="34" charset="-122"/>
                  </a:rPr>
                  <a:t>的三种依赖注入方式</a:t>
                </a:r>
              </a:p>
            </p:txBody>
          </p:sp>
        </p:grpSp>
        <p:sp>
          <p:nvSpPr>
            <p:cNvPr id="23" name="椭圆 22"/>
            <p:cNvSpPr/>
            <p:nvPr/>
          </p:nvSpPr>
          <p:spPr bwMode="auto">
            <a:xfrm flipH="1">
              <a:off x="6782147" y="5484480"/>
              <a:ext cx="488950" cy="473074"/>
            </a:xfrm>
            <a:prstGeom prst="ellipse">
              <a:avLst/>
            </a:prstGeom>
            <a:solidFill>
              <a:srgbClr val="0567A2"/>
            </a:solidFill>
            <a:ln w="28575" cap="flat" cmpd="sng" algn="ctr">
              <a:solidFill>
                <a:srgbClr val="0567A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25400" dist="127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 bwMode="auto">
            <a:xfrm flipH="1">
              <a:off x="6854155" y="5445224"/>
              <a:ext cx="320675" cy="520699"/>
            </a:xfrm>
            <a:prstGeom prst="rect">
              <a:avLst/>
            </a:prstGeom>
            <a:noFill/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800" b="1" dirty="0">
                  <a:solidFill>
                    <a:prstClr val="white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2800" b="1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9" name="组合 28"/>
          <p:cNvGrpSpPr>
            <a:grpSpLocks/>
          </p:cNvGrpSpPr>
          <p:nvPr/>
        </p:nvGrpSpPr>
        <p:grpSpPr bwMode="auto">
          <a:xfrm>
            <a:off x="1680772" y="1655173"/>
            <a:ext cx="5245036" cy="4035378"/>
            <a:chOff x="1512667" y="382375"/>
            <a:chExt cx="5245036" cy="4035172"/>
          </a:xfrm>
        </p:grpSpPr>
        <p:graphicFrame>
          <p:nvGraphicFramePr>
            <p:cNvPr id="30" name="图表 2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422617259"/>
                </p:ext>
              </p:extLst>
            </p:nvPr>
          </p:nvGraphicFramePr>
          <p:xfrm>
            <a:off x="1512667" y="382375"/>
            <a:ext cx="5245036" cy="403517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31" name="TextBox 30"/>
            <p:cNvSpPr txBox="1"/>
            <p:nvPr/>
          </p:nvSpPr>
          <p:spPr bwMode="auto">
            <a:xfrm rot="3099611">
              <a:off x="4762271" y="1596621"/>
              <a:ext cx="1042938" cy="36988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pc="300">
                  <a:latin typeface="微软雅黑" panose="020B0503020204020204" pitchFamily="34" charset="-122"/>
                  <a:ea typeface="微软雅黑" panose="020B0503020204020204" pitchFamily="34" charset="-122"/>
                </a:rPr>
                <a:t>掌握</a:t>
              </a:r>
            </a:p>
          </p:txBody>
        </p:sp>
        <p:sp>
          <p:nvSpPr>
            <p:cNvPr id="32" name="TextBox 31"/>
            <p:cNvSpPr txBox="1"/>
            <p:nvPr/>
          </p:nvSpPr>
          <p:spPr bwMode="auto">
            <a:xfrm rot="7169004" flipV="1">
              <a:off x="2922692" y="1410036"/>
              <a:ext cx="763346" cy="369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zh-CN" altLang="en-US" spc="300">
                  <a:latin typeface="微软雅黑" panose="020B0503020204020204" pitchFamily="34" charset="-122"/>
                  <a:ea typeface="微软雅黑" panose="020B0503020204020204" pitchFamily="34" charset="-122"/>
                </a:rPr>
                <a:t>了解</a:t>
              </a:r>
            </a:p>
          </p:txBody>
        </p:sp>
        <p:sp>
          <p:nvSpPr>
            <p:cNvPr id="33" name="TextBox 32"/>
            <p:cNvSpPr txBox="1"/>
            <p:nvPr/>
          </p:nvSpPr>
          <p:spPr bwMode="auto">
            <a:xfrm rot="10800000" flipH="1" flipV="1">
              <a:off x="3924047" y="3159730"/>
              <a:ext cx="778670" cy="36931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zh-CN" altLang="en-US" spc="300">
                  <a:latin typeface="微软雅黑" panose="020B0503020204020204" pitchFamily="34" charset="-122"/>
                  <a:ea typeface="微软雅黑" panose="020B0503020204020204" pitchFamily="34" charset="-122"/>
                </a:rPr>
                <a:t>熟悉</a:t>
              </a: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5903849" y="2191266"/>
            <a:ext cx="3821176" cy="1420796"/>
            <a:chOff x="5781903" y="2445892"/>
            <a:chExt cx="3470616" cy="1191174"/>
          </a:xfrm>
        </p:grpSpPr>
        <p:grpSp>
          <p:nvGrpSpPr>
            <p:cNvPr id="35" name="组合 6"/>
            <p:cNvGrpSpPr>
              <a:grpSpLocks/>
            </p:cNvGrpSpPr>
            <p:nvPr/>
          </p:nvGrpSpPr>
          <p:grpSpPr bwMode="auto">
            <a:xfrm>
              <a:off x="5875901" y="2445892"/>
              <a:ext cx="3376618" cy="1191174"/>
              <a:chOff x="5927892" y="1318311"/>
              <a:chExt cx="3379662" cy="1191212"/>
            </a:xfrm>
          </p:grpSpPr>
          <p:sp>
            <p:nvSpPr>
              <p:cNvPr id="37" name="矩形 5"/>
              <p:cNvSpPr>
                <a:spLocks noChangeArrowheads="1"/>
              </p:cNvSpPr>
              <p:nvPr/>
            </p:nvSpPr>
            <p:spPr bwMode="auto">
              <a:xfrm flipH="1">
                <a:off x="5981922" y="2001676"/>
                <a:ext cx="3325632" cy="5078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/>
              <a:p>
                <a:pPr fontAlgn="base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  <a:defRPr/>
                </a:pPr>
                <a:endParaRPr lang="en-US" altLang="zh-CN" b="1" dirty="0" smtClean="0">
                  <a:solidFill>
                    <a:srgbClr val="0567A2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grpSp>
            <p:nvGrpSpPr>
              <p:cNvPr id="38" name="组合 16"/>
              <p:cNvGrpSpPr>
                <a:grpSpLocks/>
              </p:cNvGrpSpPr>
              <p:nvPr/>
            </p:nvGrpSpPr>
            <p:grpSpPr bwMode="auto">
              <a:xfrm flipH="1">
                <a:off x="5927892" y="1797377"/>
                <a:ext cx="2631770" cy="648092"/>
                <a:chOff x="1427772" y="2372823"/>
                <a:chExt cx="2751888" cy="648398"/>
              </a:xfrm>
            </p:grpSpPr>
            <p:cxnSp>
              <p:nvCxnSpPr>
                <p:cNvPr id="42" name="直接连接符 7"/>
                <p:cNvCxnSpPr>
                  <a:cxnSpLocks noChangeShapeType="1"/>
                </p:cNvCxnSpPr>
                <p:nvPr/>
              </p:nvCxnSpPr>
              <p:spPr bwMode="auto">
                <a:xfrm>
                  <a:off x="1427772" y="2372823"/>
                  <a:ext cx="574494" cy="648398"/>
                </a:xfrm>
                <a:prstGeom prst="line">
                  <a:avLst/>
                </a:prstGeom>
                <a:noFill/>
                <a:ln w="28575" algn="ctr">
                  <a:solidFill>
                    <a:srgbClr val="0567A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43" name="直接连接符 10"/>
                <p:cNvCxnSpPr>
                  <a:cxnSpLocks noChangeShapeType="1"/>
                </p:cNvCxnSpPr>
                <p:nvPr/>
              </p:nvCxnSpPr>
              <p:spPr bwMode="auto">
                <a:xfrm>
                  <a:off x="2002267" y="3021221"/>
                  <a:ext cx="2177393" cy="0"/>
                </a:xfrm>
                <a:prstGeom prst="line">
                  <a:avLst/>
                </a:prstGeom>
                <a:noFill/>
                <a:ln w="28575" algn="ctr">
                  <a:solidFill>
                    <a:srgbClr val="0567A2"/>
                  </a:solidFill>
                  <a:round/>
                  <a:headEnd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39" name="组合 15"/>
              <p:cNvGrpSpPr>
                <a:grpSpLocks/>
              </p:cNvGrpSpPr>
              <p:nvPr/>
            </p:nvGrpSpPr>
            <p:grpSpPr bwMode="auto">
              <a:xfrm flipH="1">
                <a:off x="8334025" y="1318311"/>
                <a:ext cx="489391" cy="520715"/>
                <a:chOff x="1836576" y="3560413"/>
                <a:chExt cx="511727" cy="520961"/>
              </a:xfrm>
            </p:grpSpPr>
            <p:sp>
              <p:nvSpPr>
                <p:cNvPr id="40" name="椭圆 39"/>
                <p:cNvSpPr/>
                <p:nvPr/>
              </p:nvSpPr>
              <p:spPr bwMode="auto">
                <a:xfrm>
                  <a:off x="1836576" y="3576296"/>
                  <a:ext cx="511727" cy="473312"/>
                </a:xfrm>
                <a:prstGeom prst="ellipse">
                  <a:avLst/>
                </a:prstGeom>
                <a:solidFill>
                  <a:srgbClr val="0567A2"/>
                </a:solidFill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25400" dist="12700" dir="2700000" algn="tl" rotWithShape="0">
                    <a:prstClr val="black">
                      <a:alpha val="40000"/>
                    </a:prstClr>
                  </a:outerShdw>
                </a:effectLst>
                <a:extLst/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buNone/>
                    <a:defRPr/>
                  </a:pPr>
                  <a:endParaRPr lang="zh-CN" altLang="en-US">
                    <a:solidFill>
                      <a:srgbClr val="0567A2"/>
                    </a:solidFill>
                  </a:endParaRPr>
                </a:p>
              </p:txBody>
            </p:sp>
            <p:sp>
              <p:nvSpPr>
                <p:cNvPr id="41" name="TextBox 40"/>
                <p:cNvSpPr txBox="1"/>
                <p:nvPr/>
              </p:nvSpPr>
              <p:spPr>
                <a:xfrm>
                  <a:off x="1944562" y="3560413"/>
                  <a:ext cx="335613" cy="520961"/>
                </a:xfrm>
                <a:prstGeom prst="rect">
                  <a:avLst/>
                </a:prstGeom>
                <a:noFill/>
                <a:effectLst>
                  <a:outerShdw blurRad="12700" dist="127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altLang="zh-CN" sz="2800" b="1" dirty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3</a:t>
                  </a:r>
                  <a:endParaRPr lang="zh-CN" altLang="en-US" sz="28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36" name="矩形 51"/>
            <p:cNvSpPr>
              <a:spLocks noChangeArrowheads="1"/>
            </p:cNvSpPr>
            <p:nvPr/>
          </p:nvSpPr>
          <p:spPr bwMode="auto">
            <a:xfrm rot="10800000" flipH="1" flipV="1">
              <a:off x="5781903" y="2632319"/>
              <a:ext cx="3091130" cy="8515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/>
            <a:p>
              <a:pPr marL="457200" lvl="0" indent="-457200" fontAlgn="base">
                <a:lnSpc>
                  <a:spcPts val="36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b="1" dirty="0" smtClean="0">
                  <a:solidFill>
                    <a:srgbClr val="0567A2"/>
                  </a:solidFill>
                  <a:latin typeface="微软雅黑" pitchFamily="34" charset="-122"/>
                  <a:ea typeface="微软雅黑" pitchFamily="34" charset="-122"/>
                </a:rPr>
                <a:t>掌握</a:t>
              </a:r>
              <a:r>
                <a:rPr lang="en-US" altLang="zh-CN" b="1" dirty="0">
                  <a:solidFill>
                    <a:srgbClr val="0567A2"/>
                  </a:solidFill>
                  <a:latin typeface="微软雅黑" pitchFamily="34" charset="-122"/>
                  <a:ea typeface="微软雅黑" pitchFamily="34" charset="-122"/>
                </a:rPr>
                <a:t>AngularJS</a:t>
              </a:r>
              <a:r>
                <a:rPr lang="zh-CN" altLang="en-US" b="1" dirty="0">
                  <a:solidFill>
                    <a:srgbClr val="0567A2"/>
                  </a:solidFill>
                  <a:latin typeface="微软雅黑" pitchFamily="34" charset="-122"/>
                  <a:ea typeface="微软雅黑" pitchFamily="34" charset="-122"/>
                </a:rPr>
                <a:t>的启动流程</a:t>
              </a:r>
              <a:endParaRPr lang="en-US" altLang="zh-CN" b="1" dirty="0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457200" lvl="0" indent="-457200" fontAlgn="base">
                <a:lnSpc>
                  <a:spcPts val="36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b="1" dirty="0">
                  <a:solidFill>
                    <a:srgbClr val="0567A2"/>
                  </a:solidFill>
                  <a:latin typeface="微软雅黑" pitchFamily="34" charset="-122"/>
                  <a:ea typeface="微软雅黑" pitchFamily="34" charset="-122"/>
                </a:rPr>
                <a:t>依赖注入和控制反转</a:t>
              </a:r>
              <a:endParaRPr lang="en-US" altLang="zh-CN" b="1" dirty="0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776150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25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 tmFilter="0, 0; .2, .5; .8, .5; 1, 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0" dur="250" autoRev="1" fill="hold"/>
                                        <p:tgtEl>
                                          <p:spTgt spid="3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ChangeArrowheads="1"/>
          </p:cNvSpPr>
          <p:nvPr/>
        </p:nvSpPr>
        <p:spPr bwMode="auto">
          <a:xfrm>
            <a:off x="1584820" y="267486"/>
            <a:ext cx="7482980" cy="72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lvl="1" indent="-571500"/>
            <a:r>
              <a:rPr lang="en-US" altLang="zh-CN" sz="3600" b="1" dirty="0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AngularJS</a:t>
            </a:r>
            <a:r>
              <a:rPr lang="zh-CN" altLang="en-US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与依赖注入</a:t>
            </a:r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xmlns="" id="{2103EEE0-FCFD-4C1C-AC8E-E059F2DBDE20}"/>
              </a:ext>
            </a:extLst>
          </p:cNvPr>
          <p:cNvSpPr>
            <a:spLocks noEditPoints="1"/>
          </p:cNvSpPr>
          <p:nvPr/>
        </p:nvSpPr>
        <p:spPr>
          <a:xfrm>
            <a:off x="453007" y="1281829"/>
            <a:ext cx="366713" cy="369094"/>
          </a:xfrm>
          <a:custGeom>
            <a:avLst/>
            <a:gdLst/>
            <a:ahLst/>
            <a:cxnLst>
              <a:cxn ang="0">
                <a:pos x="482277" y="85269"/>
              </a:cxn>
              <a:cxn ang="0">
                <a:pos x="457920" y="107195"/>
              </a:cxn>
              <a:cxn ang="0">
                <a:pos x="382412" y="31671"/>
              </a:cxn>
              <a:cxn ang="0">
                <a:pos x="406769" y="9745"/>
              </a:cxn>
              <a:cxn ang="0">
                <a:pos x="435998" y="7308"/>
              </a:cxn>
              <a:cxn ang="0">
                <a:pos x="482277" y="56034"/>
              </a:cxn>
              <a:cxn ang="0">
                <a:pos x="482277" y="85269"/>
              </a:cxn>
              <a:cxn ang="0">
                <a:pos x="280110" y="285042"/>
              </a:cxn>
              <a:cxn ang="0">
                <a:pos x="204602" y="209518"/>
              </a:cxn>
              <a:cxn ang="0">
                <a:pos x="372669" y="43852"/>
              </a:cxn>
              <a:cxn ang="0">
                <a:pos x="448177" y="119376"/>
              </a:cxn>
              <a:cxn ang="0">
                <a:pos x="280110" y="285042"/>
              </a:cxn>
              <a:cxn ang="0">
                <a:pos x="270367" y="294787"/>
              </a:cxn>
              <a:cxn ang="0">
                <a:pos x="163195" y="324022"/>
              </a:cxn>
              <a:cxn ang="0">
                <a:pos x="194859" y="219263"/>
              </a:cxn>
              <a:cxn ang="0">
                <a:pos x="270367" y="294787"/>
              </a:cxn>
              <a:cxn ang="0">
                <a:pos x="94994" y="63342"/>
              </a:cxn>
              <a:cxn ang="0">
                <a:pos x="48714" y="109631"/>
              </a:cxn>
              <a:cxn ang="0">
                <a:pos x="48714" y="394674"/>
              </a:cxn>
              <a:cxn ang="0">
                <a:pos x="94994" y="443399"/>
              </a:cxn>
              <a:cxn ang="0">
                <a:pos x="379976" y="443399"/>
              </a:cxn>
              <a:cxn ang="0">
                <a:pos x="428691" y="394674"/>
              </a:cxn>
              <a:cxn ang="0">
                <a:pos x="428691" y="207082"/>
              </a:cxn>
              <a:cxn ang="0">
                <a:pos x="477406" y="160793"/>
              </a:cxn>
              <a:cxn ang="0">
                <a:pos x="477406" y="411728"/>
              </a:cxn>
              <a:cxn ang="0">
                <a:pos x="397026" y="492125"/>
              </a:cxn>
              <a:cxn ang="0">
                <a:pos x="77943" y="492125"/>
              </a:cxn>
              <a:cxn ang="0">
                <a:pos x="0" y="411728"/>
              </a:cxn>
              <a:cxn ang="0">
                <a:pos x="0" y="97450"/>
              </a:cxn>
              <a:cxn ang="0">
                <a:pos x="77943" y="14617"/>
              </a:cxn>
              <a:cxn ang="0">
                <a:pos x="331261" y="14617"/>
              </a:cxn>
              <a:cxn ang="0">
                <a:pos x="282546" y="63342"/>
              </a:cxn>
              <a:cxn ang="0">
                <a:pos x="94994" y="63342"/>
              </a:cxn>
            </a:cxnLst>
            <a:rect l="0" t="0" r="0" b="0"/>
            <a:pathLst>
              <a:path w="201" h="202">
                <a:moveTo>
                  <a:pt x="198" y="35"/>
                </a:moveTo>
                <a:cubicBezTo>
                  <a:pt x="188" y="44"/>
                  <a:pt x="188" y="44"/>
                  <a:pt x="188" y="44"/>
                </a:cubicBezTo>
                <a:cubicBezTo>
                  <a:pt x="157" y="13"/>
                  <a:pt x="157" y="13"/>
                  <a:pt x="157" y="13"/>
                </a:cubicBezTo>
                <a:cubicBezTo>
                  <a:pt x="167" y="4"/>
                  <a:pt x="167" y="4"/>
                  <a:pt x="167" y="4"/>
                </a:cubicBezTo>
                <a:cubicBezTo>
                  <a:pt x="170" y="0"/>
                  <a:pt x="175" y="0"/>
                  <a:pt x="179" y="3"/>
                </a:cubicBezTo>
                <a:cubicBezTo>
                  <a:pt x="198" y="23"/>
                  <a:pt x="198" y="23"/>
                  <a:pt x="198" y="23"/>
                </a:cubicBezTo>
                <a:cubicBezTo>
                  <a:pt x="201" y="26"/>
                  <a:pt x="201" y="31"/>
                  <a:pt x="198" y="35"/>
                </a:cubicBezTo>
                <a:close/>
                <a:moveTo>
                  <a:pt x="115" y="117"/>
                </a:moveTo>
                <a:cubicBezTo>
                  <a:pt x="84" y="86"/>
                  <a:pt x="84" y="86"/>
                  <a:pt x="84" y="86"/>
                </a:cubicBezTo>
                <a:cubicBezTo>
                  <a:pt x="153" y="18"/>
                  <a:pt x="153" y="18"/>
                  <a:pt x="153" y="18"/>
                </a:cubicBezTo>
                <a:cubicBezTo>
                  <a:pt x="184" y="49"/>
                  <a:pt x="184" y="49"/>
                  <a:pt x="184" y="49"/>
                </a:cubicBezTo>
                <a:lnTo>
                  <a:pt x="115" y="117"/>
                </a:lnTo>
                <a:close/>
                <a:moveTo>
                  <a:pt x="111" y="121"/>
                </a:moveTo>
                <a:cubicBezTo>
                  <a:pt x="67" y="133"/>
                  <a:pt x="67" y="133"/>
                  <a:pt x="67" y="133"/>
                </a:cubicBezTo>
                <a:cubicBezTo>
                  <a:pt x="80" y="90"/>
                  <a:pt x="80" y="90"/>
                  <a:pt x="80" y="90"/>
                </a:cubicBezTo>
                <a:lnTo>
                  <a:pt x="111" y="121"/>
                </a:lnTo>
                <a:close/>
                <a:moveTo>
                  <a:pt x="39" y="26"/>
                </a:moveTo>
                <a:cubicBezTo>
                  <a:pt x="28" y="26"/>
                  <a:pt x="20" y="34"/>
                  <a:pt x="20" y="45"/>
                </a:cubicBezTo>
                <a:cubicBezTo>
                  <a:pt x="20" y="162"/>
                  <a:pt x="20" y="162"/>
                  <a:pt x="20" y="162"/>
                </a:cubicBezTo>
                <a:cubicBezTo>
                  <a:pt x="20" y="173"/>
                  <a:pt x="28" y="182"/>
                  <a:pt x="39" y="182"/>
                </a:cubicBezTo>
                <a:cubicBezTo>
                  <a:pt x="156" y="182"/>
                  <a:pt x="156" y="182"/>
                  <a:pt x="156" y="182"/>
                </a:cubicBezTo>
                <a:cubicBezTo>
                  <a:pt x="167" y="182"/>
                  <a:pt x="176" y="173"/>
                  <a:pt x="176" y="162"/>
                </a:cubicBezTo>
                <a:cubicBezTo>
                  <a:pt x="176" y="85"/>
                  <a:pt x="176" y="85"/>
                  <a:pt x="176" y="85"/>
                </a:cubicBezTo>
                <a:cubicBezTo>
                  <a:pt x="196" y="66"/>
                  <a:pt x="196" y="66"/>
                  <a:pt x="196" y="66"/>
                </a:cubicBezTo>
                <a:cubicBezTo>
                  <a:pt x="196" y="169"/>
                  <a:pt x="196" y="169"/>
                  <a:pt x="196" y="169"/>
                </a:cubicBezTo>
                <a:cubicBezTo>
                  <a:pt x="196" y="187"/>
                  <a:pt x="181" y="202"/>
                  <a:pt x="163" y="202"/>
                </a:cubicBezTo>
                <a:cubicBezTo>
                  <a:pt x="32" y="202"/>
                  <a:pt x="32" y="202"/>
                  <a:pt x="32" y="202"/>
                </a:cubicBezTo>
                <a:cubicBezTo>
                  <a:pt x="14" y="202"/>
                  <a:pt x="0" y="187"/>
                  <a:pt x="0" y="169"/>
                </a:cubicBezTo>
                <a:cubicBezTo>
                  <a:pt x="0" y="40"/>
                  <a:pt x="0" y="40"/>
                  <a:pt x="0" y="40"/>
                </a:cubicBezTo>
                <a:cubicBezTo>
                  <a:pt x="0" y="22"/>
                  <a:pt x="14" y="6"/>
                  <a:pt x="32" y="6"/>
                </a:cubicBezTo>
                <a:cubicBezTo>
                  <a:pt x="136" y="6"/>
                  <a:pt x="136" y="6"/>
                  <a:pt x="136" y="6"/>
                </a:cubicBezTo>
                <a:cubicBezTo>
                  <a:pt x="116" y="26"/>
                  <a:pt x="116" y="26"/>
                  <a:pt x="116" y="26"/>
                </a:cubicBezTo>
                <a:lnTo>
                  <a:pt x="39" y="26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 w="9525">
            <a:solidFill>
              <a:schemeClr val="accent5">
                <a:lumMod val="75000"/>
              </a:schemeClr>
            </a:solidFill>
          </a:ln>
        </p:spPr>
        <p:txBody>
          <a:bodyPr/>
          <a:lstStyle/>
          <a:p>
            <a:endParaRPr lang="zh-CN" altLang="en-US" sz="1018"/>
          </a:p>
        </p:txBody>
      </p:sp>
      <p:sp>
        <p:nvSpPr>
          <p:cNvPr id="12" name="文本框 20">
            <a:extLst>
              <a:ext uri="{FF2B5EF4-FFF2-40B4-BE49-F238E27FC236}">
                <a16:creationId xmlns:a16="http://schemas.microsoft.com/office/drawing/2014/main" xmlns="" id="{8E16AE8A-C94C-4D1F-838A-F6881579255A}"/>
              </a:ext>
            </a:extLst>
          </p:cNvPr>
          <p:cNvSpPr txBox="1"/>
          <p:nvPr/>
        </p:nvSpPr>
        <p:spPr>
          <a:xfrm flipH="1">
            <a:off x="867344" y="1246825"/>
            <a:ext cx="4961956" cy="461665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/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AngularJS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中的依赖注入</a:t>
            </a: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xmlns="" id="{CEF4BE1B-0B2E-4D6C-A4DC-BAD99A7B36A2}"/>
              </a:ext>
            </a:extLst>
          </p:cNvPr>
          <p:cNvCxnSpPr/>
          <p:nvPr/>
        </p:nvCxnSpPr>
        <p:spPr>
          <a:xfrm>
            <a:off x="418718" y="1708073"/>
            <a:ext cx="3972307" cy="417"/>
          </a:xfrm>
          <a:prstGeom prst="line">
            <a:avLst/>
          </a:prstGeom>
          <a:ln w="15875">
            <a:solidFill>
              <a:schemeClr val="accent5">
                <a:lumMod val="75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1114425" y="2302639"/>
            <a:ext cx="644842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         </a:t>
            </a:r>
            <a:r>
              <a:rPr lang="zh-CN" altLang="zh-CN" dirty="0" smtClean="0"/>
              <a:t>通</a:t>
            </a:r>
            <a:r>
              <a:rPr lang="zh-CN" altLang="zh-CN" dirty="0"/>
              <a:t>过学习</a:t>
            </a:r>
            <a:r>
              <a:rPr lang="en-US" altLang="zh-CN" dirty="0"/>
              <a:t>AngularJS</a:t>
            </a:r>
            <a:r>
              <a:rPr lang="zh-CN" altLang="zh-CN" dirty="0"/>
              <a:t>启动流程，读者了解</a:t>
            </a:r>
            <a:r>
              <a:rPr lang="en-US" altLang="zh-CN" dirty="0"/>
              <a:t>AngularJS</a:t>
            </a:r>
            <a:r>
              <a:rPr lang="zh-CN" altLang="zh-CN" dirty="0"/>
              <a:t>在应用的启动阶段会创建一个</a:t>
            </a:r>
            <a:r>
              <a:rPr lang="en-US" altLang="zh-CN" dirty="0"/>
              <a:t>$injector</a:t>
            </a:r>
            <a:r>
              <a:rPr lang="zh-CN" altLang="zh-CN" dirty="0"/>
              <a:t>，</a:t>
            </a:r>
            <a:r>
              <a:rPr lang="en-US" altLang="zh-CN" dirty="0"/>
              <a:t>$injector</a:t>
            </a:r>
            <a:r>
              <a:rPr lang="zh-CN" altLang="zh-CN" dirty="0"/>
              <a:t>就是</a:t>
            </a:r>
            <a:r>
              <a:rPr lang="en-US" altLang="zh-CN" dirty="0"/>
              <a:t>AngularJS</a:t>
            </a:r>
            <a:r>
              <a:rPr lang="zh-CN" altLang="zh-CN" dirty="0"/>
              <a:t>的注入器，</a:t>
            </a:r>
            <a:r>
              <a:rPr lang="en-US" altLang="zh-CN" dirty="0"/>
              <a:t>AngularJS</a:t>
            </a:r>
            <a:r>
              <a:rPr lang="zh-CN" altLang="zh-CN" dirty="0"/>
              <a:t>使用</a:t>
            </a:r>
            <a:r>
              <a:rPr lang="en-US" altLang="zh-CN" dirty="0"/>
              <a:t> $injector</a:t>
            </a:r>
            <a:r>
              <a:rPr lang="zh-CN" altLang="zh-CN" dirty="0"/>
              <a:t>来提供依赖注入服务，管理依赖关系的查询和实例化。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        </a:t>
            </a:r>
            <a:r>
              <a:rPr lang="zh-CN" altLang="zh-CN" dirty="0" smtClean="0"/>
              <a:t>当</a:t>
            </a:r>
            <a:r>
              <a:rPr lang="en-US" altLang="zh-CN" dirty="0"/>
              <a:t>AngularJS</a:t>
            </a:r>
            <a:r>
              <a:rPr lang="zh-CN" altLang="zh-CN" dirty="0"/>
              <a:t>组件启动时，</a:t>
            </a:r>
            <a:r>
              <a:rPr lang="en-US" altLang="zh-CN" dirty="0"/>
              <a:t>$injector</a:t>
            </a:r>
            <a:r>
              <a:rPr lang="zh-CN" altLang="zh-CN" dirty="0"/>
              <a:t>会负责实例化，并将其需要的所有依赖传递进去。</a:t>
            </a:r>
            <a:r>
              <a:rPr lang="en-US" altLang="zh-CN" dirty="0"/>
              <a:t>$injector</a:t>
            </a:r>
            <a:r>
              <a:rPr lang="zh-CN" altLang="zh-CN" dirty="0"/>
              <a:t>可以实例化</a:t>
            </a:r>
            <a:r>
              <a:rPr lang="en-US" altLang="zh-CN" dirty="0"/>
              <a:t>AngularJS</a:t>
            </a:r>
            <a:r>
              <a:rPr lang="zh-CN" altLang="zh-CN" dirty="0"/>
              <a:t>中所有的组件，包括应用的模块、指令和控制器等，每个</a:t>
            </a:r>
            <a:r>
              <a:rPr lang="en-US" altLang="zh-CN" dirty="0"/>
              <a:t>AngularJS</a:t>
            </a:r>
            <a:r>
              <a:rPr lang="zh-CN" altLang="zh-CN" dirty="0"/>
              <a:t>应用都有一个</a:t>
            </a:r>
            <a:r>
              <a:rPr lang="en-US" altLang="zh-CN" dirty="0"/>
              <a:t>$injector</a:t>
            </a:r>
            <a:r>
              <a:rPr lang="zh-CN" altLang="zh-CN" dirty="0"/>
              <a:t>。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039996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ChangeArrowheads="1"/>
          </p:cNvSpPr>
          <p:nvPr/>
        </p:nvSpPr>
        <p:spPr bwMode="auto">
          <a:xfrm>
            <a:off x="1584820" y="267486"/>
            <a:ext cx="7482980" cy="72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lvl="1" indent="-571500"/>
            <a:r>
              <a:rPr lang="en-US" altLang="zh-CN" sz="3600" b="1" dirty="0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AngularJS</a:t>
            </a:r>
            <a:r>
              <a:rPr lang="zh-CN" altLang="en-US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与依赖注入</a:t>
            </a:r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xmlns="" id="{2103EEE0-FCFD-4C1C-AC8E-E059F2DBDE20}"/>
              </a:ext>
            </a:extLst>
          </p:cNvPr>
          <p:cNvSpPr>
            <a:spLocks noEditPoints="1"/>
          </p:cNvSpPr>
          <p:nvPr/>
        </p:nvSpPr>
        <p:spPr>
          <a:xfrm>
            <a:off x="453007" y="1281829"/>
            <a:ext cx="366713" cy="369094"/>
          </a:xfrm>
          <a:custGeom>
            <a:avLst/>
            <a:gdLst/>
            <a:ahLst/>
            <a:cxnLst>
              <a:cxn ang="0">
                <a:pos x="482277" y="85269"/>
              </a:cxn>
              <a:cxn ang="0">
                <a:pos x="457920" y="107195"/>
              </a:cxn>
              <a:cxn ang="0">
                <a:pos x="382412" y="31671"/>
              </a:cxn>
              <a:cxn ang="0">
                <a:pos x="406769" y="9745"/>
              </a:cxn>
              <a:cxn ang="0">
                <a:pos x="435998" y="7308"/>
              </a:cxn>
              <a:cxn ang="0">
                <a:pos x="482277" y="56034"/>
              </a:cxn>
              <a:cxn ang="0">
                <a:pos x="482277" y="85269"/>
              </a:cxn>
              <a:cxn ang="0">
                <a:pos x="280110" y="285042"/>
              </a:cxn>
              <a:cxn ang="0">
                <a:pos x="204602" y="209518"/>
              </a:cxn>
              <a:cxn ang="0">
                <a:pos x="372669" y="43852"/>
              </a:cxn>
              <a:cxn ang="0">
                <a:pos x="448177" y="119376"/>
              </a:cxn>
              <a:cxn ang="0">
                <a:pos x="280110" y="285042"/>
              </a:cxn>
              <a:cxn ang="0">
                <a:pos x="270367" y="294787"/>
              </a:cxn>
              <a:cxn ang="0">
                <a:pos x="163195" y="324022"/>
              </a:cxn>
              <a:cxn ang="0">
                <a:pos x="194859" y="219263"/>
              </a:cxn>
              <a:cxn ang="0">
                <a:pos x="270367" y="294787"/>
              </a:cxn>
              <a:cxn ang="0">
                <a:pos x="94994" y="63342"/>
              </a:cxn>
              <a:cxn ang="0">
                <a:pos x="48714" y="109631"/>
              </a:cxn>
              <a:cxn ang="0">
                <a:pos x="48714" y="394674"/>
              </a:cxn>
              <a:cxn ang="0">
                <a:pos x="94994" y="443399"/>
              </a:cxn>
              <a:cxn ang="0">
                <a:pos x="379976" y="443399"/>
              </a:cxn>
              <a:cxn ang="0">
                <a:pos x="428691" y="394674"/>
              </a:cxn>
              <a:cxn ang="0">
                <a:pos x="428691" y="207082"/>
              </a:cxn>
              <a:cxn ang="0">
                <a:pos x="477406" y="160793"/>
              </a:cxn>
              <a:cxn ang="0">
                <a:pos x="477406" y="411728"/>
              </a:cxn>
              <a:cxn ang="0">
                <a:pos x="397026" y="492125"/>
              </a:cxn>
              <a:cxn ang="0">
                <a:pos x="77943" y="492125"/>
              </a:cxn>
              <a:cxn ang="0">
                <a:pos x="0" y="411728"/>
              </a:cxn>
              <a:cxn ang="0">
                <a:pos x="0" y="97450"/>
              </a:cxn>
              <a:cxn ang="0">
                <a:pos x="77943" y="14617"/>
              </a:cxn>
              <a:cxn ang="0">
                <a:pos x="331261" y="14617"/>
              </a:cxn>
              <a:cxn ang="0">
                <a:pos x="282546" y="63342"/>
              </a:cxn>
              <a:cxn ang="0">
                <a:pos x="94994" y="63342"/>
              </a:cxn>
            </a:cxnLst>
            <a:rect l="0" t="0" r="0" b="0"/>
            <a:pathLst>
              <a:path w="201" h="202">
                <a:moveTo>
                  <a:pt x="198" y="35"/>
                </a:moveTo>
                <a:cubicBezTo>
                  <a:pt x="188" y="44"/>
                  <a:pt x="188" y="44"/>
                  <a:pt x="188" y="44"/>
                </a:cubicBezTo>
                <a:cubicBezTo>
                  <a:pt x="157" y="13"/>
                  <a:pt x="157" y="13"/>
                  <a:pt x="157" y="13"/>
                </a:cubicBezTo>
                <a:cubicBezTo>
                  <a:pt x="167" y="4"/>
                  <a:pt x="167" y="4"/>
                  <a:pt x="167" y="4"/>
                </a:cubicBezTo>
                <a:cubicBezTo>
                  <a:pt x="170" y="0"/>
                  <a:pt x="175" y="0"/>
                  <a:pt x="179" y="3"/>
                </a:cubicBezTo>
                <a:cubicBezTo>
                  <a:pt x="198" y="23"/>
                  <a:pt x="198" y="23"/>
                  <a:pt x="198" y="23"/>
                </a:cubicBezTo>
                <a:cubicBezTo>
                  <a:pt x="201" y="26"/>
                  <a:pt x="201" y="31"/>
                  <a:pt x="198" y="35"/>
                </a:cubicBezTo>
                <a:close/>
                <a:moveTo>
                  <a:pt x="115" y="117"/>
                </a:moveTo>
                <a:cubicBezTo>
                  <a:pt x="84" y="86"/>
                  <a:pt x="84" y="86"/>
                  <a:pt x="84" y="86"/>
                </a:cubicBezTo>
                <a:cubicBezTo>
                  <a:pt x="153" y="18"/>
                  <a:pt x="153" y="18"/>
                  <a:pt x="153" y="18"/>
                </a:cubicBezTo>
                <a:cubicBezTo>
                  <a:pt x="184" y="49"/>
                  <a:pt x="184" y="49"/>
                  <a:pt x="184" y="49"/>
                </a:cubicBezTo>
                <a:lnTo>
                  <a:pt x="115" y="117"/>
                </a:lnTo>
                <a:close/>
                <a:moveTo>
                  <a:pt x="111" y="121"/>
                </a:moveTo>
                <a:cubicBezTo>
                  <a:pt x="67" y="133"/>
                  <a:pt x="67" y="133"/>
                  <a:pt x="67" y="133"/>
                </a:cubicBezTo>
                <a:cubicBezTo>
                  <a:pt x="80" y="90"/>
                  <a:pt x="80" y="90"/>
                  <a:pt x="80" y="90"/>
                </a:cubicBezTo>
                <a:lnTo>
                  <a:pt x="111" y="121"/>
                </a:lnTo>
                <a:close/>
                <a:moveTo>
                  <a:pt x="39" y="26"/>
                </a:moveTo>
                <a:cubicBezTo>
                  <a:pt x="28" y="26"/>
                  <a:pt x="20" y="34"/>
                  <a:pt x="20" y="45"/>
                </a:cubicBezTo>
                <a:cubicBezTo>
                  <a:pt x="20" y="162"/>
                  <a:pt x="20" y="162"/>
                  <a:pt x="20" y="162"/>
                </a:cubicBezTo>
                <a:cubicBezTo>
                  <a:pt x="20" y="173"/>
                  <a:pt x="28" y="182"/>
                  <a:pt x="39" y="182"/>
                </a:cubicBezTo>
                <a:cubicBezTo>
                  <a:pt x="156" y="182"/>
                  <a:pt x="156" y="182"/>
                  <a:pt x="156" y="182"/>
                </a:cubicBezTo>
                <a:cubicBezTo>
                  <a:pt x="167" y="182"/>
                  <a:pt x="176" y="173"/>
                  <a:pt x="176" y="162"/>
                </a:cubicBezTo>
                <a:cubicBezTo>
                  <a:pt x="176" y="85"/>
                  <a:pt x="176" y="85"/>
                  <a:pt x="176" y="85"/>
                </a:cubicBezTo>
                <a:cubicBezTo>
                  <a:pt x="196" y="66"/>
                  <a:pt x="196" y="66"/>
                  <a:pt x="196" y="66"/>
                </a:cubicBezTo>
                <a:cubicBezTo>
                  <a:pt x="196" y="169"/>
                  <a:pt x="196" y="169"/>
                  <a:pt x="196" y="169"/>
                </a:cubicBezTo>
                <a:cubicBezTo>
                  <a:pt x="196" y="187"/>
                  <a:pt x="181" y="202"/>
                  <a:pt x="163" y="202"/>
                </a:cubicBezTo>
                <a:cubicBezTo>
                  <a:pt x="32" y="202"/>
                  <a:pt x="32" y="202"/>
                  <a:pt x="32" y="202"/>
                </a:cubicBezTo>
                <a:cubicBezTo>
                  <a:pt x="14" y="202"/>
                  <a:pt x="0" y="187"/>
                  <a:pt x="0" y="169"/>
                </a:cubicBezTo>
                <a:cubicBezTo>
                  <a:pt x="0" y="40"/>
                  <a:pt x="0" y="40"/>
                  <a:pt x="0" y="40"/>
                </a:cubicBezTo>
                <a:cubicBezTo>
                  <a:pt x="0" y="22"/>
                  <a:pt x="14" y="6"/>
                  <a:pt x="32" y="6"/>
                </a:cubicBezTo>
                <a:cubicBezTo>
                  <a:pt x="136" y="6"/>
                  <a:pt x="136" y="6"/>
                  <a:pt x="136" y="6"/>
                </a:cubicBezTo>
                <a:cubicBezTo>
                  <a:pt x="116" y="26"/>
                  <a:pt x="116" y="26"/>
                  <a:pt x="116" y="26"/>
                </a:cubicBezTo>
                <a:lnTo>
                  <a:pt x="39" y="26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 w="9525">
            <a:solidFill>
              <a:schemeClr val="accent5">
                <a:lumMod val="75000"/>
              </a:schemeClr>
            </a:solidFill>
          </a:ln>
        </p:spPr>
        <p:txBody>
          <a:bodyPr/>
          <a:lstStyle/>
          <a:p>
            <a:endParaRPr lang="zh-CN" altLang="en-US" sz="1018"/>
          </a:p>
        </p:txBody>
      </p:sp>
      <p:sp>
        <p:nvSpPr>
          <p:cNvPr id="12" name="文本框 20">
            <a:extLst>
              <a:ext uri="{FF2B5EF4-FFF2-40B4-BE49-F238E27FC236}">
                <a16:creationId xmlns:a16="http://schemas.microsoft.com/office/drawing/2014/main" xmlns="" id="{8E16AE8A-C94C-4D1F-838A-F6881579255A}"/>
              </a:ext>
            </a:extLst>
          </p:cNvPr>
          <p:cNvSpPr txBox="1"/>
          <p:nvPr/>
        </p:nvSpPr>
        <p:spPr>
          <a:xfrm flipH="1">
            <a:off x="867344" y="1246825"/>
            <a:ext cx="4961956" cy="461665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/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AngularJS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中的依赖注入</a:t>
            </a: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xmlns="" id="{CEF4BE1B-0B2E-4D6C-A4DC-BAD99A7B36A2}"/>
              </a:ext>
            </a:extLst>
          </p:cNvPr>
          <p:cNvCxnSpPr/>
          <p:nvPr/>
        </p:nvCxnSpPr>
        <p:spPr>
          <a:xfrm>
            <a:off x="418718" y="1708073"/>
            <a:ext cx="3972307" cy="417"/>
          </a:xfrm>
          <a:prstGeom prst="line">
            <a:avLst/>
          </a:prstGeom>
          <a:ln w="15875">
            <a:solidFill>
              <a:schemeClr val="accent5">
                <a:lumMod val="75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453007" y="2067610"/>
            <a:ext cx="793851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smtClean="0"/>
              <a:t>         </a:t>
            </a:r>
            <a:r>
              <a:rPr lang="zh-CN" altLang="zh-CN" sz="1600" dirty="0" smtClean="0"/>
              <a:t>在</a:t>
            </a:r>
            <a:r>
              <a:rPr lang="en-US" altLang="zh-CN" sz="1600" dirty="0"/>
              <a:t>AngularJS</a:t>
            </a:r>
            <a:r>
              <a:rPr lang="zh-CN" altLang="zh-CN" sz="1600" dirty="0"/>
              <a:t>中注册表就是模块，那么通过模块注册进来的函数就可以使用依赖注入</a:t>
            </a:r>
            <a:endParaRPr lang="zh-CN" altLang="en-US" sz="16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6370469"/>
              </p:ext>
            </p:extLst>
          </p:nvPr>
        </p:nvGraphicFramePr>
        <p:xfrm>
          <a:off x="1209675" y="3020536"/>
          <a:ext cx="6877050" cy="311207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16832"/>
                <a:gridCol w="5760218"/>
              </a:tblGrid>
              <a:tr h="32030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函数名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描述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272117">
                <a:tc>
                  <a:txBody>
                    <a:bodyPr/>
                    <a:lstStyle/>
                    <a:p>
                      <a:pPr indent="66675"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value()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调用该函数表示模块将注册一个变量（隐式创建了一个服务提供商）。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27211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directive()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调用该函数表示模块将在</a:t>
                      </a:r>
                      <a:r>
                        <a:rPr lang="en-US" sz="1200" kern="100">
                          <a:effectLst/>
                        </a:rPr>
                        <a:t>$compileProvider</a:t>
                      </a:r>
                      <a:r>
                        <a:rPr lang="zh-CN" sz="1200" kern="100">
                          <a:effectLst/>
                        </a:rPr>
                        <a:t>中注册一个指令。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272117">
                <a:tc>
                  <a:txBody>
                    <a:bodyPr/>
                    <a:lstStyle/>
                    <a:p>
                      <a:pPr indent="66675"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config()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调用该函数表示为模块追加一个配置方法。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272117">
                <a:tc>
                  <a:txBody>
                    <a:bodyPr/>
                    <a:lstStyle/>
                    <a:p>
                      <a:pPr indent="66675"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constant()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调用该函数表示模块将给默认的</a:t>
                      </a:r>
                      <a:r>
                        <a:rPr lang="en-US" sz="1200" kern="100">
                          <a:effectLst/>
                        </a:rPr>
                        <a:t>$provider</a:t>
                      </a:r>
                      <a:r>
                        <a:rPr lang="zh-CN" sz="1200" kern="100">
                          <a:effectLst/>
                        </a:rPr>
                        <a:t>注册一个常量。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342717">
                <a:tc>
                  <a:txBody>
                    <a:bodyPr/>
                    <a:lstStyle/>
                    <a:p>
                      <a:pPr indent="66675"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factory()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调用该函数表示模块中将生成一个服务工厂（隐式创建一个了服务提供商）。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27211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provider()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调用该函数表示模块将添加一个服务提供商。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272117">
                <a:tc>
                  <a:txBody>
                    <a:bodyPr/>
                    <a:lstStyle/>
                    <a:p>
                      <a:pPr indent="66675"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service()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调用该函数表示模块将注册一个服务（隐式创建了一个服务提供商）。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272117">
                <a:tc>
                  <a:txBody>
                    <a:bodyPr/>
                    <a:lstStyle/>
                    <a:p>
                      <a:pPr indent="66675"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filter()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调用该函数表示模块将在</a:t>
                      </a:r>
                      <a:r>
                        <a:rPr lang="en-US" sz="1200" kern="100">
                          <a:effectLst/>
                        </a:rPr>
                        <a:t>$filterProvider</a:t>
                      </a:r>
                      <a:r>
                        <a:rPr lang="zh-CN" sz="1200" kern="100">
                          <a:effectLst/>
                        </a:rPr>
                        <a:t>中注册一个过滤器。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27211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animation()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调用该函数表示模块将在</a:t>
                      </a:r>
                      <a:r>
                        <a:rPr lang="en-US" sz="1200" kern="100">
                          <a:effectLst/>
                        </a:rPr>
                        <a:t>$animateProvider</a:t>
                      </a:r>
                      <a:r>
                        <a:rPr lang="zh-CN" sz="1200" kern="100">
                          <a:effectLst/>
                        </a:rPr>
                        <a:t>中注册一个动画服务。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27211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run(block)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调用该函数表示模块将执行某个功能块，</a:t>
                      </a:r>
                      <a:r>
                        <a:rPr lang="en-US" sz="1200" kern="100" dirty="0">
                          <a:effectLst/>
                        </a:rPr>
                        <a:t>block</a:t>
                      </a:r>
                      <a:r>
                        <a:rPr lang="zh-CN" sz="1200" kern="100" dirty="0">
                          <a:effectLst/>
                        </a:rPr>
                        <a:t>可以是方法，也可以是数组。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grpSp>
        <p:nvGrpSpPr>
          <p:cNvPr id="9" name="组合 8"/>
          <p:cNvGrpSpPr/>
          <p:nvPr/>
        </p:nvGrpSpPr>
        <p:grpSpPr>
          <a:xfrm>
            <a:off x="7900717" y="3351179"/>
            <a:ext cx="720080" cy="720080"/>
            <a:chOff x="3724323" y="1908536"/>
            <a:chExt cx="1329153" cy="1329153"/>
          </a:xfrm>
          <a:gradFill>
            <a:gsLst>
              <a:gs pos="62000">
                <a:srgbClr val="C69135"/>
              </a:gs>
              <a:gs pos="34200">
                <a:srgbClr val="E6D38F"/>
              </a:gs>
              <a:gs pos="0">
                <a:srgbClr val="FCD860"/>
              </a:gs>
              <a:gs pos="100000">
                <a:srgbClr val="F1DF97"/>
              </a:gs>
            </a:gsLst>
            <a:lin ang="12000000" scaled="0"/>
          </a:gradFill>
        </p:grpSpPr>
        <p:sp>
          <p:nvSpPr>
            <p:cNvPr id="10" name="椭圆 9"/>
            <p:cNvSpPr/>
            <p:nvPr/>
          </p:nvSpPr>
          <p:spPr>
            <a:xfrm>
              <a:off x="3724323" y="1908536"/>
              <a:ext cx="1329153" cy="1329153"/>
            </a:xfrm>
            <a:prstGeom prst="ellipse">
              <a:avLst/>
            </a:prstGeom>
            <a:solidFill>
              <a:srgbClr val="0070C0"/>
            </a:solidFill>
            <a:ln w="28575">
              <a:solidFill>
                <a:srgbClr val="0070C0"/>
              </a:solidFill>
            </a:ln>
            <a:effectLst>
              <a:outerShdw blurRad="279400" dist="889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3839838" y="2024052"/>
              <a:ext cx="1098122" cy="109812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7684693" y="4086142"/>
            <a:ext cx="360040" cy="360040"/>
            <a:chOff x="3724323" y="1908536"/>
            <a:chExt cx="1329153" cy="1329153"/>
          </a:xfrm>
          <a:gradFill>
            <a:gsLst>
              <a:gs pos="62000">
                <a:srgbClr val="C69135"/>
              </a:gs>
              <a:gs pos="34200">
                <a:srgbClr val="E6D38F"/>
              </a:gs>
              <a:gs pos="0">
                <a:srgbClr val="FCD860"/>
              </a:gs>
              <a:gs pos="100000">
                <a:srgbClr val="F1DF97"/>
              </a:gs>
            </a:gsLst>
            <a:lin ang="12000000" scaled="0"/>
          </a:gradFill>
        </p:grpSpPr>
        <p:sp>
          <p:nvSpPr>
            <p:cNvPr id="17" name="椭圆 16"/>
            <p:cNvSpPr/>
            <p:nvPr/>
          </p:nvSpPr>
          <p:spPr>
            <a:xfrm>
              <a:off x="3724323" y="1908536"/>
              <a:ext cx="1329153" cy="1329153"/>
            </a:xfrm>
            <a:prstGeom prst="ellipse">
              <a:avLst/>
            </a:prstGeom>
            <a:solidFill>
              <a:srgbClr val="0070C0"/>
            </a:solidFill>
            <a:ln w="28575">
              <a:solidFill>
                <a:srgbClr val="0070C0"/>
              </a:solidFill>
            </a:ln>
            <a:effectLst>
              <a:outerShdw blurRad="279400" dist="889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3839838" y="2024052"/>
              <a:ext cx="1098122" cy="109812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7293362" y="2406164"/>
            <a:ext cx="720080" cy="720080"/>
            <a:chOff x="3724323" y="1908536"/>
            <a:chExt cx="1329153" cy="1329153"/>
          </a:xfrm>
          <a:gradFill>
            <a:gsLst>
              <a:gs pos="62000">
                <a:srgbClr val="C69135"/>
              </a:gs>
              <a:gs pos="34200">
                <a:srgbClr val="E6D38F"/>
              </a:gs>
              <a:gs pos="0">
                <a:srgbClr val="FCD860"/>
              </a:gs>
              <a:gs pos="100000">
                <a:srgbClr val="F1DF97"/>
              </a:gs>
            </a:gsLst>
            <a:lin ang="12000000" scaled="0"/>
          </a:gradFill>
        </p:grpSpPr>
        <p:sp>
          <p:nvSpPr>
            <p:cNvPr id="20" name="椭圆 19"/>
            <p:cNvSpPr/>
            <p:nvPr/>
          </p:nvSpPr>
          <p:spPr>
            <a:xfrm>
              <a:off x="3724323" y="1908536"/>
              <a:ext cx="1329153" cy="1329153"/>
            </a:xfrm>
            <a:prstGeom prst="ellipse">
              <a:avLst/>
            </a:prstGeom>
            <a:solidFill>
              <a:srgbClr val="0070C0"/>
            </a:solidFill>
            <a:ln w="28575">
              <a:solidFill>
                <a:srgbClr val="0070C0"/>
              </a:solidFill>
            </a:ln>
            <a:effectLst>
              <a:outerShdw blurRad="279400" dist="889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3839838" y="2024052"/>
              <a:ext cx="1098122" cy="109812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7625098" y="3220148"/>
            <a:ext cx="222188" cy="222188"/>
            <a:chOff x="3724323" y="1908536"/>
            <a:chExt cx="1329153" cy="1329153"/>
          </a:xfrm>
          <a:gradFill>
            <a:gsLst>
              <a:gs pos="62000">
                <a:srgbClr val="C69135"/>
              </a:gs>
              <a:gs pos="34200">
                <a:srgbClr val="E6D38F"/>
              </a:gs>
              <a:gs pos="0">
                <a:srgbClr val="FCD860"/>
              </a:gs>
              <a:gs pos="100000">
                <a:srgbClr val="F1DF97"/>
              </a:gs>
            </a:gsLst>
            <a:lin ang="12000000" scaled="0"/>
          </a:gradFill>
        </p:grpSpPr>
        <p:sp>
          <p:nvSpPr>
            <p:cNvPr id="23" name="椭圆 22"/>
            <p:cNvSpPr/>
            <p:nvPr/>
          </p:nvSpPr>
          <p:spPr>
            <a:xfrm>
              <a:off x="3724323" y="1908536"/>
              <a:ext cx="1329153" cy="1329153"/>
            </a:xfrm>
            <a:prstGeom prst="ellipse">
              <a:avLst/>
            </a:prstGeom>
            <a:solidFill>
              <a:srgbClr val="0070C0"/>
            </a:solidFill>
            <a:ln w="28575">
              <a:solidFill>
                <a:srgbClr val="0070C0"/>
              </a:solidFill>
            </a:ln>
            <a:effectLst>
              <a:outerShdw blurRad="279400" dist="889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4" name="椭圆 23"/>
            <p:cNvSpPr/>
            <p:nvPr/>
          </p:nvSpPr>
          <p:spPr>
            <a:xfrm>
              <a:off x="3839838" y="2024052"/>
              <a:ext cx="1098122" cy="109812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4132681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621885" y="3654819"/>
            <a:ext cx="2448272" cy="2545956"/>
          </a:xfrm>
          <a:prstGeom prst="round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101651" y="2522937"/>
            <a:ext cx="1447442" cy="1447442"/>
            <a:chOff x="304800" y="673100"/>
            <a:chExt cx="4000500" cy="4000500"/>
          </a:xfrm>
          <a:solidFill>
            <a:srgbClr val="0070C0"/>
          </a:solidFill>
          <a:effectLst/>
        </p:grpSpPr>
        <p:sp>
          <p:nvSpPr>
            <p:cNvPr id="5" name="同心圆 4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7" name="椭圆 6"/>
          <p:cNvSpPr/>
          <p:nvPr/>
        </p:nvSpPr>
        <p:spPr>
          <a:xfrm>
            <a:off x="2205738" y="3468164"/>
            <a:ext cx="373310" cy="373310"/>
          </a:xfrm>
          <a:prstGeom prst="ellipse">
            <a:avLst/>
          </a:prstGeom>
          <a:solidFill>
            <a:srgbClr val="C00000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271374" y="2923492"/>
            <a:ext cx="1107996" cy="646331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行内</a:t>
            </a:r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式</a:t>
            </a:r>
            <a:endParaRPr lang="en-US" altLang="zh-CN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注</a:t>
            </a: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入声明</a:t>
            </a:r>
          </a:p>
        </p:txBody>
      </p:sp>
      <p:sp>
        <p:nvSpPr>
          <p:cNvPr id="9" name="圆角矩形 8"/>
          <p:cNvSpPr/>
          <p:nvPr/>
        </p:nvSpPr>
        <p:spPr>
          <a:xfrm>
            <a:off x="3228975" y="3654818"/>
            <a:ext cx="2705100" cy="2545957"/>
          </a:xfrm>
          <a:prstGeom prst="round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6073844" y="3654817"/>
            <a:ext cx="2448272" cy="2545958"/>
          </a:xfrm>
          <a:prstGeom prst="round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3840120" y="2566846"/>
            <a:ext cx="1447442" cy="1447442"/>
            <a:chOff x="304800" y="673100"/>
            <a:chExt cx="4000500" cy="4000500"/>
          </a:xfrm>
          <a:solidFill>
            <a:srgbClr val="0070C0"/>
          </a:solidFill>
          <a:effectLst/>
        </p:grpSpPr>
        <p:sp>
          <p:nvSpPr>
            <p:cNvPr id="12" name="同心圆 11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6542668" y="2496463"/>
            <a:ext cx="1447442" cy="1447442"/>
            <a:chOff x="304800" y="673100"/>
            <a:chExt cx="4000500" cy="4000500"/>
          </a:xfrm>
          <a:solidFill>
            <a:srgbClr val="0070C0"/>
          </a:solidFill>
          <a:effectLst/>
        </p:grpSpPr>
        <p:sp>
          <p:nvSpPr>
            <p:cNvPr id="15" name="同心圆 14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7" name="椭圆 16"/>
          <p:cNvSpPr/>
          <p:nvPr/>
        </p:nvSpPr>
        <p:spPr>
          <a:xfrm>
            <a:off x="4997365" y="3468164"/>
            <a:ext cx="373310" cy="373310"/>
          </a:xfrm>
          <a:prstGeom prst="ellipse">
            <a:avLst/>
          </a:prstGeom>
          <a:solidFill>
            <a:srgbClr val="C00000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7733669" y="3468164"/>
            <a:ext cx="373310" cy="373310"/>
          </a:xfrm>
          <a:prstGeom prst="ellipse">
            <a:avLst/>
          </a:prstGeom>
          <a:solidFill>
            <a:srgbClr val="C00000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009843" y="2954851"/>
            <a:ext cx="1107996" cy="646331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显式</a:t>
            </a:r>
            <a:endParaRPr lang="en-US" altLang="zh-CN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注</a:t>
            </a: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入声明</a:t>
            </a:r>
          </a:p>
        </p:txBody>
      </p:sp>
      <p:sp>
        <p:nvSpPr>
          <p:cNvPr id="20" name="矩形 19"/>
          <p:cNvSpPr/>
          <p:nvPr/>
        </p:nvSpPr>
        <p:spPr>
          <a:xfrm>
            <a:off x="6727482" y="2907225"/>
            <a:ext cx="1107996" cy="646331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推</a:t>
            </a: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断</a:t>
            </a:r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式</a:t>
            </a:r>
            <a:endParaRPr lang="en-US" altLang="zh-CN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注</a:t>
            </a: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入声明</a:t>
            </a:r>
          </a:p>
        </p:txBody>
      </p:sp>
      <p:sp>
        <p:nvSpPr>
          <p:cNvPr id="21" name="矩形 20"/>
          <p:cNvSpPr/>
          <p:nvPr/>
        </p:nvSpPr>
        <p:spPr>
          <a:xfrm>
            <a:off x="722034" y="3848538"/>
            <a:ext cx="2560831" cy="22486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050" dirty="0">
                <a:latin typeface="Calibri" pitchFamily="34" charset="0"/>
                <a:ea typeface="宋体" charset="-122"/>
              </a:rPr>
              <a:t>var app=angular.module('myApp', []);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050" dirty="0">
                <a:latin typeface="Calibri" pitchFamily="34" charset="0"/>
                <a:ea typeface="宋体" charset="-122"/>
              </a:rPr>
              <a:t>// </a:t>
            </a:r>
            <a:r>
              <a:rPr lang="zh-CN" altLang="en-US" sz="1050" dirty="0">
                <a:latin typeface="Calibri" pitchFamily="34" charset="0"/>
                <a:ea typeface="宋体" charset="-122"/>
              </a:rPr>
              <a:t>创建 </a:t>
            </a:r>
            <a:r>
              <a:rPr lang="en-US" altLang="zh-CN" sz="1050" dirty="0">
                <a:latin typeface="Calibri" pitchFamily="34" charset="0"/>
                <a:ea typeface="宋体" charset="-122"/>
              </a:rPr>
              <a:t>value </a:t>
            </a:r>
            <a:r>
              <a:rPr lang="zh-CN" altLang="en-US" sz="1050" dirty="0">
                <a:latin typeface="Calibri" pitchFamily="34" charset="0"/>
                <a:ea typeface="宋体" charset="-122"/>
              </a:rPr>
              <a:t>对象 </a:t>
            </a:r>
            <a:r>
              <a:rPr lang="en-US" altLang="zh-CN" sz="1050" dirty="0">
                <a:latin typeface="Calibri" pitchFamily="34" charset="0"/>
                <a:ea typeface="宋体" charset="-122"/>
              </a:rPr>
              <a:t>"temp" </a:t>
            </a:r>
            <a:r>
              <a:rPr lang="zh-CN" altLang="en-US" sz="1050" dirty="0">
                <a:latin typeface="Calibri" pitchFamily="34" charset="0"/>
                <a:ea typeface="宋体" charset="-122"/>
              </a:rPr>
              <a:t>并传递数据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050" dirty="0">
                <a:latin typeface="Calibri" pitchFamily="34" charset="0"/>
                <a:ea typeface="宋体" charset="-122"/>
              </a:rPr>
              <a:t>app.value("temp", "Hello");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050" dirty="0">
                <a:latin typeface="Calibri" pitchFamily="34" charset="0"/>
                <a:ea typeface="宋体" charset="-122"/>
              </a:rPr>
              <a:t>app.controller('MyController',['$scope','temp',function($scope,temp) {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050" dirty="0">
                <a:latin typeface="Calibri" pitchFamily="34" charset="0"/>
                <a:ea typeface="宋体" charset="-122"/>
              </a:rPr>
              <a:t>$scope.sayHello = function() {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050" dirty="0">
                <a:latin typeface="Calibri" pitchFamily="34" charset="0"/>
                <a:ea typeface="宋体" charset="-122"/>
              </a:rPr>
              <a:t>            alert(temp);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050" dirty="0">
                <a:latin typeface="Calibri" pitchFamily="34" charset="0"/>
                <a:ea typeface="宋体" charset="-122"/>
              </a:rPr>
              <a:t>        }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050" dirty="0">
                <a:latin typeface="Calibri" pitchFamily="34" charset="0"/>
                <a:ea typeface="宋体" charset="-122"/>
              </a:rPr>
              <a:t>}]);</a:t>
            </a:r>
          </a:p>
        </p:txBody>
      </p:sp>
      <p:sp>
        <p:nvSpPr>
          <p:cNvPr id="22" name="原创设计师QQ598969553        _16"/>
          <p:cNvSpPr txBox="1"/>
          <p:nvPr/>
        </p:nvSpPr>
        <p:spPr>
          <a:xfrm>
            <a:off x="3282865" y="4148176"/>
            <a:ext cx="2705100" cy="167154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1050" dirty="0"/>
              <a:t>var myController = function($scope, temp) {</a:t>
            </a:r>
          </a:p>
          <a:p>
            <a:pPr>
              <a:lnSpc>
                <a:spcPct val="150000"/>
              </a:lnSpc>
            </a:pPr>
            <a:r>
              <a:rPr lang="en-US" altLang="zh-CN" sz="1050" dirty="0"/>
              <a:t>        $scope.sayHello = function() {</a:t>
            </a:r>
          </a:p>
          <a:p>
            <a:pPr>
              <a:lnSpc>
                <a:spcPct val="150000"/>
              </a:lnSpc>
            </a:pPr>
            <a:r>
              <a:rPr lang="en-US" altLang="zh-CN" sz="1050" dirty="0"/>
              <a:t>            alert(temp);</a:t>
            </a:r>
          </a:p>
          <a:p>
            <a:pPr>
              <a:lnSpc>
                <a:spcPct val="150000"/>
              </a:lnSpc>
            </a:pPr>
            <a:r>
              <a:rPr lang="en-US" altLang="zh-CN" sz="1050" dirty="0"/>
              <a:t>        }</a:t>
            </a:r>
          </a:p>
          <a:p>
            <a:pPr>
              <a:lnSpc>
                <a:spcPct val="150000"/>
              </a:lnSpc>
            </a:pPr>
            <a:r>
              <a:rPr lang="en-US" altLang="zh-CN" sz="1050" dirty="0"/>
              <a:t>    }</a:t>
            </a:r>
          </a:p>
          <a:p>
            <a:pPr>
              <a:lnSpc>
                <a:spcPct val="150000"/>
              </a:lnSpc>
            </a:pPr>
            <a:r>
              <a:rPr lang="en-US" altLang="zh-CN" sz="1050" dirty="0"/>
              <a:t>    myController.$inject = ['$scope', 'temp'];</a:t>
            </a:r>
          </a:p>
          <a:p>
            <a:pPr>
              <a:lnSpc>
                <a:spcPct val="150000"/>
              </a:lnSpc>
            </a:pPr>
            <a:r>
              <a:rPr lang="en-US" altLang="zh-CN" sz="1050" dirty="0"/>
              <a:t>    app.controller('MyController', myController);</a:t>
            </a:r>
          </a:p>
        </p:txBody>
      </p:sp>
      <p:sp>
        <p:nvSpPr>
          <p:cNvPr id="23" name="原创设计师QQ598969553        _17"/>
          <p:cNvSpPr txBox="1"/>
          <p:nvPr/>
        </p:nvSpPr>
        <p:spPr>
          <a:xfrm>
            <a:off x="6092894" y="3920269"/>
            <a:ext cx="2689156" cy="21813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1050" dirty="0"/>
              <a:t>var app=angular.module('myApp', []);</a:t>
            </a:r>
          </a:p>
          <a:p>
            <a:pPr>
              <a:lnSpc>
                <a:spcPct val="150000"/>
              </a:lnSpc>
            </a:pPr>
            <a:r>
              <a:rPr lang="en-US" altLang="zh-CN" sz="1050" dirty="0"/>
              <a:t>    // </a:t>
            </a:r>
            <a:r>
              <a:rPr lang="zh-CN" altLang="en-US" sz="1050" dirty="0"/>
              <a:t>创建 </a:t>
            </a:r>
            <a:r>
              <a:rPr lang="en-US" altLang="zh-CN" sz="1050" dirty="0"/>
              <a:t>value </a:t>
            </a:r>
            <a:r>
              <a:rPr lang="zh-CN" altLang="en-US" sz="1050" dirty="0"/>
              <a:t>对象 </a:t>
            </a:r>
            <a:r>
              <a:rPr lang="en-US" altLang="zh-CN" sz="1050" dirty="0"/>
              <a:t>"temp" </a:t>
            </a:r>
            <a:r>
              <a:rPr lang="zh-CN" altLang="en-US" sz="1050" dirty="0"/>
              <a:t>并传递数据</a:t>
            </a:r>
          </a:p>
          <a:p>
            <a:pPr>
              <a:lnSpc>
                <a:spcPct val="150000"/>
              </a:lnSpc>
            </a:pPr>
            <a:r>
              <a:rPr lang="zh-CN" altLang="en-US" sz="1050" dirty="0"/>
              <a:t>    </a:t>
            </a:r>
            <a:r>
              <a:rPr lang="en-US" altLang="zh-CN" sz="1050" dirty="0"/>
              <a:t>app.value("temp", "Hello</a:t>
            </a:r>
            <a:r>
              <a:rPr lang="en-US" altLang="zh-CN" sz="1050" dirty="0" smtClean="0"/>
              <a:t>"); app.controller</a:t>
            </a:r>
            <a:r>
              <a:rPr lang="en-US" altLang="zh-CN" sz="1050" dirty="0"/>
              <a:t>('MyController',function($scope,temp) {</a:t>
            </a:r>
          </a:p>
          <a:p>
            <a:pPr>
              <a:lnSpc>
                <a:spcPct val="150000"/>
              </a:lnSpc>
            </a:pPr>
            <a:r>
              <a:rPr lang="en-US" altLang="zh-CN" sz="1050" dirty="0"/>
              <a:t>    $scope.sayHello = function() {</a:t>
            </a:r>
          </a:p>
          <a:p>
            <a:pPr>
              <a:lnSpc>
                <a:spcPct val="150000"/>
              </a:lnSpc>
            </a:pPr>
            <a:r>
              <a:rPr lang="en-US" altLang="zh-CN" sz="1050" dirty="0"/>
              <a:t>        alert(temp);</a:t>
            </a:r>
          </a:p>
          <a:p>
            <a:pPr>
              <a:lnSpc>
                <a:spcPct val="150000"/>
              </a:lnSpc>
            </a:pPr>
            <a:r>
              <a:rPr lang="en-US" altLang="zh-CN" sz="1050" dirty="0"/>
              <a:t>    }</a:t>
            </a:r>
          </a:p>
          <a:p>
            <a:pPr>
              <a:lnSpc>
                <a:spcPct val="150000"/>
              </a:lnSpc>
            </a:pPr>
            <a:r>
              <a:rPr lang="en-US" altLang="zh-CN" sz="1050" dirty="0"/>
              <a:t>    });</a:t>
            </a:r>
          </a:p>
        </p:txBody>
      </p:sp>
      <p:sp>
        <p:nvSpPr>
          <p:cNvPr id="24" name="标题 1"/>
          <p:cNvSpPr>
            <a:spLocks noChangeArrowheads="1"/>
          </p:cNvSpPr>
          <p:nvPr/>
        </p:nvSpPr>
        <p:spPr bwMode="auto">
          <a:xfrm>
            <a:off x="1584820" y="267486"/>
            <a:ext cx="7482980" cy="72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lvl="1" indent="-571500"/>
            <a:r>
              <a:rPr lang="en-US" altLang="zh-CN" sz="3600" b="1" dirty="0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AngularJS</a:t>
            </a:r>
            <a:r>
              <a:rPr lang="zh-CN" altLang="en-US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与依赖注入</a:t>
            </a:r>
          </a:p>
        </p:txBody>
      </p:sp>
      <p:sp>
        <p:nvSpPr>
          <p:cNvPr id="26" name="Freeform 5">
            <a:extLst>
              <a:ext uri="{FF2B5EF4-FFF2-40B4-BE49-F238E27FC236}">
                <a16:creationId xmlns:a16="http://schemas.microsoft.com/office/drawing/2014/main" xmlns="" id="{2103EEE0-FCFD-4C1C-AC8E-E059F2DBDE20}"/>
              </a:ext>
            </a:extLst>
          </p:cNvPr>
          <p:cNvSpPr>
            <a:spLocks noEditPoints="1"/>
          </p:cNvSpPr>
          <p:nvPr/>
        </p:nvSpPr>
        <p:spPr>
          <a:xfrm>
            <a:off x="453007" y="1281829"/>
            <a:ext cx="366713" cy="369094"/>
          </a:xfrm>
          <a:custGeom>
            <a:avLst/>
            <a:gdLst/>
            <a:ahLst/>
            <a:cxnLst>
              <a:cxn ang="0">
                <a:pos x="482277" y="85269"/>
              </a:cxn>
              <a:cxn ang="0">
                <a:pos x="457920" y="107195"/>
              </a:cxn>
              <a:cxn ang="0">
                <a:pos x="382412" y="31671"/>
              </a:cxn>
              <a:cxn ang="0">
                <a:pos x="406769" y="9745"/>
              </a:cxn>
              <a:cxn ang="0">
                <a:pos x="435998" y="7308"/>
              </a:cxn>
              <a:cxn ang="0">
                <a:pos x="482277" y="56034"/>
              </a:cxn>
              <a:cxn ang="0">
                <a:pos x="482277" y="85269"/>
              </a:cxn>
              <a:cxn ang="0">
                <a:pos x="280110" y="285042"/>
              </a:cxn>
              <a:cxn ang="0">
                <a:pos x="204602" y="209518"/>
              </a:cxn>
              <a:cxn ang="0">
                <a:pos x="372669" y="43852"/>
              </a:cxn>
              <a:cxn ang="0">
                <a:pos x="448177" y="119376"/>
              </a:cxn>
              <a:cxn ang="0">
                <a:pos x="280110" y="285042"/>
              </a:cxn>
              <a:cxn ang="0">
                <a:pos x="270367" y="294787"/>
              </a:cxn>
              <a:cxn ang="0">
                <a:pos x="163195" y="324022"/>
              </a:cxn>
              <a:cxn ang="0">
                <a:pos x="194859" y="219263"/>
              </a:cxn>
              <a:cxn ang="0">
                <a:pos x="270367" y="294787"/>
              </a:cxn>
              <a:cxn ang="0">
                <a:pos x="94994" y="63342"/>
              </a:cxn>
              <a:cxn ang="0">
                <a:pos x="48714" y="109631"/>
              </a:cxn>
              <a:cxn ang="0">
                <a:pos x="48714" y="394674"/>
              </a:cxn>
              <a:cxn ang="0">
                <a:pos x="94994" y="443399"/>
              </a:cxn>
              <a:cxn ang="0">
                <a:pos x="379976" y="443399"/>
              </a:cxn>
              <a:cxn ang="0">
                <a:pos x="428691" y="394674"/>
              </a:cxn>
              <a:cxn ang="0">
                <a:pos x="428691" y="207082"/>
              </a:cxn>
              <a:cxn ang="0">
                <a:pos x="477406" y="160793"/>
              </a:cxn>
              <a:cxn ang="0">
                <a:pos x="477406" y="411728"/>
              </a:cxn>
              <a:cxn ang="0">
                <a:pos x="397026" y="492125"/>
              </a:cxn>
              <a:cxn ang="0">
                <a:pos x="77943" y="492125"/>
              </a:cxn>
              <a:cxn ang="0">
                <a:pos x="0" y="411728"/>
              </a:cxn>
              <a:cxn ang="0">
                <a:pos x="0" y="97450"/>
              </a:cxn>
              <a:cxn ang="0">
                <a:pos x="77943" y="14617"/>
              </a:cxn>
              <a:cxn ang="0">
                <a:pos x="331261" y="14617"/>
              </a:cxn>
              <a:cxn ang="0">
                <a:pos x="282546" y="63342"/>
              </a:cxn>
              <a:cxn ang="0">
                <a:pos x="94994" y="63342"/>
              </a:cxn>
            </a:cxnLst>
            <a:rect l="0" t="0" r="0" b="0"/>
            <a:pathLst>
              <a:path w="201" h="202">
                <a:moveTo>
                  <a:pt x="198" y="35"/>
                </a:moveTo>
                <a:cubicBezTo>
                  <a:pt x="188" y="44"/>
                  <a:pt x="188" y="44"/>
                  <a:pt x="188" y="44"/>
                </a:cubicBezTo>
                <a:cubicBezTo>
                  <a:pt x="157" y="13"/>
                  <a:pt x="157" y="13"/>
                  <a:pt x="157" y="13"/>
                </a:cubicBezTo>
                <a:cubicBezTo>
                  <a:pt x="167" y="4"/>
                  <a:pt x="167" y="4"/>
                  <a:pt x="167" y="4"/>
                </a:cubicBezTo>
                <a:cubicBezTo>
                  <a:pt x="170" y="0"/>
                  <a:pt x="175" y="0"/>
                  <a:pt x="179" y="3"/>
                </a:cubicBezTo>
                <a:cubicBezTo>
                  <a:pt x="198" y="23"/>
                  <a:pt x="198" y="23"/>
                  <a:pt x="198" y="23"/>
                </a:cubicBezTo>
                <a:cubicBezTo>
                  <a:pt x="201" y="26"/>
                  <a:pt x="201" y="31"/>
                  <a:pt x="198" y="35"/>
                </a:cubicBezTo>
                <a:close/>
                <a:moveTo>
                  <a:pt x="115" y="117"/>
                </a:moveTo>
                <a:cubicBezTo>
                  <a:pt x="84" y="86"/>
                  <a:pt x="84" y="86"/>
                  <a:pt x="84" y="86"/>
                </a:cubicBezTo>
                <a:cubicBezTo>
                  <a:pt x="153" y="18"/>
                  <a:pt x="153" y="18"/>
                  <a:pt x="153" y="18"/>
                </a:cubicBezTo>
                <a:cubicBezTo>
                  <a:pt x="184" y="49"/>
                  <a:pt x="184" y="49"/>
                  <a:pt x="184" y="49"/>
                </a:cubicBezTo>
                <a:lnTo>
                  <a:pt x="115" y="117"/>
                </a:lnTo>
                <a:close/>
                <a:moveTo>
                  <a:pt x="111" y="121"/>
                </a:moveTo>
                <a:cubicBezTo>
                  <a:pt x="67" y="133"/>
                  <a:pt x="67" y="133"/>
                  <a:pt x="67" y="133"/>
                </a:cubicBezTo>
                <a:cubicBezTo>
                  <a:pt x="80" y="90"/>
                  <a:pt x="80" y="90"/>
                  <a:pt x="80" y="90"/>
                </a:cubicBezTo>
                <a:lnTo>
                  <a:pt x="111" y="121"/>
                </a:lnTo>
                <a:close/>
                <a:moveTo>
                  <a:pt x="39" y="26"/>
                </a:moveTo>
                <a:cubicBezTo>
                  <a:pt x="28" y="26"/>
                  <a:pt x="20" y="34"/>
                  <a:pt x="20" y="45"/>
                </a:cubicBezTo>
                <a:cubicBezTo>
                  <a:pt x="20" y="162"/>
                  <a:pt x="20" y="162"/>
                  <a:pt x="20" y="162"/>
                </a:cubicBezTo>
                <a:cubicBezTo>
                  <a:pt x="20" y="173"/>
                  <a:pt x="28" y="182"/>
                  <a:pt x="39" y="182"/>
                </a:cubicBezTo>
                <a:cubicBezTo>
                  <a:pt x="156" y="182"/>
                  <a:pt x="156" y="182"/>
                  <a:pt x="156" y="182"/>
                </a:cubicBezTo>
                <a:cubicBezTo>
                  <a:pt x="167" y="182"/>
                  <a:pt x="176" y="173"/>
                  <a:pt x="176" y="162"/>
                </a:cubicBezTo>
                <a:cubicBezTo>
                  <a:pt x="176" y="85"/>
                  <a:pt x="176" y="85"/>
                  <a:pt x="176" y="85"/>
                </a:cubicBezTo>
                <a:cubicBezTo>
                  <a:pt x="196" y="66"/>
                  <a:pt x="196" y="66"/>
                  <a:pt x="196" y="66"/>
                </a:cubicBezTo>
                <a:cubicBezTo>
                  <a:pt x="196" y="169"/>
                  <a:pt x="196" y="169"/>
                  <a:pt x="196" y="169"/>
                </a:cubicBezTo>
                <a:cubicBezTo>
                  <a:pt x="196" y="187"/>
                  <a:pt x="181" y="202"/>
                  <a:pt x="163" y="202"/>
                </a:cubicBezTo>
                <a:cubicBezTo>
                  <a:pt x="32" y="202"/>
                  <a:pt x="32" y="202"/>
                  <a:pt x="32" y="202"/>
                </a:cubicBezTo>
                <a:cubicBezTo>
                  <a:pt x="14" y="202"/>
                  <a:pt x="0" y="187"/>
                  <a:pt x="0" y="169"/>
                </a:cubicBezTo>
                <a:cubicBezTo>
                  <a:pt x="0" y="40"/>
                  <a:pt x="0" y="40"/>
                  <a:pt x="0" y="40"/>
                </a:cubicBezTo>
                <a:cubicBezTo>
                  <a:pt x="0" y="22"/>
                  <a:pt x="14" y="6"/>
                  <a:pt x="32" y="6"/>
                </a:cubicBezTo>
                <a:cubicBezTo>
                  <a:pt x="136" y="6"/>
                  <a:pt x="136" y="6"/>
                  <a:pt x="136" y="6"/>
                </a:cubicBezTo>
                <a:cubicBezTo>
                  <a:pt x="116" y="26"/>
                  <a:pt x="116" y="26"/>
                  <a:pt x="116" y="26"/>
                </a:cubicBezTo>
                <a:lnTo>
                  <a:pt x="39" y="26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 w="9525">
            <a:solidFill>
              <a:schemeClr val="accent5">
                <a:lumMod val="75000"/>
              </a:schemeClr>
            </a:solidFill>
          </a:ln>
        </p:spPr>
        <p:txBody>
          <a:bodyPr/>
          <a:lstStyle/>
          <a:p>
            <a:endParaRPr lang="zh-CN" altLang="en-US" sz="1018"/>
          </a:p>
        </p:txBody>
      </p:sp>
      <p:sp>
        <p:nvSpPr>
          <p:cNvPr id="27" name="文本框 20">
            <a:extLst>
              <a:ext uri="{FF2B5EF4-FFF2-40B4-BE49-F238E27FC236}">
                <a16:creationId xmlns:a16="http://schemas.microsoft.com/office/drawing/2014/main" xmlns="" id="{8E16AE8A-C94C-4D1F-838A-F6881579255A}"/>
              </a:ext>
            </a:extLst>
          </p:cNvPr>
          <p:cNvSpPr txBox="1"/>
          <p:nvPr/>
        </p:nvSpPr>
        <p:spPr>
          <a:xfrm flipH="1">
            <a:off x="867344" y="1246825"/>
            <a:ext cx="4961956" cy="461665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/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AngularJS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中的依赖注入</a:t>
            </a:r>
          </a:p>
        </p:txBody>
      </p: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xmlns="" id="{CEF4BE1B-0B2E-4D6C-A4DC-BAD99A7B36A2}"/>
              </a:ext>
            </a:extLst>
          </p:cNvPr>
          <p:cNvCxnSpPr/>
          <p:nvPr/>
        </p:nvCxnSpPr>
        <p:spPr>
          <a:xfrm>
            <a:off x="418718" y="1708073"/>
            <a:ext cx="3972307" cy="417"/>
          </a:xfrm>
          <a:prstGeom prst="line">
            <a:avLst/>
          </a:prstGeom>
          <a:ln w="15875">
            <a:solidFill>
              <a:schemeClr val="accent5">
                <a:lumMod val="75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40348851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meng.zhang\Desktop\未命名-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07623" y="1538848"/>
            <a:ext cx="380996" cy="380996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1021937" y="1529291"/>
            <a:ext cx="1288439" cy="400110"/>
          </a:xfrm>
          <a:prstGeom prst="rect">
            <a:avLst/>
          </a:prstGeom>
          <a:noFill/>
          <a:effectLst>
            <a:outerShdw blurRad="25400" dist="127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zh-CN" altLang="en-US" sz="2000" b="1">
                <a:latin typeface="黑体" pitchFamily="49" charset="-122"/>
                <a:ea typeface="黑体" pitchFamily="49" charset="-122"/>
              </a:rPr>
              <a:t>作业</a:t>
            </a:r>
            <a:endParaRPr lang="zh-CN" altLang="en-US" sz="2000" b="1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52784" y="1620838"/>
            <a:ext cx="7975600" cy="270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457200" lvl="1" indent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endParaRPr lang="en-US" altLang="zh-CN" sz="2400" dirty="0" smtClean="0">
              <a:solidFill>
                <a:prstClr val="black"/>
              </a:solidFill>
            </a:endParaRPr>
          </a:p>
          <a:p>
            <a:pPr marL="1714500" lvl="3" indent="-3429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请列举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AngularJS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中提供的三种依赖注入方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式。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1714500" lvl="3" indent="-3429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请简述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AngularJS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中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$ apply ()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函数的作用。</a:t>
            </a:r>
            <a:endParaRPr lang="zh-CN" altLang="zh-CN" sz="20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标题 1"/>
          <p:cNvSpPr>
            <a:spLocks noChangeArrowheads="1"/>
          </p:cNvSpPr>
          <p:nvPr/>
        </p:nvSpPr>
        <p:spPr bwMode="auto">
          <a:xfrm>
            <a:off x="1644241" y="190730"/>
            <a:ext cx="7494325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zh-CN" altLang="en-US" sz="36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课后作业</a:t>
            </a:r>
            <a:endParaRPr lang="zh-CN" altLang="en-US" sz="3600" b="1">
              <a:solidFill>
                <a:srgbClr val="0567A2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12053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25361232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ChangeArrowheads="1"/>
          </p:cNvSpPr>
          <p:nvPr/>
        </p:nvSpPr>
        <p:spPr bwMode="auto">
          <a:xfrm>
            <a:off x="250825" y="161925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cs typeface="+mj-cs"/>
                <a:sym typeface="宋体" charset="-122"/>
              </a:rPr>
              <a:t>作业点评</a:t>
            </a:r>
          </a:p>
        </p:txBody>
      </p:sp>
      <p:sp>
        <p:nvSpPr>
          <p:cNvPr id="5123" name="内容占位符 2"/>
          <p:cNvSpPr txBox="1">
            <a:spLocks/>
          </p:cNvSpPr>
          <p:nvPr/>
        </p:nvSpPr>
        <p:spPr bwMode="auto">
          <a:xfrm>
            <a:off x="52784" y="1620838"/>
            <a:ext cx="7975600" cy="270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1714500" lvl="3" indent="-3429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请列举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AngularJS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中常用的程序控制类指令并简要描述其作用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0" lvl="3" indent="-3429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请简述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ng-repeat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指令的使用方法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endParaRPr lang="en-US" altLang="zh-CN" sz="2400" dirty="0">
              <a:solidFill>
                <a:prstClr val="black"/>
              </a:solidFill>
            </a:endParaRPr>
          </a:p>
          <a:p>
            <a:pPr lvl="1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Tx/>
              <a:buChar char="–"/>
            </a:pPr>
            <a:endParaRPr lang="en-US" altLang="zh-CN" sz="2400" dirty="0">
              <a:solidFill>
                <a:prstClr val="black"/>
              </a:solidFill>
            </a:endParaRPr>
          </a:p>
        </p:txBody>
      </p:sp>
      <p:pic>
        <p:nvPicPr>
          <p:cNvPr id="4" name="Picture 6" descr="E:\设计支持\模板设计\TW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0880" y="1052736"/>
            <a:ext cx="463239" cy="43073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558798" y="1054838"/>
            <a:ext cx="700834" cy="400110"/>
          </a:xfrm>
          <a:prstGeom prst="rect">
            <a:avLst/>
          </a:prstGeom>
          <a:noFill/>
          <a:effectLst>
            <a:outerShdw blurRad="25400" dist="12700" dir="5400000" algn="t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提问</a:t>
            </a:r>
            <a:endParaRPr lang="zh-CN" altLang="en-US" sz="2000" b="1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1435348" y="2626062"/>
            <a:ext cx="6480720" cy="2247424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2">
                <a:lumMod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/>
              <a:t>	ng-app</a:t>
            </a:r>
            <a:r>
              <a:rPr lang="zh-CN" altLang="en-US" dirty="0"/>
              <a:t>：用于初始化一个</a:t>
            </a:r>
            <a:r>
              <a:rPr lang="en-US" altLang="zh-CN" dirty="0"/>
              <a:t>AngularJS </a:t>
            </a:r>
            <a:r>
              <a:rPr lang="zh-CN" altLang="en-US" dirty="0"/>
              <a:t>应用程序，将</a:t>
            </a:r>
            <a:r>
              <a:rPr lang="en-US" altLang="zh-CN" dirty="0"/>
              <a:t>ng-app</a:t>
            </a:r>
            <a:r>
              <a:rPr lang="zh-CN" altLang="en-US" dirty="0"/>
              <a:t>的元素声明为</a:t>
            </a:r>
            <a:r>
              <a:rPr lang="en-US" altLang="zh-CN" dirty="0"/>
              <a:t>$rootScope</a:t>
            </a:r>
            <a:r>
              <a:rPr lang="zh-CN" altLang="en-US" dirty="0"/>
              <a:t>的起点。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	</a:t>
            </a:r>
            <a:r>
              <a:rPr lang="en-US" altLang="zh-CN" dirty="0"/>
              <a:t>ng-controller</a:t>
            </a:r>
            <a:r>
              <a:rPr lang="zh-CN" altLang="en-US" dirty="0"/>
              <a:t>：用于为应用添加控制器，在控制器中可以编写代码，创建函数和属性，并使用</a:t>
            </a:r>
            <a:r>
              <a:rPr lang="en-US" altLang="zh-CN" dirty="0"/>
              <a:t>$scope</a:t>
            </a:r>
            <a:r>
              <a:rPr lang="zh-CN" altLang="en-US" dirty="0"/>
              <a:t>对象来访问它们。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	</a:t>
            </a:r>
            <a:r>
              <a:rPr lang="en-US" altLang="zh-CN" dirty="0"/>
              <a:t>ng-init</a:t>
            </a:r>
            <a:r>
              <a:rPr lang="zh-CN" altLang="en-US" dirty="0"/>
              <a:t>：用于在</a:t>
            </a:r>
            <a:r>
              <a:rPr lang="en-US" altLang="zh-CN" dirty="0"/>
              <a:t>HTML</a:t>
            </a:r>
            <a:r>
              <a:rPr lang="zh-CN" altLang="en-US" dirty="0"/>
              <a:t>模板中定义初始化值，例如初始化一个字符串：“</a:t>
            </a:r>
            <a:r>
              <a:rPr lang="en-US" altLang="zh-CN" dirty="0"/>
              <a:t>&lt;div ng-app  ng-init="text='Hello'"&gt;”</a:t>
            </a:r>
            <a:r>
              <a:rPr lang="zh-CN" altLang="en-US" dirty="0"/>
              <a:t>。</a:t>
            </a:r>
          </a:p>
        </p:txBody>
      </p:sp>
      <p:sp>
        <p:nvSpPr>
          <p:cNvPr id="3" name="圆角矩形 2"/>
          <p:cNvSpPr/>
          <p:nvPr/>
        </p:nvSpPr>
        <p:spPr>
          <a:xfrm>
            <a:off x="1435348" y="3749774"/>
            <a:ext cx="6585495" cy="1328023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2">
                <a:lumMod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r>
              <a:rPr lang="en-US" altLang="zh-CN" dirty="0"/>
              <a:t>ng-repeat</a:t>
            </a:r>
            <a:r>
              <a:rPr lang="zh-CN" altLang="en-US" dirty="0"/>
              <a:t>指令属于访问流程类指令，可以用来遍历数组或者对象。从集合中的每个项目实例化一个模板。每个模板实例都获取自己的作用域，其中给定的循环变量设置为当前集合项，并</a:t>
            </a:r>
            <a:r>
              <a:rPr lang="en-US" altLang="zh-CN" dirty="0"/>
              <a:t>$index</a:t>
            </a:r>
            <a:r>
              <a:rPr lang="zh-CN" altLang="en-US" dirty="0"/>
              <a:t>设置为项索引或键。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810018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ChangeArrowheads="1"/>
          </p:cNvSpPr>
          <p:nvPr/>
        </p:nvSpPr>
        <p:spPr bwMode="auto">
          <a:xfrm>
            <a:off x="1652631" y="243281"/>
            <a:ext cx="7482980" cy="72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lvl="1" indent="-571500"/>
            <a:r>
              <a:rPr lang="en-US" altLang="zh-CN" sz="3600" b="1" dirty="0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AngularJS</a:t>
            </a:r>
            <a:r>
              <a:rPr lang="zh-CN" altLang="en-US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与</a:t>
            </a:r>
            <a:r>
              <a:rPr lang="en-US" altLang="zh-CN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MVVM</a:t>
            </a:r>
            <a:endParaRPr lang="zh-CN" altLang="zh-CN" sz="3600" b="1" dirty="0">
              <a:solidFill>
                <a:srgbClr val="0567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759" y="1296948"/>
            <a:ext cx="1779997" cy="1125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图片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5981" y="2724149"/>
            <a:ext cx="5605042" cy="252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标注 4"/>
          <p:cNvSpPr/>
          <p:nvPr/>
        </p:nvSpPr>
        <p:spPr>
          <a:xfrm>
            <a:off x="371475" y="3209925"/>
            <a:ext cx="1414506" cy="2247900"/>
          </a:xfrm>
          <a:prstGeom prst="wedgeRectCallout">
            <a:avLst>
              <a:gd name="adj1" fmla="val 61992"/>
              <a:gd name="adj2" fmla="val 15466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专注界面的显示和渲染，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AngularJS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中是包含声明式指令和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HTML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标签的视图模板</a:t>
            </a:r>
            <a:r>
              <a:rPr lang="zh-CN" altLang="en-US" dirty="0">
                <a:solidFill>
                  <a:schemeClr val="tx1"/>
                </a:solidFill>
              </a:rPr>
              <a:t>。</a:t>
            </a:r>
          </a:p>
        </p:txBody>
      </p:sp>
      <p:sp>
        <p:nvSpPr>
          <p:cNvPr id="7" name="矩形标注 6"/>
          <p:cNvSpPr/>
          <p:nvPr/>
        </p:nvSpPr>
        <p:spPr>
          <a:xfrm>
            <a:off x="3088270" y="1296948"/>
            <a:ext cx="4817480" cy="1265276"/>
          </a:xfrm>
          <a:prstGeom prst="wedgeRectCallout">
            <a:avLst>
              <a:gd name="adj1" fmla="val -19666"/>
              <a:gd name="adj2" fmla="val 8072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将组合一个或者多个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Service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来获取业务领域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Model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的数据，并将数据放在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ViewModel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上，使得应用界面在启动加载的时候达到一种可用的状态。</a:t>
            </a:r>
          </a:p>
        </p:txBody>
      </p:sp>
      <p:sp>
        <p:nvSpPr>
          <p:cNvPr id="6" name="矩形标注 5"/>
          <p:cNvSpPr/>
          <p:nvPr/>
        </p:nvSpPr>
        <p:spPr>
          <a:xfrm>
            <a:off x="7391023" y="3209925"/>
            <a:ext cx="1467227" cy="2486025"/>
          </a:xfrm>
          <a:prstGeom prst="wedgeRectCallout">
            <a:avLst>
              <a:gd name="adj1" fmla="val -69522"/>
              <a:gd name="adj2" fmla="val 1307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AngularJS</a:t>
            </a:r>
            <a:r>
              <a:rPr lang="zh-CN" altLang="zh-CN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中，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Model</a:t>
            </a:r>
            <a:r>
              <a:rPr lang="zh-CN" altLang="zh-CN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是封装和处理这些与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Model</a:t>
            </a:r>
            <a:r>
              <a:rPr lang="zh-CN" altLang="zh-CN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相关的业务逻辑的场所</a:t>
            </a:r>
            <a:r>
              <a:rPr lang="zh-CN" altLang="zh-CN" dirty="0" smtClean="0">
                <a:solidFill>
                  <a:schemeClr val="tx1"/>
                </a:solidFill>
              </a:rPr>
              <a:t>。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矩形标注 9"/>
          <p:cNvSpPr/>
          <p:nvPr/>
        </p:nvSpPr>
        <p:spPr>
          <a:xfrm>
            <a:off x="1943101" y="5248273"/>
            <a:ext cx="5286374" cy="1238251"/>
          </a:xfrm>
          <a:prstGeom prst="wedgeRectCallout">
            <a:avLst>
              <a:gd name="adj1" fmla="val 2478"/>
              <a:gd name="adj2" fmla="val -8707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在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AngularJS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中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$scope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对象为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ViewModel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，它是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View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和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Model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的粘合体，负责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View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和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Model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的交互和协作，给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View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提供显示的数据以及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View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中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Command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事件操作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Model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的途径。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062486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6" grpId="0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ChangeArrowheads="1"/>
          </p:cNvSpPr>
          <p:nvPr/>
        </p:nvSpPr>
        <p:spPr bwMode="auto">
          <a:xfrm>
            <a:off x="1576431" y="243281"/>
            <a:ext cx="7482980" cy="72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lvl="1" indent="-571500"/>
            <a:r>
              <a:rPr lang="en-US" altLang="zh-CN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AngularJS</a:t>
            </a:r>
            <a:r>
              <a:rPr lang="zh-CN" altLang="en-US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的启动流程</a:t>
            </a:r>
          </a:p>
        </p:txBody>
      </p:sp>
      <p:pic>
        <p:nvPicPr>
          <p:cNvPr id="3074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4556" y="1790698"/>
            <a:ext cx="5144236" cy="39338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8902550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ChangeArrowheads="1"/>
          </p:cNvSpPr>
          <p:nvPr/>
        </p:nvSpPr>
        <p:spPr bwMode="auto">
          <a:xfrm>
            <a:off x="1566906" y="243281"/>
            <a:ext cx="7482980" cy="72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lvl="1" indent="-571500"/>
            <a:r>
              <a:rPr lang="en-US" altLang="zh-CN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AngularJS</a:t>
            </a:r>
            <a:r>
              <a:rPr lang="zh-CN" altLang="en-US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的启动流程</a:t>
            </a:r>
          </a:p>
        </p:txBody>
      </p:sp>
      <p:sp>
        <p:nvSpPr>
          <p:cNvPr id="8" name="矩形 7"/>
          <p:cNvSpPr/>
          <p:nvPr/>
        </p:nvSpPr>
        <p:spPr>
          <a:xfrm>
            <a:off x="3350706" y="1511453"/>
            <a:ext cx="5008275" cy="16573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tx1"/>
                </a:solidFill>
              </a:rPr>
              <a:t> &lt;script src="angular.js"&gt;&lt;/script</a:t>
            </a:r>
            <a:r>
              <a:rPr lang="en-US" altLang="zh-CN" dirty="0" smtClean="0">
                <a:solidFill>
                  <a:schemeClr val="tx1"/>
                </a:solidFill>
              </a:rPr>
              <a:t>&gt;</a:t>
            </a:r>
          </a:p>
          <a:p>
            <a:r>
              <a:rPr lang="en-US" altLang="zh-CN" dirty="0" smtClean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&lt;body ng-app&gt;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    &lt;p ng-init="name='World'"&gt;Hello {{name}}!&lt;/p&gt;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  &lt;/body&gt; 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sp>
        <p:nvSpPr>
          <p:cNvPr id="11" name="椭圆 10"/>
          <p:cNvSpPr>
            <a:spLocks noChangeArrowheads="1"/>
          </p:cNvSpPr>
          <p:nvPr/>
        </p:nvSpPr>
        <p:spPr bwMode="auto">
          <a:xfrm>
            <a:off x="4217987" y="3768726"/>
            <a:ext cx="128588" cy="128588"/>
          </a:xfrm>
          <a:prstGeom prst="ellipse">
            <a:avLst/>
          </a:prstGeom>
          <a:noFill/>
          <a:ln w="28575" algn="ctr">
            <a:solidFill>
              <a:srgbClr val="00ACE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Font typeface="Arial" charset="0"/>
              <a:buNone/>
            </a:pPr>
            <a:endParaRPr lang="zh-CN" altLang="en-US"/>
          </a:p>
        </p:txBody>
      </p:sp>
      <p:cxnSp>
        <p:nvCxnSpPr>
          <p:cNvPr id="12" name="直接连接符 11"/>
          <p:cNvCxnSpPr>
            <a:cxnSpLocks noChangeShapeType="1"/>
            <a:stCxn id="11" idx="4"/>
          </p:cNvCxnSpPr>
          <p:nvPr/>
        </p:nvCxnSpPr>
        <p:spPr bwMode="auto">
          <a:xfrm>
            <a:off x="4282281" y="3897314"/>
            <a:ext cx="0" cy="610393"/>
          </a:xfrm>
          <a:prstGeom prst="line">
            <a:avLst/>
          </a:prstGeom>
          <a:noFill/>
          <a:ln w="28575" algn="ctr">
            <a:solidFill>
              <a:srgbClr val="00ACE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椭圆 12"/>
          <p:cNvSpPr>
            <a:spLocks noChangeArrowheads="1"/>
          </p:cNvSpPr>
          <p:nvPr/>
        </p:nvSpPr>
        <p:spPr bwMode="auto">
          <a:xfrm>
            <a:off x="4217987" y="4520409"/>
            <a:ext cx="128588" cy="128588"/>
          </a:xfrm>
          <a:prstGeom prst="ellipse">
            <a:avLst/>
          </a:prstGeom>
          <a:noFill/>
          <a:ln w="28575" algn="ctr">
            <a:solidFill>
              <a:srgbClr val="00ACE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Font typeface="Arial" charset="0"/>
              <a:buNone/>
            </a:pPr>
            <a:endParaRPr lang="zh-CN" altLang="en-US"/>
          </a:p>
        </p:txBody>
      </p:sp>
      <p:cxnSp>
        <p:nvCxnSpPr>
          <p:cNvPr id="14" name="直接连接符 13"/>
          <p:cNvCxnSpPr>
            <a:cxnSpLocks noChangeShapeType="1"/>
            <a:stCxn id="13" idx="4"/>
          </p:cNvCxnSpPr>
          <p:nvPr/>
        </p:nvCxnSpPr>
        <p:spPr bwMode="auto">
          <a:xfrm>
            <a:off x="4282281" y="4648997"/>
            <a:ext cx="794" cy="639761"/>
          </a:xfrm>
          <a:prstGeom prst="line">
            <a:avLst/>
          </a:prstGeom>
          <a:noFill/>
          <a:ln w="28575" algn="ctr">
            <a:solidFill>
              <a:srgbClr val="00ACE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椭圆 14"/>
          <p:cNvSpPr>
            <a:spLocks noChangeArrowheads="1"/>
          </p:cNvSpPr>
          <p:nvPr/>
        </p:nvSpPr>
        <p:spPr bwMode="auto">
          <a:xfrm>
            <a:off x="4217987" y="5288758"/>
            <a:ext cx="128588" cy="127000"/>
          </a:xfrm>
          <a:prstGeom prst="ellipse">
            <a:avLst/>
          </a:prstGeom>
          <a:noFill/>
          <a:ln w="28575" algn="ctr">
            <a:solidFill>
              <a:srgbClr val="00ACE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Font typeface="Arial" charset="0"/>
              <a:buNone/>
            </a:pPr>
            <a:endParaRPr lang="zh-CN" altLang="en-US"/>
          </a:p>
        </p:txBody>
      </p:sp>
      <p:cxnSp>
        <p:nvCxnSpPr>
          <p:cNvPr id="19" name="直接连接符 18"/>
          <p:cNvCxnSpPr>
            <a:cxnSpLocks noChangeShapeType="1"/>
          </p:cNvCxnSpPr>
          <p:nvPr/>
        </p:nvCxnSpPr>
        <p:spPr bwMode="auto">
          <a:xfrm>
            <a:off x="4281487" y="5441158"/>
            <a:ext cx="794" cy="639761"/>
          </a:xfrm>
          <a:prstGeom prst="line">
            <a:avLst/>
          </a:prstGeom>
          <a:noFill/>
          <a:ln w="28575" algn="ctr">
            <a:solidFill>
              <a:srgbClr val="00ACE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" name="矩形 16"/>
          <p:cNvSpPr/>
          <p:nvPr/>
        </p:nvSpPr>
        <p:spPr>
          <a:xfrm>
            <a:off x="2669800" y="3648354"/>
            <a:ext cx="13019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加载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HTML</a:t>
            </a:r>
            <a:endParaRPr lang="zh-CN" altLang="en-US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iragino Sans GB W3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561549" y="4017965"/>
            <a:ext cx="21500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加载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angular.js</a:t>
            </a:r>
            <a:r>
              <a:rPr lang="zh-CN" altLang="zh-CN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文件</a:t>
            </a:r>
            <a:endParaRPr lang="zh-CN" altLang="en-US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iragino Sans GB W3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848687" y="4425676"/>
            <a:ext cx="22044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启动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AngularJS</a:t>
            </a:r>
            <a:r>
              <a:rPr lang="zh-CN" altLang="zh-CN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代码</a:t>
            </a:r>
            <a:endParaRPr lang="zh-CN" altLang="en-US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iragino Sans GB W3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596606" y="4784211"/>
            <a:ext cx="2666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确定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AngularJS</a:t>
            </a:r>
            <a:r>
              <a:rPr lang="zh-CN" altLang="zh-CN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程序边界</a:t>
            </a:r>
            <a:endParaRPr lang="zh-CN" altLang="en-US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iragino Sans GB W3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338666" y="5182397"/>
            <a:ext cx="27667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配置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$injector</a:t>
            </a:r>
            <a:r>
              <a:rPr lang="zh-CN" altLang="zh-CN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（注入器）</a:t>
            </a:r>
            <a:endParaRPr lang="zh-CN" altLang="en-US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iragino Sans GB W3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4572000" y="5576372"/>
            <a:ext cx="11144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渲染页面</a:t>
            </a:r>
            <a:endParaRPr lang="zh-CN" altLang="en-US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iragino Sans GB W3" charset="-122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1" y="1515969"/>
            <a:ext cx="2739754" cy="1648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285572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5" grpId="0" animBg="1"/>
      <p:bldP spid="17" grpId="0"/>
      <p:bldP spid="20" grpId="0"/>
      <p:bldP spid="21" grpId="0"/>
      <p:bldP spid="22" grpId="0"/>
      <p:bldP spid="23" grpId="0"/>
      <p:bldP spid="2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488" y="1937838"/>
            <a:ext cx="4540094" cy="35515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圆角矩形 9"/>
          <p:cNvSpPr/>
          <p:nvPr/>
        </p:nvSpPr>
        <p:spPr>
          <a:xfrm>
            <a:off x="4778689" y="1735469"/>
            <a:ext cx="3536636" cy="3956333"/>
          </a:xfrm>
          <a:prstGeom prst="roundRect">
            <a:avLst/>
          </a:prstGeom>
          <a:solidFill>
            <a:schemeClr val="bg1"/>
          </a:solidFill>
          <a:ln w="254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标题 1"/>
          <p:cNvSpPr>
            <a:spLocks noChangeArrowheads="1"/>
          </p:cNvSpPr>
          <p:nvPr/>
        </p:nvSpPr>
        <p:spPr bwMode="auto">
          <a:xfrm>
            <a:off x="1852656" y="267487"/>
            <a:ext cx="7482980" cy="72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lvl="1" indent="-571500"/>
            <a:r>
              <a:rPr lang="zh-CN" altLang="en-US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脏检查机</a:t>
            </a:r>
            <a:r>
              <a:rPr lang="zh-CN" altLang="en-US" sz="3600" b="1" dirty="0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制</a:t>
            </a:r>
            <a:endParaRPr lang="zh-CN" altLang="en-US" sz="3600" b="1" dirty="0">
              <a:solidFill>
                <a:srgbClr val="0567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051582" y="1844392"/>
            <a:ext cx="3057525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       </a:t>
            </a:r>
            <a:r>
              <a:rPr lang="zh-CN" altLang="zh-CN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脏</a:t>
            </a:r>
            <a:r>
              <a:rPr lang="zh-CN" altLang="zh-CN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检查的作用是用来检查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AngularJS</a:t>
            </a:r>
            <a:r>
              <a:rPr lang="zh-CN" altLang="zh-CN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程序中的“</a:t>
            </a:r>
            <a:r>
              <a:rPr lang="zh-CN" altLang="zh-CN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脏值</a:t>
            </a:r>
            <a:r>
              <a:rPr lang="zh-CN" altLang="zh-CN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”，例如当视图中某条数据发生改变时，可以理解为这条数据“</a:t>
            </a:r>
            <a:r>
              <a:rPr lang="zh-CN" altLang="zh-CN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脏了</a:t>
            </a:r>
            <a:r>
              <a:rPr lang="zh-CN" altLang="zh-CN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”，通过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$scope</a:t>
            </a:r>
            <a:r>
              <a:rPr lang="zh-CN" altLang="zh-CN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的脏检查机制，可以保持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View</a:t>
            </a:r>
            <a:r>
              <a:rPr lang="zh-CN" altLang="zh-CN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和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ViewModel</a:t>
            </a:r>
            <a:r>
              <a:rPr lang="zh-CN" altLang="zh-CN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的数据保持一致，实现数据的双向绑定。</a:t>
            </a:r>
            <a:endParaRPr lang="zh-CN" altLang="en-US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iragino Sans GB W3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8999649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ChangeArrowheads="1"/>
          </p:cNvSpPr>
          <p:nvPr/>
        </p:nvSpPr>
        <p:spPr bwMode="auto">
          <a:xfrm>
            <a:off x="1852656" y="267487"/>
            <a:ext cx="7482980" cy="72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lvl="1" indent="-571500"/>
            <a:r>
              <a:rPr lang="zh-CN" altLang="en-US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脏检查机</a:t>
            </a:r>
            <a:r>
              <a:rPr lang="zh-CN" altLang="en-US" sz="3600" b="1" dirty="0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制</a:t>
            </a:r>
            <a:endParaRPr lang="zh-CN" altLang="en-US" sz="3600" b="1" dirty="0">
              <a:solidFill>
                <a:srgbClr val="0567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Freeform 5">
            <a:extLst>
              <a:ext uri="{FF2B5EF4-FFF2-40B4-BE49-F238E27FC236}">
                <a16:creationId xmlns:a16="http://schemas.microsoft.com/office/drawing/2014/main" xmlns="" id="{2103EEE0-FCFD-4C1C-AC8E-E059F2DBDE20}"/>
              </a:ext>
            </a:extLst>
          </p:cNvPr>
          <p:cNvSpPr>
            <a:spLocks noEditPoints="1"/>
          </p:cNvSpPr>
          <p:nvPr/>
        </p:nvSpPr>
        <p:spPr>
          <a:xfrm>
            <a:off x="488155" y="1380859"/>
            <a:ext cx="366713" cy="369094"/>
          </a:xfrm>
          <a:custGeom>
            <a:avLst/>
            <a:gdLst/>
            <a:ahLst/>
            <a:cxnLst>
              <a:cxn ang="0">
                <a:pos x="482277" y="85269"/>
              </a:cxn>
              <a:cxn ang="0">
                <a:pos x="457920" y="107195"/>
              </a:cxn>
              <a:cxn ang="0">
                <a:pos x="382412" y="31671"/>
              </a:cxn>
              <a:cxn ang="0">
                <a:pos x="406769" y="9745"/>
              </a:cxn>
              <a:cxn ang="0">
                <a:pos x="435998" y="7308"/>
              </a:cxn>
              <a:cxn ang="0">
                <a:pos x="482277" y="56034"/>
              </a:cxn>
              <a:cxn ang="0">
                <a:pos x="482277" y="85269"/>
              </a:cxn>
              <a:cxn ang="0">
                <a:pos x="280110" y="285042"/>
              </a:cxn>
              <a:cxn ang="0">
                <a:pos x="204602" y="209518"/>
              </a:cxn>
              <a:cxn ang="0">
                <a:pos x="372669" y="43852"/>
              </a:cxn>
              <a:cxn ang="0">
                <a:pos x="448177" y="119376"/>
              </a:cxn>
              <a:cxn ang="0">
                <a:pos x="280110" y="285042"/>
              </a:cxn>
              <a:cxn ang="0">
                <a:pos x="270367" y="294787"/>
              </a:cxn>
              <a:cxn ang="0">
                <a:pos x="163195" y="324022"/>
              </a:cxn>
              <a:cxn ang="0">
                <a:pos x="194859" y="219263"/>
              </a:cxn>
              <a:cxn ang="0">
                <a:pos x="270367" y="294787"/>
              </a:cxn>
              <a:cxn ang="0">
                <a:pos x="94994" y="63342"/>
              </a:cxn>
              <a:cxn ang="0">
                <a:pos x="48714" y="109631"/>
              </a:cxn>
              <a:cxn ang="0">
                <a:pos x="48714" y="394674"/>
              </a:cxn>
              <a:cxn ang="0">
                <a:pos x="94994" y="443399"/>
              </a:cxn>
              <a:cxn ang="0">
                <a:pos x="379976" y="443399"/>
              </a:cxn>
              <a:cxn ang="0">
                <a:pos x="428691" y="394674"/>
              </a:cxn>
              <a:cxn ang="0">
                <a:pos x="428691" y="207082"/>
              </a:cxn>
              <a:cxn ang="0">
                <a:pos x="477406" y="160793"/>
              </a:cxn>
              <a:cxn ang="0">
                <a:pos x="477406" y="411728"/>
              </a:cxn>
              <a:cxn ang="0">
                <a:pos x="397026" y="492125"/>
              </a:cxn>
              <a:cxn ang="0">
                <a:pos x="77943" y="492125"/>
              </a:cxn>
              <a:cxn ang="0">
                <a:pos x="0" y="411728"/>
              </a:cxn>
              <a:cxn ang="0">
                <a:pos x="0" y="97450"/>
              </a:cxn>
              <a:cxn ang="0">
                <a:pos x="77943" y="14617"/>
              </a:cxn>
              <a:cxn ang="0">
                <a:pos x="331261" y="14617"/>
              </a:cxn>
              <a:cxn ang="0">
                <a:pos x="282546" y="63342"/>
              </a:cxn>
              <a:cxn ang="0">
                <a:pos x="94994" y="63342"/>
              </a:cxn>
            </a:cxnLst>
            <a:rect l="0" t="0" r="0" b="0"/>
            <a:pathLst>
              <a:path w="201" h="202">
                <a:moveTo>
                  <a:pt x="198" y="35"/>
                </a:moveTo>
                <a:cubicBezTo>
                  <a:pt x="188" y="44"/>
                  <a:pt x="188" y="44"/>
                  <a:pt x="188" y="44"/>
                </a:cubicBezTo>
                <a:cubicBezTo>
                  <a:pt x="157" y="13"/>
                  <a:pt x="157" y="13"/>
                  <a:pt x="157" y="13"/>
                </a:cubicBezTo>
                <a:cubicBezTo>
                  <a:pt x="167" y="4"/>
                  <a:pt x="167" y="4"/>
                  <a:pt x="167" y="4"/>
                </a:cubicBezTo>
                <a:cubicBezTo>
                  <a:pt x="170" y="0"/>
                  <a:pt x="175" y="0"/>
                  <a:pt x="179" y="3"/>
                </a:cubicBezTo>
                <a:cubicBezTo>
                  <a:pt x="198" y="23"/>
                  <a:pt x="198" y="23"/>
                  <a:pt x="198" y="23"/>
                </a:cubicBezTo>
                <a:cubicBezTo>
                  <a:pt x="201" y="26"/>
                  <a:pt x="201" y="31"/>
                  <a:pt x="198" y="35"/>
                </a:cubicBezTo>
                <a:close/>
                <a:moveTo>
                  <a:pt x="115" y="117"/>
                </a:moveTo>
                <a:cubicBezTo>
                  <a:pt x="84" y="86"/>
                  <a:pt x="84" y="86"/>
                  <a:pt x="84" y="86"/>
                </a:cubicBezTo>
                <a:cubicBezTo>
                  <a:pt x="153" y="18"/>
                  <a:pt x="153" y="18"/>
                  <a:pt x="153" y="18"/>
                </a:cubicBezTo>
                <a:cubicBezTo>
                  <a:pt x="184" y="49"/>
                  <a:pt x="184" y="49"/>
                  <a:pt x="184" y="49"/>
                </a:cubicBezTo>
                <a:lnTo>
                  <a:pt x="115" y="117"/>
                </a:lnTo>
                <a:close/>
                <a:moveTo>
                  <a:pt x="111" y="121"/>
                </a:moveTo>
                <a:cubicBezTo>
                  <a:pt x="67" y="133"/>
                  <a:pt x="67" y="133"/>
                  <a:pt x="67" y="133"/>
                </a:cubicBezTo>
                <a:cubicBezTo>
                  <a:pt x="80" y="90"/>
                  <a:pt x="80" y="90"/>
                  <a:pt x="80" y="90"/>
                </a:cubicBezTo>
                <a:lnTo>
                  <a:pt x="111" y="121"/>
                </a:lnTo>
                <a:close/>
                <a:moveTo>
                  <a:pt x="39" y="26"/>
                </a:moveTo>
                <a:cubicBezTo>
                  <a:pt x="28" y="26"/>
                  <a:pt x="20" y="34"/>
                  <a:pt x="20" y="45"/>
                </a:cubicBezTo>
                <a:cubicBezTo>
                  <a:pt x="20" y="162"/>
                  <a:pt x="20" y="162"/>
                  <a:pt x="20" y="162"/>
                </a:cubicBezTo>
                <a:cubicBezTo>
                  <a:pt x="20" y="173"/>
                  <a:pt x="28" y="182"/>
                  <a:pt x="39" y="182"/>
                </a:cubicBezTo>
                <a:cubicBezTo>
                  <a:pt x="156" y="182"/>
                  <a:pt x="156" y="182"/>
                  <a:pt x="156" y="182"/>
                </a:cubicBezTo>
                <a:cubicBezTo>
                  <a:pt x="167" y="182"/>
                  <a:pt x="176" y="173"/>
                  <a:pt x="176" y="162"/>
                </a:cubicBezTo>
                <a:cubicBezTo>
                  <a:pt x="176" y="85"/>
                  <a:pt x="176" y="85"/>
                  <a:pt x="176" y="85"/>
                </a:cubicBezTo>
                <a:cubicBezTo>
                  <a:pt x="196" y="66"/>
                  <a:pt x="196" y="66"/>
                  <a:pt x="196" y="66"/>
                </a:cubicBezTo>
                <a:cubicBezTo>
                  <a:pt x="196" y="169"/>
                  <a:pt x="196" y="169"/>
                  <a:pt x="196" y="169"/>
                </a:cubicBezTo>
                <a:cubicBezTo>
                  <a:pt x="196" y="187"/>
                  <a:pt x="181" y="202"/>
                  <a:pt x="163" y="202"/>
                </a:cubicBezTo>
                <a:cubicBezTo>
                  <a:pt x="32" y="202"/>
                  <a:pt x="32" y="202"/>
                  <a:pt x="32" y="202"/>
                </a:cubicBezTo>
                <a:cubicBezTo>
                  <a:pt x="14" y="202"/>
                  <a:pt x="0" y="187"/>
                  <a:pt x="0" y="169"/>
                </a:cubicBezTo>
                <a:cubicBezTo>
                  <a:pt x="0" y="40"/>
                  <a:pt x="0" y="40"/>
                  <a:pt x="0" y="40"/>
                </a:cubicBezTo>
                <a:cubicBezTo>
                  <a:pt x="0" y="22"/>
                  <a:pt x="14" y="6"/>
                  <a:pt x="32" y="6"/>
                </a:cubicBezTo>
                <a:cubicBezTo>
                  <a:pt x="136" y="6"/>
                  <a:pt x="136" y="6"/>
                  <a:pt x="136" y="6"/>
                </a:cubicBezTo>
                <a:cubicBezTo>
                  <a:pt x="116" y="26"/>
                  <a:pt x="116" y="26"/>
                  <a:pt x="116" y="26"/>
                </a:cubicBezTo>
                <a:lnTo>
                  <a:pt x="39" y="26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 w="9525">
            <a:solidFill>
              <a:schemeClr val="accent5">
                <a:lumMod val="75000"/>
              </a:schemeClr>
            </a:solidFill>
          </a:ln>
        </p:spPr>
        <p:txBody>
          <a:bodyPr/>
          <a:lstStyle/>
          <a:p>
            <a:endParaRPr lang="zh-CN" altLang="en-US" sz="1018"/>
          </a:p>
        </p:txBody>
      </p:sp>
      <p:sp>
        <p:nvSpPr>
          <p:cNvPr id="5" name="文本框 20">
            <a:extLst>
              <a:ext uri="{FF2B5EF4-FFF2-40B4-BE49-F238E27FC236}">
                <a16:creationId xmlns:a16="http://schemas.microsoft.com/office/drawing/2014/main" xmlns="" id="{8E16AE8A-C94C-4D1F-838A-F6881579255A}"/>
              </a:ext>
            </a:extLst>
          </p:cNvPr>
          <p:cNvSpPr txBox="1"/>
          <p:nvPr/>
        </p:nvSpPr>
        <p:spPr>
          <a:xfrm flipH="1">
            <a:off x="816765" y="1345855"/>
            <a:ext cx="3320895" cy="461665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/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脏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检查机制的实现原理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xmlns="" id="{CEF4BE1B-0B2E-4D6C-A4DC-BAD99A7B36A2}"/>
              </a:ext>
            </a:extLst>
          </p:cNvPr>
          <p:cNvCxnSpPr/>
          <p:nvPr/>
        </p:nvCxnSpPr>
        <p:spPr>
          <a:xfrm>
            <a:off x="453866" y="1807103"/>
            <a:ext cx="3512345" cy="0"/>
          </a:xfrm>
          <a:prstGeom prst="line">
            <a:avLst/>
          </a:prstGeom>
          <a:ln w="15875">
            <a:solidFill>
              <a:schemeClr val="accent5">
                <a:lumMod val="75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510" y="2757488"/>
            <a:ext cx="3501699" cy="291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图片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2925" y="2757487"/>
            <a:ext cx="3600450" cy="291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6"/>
          <p:cNvSpPr/>
          <p:nvPr/>
        </p:nvSpPr>
        <p:spPr>
          <a:xfrm>
            <a:off x="1027745" y="2266449"/>
            <a:ext cx="28989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JavaScript</a:t>
            </a:r>
            <a:r>
              <a:rPr lang="zh-CN" altLang="zh-CN" dirty="0" smtClean="0"/>
              <a:t>的</a:t>
            </a:r>
            <a:r>
              <a:rPr lang="zh-CN" altLang="zh-CN" dirty="0"/>
              <a:t>事件循环流程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4763636" y="2265948"/>
            <a:ext cx="27420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AngularJS</a:t>
            </a:r>
            <a:r>
              <a:rPr lang="zh-CN" altLang="zh-CN" dirty="0" smtClean="0"/>
              <a:t>的</a:t>
            </a:r>
            <a:r>
              <a:rPr lang="zh-CN" altLang="zh-CN" dirty="0"/>
              <a:t>事件处理机制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4352925" y="1749953"/>
            <a:ext cx="3762375" cy="4393671"/>
          </a:xfrm>
          <a:prstGeom prst="roundRect">
            <a:avLst/>
          </a:prstGeom>
          <a:solidFill>
            <a:schemeClr val="bg1"/>
          </a:solidFill>
          <a:ln w="254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zh-CN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浏</a:t>
            </a:r>
            <a:r>
              <a:rPr lang="zh-CN" altLang="zh-CN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览</a:t>
            </a:r>
            <a:r>
              <a:rPr lang="zh-CN" altLang="zh-CN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器等</a:t>
            </a:r>
            <a:r>
              <a:rPr lang="zh-CN" altLang="zh-CN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待事件被触发，一</a:t>
            </a:r>
            <a:r>
              <a:rPr lang="zh-CN" altLang="zh-CN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旦触</a:t>
            </a:r>
            <a:r>
              <a:rPr lang="zh-CN" altLang="zh-CN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发，就会进入</a:t>
            </a:r>
            <a:r>
              <a:rPr lang="zh-CN" altLang="zh-CN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到</a:t>
            </a:r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Context</a:t>
            </a:r>
            <a:r>
              <a:rPr lang="zh-CN" altLang="zh-CN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中</a:t>
            </a:r>
            <a:r>
              <a:rPr lang="zh-CN" altLang="zh-CN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，一般通过回调函数来修改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DOM</a:t>
            </a:r>
            <a:r>
              <a:rPr lang="zh-CN" altLang="zh-CN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。</a:t>
            </a:r>
          </a:p>
          <a:p>
            <a:pPr>
              <a:lnSpc>
                <a:spcPct val="150000"/>
              </a:lnSpc>
            </a:pPr>
            <a:r>
              <a:rPr lang="zh-CN" altLang="zh-CN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浏览器的内部存在一</a:t>
            </a:r>
            <a:r>
              <a:rPr lang="zh-CN" altLang="zh-CN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个</a:t>
            </a:r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Event Loop</a:t>
            </a:r>
            <a:r>
              <a:rPr lang="zh-CN" altLang="zh-CN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，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JavaScript</a:t>
            </a:r>
            <a:r>
              <a:rPr lang="zh-CN" altLang="zh-CN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引擎在运行时会单线程的处理事件任务。这些异步任务通过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Event </a:t>
            </a:r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Emitters</a:t>
            </a:r>
            <a:r>
              <a:rPr lang="zh-CN" altLang="zh-CN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被</a:t>
            </a:r>
            <a:r>
              <a:rPr lang="zh-CN" altLang="zh-CN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触发，然</a:t>
            </a:r>
            <a:r>
              <a:rPr lang="zh-CN" altLang="zh-CN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后放</a:t>
            </a:r>
            <a:r>
              <a:rPr lang="zh-CN" altLang="zh-CN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入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Event </a:t>
            </a:r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Queue</a:t>
            </a:r>
            <a:r>
              <a:rPr lang="zh-CN" altLang="zh-CN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中</a:t>
            </a:r>
            <a:r>
              <a:rPr lang="zh-CN" altLang="zh-CN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去</a:t>
            </a:r>
            <a:r>
              <a:rPr lang="zh-CN" altLang="zh-CN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，先</a:t>
            </a:r>
            <a:r>
              <a:rPr lang="zh-CN" altLang="zh-CN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进先</a:t>
            </a:r>
            <a:r>
              <a:rPr lang="zh-CN" altLang="zh-CN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出被执</a:t>
            </a:r>
            <a:r>
              <a:rPr lang="zh-CN" altLang="zh-CN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行</a:t>
            </a:r>
            <a:r>
              <a:rPr lang="zh-CN" altLang="zh-CN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。</a:t>
            </a:r>
            <a:endParaRPr lang="zh-CN" altLang="en-US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iragino Sans GB W3" charset="-122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314326" y="2085975"/>
            <a:ext cx="3901916" cy="4057648"/>
          </a:xfrm>
          <a:prstGeom prst="roundRect">
            <a:avLst/>
          </a:prstGeom>
          <a:solidFill>
            <a:schemeClr val="bg1"/>
          </a:solidFill>
          <a:ln w="254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1.</a:t>
            </a: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注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册事件监听</a:t>
            </a: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器</a:t>
            </a:r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,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事</a:t>
            </a: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件触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发</a:t>
            </a: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，添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加</a:t>
            </a: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到</a:t>
            </a:r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Event Queue</a:t>
            </a: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。</a:t>
            </a:r>
            <a:endParaRPr lang="en-US" altLang="zh-CN" dirty="0" smtClean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iragino Sans GB W3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2.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事件的回调函</a:t>
            </a: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数进入到</a:t>
            </a:r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Context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3</a:t>
            </a:r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.</a:t>
            </a: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调</a:t>
            </a:r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$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digest</a:t>
            </a:r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()</a:t>
            </a: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进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入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$</a:t>
            </a:r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digest Loop 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4. </a:t>
            </a:r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$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digest Loop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由两个循环组</a:t>
            </a: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成：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$evalAsync Queue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（异步运算队列</a:t>
            </a: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）和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$watch List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（监听列表</a:t>
            </a: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）</a:t>
            </a:r>
            <a:endParaRPr lang="en-US" altLang="zh-CN" dirty="0" smtClean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iragino Sans GB W3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5.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循环结</a:t>
            </a: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束，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DOM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将会被渲染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286222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511" y="2070175"/>
            <a:ext cx="1619250" cy="14350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标题 1"/>
          <p:cNvSpPr>
            <a:spLocks noChangeArrowheads="1"/>
          </p:cNvSpPr>
          <p:nvPr/>
        </p:nvSpPr>
        <p:spPr bwMode="auto">
          <a:xfrm>
            <a:off x="1852656" y="267487"/>
            <a:ext cx="7482980" cy="72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lvl="1" indent="-571500"/>
            <a:r>
              <a:rPr lang="zh-CN" altLang="en-US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脏检查机</a:t>
            </a:r>
            <a:r>
              <a:rPr lang="zh-CN" altLang="en-US" sz="3600" b="1" dirty="0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制</a:t>
            </a:r>
            <a:endParaRPr lang="zh-CN" altLang="en-US" sz="3600" b="1" dirty="0">
              <a:solidFill>
                <a:srgbClr val="0567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xmlns="" id="{2103EEE0-FCFD-4C1C-AC8E-E059F2DBDE20}"/>
              </a:ext>
            </a:extLst>
          </p:cNvPr>
          <p:cNvSpPr>
            <a:spLocks noEditPoints="1"/>
          </p:cNvSpPr>
          <p:nvPr/>
        </p:nvSpPr>
        <p:spPr>
          <a:xfrm>
            <a:off x="488155" y="1380859"/>
            <a:ext cx="366713" cy="369094"/>
          </a:xfrm>
          <a:custGeom>
            <a:avLst/>
            <a:gdLst/>
            <a:ahLst/>
            <a:cxnLst>
              <a:cxn ang="0">
                <a:pos x="482277" y="85269"/>
              </a:cxn>
              <a:cxn ang="0">
                <a:pos x="457920" y="107195"/>
              </a:cxn>
              <a:cxn ang="0">
                <a:pos x="382412" y="31671"/>
              </a:cxn>
              <a:cxn ang="0">
                <a:pos x="406769" y="9745"/>
              </a:cxn>
              <a:cxn ang="0">
                <a:pos x="435998" y="7308"/>
              </a:cxn>
              <a:cxn ang="0">
                <a:pos x="482277" y="56034"/>
              </a:cxn>
              <a:cxn ang="0">
                <a:pos x="482277" y="85269"/>
              </a:cxn>
              <a:cxn ang="0">
                <a:pos x="280110" y="285042"/>
              </a:cxn>
              <a:cxn ang="0">
                <a:pos x="204602" y="209518"/>
              </a:cxn>
              <a:cxn ang="0">
                <a:pos x="372669" y="43852"/>
              </a:cxn>
              <a:cxn ang="0">
                <a:pos x="448177" y="119376"/>
              </a:cxn>
              <a:cxn ang="0">
                <a:pos x="280110" y="285042"/>
              </a:cxn>
              <a:cxn ang="0">
                <a:pos x="270367" y="294787"/>
              </a:cxn>
              <a:cxn ang="0">
                <a:pos x="163195" y="324022"/>
              </a:cxn>
              <a:cxn ang="0">
                <a:pos x="194859" y="219263"/>
              </a:cxn>
              <a:cxn ang="0">
                <a:pos x="270367" y="294787"/>
              </a:cxn>
              <a:cxn ang="0">
                <a:pos x="94994" y="63342"/>
              </a:cxn>
              <a:cxn ang="0">
                <a:pos x="48714" y="109631"/>
              </a:cxn>
              <a:cxn ang="0">
                <a:pos x="48714" y="394674"/>
              </a:cxn>
              <a:cxn ang="0">
                <a:pos x="94994" y="443399"/>
              </a:cxn>
              <a:cxn ang="0">
                <a:pos x="379976" y="443399"/>
              </a:cxn>
              <a:cxn ang="0">
                <a:pos x="428691" y="394674"/>
              </a:cxn>
              <a:cxn ang="0">
                <a:pos x="428691" y="207082"/>
              </a:cxn>
              <a:cxn ang="0">
                <a:pos x="477406" y="160793"/>
              </a:cxn>
              <a:cxn ang="0">
                <a:pos x="477406" y="411728"/>
              </a:cxn>
              <a:cxn ang="0">
                <a:pos x="397026" y="492125"/>
              </a:cxn>
              <a:cxn ang="0">
                <a:pos x="77943" y="492125"/>
              </a:cxn>
              <a:cxn ang="0">
                <a:pos x="0" y="411728"/>
              </a:cxn>
              <a:cxn ang="0">
                <a:pos x="0" y="97450"/>
              </a:cxn>
              <a:cxn ang="0">
                <a:pos x="77943" y="14617"/>
              </a:cxn>
              <a:cxn ang="0">
                <a:pos x="331261" y="14617"/>
              </a:cxn>
              <a:cxn ang="0">
                <a:pos x="282546" y="63342"/>
              </a:cxn>
              <a:cxn ang="0">
                <a:pos x="94994" y="63342"/>
              </a:cxn>
            </a:cxnLst>
            <a:rect l="0" t="0" r="0" b="0"/>
            <a:pathLst>
              <a:path w="201" h="202">
                <a:moveTo>
                  <a:pt x="198" y="35"/>
                </a:moveTo>
                <a:cubicBezTo>
                  <a:pt x="188" y="44"/>
                  <a:pt x="188" y="44"/>
                  <a:pt x="188" y="44"/>
                </a:cubicBezTo>
                <a:cubicBezTo>
                  <a:pt x="157" y="13"/>
                  <a:pt x="157" y="13"/>
                  <a:pt x="157" y="13"/>
                </a:cubicBezTo>
                <a:cubicBezTo>
                  <a:pt x="167" y="4"/>
                  <a:pt x="167" y="4"/>
                  <a:pt x="167" y="4"/>
                </a:cubicBezTo>
                <a:cubicBezTo>
                  <a:pt x="170" y="0"/>
                  <a:pt x="175" y="0"/>
                  <a:pt x="179" y="3"/>
                </a:cubicBezTo>
                <a:cubicBezTo>
                  <a:pt x="198" y="23"/>
                  <a:pt x="198" y="23"/>
                  <a:pt x="198" y="23"/>
                </a:cubicBezTo>
                <a:cubicBezTo>
                  <a:pt x="201" y="26"/>
                  <a:pt x="201" y="31"/>
                  <a:pt x="198" y="35"/>
                </a:cubicBezTo>
                <a:close/>
                <a:moveTo>
                  <a:pt x="115" y="117"/>
                </a:moveTo>
                <a:cubicBezTo>
                  <a:pt x="84" y="86"/>
                  <a:pt x="84" y="86"/>
                  <a:pt x="84" y="86"/>
                </a:cubicBezTo>
                <a:cubicBezTo>
                  <a:pt x="153" y="18"/>
                  <a:pt x="153" y="18"/>
                  <a:pt x="153" y="18"/>
                </a:cubicBezTo>
                <a:cubicBezTo>
                  <a:pt x="184" y="49"/>
                  <a:pt x="184" y="49"/>
                  <a:pt x="184" y="49"/>
                </a:cubicBezTo>
                <a:lnTo>
                  <a:pt x="115" y="117"/>
                </a:lnTo>
                <a:close/>
                <a:moveTo>
                  <a:pt x="111" y="121"/>
                </a:moveTo>
                <a:cubicBezTo>
                  <a:pt x="67" y="133"/>
                  <a:pt x="67" y="133"/>
                  <a:pt x="67" y="133"/>
                </a:cubicBezTo>
                <a:cubicBezTo>
                  <a:pt x="80" y="90"/>
                  <a:pt x="80" y="90"/>
                  <a:pt x="80" y="90"/>
                </a:cubicBezTo>
                <a:lnTo>
                  <a:pt x="111" y="121"/>
                </a:lnTo>
                <a:close/>
                <a:moveTo>
                  <a:pt x="39" y="26"/>
                </a:moveTo>
                <a:cubicBezTo>
                  <a:pt x="28" y="26"/>
                  <a:pt x="20" y="34"/>
                  <a:pt x="20" y="45"/>
                </a:cubicBezTo>
                <a:cubicBezTo>
                  <a:pt x="20" y="162"/>
                  <a:pt x="20" y="162"/>
                  <a:pt x="20" y="162"/>
                </a:cubicBezTo>
                <a:cubicBezTo>
                  <a:pt x="20" y="173"/>
                  <a:pt x="28" y="182"/>
                  <a:pt x="39" y="182"/>
                </a:cubicBezTo>
                <a:cubicBezTo>
                  <a:pt x="156" y="182"/>
                  <a:pt x="156" y="182"/>
                  <a:pt x="156" y="182"/>
                </a:cubicBezTo>
                <a:cubicBezTo>
                  <a:pt x="167" y="182"/>
                  <a:pt x="176" y="173"/>
                  <a:pt x="176" y="162"/>
                </a:cubicBezTo>
                <a:cubicBezTo>
                  <a:pt x="176" y="85"/>
                  <a:pt x="176" y="85"/>
                  <a:pt x="176" y="85"/>
                </a:cubicBezTo>
                <a:cubicBezTo>
                  <a:pt x="196" y="66"/>
                  <a:pt x="196" y="66"/>
                  <a:pt x="196" y="66"/>
                </a:cubicBezTo>
                <a:cubicBezTo>
                  <a:pt x="196" y="169"/>
                  <a:pt x="196" y="169"/>
                  <a:pt x="196" y="169"/>
                </a:cubicBezTo>
                <a:cubicBezTo>
                  <a:pt x="196" y="187"/>
                  <a:pt x="181" y="202"/>
                  <a:pt x="163" y="202"/>
                </a:cubicBezTo>
                <a:cubicBezTo>
                  <a:pt x="32" y="202"/>
                  <a:pt x="32" y="202"/>
                  <a:pt x="32" y="202"/>
                </a:cubicBezTo>
                <a:cubicBezTo>
                  <a:pt x="14" y="202"/>
                  <a:pt x="0" y="187"/>
                  <a:pt x="0" y="169"/>
                </a:cubicBezTo>
                <a:cubicBezTo>
                  <a:pt x="0" y="40"/>
                  <a:pt x="0" y="40"/>
                  <a:pt x="0" y="40"/>
                </a:cubicBezTo>
                <a:cubicBezTo>
                  <a:pt x="0" y="22"/>
                  <a:pt x="14" y="6"/>
                  <a:pt x="32" y="6"/>
                </a:cubicBezTo>
                <a:cubicBezTo>
                  <a:pt x="136" y="6"/>
                  <a:pt x="136" y="6"/>
                  <a:pt x="136" y="6"/>
                </a:cubicBezTo>
                <a:cubicBezTo>
                  <a:pt x="116" y="26"/>
                  <a:pt x="116" y="26"/>
                  <a:pt x="116" y="26"/>
                </a:cubicBezTo>
                <a:lnTo>
                  <a:pt x="39" y="26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 w="9525">
            <a:solidFill>
              <a:schemeClr val="accent5">
                <a:lumMod val="75000"/>
              </a:schemeClr>
            </a:solidFill>
          </a:ln>
        </p:spPr>
        <p:txBody>
          <a:bodyPr/>
          <a:lstStyle/>
          <a:p>
            <a:endParaRPr lang="zh-CN" altLang="en-US" sz="1018"/>
          </a:p>
        </p:txBody>
      </p:sp>
      <p:sp>
        <p:nvSpPr>
          <p:cNvPr id="6" name="文本框 20">
            <a:extLst>
              <a:ext uri="{FF2B5EF4-FFF2-40B4-BE49-F238E27FC236}">
                <a16:creationId xmlns:a16="http://schemas.microsoft.com/office/drawing/2014/main" xmlns="" id="{8E16AE8A-C94C-4D1F-838A-F6881579255A}"/>
              </a:ext>
            </a:extLst>
          </p:cNvPr>
          <p:cNvSpPr txBox="1"/>
          <p:nvPr/>
        </p:nvSpPr>
        <p:spPr>
          <a:xfrm flipH="1">
            <a:off x="816765" y="1345855"/>
            <a:ext cx="3320895" cy="461665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/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脏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检查机制的实现原理</a:t>
            </a: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xmlns="" id="{CEF4BE1B-0B2E-4D6C-A4DC-BAD99A7B36A2}"/>
              </a:ext>
            </a:extLst>
          </p:cNvPr>
          <p:cNvCxnSpPr/>
          <p:nvPr/>
        </p:nvCxnSpPr>
        <p:spPr>
          <a:xfrm>
            <a:off x="453866" y="1807103"/>
            <a:ext cx="3512345" cy="0"/>
          </a:xfrm>
          <a:prstGeom prst="line">
            <a:avLst/>
          </a:prstGeom>
          <a:ln w="15875">
            <a:solidFill>
              <a:schemeClr val="accent5">
                <a:lumMod val="75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2477212" y="2038350"/>
            <a:ext cx="5008275" cy="146684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&lt;</a:t>
            </a:r>
            <a:r>
              <a:rPr lang="en-US" altLang="zh-CN" dirty="0">
                <a:solidFill>
                  <a:schemeClr val="tx1"/>
                </a:solidFill>
              </a:rPr>
              <a:t>body&gt;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    &lt;input ng-model="name"&gt;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    &lt;p&gt;Hello {{name}}!&lt;/p&gt;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  &lt;/body&gt; </a:t>
            </a:r>
          </a:p>
        </p:txBody>
      </p:sp>
      <p:sp>
        <p:nvSpPr>
          <p:cNvPr id="10" name="对角圆角矩形 9"/>
          <p:cNvSpPr/>
          <p:nvPr/>
        </p:nvSpPr>
        <p:spPr>
          <a:xfrm>
            <a:off x="826286" y="3911601"/>
            <a:ext cx="545307" cy="219075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1"/>
          </a:solidFill>
          <a:ln w="254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zh-CN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程序的交互过</a:t>
            </a:r>
            <a:r>
              <a:rPr lang="zh-CN" altLang="zh-CN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程</a:t>
            </a:r>
            <a:endParaRPr lang="zh-CN" altLang="en-US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iragino Sans GB W3" charset="-122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2081450" y="3797985"/>
            <a:ext cx="6443425" cy="369332"/>
            <a:chOff x="2081450" y="3797985"/>
            <a:chExt cx="6443425" cy="369332"/>
          </a:xfrm>
        </p:grpSpPr>
        <p:sp>
          <p:nvSpPr>
            <p:cNvPr id="11" name="椭圆 10"/>
            <p:cNvSpPr>
              <a:spLocks noChangeArrowheads="1"/>
            </p:cNvSpPr>
            <p:nvPr/>
          </p:nvSpPr>
          <p:spPr bwMode="auto">
            <a:xfrm>
              <a:off x="2081450" y="3916363"/>
              <a:ext cx="128588" cy="128588"/>
            </a:xfrm>
            <a:prstGeom prst="ellipse">
              <a:avLst/>
            </a:prstGeom>
            <a:noFill/>
            <a:ln w="28575" algn="ctr">
              <a:solidFill>
                <a:srgbClr val="00ACE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Font typeface="Arial" charset="0"/>
                <a:buNone/>
              </a:pPr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2314575" y="3797985"/>
              <a:ext cx="621030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zh-CN" dirty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Hiragino Sans GB W3" charset="-122"/>
                </a:rPr>
                <a:t>当用户按下某个键时，触发</a:t>
              </a:r>
              <a:r>
                <a:rPr lang="en-US" altLang="zh-CN" dirty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Hiragino Sans GB W3" charset="-122"/>
                </a:rPr>
                <a:t>input</a:t>
              </a:r>
              <a:r>
                <a:rPr lang="zh-CN" altLang="zh-CN" dirty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Hiragino Sans GB W3" charset="-122"/>
                </a:rPr>
                <a:t>上的</a:t>
              </a:r>
              <a:r>
                <a:rPr lang="en-US" altLang="zh-CN" dirty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Hiragino Sans GB W3" charset="-122"/>
                </a:rPr>
                <a:t>keydown</a:t>
              </a:r>
              <a:r>
                <a:rPr lang="zh-CN" altLang="zh-CN" dirty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Hiragino Sans GB W3" charset="-122"/>
                </a:rPr>
                <a:t>事件。</a:t>
              </a:r>
              <a:endParaRPr lang="zh-CN" altLang="en-US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2081450" y="4299566"/>
            <a:ext cx="7634049" cy="369332"/>
            <a:chOff x="2081450" y="4299566"/>
            <a:chExt cx="7634049" cy="369332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auto">
            <a:xfrm>
              <a:off x="2081450" y="4414045"/>
              <a:ext cx="128588" cy="128588"/>
            </a:xfrm>
            <a:prstGeom prst="ellipse">
              <a:avLst/>
            </a:prstGeom>
            <a:noFill/>
            <a:ln w="28575" algn="ctr">
              <a:solidFill>
                <a:srgbClr val="00ACE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Font typeface="Arial" charset="0"/>
                <a:buNone/>
              </a:pPr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2295524" y="4299566"/>
              <a:ext cx="741997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zh-CN" dirty="0" smtClean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Hiragino Sans GB W3" charset="-122"/>
                </a:rPr>
                <a:t>指</a:t>
              </a:r>
              <a:r>
                <a:rPr lang="zh-CN" altLang="zh-CN" dirty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Hiragino Sans GB W3" charset="-122"/>
                </a:rPr>
                <a:t>令监</a:t>
              </a:r>
              <a:r>
                <a:rPr lang="zh-CN" altLang="zh-CN" dirty="0" smtClean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Hiragino Sans GB W3" charset="-122"/>
                </a:rPr>
                <a:t>听值变</a:t>
              </a:r>
              <a:r>
                <a:rPr lang="zh-CN" altLang="zh-CN" dirty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Hiragino Sans GB W3" charset="-122"/>
                </a:rPr>
                <a:t>化，调用</a:t>
              </a:r>
              <a:r>
                <a:rPr lang="en-US" altLang="zh-CN" dirty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Hiragino Sans GB W3" charset="-122"/>
                </a:rPr>
                <a:t>$apply</a:t>
              </a:r>
              <a:r>
                <a:rPr lang="en-US" altLang="zh-CN" dirty="0" smtClean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Hiragino Sans GB W3" charset="-122"/>
                </a:rPr>
                <a:t>()</a:t>
              </a:r>
              <a:r>
                <a:rPr lang="zh-CN" altLang="zh-CN" dirty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Hiragino Sans GB W3" charset="-122"/>
                </a:rPr>
                <a:t>更</a:t>
              </a:r>
              <a:r>
                <a:rPr lang="zh-CN" altLang="zh-CN" dirty="0" smtClean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Hiragino Sans GB W3" charset="-122"/>
                </a:rPr>
                <a:t>新</a:t>
              </a:r>
              <a:r>
                <a:rPr lang="en-US" altLang="zh-CN" dirty="0" smtClean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Hiragino Sans GB W3" charset="-122"/>
                </a:rPr>
                <a:t>Context</a:t>
              </a:r>
              <a:r>
                <a:rPr lang="zh-CN" altLang="zh-CN" dirty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Hiragino Sans GB W3" charset="-122"/>
                </a:rPr>
                <a:t>中的数</a:t>
              </a:r>
              <a:r>
                <a:rPr lang="zh-CN" altLang="zh-CN" dirty="0" smtClean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Hiragino Sans GB W3" charset="-122"/>
                </a:rPr>
                <a:t>据赋值</a:t>
              </a:r>
              <a:r>
                <a:rPr lang="en-US" altLang="zh-CN" dirty="0" smtClean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Hiragino Sans GB W3" charset="-122"/>
                </a:rPr>
                <a:t>name</a:t>
              </a:r>
              <a:r>
                <a:rPr lang="zh-CN" altLang="zh-CN" dirty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Hiragino Sans GB W3" charset="-122"/>
                </a:rPr>
                <a:t>。</a:t>
              </a:r>
              <a:endParaRPr lang="zh-CN" altLang="en-US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2081450" y="4788585"/>
            <a:ext cx="7357825" cy="369332"/>
            <a:chOff x="2081450" y="4788585"/>
            <a:chExt cx="7357825" cy="369332"/>
          </a:xfrm>
        </p:grpSpPr>
        <p:sp>
          <p:nvSpPr>
            <p:cNvPr id="13" name="椭圆 12"/>
            <p:cNvSpPr>
              <a:spLocks noChangeArrowheads="1"/>
            </p:cNvSpPr>
            <p:nvPr/>
          </p:nvSpPr>
          <p:spPr bwMode="auto">
            <a:xfrm>
              <a:off x="2081450" y="4878388"/>
              <a:ext cx="128588" cy="128588"/>
            </a:xfrm>
            <a:prstGeom prst="ellipse">
              <a:avLst/>
            </a:prstGeom>
            <a:noFill/>
            <a:ln w="28575" algn="ctr">
              <a:solidFill>
                <a:srgbClr val="00ACE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Font typeface="Arial" charset="0"/>
                <a:buNone/>
              </a:pPr>
              <a:endParaRPr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2314575" y="4788585"/>
              <a:ext cx="712470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Hiragino Sans GB W3" charset="-122"/>
                </a:rPr>
                <a:t>$digest</a:t>
              </a:r>
              <a:r>
                <a:rPr lang="zh-CN" altLang="zh-CN" dirty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Hiragino Sans GB W3" charset="-122"/>
                </a:rPr>
                <a:t>循环开始执行，查询每个</a:t>
              </a:r>
              <a:r>
                <a:rPr lang="en-US" altLang="zh-CN" dirty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Hiragino Sans GB W3" charset="-122"/>
                </a:rPr>
                <a:t>$watch</a:t>
              </a:r>
              <a:r>
                <a:rPr lang="zh-CN" altLang="zh-CN" dirty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Hiragino Sans GB W3" charset="-122"/>
                </a:rPr>
                <a:t>是否变化。</a:t>
              </a:r>
              <a:endParaRPr lang="zh-CN" altLang="en-US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2081450" y="5255995"/>
            <a:ext cx="7062550" cy="369332"/>
            <a:chOff x="2081450" y="5255995"/>
            <a:chExt cx="7062550" cy="369332"/>
          </a:xfrm>
        </p:grpSpPr>
        <p:sp>
          <p:nvSpPr>
            <p:cNvPr id="14" name="椭圆 13"/>
            <p:cNvSpPr>
              <a:spLocks noChangeArrowheads="1"/>
            </p:cNvSpPr>
            <p:nvPr/>
          </p:nvSpPr>
          <p:spPr bwMode="auto">
            <a:xfrm>
              <a:off x="2081450" y="5387976"/>
              <a:ext cx="128588" cy="128588"/>
            </a:xfrm>
            <a:prstGeom prst="ellipse">
              <a:avLst/>
            </a:prstGeom>
            <a:noFill/>
            <a:ln w="28575" algn="ctr">
              <a:solidFill>
                <a:srgbClr val="00ACE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Font typeface="Arial" charset="0"/>
                <a:buNone/>
              </a:pPr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2290761" y="5255995"/>
              <a:ext cx="6853239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zh-CN" dirty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Hiragino Sans GB W3" charset="-122"/>
                </a:rPr>
                <a:t>监视</a:t>
              </a:r>
              <a:r>
                <a:rPr lang="en-US" altLang="zh-CN" dirty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Hiragino Sans GB W3" charset="-122"/>
                </a:rPr>
                <a:t>$scope.name</a:t>
              </a:r>
              <a:r>
                <a:rPr lang="zh-CN" altLang="zh-CN" dirty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Hiragino Sans GB W3" charset="-122"/>
                </a:rPr>
                <a:t>的</a:t>
              </a:r>
              <a:r>
                <a:rPr lang="en-US" altLang="zh-CN" dirty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Hiragino Sans GB W3" charset="-122"/>
                </a:rPr>
                <a:t>$watch</a:t>
              </a:r>
              <a:r>
                <a:rPr lang="zh-CN" altLang="zh-CN" dirty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Hiragino Sans GB W3" charset="-122"/>
                </a:rPr>
                <a:t>报</a:t>
              </a:r>
              <a:r>
                <a:rPr lang="zh-CN" altLang="zh-CN" dirty="0" smtClean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Hiragino Sans GB W3" charset="-122"/>
                </a:rPr>
                <a:t>告变</a:t>
              </a:r>
              <a:r>
                <a:rPr lang="zh-CN" altLang="zh-CN" dirty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Hiragino Sans GB W3" charset="-122"/>
                </a:rPr>
                <a:t>化，强制再执</a:t>
              </a:r>
              <a:r>
                <a:rPr lang="zh-CN" altLang="zh-CN" dirty="0" smtClean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Hiragino Sans GB W3" charset="-122"/>
                </a:rPr>
                <a:t>行</a:t>
              </a:r>
              <a:r>
                <a:rPr lang="en-US" altLang="zh-CN" dirty="0" smtClean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Hiragino Sans GB W3" charset="-122"/>
                </a:rPr>
                <a:t>$</a:t>
              </a:r>
              <a:r>
                <a:rPr lang="en-US" altLang="zh-CN" dirty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Hiragino Sans GB W3" charset="-122"/>
                </a:rPr>
                <a:t>digest</a:t>
              </a:r>
              <a:r>
                <a:rPr lang="zh-CN" altLang="zh-CN" dirty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Hiragino Sans GB W3" charset="-122"/>
                </a:rPr>
                <a:t>循环。</a:t>
              </a:r>
              <a:endParaRPr lang="zh-CN" altLang="en-US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2081450" y="5779185"/>
            <a:ext cx="7133986" cy="369332"/>
            <a:chOff x="2081450" y="5779185"/>
            <a:chExt cx="7133986" cy="369332"/>
          </a:xfrm>
        </p:grpSpPr>
        <p:sp>
          <p:nvSpPr>
            <p:cNvPr id="15" name="椭圆 14"/>
            <p:cNvSpPr>
              <a:spLocks noChangeArrowheads="1"/>
            </p:cNvSpPr>
            <p:nvPr/>
          </p:nvSpPr>
          <p:spPr bwMode="auto">
            <a:xfrm>
              <a:off x="2081450" y="5902326"/>
              <a:ext cx="128588" cy="128588"/>
            </a:xfrm>
            <a:prstGeom prst="ellipse">
              <a:avLst/>
            </a:prstGeom>
            <a:noFill/>
            <a:ln w="28575" algn="ctr">
              <a:solidFill>
                <a:srgbClr val="00ACE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Font typeface="Arial" charset="0"/>
                <a:buNone/>
              </a:pPr>
              <a:endParaRPr lang="zh-CN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2290761" y="5779185"/>
              <a:ext cx="692467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zh-CN" dirty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Hiragino Sans GB W3" charset="-122"/>
                </a:rPr>
                <a:t>新的</a:t>
              </a:r>
              <a:r>
                <a:rPr lang="en-US" altLang="zh-CN" dirty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Hiragino Sans GB W3" charset="-122"/>
                </a:rPr>
                <a:t>$digest</a:t>
              </a:r>
              <a:r>
                <a:rPr lang="zh-CN" altLang="zh-CN" dirty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Hiragino Sans GB W3" charset="-122"/>
                </a:rPr>
                <a:t>循环没有检测到变化，浏览器更新</a:t>
              </a:r>
              <a:r>
                <a:rPr lang="en-US" altLang="zh-CN" dirty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Hiragino Sans GB W3" charset="-122"/>
                </a:rPr>
                <a:t>DOM</a:t>
              </a:r>
              <a:r>
                <a:rPr lang="zh-CN" altLang="zh-CN" dirty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Hiragino Sans GB W3" charset="-122"/>
                </a:rPr>
                <a:t>。</a:t>
              </a:r>
              <a:endParaRPr lang="zh-CN" altLang="en-US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42051302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7b3285ea0d8267b7d69b3f02d6a88ae9d3c7d8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脏检查机制"/>
  <p:tag name="GENSWF_ADVANCE_TIME" val="0.00"/>
  <p:tag name="ISPRING_SLIDE_INDENT_LEVEL" val="0"/>
  <p:tag name="ISPRING_CUSTOM_TIMING_USED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脏检查机制"/>
  <p:tag name="GENSWF_ADVANCE_TIME" val="0.00"/>
  <p:tag name="ISPRING_SLIDE_INDENT_LEVEL" val="0"/>
  <p:tag name="ISPRING_CUSTOM_TIMING_USED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脏检查机制"/>
  <p:tag name="GENSWF_ADVANCE_TIME" val="0.00"/>
  <p:tag name="ISPRING_SLIDE_INDENT_LEVEL" val="0"/>
  <p:tag name="ISPRING_CUSTOM_TIMING_USED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脏检查机制"/>
  <p:tag name="GENSWF_ADVANCE_TIME" val="0.00"/>
  <p:tag name="ISPRING_SLIDE_INDENT_LEVEL" val="0"/>
  <p:tag name="ISPRING_CUSTOM_TIMING_USED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AngularJS与依赖注入"/>
  <p:tag name="GENSWF_ADVANCE_TIME" val="0.00"/>
  <p:tag name="ISPRING_SLIDE_INDENT_LEVEL" val="0"/>
  <p:tag name="ISPRING_CUSTOM_TIMING_USED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AngularJS与依赖注入"/>
  <p:tag name="GENSWF_ADVANCE_TIME" val="0.00"/>
  <p:tag name="ISPRING_SLIDE_INDENT_LEVEL" val="0"/>
  <p:tag name="ISPRING_CUSTOM_TIMING_USED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AngularJS与依赖注入"/>
  <p:tag name="GENSWF_ADVANCE_TIME" val="0.00"/>
  <p:tag name="ISPRING_SLIDE_INDENT_LEVEL" val="0"/>
  <p:tag name="ISPRING_CUSTOM_TIMING_USED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AngularJS与依赖注入"/>
  <p:tag name="GENSWF_ADVANCE_TIME" val="0.00"/>
  <p:tag name="ISPRING_SLIDE_INDENT_LEVEL" val="0"/>
  <p:tag name="ISPRING_CUSTOM_TIMING_USED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AngularJS与依赖注入"/>
  <p:tag name="GENSWF_ADVANCE_TIME" val="0.00"/>
  <p:tag name="ISPRING_SLIDE_INDENT_LEVEL" val="0"/>
  <p:tag name="ISPRING_CUSTOM_TIMING_USED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AngularJS与依赖注入"/>
  <p:tag name="GENSWF_ADVANCE_TIME" val="0.00"/>
  <p:tag name="ISPRING_SLIDE_INDENT_LEVEL" val="0"/>
  <p:tag name="ISPRING_CUSTOM_TIMING_USED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第4章 AngularJS进阶"/>
  <p:tag name="GENSWF_ADVANCE_TIME" val="0.00"/>
  <p:tag name="ISPRING_SLIDE_INDENT_LEVEL" val="0"/>
  <p:tag name="ISPRING_CUSTOM_TIMING_USED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AngularJS与依赖注入"/>
  <p:tag name="GENSWF_ADVANCE_TIME" val="0.00"/>
  <p:tag name="ISPRING_SLIDE_INDENT_LEVEL" val="0"/>
  <p:tag name="ISPRING_CUSTOM_TIMING_USED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AngularJS与依赖注入"/>
  <p:tag name="GENSWF_ADVANCE_TIME" val="0.00"/>
  <p:tag name="ISPRING_SLIDE_INDENT_LEVEL" val="0"/>
  <p:tag name="ISPRING_CUSTOM_TIMING_USED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AngularJS与依赖注入"/>
  <p:tag name="GENSWF_ADVANCE_TIME" val="0.00"/>
  <p:tag name="ISPRING_SLIDE_INDENT_LEVEL" val="0"/>
  <p:tag name="ISPRING_CUSTOM_TIMING_USED" val="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课后作业"/>
  <p:tag name="GENSWF_ADVANCE_TIME" val="0.00"/>
  <p:tag name="ISPRING_SLIDE_INDENT_LEVEL" val="0"/>
  <p:tag name="ISPRING_CUSTOM_TIMING_USED" val="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谢谢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作业点评"/>
  <p:tag name="GENSWF_ADVANCE_TIME" val="0.00"/>
  <p:tag name="ISPRING_SLIDE_INDENT_LEVEL" val="0"/>
  <p:tag name="ISPRING_CUSTOM_TIMING_USED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AngularJS与MVVM"/>
  <p:tag name="GENSWF_ADVANCE_TIME" val="0.00"/>
  <p:tag name="ISPRING_SLIDE_INDENT_LEVEL" val="0"/>
  <p:tag name="ISPRING_CUSTOM_TIMING_USED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AngularJS的启动流程"/>
  <p:tag name="GENSWF_ADVANCE_TIME" val="0.00"/>
  <p:tag name="ISPRING_SLIDE_INDENT_LEVEL" val="0"/>
  <p:tag name="ISPRING_CUSTOM_TIMING_USED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AngularJS的启动流程"/>
  <p:tag name="GENSWF_ADVANCE_TIME" val="0.00"/>
  <p:tag name="ISPRING_SLIDE_INDENT_LEVEL" val="0"/>
  <p:tag name="ISPRING_CUSTOM_TIMING_USED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脏检查机制"/>
  <p:tag name="GENSWF_ADVANCE_TIME" val="0.00"/>
  <p:tag name="ISPRING_SLIDE_INDENT_LEVEL" val="0"/>
  <p:tag name="ISPRING_CUSTOM_TIMING_USED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脏检查机制"/>
  <p:tag name="GENSWF_ADVANCE_TIME" val="0.00"/>
  <p:tag name="ISPRING_SLIDE_INDENT_LEVEL" val="0"/>
  <p:tag name="ISPRING_CUSTOM_TIMING_USED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脏检查机制"/>
  <p:tag name="GENSWF_ADVANCE_TIME" val="0.00"/>
  <p:tag name="ISPRING_SLIDE_INDENT_LEVEL" val="0"/>
  <p:tag name="ISPRING_CUSTOM_TIMING_USED" val="0"/>
</p:tagLst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>
            <a:lumMod val="90000"/>
          </a:schemeClr>
        </a:solidFill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5772</TotalTime>
  <Words>2094</Words>
  <Application>Microsoft Office PowerPoint</Application>
  <PresentationFormat>全屏显示(4:3)</PresentationFormat>
  <Paragraphs>222</Paragraphs>
  <Slides>24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5" baseType="lpstr">
      <vt:lpstr>Office 主题​​</vt:lpstr>
      <vt:lpstr>PowerPoint 演示文稿</vt:lpstr>
      <vt:lpstr>学习目标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lucius</dc:creator>
  <cp:lastModifiedBy>王哲</cp:lastModifiedBy>
  <cp:revision>288</cp:revision>
  <dcterms:created xsi:type="dcterms:W3CDTF">2016-08-25T05:15:17Z</dcterms:created>
  <dcterms:modified xsi:type="dcterms:W3CDTF">2018-01-06T07:55:24Z</dcterms:modified>
</cp:coreProperties>
</file>