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20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40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41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46" r:id="rId39"/>
    <p:sldId id="391" r:id="rId40"/>
    <p:sldId id="392" r:id="rId41"/>
    <p:sldId id="393" r:id="rId42"/>
    <p:sldId id="394" r:id="rId43"/>
    <p:sldId id="395" r:id="rId44"/>
    <p:sldId id="397" r:id="rId45"/>
    <p:sldId id="398" r:id="rId46"/>
    <p:sldId id="399" r:id="rId47"/>
    <p:sldId id="396" r:id="rId48"/>
    <p:sldId id="400" r:id="rId49"/>
    <p:sldId id="401" r:id="rId50"/>
    <p:sldId id="402" r:id="rId51"/>
    <p:sldId id="403" r:id="rId52"/>
    <p:sldId id="260" r:id="rId53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DE"/>
    <a:srgbClr val="97B1E5"/>
    <a:srgbClr val="ABD9B0"/>
    <a:srgbClr val="D890B4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6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2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3240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86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64" r:id="rId4"/>
    <p:sldLayoutId id="2147483665" r:id="rId5"/>
    <p:sldLayoutId id="2147483666" r:id="rId6"/>
    <p:sldLayoutId id="2147483670" r:id="rId7"/>
    <p:sldLayoutId id="2147483673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9742" y="2708920"/>
            <a:ext cx="736451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AngularJS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框架项目实战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分析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0" y="3128875"/>
            <a:ext cx="3740780" cy="253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440976" y="2947900"/>
            <a:ext cx="3742484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 smtClean="0"/>
              <a:t>展示全部受邀嘉宾的信息列表。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 smtClean="0"/>
              <a:t>增加受邀嘉宾信息 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 smtClean="0"/>
              <a:t>修改受邀嘉宾的状态。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 smtClean="0"/>
              <a:t>删除受邀嘉宾的信息。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 smtClean="0"/>
              <a:t>根据受邀嘉宾的状态，展示不同状态的受邀嘉宾列表。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0427" y="2086660"/>
            <a:ext cx="7901098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本</a:t>
            </a:r>
            <a:r>
              <a:rPr lang="zh-CN" altLang="zh-CN" dirty="0"/>
              <a:t>项目主要用于记录宴会受邀嘉宾的姓名、电话和受邀状态，要求具有如下功能。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74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分析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0" y="2224087"/>
            <a:ext cx="345257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584247" y="5116532"/>
            <a:ext cx="3068952" cy="523875"/>
          </a:xfrm>
          <a:prstGeom prst="roundRect">
            <a:avLst/>
          </a:prstGeom>
          <a:noFill/>
          <a:ln w="254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数据存储分析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8599" y="2395537"/>
            <a:ext cx="42100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在实际开发中，一般前端跟后端对接是由后端做接口，类似一个链接，前端通过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调用接口，然后将调用接口获得的数据渲染到页面上。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做前端开发时，通常通过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服务向后台发送请求，后台接收到请求后会调用相应的代码操作数据库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85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199" y="1597063"/>
            <a:ext cx="6029325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例</a:t>
            </a:r>
            <a:r>
              <a:rPr lang="zh-CN" altLang="zh-CN" dirty="0"/>
              <a:t>如一个项目的后台使用</a:t>
            </a:r>
            <a:r>
              <a:rPr lang="en-US" altLang="zh-CN" dirty="0"/>
              <a:t>Java</a:t>
            </a:r>
            <a:r>
              <a:rPr lang="zh-CN" altLang="zh-CN" dirty="0"/>
              <a:t>来实现，使用</a:t>
            </a:r>
            <a:r>
              <a:rPr lang="en-US" altLang="zh-CN" dirty="0"/>
              <a:t>MySQL</a:t>
            </a:r>
            <a:r>
              <a:rPr lang="zh-CN" altLang="zh-CN" dirty="0"/>
              <a:t>数据库来存储数据，这时列表展示功能需要查询数据时可以使用</a:t>
            </a:r>
            <a:r>
              <a:rPr lang="en-US" altLang="zh-CN" dirty="0"/>
              <a:t>AngularJS</a:t>
            </a:r>
            <a:r>
              <a:rPr lang="zh-CN" altLang="zh-CN" dirty="0"/>
              <a:t>代码发送请求，示例代码如下所示。</a:t>
            </a:r>
            <a:endParaRPr lang="zh-CN" altLang="en-US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1" y="1597063"/>
            <a:ext cx="1619250" cy="143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633411" y="3270212"/>
            <a:ext cx="7843839" cy="277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angular.module('app',[])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.controller('MyCtrl',function ($scope,$http)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$http.get('http://127.0.0.1:80/user/getUsers')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.then(function successCallback(response)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…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})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24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3405" y="1235113"/>
            <a:ext cx="79438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URL</a:t>
            </a:r>
            <a:r>
              <a:rPr lang="zh-CN" altLang="en-US" dirty="0"/>
              <a:t>为“</a:t>
            </a:r>
            <a:r>
              <a:rPr lang="en-US" altLang="zh-CN" dirty="0"/>
              <a:t>http://127.0.0.1:80/user/getUsers”</a:t>
            </a:r>
            <a:r>
              <a:rPr lang="zh-CN" altLang="en-US" dirty="0"/>
              <a:t>的请求会访问到后台</a:t>
            </a:r>
            <a:r>
              <a:rPr lang="en-US" altLang="zh-CN" dirty="0"/>
              <a:t>Java</a:t>
            </a:r>
            <a:r>
              <a:rPr lang="zh-CN" altLang="en-US" dirty="0"/>
              <a:t>提供的接口，调用操作数据库代码，由</a:t>
            </a:r>
            <a:r>
              <a:rPr lang="en-US" altLang="zh-CN" dirty="0"/>
              <a:t>Java</a:t>
            </a:r>
            <a:r>
              <a:rPr lang="zh-CN" altLang="en-US" dirty="0"/>
              <a:t>代码结合</a:t>
            </a:r>
            <a:r>
              <a:rPr lang="en-US" altLang="zh-CN" dirty="0"/>
              <a:t>SQL</a:t>
            </a:r>
            <a:r>
              <a:rPr lang="zh-CN" altLang="en-US" dirty="0"/>
              <a:t>语句来操作数据库，示例代码如下所示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sp>
        <p:nvSpPr>
          <p:cNvPr id="14" name="矩形 13"/>
          <p:cNvSpPr/>
          <p:nvPr/>
        </p:nvSpPr>
        <p:spPr>
          <a:xfrm>
            <a:off x="583404" y="2602516"/>
            <a:ext cx="7843839" cy="1707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public void getUsers(){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List&lt;User&gt; users = User.dao.find("select * from t_user");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renderJson(Users);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5" y="4431316"/>
            <a:ext cx="177743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419350" y="4642961"/>
            <a:ext cx="6007893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事</a:t>
            </a:r>
            <a:r>
              <a:rPr lang="zh-CN" altLang="zh-CN" dirty="0"/>
              <a:t>实上，操作数据库可以选择任何的后端语言，只要可以提供</a:t>
            </a:r>
            <a:r>
              <a:rPr lang="en-US" altLang="zh-CN" dirty="0"/>
              <a:t>HTTP</a:t>
            </a:r>
            <a:r>
              <a:rPr lang="zh-CN" altLang="zh-CN" dirty="0"/>
              <a:t>形式的接口即可。由于本案例主要为了演示</a:t>
            </a:r>
            <a:r>
              <a:rPr lang="en-US" altLang="zh-CN" dirty="0"/>
              <a:t>AngularJS</a:t>
            </a:r>
            <a:r>
              <a:rPr lang="zh-CN" altLang="zh-CN" dirty="0"/>
              <a:t>实现的增删改查，关注的是前端编程，所以使用数组的方式来存储数据。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92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62550" y="1714888"/>
            <a:ext cx="3219450" cy="4104887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项目实现分析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194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5298870" y="1895473"/>
            <a:ext cx="314980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架构模式，首先要设计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层，用于封装对象模型，在对象模型中存储数据，并提供操作数据的方法，然后实现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层，用于编写业务逻辑，并提供将要展示到视图的数据，最后实现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层，编写静态页面。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5" y="2076448"/>
            <a:ext cx="3705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1" y="3400423"/>
            <a:ext cx="4619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707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项目实现分析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194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490426" y="2095411"/>
            <a:ext cx="8139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zh-CN" altLang="zh-CN" dirty="0" smtClean="0"/>
              <a:t>在</a:t>
            </a:r>
            <a:r>
              <a:rPr lang="zh-CN" altLang="zh-CN" dirty="0"/>
              <a:t>应用的</a:t>
            </a:r>
            <a:r>
              <a:rPr lang="en-US" altLang="zh-CN" dirty="0"/>
              <a:t>Model</a:t>
            </a:r>
            <a:r>
              <a:rPr lang="zh-CN" altLang="zh-CN" dirty="0"/>
              <a:t>层定义</a:t>
            </a:r>
            <a:r>
              <a:rPr lang="en-US" altLang="zh-CN" dirty="0"/>
              <a:t>Guest</a:t>
            </a:r>
            <a:r>
              <a:rPr lang="zh-CN" altLang="zh-CN" dirty="0"/>
              <a:t>对象和</a:t>
            </a:r>
            <a:r>
              <a:rPr lang="en-US" altLang="zh-CN" dirty="0"/>
              <a:t>guestList</a:t>
            </a:r>
            <a:r>
              <a:rPr lang="zh-CN" altLang="zh-CN" dirty="0"/>
              <a:t>对象，用于存储每个受邀嘉宾和受邀嘉宾列表的信息，并在两个对象中提供方法用来操作数据，具体如下。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2904" y="2878693"/>
            <a:ext cx="25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Guest</a:t>
            </a:r>
            <a:r>
              <a:rPr lang="zh-CN" altLang="zh-CN" dirty="0"/>
              <a:t>对象的属性和方法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77299" y="2878693"/>
            <a:ext cx="2856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guestList</a:t>
            </a:r>
            <a:r>
              <a:rPr lang="zh-CN" altLang="zh-CN" dirty="0"/>
              <a:t>对象的属性和方法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3717"/>
              </p:ext>
            </p:extLst>
          </p:nvPr>
        </p:nvGraphicFramePr>
        <p:xfrm>
          <a:off x="891429" y="3351371"/>
          <a:ext cx="3161069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421"/>
                <a:gridCol w="838200"/>
                <a:gridCol w="1747448"/>
              </a:tblGrid>
              <a:tr h="123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类别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name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嘉宾姓名。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phone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嘉宾电话。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state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受邀状态（邀请中、已接受、已拒绝、全部）。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accept()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接受邀请。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refuse()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拒绝邀请。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22458"/>
              </p:ext>
            </p:extLst>
          </p:nvPr>
        </p:nvGraphicFramePr>
        <p:xfrm>
          <a:off x="4257675" y="3340576"/>
          <a:ext cx="4702911" cy="31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650"/>
                <a:gridCol w="790575"/>
                <a:gridCol w="3283686"/>
              </a:tblGrid>
              <a:tr h="135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类别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属性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存储受邀嘉宾的信息。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方法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add()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用于添加受邀嘉宾。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参数：</a:t>
                      </a:r>
                      <a:r>
                        <a:rPr lang="en-US" sz="1600" kern="100">
                          <a:effectLst/>
                        </a:rPr>
                        <a:t>name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phone</a:t>
                      </a:r>
                      <a:r>
                        <a:rPr lang="zh-CN" sz="1600" kern="100">
                          <a:effectLst/>
                        </a:rPr>
                        <a:t>，添加的嘉宾不能重复：手机号不相同，嘉宾必须有名字和电话。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remove()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用于删除受邀嘉宾。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参数：</a:t>
                      </a:r>
                      <a:r>
                        <a:rPr lang="en-US" sz="1600" kern="100" dirty="0">
                          <a:effectLst/>
                        </a:rPr>
                        <a:t>guest</a:t>
                      </a:r>
                      <a:r>
                        <a:rPr lang="zh-CN" sz="1600" kern="100" dirty="0">
                          <a:effectLst/>
                        </a:rPr>
                        <a:t>（嘉宾的对象），先找到嘉宾的</a:t>
                      </a:r>
                      <a:r>
                        <a:rPr lang="en-US" sz="1600" kern="100" dirty="0">
                          <a:effectLst/>
                        </a:rPr>
                        <a:t>list</a:t>
                      </a:r>
                      <a:r>
                        <a:rPr lang="zh-CN" sz="1600" kern="100" dirty="0">
                          <a:effectLst/>
                        </a:rPr>
                        <a:t>中的索引，然后再用</a:t>
                      </a:r>
                      <a:r>
                        <a:rPr lang="en-US" sz="1600" kern="100" dirty="0">
                          <a:effectLst/>
                        </a:rPr>
                        <a:t>splice()</a:t>
                      </a:r>
                      <a:r>
                        <a:rPr lang="zh-CN" sz="1600" kern="100" dirty="0">
                          <a:effectLst/>
                        </a:rPr>
                        <a:t>方法删除它。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getList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用于查询受邀嘉宾列表。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参数：</a:t>
                      </a:r>
                      <a:r>
                        <a:rPr lang="en-US" sz="1600" kern="100" dirty="0">
                          <a:effectLst/>
                        </a:rPr>
                        <a:t>state</a:t>
                      </a:r>
                      <a:r>
                        <a:rPr lang="zh-CN" sz="1600" kern="100" dirty="0">
                          <a:effectLst/>
                        </a:rPr>
                        <a:t>（要查询的状态，全部，邀请中，已接受，已拒绝）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6769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2387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目目录和文件结构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3290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1" y="2176462"/>
            <a:ext cx="2904492" cy="299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>
            <a:endCxn id="11" idx="1"/>
          </p:cNvCxnSpPr>
          <p:nvPr/>
        </p:nvCxnSpPr>
        <p:spPr>
          <a:xfrm>
            <a:off x="2600325" y="5038725"/>
            <a:ext cx="1383089" cy="95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83414" y="48635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首页页面文件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85925" y="2686050"/>
            <a:ext cx="22955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43350" y="2501384"/>
            <a:ext cx="295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自定义的</a:t>
            </a:r>
            <a:r>
              <a:rPr lang="en-US" altLang="zh-CN" dirty="0"/>
              <a:t>JavaScript</a:t>
            </a:r>
            <a:r>
              <a:rPr lang="zh-CN" altLang="zh-CN" dirty="0"/>
              <a:t>文件目录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81350" y="3028950"/>
            <a:ext cx="800100" cy="95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52874" y="2881195"/>
            <a:ext cx="5324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本项目自定义的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文件，负责</a:t>
            </a:r>
            <a:r>
              <a:rPr lang="en-US" altLang="zh-CN" dirty="0" smtClean="0"/>
              <a:t>Model</a:t>
            </a:r>
            <a:r>
              <a:rPr lang="zh-CN" altLang="zh-CN" dirty="0" smtClean="0"/>
              <a:t>层编码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733551" y="3362325"/>
            <a:ext cx="2247899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14809" y="3674268"/>
            <a:ext cx="1468605" cy="95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67000" y="4400550"/>
            <a:ext cx="131641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954839" y="319671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第三方库文件目录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983413" y="3475941"/>
            <a:ext cx="5293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AngularJS</a:t>
            </a:r>
            <a:r>
              <a:rPr lang="zh-CN" altLang="zh-CN" dirty="0"/>
              <a:t>库文件目录，其中包含</a:t>
            </a:r>
            <a:r>
              <a:rPr lang="en-US" altLang="zh-CN" dirty="0"/>
              <a:t>angular.js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987192" y="4217253"/>
            <a:ext cx="5210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Bootstrap</a:t>
            </a:r>
            <a:r>
              <a:rPr lang="zh-CN" altLang="zh-CN" dirty="0"/>
              <a:t>库文件目录，其中包含的</a:t>
            </a:r>
            <a:r>
              <a:rPr lang="en-US" altLang="zh-CN" dirty="0"/>
              <a:t>bootstraps.css</a:t>
            </a:r>
            <a:r>
              <a:rPr lang="zh-CN" altLang="zh-CN" dirty="0"/>
              <a:t>文件用于控制</a:t>
            </a:r>
            <a:r>
              <a:rPr lang="en-US" altLang="zh-CN" dirty="0"/>
              <a:t>index.html</a:t>
            </a:r>
            <a:r>
              <a:rPr lang="zh-CN" altLang="zh-CN" dirty="0"/>
              <a:t>页面样式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62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2387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装对象模型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670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" y="2195810"/>
            <a:ext cx="3590674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3710055" y="1870291"/>
            <a:ext cx="185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Guest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7572" y="3710939"/>
            <a:ext cx="2713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guestList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19499" y="27876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定</a:t>
            </a:r>
            <a:r>
              <a:rPr lang="zh-CN" altLang="zh-CN" dirty="0"/>
              <a:t>义</a:t>
            </a:r>
            <a:r>
              <a:rPr lang="en-US" altLang="zh-CN" dirty="0"/>
              <a:t>model</a:t>
            </a:r>
            <a:r>
              <a:rPr lang="zh-CN" altLang="zh-CN" dirty="0"/>
              <a:t>模块，在</a:t>
            </a:r>
            <a:r>
              <a:rPr lang="en-US" altLang="zh-CN" dirty="0"/>
              <a:t>model</a:t>
            </a:r>
            <a:r>
              <a:rPr lang="zh-CN" altLang="zh-CN" dirty="0"/>
              <a:t>模块中定义</a:t>
            </a:r>
            <a:r>
              <a:rPr lang="en-US" altLang="zh-CN" dirty="0"/>
              <a:t>Guest</a:t>
            </a:r>
            <a:r>
              <a:rPr lang="zh-CN" altLang="zh-CN" dirty="0"/>
              <a:t>对象，</a:t>
            </a:r>
            <a:r>
              <a:rPr lang="en-US" altLang="zh-CN" dirty="0"/>
              <a:t>Guest</a:t>
            </a:r>
            <a:r>
              <a:rPr lang="zh-CN" altLang="zh-CN" dirty="0"/>
              <a:t>对象中包含姓名（</a:t>
            </a:r>
            <a:r>
              <a:rPr lang="en-US" altLang="zh-CN" dirty="0"/>
              <a:t>name</a:t>
            </a:r>
            <a:r>
              <a:rPr lang="zh-CN" altLang="zh-CN" dirty="0"/>
              <a:t>）、电话（</a:t>
            </a:r>
            <a:r>
              <a:rPr lang="en-US" altLang="zh-CN" dirty="0"/>
              <a:t>phone</a:t>
            </a:r>
            <a:r>
              <a:rPr lang="zh-CN" altLang="zh-CN" dirty="0"/>
              <a:t>）和状态（</a:t>
            </a:r>
            <a:r>
              <a:rPr lang="en-US" altLang="zh-CN" dirty="0"/>
              <a:t>state</a:t>
            </a:r>
            <a:r>
              <a:rPr lang="zh-CN" altLang="zh-CN" dirty="0"/>
              <a:t>）</a:t>
            </a:r>
            <a:r>
              <a:rPr lang="en-US" altLang="zh-CN" dirty="0"/>
              <a:t>3</a:t>
            </a:r>
            <a:r>
              <a:rPr lang="zh-CN" altLang="zh-CN" dirty="0"/>
              <a:t>个属</a:t>
            </a:r>
            <a:r>
              <a:rPr lang="zh-CN" altLang="zh-CN" dirty="0" smtClean="0"/>
              <a:t>性。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19498" y="47294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定</a:t>
            </a:r>
            <a:r>
              <a:rPr lang="zh-CN" altLang="zh-CN" dirty="0"/>
              <a:t>义</a:t>
            </a:r>
            <a:r>
              <a:rPr lang="en-US" altLang="zh-CN" dirty="0"/>
              <a:t>modelService</a:t>
            </a:r>
            <a:r>
              <a:rPr lang="zh-CN" altLang="zh-CN" dirty="0"/>
              <a:t>服务，在该服务中定义</a:t>
            </a:r>
            <a:r>
              <a:rPr lang="en-US" altLang="zh-CN" dirty="0"/>
              <a:t>guestList</a:t>
            </a:r>
            <a:r>
              <a:rPr lang="zh-CN" altLang="zh-CN" dirty="0"/>
              <a:t>对象，并且创建方法添加（</a:t>
            </a:r>
            <a:r>
              <a:rPr lang="en-US" altLang="zh-CN" dirty="0"/>
              <a:t>add</a:t>
            </a:r>
            <a:r>
              <a:rPr lang="zh-CN" altLang="zh-CN" dirty="0"/>
              <a:t>）、删除（</a:t>
            </a:r>
            <a:r>
              <a:rPr lang="en-US" altLang="zh-CN" dirty="0"/>
              <a:t>remove</a:t>
            </a:r>
            <a:r>
              <a:rPr lang="zh-CN" altLang="zh-CN" dirty="0"/>
              <a:t>）和条件查询（</a:t>
            </a:r>
            <a:r>
              <a:rPr lang="en-US" altLang="zh-CN" dirty="0"/>
              <a:t>getList</a:t>
            </a:r>
            <a:r>
              <a:rPr lang="zh-CN" altLang="zh-CN" dirty="0"/>
              <a:t>）。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683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2387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编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写业务逻辑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670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947684"/>
            <a:ext cx="299085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24716" y="1947684"/>
            <a:ext cx="5966571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本</a:t>
            </a:r>
            <a:r>
              <a:rPr lang="zh-CN" altLang="zh-CN" dirty="0"/>
              <a:t>项目的业务逻辑代码需要在</a:t>
            </a:r>
            <a:r>
              <a:rPr lang="en-US" altLang="zh-CN" dirty="0"/>
              <a:t>GuestList\index.html</a:t>
            </a:r>
            <a:r>
              <a:rPr lang="zh-CN" altLang="zh-CN" dirty="0"/>
              <a:t>文件中编</a:t>
            </a:r>
            <a:r>
              <a:rPr lang="zh-CN" altLang="zh-CN" dirty="0" smtClean="0"/>
              <a:t>写</a:t>
            </a:r>
            <a:r>
              <a:rPr lang="zh-CN" altLang="en-US" dirty="0" smtClean="0"/>
              <a:t>，</a:t>
            </a:r>
            <a:r>
              <a:rPr lang="zh-CN" altLang="zh-CN" dirty="0"/>
              <a:t>具体步骤如下。</a:t>
            </a:r>
            <a:endParaRPr lang="zh-CN" altLang="en-US" dirty="0"/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1049888" y="3247095"/>
            <a:ext cx="128588" cy="128588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cxnSp>
        <p:nvCxnSpPr>
          <p:cNvPr id="15" name="直接连接符 14"/>
          <p:cNvCxnSpPr>
            <a:cxnSpLocks noChangeShapeType="1"/>
            <a:stCxn id="14" idx="4"/>
          </p:cNvCxnSpPr>
          <p:nvPr/>
        </p:nvCxnSpPr>
        <p:spPr bwMode="auto">
          <a:xfrm>
            <a:off x="1114182" y="3375683"/>
            <a:ext cx="0" cy="610393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049888" y="3998778"/>
            <a:ext cx="128588" cy="128588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cxnSp>
        <p:nvCxnSpPr>
          <p:cNvPr id="17" name="直接连接符 16"/>
          <p:cNvCxnSpPr>
            <a:cxnSpLocks noChangeShapeType="1"/>
            <a:stCxn id="16" idx="4"/>
            <a:endCxn id="18" idx="0"/>
          </p:cNvCxnSpPr>
          <p:nvPr/>
        </p:nvCxnSpPr>
        <p:spPr bwMode="auto">
          <a:xfrm>
            <a:off x="1114182" y="4127366"/>
            <a:ext cx="0" cy="639761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1049888" y="4767127"/>
            <a:ext cx="128588" cy="127000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1113388" y="4919527"/>
            <a:ext cx="794" cy="639761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1393450" y="314025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引入文件依赖。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403901" y="389255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添加邀请按钮的事件回调函数。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403901" y="464596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添加删除按钮的事件回调函数</a:t>
            </a: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1050682" y="5533888"/>
            <a:ext cx="128588" cy="127000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93450" y="541272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添加路由，实现条件查询功能。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76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/>
      <p:bldP spid="21" grpId="0"/>
      <p:bldP spid="22" grpId="0"/>
      <p:bldP spid="23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2387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编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写静态页面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670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0427" y="1910060"/>
            <a:ext cx="8091598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</a:t>
            </a:r>
            <a:r>
              <a:rPr lang="en-US" altLang="zh-CN" dirty="0"/>
              <a:t>index.html</a:t>
            </a:r>
            <a:r>
              <a:rPr lang="zh-CN" altLang="zh-CN" dirty="0"/>
              <a:t>目录下引入两个</a:t>
            </a:r>
            <a:r>
              <a:rPr lang="en-US" altLang="zh-CN" dirty="0"/>
              <a:t>bootstrap</a:t>
            </a:r>
            <a:r>
              <a:rPr lang="zh-CN" altLang="zh-CN" dirty="0"/>
              <a:t>文件</a:t>
            </a:r>
            <a:r>
              <a:rPr lang="en-US" altLang="zh-CN" dirty="0"/>
              <a:t>bootstrap.css</a:t>
            </a:r>
            <a:r>
              <a:rPr lang="zh-CN" altLang="zh-CN" dirty="0"/>
              <a:t>和</a:t>
            </a:r>
            <a:r>
              <a:rPr lang="en-US" altLang="zh-CN" dirty="0"/>
              <a:t>bootstrap-theme.css</a:t>
            </a:r>
            <a:r>
              <a:rPr lang="zh-CN" altLang="zh-CN" dirty="0"/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/>
              <a:t>index.html</a:t>
            </a:r>
            <a:r>
              <a:rPr lang="zh-CN" altLang="zh-CN" dirty="0"/>
              <a:t>中编写静态页面代码</a:t>
            </a:r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2" y="3436936"/>
            <a:ext cx="6586228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7709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25082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charset="-122"/>
              </a:rPr>
              <a:t>作业点评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列举几种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创建服务的方式，并简要描述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简述使用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路由的步骤。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59632" y="2202795"/>
            <a:ext cx="6480720" cy="3779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	AngularJS</a:t>
            </a:r>
            <a:r>
              <a:rPr lang="zh-CN" altLang="en-US" dirty="0"/>
              <a:t>提供了几种创建服务的方式，如下所示。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	</a:t>
            </a:r>
            <a:r>
              <a:rPr lang="en-US" altLang="zh-CN" dirty="0"/>
              <a:t>provider</a:t>
            </a:r>
            <a:r>
              <a:rPr lang="zh-CN" altLang="en-US" dirty="0"/>
              <a:t>（供应商）：使用一个具有</a:t>
            </a:r>
            <a:r>
              <a:rPr lang="en-US" altLang="zh-CN" dirty="0"/>
              <a:t>$get()</a:t>
            </a:r>
            <a:r>
              <a:rPr lang="zh-CN" altLang="en-US" dirty="0"/>
              <a:t>的构造函数定义服务，然后使用模块的</a:t>
            </a:r>
            <a:r>
              <a:rPr lang="en-US" altLang="zh-CN" dirty="0"/>
              <a:t>provider()</a:t>
            </a:r>
            <a:r>
              <a:rPr lang="zh-CN" altLang="en-US" dirty="0"/>
              <a:t>函数进行登记，返回服务实例。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	</a:t>
            </a:r>
            <a:r>
              <a:rPr lang="en-US" altLang="zh-CN" dirty="0"/>
              <a:t>factory</a:t>
            </a:r>
            <a:r>
              <a:rPr lang="zh-CN" altLang="en-US" dirty="0"/>
              <a:t>（工厂）：使用一个对象工厂函数定义服务，在模块的</a:t>
            </a:r>
            <a:r>
              <a:rPr lang="en-US" altLang="zh-CN" dirty="0"/>
              <a:t>factory()</a:t>
            </a:r>
            <a:r>
              <a:rPr lang="zh-CN" altLang="en-US" dirty="0"/>
              <a:t>函数中调用该工厂函数将返回服务实例。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	</a:t>
            </a:r>
            <a:r>
              <a:rPr lang="en-US" altLang="zh-CN" dirty="0"/>
              <a:t>service</a:t>
            </a:r>
            <a:r>
              <a:rPr lang="zh-CN" altLang="en-US" dirty="0"/>
              <a:t>（服务）：使用一个类构造函数定义服务，通过</a:t>
            </a:r>
            <a:r>
              <a:rPr lang="en-US" altLang="zh-CN" dirty="0"/>
              <a:t>new</a:t>
            </a:r>
            <a:r>
              <a:rPr lang="zh-CN" altLang="en-US" dirty="0"/>
              <a:t>操作符将创建服务实例。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	</a:t>
            </a:r>
            <a:r>
              <a:rPr lang="en-US" altLang="zh-CN" dirty="0"/>
              <a:t>value</a:t>
            </a:r>
            <a:r>
              <a:rPr lang="zh-CN" altLang="en-US" dirty="0"/>
              <a:t>（变量）：使用一个值定义服务，这个值就是服务实例。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	</a:t>
            </a:r>
            <a:r>
              <a:rPr lang="en-US" altLang="zh-CN" dirty="0"/>
              <a:t>constant</a:t>
            </a:r>
            <a:r>
              <a:rPr lang="zh-CN" altLang="en-US" dirty="0"/>
              <a:t>（常量）：使用一个常量定义服务，这个常量就是服务实例。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435348" y="2983607"/>
            <a:ext cx="6585495" cy="28603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AngularJS</a:t>
            </a:r>
            <a:r>
              <a:rPr lang="zh-CN" altLang="en-US" dirty="0"/>
              <a:t>路由的步骤如下所示。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）在官网工具包中找到</a:t>
            </a:r>
            <a:r>
              <a:rPr lang="en-US" altLang="zh-CN" dirty="0"/>
              <a:t>angular-router.js</a:t>
            </a:r>
            <a:r>
              <a:rPr lang="zh-CN" altLang="en-US" dirty="0"/>
              <a:t>，在</a:t>
            </a:r>
            <a:r>
              <a:rPr lang="en-US" altLang="zh-CN" dirty="0"/>
              <a:t>HTML</a:t>
            </a:r>
            <a:r>
              <a:rPr lang="zh-CN" altLang="en-US" dirty="0"/>
              <a:t>页面中，引入</a:t>
            </a:r>
            <a:r>
              <a:rPr lang="en-US" altLang="zh-CN" dirty="0"/>
              <a:t>angular.js</a:t>
            </a:r>
            <a:r>
              <a:rPr lang="zh-CN" altLang="en-US" dirty="0"/>
              <a:t>和</a:t>
            </a:r>
            <a:r>
              <a:rPr lang="en-US" altLang="zh-CN" dirty="0"/>
              <a:t>angular-router.js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）创建主应用模块的依赖</a:t>
            </a:r>
            <a:r>
              <a:rPr lang="en-US" altLang="zh-CN" dirty="0"/>
              <a:t>ngRoute</a:t>
            </a:r>
            <a:r>
              <a:rPr lang="zh-CN" altLang="en-US" dirty="0"/>
              <a:t>模块。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</a:t>
            </a:r>
            <a:r>
              <a:rPr lang="en-US" altLang="zh-CN" dirty="0"/>
              <a:t>HTML</a:t>
            </a:r>
            <a:r>
              <a:rPr lang="zh-CN" altLang="en-US" dirty="0"/>
              <a:t>模板中使用 </a:t>
            </a:r>
            <a:r>
              <a:rPr lang="en-US" altLang="zh-CN" dirty="0"/>
              <a:t>ng-view </a:t>
            </a:r>
            <a:r>
              <a:rPr lang="zh-CN" altLang="en-US" dirty="0"/>
              <a:t>指令。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）配置 </a:t>
            </a:r>
            <a:r>
              <a:rPr lang="en-US" altLang="zh-CN" dirty="0"/>
              <a:t>$routeProvider</a:t>
            </a:r>
            <a:r>
              <a:rPr lang="zh-CN" altLang="en-US" dirty="0"/>
              <a:t>服务，</a:t>
            </a:r>
            <a:r>
              <a:rPr lang="en-US" altLang="zh-CN" dirty="0"/>
              <a:t>AngularJS</a:t>
            </a:r>
            <a:r>
              <a:rPr lang="zh-CN" altLang="en-US" dirty="0"/>
              <a:t>的 </a:t>
            </a:r>
            <a:r>
              <a:rPr lang="en-US" altLang="zh-CN" dirty="0"/>
              <a:t>$routeProvider </a:t>
            </a:r>
            <a:r>
              <a:rPr lang="zh-CN" altLang="en-US" dirty="0"/>
              <a:t>用来定义路由规则，</a:t>
            </a:r>
            <a:r>
              <a:rPr lang="en-US" altLang="zh-CN" dirty="0"/>
              <a:t>AngularJS </a:t>
            </a:r>
            <a:r>
              <a:rPr lang="zh-CN" altLang="en-US" dirty="0"/>
              <a:t>模块的</a:t>
            </a:r>
            <a:r>
              <a:rPr lang="en-US" altLang="zh-CN" dirty="0"/>
              <a:t>config()</a:t>
            </a:r>
            <a:r>
              <a:rPr lang="zh-CN" altLang="en-US" dirty="0"/>
              <a:t>函数用于配置路由规则。将</a:t>
            </a:r>
            <a:r>
              <a:rPr lang="en-US" altLang="zh-CN" dirty="0"/>
              <a:t>$routeProvider</a:t>
            </a:r>
            <a:r>
              <a:rPr lang="zh-CN" altLang="en-US" dirty="0"/>
              <a:t>注入</a:t>
            </a:r>
            <a:r>
              <a:rPr lang="en-US" altLang="zh-CN" dirty="0"/>
              <a:t>config()</a:t>
            </a:r>
            <a:r>
              <a:rPr lang="zh-CN" altLang="en-US" dirty="0"/>
              <a:t>函数，然后使用</a:t>
            </a:r>
            <a:r>
              <a:rPr lang="en-US" altLang="zh-CN" dirty="0"/>
              <a:t>$routeProvider.whenAPI</a:t>
            </a:r>
            <a:r>
              <a:rPr lang="zh-CN" altLang="en-US" dirty="0"/>
              <a:t>来定义路由规则。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2387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添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加数据绑定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670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490427" y="1809392"/>
            <a:ext cx="8129698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静</a:t>
            </a:r>
            <a:r>
              <a:rPr lang="zh-CN" altLang="zh-CN" dirty="0"/>
              <a:t>态页面编写完成后，此时的按钮都是没有功能的，数据也是静态的，接下来通过实现</a:t>
            </a:r>
            <a:r>
              <a:rPr lang="en-US" altLang="zh-CN" dirty="0"/>
              <a:t>View</a:t>
            </a:r>
            <a:r>
              <a:rPr lang="zh-CN" altLang="zh-CN" dirty="0"/>
              <a:t>与</a:t>
            </a:r>
            <a:r>
              <a:rPr lang="en-US" altLang="zh-CN" dirty="0"/>
              <a:t>ViewModel</a:t>
            </a:r>
            <a:r>
              <a:rPr lang="zh-CN" altLang="zh-CN" dirty="0"/>
              <a:t>的绑定，让页面变成动态的效果，这时需要应用到一些</a:t>
            </a:r>
            <a:r>
              <a:rPr lang="en-US" altLang="zh-CN" dirty="0"/>
              <a:t>AngularJS</a:t>
            </a:r>
            <a:r>
              <a:rPr lang="zh-CN" altLang="zh-CN" dirty="0"/>
              <a:t>指令，如下所示。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86302" y="3249540"/>
            <a:ext cx="6723062" cy="723900"/>
            <a:chOff x="1049338" y="2365376"/>
            <a:chExt cx="6723062" cy="723900"/>
          </a:xfrm>
        </p:grpSpPr>
        <p:sp>
          <p:nvSpPr>
            <p:cNvPr id="11" name="任意多边形 10"/>
            <p:cNvSpPr/>
            <p:nvPr/>
          </p:nvSpPr>
          <p:spPr bwMode="auto">
            <a:xfrm>
              <a:off x="1049338" y="2365376"/>
              <a:ext cx="788987" cy="723900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1838325" y="2365376"/>
              <a:ext cx="5934075" cy="47104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13" name="矩形 19"/>
            <p:cNvSpPr>
              <a:spLocks noChangeArrowheads="1"/>
            </p:cNvSpPr>
            <p:nvPr/>
          </p:nvSpPr>
          <p:spPr bwMode="auto">
            <a:xfrm>
              <a:off x="2032000" y="2375572"/>
              <a:ext cx="5113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8910" y="2416560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/>
                <a:t>使用</a:t>
              </a:r>
              <a:r>
                <a:rPr lang="en-US" altLang="zh-CN" dirty="0"/>
                <a:t>ng-model</a:t>
              </a:r>
              <a:r>
                <a:rPr lang="zh-CN" altLang="en-US" dirty="0"/>
                <a:t>指令绑定文本框。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86302" y="3806753"/>
            <a:ext cx="6723061" cy="744536"/>
            <a:chOff x="1049338" y="2922589"/>
            <a:chExt cx="6723061" cy="744536"/>
          </a:xfrm>
        </p:grpSpPr>
        <p:sp>
          <p:nvSpPr>
            <p:cNvPr id="16" name="任意多边形 15"/>
            <p:cNvSpPr/>
            <p:nvPr/>
          </p:nvSpPr>
          <p:spPr bwMode="auto">
            <a:xfrm>
              <a:off x="1049338" y="2922589"/>
              <a:ext cx="788987" cy="744536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1838325" y="2922589"/>
              <a:ext cx="5934074" cy="483424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18" name="矩形 20"/>
            <p:cNvSpPr>
              <a:spLocks noChangeArrowheads="1"/>
            </p:cNvSpPr>
            <p:nvPr/>
          </p:nvSpPr>
          <p:spPr bwMode="auto">
            <a:xfrm>
              <a:off x="2032000" y="2936221"/>
              <a:ext cx="5113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12949" y="3005874"/>
              <a:ext cx="55342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</a:t>
              </a:r>
              <a:r>
                <a:rPr lang="en-US" altLang="zh-CN" dirty="0"/>
                <a:t>ng-click</a:t>
              </a:r>
              <a:r>
                <a:rPr lang="zh-CN" altLang="en-US" dirty="0"/>
                <a:t>指令绑定按钮需要触发的事件函数。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86302" y="4384603"/>
            <a:ext cx="7014698" cy="738186"/>
            <a:chOff x="1049338" y="3500439"/>
            <a:chExt cx="7014698" cy="738186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1049338" y="3500439"/>
              <a:ext cx="788987" cy="738186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22" name="同侧圆角矩形 21"/>
            <p:cNvSpPr/>
            <p:nvPr/>
          </p:nvSpPr>
          <p:spPr bwMode="auto">
            <a:xfrm rot="5400000">
              <a:off x="4565191" y="773572"/>
              <a:ext cx="480341" cy="5934075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矩形 21"/>
            <p:cNvSpPr>
              <a:spLocks noChangeArrowheads="1"/>
            </p:cNvSpPr>
            <p:nvPr/>
          </p:nvSpPr>
          <p:spPr bwMode="auto">
            <a:xfrm>
              <a:off x="2032000" y="3508757"/>
              <a:ext cx="5113338" cy="366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96820" y="3625261"/>
              <a:ext cx="60672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</a:t>
              </a:r>
              <a:r>
                <a:rPr lang="en-US" altLang="zh-CN" dirty="0"/>
                <a:t>ng-repeat</a:t>
              </a:r>
              <a:r>
                <a:rPr lang="zh-CN" altLang="en-US" dirty="0"/>
                <a:t>指令遍历需要显示到界面的受邀嘉宾数组。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9952" y="4944990"/>
            <a:ext cx="6872287" cy="765176"/>
            <a:chOff x="1042988" y="4060826"/>
            <a:chExt cx="6872287" cy="765176"/>
          </a:xfrm>
        </p:grpSpPr>
        <p:sp>
          <p:nvSpPr>
            <p:cNvPr id="26" name="任意多边形 25"/>
            <p:cNvSpPr/>
            <p:nvPr/>
          </p:nvSpPr>
          <p:spPr bwMode="auto">
            <a:xfrm>
              <a:off x="1042988" y="4081790"/>
              <a:ext cx="789809" cy="744212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27" name="同侧圆角矩形 26"/>
            <p:cNvSpPr/>
            <p:nvPr/>
          </p:nvSpPr>
          <p:spPr bwMode="auto">
            <a:xfrm rot="5400000">
              <a:off x="4560467" y="1354120"/>
              <a:ext cx="484262" cy="5939602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矩形 21"/>
            <p:cNvSpPr>
              <a:spLocks noChangeArrowheads="1"/>
            </p:cNvSpPr>
            <p:nvPr/>
          </p:nvSpPr>
          <p:spPr bwMode="auto">
            <a:xfrm>
              <a:off x="2026674" y="4060826"/>
              <a:ext cx="5745726" cy="44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5000"/>
                </a:lnSpc>
                <a:defRPr/>
              </a:pP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90725" y="4138939"/>
              <a:ext cx="5924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</a:t>
              </a:r>
              <a:r>
                <a:rPr lang="en-US" altLang="zh-CN" dirty="0"/>
                <a:t>ng-if</a:t>
              </a:r>
              <a:r>
                <a:rPr lang="zh-CN" altLang="en-US" dirty="0"/>
                <a:t>指令判断只有受邀状态为“邀请中”的数</a:t>
              </a:r>
              <a:r>
                <a:rPr lang="zh-CN" altLang="en-US" dirty="0" smtClean="0"/>
                <a:t>据。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452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4292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添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加数据绑定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670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0427" y="2205336"/>
            <a:ext cx="82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修改</a:t>
            </a:r>
            <a:r>
              <a:rPr lang="en-US" altLang="zh-CN" dirty="0"/>
              <a:t>index.html</a:t>
            </a:r>
            <a:r>
              <a:rPr lang="zh-CN" altLang="zh-CN" dirty="0"/>
              <a:t>的代码，在页面中添加相应的指令并绑定</a:t>
            </a:r>
            <a:r>
              <a:rPr lang="en-US" altLang="zh-CN" dirty="0"/>
              <a:t>JavaScript</a:t>
            </a:r>
            <a:r>
              <a:rPr lang="zh-CN" altLang="zh-CN" dirty="0"/>
              <a:t>代</a:t>
            </a:r>
            <a:r>
              <a:rPr lang="zh-CN" altLang="zh-CN" dirty="0" smtClean="0"/>
              <a:t>码。</a:t>
            </a:r>
            <a:endParaRPr lang="zh-CN" altLang="en-US" dirty="0"/>
          </a:p>
        </p:txBody>
      </p:sp>
      <p:sp>
        <p:nvSpPr>
          <p:cNvPr id="30" name="等腰三角形 29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6012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等腰三角形 30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6012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等腰三角形 31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9663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>
                <a:solidFill>
                  <a:schemeClr val="bg1">
                    <a:lumMod val="100000"/>
                  </a:schemeClr>
                </a:solidFill>
              </a:rPr>
              <a:t>1</a:t>
            </a:r>
          </a:p>
        </p:txBody>
      </p:sp>
      <p:sp>
        <p:nvSpPr>
          <p:cNvPr id="3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194956" y="3138264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567634"/>
            <a:ext cx="7121059" cy="1680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&lt;input type="text" ng-model="guestInfo.name" </a:t>
            </a:r>
            <a:endParaRPr lang="zh-CN" altLang="zh-CN" dirty="0"/>
          </a:p>
          <a:p>
            <a:r>
              <a:rPr lang="en-US" altLang="zh-CN" dirty="0"/>
              <a:t>class="form-control" placeholder="</a:t>
            </a:r>
            <a:r>
              <a:rPr lang="zh-CN" altLang="zh-CN" dirty="0"/>
              <a:t>输入姓名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…</a:t>
            </a:r>
            <a:endParaRPr lang="zh-CN" altLang="zh-CN" dirty="0"/>
          </a:p>
          <a:p>
            <a:r>
              <a:rPr lang="en-US" altLang="zh-CN" dirty="0"/>
              <a:t> &lt;input type="text" ng-model="guestInfo.phone" </a:t>
            </a:r>
            <a:endParaRPr lang="zh-CN" altLang="zh-CN" dirty="0"/>
          </a:p>
          <a:p>
            <a:r>
              <a:rPr lang="en-US" altLang="zh-CN" dirty="0"/>
              <a:t>                        class="form-control" placeholder="</a:t>
            </a:r>
            <a:r>
              <a:rPr lang="zh-CN" altLang="zh-CN" dirty="0"/>
              <a:t>输入电话</a:t>
            </a:r>
            <a:r>
              <a:rPr lang="en-US" altLang="zh-CN" dirty="0"/>
              <a:t>"&gt;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502" y="3023321"/>
            <a:ext cx="4488121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/>
              <a:t>ng-model</a:t>
            </a:r>
            <a:r>
              <a:rPr lang="zh-CN" altLang="en-US" dirty="0"/>
              <a:t>让文本框绑定</a:t>
            </a:r>
            <a:r>
              <a:rPr lang="en-US" altLang="zh-CN" dirty="0"/>
              <a:t>guestInfo</a:t>
            </a:r>
            <a:r>
              <a:rPr lang="zh-CN" altLang="en-US" dirty="0"/>
              <a:t>的属性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270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4292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添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加数据绑定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670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0427" y="2205336"/>
            <a:ext cx="82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修改</a:t>
            </a:r>
            <a:r>
              <a:rPr lang="en-US" altLang="zh-CN" dirty="0"/>
              <a:t>index.html</a:t>
            </a:r>
            <a:r>
              <a:rPr lang="zh-CN" altLang="zh-CN" dirty="0"/>
              <a:t>的代码，在页面中添加相应的指令并绑定</a:t>
            </a:r>
            <a:r>
              <a:rPr lang="en-US" altLang="zh-CN" dirty="0"/>
              <a:t>JavaScript</a:t>
            </a:r>
            <a:r>
              <a:rPr lang="zh-CN" altLang="zh-CN" dirty="0"/>
              <a:t>代</a:t>
            </a:r>
            <a:r>
              <a:rPr lang="zh-CN" altLang="zh-CN" dirty="0" smtClean="0"/>
              <a:t>码。</a:t>
            </a:r>
            <a:endParaRPr lang="zh-CN" altLang="en-US" dirty="0"/>
          </a:p>
        </p:txBody>
      </p:sp>
      <p:sp>
        <p:nvSpPr>
          <p:cNvPr id="30" name="等腰三角形 29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6012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等腰三角形 30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6012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等腰三角形 31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9663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 smtClean="0">
                <a:solidFill>
                  <a:schemeClr val="bg1">
                    <a:lumMod val="100000"/>
                  </a:schemeClr>
                </a:solidFill>
              </a:rPr>
              <a:t>2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3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194956" y="3138264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567634"/>
            <a:ext cx="7806859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1	&lt;button ng-click="invite()" class="btn btn-success"&gt;</a:t>
            </a:r>
            <a:r>
              <a:rPr lang="zh-CN" altLang="en-US" dirty="0"/>
              <a:t>邀请</a:t>
            </a:r>
            <a:r>
              <a:rPr lang="en-US" altLang="zh-CN" dirty="0"/>
              <a:t>&lt;/button&gt;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 2	&lt;button ng-if="guest.state=='</a:t>
            </a:r>
            <a:r>
              <a:rPr lang="zh-CN" altLang="en-US" dirty="0"/>
              <a:t>邀请中</a:t>
            </a:r>
            <a:r>
              <a:rPr lang="en-US" altLang="zh-CN" dirty="0"/>
              <a:t>'" ng-click="guest.accept()" </a:t>
            </a:r>
          </a:p>
          <a:p>
            <a:r>
              <a:rPr lang="en-US" altLang="zh-CN" dirty="0"/>
              <a:t>class="btn btn-xs btn-success"&gt;</a:t>
            </a:r>
            <a:r>
              <a:rPr lang="zh-CN" altLang="en-US" dirty="0"/>
              <a:t>接受邀请</a:t>
            </a:r>
            <a:r>
              <a:rPr lang="en-US" altLang="zh-CN" dirty="0"/>
              <a:t>&lt;/button&gt;</a:t>
            </a:r>
          </a:p>
          <a:p>
            <a:r>
              <a:rPr lang="en-US" altLang="zh-CN" dirty="0"/>
              <a:t> 3	 &lt;button ng-if="guest.state=='</a:t>
            </a:r>
            <a:r>
              <a:rPr lang="zh-CN" altLang="en-US" dirty="0"/>
              <a:t>邀请中</a:t>
            </a:r>
            <a:r>
              <a:rPr lang="en-US" altLang="zh-CN" dirty="0"/>
              <a:t>'" ng-click="guest.refuse()" </a:t>
            </a:r>
          </a:p>
          <a:p>
            <a:r>
              <a:rPr lang="en-US" altLang="zh-CN" dirty="0"/>
              <a:t>class="btn btn-xs btn-danger"&gt;</a:t>
            </a:r>
            <a:r>
              <a:rPr lang="zh-CN" altLang="en-US" dirty="0"/>
              <a:t>拒绝邀请</a:t>
            </a:r>
            <a:r>
              <a:rPr lang="en-US" altLang="zh-CN" dirty="0"/>
              <a:t>&lt;/button&gt;</a:t>
            </a:r>
          </a:p>
          <a:p>
            <a:r>
              <a:rPr lang="en-US" altLang="zh-CN" dirty="0"/>
              <a:t> 4	 &lt;button ng-click="remove(guest)" </a:t>
            </a:r>
          </a:p>
          <a:p>
            <a:r>
              <a:rPr lang="en-US" altLang="zh-CN" dirty="0"/>
              <a:t>class="btn btn-xs btn-default"&gt;</a:t>
            </a:r>
            <a:r>
              <a:rPr lang="zh-CN" altLang="en-US" dirty="0"/>
              <a:t>删除</a:t>
            </a:r>
            <a:r>
              <a:rPr lang="en-US" altLang="zh-CN" dirty="0"/>
              <a:t>&lt;/button&gt;</a:t>
            </a:r>
          </a:p>
          <a:p>
            <a:r>
              <a:rPr lang="en-US" altLang="zh-CN" dirty="0"/>
              <a:t>…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952" y="3023321"/>
            <a:ext cx="4488121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ng-click</a:t>
            </a:r>
            <a:r>
              <a:rPr lang="zh-CN" altLang="en-US" dirty="0"/>
              <a:t>绑定按钮需要触发的事件函数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07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4292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添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加数据绑定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670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0427" y="2205336"/>
            <a:ext cx="82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修改</a:t>
            </a:r>
            <a:r>
              <a:rPr lang="en-US" altLang="zh-CN" dirty="0"/>
              <a:t>index.html</a:t>
            </a:r>
            <a:r>
              <a:rPr lang="zh-CN" altLang="zh-CN" dirty="0"/>
              <a:t>的代码，在页面中添加相应的指令并绑定</a:t>
            </a:r>
            <a:r>
              <a:rPr lang="en-US" altLang="zh-CN" dirty="0"/>
              <a:t>JavaScript</a:t>
            </a:r>
            <a:r>
              <a:rPr lang="zh-CN" altLang="zh-CN" dirty="0"/>
              <a:t>代</a:t>
            </a:r>
            <a:r>
              <a:rPr lang="zh-CN" altLang="zh-CN" dirty="0" smtClean="0"/>
              <a:t>码。</a:t>
            </a:r>
            <a:endParaRPr lang="zh-CN" altLang="en-US" dirty="0"/>
          </a:p>
        </p:txBody>
      </p:sp>
      <p:sp>
        <p:nvSpPr>
          <p:cNvPr id="30" name="等腰三角形 29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6012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等腰三角形 30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6012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等腰三角形 31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9663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 smtClean="0">
                <a:solidFill>
                  <a:schemeClr val="bg1">
                    <a:lumMod val="100000"/>
                  </a:schemeClr>
                </a:solidFill>
              </a:rPr>
              <a:t>3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3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194956" y="3138264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567634"/>
            <a:ext cx="780685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1	…  </a:t>
            </a:r>
          </a:p>
          <a:p>
            <a:r>
              <a:rPr lang="en-US" altLang="zh-CN" dirty="0"/>
              <a:t> 2	  &lt;a class="btn btn-success btn-xs "  href="#!/all"&gt;</a:t>
            </a:r>
            <a:r>
              <a:rPr lang="zh-CN" altLang="en-US" dirty="0"/>
              <a:t>显示全部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3	  &lt;a class="btn btn-success btn-xs "  href="#!/invite"&gt;</a:t>
            </a:r>
            <a:r>
              <a:rPr lang="zh-CN" altLang="en-US" dirty="0"/>
              <a:t>显示邀请中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4	  &lt;a class="btn btn-success btn-xs "  href="#!/accept"&gt;</a:t>
            </a:r>
            <a:r>
              <a:rPr lang="zh-CN" altLang="en-US" dirty="0"/>
              <a:t>显示已接受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5	  &lt;a class="btn btn-success btn-xs "  href="#!/refuse"&gt;</a:t>
            </a:r>
            <a:r>
              <a:rPr lang="zh-CN" altLang="en-US" dirty="0"/>
              <a:t>显示已拒绝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6	…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74" y="3047865"/>
            <a:ext cx="4488121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/>
              <a:t>实现自定义的“路由”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99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162586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添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加数据绑定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670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0427" y="1938636"/>
            <a:ext cx="82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修改</a:t>
            </a:r>
            <a:r>
              <a:rPr lang="en-US" altLang="zh-CN" dirty="0"/>
              <a:t>index.html</a:t>
            </a:r>
            <a:r>
              <a:rPr lang="zh-CN" altLang="zh-CN" dirty="0"/>
              <a:t>的代码，在页面中添加相应的指令并绑定</a:t>
            </a:r>
            <a:r>
              <a:rPr lang="en-US" altLang="zh-CN" dirty="0"/>
              <a:t>JavaScript</a:t>
            </a:r>
            <a:r>
              <a:rPr lang="zh-CN" altLang="zh-CN" dirty="0"/>
              <a:t>代</a:t>
            </a:r>
            <a:r>
              <a:rPr lang="zh-CN" altLang="zh-CN" dirty="0" smtClean="0"/>
              <a:t>码。</a:t>
            </a:r>
            <a:endParaRPr lang="zh-CN" altLang="en-US" dirty="0"/>
          </a:p>
        </p:txBody>
      </p:sp>
      <p:sp>
        <p:nvSpPr>
          <p:cNvPr id="30" name="等腰三角形 29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3345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等腰三角形 30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3345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等腰三角形 31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6996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 smtClean="0">
                <a:solidFill>
                  <a:schemeClr val="bg1">
                    <a:lumMod val="100000"/>
                  </a:schemeClr>
                </a:solidFill>
              </a:rPr>
              <a:t>4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3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194956" y="2871564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300934"/>
            <a:ext cx="7806859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1	&lt;tr ng-repeat="guest in guests"&gt;</a:t>
            </a:r>
          </a:p>
          <a:p>
            <a:r>
              <a:rPr lang="en-US" altLang="zh-CN" dirty="0"/>
              <a:t> 2	                &lt;td&gt;{{$index+1}}&lt;/td&gt;</a:t>
            </a:r>
          </a:p>
          <a:p>
            <a:r>
              <a:rPr lang="en-US" altLang="zh-CN" dirty="0"/>
              <a:t> 3	                &lt;td&gt;{{guest.name}}&lt;/td&gt;</a:t>
            </a:r>
          </a:p>
          <a:p>
            <a:r>
              <a:rPr lang="en-US" altLang="zh-CN" dirty="0"/>
              <a:t> 4	                &lt;td&gt;{{guest.phone}}&lt;/td&gt;</a:t>
            </a:r>
          </a:p>
          <a:p>
            <a:r>
              <a:rPr lang="en-US" altLang="zh-CN" dirty="0"/>
              <a:t> 5	                &lt;td&gt;{{guest.state}}&lt;/td&gt;</a:t>
            </a:r>
          </a:p>
          <a:p>
            <a:r>
              <a:rPr lang="en-US" altLang="zh-CN" dirty="0"/>
              <a:t> 6	                &lt;td&gt;</a:t>
            </a:r>
          </a:p>
          <a:p>
            <a:r>
              <a:rPr lang="en-US" altLang="zh-CN" dirty="0"/>
              <a:t> 7	   &lt;button ng-if="guest.state=='</a:t>
            </a:r>
            <a:r>
              <a:rPr lang="zh-CN" altLang="en-US" dirty="0"/>
              <a:t>邀请中</a:t>
            </a:r>
            <a:r>
              <a:rPr lang="en-US" altLang="zh-CN" dirty="0"/>
              <a:t>'" ng-click="guest.accept()" </a:t>
            </a:r>
          </a:p>
          <a:p>
            <a:r>
              <a:rPr lang="en-US" altLang="zh-CN" dirty="0"/>
              <a:t>class="btn btn-xs btn-success"&gt;</a:t>
            </a:r>
            <a:r>
              <a:rPr lang="zh-CN" altLang="en-US" dirty="0"/>
              <a:t>接受邀请</a:t>
            </a:r>
            <a:r>
              <a:rPr lang="en-US" altLang="zh-CN" dirty="0"/>
              <a:t>&lt;/button&gt;</a:t>
            </a:r>
          </a:p>
          <a:p>
            <a:r>
              <a:rPr lang="en-US" altLang="zh-CN" dirty="0"/>
              <a:t> 8	                   …</a:t>
            </a:r>
          </a:p>
          <a:p>
            <a:r>
              <a:rPr lang="en-US" altLang="zh-CN" dirty="0"/>
              <a:t> 9	                &lt;/td&gt;</a:t>
            </a:r>
          </a:p>
          <a:p>
            <a:r>
              <a:rPr lang="en-US" altLang="zh-CN" dirty="0"/>
              <a:t> 10	            &lt;/tr&gt;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365" y="2833464"/>
            <a:ext cx="4488121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ng-repeat</a:t>
            </a:r>
            <a:r>
              <a:rPr lang="zh-CN" altLang="en-US" dirty="0"/>
              <a:t>指令遍历作用域中的</a:t>
            </a:r>
            <a:r>
              <a:rPr lang="en-US" altLang="zh-CN" dirty="0"/>
              <a:t>guests</a:t>
            </a:r>
            <a:r>
              <a:rPr lang="zh-CN" altLang="en-US" dirty="0"/>
              <a:t>数组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43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0427" y="1162586"/>
            <a:ext cx="5415072" cy="461665"/>
            <a:chOff x="490427" y="1434615"/>
            <a:chExt cx="5415072" cy="461665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目展示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1874837"/>
            <a:ext cx="5353338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下箭头 11"/>
          <p:cNvSpPr/>
          <p:nvPr/>
        </p:nvSpPr>
        <p:spPr>
          <a:xfrm>
            <a:off x="1831600" y="1997869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02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0427" y="1162586"/>
            <a:ext cx="5415072" cy="461665"/>
            <a:chOff x="490427" y="1434615"/>
            <a:chExt cx="5415072" cy="461665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目展示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05" y="1729026"/>
            <a:ext cx="5511801" cy="47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/>
          <p:cNvSpPr/>
          <p:nvPr/>
        </p:nvSpPr>
        <p:spPr>
          <a:xfrm>
            <a:off x="2488825" y="2531269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562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0427" y="1162586"/>
            <a:ext cx="5415072" cy="461665"/>
            <a:chOff x="490427" y="1434615"/>
            <a:chExt cx="5415072" cy="461665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目展示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38" y="2383631"/>
            <a:ext cx="6453357" cy="400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/>
          <p:cNvSpPr/>
          <p:nvPr/>
        </p:nvSpPr>
        <p:spPr>
          <a:xfrm>
            <a:off x="4495828" y="5624751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02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0427" y="1162586"/>
            <a:ext cx="5415072" cy="461665"/>
            <a:chOff x="490427" y="1434615"/>
            <a:chExt cx="5415072" cy="461665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目展示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05" y="1729026"/>
            <a:ext cx="5511801" cy="47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6759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721465"/>
            <a:ext cx="5491162" cy="474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0427" y="1162586"/>
            <a:ext cx="5415072" cy="461665"/>
            <a:chOff x="490427" y="1434615"/>
            <a:chExt cx="5415072" cy="461665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目展示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433681" y="3962222"/>
            <a:ext cx="38576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本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项目主要练习的知识点有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ng-repeat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指令循环列表、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路由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模块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等，扩展内容为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JSONP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跨域访问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78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38" y="2676525"/>
            <a:ext cx="656078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114550" y="3543300"/>
            <a:ext cx="619125" cy="2762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张飞</a:t>
            </a:r>
          </a:p>
        </p:txBody>
      </p:sp>
      <p:sp>
        <p:nvSpPr>
          <p:cNvPr id="13" name="矩形 12"/>
          <p:cNvSpPr/>
          <p:nvPr/>
        </p:nvSpPr>
        <p:spPr>
          <a:xfrm>
            <a:off x="3629025" y="3557587"/>
            <a:ext cx="1543050" cy="2762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13812345678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7115175" y="3290887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8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0427" y="1324511"/>
            <a:ext cx="5415072" cy="461665"/>
            <a:chOff x="490427" y="1434615"/>
            <a:chExt cx="5415072" cy="461665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目分析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0" y="2243050"/>
            <a:ext cx="3740780" cy="253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267200" y="2166850"/>
            <a:ext cx="43338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）电影列表展示中，默认展示“</a:t>
            </a:r>
            <a:r>
              <a:rPr lang="en-US" altLang="zh-CN" dirty="0"/>
              <a:t>top250</a:t>
            </a:r>
            <a:r>
              <a:rPr lang="zh-CN" altLang="zh-CN" dirty="0"/>
              <a:t>”的相关内容，支持切换列表到“正在热映”和“即将上映”菜单。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）每个列表支持分页功能，每页展示</a:t>
            </a:r>
            <a:r>
              <a:rPr lang="en-US" altLang="zh-CN" dirty="0"/>
              <a:t>6</a:t>
            </a:r>
            <a:r>
              <a:rPr lang="zh-CN" altLang="zh-CN" dirty="0"/>
              <a:t>条数据，可以通过点击“上一页”和“下一页”来切换页面数据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25135" y="4817985"/>
            <a:ext cx="817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）支持查看电影详情，点击列表内电影名称链接可以跳转至详情页面，详情页面包括电影的宣传图片、电影内容介绍和返回列表的按钮。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84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分析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9"/>
          <p:cNvSpPr/>
          <p:nvPr/>
        </p:nvSpPr>
        <p:spPr>
          <a:xfrm>
            <a:off x="524716" y="4278332"/>
            <a:ext cx="3068952" cy="523875"/>
          </a:xfrm>
          <a:prstGeom prst="roundRect">
            <a:avLst/>
          </a:prstGeom>
          <a:noFill/>
          <a:ln w="254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数据获取分析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2398" y="1905000"/>
            <a:ext cx="45910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项目使用豆瓣网提供的接口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来查询数据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豆瓣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的说明中，提到了豆瓣提供的接口可接受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参数，使返回的数据为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函数的名称只能包含数字、字母、下划线，且长度不大于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。由于本项目没有服务器，无法直接与豆瓣的服务器做交互，所以需要使用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跨域访问的方式，来获取数据。</a:t>
            </a: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7" y="2119313"/>
            <a:ext cx="3243373" cy="178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80901" y="5321320"/>
            <a:ext cx="8253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可以通过访问“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https://developers.douban.com/wiki/?title=api_v2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”，查看豆瓣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的详细介绍。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68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分析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489416" y="2109311"/>
            <a:ext cx="8083084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JSONP</a:t>
            </a:r>
            <a:r>
              <a:rPr lang="zh-CN" altLang="zh-CN" dirty="0"/>
              <a:t>利用了</a:t>
            </a:r>
            <a:r>
              <a:rPr lang="en-US" altLang="zh-CN" dirty="0"/>
              <a:t>&lt;script src=""&gt;&lt;/script&gt;</a:t>
            </a:r>
            <a:r>
              <a:rPr lang="zh-CN" altLang="zh-CN" dirty="0"/>
              <a:t>标签具有可跨域的特性，由服务端返回一个预先定义好的</a:t>
            </a:r>
            <a:r>
              <a:rPr lang="en-US" altLang="zh-CN" dirty="0"/>
              <a:t>JavaScript</a:t>
            </a:r>
            <a:r>
              <a:rPr lang="zh-CN" altLang="zh-CN" dirty="0"/>
              <a:t>函数的调用，并且将服务器数据以该函数参数的形式传递过来，此方法需要前后端配合完成。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0846" y="367295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获取数据的链接为：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40845" y="4042290"/>
            <a:ext cx="5569729" cy="377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http://www.itheima.com/ajax?jsonp=callbackFunction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0846" y="4432815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我们想要的返回</a:t>
            </a:r>
            <a:r>
              <a:rPr lang="en-US" altLang="zh-CN" dirty="0"/>
              <a:t>JSON</a:t>
            </a:r>
            <a:r>
              <a:rPr lang="zh-CN" altLang="zh-CN" dirty="0"/>
              <a:t>数据为：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40845" y="4811671"/>
            <a:ext cx="5569729" cy="377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["customername1","customername2"]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40846" y="5282684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真正返回到客户端的数据格式为</a:t>
            </a:r>
            <a:r>
              <a:rPr lang="en-US" altLang="zh-CN" dirty="0"/>
              <a:t>JSONP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28515" y="5649871"/>
            <a:ext cx="5582060" cy="377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callbackFunction(["customername1","customername2"])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4" y="3992024"/>
            <a:ext cx="2091033" cy="185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153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1260" y="1452086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分析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489416" y="1452086"/>
            <a:ext cx="808308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9219" y="2135996"/>
            <a:ext cx="5969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AngularJS</a:t>
            </a:r>
            <a:r>
              <a:rPr lang="zh-CN" altLang="en-US" dirty="0"/>
              <a:t>的</a:t>
            </a:r>
            <a:r>
              <a:rPr lang="en-US" altLang="zh-CN" dirty="0"/>
              <a:t>$http</a:t>
            </a:r>
            <a:r>
              <a:rPr lang="zh-CN" altLang="en-US" dirty="0"/>
              <a:t>服</a:t>
            </a:r>
            <a:r>
              <a:rPr lang="zh-CN" altLang="en-US" dirty="0" smtClean="0"/>
              <a:t>务支</a:t>
            </a:r>
            <a:r>
              <a:rPr lang="zh-CN" altLang="en-US" dirty="0"/>
              <a:t>持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，发送的请求如下所示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82384" y="2521981"/>
            <a:ext cx="6143624" cy="377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$http.jsonp("https://www.itheima.com?callback=CALLBACK")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9220" y="2899290"/>
            <a:ext cx="5798329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AngularJS</a:t>
            </a:r>
            <a:r>
              <a:rPr lang="zh-CN" altLang="en-US" dirty="0"/>
              <a:t>将会新建一个</a:t>
            </a:r>
            <a:r>
              <a:rPr lang="en-US" altLang="zh-CN" dirty="0"/>
              <a:t>&lt;script&gt;</a:t>
            </a:r>
            <a:r>
              <a:rPr lang="zh-CN" altLang="en-US" dirty="0"/>
              <a:t>标签，并将</a:t>
            </a:r>
            <a:r>
              <a:rPr lang="en-US" altLang="zh-CN" dirty="0"/>
              <a:t>URL</a:t>
            </a:r>
            <a:r>
              <a:rPr lang="zh-CN" altLang="en-US" dirty="0"/>
              <a:t>赋值给该标签的</a:t>
            </a:r>
            <a:r>
              <a:rPr lang="en-US" altLang="zh-CN" dirty="0"/>
              <a:t>src</a:t>
            </a:r>
            <a:r>
              <a:rPr lang="zh-CN" altLang="en-US" dirty="0"/>
              <a:t>属性</a:t>
            </a:r>
          </a:p>
        </p:txBody>
      </p:sp>
      <p:sp>
        <p:nvSpPr>
          <p:cNvPr id="15" name="矩形 14"/>
          <p:cNvSpPr/>
          <p:nvPr/>
        </p:nvSpPr>
        <p:spPr>
          <a:xfrm>
            <a:off x="2615749" y="3775171"/>
            <a:ext cx="6023426" cy="812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&lt;script src="https://www.itheima.com?callback=angular.callback._0"&gt;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&lt;/script&gt;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6" y="2489969"/>
            <a:ext cx="2091033" cy="185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5549" y="4778276"/>
            <a:ext cx="8209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但</a:t>
            </a:r>
            <a:r>
              <a:rPr lang="zh-CN" altLang="zh-CN" dirty="0"/>
              <a:t>是这样的做法存在一个问题，在使用</a:t>
            </a:r>
            <a:r>
              <a:rPr lang="en-US" altLang="zh-CN" dirty="0"/>
              <a:t>$http</a:t>
            </a:r>
            <a:r>
              <a:rPr lang="zh-CN" altLang="zh-CN" dirty="0"/>
              <a:t>服务的</a:t>
            </a:r>
            <a:r>
              <a:rPr lang="en-US" altLang="zh-CN" dirty="0"/>
              <a:t>jsonp()</a:t>
            </a:r>
            <a:r>
              <a:rPr lang="zh-CN" altLang="zh-CN" dirty="0"/>
              <a:t>函数时，</a:t>
            </a:r>
            <a:r>
              <a:rPr lang="en-US" altLang="zh-CN" dirty="0"/>
              <a:t>callback</a:t>
            </a:r>
            <a:r>
              <a:rPr lang="zh-CN" altLang="zh-CN" dirty="0"/>
              <a:t>会被替换成一个特地为此请求生成的自定义函数，</a:t>
            </a:r>
            <a:r>
              <a:rPr lang="en-US" altLang="zh-CN" dirty="0"/>
              <a:t>callback</a:t>
            </a:r>
            <a:r>
              <a:rPr lang="zh-CN" altLang="zh-CN" dirty="0"/>
              <a:t>参数传入的值是“</a:t>
            </a:r>
            <a:r>
              <a:rPr lang="en-US" altLang="zh-CN" dirty="0"/>
              <a:t>angular.callback._x</a:t>
            </a:r>
            <a:r>
              <a:rPr lang="zh-CN" altLang="zh-CN" dirty="0"/>
              <a:t>”，而豆瓣</a:t>
            </a:r>
            <a:r>
              <a:rPr lang="en-US" altLang="zh-CN" dirty="0"/>
              <a:t>API</a:t>
            </a:r>
            <a:r>
              <a:rPr lang="zh-CN" altLang="zh-CN" dirty="0"/>
              <a:t>中要求</a:t>
            </a:r>
            <a:r>
              <a:rPr lang="en-US" altLang="zh-CN" dirty="0"/>
              <a:t>callback</a:t>
            </a:r>
            <a:r>
              <a:rPr lang="zh-CN" altLang="zh-CN" dirty="0"/>
              <a:t>参数所需要的格式不支持“</a:t>
            </a:r>
            <a:r>
              <a:rPr lang="en-US" altLang="zh-CN" dirty="0"/>
              <a:t>.</a:t>
            </a:r>
            <a:r>
              <a:rPr lang="zh-CN" altLang="zh-CN" dirty="0"/>
              <a:t>”符号，所以在本项目中不能使用</a:t>
            </a:r>
            <a:r>
              <a:rPr lang="en-US" altLang="zh-CN" dirty="0"/>
              <a:t>AngularJS</a:t>
            </a:r>
            <a:r>
              <a:rPr lang="zh-CN" altLang="zh-CN" dirty="0"/>
              <a:t>实现</a:t>
            </a:r>
            <a:r>
              <a:rPr lang="en-US" altLang="zh-CN" dirty="0"/>
              <a:t>JSONP</a:t>
            </a:r>
            <a:r>
              <a:rPr lang="zh-CN" altLang="zh-CN" dirty="0"/>
              <a:t>服务，需要自己封装</a:t>
            </a:r>
            <a:r>
              <a:rPr lang="en-US" altLang="zh-CN" dirty="0"/>
              <a:t>JSONP</a:t>
            </a:r>
            <a:r>
              <a:rPr lang="zh-CN" altLang="zh-CN" dirty="0"/>
              <a:t>服务。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10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分析实现步骤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194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3" y="2381249"/>
            <a:ext cx="7523869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409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分析实现步骤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194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0427" y="2100560"/>
            <a:ext cx="8114458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用</a:t>
            </a:r>
            <a:r>
              <a:rPr lang="zh-CN" altLang="zh-CN" dirty="0"/>
              <a:t>户访问一个</a:t>
            </a:r>
            <a:r>
              <a:rPr lang="en-US" altLang="zh-CN" dirty="0"/>
              <a:t>URL</a:t>
            </a:r>
            <a:r>
              <a:rPr lang="zh-CN" altLang="zh-CN" dirty="0"/>
              <a:t>时便会调用</a:t>
            </a:r>
            <a:r>
              <a:rPr lang="en-US" altLang="zh-CN" dirty="0"/>
              <a:t>app.js</a:t>
            </a:r>
            <a:r>
              <a:rPr lang="zh-CN" altLang="zh-CN" dirty="0"/>
              <a:t>的路由功能，</a:t>
            </a:r>
            <a:r>
              <a:rPr lang="en-US" altLang="zh-CN" dirty="0"/>
              <a:t>app.js</a:t>
            </a:r>
            <a:r>
              <a:rPr lang="zh-CN" altLang="zh-CN" dirty="0"/>
              <a:t>中根据</a:t>
            </a:r>
            <a:r>
              <a:rPr lang="en-US" altLang="zh-CN" dirty="0"/>
              <a:t>URL</a:t>
            </a:r>
            <a:r>
              <a:rPr lang="zh-CN" altLang="zh-CN" dirty="0"/>
              <a:t>来判断访问列表的路由还是详细信息的路由。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7104" y="3286125"/>
            <a:ext cx="3366246" cy="2981325"/>
          </a:xfrm>
          <a:prstGeom prst="roundRect">
            <a:avLst/>
          </a:prstGeom>
          <a:solidFill>
            <a:schemeClr val="bg1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dirty="0">
                <a:solidFill>
                  <a:schemeClr val="tx1"/>
                </a:solidFill>
              </a:rPr>
              <a:t>如果访问电影列表，路由便会调用</a:t>
            </a:r>
            <a:r>
              <a:rPr lang="en-US" altLang="zh-CN" dirty="0">
                <a:solidFill>
                  <a:schemeClr val="tx1"/>
                </a:solidFill>
              </a:rPr>
              <a:t>list_controller.js</a:t>
            </a:r>
            <a:r>
              <a:rPr lang="zh-CN" altLang="zh-CN" dirty="0">
                <a:solidFill>
                  <a:schemeClr val="tx1"/>
                </a:solidFill>
              </a:rPr>
              <a:t>，在</a:t>
            </a:r>
            <a:r>
              <a:rPr lang="en-US" altLang="zh-CN" dirty="0">
                <a:solidFill>
                  <a:schemeClr val="tx1"/>
                </a:solidFill>
              </a:rPr>
              <a:t>list_controller.js</a:t>
            </a:r>
            <a:r>
              <a:rPr lang="zh-CN" altLang="zh-CN" dirty="0">
                <a:solidFill>
                  <a:schemeClr val="tx1"/>
                </a:solidFill>
              </a:rPr>
              <a:t>中访问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zh-CN" dirty="0">
                <a:solidFill>
                  <a:schemeClr val="tx1"/>
                </a:solidFill>
              </a:rPr>
              <a:t>层，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zh-CN" dirty="0">
                <a:solidFill>
                  <a:schemeClr val="tx1"/>
                </a:solidFill>
              </a:rPr>
              <a:t>层调用自己封装的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zh-CN" dirty="0">
                <a:solidFill>
                  <a:schemeClr val="tx1"/>
                </a:solidFill>
              </a:rPr>
              <a:t>服务，通过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zh-CN" dirty="0">
                <a:solidFill>
                  <a:schemeClr val="tx1"/>
                </a:solidFill>
              </a:rPr>
              <a:t>服务向豆瓣服务器请求数据，并且将数据返回在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zh-CN" dirty="0">
                <a:solidFill>
                  <a:schemeClr val="tx1"/>
                </a:solidFill>
              </a:rPr>
              <a:t>的回调函数中，最后渲染到</a:t>
            </a:r>
            <a:r>
              <a:rPr lang="en-US" altLang="zh-CN" dirty="0">
                <a:solidFill>
                  <a:schemeClr val="tx1"/>
                </a:solidFill>
              </a:rPr>
              <a:t>list_template.html</a:t>
            </a:r>
            <a:r>
              <a:rPr lang="zh-CN" altLang="zh-CN" dirty="0">
                <a:solidFill>
                  <a:schemeClr val="tx1"/>
                </a:solidFill>
              </a:rPr>
              <a:t>中。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91076" y="3286124"/>
            <a:ext cx="3403814" cy="2981325"/>
          </a:xfrm>
          <a:prstGeom prst="roundRect">
            <a:avLst/>
          </a:prstGeom>
          <a:solidFill>
            <a:schemeClr val="bg1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dirty="0">
                <a:solidFill>
                  <a:schemeClr val="tx1"/>
                </a:solidFill>
              </a:rPr>
              <a:t>如果访问电影详细信息，路由便会调用</a:t>
            </a:r>
            <a:r>
              <a:rPr lang="en-US" altLang="zh-CN" dirty="0">
                <a:solidFill>
                  <a:schemeClr val="tx1"/>
                </a:solidFill>
              </a:rPr>
              <a:t>detail_controller.js</a:t>
            </a:r>
            <a:r>
              <a:rPr lang="zh-CN" altLang="zh-CN" dirty="0">
                <a:solidFill>
                  <a:schemeClr val="tx1"/>
                </a:solidFill>
              </a:rPr>
              <a:t>，在</a:t>
            </a:r>
            <a:r>
              <a:rPr lang="en-US" altLang="zh-CN" dirty="0">
                <a:solidFill>
                  <a:schemeClr val="tx1"/>
                </a:solidFill>
              </a:rPr>
              <a:t>detail_controller.js</a:t>
            </a:r>
            <a:r>
              <a:rPr lang="zh-CN" altLang="zh-CN" dirty="0">
                <a:solidFill>
                  <a:schemeClr val="tx1"/>
                </a:solidFill>
              </a:rPr>
              <a:t>中访问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zh-CN" dirty="0">
                <a:solidFill>
                  <a:schemeClr val="tx1"/>
                </a:solidFill>
              </a:rPr>
              <a:t>层，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zh-CN" dirty="0">
                <a:solidFill>
                  <a:schemeClr val="tx1"/>
                </a:solidFill>
              </a:rPr>
              <a:t>层调用自己封装的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zh-CN" dirty="0">
                <a:solidFill>
                  <a:schemeClr val="tx1"/>
                </a:solidFill>
              </a:rPr>
              <a:t>服务，通过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zh-CN" dirty="0">
                <a:solidFill>
                  <a:schemeClr val="tx1"/>
                </a:solidFill>
              </a:rPr>
              <a:t>服务向豆瓣服务器请求数据，并且返回在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zh-CN" dirty="0">
                <a:solidFill>
                  <a:schemeClr val="tx1"/>
                </a:solidFill>
              </a:rPr>
              <a:t>的回调函数中，最后将数据渲染到</a:t>
            </a:r>
            <a:r>
              <a:rPr lang="en-US" altLang="zh-CN" dirty="0">
                <a:solidFill>
                  <a:schemeClr val="tx1"/>
                </a:solidFill>
              </a:rPr>
              <a:t>detail_template.html</a:t>
            </a:r>
            <a:r>
              <a:rPr lang="zh-CN" altLang="zh-CN" dirty="0">
                <a:solidFill>
                  <a:schemeClr val="tx1"/>
                </a:solidFill>
              </a:rPr>
              <a:t>中。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29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项目的实现步骤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194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049338" y="2365376"/>
            <a:ext cx="6723062" cy="723900"/>
            <a:chOff x="1049338" y="2365376"/>
            <a:chExt cx="6723062" cy="7239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1049338" y="2365376"/>
              <a:ext cx="788987" cy="723900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1838325" y="2365376"/>
              <a:ext cx="5934075" cy="47104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15" name="矩形 19"/>
            <p:cNvSpPr>
              <a:spLocks noChangeArrowheads="1"/>
            </p:cNvSpPr>
            <p:nvPr/>
          </p:nvSpPr>
          <p:spPr bwMode="auto">
            <a:xfrm>
              <a:off x="2032000" y="2375572"/>
              <a:ext cx="5113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46535" y="2416560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 smtClean="0"/>
                <a:t>接</a:t>
              </a:r>
              <a:r>
                <a:rPr lang="zh-CN" altLang="en-US" dirty="0"/>
                <a:t>口</a:t>
              </a:r>
              <a:r>
                <a:rPr lang="en-US" altLang="zh-CN" dirty="0"/>
                <a:t>API</a:t>
              </a:r>
              <a:r>
                <a:rPr lang="zh-CN" altLang="en-US" dirty="0"/>
                <a:t>测试。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9338" y="2922589"/>
            <a:ext cx="6723061" cy="744536"/>
            <a:chOff x="1049338" y="2922589"/>
            <a:chExt cx="6723061" cy="744536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1049338" y="2922589"/>
              <a:ext cx="788987" cy="744536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1838325" y="2922589"/>
              <a:ext cx="5934074" cy="483424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2032000" y="2936221"/>
              <a:ext cx="5113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32000" y="3005874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 smtClean="0"/>
                <a:t>搭</a:t>
              </a:r>
              <a:r>
                <a:rPr lang="zh-CN" altLang="en-US" dirty="0"/>
                <a:t>建项目，封装自定义的</a:t>
              </a:r>
              <a:r>
                <a:rPr lang="en-US" altLang="zh-CN" dirty="0"/>
                <a:t>JSONP</a:t>
              </a:r>
              <a:r>
                <a:rPr lang="zh-CN" altLang="en-US" dirty="0"/>
                <a:t>服务。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9338" y="3500439"/>
            <a:ext cx="6723061" cy="738186"/>
            <a:chOff x="1049338" y="3500439"/>
            <a:chExt cx="6723061" cy="738186"/>
          </a:xfrm>
        </p:grpSpPr>
        <p:sp>
          <p:nvSpPr>
            <p:cNvPr id="23" name="任意多边形 22"/>
            <p:cNvSpPr/>
            <p:nvPr/>
          </p:nvSpPr>
          <p:spPr bwMode="auto">
            <a:xfrm>
              <a:off x="1049338" y="3500439"/>
              <a:ext cx="788987" cy="738186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24" name="同侧圆角矩形 23"/>
            <p:cNvSpPr/>
            <p:nvPr/>
          </p:nvSpPr>
          <p:spPr bwMode="auto">
            <a:xfrm rot="5400000">
              <a:off x="4565191" y="773572"/>
              <a:ext cx="480341" cy="5934075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 21"/>
            <p:cNvSpPr>
              <a:spLocks noChangeArrowheads="1"/>
            </p:cNvSpPr>
            <p:nvPr/>
          </p:nvSpPr>
          <p:spPr bwMode="auto">
            <a:xfrm>
              <a:off x="2032000" y="3508757"/>
              <a:ext cx="5113338" cy="366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5870" y="3625261"/>
              <a:ext cx="5550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封</a:t>
              </a:r>
              <a:r>
                <a:rPr lang="zh-CN" altLang="en-US" dirty="0"/>
                <a:t>装和测试数据对象模型。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42988" y="4060826"/>
            <a:ext cx="6872287" cy="765176"/>
            <a:chOff x="1042988" y="4060826"/>
            <a:chExt cx="6872287" cy="765176"/>
          </a:xfrm>
        </p:grpSpPr>
        <p:sp>
          <p:nvSpPr>
            <p:cNvPr id="28" name="任意多边形 27"/>
            <p:cNvSpPr/>
            <p:nvPr/>
          </p:nvSpPr>
          <p:spPr bwMode="auto">
            <a:xfrm>
              <a:off x="1042988" y="4081790"/>
              <a:ext cx="789809" cy="744212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29" name="同侧圆角矩形 28"/>
            <p:cNvSpPr/>
            <p:nvPr/>
          </p:nvSpPr>
          <p:spPr bwMode="auto">
            <a:xfrm rot="5400000">
              <a:off x="4560467" y="1354120"/>
              <a:ext cx="484262" cy="5939602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矩形 21"/>
            <p:cNvSpPr>
              <a:spLocks noChangeArrowheads="1"/>
            </p:cNvSpPr>
            <p:nvPr/>
          </p:nvSpPr>
          <p:spPr bwMode="auto">
            <a:xfrm>
              <a:off x="2026674" y="4060826"/>
              <a:ext cx="5745726" cy="44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5000"/>
                </a:lnSpc>
                <a:defRPr/>
              </a:pP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90725" y="4138939"/>
              <a:ext cx="5924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完</a:t>
              </a:r>
              <a:r>
                <a:rPr lang="zh-CN" altLang="en-US" dirty="0"/>
                <a:t>成电影列表页面控制器和模板。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42988" y="4650364"/>
            <a:ext cx="6729410" cy="765176"/>
            <a:chOff x="1042988" y="4650364"/>
            <a:chExt cx="6729410" cy="765176"/>
          </a:xfrm>
        </p:grpSpPr>
        <p:sp>
          <p:nvSpPr>
            <p:cNvPr id="33" name="任意多边形 32"/>
            <p:cNvSpPr/>
            <p:nvPr/>
          </p:nvSpPr>
          <p:spPr bwMode="auto">
            <a:xfrm>
              <a:off x="1042988" y="4671328"/>
              <a:ext cx="788987" cy="744212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4" name="同侧圆角矩形 33"/>
            <p:cNvSpPr/>
            <p:nvPr/>
          </p:nvSpPr>
          <p:spPr bwMode="auto">
            <a:xfrm rot="5400000">
              <a:off x="4560056" y="1943247"/>
              <a:ext cx="484262" cy="594042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2025650" y="4650364"/>
              <a:ext cx="511333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5000"/>
                </a:lnSpc>
                <a:defRPr/>
              </a:pP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032000" y="4726564"/>
              <a:ext cx="56641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完</a:t>
              </a:r>
              <a:r>
                <a:rPr lang="zh-CN" altLang="en-US" dirty="0"/>
                <a:t>成电影详情页面控制器和模板。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49338" y="5227783"/>
            <a:ext cx="6723060" cy="765176"/>
            <a:chOff x="1049338" y="5227783"/>
            <a:chExt cx="6723060" cy="765176"/>
          </a:xfrm>
        </p:grpSpPr>
        <p:grpSp>
          <p:nvGrpSpPr>
            <p:cNvPr id="38" name="组合 37"/>
            <p:cNvGrpSpPr>
              <a:grpSpLocks/>
            </p:cNvGrpSpPr>
            <p:nvPr/>
          </p:nvGrpSpPr>
          <p:grpSpPr bwMode="auto">
            <a:xfrm>
              <a:off x="1049338" y="5227783"/>
              <a:ext cx="6723060" cy="765176"/>
              <a:chOff x="1643063" y="5231920"/>
              <a:chExt cx="6723060" cy="1159337"/>
            </a:xfrm>
          </p:grpSpPr>
          <p:sp>
            <p:nvSpPr>
              <p:cNvPr id="40" name="任意多边形 39"/>
              <p:cNvSpPr/>
              <p:nvPr/>
            </p:nvSpPr>
            <p:spPr bwMode="auto">
              <a:xfrm>
                <a:off x="1643063" y="5263683"/>
                <a:ext cx="788987" cy="1127574"/>
              </a:xfrm>
              <a:custGeom>
                <a:avLst/>
                <a:gdLst>
                  <a:gd name="connsiteX0" fmla="*/ 0 w 1127124"/>
                  <a:gd name="connsiteY0" fmla="*/ 0 h 788987"/>
                  <a:gd name="connsiteX1" fmla="*/ 732631 w 1127124"/>
                  <a:gd name="connsiteY1" fmla="*/ 0 h 788987"/>
                  <a:gd name="connsiteX2" fmla="*/ 1127124 w 1127124"/>
                  <a:gd name="connsiteY2" fmla="*/ 394494 h 788987"/>
                  <a:gd name="connsiteX3" fmla="*/ 732631 w 1127124"/>
                  <a:gd name="connsiteY3" fmla="*/ 788987 h 788987"/>
                  <a:gd name="connsiteX4" fmla="*/ 0 w 1127124"/>
                  <a:gd name="connsiteY4" fmla="*/ 788987 h 788987"/>
                  <a:gd name="connsiteX5" fmla="*/ 394494 w 1127124"/>
                  <a:gd name="connsiteY5" fmla="*/ 394494 h 788987"/>
                  <a:gd name="connsiteX6" fmla="*/ 0 w 1127124"/>
                  <a:gd name="connsiteY6" fmla="*/ 0 h 78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7124" h="788987">
                    <a:moveTo>
                      <a:pt x="1127123" y="0"/>
                    </a:moveTo>
                    <a:lnTo>
                      <a:pt x="1127123" y="512842"/>
                    </a:lnTo>
                    <a:lnTo>
                      <a:pt x="563561" y="788987"/>
                    </a:lnTo>
                    <a:lnTo>
                      <a:pt x="1" y="512842"/>
                    </a:lnTo>
                    <a:lnTo>
                      <a:pt x="1" y="0"/>
                    </a:lnTo>
                    <a:lnTo>
                      <a:pt x="563561" y="276146"/>
                    </a:lnTo>
                    <a:lnTo>
                      <a:pt x="112712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2701" tIns="407195" rIns="12700" bIns="407193" spcCol="1270" anchor="ctr"/>
              <a:lstStyle/>
              <a:p>
                <a:pPr algn="ctr" defTabSz="88900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US" altLang="zh-CN" sz="1200" dirty="0"/>
              </a:p>
              <a:p>
                <a:pPr algn="ctr" defTabSz="88900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3200" dirty="0" smtClean="0"/>
                  <a:t>6</a:t>
                </a:r>
                <a:endParaRPr lang="zh-CN" altLang="en-US" sz="3200" dirty="0"/>
              </a:p>
            </p:txBody>
          </p:sp>
          <p:sp>
            <p:nvSpPr>
              <p:cNvPr id="41" name="同侧圆角矩形 40"/>
              <p:cNvSpPr/>
              <p:nvPr/>
            </p:nvSpPr>
            <p:spPr bwMode="auto">
              <a:xfrm rot="5400000">
                <a:off x="5032228" y="2663504"/>
                <a:ext cx="733717" cy="5934073"/>
              </a:xfrm>
              <a:prstGeom prst="round2SameRect">
                <a:avLst/>
              </a:prstGeom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矩形 21"/>
              <p:cNvSpPr>
                <a:spLocks noChangeArrowheads="1"/>
              </p:cNvSpPr>
              <p:nvPr/>
            </p:nvSpPr>
            <p:spPr bwMode="auto">
              <a:xfrm>
                <a:off x="2625725" y="5231920"/>
                <a:ext cx="5113338" cy="722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5000"/>
                  </a:lnSpc>
                  <a:defRPr/>
                </a:pPr>
                <a:endParaRPr lang="zh-CN" altLang="en-US" sz="2000" dirty="0">
                  <a:ea typeface="宋体" pitchFamily="2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2032001" y="5311588"/>
              <a:ext cx="5664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完</a:t>
              </a:r>
              <a:r>
                <a:rPr lang="zh-CN" altLang="en-US" dirty="0"/>
                <a:t>成路由功能，整合项目。</a:t>
              </a:r>
            </a:p>
          </p:txBody>
        </p:sp>
      </p:grpSp>
      <p:sp>
        <p:nvSpPr>
          <p:cNvPr id="4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41432"/>
            <a:ext cx="5367449" cy="461665"/>
            <a:chOff x="490427" y="1441432"/>
            <a:chExt cx="5367449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91429" y="1441432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目目录和文件结构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243373" cy="7234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72" y="2274888"/>
            <a:ext cx="3544888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箭头连接符 42"/>
          <p:cNvCxnSpPr/>
          <p:nvPr/>
        </p:nvCxnSpPr>
        <p:spPr>
          <a:xfrm>
            <a:off x="2598361" y="4962525"/>
            <a:ext cx="196411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24400" y="477785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测试文件目录。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2142142" y="2571750"/>
            <a:ext cx="24870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629151" y="2387084"/>
            <a:ext cx="4095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第三方库文件目录，该目录下包含需要引入的</a:t>
            </a:r>
            <a:r>
              <a:rPr lang="en-US" altLang="zh-CN" dirty="0"/>
              <a:t>AngularJS</a:t>
            </a:r>
            <a:r>
              <a:rPr lang="zh-CN" altLang="en-US" dirty="0"/>
              <a:t>框架、</a:t>
            </a:r>
            <a:r>
              <a:rPr lang="en-US" altLang="zh-CN" dirty="0"/>
              <a:t>Bootstrap</a:t>
            </a:r>
            <a:r>
              <a:rPr lang="zh-CN" altLang="en-US" dirty="0"/>
              <a:t>框架 </a:t>
            </a:r>
            <a:r>
              <a:rPr lang="en-US" altLang="zh-CN" dirty="0"/>
              <a:t>API</a:t>
            </a:r>
            <a:r>
              <a:rPr lang="zh-CN" altLang="en-US" dirty="0"/>
              <a:t>，如下所示。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2667000" y="3759993"/>
            <a:ext cx="1895475" cy="95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667000" y="4400550"/>
            <a:ext cx="18954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629150" y="3597829"/>
            <a:ext cx="5293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电影详情页文件目录。</a:t>
            </a:r>
          </a:p>
        </p:txBody>
      </p:sp>
      <p:sp>
        <p:nvSpPr>
          <p:cNvPr id="54" name="矩形 53"/>
          <p:cNvSpPr/>
          <p:nvPr/>
        </p:nvSpPr>
        <p:spPr>
          <a:xfrm>
            <a:off x="4629150" y="4217252"/>
            <a:ext cx="5210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电影列表页文件目录。</a:t>
            </a:r>
          </a:p>
        </p:txBody>
      </p:sp>
      <p:sp>
        <p:nvSpPr>
          <p:cNvPr id="5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82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53" grpId="0"/>
      <p:bldP spid="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接口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API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测试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194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89184"/>
              </p:ext>
            </p:extLst>
          </p:nvPr>
        </p:nvGraphicFramePr>
        <p:xfrm>
          <a:off x="333376" y="2085974"/>
          <a:ext cx="8258174" cy="4421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2039"/>
                <a:gridCol w="1845710"/>
                <a:gridCol w="3400425"/>
              </a:tblGrid>
              <a:tr h="4762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接口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功能描述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参数介绍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056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http://api.douban.com/v2/movie/top250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获取</a:t>
                      </a:r>
                      <a:r>
                        <a:rPr lang="en-US" sz="1200" kern="100" dirty="0">
                          <a:effectLst/>
                        </a:rPr>
                        <a:t>top250</a:t>
                      </a:r>
                      <a:r>
                        <a:rPr lang="zh-CN" sz="1200" kern="100" dirty="0">
                          <a:effectLst/>
                        </a:rPr>
                        <a:t>列表的数据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start</a:t>
                      </a:r>
                      <a:r>
                        <a:rPr lang="zh-CN" sz="1200" kern="100" dirty="0">
                          <a:effectLst/>
                        </a:rPr>
                        <a:t>：从第几条开始获取数据，默认值为</a:t>
                      </a:r>
                      <a:r>
                        <a:rPr lang="en-US" sz="1200" kern="100" dirty="0">
                          <a:effectLst/>
                        </a:rPr>
                        <a:t>0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count</a:t>
                      </a:r>
                      <a:r>
                        <a:rPr lang="zh-CN" sz="1200" kern="100" dirty="0">
                          <a:effectLst/>
                        </a:rPr>
                        <a:t>：共获取多少条数据，默认值为</a:t>
                      </a:r>
                      <a:r>
                        <a:rPr lang="en-US" sz="1200" kern="100" dirty="0">
                          <a:effectLst/>
                        </a:rPr>
                        <a:t>10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callback</a:t>
                      </a:r>
                      <a:r>
                        <a:rPr lang="zh-CN" sz="1200" kern="100" dirty="0">
                          <a:effectLst/>
                        </a:rPr>
                        <a:t>：回调函数名称，该名称可以自定义，访问后返回</a:t>
                      </a:r>
                      <a:r>
                        <a:rPr lang="en-US" sz="1200" kern="100" dirty="0">
                          <a:effectLst/>
                        </a:rPr>
                        <a:t>JSONP</a:t>
                      </a:r>
                      <a:r>
                        <a:rPr lang="zh-CN" sz="1200" kern="100" dirty="0">
                          <a:effectLst/>
                        </a:rPr>
                        <a:t>数据。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973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http://api.douban.com/v2/movie/in_theaters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获取正在热映的列表数据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6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http://api.douban.com/v2/movie/coming_soon 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获取即将上映的列表数据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52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http://api.douban.com/v2/movie/subject 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获取电影详情数据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r>
                        <a:rPr lang="zh-CN" sz="1200" kern="100" dirty="0">
                          <a:effectLst/>
                        </a:rPr>
                        <a:t>：电影条目</a:t>
                      </a:r>
                      <a:r>
                        <a:rPr lang="en-US" sz="1200" kern="100" dirty="0">
                          <a:effectLst/>
                        </a:rPr>
                        <a:t>id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callback</a:t>
                      </a:r>
                      <a:r>
                        <a:rPr lang="zh-CN" sz="1200" kern="100" dirty="0">
                          <a:effectLst/>
                        </a:rPr>
                        <a:t>：回调函数名称，该名称可以自定义，访问后返回</a:t>
                      </a:r>
                      <a:r>
                        <a:rPr lang="en-US" sz="1200" kern="100" dirty="0">
                          <a:effectLst/>
                        </a:rPr>
                        <a:t>JSONP</a:t>
                      </a:r>
                      <a:r>
                        <a:rPr lang="zh-CN" sz="1200" kern="100" dirty="0">
                          <a:effectLst/>
                        </a:rPr>
                        <a:t>数据。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779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47825"/>
            <a:ext cx="228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42925" y="1877795"/>
            <a:ext cx="177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以获取</a:t>
            </a:r>
            <a:r>
              <a:rPr lang="en-US" altLang="zh-CN" dirty="0"/>
              <a:t>top250</a:t>
            </a:r>
            <a:r>
              <a:rPr lang="zh-CN" altLang="zh-CN" dirty="0"/>
              <a:t>的电影列表信息为例，演示测试的效果。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420" y="1463159"/>
            <a:ext cx="47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）测试电影列表接</a:t>
            </a:r>
            <a:r>
              <a:rPr lang="zh-CN" altLang="zh-CN" dirty="0" smtClean="0"/>
              <a:t>口</a:t>
            </a:r>
            <a:r>
              <a:rPr lang="zh-CN" altLang="en-US" dirty="0" smtClean="0"/>
              <a:t>，</a:t>
            </a:r>
            <a:r>
              <a:rPr lang="zh-CN" altLang="zh-CN" dirty="0"/>
              <a:t>打开</a:t>
            </a:r>
            <a:r>
              <a:rPr lang="en-US" altLang="zh-CN" dirty="0"/>
              <a:t>Chrome</a:t>
            </a:r>
            <a:r>
              <a:rPr lang="zh-CN" altLang="zh-CN" dirty="0"/>
              <a:t>浏览器</a:t>
            </a:r>
            <a:endParaRPr lang="zh-CN" altLang="en-US" dirty="0"/>
          </a:p>
        </p:txBody>
      </p:sp>
      <p:pic>
        <p:nvPicPr>
          <p:cNvPr id="266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46" y="1920657"/>
            <a:ext cx="5486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3705225" y="5229225"/>
            <a:ext cx="3971925" cy="1104900"/>
          </a:xfrm>
          <a:prstGeom prst="wedgeRoundRectCallout">
            <a:avLst>
              <a:gd name="adj1" fmla="val -18675"/>
              <a:gd name="adj2" fmla="val -68534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</a:rPr>
              <a:t>可以看到浏览器返回了一条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zh-CN" dirty="0">
                <a:solidFill>
                  <a:schemeClr val="tx1"/>
                </a:solidFill>
              </a:rPr>
              <a:t>类型的数据，这条数据包含自定义的</a:t>
            </a:r>
            <a:r>
              <a:rPr lang="en-US" altLang="zh-CN" dirty="0">
                <a:solidFill>
                  <a:schemeClr val="tx1"/>
                </a:solidFill>
              </a:rPr>
              <a:t>myCallback</a:t>
            </a:r>
            <a:r>
              <a:rPr lang="zh-CN" altLang="zh-CN" dirty="0">
                <a:solidFill>
                  <a:schemeClr val="tx1"/>
                </a:solidFill>
              </a:rPr>
              <a:t>函数中，表示该接口测试成功。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41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2463800"/>
            <a:ext cx="622254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7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47825"/>
            <a:ext cx="228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42925" y="1877795"/>
            <a:ext cx="177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以获取</a:t>
            </a:r>
            <a:r>
              <a:rPr lang="en-US" altLang="zh-CN" dirty="0"/>
              <a:t>top250</a:t>
            </a:r>
            <a:r>
              <a:rPr lang="zh-CN" altLang="zh-CN" dirty="0"/>
              <a:t>的电影列表信息为例，演示测试的效果。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05045" y="127849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）测试电影详情接口</a:t>
            </a:r>
            <a:endParaRPr lang="zh-CN" altLang="en-US" dirty="0"/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1877794"/>
            <a:ext cx="5950837" cy="278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3552825" y="4876800"/>
            <a:ext cx="3971925" cy="1104900"/>
          </a:xfrm>
          <a:prstGeom prst="wedgeRoundRectCallout">
            <a:avLst>
              <a:gd name="adj1" fmla="val -18675"/>
              <a:gd name="adj2" fmla="val -68534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访问结果表示获取电影详细信息已经成功，接口是可用的。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872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项目搭建，封装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JSONP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服务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3482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90427" y="1943785"/>
            <a:ext cx="712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MovieList\jsonp_service.js</a:t>
            </a:r>
            <a:r>
              <a:rPr lang="zh-CN" altLang="zh-CN" dirty="0"/>
              <a:t>文件中添加如下代码。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7" y="109931"/>
            <a:ext cx="538162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5905499" y="603787"/>
            <a:ext cx="3086101" cy="5711288"/>
          </a:xfrm>
          <a:prstGeom prst="wedgeRectCallout">
            <a:avLst>
              <a:gd name="adj1" fmla="val -60956"/>
              <a:gd name="adj2" fmla="val 25699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5~26</a:t>
            </a:r>
            <a:r>
              <a:rPr lang="zh-CN" altLang="zh-CN" dirty="0">
                <a:solidFill>
                  <a:schemeClr val="tx1"/>
                </a:solidFill>
              </a:rPr>
              <a:t>行创建服务“</a:t>
            </a:r>
            <a:r>
              <a:rPr lang="en-US" altLang="zh-CN" dirty="0">
                <a:solidFill>
                  <a:schemeClr val="tx1"/>
                </a:solidFill>
              </a:rPr>
              <a:t>mlJsonp</a:t>
            </a:r>
            <a:r>
              <a:rPr lang="zh-CN" altLang="zh-CN" dirty="0">
                <a:solidFill>
                  <a:schemeClr val="tx1"/>
                </a:solidFill>
              </a:rPr>
              <a:t>”，第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zh-CN" dirty="0">
                <a:solidFill>
                  <a:schemeClr val="tx1"/>
                </a:solidFill>
              </a:rPr>
              <a:t>行定义该服务返回的一个函</a:t>
            </a:r>
            <a:r>
              <a:rPr lang="zh-CN" altLang="zh-CN" dirty="0" smtClean="0">
                <a:solidFill>
                  <a:schemeClr val="tx1"/>
                </a:solidFill>
              </a:rPr>
              <a:t>数。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mlJsonp”</a:t>
            </a:r>
            <a:r>
              <a:rPr lang="zh-CN" altLang="zh-CN" dirty="0">
                <a:solidFill>
                  <a:schemeClr val="tx1"/>
                </a:solidFill>
              </a:rPr>
              <a:t>服务被调用时会接收的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zh-CN" dirty="0">
                <a:solidFill>
                  <a:schemeClr val="tx1"/>
                </a:solidFill>
              </a:rPr>
              <a:t>参数中包含“</a:t>
            </a:r>
            <a:r>
              <a:rPr lang="en-US" altLang="zh-CN" dirty="0">
                <a:solidFill>
                  <a:schemeClr val="tx1"/>
                </a:solidFill>
              </a:rPr>
              <a:t>callback=JSON_CALLBACK</a:t>
            </a:r>
            <a:r>
              <a:rPr lang="zh-CN" altLang="zh-CN" dirty="0">
                <a:solidFill>
                  <a:schemeClr val="tx1"/>
                </a:solidFill>
              </a:rPr>
              <a:t>”的参数，第</a:t>
            </a:r>
            <a:r>
              <a:rPr lang="en-US" altLang="zh-CN" dirty="0">
                <a:solidFill>
                  <a:schemeClr val="tx1"/>
                </a:solidFill>
              </a:rPr>
              <a:t>13</a:t>
            </a:r>
            <a:r>
              <a:rPr lang="zh-CN" altLang="zh-CN" dirty="0">
                <a:solidFill>
                  <a:schemeClr val="tx1"/>
                </a:solidFill>
              </a:rPr>
              <a:t>行利用</a:t>
            </a:r>
            <a:r>
              <a:rPr lang="en-US" altLang="zh-CN" dirty="0">
                <a:solidFill>
                  <a:schemeClr val="tx1"/>
                </a:solidFill>
              </a:rPr>
              <a:t>funcName</a:t>
            </a:r>
            <a:r>
              <a:rPr lang="zh-CN" altLang="zh-CN" dirty="0">
                <a:solidFill>
                  <a:schemeClr val="tx1"/>
                </a:solidFill>
              </a:rPr>
              <a:t>的值动态替换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zh-CN" dirty="0">
                <a:solidFill>
                  <a:schemeClr val="tx1"/>
                </a:solidFill>
              </a:rPr>
              <a:t>参数中的“</a:t>
            </a:r>
            <a:r>
              <a:rPr lang="en-US" altLang="zh-CN" dirty="0">
                <a:solidFill>
                  <a:schemeClr val="tx1"/>
                </a:solidFill>
              </a:rPr>
              <a:t>JSON_CALLBACK</a:t>
            </a:r>
            <a:r>
              <a:rPr lang="zh-CN" altLang="zh-CN" dirty="0">
                <a:solidFill>
                  <a:schemeClr val="tx1"/>
                </a:solidFill>
              </a:rPr>
              <a:t>”的</a:t>
            </a:r>
            <a:r>
              <a:rPr lang="zh-CN" altLang="zh-CN" dirty="0" smtClean="0">
                <a:solidFill>
                  <a:schemeClr val="tx1"/>
                </a:solidFill>
              </a:rPr>
              <a:t>值。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JSON_CALLBACK</a:t>
            </a:r>
            <a:r>
              <a:rPr lang="zh-CN" altLang="zh-CN" dirty="0">
                <a:solidFill>
                  <a:schemeClr val="tx1"/>
                </a:solidFill>
              </a:rPr>
              <a:t>”的值被替换后，在页面创建一个</a:t>
            </a:r>
            <a:r>
              <a:rPr lang="en-US" altLang="zh-CN" dirty="0">
                <a:solidFill>
                  <a:schemeClr val="tx1"/>
                </a:solidFill>
              </a:rPr>
              <a:t>&lt;script&gt;</a:t>
            </a:r>
            <a:r>
              <a:rPr lang="zh-CN" altLang="zh-CN" dirty="0">
                <a:solidFill>
                  <a:schemeClr val="tx1"/>
                </a:solidFill>
              </a:rPr>
              <a:t>标签，并将完整的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zh-CN" dirty="0">
                <a:solidFill>
                  <a:schemeClr val="tx1"/>
                </a:solidFill>
              </a:rPr>
              <a:t>赋值给</a:t>
            </a:r>
            <a:r>
              <a:rPr lang="en-US" altLang="zh-CN" dirty="0">
                <a:solidFill>
                  <a:schemeClr val="tx1"/>
                </a:solidFill>
              </a:rPr>
              <a:t>&lt;script&gt;</a:t>
            </a:r>
            <a:r>
              <a:rPr lang="zh-CN" altLang="zh-CN" dirty="0">
                <a:solidFill>
                  <a:schemeClr val="tx1"/>
                </a:solidFill>
              </a:rPr>
              <a:t>标签的</a:t>
            </a:r>
            <a:r>
              <a:rPr lang="en-US" altLang="zh-CN" dirty="0">
                <a:solidFill>
                  <a:schemeClr val="tx1"/>
                </a:solidFill>
              </a:rPr>
              <a:t>src</a:t>
            </a:r>
            <a:r>
              <a:rPr lang="zh-CN" altLang="zh-CN" dirty="0">
                <a:solidFill>
                  <a:schemeClr val="tx1"/>
                </a:solidFill>
              </a:rPr>
              <a:t>属性。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zh-CN" altLang="zh-CN" dirty="0">
                <a:solidFill>
                  <a:schemeClr val="tx1"/>
                </a:solidFill>
              </a:rPr>
              <a:t>行将回调函数</a:t>
            </a:r>
            <a:r>
              <a:rPr lang="en-US" altLang="zh-CN" dirty="0">
                <a:solidFill>
                  <a:schemeClr val="tx1"/>
                </a:solidFill>
              </a:rPr>
              <a:t>funcName</a:t>
            </a:r>
            <a:r>
              <a:rPr lang="zh-CN" altLang="zh-CN" dirty="0">
                <a:solidFill>
                  <a:schemeClr val="tx1"/>
                </a:solidFill>
              </a:rPr>
              <a:t>放在</a:t>
            </a:r>
            <a:r>
              <a:rPr lang="en-US" altLang="zh-CN" dirty="0">
                <a:solidFill>
                  <a:schemeClr val="tx1"/>
                </a:solidFill>
              </a:rPr>
              <a:t>window</a:t>
            </a:r>
            <a:r>
              <a:rPr lang="zh-CN" altLang="zh-CN" dirty="0">
                <a:solidFill>
                  <a:schemeClr val="tx1"/>
                </a:solidFill>
              </a:rPr>
              <a:t>对象上，获取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zh-CN" dirty="0">
                <a:solidFill>
                  <a:schemeClr val="tx1"/>
                </a:solidFill>
              </a:rPr>
              <a:t>数据，将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zh-CN" dirty="0" smtClean="0">
                <a:solidFill>
                  <a:schemeClr val="tx1"/>
                </a:solidFill>
              </a:rPr>
              <a:t>传</a:t>
            </a:r>
            <a:r>
              <a:rPr lang="zh-CN" altLang="zh-CN" dirty="0">
                <a:solidFill>
                  <a:schemeClr val="tx1"/>
                </a:solidFill>
              </a:rPr>
              <a:t>递给</a:t>
            </a:r>
            <a:r>
              <a:rPr lang="en-US" altLang="zh-CN" dirty="0" smtClean="0">
                <a:solidFill>
                  <a:schemeClr val="tx1"/>
                </a:solidFill>
              </a:rPr>
              <a:t>calback</a:t>
            </a:r>
            <a:r>
              <a:rPr lang="zh-CN" altLang="zh-CN" dirty="0" smtClean="0">
                <a:solidFill>
                  <a:schemeClr val="tx1"/>
                </a:solidFill>
              </a:rPr>
              <a:t>，</a:t>
            </a:r>
            <a:r>
              <a:rPr lang="zh-CN" altLang="zh-CN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$apply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zh-CN" dirty="0" smtClean="0">
                <a:solidFill>
                  <a:schemeClr val="tx1"/>
                </a:solidFill>
              </a:rPr>
              <a:t> 通</a:t>
            </a:r>
            <a:r>
              <a:rPr lang="zh-CN" altLang="zh-CN" dirty="0">
                <a:solidFill>
                  <a:schemeClr val="tx1"/>
                </a:solidFill>
              </a:rPr>
              <a:t>知作用域数据发生变化，最后删除</a:t>
            </a:r>
            <a:r>
              <a:rPr lang="en-US" altLang="zh-CN" dirty="0">
                <a:solidFill>
                  <a:schemeClr val="tx1"/>
                </a:solidFill>
              </a:rPr>
              <a:t>&lt;script&gt;</a:t>
            </a:r>
            <a:r>
              <a:rPr lang="zh-CN" altLang="zh-CN" dirty="0">
                <a:solidFill>
                  <a:schemeClr val="tx1"/>
                </a:solidFill>
              </a:rPr>
              <a:t>标签。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3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装和测试数据对象模型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919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90427" y="2187059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）封装数据对象模型。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31269" y="2147922"/>
            <a:ext cx="4094909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model_service.js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708072" y="2809012"/>
            <a:ext cx="7959678" cy="1104900"/>
          </a:xfrm>
          <a:prstGeom prst="wedgeRoundRectCallout">
            <a:avLst>
              <a:gd name="adj1" fmla="val 6455"/>
              <a:gd name="adj2" fmla="val -69396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</a:rPr>
              <a:t>上述代码中，创建“</a:t>
            </a:r>
            <a:r>
              <a:rPr lang="en-US" altLang="zh-CN" dirty="0">
                <a:solidFill>
                  <a:schemeClr val="tx1"/>
                </a:solidFill>
              </a:rPr>
              <a:t>mlist.model</a:t>
            </a:r>
            <a:r>
              <a:rPr lang="zh-CN" altLang="zh-CN" dirty="0">
                <a:solidFill>
                  <a:schemeClr val="tx1"/>
                </a:solidFill>
              </a:rPr>
              <a:t>”模块，并在该模块中注入“</a:t>
            </a:r>
            <a:r>
              <a:rPr lang="en-US" altLang="zh-CN" dirty="0">
                <a:solidFill>
                  <a:schemeClr val="tx1"/>
                </a:solidFill>
              </a:rPr>
              <a:t>mlist.services</a:t>
            </a:r>
            <a:r>
              <a:rPr lang="zh-CN" altLang="zh-CN" dirty="0">
                <a:solidFill>
                  <a:schemeClr val="tx1"/>
                </a:solidFill>
              </a:rPr>
              <a:t>”（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zh-CN" dirty="0">
                <a:solidFill>
                  <a:schemeClr val="tx1"/>
                </a:solidFill>
              </a:rPr>
              <a:t>模块），然后创建“</a:t>
            </a:r>
            <a:r>
              <a:rPr lang="en-US" altLang="zh-CN" dirty="0">
                <a:solidFill>
                  <a:schemeClr val="tx1"/>
                </a:solidFill>
              </a:rPr>
              <a:t>mlModel</a:t>
            </a:r>
            <a:r>
              <a:rPr lang="zh-CN" altLang="zh-CN" dirty="0">
                <a:solidFill>
                  <a:schemeClr val="tx1"/>
                </a:solidFill>
              </a:rPr>
              <a:t>”服务，在该服务中注入第</a:t>
            </a:r>
            <a:r>
              <a:rPr lang="en-US" altLang="zh-CN" dirty="0">
                <a:solidFill>
                  <a:schemeClr val="tx1"/>
                </a:solidFill>
              </a:rPr>
              <a:t>6.2.5</a:t>
            </a:r>
            <a:r>
              <a:rPr lang="zh-CN" altLang="zh-CN" dirty="0">
                <a:solidFill>
                  <a:schemeClr val="tx1"/>
                </a:solidFill>
              </a:rPr>
              <a:t>小节中封装的 “</a:t>
            </a:r>
            <a:r>
              <a:rPr lang="en-US" altLang="zh-CN" dirty="0">
                <a:solidFill>
                  <a:schemeClr val="tx1"/>
                </a:solidFill>
              </a:rPr>
              <a:t>mlJsonp</a:t>
            </a:r>
            <a:r>
              <a:rPr lang="zh-CN" altLang="zh-CN" dirty="0">
                <a:solidFill>
                  <a:schemeClr val="tx1"/>
                </a:solidFill>
              </a:rPr>
              <a:t>”服务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851" y="4413766"/>
            <a:ext cx="391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在“</a:t>
            </a:r>
            <a:r>
              <a:rPr lang="en-US" altLang="zh-CN" dirty="0"/>
              <a:t>mlModel</a:t>
            </a:r>
            <a:r>
              <a:rPr lang="zh-CN" altLang="zh-CN" dirty="0"/>
              <a:t>”服务中定义了</a:t>
            </a:r>
            <a:r>
              <a:rPr lang="en-US" altLang="zh-CN" dirty="0"/>
              <a:t>4</a:t>
            </a:r>
            <a:r>
              <a:rPr lang="zh-CN" altLang="zh-CN" dirty="0"/>
              <a:t>个函数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1429" y="5107543"/>
            <a:ext cx="192623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getComingSoon()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7902" y="5859423"/>
            <a:ext cx="186878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getInTheaters()</a:t>
            </a:r>
            <a:endParaRPr lang="zh-CN" alt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8941" y="5107543"/>
            <a:ext cx="1310359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getTop250()</a:t>
            </a:r>
            <a:endParaRPr lang="zh-CN" alt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70423" y="5772150"/>
            <a:ext cx="1413272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getSubject()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60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装和测试数据对象模型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919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90427" y="2187059"/>
            <a:ext cx="726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\MovieList\test\ test.html</a:t>
            </a:r>
            <a:r>
              <a:rPr lang="zh-CN" altLang="en-US" dirty="0"/>
              <a:t>文件中的添加代码，用于测试</a:t>
            </a:r>
            <a:r>
              <a:rPr lang="en-US" altLang="zh-CN" dirty="0"/>
              <a:t>Model</a:t>
            </a:r>
            <a:r>
              <a:rPr lang="zh-CN" altLang="en-US" dirty="0"/>
              <a:t>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232905" y="2641837"/>
            <a:ext cx="4094909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test.html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4000500" y="3209925"/>
            <a:ext cx="409575" cy="40005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6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02" y="3609975"/>
            <a:ext cx="49133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549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sp>
        <p:nvSpPr>
          <p:cNvPr id="30" name="等腰三角形 29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4488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等腰三角形 30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4488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等腰三角形 31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8139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>
                <a:solidFill>
                  <a:schemeClr val="bg1">
                    <a:lumMod val="100000"/>
                  </a:schemeClr>
                </a:solidFill>
              </a:rPr>
              <a:t>1</a:t>
            </a:r>
          </a:p>
        </p:txBody>
      </p:sp>
      <p:sp>
        <p:nvSpPr>
          <p:cNvPr id="3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04989" y="2980878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415234"/>
            <a:ext cx="7121059" cy="2788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	var config = angular.module('mlist.services.config', []);</a:t>
            </a:r>
          </a:p>
          <a:p>
            <a:r>
              <a:rPr lang="en-US" altLang="zh-CN" dirty="0"/>
              <a:t> 	    config.factory('mlConfig', function () {</a:t>
            </a:r>
          </a:p>
          <a:p>
            <a:r>
              <a:rPr lang="en-US" altLang="zh-CN" dirty="0"/>
              <a:t> 	    var countPerPage = 6;</a:t>
            </a:r>
          </a:p>
          <a:p>
            <a:r>
              <a:rPr lang="en-US" altLang="zh-CN" dirty="0"/>
              <a:t> 	    return {</a:t>
            </a:r>
          </a:p>
          <a:p>
            <a:r>
              <a:rPr lang="en-US" altLang="zh-CN" dirty="0"/>
              <a:t> 	        getCountPerPage: function () {</a:t>
            </a:r>
          </a:p>
          <a:p>
            <a:r>
              <a:rPr lang="en-US" altLang="zh-CN" dirty="0"/>
              <a:t> 	            return countPerPage;</a:t>
            </a:r>
          </a:p>
          <a:p>
            <a:r>
              <a:rPr lang="en-US" altLang="zh-CN" dirty="0"/>
              <a:t> 	        }</a:t>
            </a:r>
          </a:p>
          <a:p>
            <a:r>
              <a:rPr lang="en-US" altLang="zh-CN" dirty="0"/>
              <a:t> 	    }</a:t>
            </a:r>
          </a:p>
          <a:p>
            <a:r>
              <a:rPr lang="en-US" altLang="zh-CN" dirty="0"/>
              <a:t> 	});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0673" y="2102661"/>
            <a:ext cx="7948723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 smtClean="0"/>
              <a:t> 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config_service.js</a:t>
            </a:r>
            <a:r>
              <a:rPr lang="zh-CN" altLang="en-US" dirty="0"/>
              <a:t>文件中添加代</a:t>
            </a:r>
            <a:r>
              <a:rPr lang="zh-CN" altLang="en-US" dirty="0" smtClean="0"/>
              <a:t>码</a:t>
            </a:r>
            <a:r>
              <a:rPr lang="en-US" altLang="zh-CN" dirty="0" smtClean="0"/>
              <a:t>,</a:t>
            </a:r>
            <a:r>
              <a:rPr lang="zh-CN" altLang="zh-CN" dirty="0"/>
              <a:t>用于配置分页信息。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编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写电影列表页面的控制器和模板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51102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045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sp>
        <p:nvSpPr>
          <p:cNvPr id="30" name="等腰三角形 29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4488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等腰三角形 30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4488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等腰三角形 31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8139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 smtClean="0">
                <a:solidFill>
                  <a:schemeClr val="bg1">
                    <a:lumMod val="100000"/>
                  </a:schemeClr>
                </a:solidFill>
              </a:rPr>
              <a:t>2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3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04989" y="2980878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415234"/>
            <a:ext cx="7854484" cy="30931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代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码中，创建模块“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mlist.controllers.movieList”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，为该模块注入“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mlist.services.config”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（分页信息配置）和“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mlist.model”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模块（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Model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层）。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6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行在控制器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MovieListController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中注入“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$routeParams”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服务，用于获取请求列表数据所需要的参数，包括列表类别、当前页。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6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行在控制器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MovieListController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中注入“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mlConfig”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服务，用于获取分页配置信息中每页展示的数据条数（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countPerPage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），根据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countPerPage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计算出从第几条开始（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start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），然后使用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pager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对象来存储这些分页信息。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22~29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行定义函数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pages()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，用来控制翻页操作，要求上一页（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pager.prev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）的值不能为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0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，下一页（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pager.next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）的值不能超过最大页数。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第</a:t>
            </a:r>
            <a:r>
              <a:rPr lang="en-US" altLang="zh-CN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32~54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行，通过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switch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语句判断列表类别，通过列表类别来选择调用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mlModel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服务中的对应方法。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392" y="2102659"/>
            <a:ext cx="7948723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 smtClean="0"/>
              <a:t>2.</a:t>
            </a:r>
            <a:r>
              <a:rPr lang="zh-CN" altLang="en-US" dirty="0"/>
              <a:t>在电影列表的控制器</a:t>
            </a:r>
            <a:r>
              <a:rPr lang="en-US" altLang="zh-CN" dirty="0"/>
              <a:t>movie_list\ list_controller.js</a:t>
            </a:r>
            <a:r>
              <a:rPr lang="zh-CN" altLang="en-US" dirty="0"/>
              <a:t>文件中添加代码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编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写电影列表页面的控制器和模板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51102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228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sp>
        <p:nvSpPr>
          <p:cNvPr id="30" name="等腰三角形 29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4488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等腰三角形 30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4488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等腰三角形 31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8139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 smtClean="0">
                <a:solidFill>
                  <a:schemeClr val="bg1">
                    <a:lumMod val="100000"/>
                  </a:schemeClr>
                </a:solidFill>
              </a:rPr>
              <a:t>3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3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04989" y="2980878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415234"/>
            <a:ext cx="7854484" cy="275767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代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码中，第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6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行使用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ng-if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指令判断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$scope.loading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属性的值，用来指定页面上显示“正在加载中”还是列表数据；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11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14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和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17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行的链接的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href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属性值对应路由中指定的格式，单击链接时，调用指定路由，可以切换到不同的列表；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36~46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行使用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ng-repeat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指令遍历列表的数据，其中第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42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ng-href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指令绑定电影名称的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链接，并将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subject.id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作为参数传递给路由，当单击该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链接挑转到电影详情页面时，在电影详情页面便可以获取该参数；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值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得一提的是，整个页面的布局和样式使用了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Bootstrap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框架，主要技术有布局容器、栅格系统等，由于本项目注重数据的展示，页面的样式设计也比较基础，所以样式问题这里不做单独描述。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392" y="2102659"/>
            <a:ext cx="7948723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 smtClean="0"/>
              <a:t>3.</a:t>
            </a:r>
            <a:r>
              <a:rPr lang="zh-CN" altLang="en-US" dirty="0"/>
              <a:t>在列表模板</a:t>
            </a:r>
            <a:r>
              <a:rPr lang="en-US" altLang="zh-CN" dirty="0"/>
              <a:t>MovieList\movie_list\list_template.html</a:t>
            </a:r>
            <a:r>
              <a:rPr lang="zh-CN" altLang="en-US" dirty="0"/>
              <a:t>文件中添</a:t>
            </a:r>
            <a:r>
              <a:rPr lang="zh-CN" altLang="en-US" dirty="0" smtClean="0"/>
              <a:t>加代</a:t>
            </a:r>
            <a:r>
              <a:rPr lang="zh-CN" altLang="en-US" dirty="0"/>
              <a:t>码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编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写电影列表页面的控制器和模板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51102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006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编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写电影详情页面的控制器和模板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51102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等腰三角形 6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4488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8" name="等腰三角形 7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4488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9" name="等腰三角形 8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8139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>
                <a:solidFill>
                  <a:schemeClr val="bg1">
                    <a:lumMod val="100000"/>
                  </a:schemeClr>
                </a:solidFill>
              </a:rPr>
              <a:t>1</a:t>
            </a:r>
          </a:p>
        </p:txBody>
      </p:sp>
      <p:sp>
        <p:nvSpPr>
          <p:cNvPr id="1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04989" y="2980878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" name="矩形 1"/>
          <p:cNvSpPr/>
          <p:nvPr/>
        </p:nvSpPr>
        <p:spPr>
          <a:xfrm>
            <a:off x="490426" y="1966334"/>
            <a:ext cx="7967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在</a:t>
            </a:r>
            <a:r>
              <a:rPr lang="zh-CN" altLang="zh-CN" dirty="0"/>
              <a:t>电影详情的控制</a:t>
            </a:r>
            <a:r>
              <a:rPr lang="zh-CN" altLang="zh-CN" dirty="0" smtClean="0"/>
              <a:t>器</a:t>
            </a:r>
            <a:r>
              <a:rPr lang="en-US" altLang="zh-CN" dirty="0" smtClean="0"/>
              <a:t>detail_controller.js</a:t>
            </a:r>
            <a:r>
              <a:rPr lang="zh-CN" altLang="zh-CN" dirty="0"/>
              <a:t>文件中添</a:t>
            </a:r>
            <a:r>
              <a:rPr lang="zh-CN" altLang="zh-CN" dirty="0" smtClean="0"/>
              <a:t>加代</a:t>
            </a:r>
            <a:r>
              <a:rPr lang="zh-CN" altLang="zh-CN" dirty="0"/>
              <a:t>码。</a:t>
            </a:r>
            <a:endParaRPr lang="zh-CN" altLang="en-US" dirty="0"/>
          </a:p>
        </p:txBody>
      </p:sp>
      <p:sp>
        <p:nvSpPr>
          <p:cNvPr id="16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415234"/>
            <a:ext cx="7854484" cy="24575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代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码中，创建模块“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mlist.controllers.movieDetail”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，并注入依赖模板“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mlist.model”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，这样便可以在“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mlist.controllers.movieDetail”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模块中获取“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mlist.model”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模块中定义的“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mlModel”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服务。</a:t>
            </a:r>
          </a:p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</a:t>
            </a:r>
            <a:r>
              <a:rPr lang="en-US" altLang="zh-CN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</a:t>
            </a: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在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电影列表中单击某个电影的链接便会跳转到详情页面，该跳转功能通过路由来实现，路由可以通过“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$routeParams”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服务来传递参数。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5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行在“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MovieDetailController”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控制器注入“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$routeParams”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服务，然后在第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8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行通过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$routeParams.id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的方式来获取路由传递过来的参数电影条目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5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行在“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MovieDetailController”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控制器中注入“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mlModel”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服务， 然后在第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10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行调用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mlModel.getSubject()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方法获取电影详情数据，将数据放到作用域上，以便在模板中获取数据。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15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编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写电影详情页面的控制器和模板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51102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等腰三角形 6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4488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8" name="等腰三角形 7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4488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9" name="等腰三角形 8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8139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 smtClean="0">
                <a:solidFill>
                  <a:schemeClr val="bg1">
                    <a:lumMod val="100000"/>
                  </a:schemeClr>
                </a:solidFill>
              </a:rPr>
              <a:t>2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04989" y="2980878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" name="矩形 1"/>
          <p:cNvSpPr/>
          <p:nvPr/>
        </p:nvSpPr>
        <p:spPr>
          <a:xfrm>
            <a:off x="490426" y="1966334"/>
            <a:ext cx="7967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zh-CN" altLang="en-US" dirty="0"/>
              <a:t>电影详情的模</a:t>
            </a:r>
            <a:r>
              <a:rPr lang="zh-CN" altLang="en-US" dirty="0" smtClean="0"/>
              <a:t>板</a:t>
            </a:r>
            <a:r>
              <a:rPr lang="en-US" altLang="zh-CN" dirty="0" smtClean="0"/>
              <a:t>detail_template.html</a:t>
            </a:r>
            <a:r>
              <a:rPr lang="zh-CN" altLang="en-US" dirty="0"/>
              <a:t>文件中添</a:t>
            </a:r>
            <a:r>
              <a:rPr lang="zh-CN" altLang="en-US" dirty="0" smtClean="0"/>
              <a:t>加代</a:t>
            </a:r>
            <a:r>
              <a:rPr lang="zh-CN" altLang="en-US" dirty="0"/>
              <a:t>码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16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415234"/>
            <a:ext cx="7854484" cy="95718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代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码中，第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4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行使用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ng-bind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指令绑定电影名称；第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9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行使用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ng-src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指令绑定了电影的图片路径；第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13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行使用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ng-bind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绑定了电影简介。值得一提的是，整个页面的布局和样式使用了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Bootstrap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框架，主要技术有布局容器、栅格系统等。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98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成路由功能，整合项目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9101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等腰三角形 6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4488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8" name="等腰三角形 7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4488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9" name="等腰三角形 8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28139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>
                <a:solidFill>
                  <a:schemeClr val="bg1">
                    <a:lumMod val="100000"/>
                  </a:schemeClr>
                </a:solidFill>
              </a:rPr>
              <a:t>1</a:t>
            </a:r>
          </a:p>
        </p:txBody>
      </p:sp>
      <p:sp>
        <p:nvSpPr>
          <p:cNvPr id="1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04989" y="2980878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" name="矩形 1"/>
          <p:cNvSpPr/>
          <p:nvPr/>
        </p:nvSpPr>
        <p:spPr>
          <a:xfrm>
            <a:off x="490426" y="1966334"/>
            <a:ext cx="7967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打开</a:t>
            </a:r>
            <a:r>
              <a:rPr lang="en-US" altLang="zh-CN" dirty="0"/>
              <a:t>MovieList\app.js</a:t>
            </a:r>
            <a:r>
              <a:rPr lang="zh-CN" altLang="en-US" dirty="0"/>
              <a:t>文件，在该文件中添加本项目用于实现路由功能的代码。</a:t>
            </a:r>
          </a:p>
        </p:txBody>
      </p:sp>
      <p:sp>
        <p:nvSpPr>
          <p:cNvPr id="16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415234"/>
            <a:ext cx="7854484" cy="12572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代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码中，首先创建“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mlist.main”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，并在该模块中注入“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ngRoute”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（路由）、“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mlist.controllers.movieDetail”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（详细页面控制器）和“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mlist.controllers.movieList”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（列表页面控制器）三个模块。第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6~20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行代码用于创建路由，第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8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行用于匹配访问列表的路径，第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13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行用于匹配详细页面的路径，如果没有指定路径，则在第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18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行重定向到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top250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列表。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53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3" y="2676525"/>
            <a:ext cx="656078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下箭头 11"/>
          <p:cNvSpPr/>
          <p:nvPr/>
        </p:nvSpPr>
        <p:spPr>
          <a:xfrm>
            <a:off x="6792658" y="3255169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7677" y="1654166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不输入姓名和电话</a:t>
            </a:r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92" y="3692525"/>
            <a:ext cx="25241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84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/>
      <p:bldP spid="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目实战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影列表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0427" y="1320315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成路由功能，整合项目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9101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等腰三角形 6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453967" y="282986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8" name="等腰三角形 7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989158" y="282986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9" name="等腰三角形 8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537041" y="319491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 smtClean="0">
                <a:solidFill>
                  <a:schemeClr val="bg1">
                    <a:lumMod val="100000"/>
                  </a:schemeClr>
                </a:solidFill>
              </a:rPr>
              <a:t>2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3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04989" y="3361878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" name="矩形 1"/>
          <p:cNvSpPr/>
          <p:nvPr/>
        </p:nvSpPr>
        <p:spPr>
          <a:xfrm>
            <a:off x="490426" y="1966334"/>
            <a:ext cx="7967773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2.</a:t>
            </a:r>
            <a:r>
              <a:rPr lang="zh-CN" altLang="en-US" dirty="0"/>
              <a:t>打开</a:t>
            </a:r>
            <a:r>
              <a:rPr lang="en-US" altLang="zh-CN" dirty="0"/>
              <a:t>MovieList\index.html</a:t>
            </a:r>
            <a:r>
              <a:rPr lang="zh-CN" altLang="en-US" dirty="0"/>
              <a:t>文件，该文件作为本项目的入口文件，在该文件中添加整合所有项目功能的代码。</a:t>
            </a:r>
          </a:p>
        </p:txBody>
      </p:sp>
      <p:sp>
        <p:nvSpPr>
          <p:cNvPr id="16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584666" y="3796234"/>
            <a:ext cx="7854484" cy="12572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 代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码中，首先引入了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Bootstrap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和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框架的库文件，然后引入自定义的所有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js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文件，包括路由、控制器、配置文件、服务等；第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9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行使用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ng-view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指令绑定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div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元素，当路由匹配访问内容后，会在这个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div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中展示相应的页面模板，例如访问电影详情页面后， 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detail_template.html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的内容便会被添加到该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div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中，到这里项目的整合已经完成了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92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561975" y="1620838"/>
            <a:ext cx="965319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列举邀请名单项目中应用了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的哪些知识点（至少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请列举电影列表项目中应用了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的哪些知识点（至少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个）。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208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2597150"/>
            <a:ext cx="622254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804987" y="3419474"/>
            <a:ext cx="619125" cy="2762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张</a:t>
            </a:r>
            <a:r>
              <a:rPr lang="zh-CN" altLang="en-US" sz="1600" dirty="0">
                <a:solidFill>
                  <a:schemeClr val="tx1"/>
                </a:solidFill>
              </a:rPr>
              <a:t>五</a:t>
            </a:r>
          </a:p>
        </p:txBody>
      </p:sp>
      <p:sp>
        <p:nvSpPr>
          <p:cNvPr id="14" name="矩形 13"/>
          <p:cNvSpPr/>
          <p:nvPr/>
        </p:nvSpPr>
        <p:spPr>
          <a:xfrm>
            <a:off x="3319462" y="3433761"/>
            <a:ext cx="1543050" cy="2762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13812345678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48437" y="3136103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3709986"/>
            <a:ext cx="25908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705100" y="5014910"/>
            <a:ext cx="952500" cy="24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6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2463800"/>
            <a:ext cx="622254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/>
          <p:cNvSpPr/>
          <p:nvPr/>
        </p:nvSpPr>
        <p:spPr>
          <a:xfrm>
            <a:off x="5298871" y="4341019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0800000">
            <a:off x="5776911" y="5045869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79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540000"/>
            <a:ext cx="6259591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/>
          <p:cNvSpPr/>
          <p:nvPr/>
        </p:nvSpPr>
        <p:spPr>
          <a:xfrm>
            <a:off x="3771900" y="4643435"/>
            <a:ext cx="952500" cy="24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71900" y="4953000"/>
            <a:ext cx="952500" cy="24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165100" y="3493294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85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项目实战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邀请名单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38" y="2590798"/>
            <a:ext cx="594618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下箭头 13"/>
          <p:cNvSpPr/>
          <p:nvPr/>
        </p:nvSpPr>
        <p:spPr>
          <a:xfrm>
            <a:off x="6203575" y="4350544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83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9e5c3ac1a3a7824a7ee6e54860be447c3bcbc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6章 AngularJS框架项目实战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电影列表"/>
  <p:tag name="GENSWF_ADVANCE_TIME" val="0.00"/>
  <p:tag name="ISPRING_SLIDE_INDENT_LEVEL" val="0"/>
  <p:tag name="ISPRING_CUSTOM_TIMING_US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实战-邀请名单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6600</TotalTime>
  <Words>3562</Words>
  <Application>Microsoft Office PowerPoint</Application>
  <PresentationFormat>全屏显示(4:3)</PresentationFormat>
  <Paragraphs>375</Paragraphs>
  <Slides>52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327</cp:revision>
  <dcterms:created xsi:type="dcterms:W3CDTF">2016-08-25T05:15:17Z</dcterms:created>
  <dcterms:modified xsi:type="dcterms:W3CDTF">2018-01-06T08:00:41Z</dcterms:modified>
</cp:coreProperties>
</file>