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20" r:id="rId3"/>
    <p:sldId id="404" r:id="rId4"/>
    <p:sldId id="405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406" r:id="rId13"/>
    <p:sldId id="365" r:id="rId14"/>
    <p:sldId id="407" r:id="rId15"/>
    <p:sldId id="408" r:id="rId16"/>
    <p:sldId id="409" r:id="rId17"/>
    <p:sldId id="410" r:id="rId18"/>
    <p:sldId id="411" r:id="rId19"/>
    <p:sldId id="412" r:id="rId20"/>
    <p:sldId id="366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03" r:id="rId29"/>
    <p:sldId id="260" r:id="rId30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6DE"/>
    <a:srgbClr val="97B1E5"/>
    <a:srgbClr val="ABD9B0"/>
    <a:srgbClr val="D890B4"/>
    <a:srgbClr val="765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 autoAdjust="0"/>
  </p:normalViewPr>
  <p:slideViewPr>
    <p:cSldViewPr snapToGrid="0">
      <p:cViewPr>
        <p:scale>
          <a:sx n="59" d="100"/>
          <a:sy n="59" d="100"/>
        </p:scale>
        <p:origin x="-72" y="-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-22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799"/>
          <c:y val="6.81385766950071E-2"/>
          <c:w val="0.61861102362204701"/>
          <c:h val="0.7659264155486860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5232401"/>
            <a:ext cx="2057400" cy="365125"/>
          </a:xfrm>
        </p:spPr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3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4869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61" r:id="rId3"/>
    <p:sldLayoutId id="2147483664" r:id="rId4"/>
    <p:sldLayoutId id="2147483665" r:id="rId5"/>
    <p:sldLayoutId id="2147483666" r:id="rId6"/>
    <p:sldLayoutId id="2147483670" r:id="rId7"/>
    <p:sldLayoutId id="2147483673" r:id="rId8"/>
    <p:sldLayoutId id="214748367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43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105" y="2708920"/>
            <a:ext cx="804579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ionic</a:t>
            </a:r>
            <a:r>
              <a:rPr lang="zh-CN" altLang="en-US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开发环境的安装与配置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环境变量说明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34802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SDK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7" y="2409825"/>
            <a:ext cx="28479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下箭头 13"/>
          <p:cNvSpPr/>
          <p:nvPr/>
        </p:nvSpPr>
        <p:spPr>
          <a:xfrm>
            <a:off x="2515266" y="4493419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1" y="1665447"/>
            <a:ext cx="28479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3" y="5105400"/>
            <a:ext cx="29146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箭头 2"/>
          <p:cNvSpPr/>
          <p:nvPr/>
        </p:nvSpPr>
        <p:spPr>
          <a:xfrm>
            <a:off x="3657600" y="3505200"/>
            <a:ext cx="609600" cy="40005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715000" y="4675584"/>
            <a:ext cx="342900" cy="363141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885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Android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SDK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的下载和安装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438637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7" y="2200275"/>
            <a:ext cx="612544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下箭头 10"/>
          <p:cNvSpPr/>
          <p:nvPr/>
        </p:nvSpPr>
        <p:spPr>
          <a:xfrm>
            <a:off x="2486580" y="4625578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3705225"/>
            <a:ext cx="10477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SDK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583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SDK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10" y="1257300"/>
            <a:ext cx="36195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下箭头 15"/>
          <p:cNvSpPr/>
          <p:nvPr/>
        </p:nvSpPr>
        <p:spPr>
          <a:xfrm>
            <a:off x="2991405" y="3434953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78" y="1876425"/>
            <a:ext cx="36195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下箭头 17"/>
          <p:cNvSpPr/>
          <p:nvPr/>
        </p:nvSpPr>
        <p:spPr>
          <a:xfrm>
            <a:off x="3562905" y="4057650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20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226" y="2494359"/>
            <a:ext cx="36195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下箭头 19"/>
          <p:cNvSpPr/>
          <p:nvPr/>
        </p:nvSpPr>
        <p:spPr>
          <a:xfrm>
            <a:off x="4073661" y="4676775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21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933700"/>
            <a:ext cx="36195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下箭头 21"/>
          <p:cNvSpPr/>
          <p:nvPr/>
        </p:nvSpPr>
        <p:spPr>
          <a:xfrm>
            <a:off x="4681981" y="5112543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23" name="图片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3434953"/>
            <a:ext cx="36195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下箭头 25"/>
          <p:cNvSpPr/>
          <p:nvPr/>
        </p:nvSpPr>
        <p:spPr>
          <a:xfrm>
            <a:off x="5191467" y="5663803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24" name="图片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01" y="3799284"/>
            <a:ext cx="36195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下箭头 26"/>
          <p:cNvSpPr/>
          <p:nvPr/>
        </p:nvSpPr>
        <p:spPr>
          <a:xfrm>
            <a:off x="5674852" y="6028134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24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5591175" y="1543050"/>
            <a:ext cx="2752725" cy="4089292"/>
          </a:xfrm>
          <a:prstGeom prst="round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6" y="1662024"/>
            <a:ext cx="44958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SDK   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57850" y="1662024"/>
            <a:ext cx="2781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Android SDK Manager</a:t>
            </a:r>
            <a:r>
              <a:rPr lang="zh-CN" altLang="zh-CN" dirty="0"/>
              <a:t>中可以选择要安装的内容，然后点击“</a:t>
            </a:r>
            <a:r>
              <a:rPr lang="en-US" altLang="zh-CN" dirty="0"/>
              <a:t>Install  packages</a:t>
            </a:r>
            <a:r>
              <a:rPr lang="zh-CN" altLang="zh-CN" dirty="0"/>
              <a:t>”按钮即可开始安装。</a:t>
            </a:r>
          </a:p>
          <a:p>
            <a:r>
              <a:rPr lang="zh-CN" altLang="zh-CN" dirty="0"/>
              <a:t>这里需要推荐至少安装以下几</a:t>
            </a:r>
            <a:r>
              <a:rPr lang="zh-CN" altLang="zh-CN" dirty="0" smtClean="0"/>
              <a:t>项</a:t>
            </a:r>
            <a:endParaRPr lang="en-US" altLang="zh-CN" dirty="0" smtClean="0"/>
          </a:p>
          <a:p>
            <a:r>
              <a:rPr lang="en-US" altLang="zh-CN" dirty="0" smtClean="0"/>
              <a:t>Tools-</a:t>
            </a:r>
            <a:r>
              <a:rPr lang="en-US" altLang="zh-CN" dirty="0"/>
              <a:t>&gt;Android SDK Tools</a:t>
            </a:r>
            <a:endParaRPr lang="zh-CN" altLang="zh-CN" dirty="0"/>
          </a:p>
          <a:p>
            <a:pPr lvl="0"/>
            <a:r>
              <a:rPr lang="en-US" altLang="zh-CN" dirty="0"/>
              <a:t>Tools-&gt;Android SDK Platform-tools</a:t>
            </a:r>
            <a:endParaRPr lang="zh-CN" altLang="zh-CN" dirty="0"/>
          </a:p>
          <a:p>
            <a:pPr lvl="0"/>
            <a:r>
              <a:rPr lang="en-US" altLang="zh-CN" dirty="0"/>
              <a:t>Tools-&gt;Android SDK Build-tools</a:t>
            </a:r>
            <a:endParaRPr lang="zh-CN" altLang="zh-CN" dirty="0"/>
          </a:p>
          <a:p>
            <a:r>
              <a:rPr lang="en-US" altLang="zh-CN" dirty="0"/>
              <a:t>Android6.0</a:t>
            </a:r>
            <a:r>
              <a:rPr lang="zh-CN" altLang="zh-CN" dirty="0"/>
              <a:t>（</a:t>
            </a:r>
            <a:r>
              <a:rPr lang="en-US" altLang="zh-CN" dirty="0"/>
              <a:t>API 23</a:t>
            </a:r>
            <a:r>
              <a:rPr lang="zh-CN" altLang="zh-CN" dirty="0"/>
              <a:t>）</a:t>
            </a:r>
            <a:r>
              <a:rPr lang="en-US" altLang="zh-CN" dirty="0"/>
              <a:t>-&gt;SDK Platform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74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20"/>
                            </p:stCondLst>
                            <p:childTnLst>
                              <p:par>
                                <p:cTn id="1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20"/>
                            </p:stCondLst>
                            <p:childTnLst>
                              <p:par>
                                <p:cTn id="19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60"/>
                            </p:stCondLst>
                            <p:childTnLst>
                              <p:par>
                                <p:cTn id="24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610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610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SDK   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配置环境变量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40517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524716" y="2101334"/>
            <a:ext cx="343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首先找到</a:t>
            </a:r>
            <a:r>
              <a:rPr lang="en-US" altLang="zh-CN" dirty="0"/>
              <a:t>Android SDK</a:t>
            </a:r>
            <a:r>
              <a:rPr lang="zh-CN" altLang="zh-CN" dirty="0"/>
              <a:t>的安装目录</a:t>
            </a:r>
            <a:endParaRPr lang="zh-CN" altLang="en-US" dirty="0"/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66" y="2647950"/>
            <a:ext cx="4553962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769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SDK   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配置环境变量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40517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6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7" y="2099191"/>
            <a:ext cx="36385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099191"/>
            <a:ext cx="28765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>
          <a:xfrm>
            <a:off x="4200525" y="2543175"/>
            <a:ext cx="323850" cy="35242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5905499" y="3667125"/>
            <a:ext cx="352426" cy="68472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291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4670941"/>
            <a:ext cx="28765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395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SDK   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配置环境变量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40517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3217007" y="2347020"/>
            <a:ext cx="5079268" cy="336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需</a:t>
            </a:r>
            <a:r>
              <a:rPr lang="zh-CN" altLang="zh-CN" dirty="0"/>
              <a:t>要注意的是，系统环境变量的意思是，无论用哪个用户帐号登录后都能够共享的环境变量。而用户环境变量顾名思义就是，只有当前用户登陆后才能使用的环境变量。用户变量只对当前用户有效，系统变量对本机所有用户有效，所以</a:t>
            </a:r>
            <a:r>
              <a:rPr lang="en-US" altLang="zh-CN" dirty="0"/>
              <a:t>Path</a:t>
            </a:r>
            <a:r>
              <a:rPr lang="zh-CN" altLang="zh-CN" dirty="0"/>
              <a:t>变量为系统变量时，新建的</a:t>
            </a:r>
            <a:r>
              <a:rPr lang="en-US" altLang="zh-CN" dirty="0"/>
              <a:t>ANDROID_HOME</a:t>
            </a:r>
            <a:r>
              <a:rPr lang="zh-CN" altLang="zh-CN" dirty="0"/>
              <a:t>也要是系统变量，如果创建用户变量，在系统变量</a:t>
            </a:r>
            <a:r>
              <a:rPr lang="en-US" altLang="zh-CN" dirty="0"/>
              <a:t>Path</a:t>
            </a:r>
            <a:r>
              <a:rPr lang="zh-CN" altLang="zh-CN" dirty="0"/>
              <a:t>中引用将不会生效。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16" y="2043113"/>
            <a:ext cx="2692291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816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SDK   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配置环境变量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240517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3422275" y="2154793"/>
            <a:ext cx="4463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在命令台中输入“</a:t>
            </a:r>
            <a:r>
              <a:rPr lang="en-US" altLang="zh-CN" dirty="0"/>
              <a:t>adb</a:t>
            </a:r>
            <a:r>
              <a:rPr lang="zh-CN" altLang="zh-CN" dirty="0"/>
              <a:t>”命令，按下回车键</a:t>
            </a:r>
            <a:endParaRPr lang="zh-CN" altLang="en-US" dirty="0"/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275" y="2790825"/>
            <a:ext cx="50086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00" y="1896280"/>
            <a:ext cx="3152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5054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 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0427" y="1272690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Node.js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NPM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简介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56722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27" y="2119313"/>
            <a:ext cx="29051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33" y="4371975"/>
            <a:ext cx="1955117" cy="79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619498" y="1876487"/>
            <a:ext cx="49339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Node.js</a:t>
            </a:r>
            <a:r>
              <a:rPr lang="zh-CN" altLang="zh-CN" dirty="0"/>
              <a:t>是一个在服务器端可以解析和执行</a:t>
            </a:r>
            <a:r>
              <a:rPr lang="en-US" altLang="zh-CN" dirty="0"/>
              <a:t>JavaScript</a:t>
            </a:r>
            <a:r>
              <a:rPr lang="zh-CN" altLang="zh-CN" dirty="0"/>
              <a:t>代码的运行环</a:t>
            </a:r>
            <a:r>
              <a:rPr lang="zh-CN" altLang="zh-CN" dirty="0" smtClean="0"/>
              <a:t>境，</a:t>
            </a:r>
            <a:r>
              <a:rPr lang="zh-CN" altLang="en-US" dirty="0"/>
              <a:t>它</a:t>
            </a:r>
            <a:r>
              <a:rPr lang="zh-CN" altLang="zh-CN" dirty="0" smtClean="0"/>
              <a:t>使</a:t>
            </a:r>
            <a:r>
              <a:rPr lang="zh-CN" altLang="zh-CN" dirty="0"/>
              <a:t>用</a:t>
            </a:r>
            <a:r>
              <a:rPr lang="en-US" altLang="zh-CN" dirty="0"/>
              <a:t>JavaScript</a:t>
            </a:r>
            <a:r>
              <a:rPr lang="zh-CN" altLang="zh-CN" dirty="0"/>
              <a:t>作为开发语言，同时提供了一些功能性的</a:t>
            </a:r>
            <a:r>
              <a:rPr lang="en-US" altLang="zh-CN" dirty="0"/>
              <a:t>API 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0427" y="3215315"/>
            <a:ext cx="80630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使</a:t>
            </a:r>
            <a:r>
              <a:rPr lang="zh-CN" altLang="en-US" dirty="0"/>
              <a:t>用浏览器中调试</a:t>
            </a:r>
            <a:r>
              <a:rPr lang="en-US" altLang="zh-CN" dirty="0"/>
              <a:t>ionic</a:t>
            </a:r>
            <a:r>
              <a:rPr lang="zh-CN" altLang="en-US" dirty="0"/>
              <a:t>代码时，需要</a:t>
            </a:r>
            <a:r>
              <a:rPr lang="en-US" altLang="zh-CN" dirty="0"/>
              <a:t>Node.js</a:t>
            </a:r>
            <a:r>
              <a:rPr lang="zh-CN" altLang="en-US" dirty="0"/>
              <a:t>中的</a:t>
            </a:r>
            <a:r>
              <a:rPr lang="en-US" altLang="zh-CN" dirty="0"/>
              <a:t>HTTP</a:t>
            </a:r>
            <a:r>
              <a:rPr lang="zh-CN" altLang="en-US" dirty="0"/>
              <a:t>服务器的支持，所以在安装</a:t>
            </a:r>
            <a:r>
              <a:rPr lang="en-US" altLang="zh-CN" dirty="0"/>
              <a:t>ionic</a:t>
            </a:r>
            <a:r>
              <a:rPr lang="zh-CN" altLang="en-US" dirty="0"/>
              <a:t>之前需要成功的安装</a:t>
            </a:r>
            <a:r>
              <a:rPr lang="en-US" altLang="zh-CN" dirty="0"/>
              <a:t>Node.js</a:t>
            </a:r>
            <a:r>
              <a:rPr lang="zh-CN" altLang="en-US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490427" y="5241020"/>
            <a:ext cx="806302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当</a:t>
            </a:r>
            <a:r>
              <a:rPr lang="zh-CN" altLang="zh-CN" dirty="0"/>
              <a:t>开发者使用</a:t>
            </a:r>
            <a:r>
              <a:rPr lang="en-US" altLang="zh-CN" dirty="0"/>
              <a:t>ionic CLI</a:t>
            </a:r>
            <a:r>
              <a:rPr lang="zh-CN" altLang="zh-CN" dirty="0"/>
              <a:t>生成完</a:t>
            </a:r>
            <a:r>
              <a:rPr lang="en-US" altLang="zh-CN" dirty="0"/>
              <a:t>ionic</a:t>
            </a:r>
            <a:r>
              <a:rPr lang="zh-CN" altLang="zh-CN" dirty="0"/>
              <a:t>项目后，项目中会包含一个</a:t>
            </a:r>
            <a:r>
              <a:rPr lang="en-US" altLang="zh-CN" dirty="0"/>
              <a:t>package.json</a:t>
            </a:r>
            <a:r>
              <a:rPr lang="zh-CN" altLang="zh-CN" dirty="0"/>
              <a:t>文件，该文件用于描述项目中所用到的</a:t>
            </a:r>
            <a:r>
              <a:rPr lang="en-US" altLang="zh-CN" dirty="0"/>
              <a:t>Node.js</a:t>
            </a:r>
            <a:r>
              <a:rPr lang="zh-CN" altLang="zh-CN" dirty="0"/>
              <a:t>代码包，</a:t>
            </a:r>
            <a:r>
              <a:rPr lang="en-US" altLang="zh-CN" dirty="0"/>
              <a:t>NPM</a:t>
            </a:r>
            <a:r>
              <a:rPr lang="zh-CN" altLang="zh-CN" dirty="0"/>
              <a:t>会根据</a:t>
            </a:r>
            <a:r>
              <a:rPr lang="en-US" altLang="zh-CN" dirty="0"/>
              <a:t>package.json</a:t>
            </a:r>
            <a:r>
              <a:rPr lang="zh-CN" altLang="zh-CN" dirty="0"/>
              <a:t>中的配置自动下载和安装</a:t>
            </a:r>
            <a:r>
              <a:rPr lang="en-US" altLang="zh-CN" dirty="0"/>
              <a:t>Node.js</a:t>
            </a:r>
            <a:r>
              <a:rPr lang="zh-CN" altLang="zh-CN" dirty="0"/>
              <a:t>代码包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3710" y="4110070"/>
            <a:ext cx="5570290" cy="4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NPM</a:t>
            </a:r>
            <a:r>
              <a:rPr lang="zh-CN" altLang="zh-CN" dirty="0"/>
              <a:t>是</a:t>
            </a:r>
            <a:r>
              <a:rPr lang="en-US" altLang="zh-CN" dirty="0"/>
              <a:t>Node.js</a:t>
            </a:r>
            <a:r>
              <a:rPr lang="zh-CN" altLang="zh-CN" dirty="0"/>
              <a:t>的包管理工</a:t>
            </a:r>
            <a:r>
              <a:rPr lang="zh-CN" altLang="zh-CN" dirty="0" smtClean="0"/>
              <a:t>具装</a:t>
            </a:r>
            <a:r>
              <a:rPr lang="zh-CN" altLang="zh-CN" dirty="0"/>
              <a:t>一个第三方工具包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771899" y="4641244"/>
            <a:ext cx="4267200" cy="518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        npm </a:t>
            </a:r>
            <a:r>
              <a:rPr lang="en-US" altLang="zh-CN" dirty="0">
                <a:solidFill>
                  <a:schemeClr val="tx1"/>
                </a:solidFill>
              </a:rPr>
              <a:t>install </a:t>
            </a:r>
            <a:r>
              <a:rPr lang="zh-CN" altLang="zh-CN" dirty="0">
                <a:solidFill>
                  <a:schemeClr val="tx1"/>
                </a:solidFill>
              </a:rPr>
              <a:t>包名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192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 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0427" y="1272690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Node.js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的下载和安装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/>
            <p:nvPr/>
          </p:nvCxnSpPr>
          <p:spPr>
            <a:xfrm>
              <a:off x="490427" y="1895863"/>
              <a:ext cx="3567223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45" y="1377941"/>
            <a:ext cx="54864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521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ChangeArrowheads="1"/>
          </p:cNvSpPr>
          <p:nvPr/>
        </p:nvSpPr>
        <p:spPr bwMode="auto">
          <a:xfrm>
            <a:off x="250825" y="1619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cs typeface="+mj-cs"/>
                <a:sym typeface="宋体" charset="-122"/>
              </a:rPr>
              <a:t>作业点评</a:t>
            </a:r>
          </a:p>
        </p:txBody>
      </p:sp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请列举邀请名单项目中应用了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的哪些知识点（至少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请列举电影列表项目中应用了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的哪些知识点（至少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880" y="1052736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8798" y="1054838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92584" y="2726095"/>
            <a:ext cx="6635800" cy="1328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AngularJS</a:t>
            </a:r>
            <a:r>
              <a:rPr lang="zh-CN" altLang="en-US" sz="2400" dirty="0"/>
              <a:t>的指令、</a:t>
            </a:r>
            <a:r>
              <a:rPr lang="en-US" altLang="zh-CN" sz="2400" dirty="0"/>
              <a:t>MVVM</a:t>
            </a:r>
            <a:r>
              <a:rPr lang="zh-CN" altLang="en-US" sz="2400" dirty="0"/>
              <a:t>设计模式、</a:t>
            </a:r>
            <a:r>
              <a:rPr lang="en-US" altLang="zh-CN" sz="2400" dirty="0"/>
              <a:t>AngularJS</a:t>
            </a:r>
            <a:r>
              <a:rPr lang="zh-CN" altLang="en-US" sz="2400" dirty="0"/>
              <a:t>的模块、</a:t>
            </a:r>
            <a:r>
              <a:rPr lang="en-US" altLang="zh-CN" sz="2400" dirty="0"/>
              <a:t>AngularJS</a:t>
            </a:r>
            <a:r>
              <a:rPr lang="zh-CN" altLang="en-US" sz="2400" dirty="0"/>
              <a:t>服务。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392584" y="4054118"/>
            <a:ext cx="6635800" cy="12580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ng-repeat</a:t>
            </a:r>
            <a:r>
              <a:rPr lang="zh-CN" altLang="en-US" sz="2400" dirty="0"/>
              <a:t>指令循环列表、</a:t>
            </a:r>
            <a:r>
              <a:rPr lang="en-US" altLang="zh-CN" sz="2400" dirty="0"/>
              <a:t>AngularJS</a:t>
            </a:r>
            <a:r>
              <a:rPr lang="zh-CN" altLang="en-US" sz="2400" dirty="0"/>
              <a:t>路由、</a:t>
            </a:r>
            <a:r>
              <a:rPr lang="en-US" altLang="zh-CN" sz="2400" dirty="0"/>
              <a:t>AngularJS</a:t>
            </a:r>
            <a:r>
              <a:rPr lang="zh-CN" altLang="en-US" sz="2400" dirty="0"/>
              <a:t>的模块、</a:t>
            </a:r>
            <a:r>
              <a:rPr lang="en-US" altLang="zh-CN" sz="2400" dirty="0"/>
              <a:t>AngularJS</a:t>
            </a:r>
            <a:r>
              <a:rPr lang="zh-CN" altLang="en-US" sz="2400" dirty="0"/>
              <a:t>服务。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001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45" y="1571625"/>
            <a:ext cx="11239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 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2983" y="1776710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双击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80827"/>
            <a:ext cx="34099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>
          <a:xfrm>
            <a:off x="2324100" y="2324100"/>
            <a:ext cx="352425" cy="37594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5074777" y="3437334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776710"/>
            <a:ext cx="34099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下箭头 16"/>
          <p:cNvSpPr/>
          <p:nvPr/>
        </p:nvSpPr>
        <p:spPr>
          <a:xfrm>
            <a:off x="5402510" y="3837086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238375"/>
            <a:ext cx="3409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下箭头 18"/>
          <p:cNvSpPr/>
          <p:nvPr/>
        </p:nvSpPr>
        <p:spPr>
          <a:xfrm>
            <a:off x="5764673" y="4313634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4" name="图片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535" y="2600325"/>
            <a:ext cx="3409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下箭头 22"/>
          <p:cNvSpPr/>
          <p:nvPr/>
        </p:nvSpPr>
        <p:spPr>
          <a:xfrm>
            <a:off x="6153150" y="4677965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5" name="图片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073" y="2914947"/>
            <a:ext cx="3409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下箭头 23"/>
          <p:cNvSpPr/>
          <p:nvPr/>
        </p:nvSpPr>
        <p:spPr>
          <a:xfrm>
            <a:off x="6242971" y="4994670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6" name="图片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3283742"/>
            <a:ext cx="3409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085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15" grpId="0" animBg="1"/>
      <p:bldP spid="17" grpId="0" animBg="1"/>
      <p:bldP spid="19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 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Node.js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4826" y="1758434"/>
            <a:ext cx="3940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CMD</a:t>
            </a:r>
            <a:r>
              <a:rPr lang="zh-CN" altLang="zh-CN" dirty="0"/>
              <a:t>命令台，输入命令“</a:t>
            </a:r>
            <a:r>
              <a:rPr lang="en-US" altLang="zh-CN" dirty="0"/>
              <a:t>node –v</a:t>
            </a:r>
            <a:r>
              <a:rPr lang="zh-CN" altLang="zh-CN" dirty="0"/>
              <a:t>”</a:t>
            </a:r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826" y="2305050"/>
            <a:ext cx="38576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284826" y="4037052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CMD</a:t>
            </a:r>
            <a:r>
              <a:rPr lang="zh-CN" altLang="zh-CN" dirty="0"/>
              <a:t>命令台输入“</a:t>
            </a:r>
            <a:r>
              <a:rPr lang="en-US" altLang="zh-CN" dirty="0"/>
              <a:t>npm  -v</a:t>
            </a:r>
            <a:r>
              <a:rPr lang="zh-CN" altLang="zh-CN" dirty="0"/>
              <a:t>”命令</a:t>
            </a:r>
            <a:endParaRPr lang="zh-CN" altLang="en-US" dirty="0"/>
          </a:p>
        </p:txBody>
      </p:sp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826" y="4657725"/>
            <a:ext cx="38671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0" y="1524805"/>
            <a:ext cx="3152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3522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 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928813"/>
            <a:ext cx="34004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824287" y="2050022"/>
            <a:ext cx="4572000" cy="33688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Git</a:t>
            </a:r>
            <a:r>
              <a:rPr lang="zh-CN" altLang="zh-CN" dirty="0"/>
              <a:t>是一款免费、开源的分布式版本控制系统，用于敏捷高效地处理项目。分布式版本控制系统可以为开发者带来极大的便利，也能避免多人开发过程中代码丢失的问题</a:t>
            </a:r>
            <a:r>
              <a:rPr lang="zh-CN" altLang="zh-CN" dirty="0" smtClean="0"/>
              <a:t>。使</a:t>
            </a:r>
            <a:r>
              <a:rPr lang="zh-CN" altLang="zh-CN" dirty="0"/>
              <a:t>用</a:t>
            </a:r>
            <a:r>
              <a:rPr lang="en-US" altLang="zh-CN" dirty="0"/>
              <a:t>ionic</a:t>
            </a:r>
            <a:r>
              <a:rPr lang="zh-CN" altLang="zh-CN" dirty="0"/>
              <a:t>框架前需要安装好</a:t>
            </a:r>
            <a:r>
              <a:rPr lang="en-US" altLang="zh-CN" dirty="0"/>
              <a:t>Git</a:t>
            </a:r>
            <a:r>
              <a:rPr lang="zh-CN" altLang="zh-CN" dirty="0"/>
              <a:t>，这样在使用</a:t>
            </a:r>
            <a:r>
              <a:rPr lang="en-US" altLang="zh-CN" dirty="0"/>
              <a:t>ionic CLI</a:t>
            </a:r>
            <a:r>
              <a:rPr lang="zh-CN" altLang="zh-CN" dirty="0"/>
              <a:t>创建项目时，便会自动调用</a:t>
            </a:r>
            <a:r>
              <a:rPr lang="en-US" altLang="zh-CN" dirty="0"/>
              <a:t>Git</a:t>
            </a:r>
            <a:r>
              <a:rPr lang="zh-CN" altLang="zh-CN" dirty="0"/>
              <a:t>命令，从</a:t>
            </a:r>
            <a:r>
              <a:rPr lang="en-US" altLang="zh-CN" dirty="0"/>
              <a:t>Github</a:t>
            </a:r>
            <a:r>
              <a:rPr lang="zh-CN" altLang="zh-CN" dirty="0"/>
              <a:t>上下载最新的</a:t>
            </a:r>
            <a:r>
              <a:rPr lang="en-US" altLang="zh-CN" dirty="0"/>
              <a:t>ionic</a:t>
            </a:r>
            <a:r>
              <a:rPr lang="zh-CN" altLang="zh-CN" dirty="0"/>
              <a:t>模板和支持文件到本地目录。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638550" y="1714500"/>
            <a:ext cx="4905375" cy="3905250"/>
          </a:xfrm>
          <a:prstGeom prst="round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976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 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657350"/>
            <a:ext cx="52578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下箭头 6"/>
          <p:cNvSpPr/>
          <p:nvPr/>
        </p:nvSpPr>
        <p:spPr>
          <a:xfrm>
            <a:off x="2901029" y="2900362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71737"/>
            <a:ext cx="52578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133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 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62099"/>
            <a:ext cx="7239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31163" y="1800820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双击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409700"/>
            <a:ext cx="34099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右箭头 8"/>
          <p:cNvSpPr/>
          <p:nvPr/>
        </p:nvSpPr>
        <p:spPr>
          <a:xfrm>
            <a:off x="2007236" y="1886545"/>
            <a:ext cx="352425" cy="37594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868897" y="3465909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8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86545"/>
            <a:ext cx="34099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下箭头 12"/>
          <p:cNvSpPr/>
          <p:nvPr/>
        </p:nvSpPr>
        <p:spPr>
          <a:xfrm>
            <a:off x="5086213" y="3951684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9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22" y="2262485"/>
            <a:ext cx="34099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下箭头 15"/>
          <p:cNvSpPr/>
          <p:nvPr/>
        </p:nvSpPr>
        <p:spPr>
          <a:xfrm>
            <a:off x="5421560" y="4305299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50" name="图片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18" y="2637234"/>
            <a:ext cx="34099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下箭头 16"/>
          <p:cNvSpPr/>
          <p:nvPr/>
        </p:nvSpPr>
        <p:spPr>
          <a:xfrm>
            <a:off x="5701379" y="4669630"/>
            <a:ext cx="194596" cy="364331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51" name="图片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60" y="3011090"/>
            <a:ext cx="33909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83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3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 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9" y="1278619"/>
            <a:ext cx="3152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305300" y="3063359"/>
            <a:ext cx="2220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输入“</a:t>
            </a:r>
            <a:r>
              <a:rPr lang="en-US" altLang="zh-CN" dirty="0"/>
              <a:t>git --version</a:t>
            </a:r>
            <a:r>
              <a:rPr lang="zh-CN" altLang="zh-CN" dirty="0"/>
              <a:t>”</a:t>
            </a:r>
            <a:endParaRPr lang="zh-CN" altLang="en-US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800475"/>
            <a:ext cx="3867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030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 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Cordova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888"/>
            <a:ext cx="41433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438651" y="2417624"/>
            <a:ext cx="375285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 ionic </a:t>
            </a:r>
            <a:r>
              <a:rPr lang="en-US" altLang="zh-CN" dirty="0"/>
              <a:t>2.x </a:t>
            </a:r>
            <a:r>
              <a:rPr lang="zh-CN" altLang="zh-CN" dirty="0"/>
              <a:t>是基于</a:t>
            </a:r>
            <a:r>
              <a:rPr lang="en-US" altLang="zh-CN" dirty="0"/>
              <a:t>AngularJS2</a:t>
            </a:r>
            <a:r>
              <a:rPr lang="zh-CN" altLang="zh-CN" dirty="0"/>
              <a:t>重新开发的，因此也需要</a:t>
            </a:r>
            <a:r>
              <a:rPr lang="en-US" altLang="zh-CN" dirty="0"/>
              <a:t>TypeScript</a:t>
            </a:r>
            <a:r>
              <a:rPr lang="zh-CN" altLang="zh-CN" dirty="0"/>
              <a:t>语言作为基础，同时还涉及</a:t>
            </a:r>
            <a:r>
              <a:rPr lang="en-US" altLang="zh-CN" dirty="0"/>
              <a:t>RxJS</a:t>
            </a:r>
            <a:r>
              <a:rPr lang="zh-CN" altLang="zh-CN" dirty="0"/>
              <a:t>、</a:t>
            </a:r>
            <a:r>
              <a:rPr lang="en-US" altLang="zh-CN" dirty="0"/>
              <a:t>zone.js </a:t>
            </a:r>
            <a:r>
              <a:rPr lang="zh-CN" altLang="zh-CN" dirty="0"/>
              <a:t>等相关技术。与</a:t>
            </a:r>
            <a:r>
              <a:rPr lang="en-US" altLang="zh-CN" dirty="0"/>
              <a:t>ionic1</a:t>
            </a:r>
            <a:r>
              <a:rPr lang="zh-CN" altLang="zh-CN" dirty="0"/>
              <a:t>相比，性能、可维护性、可扩展性都有提升，但是学习成本相对较高，综合考虑，本书使用了</a:t>
            </a:r>
            <a:r>
              <a:rPr lang="en-US" altLang="zh-CN" dirty="0"/>
              <a:t>1.7.16</a:t>
            </a:r>
            <a:r>
              <a:rPr lang="zh-CN" altLang="zh-CN" dirty="0"/>
              <a:t>版本的</a:t>
            </a:r>
            <a:r>
              <a:rPr lang="en-US" altLang="zh-CN" dirty="0"/>
              <a:t>ionic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143376" y="1895475"/>
            <a:ext cx="4343400" cy="4286250"/>
          </a:xfrm>
          <a:prstGeom prst="roundRect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01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 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ionic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Cordova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70" y="1571625"/>
            <a:ext cx="4787405" cy="178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箭头 1"/>
          <p:cNvSpPr/>
          <p:nvPr/>
        </p:nvSpPr>
        <p:spPr>
          <a:xfrm>
            <a:off x="4349996" y="3467100"/>
            <a:ext cx="666750" cy="77152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669" y="4314825"/>
            <a:ext cx="4787405" cy="192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9209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-561975" y="1620838"/>
            <a:ext cx="9653191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请简述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ionic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开发环境需要那些软件的支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持。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请简述什么是环境变量。 </a:t>
            </a:r>
            <a:endParaRPr lang="zh-CN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208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flipH="1" flipV="1">
            <a:off x="-111060" y="2152650"/>
            <a:ext cx="3036724" cy="1540510"/>
            <a:chOff x="5147455" y="4215820"/>
            <a:chExt cx="4437859" cy="1544942"/>
          </a:xfrm>
        </p:grpSpPr>
        <p:grpSp>
          <p:nvGrpSpPr>
            <p:cNvPr id="6" name="组合 38"/>
            <p:cNvGrpSpPr>
              <a:grpSpLocks/>
            </p:cNvGrpSpPr>
            <p:nvPr/>
          </p:nvGrpSpPr>
          <p:grpSpPr bwMode="auto">
            <a:xfrm rot="10800000">
              <a:off x="5335416" y="4215820"/>
              <a:ext cx="3386296" cy="1036707"/>
              <a:chOff x="569675" y="1978247"/>
              <a:chExt cx="3386641" cy="1036309"/>
            </a:xfrm>
          </p:grpSpPr>
          <p:cxnSp>
            <p:nvCxnSpPr>
              <p:cNvPr id="1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569675" y="1978247"/>
                <a:ext cx="1001755" cy="1036309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571430" y="3004457"/>
                <a:ext cx="2384886" cy="0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41"/>
            <p:cNvGrpSpPr>
              <a:grpSpLocks/>
            </p:cNvGrpSpPr>
            <p:nvPr/>
          </p:nvGrpSpPr>
          <p:grpSpPr bwMode="auto">
            <a:xfrm flipH="1">
              <a:off x="8486223" y="5206772"/>
              <a:ext cx="602713" cy="553990"/>
              <a:chOff x="838747" y="3932956"/>
              <a:chExt cx="604420" cy="553298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838747" y="3973319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909623" y="3932956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 rot="10800000">
              <a:off x="5147455" y="4452659"/>
              <a:ext cx="4437859" cy="957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JDK</a:t>
              </a: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Android SDK</a:t>
              </a:r>
            </a:p>
            <a:p>
              <a:pPr marL="457200" lvl="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安装方法</a:t>
              </a:r>
              <a:endParaRPr lang="zh-CN" altLang="zh-CN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206075" y="2376547"/>
            <a:ext cx="2266373" cy="2388093"/>
            <a:chOff x="3018373" y="2450718"/>
            <a:chExt cx="2266373" cy="2387981"/>
          </a:xfrm>
        </p:grpSpPr>
        <p:sp>
          <p:nvSpPr>
            <p:cNvPr id="14" name="TextBox 1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3816722" y="2878138"/>
            <a:ext cx="1203325" cy="1201737"/>
            <a:chOff x="3692088" y="2878838"/>
            <a:chExt cx="1203191" cy="1201737"/>
          </a:xfrm>
        </p:grpSpPr>
        <p:sp>
          <p:nvSpPr>
            <p:cNvPr id="18" name="弧形 1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092151" y="5059917"/>
            <a:ext cx="4855555" cy="1328654"/>
            <a:chOff x="3644106" y="4637269"/>
            <a:chExt cx="4855555" cy="1328654"/>
          </a:xfrm>
        </p:grpSpPr>
        <p:grpSp>
          <p:nvGrpSpPr>
            <p:cNvPr id="22" name="组合 21"/>
            <p:cNvGrpSpPr>
              <a:grpSpLocks/>
            </p:cNvGrpSpPr>
            <p:nvPr/>
          </p:nvGrpSpPr>
          <p:grpSpPr bwMode="auto">
            <a:xfrm>
              <a:off x="3644106" y="4637269"/>
              <a:ext cx="4855555" cy="1240035"/>
              <a:chOff x="3665514" y="4834568"/>
              <a:chExt cx="3198064" cy="1040276"/>
            </a:xfrm>
          </p:grpSpPr>
          <p:grpSp>
            <p:nvGrpSpPr>
              <p:cNvPr id="25" name="组合 38"/>
              <p:cNvGrpSpPr>
                <a:grpSpLocks/>
              </p:cNvGrpSpPr>
              <p:nvPr/>
            </p:nvGrpSpPr>
            <p:grpSpPr bwMode="auto">
              <a:xfrm rot="16200000" flipV="1">
                <a:off x="4197385" y="4302697"/>
                <a:ext cx="1040276" cy="2104018"/>
                <a:chOff x="1747517" y="2414057"/>
                <a:chExt cx="1476638" cy="963382"/>
              </a:xfrm>
            </p:grpSpPr>
            <p:cxnSp>
              <p:nvCxnSpPr>
                <p:cNvPr id="2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30502" y="2831072"/>
                  <a:ext cx="834030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418754" y="2572037"/>
                  <a:ext cx="134168" cy="1476635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" name="矩形 4"/>
              <p:cNvSpPr>
                <a:spLocks noChangeArrowheads="1"/>
              </p:cNvSpPr>
              <p:nvPr/>
            </p:nvSpPr>
            <p:spPr bwMode="auto">
              <a:xfrm>
                <a:off x="3972701" y="4954043"/>
                <a:ext cx="2890877" cy="85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ionic</a:t>
                </a: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和</a:t>
                </a:r>
                <a:r>
                  <a:rPr lang="en-US" altLang="zh-CN" b="1" dirty="0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Cordova</a:t>
                </a:r>
              </a:p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的</a:t>
                </a: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安装方</a:t>
                </a:r>
                <a:r>
                  <a:rPr lang="zh-CN" altLang="en-US" b="1" dirty="0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法</a:t>
                </a:r>
                <a:endPara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椭圆 22"/>
            <p:cNvSpPr/>
            <p:nvPr/>
          </p:nvSpPr>
          <p:spPr bwMode="auto">
            <a:xfrm flipH="1">
              <a:off x="6782147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flipH="1">
              <a:off x="6854155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692079" y="1648356"/>
            <a:ext cx="5245036" cy="4035378"/>
            <a:chOff x="1512667" y="382375"/>
            <a:chExt cx="5245036" cy="4035172"/>
          </a:xfrm>
        </p:grpSpPr>
        <p:graphicFrame>
          <p:nvGraphicFramePr>
            <p:cNvPr id="3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62939060"/>
                </p:ext>
              </p:extLst>
            </p:nvPr>
          </p:nvGraphicFramePr>
          <p:xfrm>
            <a:off x="1512667" y="382375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1" name="TextBox 30"/>
            <p:cNvSpPr txBox="1"/>
            <p:nvPr/>
          </p:nvSpPr>
          <p:spPr bwMode="auto">
            <a:xfrm rot="3099611">
              <a:off x="4762271" y="1596621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903849" y="2191266"/>
            <a:ext cx="3821176" cy="1420796"/>
            <a:chOff x="5781903" y="2445892"/>
            <a:chExt cx="3470616" cy="1191174"/>
          </a:xfrm>
        </p:grpSpPr>
        <p:grpSp>
          <p:nvGrpSpPr>
            <p:cNvPr id="35" name="组合 6"/>
            <p:cNvGrpSpPr>
              <a:grpSpLocks/>
            </p:cNvGrpSpPr>
            <p:nvPr/>
          </p:nvGrpSpPr>
          <p:grpSpPr bwMode="auto">
            <a:xfrm>
              <a:off x="5875901" y="2445892"/>
              <a:ext cx="3376618" cy="1191174"/>
              <a:chOff x="5927892" y="1318311"/>
              <a:chExt cx="3379662" cy="1191212"/>
            </a:xfrm>
          </p:grpSpPr>
          <p:sp>
            <p:nvSpPr>
              <p:cNvPr id="3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38" name="组合 16"/>
              <p:cNvGrpSpPr>
                <a:grpSpLocks/>
              </p:cNvGrpSpPr>
              <p:nvPr/>
            </p:nvGrpSpPr>
            <p:grpSpPr bwMode="auto">
              <a:xfrm flipH="1">
                <a:off x="5927892" y="1797377"/>
                <a:ext cx="2631770" cy="648092"/>
                <a:chOff x="1427772" y="2372823"/>
                <a:chExt cx="2751888" cy="648398"/>
              </a:xfrm>
            </p:grpSpPr>
            <p:cxnSp>
              <p:nvCxnSpPr>
                <p:cNvPr id="4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427772" y="2372823"/>
                  <a:ext cx="57449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177393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5"/>
              <p:cNvGrpSpPr>
                <a:grpSpLocks/>
              </p:cNvGrpSpPr>
              <p:nvPr/>
            </p:nvGrpSpPr>
            <p:grpSpPr bwMode="auto">
              <a:xfrm flipH="1">
                <a:off x="8334025" y="1318311"/>
                <a:ext cx="489391" cy="520715"/>
                <a:chOff x="1836576" y="3560413"/>
                <a:chExt cx="511727" cy="520961"/>
              </a:xfrm>
            </p:grpSpPr>
            <p:sp>
              <p:nvSpPr>
                <p:cNvPr id="40" name="椭圆 39"/>
                <p:cNvSpPr/>
                <p:nvPr/>
              </p:nvSpPr>
              <p:spPr bwMode="auto">
                <a:xfrm>
                  <a:off x="1836576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944562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0800000" flipH="1" flipV="1">
              <a:off x="5781903" y="2825846"/>
              <a:ext cx="3091130" cy="464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Node.js</a:t>
              </a: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Git</a:t>
              </a: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安装方法</a:t>
              </a:r>
              <a:endParaRPr lang="en-US" altLang="zh-CN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 bwMode="auto">
          <a:xfrm rot="18301567">
            <a:off x="3077828" y="2558453"/>
            <a:ext cx="1042991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4050084" y="4396340"/>
            <a:ext cx="1042991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</p:spTree>
    <p:extLst>
      <p:ext uri="{BB962C8B-B14F-4D97-AF65-F5344CB8AC3E}">
        <p14:creationId xmlns:p14="http://schemas.microsoft.com/office/powerpoint/2010/main" val="33402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 noChangeArrowheads="1"/>
          </p:cNvSpPr>
          <p:nvPr/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 fontAlgn="base"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4" y="1089352"/>
            <a:ext cx="3900327" cy="299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857625" y="1294496"/>
            <a:ext cx="47434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从</a:t>
            </a:r>
            <a:r>
              <a:rPr lang="zh-CN" altLang="zh-CN" dirty="0"/>
              <a:t>现在开始，我们将介绍</a:t>
            </a:r>
            <a:r>
              <a:rPr lang="en-US" altLang="zh-CN" dirty="0"/>
              <a:t>ionic</a:t>
            </a:r>
            <a:r>
              <a:rPr lang="zh-CN" altLang="zh-CN" dirty="0"/>
              <a:t>框架的相关内容，本章侧重讲解的是</a:t>
            </a:r>
            <a:r>
              <a:rPr lang="en-US" altLang="zh-CN" dirty="0"/>
              <a:t>ionic</a:t>
            </a:r>
            <a:r>
              <a:rPr lang="zh-CN" altLang="zh-CN" dirty="0"/>
              <a:t>开发环境的搭建，由于使用</a:t>
            </a:r>
            <a:r>
              <a:rPr lang="en-US" altLang="zh-CN" dirty="0"/>
              <a:t>Windows</a:t>
            </a:r>
            <a:r>
              <a:rPr lang="zh-CN" altLang="zh-CN" dirty="0"/>
              <a:t>操作系统的读者比例较多，并且</a:t>
            </a:r>
            <a:r>
              <a:rPr lang="en-US" altLang="zh-CN" dirty="0"/>
              <a:t>Windows</a:t>
            </a:r>
            <a:r>
              <a:rPr lang="zh-CN" altLang="zh-CN" dirty="0"/>
              <a:t>系统的安装过程与</a:t>
            </a:r>
            <a:r>
              <a:rPr lang="en-US" altLang="zh-CN" dirty="0"/>
              <a:t>Mac OS X</a:t>
            </a:r>
            <a:r>
              <a:rPr lang="zh-CN" altLang="zh-CN" dirty="0"/>
              <a:t>基本一致，所以本章以</a:t>
            </a:r>
            <a:r>
              <a:rPr lang="en-US" altLang="zh-CN" dirty="0"/>
              <a:t>Windows</a:t>
            </a:r>
            <a:r>
              <a:rPr lang="zh-CN" altLang="zh-CN" dirty="0"/>
              <a:t>操作系统为例，介绍</a:t>
            </a:r>
            <a:r>
              <a:rPr lang="en-US" altLang="zh-CN" dirty="0"/>
              <a:t>ionic</a:t>
            </a:r>
            <a:r>
              <a:rPr lang="zh-CN" altLang="zh-CN" dirty="0"/>
              <a:t>开发环境的安装和配置。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98" y="4144686"/>
            <a:ext cx="1400402" cy="100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70" y="4059823"/>
            <a:ext cx="1673917" cy="112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4167083"/>
            <a:ext cx="2280688" cy="97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968" y="4084019"/>
            <a:ext cx="1975790" cy="89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74" y="5491278"/>
            <a:ext cx="19526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600" y="5281728"/>
            <a:ext cx="41284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80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SDK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0427" y="1434615"/>
            <a:ext cx="5415072" cy="461665"/>
            <a:chOff x="490427" y="1434615"/>
            <a:chExt cx="5415072" cy="461665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2103EEE0-FCFD-4C1C-AC8E-E059F2DBDE2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24716" y="1469619"/>
              <a:ext cx="366713" cy="369094"/>
            </a:xfrm>
            <a:custGeom>
              <a:avLst/>
              <a:gdLst/>
              <a:ahLst/>
              <a:cxnLst>
                <a:cxn ang="0">
                  <a:pos x="482277" y="85269"/>
                </a:cxn>
                <a:cxn ang="0">
                  <a:pos x="457920" y="107195"/>
                </a:cxn>
                <a:cxn ang="0">
                  <a:pos x="382412" y="31671"/>
                </a:cxn>
                <a:cxn ang="0">
                  <a:pos x="406769" y="9745"/>
                </a:cxn>
                <a:cxn ang="0">
                  <a:pos x="435998" y="7308"/>
                </a:cxn>
                <a:cxn ang="0">
                  <a:pos x="482277" y="56034"/>
                </a:cxn>
                <a:cxn ang="0">
                  <a:pos x="482277" y="85269"/>
                </a:cxn>
                <a:cxn ang="0">
                  <a:pos x="280110" y="285042"/>
                </a:cxn>
                <a:cxn ang="0">
                  <a:pos x="204602" y="209518"/>
                </a:cxn>
                <a:cxn ang="0">
                  <a:pos x="372669" y="43852"/>
                </a:cxn>
                <a:cxn ang="0">
                  <a:pos x="448177" y="119376"/>
                </a:cxn>
                <a:cxn ang="0">
                  <a:pos x="280110" y="285042"/>
                </a:cxn>
                <a:cxn ang="0">
                  <a:pos x="270367" y="294787"/>
                </a:cxn>
                <a:cxn ang="0">
                  <a:pos x="163195" y="324022"/>
                </a:cxn>
                <a:cxn ang="0">
                  <a:pos x="194859" y="219263"/>
                </a:cxn>
                <a:cxn ang="0">
                  <a:pos x="270367" y="294787"/>
                </a:cxn>
                <a:cxn ang="0">
                  <a:pos x="94994" y="63342"/>
                </a:cxn>
                <a:cxn ang="0">
                  <a:pos x="48714" y="109631"/>
                </a:cxn>
                <a:cxn ang="0">
                  <a:pos x="48714" y="394674"/>
                </a:cxn>
                <a:cxn ang="0">
                  <a:pos x="94994" y="443399"/>
                </a:cxn>
                <a:cxn ang="0">
                  <a:pos x="379976" y="443399"/>
                </a:cxn>
                <a:cxn ang="0">
                  <a:pos x="428691" y="394674"/>
                </a:cxn>
                <a:cxn ang="0">
                  <a:pos x="428691" y="207082"/>
                </a:cxn>
                <a:cxn ang="0">
                  <a:pos x="477406" y="160793"/>
                </a:cxn>
                <a:cxn ang="0">
                  <a:pos x="477406" y="411728"/>
                </a:cxn>
                <a:cxn ang="0">
                  <a:pos x="397026" y="492125"/>
                </a:cxn>
                <a:cxn ang="0">
                  <a:pos x="77943" y="492125"/>
                </a:cxn>
                <a:cxn ang="0">
                  <a:pos x="0" y="411728"/>
                </a:cxn>
                <a:cxn ang="0">
                  <a:pos x="0" y="97450"/>
                </a:cxn>
                <a:cxn ang="0">
                  <a:pos x="77943" y="14617"/>
                </a:cxn>
                <a:cxn ang="0">
                  <a:pos x="331261" y="14617"/>
                </a:cxn>
                <a:cxn ang="0">
                  <a:pos x="282546" y="63342"/>
                </a:cxn>
                <a:cxn ang="0">
                  <a:pos x="94994" y="63342"/>
                </a:cxn>
              </a:cxnLst>
              <a:rect l="0" t="0" r="0" b="0"/>
              <a:pathLst>
                <a:path w="201" h="202">
                  <a:moveTo>
                    <a:pt x="198" y="35"/>
                  </a:moveTo>
                  <a:cubicBezTo>
                    <a:pt x="188" y="44"/>
                    <a:pt x="188" y="44"/>
                    <a:pt x="188" y="44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67" y="4"/>
                    <a:pt x="167" y="4"/>
                    <a:pt x="167" y="4"/>
                  </a:cubicBezTo>
                  <a:cubicBezTo>
                    <a:pt x="170" y="0"/>
                    <a:pt x="175" y="0"/>
                    <a:pt x="179" y="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201" y="26"/>
                    <a:pt x="201" y="31"/>
                    <a:pt x="198" y="35"/>
                  </a:cubicBezTo>
                  <a:close/>
                  <a:moveTo>
                    <a:pt x="115" y="117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84" y="49"/>
                    <a:pt x="184" y="49"/>
                    <a:pt x="184" y="49"/>
                  </a:cubicBezTo>
                  <a:lnTo>
                    <a:pt x="115" y="117"/>
                  </a:lnTo>
                  <a:close/>
                  <a:moveTo>
                    <a:pt x="111" y="121"/>
                  </a:moveTo>
                  <a:cubicBezTo>
                    <a:pt x="67" y="133"/>
                    <a:pt x="67" y="133"/>
                    <a:pt x="67" y="133"/>
                  </a:cubicBezTo>
                  <a:cubicBezTo>
                    <a:pt x="80" y="90"/>
                    <a:pt x="80" y="90"/>
                    <a:pt x="80" y="90"/>
                  </a:cubicBezTo>
                  <a:lnTo>
                    <a:pt x="111" y="121"/>
                  </a:lnTo>
                  <a:close/>
                  <a:moveTo>
                    <a:pt x="39" y="26"/>
                  </a:moveTo>
                  <a:cubicBezTo>
                    <a:pt x="28" y="26"/>
                    <a:pt x="20" y="34"/>
                    <a:pt x="20" y="45"/>
                  </a:cubicBezTo>
                  <a:cubicBezTo>
                    <a:pt x="20" y="162"/>
                    <a:pt x="20" y="162"/>
                    <a:pt x="20" y="162"/>
                  </a:cubicBezTo>
                  <a:cubicBezTo>
                    <a:pt x="20" y="173"/>
                    <a:pt x="28" y="182"/>
                    <a:pt x="39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67" y="182"/>
                    <a:pt x="176" y="173"/>
                    <a:pt x="176" y="16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6" y="187"/>
                    <a:pt x="181" y="202"/>
                    <a:pt x="163" y="202"/>
                  </a:cubicBezTo>
                  <a:cubicBezTo>
                    <a:pt x="32" y="202"/>
                    <a:pt x="32" y="202"/>
                    <a:pt x="32" y="202"/>
                  </a:cubicBezTo>
                  <a:cubicBezTo>
                    <a:pt x="14" y="202"/>
                    <a:pt x="0" y="187"/>
                    <a:pt x="0" y="16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2"/>
                    <a:pt x="14" y="6"/>
                    <a:pt x="32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6" y="26"/>
                    <a:pt x="116" y="26"/>
                    <a:pt x="116" y="26"/>
                  </a:cubicBezTo>
                  <a:lnTo>
                    <a:pt x="39" y="2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txBody>
            <a:bodyPr/>
            <a:lstStyle/>
            <a:p>
              <a:endParaRPr lang="zh-CN" altLang="en-US" sz="1018"/>
            </a:p>
          </p:txBody>
        </p:sp>
        <p:sp>
          <p:nvSpPr>
            <p:cNvPr id="8" name="文本框 20">
              <a:extLst>
                <a:ext uri="{FF2B5EF4-FFF2-40B4-BE49-F238E27FC236}">
                  <a16:creationId xmlns:a16="http://schemas.microsoft.com/office/drawing/2014/main" xmlns="" id="{8E16AE8A-C94C-4D1F-838A-F6881579255A}"/>
                </a:ext>
              </a:extLst>
            </p:cNvPr>
            <p:cNvSpPr txBox="1"/>
            <p:nvPr/>
          </p:nvSpPr>
          <p:spPr>
            <a:xfrm flipH="1">
              <a:off x="939052" y="1434615"/>
              <a:ext cx="4966447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JDK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的下载和安装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CEF4BE1B-0B2E-4D6C-A4DC-BAD99A7B36A2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490427" y="1895863"/>
              <a:ext cx="2931848" cy="417"/>
            </a:xfrm>
            <a:prstGeom prst="line">
              <a:avLst/>
            </a:prstGeom>
            <a:ln w="15875">
              <a:solidFill>
                <a:schemeClr val="accent5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490427" y="2185511"/>
            <a:ext cx="80763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JDK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Development Kit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语言的软件开发工具包，由于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平台中主要使用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语言开发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开发适应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的支持。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95" y="871626"/>
            <a:ext cx="512445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下箭头 13"/>
          <p:cNvSpPr/>
          <p:nvPr/>
        </p:nvSpPr>
        <p:spPr>
          <a:xfrm>
            <a:off x="6135433" y="4626769"/>
            <a:ext cx="257175" cy="347662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88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88" y="1326744"/>
            <a:ext cx="52006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SDK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4153467" y="4155282"/>
            <a:ext cx="257175" cy="347662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66850"/>
            <a:ext cx="50768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下箭头 12"/>
          <p:cNvSpPr/>
          <p:nvPr/>
        </p:nvSpPr>
        <p:spPr>
          <a:xfrm>
            <a:off x="4096416" y="4464844"/>
            <a:ext cx="389192" cy="545306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2" y="5124450"/>
            <a:ext cx="12192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502975" y="5486995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双击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SDK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784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SDK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47800"/>
            <a:ext cx="36195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下箭头 16"/>
          <p:cNvSpPr/>
          <p:nvPr/>
        </p:nvSpPr>
        <p:spPr>
          <a:xfrm>
            <a:off x="3677983" y="3659982"/>
            <a:ext cx="257175" cy="347662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20" y="1916906"/>
            <a:ext cx="36195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下箭头 17"/>
          <p:cNvSpPr/>
          <p:nvPr/>
        </p:nvSpPr>
        <p:spPr>
          <a:xfrm>
            <a:off x="4157662" y="4164806"/>
            <a:ext cx="257175" cy="347662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08" y="2466975"/>
            <a:ext cx="36195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下箭头 18"/>
          <p:cNvSpPr/>
          <p:nvPr/>
        </p:nvSpPr>
        <p:spPr>
          <a:xfrm>
            <a:off x="5065704" y="4652962"/>
            <a:ext cx="257175" cy="347662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5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2971799"/>
            <a:ext cx="36195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759" y="3298031"/>
            <a:ext cx="36195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下箭头 21"/>
          <p:cNvSpPr/>
          <p:nvPr/>
        </p:nvSpPr>
        <p:spPr>
          <a:xfrm>
            <a:off x="5221032" y="5531643"/>
            <a:ext cx="257175" cy="347662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6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61020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Android SDK</a:t>
            </a:r>
            <a:endParaRPr lang="zh-CN" altLang="en-US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1037" y="1513702"/>
            <a:ext cx="3619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Win+R</a:t>
            </a:r>
            <a:endParaRPr lang="zh-CN" altLang="en-US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2038350"/>
            <a:ext cx="31051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6" y="4606409"/>
            <a:ext cx="36195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79963" y="5915025"/>
            <a:ext cx="309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在命令台中输入“</a:t>
            </a:r>
            <a:r>
              <a:rPr lang="en-US" altLang="zh-CN" dirty="0"/>
              <a:t>java</a:t>
            </a:r>
            <a:r>
              <a:rPr lang="zh-CN" altLang="zh-CN" dirty="0"/>
              <a:t>”命</a:t>
            </a:r>
            <a:r>
              <a:rPr lang="zh-CN" altLang="zh-CN" dirty="0" smtClean="0"/>
              <a:t>令</a:t>
            </a:r>
            <a:endParaRPr lang="zh-CN" altLang="en-US" dirty="0"/>
          </a:p>
        </p:txBody>
      </p:sp>
      <p:pic>
        <p:nvPicPr>
          <p:cNvPr id="6148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20409"/>
            <a:ext cx="36195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下箭头 15"/>
          <p:cNvSpPr/>
          <p:nvPr/>
        </p:nvSpPr>
        <p:spPr>
          <a:xfrm>
            <a:off x="2039016" y="3940969"/>
            <a:ext cx="389192" cy="545306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rot="16200000">
            <a:off x="4426825" y="4826793"/>
            <a:ext cx="389192" cy="545306"/>
          </a:xfrm>
          <a:prstGeom prst="downArrow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79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ad5e838a3c16522afee36758de18816318aa3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Android SDK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Android SDK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Android SDK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Android SDK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Android SDK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Android SDK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Android SDK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Android SDK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Node.js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Node.js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7章 ionic开发环境的安装和配置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Node.js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Node.js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Git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Git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Git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Git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ionic和Cordova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ionic和Cordova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课后作业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谢谢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Android SDK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Android SDK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Android SDK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Android SDK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安装Android SDK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7436</TotalTime>
  <Words>827</Words>
  <Application>Microsoft Office PowerPoint</Application>
  <PresentationFormat>全屏显示(4:3)</PresentationFormat>
  <Paragraphs>88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PowerPoint 演示文稿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王哲</cp:lastModifiedBy>
  <cp:revision>365</cp:revision>
  <dcterms:created xsi:type="dcterms:W3CDTF">2016-08-25T05:15:17Z</dcterms:created>
  <dcterms:modified xsi:type="dcterms:W3CDTF">2018-01-06T08:03:09Z</dcterms:modified>
</cp:coreProperties>
</file>