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20" r:id="rId3"/>
    <p:sldId id="443" r:id="rId4"/>
    <p:sldId id="405" r:id="rId5"/>
    <p:sldId id="358" r:id="rId6"/>
    <p:sldId id="420" r:id="rId7"/>
    <p:sldId id="421" r:id="rId8"/>
    <p:sldId id="422" r:id="rId9"/>
    <p:sldId id="423" r:id="rId10"/>
    <p:sldId id="424" r:id="rId11"/>
    <p:sldId id="425" r:id="rId12"/>
    <p:sldId id="359" r:id="rId13"/>
    <p:sldId id="360" r:id="rId14"/>
    <p:sldId id="361" r:id="rId15"/>
    <p:sldId id="362" r:id="rId16"/>
    <p:sldId id="363" r:id="rId17"/>
    <p:sldId id="364" r:id="rId18"/>
    <p:sldId id="406" r:id="rId19"/>
    <p:sldId id="365" r:id="rId20"/>
    <p:sldId id="407" r:id="rId21"/>
    <p:sldId id="408" r:id="rId22"/>
    <p:sldId id="409" r:id="rId23"/>
    <p:sldId id="426" r:id="rId24"/>
    <p:sldId id="427" r:id="rId25"/>
    <p:sldId id="428" r:id="rId26"/>
    <p:sldId id="410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03" r:id="rId42"/>
    <p:sldId id="260" r:id="rId43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0B4"/>
    <a:srgbClr val="ACC6DE"/>
    <a:srgbClr val="97B1E5"/>
    <a:srgbClr val="ABD9B0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 autoAdjust="0"/>
  </p:normalViewPr>
  <p:slideViewPr>
    <p:cSldViewPr snapToGrid="0">
      <p:cViewPr>
        <p:scale>
          <a:sx n="45" d="100"/>
          <a:sy n="45" d="100"/>
        </p:scale>
        <p:origin x="-480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2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2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3240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86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64" r:id="rId4"/>
    <p:sldLayoutId id="2147483665" r:id="rId5"/>
    <p:sldLayoutId id="2147483666" r:id="rId6"/>
    <p:sldLayoutId id="2147483670" r:id="rId7"/>
    <p:sldLayoutId id="2147483673" r:id="rId8"/>
    <p:sldLayoutId id="2147483677" r:id="rId9"/>
    <p:sldLayoutId id="214748367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5027" y="2708920"/>
            <a:ext cx="599394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快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速体验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ionic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下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载项目模板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623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88" y="1661787"/>
            <a:ext cx="52768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67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项目添加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Android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平台支持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6340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845068" y="2658160"/>
            <a:ext cx="4338748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为</a:t>
            </a:r>
            <a:r>
              <a:rPr lang="zh-CN" altLang="zh-CN" dirty="0"/>
              <a:t>项目添加</a:t>
            </a:r>
            <a:r>
              <a:rPr lang="en-US" altLang="zh-CN" dirty="0"/>
              <a:t>Android</a:t>
            </a:r>
            <a:r>
              <a:rPr lang="zh-CN" altLang="zh-CN" dirty="0"/>
              <a:t>平台支持，需要在项目根目录借助如下命令来完成。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8954" y="3619500"/>
            <a:ext cx="4004421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ionic </a:t>
            </a:r>
            <a:r>
              <a:rPr lang="en-US" altLang="zh-CN" dirty="0">
                <a:solidFill>
                  <a:schemeClr val="tx1"/>
                </a:solidFill>
              </a:rPr>
              <a:t>platform add android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48954" y="4352330"/>
            <a:ext cx="41887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需</a:t>
            </a:r>
            <a:r>
              <a:rPr lang="zh-CN" altLang="zh-CN" dirty="0"/>
              <a:t>要注意的是，上述命令只运行一次，如果是添加</a:t>
            </a:r>
            <a:r>
              <a:rPr lang="en-US" altLang="zh-CN" dirty="0"/>
              <a:t>iOS</a:t>
            </a:r>
            <a:r>
              <a:rPr lang="zh-CN" altLang="zh-CN" dirty="0"/>
              <a:t>平台，只需要将上述命令中的</a:t>
            </a:r>
            <a:r>
              <a:rPr lang="en-US" altLang="zh-CN" dirty="0"/>
              <a:t>android</a:t>
            </a:r>
            <a:r>
              <a:rPr lang="zh-CN" altLang="zh-CN" dirty="0"/>
              <a:t>换成</a:t>
            </a:r>
            <a:r>
              <a:rPr lang="en-US" altLang="zh-CN" dirty="0"/>
              <a:t>ios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72" y="2314963"/>
            <a:ext cx="26098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301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sp>
        <p:nvSpPr>
          <p:cNvPr id="3" name="矩形 2"/>
          <p:cNvSpPr/>
          <p:nvPr/>
        </p:nvSpPr>
        <p:spPr>
          <a:xfrm>
            <a:off x="2586448" y="1427112"/>
            <a:ext cx="3383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2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输入命令“</a:t>
            </a:r>
            <a:r>
              <a:rPr lang="en-US" altLang="zh-CN" sz="2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cd myApp</a:t>
            </a:r>
            <a:r>
              <a:rPr lang="zh-CN" altLang="zh-CN" sz="2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”</a:t>
            </a:r>
            <a:endParaRPr lang="zh-CN" alt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01" y="2090737"/>
            <a:ext cx="478082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268747" y="3441441"/>
            <a:ext cx="60190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输入“</a:t>
            </a:r>
            <a:r>
              <a:rPr lang="en-US" altLang="zh-CN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ionic platform add android”</a:t>
            </a:r>
            <a:r>
              <a:rPr lang="zh-CN" alt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命令</a:t>
            </a:r>
          </a:p>
        </p:txBody>
      </p:sp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01" y="4238625"/>
            <a:ext cx="4780820" cy="206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7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1409699"/>
            <a:ext cx="534469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1" y="4519613"/>
            <a:ext cx="5060499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84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362075"/>
            <a:ext cx="52768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76500" y="2857500"/>
            <a:ext cx="790575" cy="2095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76500" y="3219450"/>
            <a:ext cx="790575" cy="2095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6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APK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0550" y="2234684"/>
            <a:ext cx="3124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                 </a:t>
            </a:r>
            <a:r>
              <a:rPr lang="zh-CN" altLang="zh-CN" sz="2000" dirty="0" smtClean="0"/>
              <a:t>是</a:t>
            </a:r>
            <a:r>
              <a:rPr lang="en-US" altLang="zh-CN" sz="2000" dirty="0"/>
              <a:t>Android Package</a:t>
            </a:r>
            <a:r>
              <a:rPr lang="zh-CN" altLang="zh-CN" sz="2000" dirty="0"/>
              <a:t>的缩写，即</a:t>
            </a:r>
            <a:r>
              <a:rPr lang="en-US" altLang="zh-CN" sz="2000" dirty="0"/>
              <a:t>Android</a:t>
            </a:r>
            <a:r>
              <a:rPr lang="zh-CN" altLang="zh-CN" sz="2000" dirty="0"/>
              <a:t>安装包。项目打包完成后会生成一个扩展名“</a:t>
            </a:r>
            <a:r>
              <a:rPr lang="en-US" altLang="zh-CN" sz="2000" dirty="0"/>
              <a:t>*.apk</a:t>
            </a:r>
            <a:r>
              <a:rPr lang="zh-CN" altLang="zh-CN" sz="2000" dirty="0"/>
              <a:t>”的文件，该文件可以直接上传到</a:t>
            </a:r>
            <a:r>
              <a:rPr lang="en-US" altLang="zh-CN" sz="2000" dirty="0"/>
              <a:t>Android</a:t>
            </a:r>
            <a:r>
              <a:rPr lang="zh-CN" altLang="zh-CN" sz="2000" dirty="0"/>
              <a:t>模拟器或</a:t>
            </a:r>
            <a:r>
              <a:rPr lang="en-US" altLang="zh-CN" sz="2000" dirty="0"/>
              <a:t>Android</a:t>
            </a:r>
            <a:r>
              <a:rPr lang="zh-CN" altLang="zh-CN" sz="2000" dirty="0"/>
              <a:t>手机中进行安装。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4476750" y="5638800"/>
            <a:ext cx="2971800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ionic build android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6930" y="1880711"/>
            <a:ext cx="16113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APK</a:t>
            </a:r>
            <a:endParaRPr lang="zh-CN" altLang="en-US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959"/>
            <a:ext cx="39814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79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9" y="1314450"/>
            <a:ext cx="5133975" cy="190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APK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3205162" y="3400425"/>
            <a:ext cx="314325" cy="6858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8" y="4257675"/>
            <a:ext cx="5133975" cy="190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85" y="3505200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1876425" y="5314950"/>
            <a:ext cx="481012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85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5" y="1843085"/>
            <a:ext cx="45053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APK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614485"/>
            <a:ext cx="2681521" cy="467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623949" y="4677370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安装后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076700" y="4981575"/>
            <a:ext cx="990600" cy="47625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83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APK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4" y="1504950"/>
            <a:ext cx="750940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824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APK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8" y="1504949"/>
            <a:ext cx="429577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40714" y="2186285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注意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2023" y="2376606"/>
            <a:ext cx="34671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如</a:t>
            </a:r>
            <a:r>
              <a:rPr lang="zh-CN" altLang="zh-CN" sz="2000" dirty="0"/>
              <a:t>果读者要在</a:t>
            </a:r>
            <a:r>
              <a:rPr lang="en-US" altLang="zh-CN" sz="2000" dirty="0"/>
              <a:t>Android</a:t>
            </a:r>
            <a:r>
              <a:rPr lang="zh-CN" altLang="zh-CN" sz="2000" dirty="0"/>
              <a:t>设备上测试，只需将</a:t>
            </a:r>
            <a:r>
              <a:rPr lang="en-US" altLang="zh-CN" sz="2000" dirty="0"/>
              <a:t>Android APK</a:t>
            </a:r>
            <a:r>
              <a:rPr lang="zh-CN" altLang="zh-CN" sz="2000" dirty="0"/>
              <a:t>文件传入到设备中，安装即可，如果使用模拟器测试，现在网络上有很多性能不错的模拟器，读者可以自行搜索下载。</a:t>
            </a:r>
            <a:endParaRPr lang="zh-CN" altLang="en-US" sz="2000" dirty="0"/>
          </a:p>
        </p:txBody>
      </p:sp>
      <p:sp>
        <p:nvSpPr>
          <p:cNvPr id="4" name="圆角矩形 3"/>
          <p:cNvSpPr/>
          <p:nvPr/>
        </p:nvSpPr>
        <p:spPr>
          <a:xfrm>
            <a:off x="4772023" y="2186285"/>
            <a:ext cx="3581402" cy="39668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74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25082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charset="-122"/>
              </a:rPr>
              <a:t>作业点评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开发环境需要那些软件的支持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请简述什么是环境变量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96541" y="2297775"/>
            <a:ext cx="6635800" cy="6451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JDK</a:t>
            </a:r>
            <a:r>
              <a:rPr lang="zh-CN" altLang="en-US" sz="2400" dirty="0"/>
              <a:t>、</a:t>
            </a:r>
            <a:r>
              <a:rPr lang="en-US" altLang="zh-CN" sz="2400" dirty="0"/>
              <a:t>Android SDK</a:t>
            </a:r>
            <a:r>
              <a:rPr lang="zh-CN" altLang="en-US" sz="2400" dirty="0"/>
              <a:t>、</a:t>
            </a:r>
            <a:r>
              <a:rPr lang="en-US" altLang="zh-CN" sz="2400" dirty="0"/>
              <a:t>Node.js</a:t>
            </a:r>
            <a:r>
              <a:rPr lang="zh-CN" altLang="en-US" sz="2400" dirty="0"/>
              <a:t>和</a:t>
            </a:r>
            <a:r>
              <a:rPr lang="en-US" altLang="zh-CN" sz="2400" dirty="0"/>
              <a:t>Git</a:t>
            </a:r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1163984" y="2737564"/>
            <a:ext cx="6635800" cy="33711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环境变量（</a:t>
            </a:r>
            <a:r>
              <a:rPr lang="en-US" altLang="zh-CN" sz="1600" dirty="0"/>
              <a:t>environment variables</a:t>
            </a:r>
            <a:r>
              <a:rPr lang="zh-CN" altLang="en-US" sz="1600" dirty="0"/>
              <a:t>）一般是指：用来指定操作系统运行环境的一些参数，如：临时文件夹位置和系统文件夹位置等。环境变量是在操作系统中一个具有特定名字的对象，它包含了一个或者多个应用程序所将使用到的信息。例如</a:t>
            </a:r>
            <a:r>
              <a:rPr lang="en-US" altLang="zh-CN" sz="1600" dirty="0"/>
              <a:t>Windows</a:t>
            </a:r>
            <a:r>
              <a:rPr lang="zh-CN" altLang="en-US" sz="1600" dirty="0"/>
              <a:t>和</a:t>
            </a:r>
            <a:r>
              <a:rPr lang="en-US" altLang="zh-CN" sz="1600" dirty="0"/>
              <a:t>DOS</a:t>
            </a:r>
            <a:r>
              <a:rPr lang="zh-CN" altLang="en-US" sz="1600" dirty="0"/>
              <a:t>操作系统中的</a:t>
            </a:r>
            <a:r>
              <a:rPr lang="en-US" altLang="zh-CN" sz="1600" dirty="0"/>
              <a:t>Path</a:t>
            </a:r>
            <a:r>
              <a:rPr lang="zh-CN" altLang="en-US" sz="1600" dirty="0"/>
              <a:t>环境变量，当要求系统运行一个程序而没有告诉它程序所在的完整路径时，系统除了在当前目录下面寻找此程序外，还应到</a:t>
            </a:r>
            <a:r>
              <a:rPr lang="en-US" altLang="zh-CN" sz="1600" dirty="0"/>
              <a:t>Path</a:t>
            </a:r>
            <a:r>
              <a:rPr lang="zh-CN" altLang="en-US" sz="1600" dirty="0"/>
              <a:t>中指定的路径去找。用户通过设置环境变量，来更好的运行进程。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0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www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83636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6" y="2238375"/>
            <a:ext cx="3574396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314446" y="224343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资源文</a:t>
            </a:r>
            <a:r>
              <a:rPr lang="zh-CN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件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90640" y="480625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页</a:t>
            </a:r>
            <a:r>
              <a:rPr lang="zh-CN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面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14473" y="352940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zh-CN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样</a:t>
            </a:r>
            <a:r>
              <a:rPr lang="zh-CN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式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9056" y="504884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zh-CN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脚本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71945" y="3311127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图片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769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90427" y="1596540"/>
            <a:ext cx="5415072" cy="461665"/>
            <a:chOff x="490427" y="1434615"/>
            <a:chExt cx="5415072" cy="461665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www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83636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3" y="2876551"/>
            <a:ext cx="1895475" cy="229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06885" y="288161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0675" y="2994628"/>
            <a:ext cx="23812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项</a:t>
            </a:r>
            <a:r>
              <a:rPr lang="zh-CN" altLang="zh-CN" dirty="0"/>
              <a:t>目的</a:t>
            </a:r>
            <a:r>
              <a:rPr lang="en-US" altLang="zh-CN" b="1" dirty="0">
                <a:solidFill>
                  <a:schemeClr val="accent5"/>
                </a:solidFill>
              </a:rPr>
              <a:t>CSS</a:t>
            </a:r>
            <a:r>
              <a:rPr lang="zh-CN" altLang="zh-CN" dirty="0"/>
              <a:t>样式文件目录，可以</a:t>
            </a:r>
            <a:r>
              <a:rPr lang="zh-CN" altLang="zh-CN" dirty="0" smtClean="0"/>
              <a:t>在样</a:t>
            </a:r>
            <a:r>
              <a:rPr lang="zh-CN" altLang="zh-CN" dirty="0"/>
              <a:t>式文件中编写自己的</a:t>
            </a:r>
            <a:r>
              <a:rPr lang="en-US" altLang="zh-CN" dirty="0"/>
              <a:t>CSS</a:t>
            </a:r>
            <a:r>
              <a:rPr lang="zh-CN" altLang="zh-CN" dirty="0"/>
              <a:t>样式，从而改变</a:t>
            </a:r>
            <a:r>
              <a:rPr lang="en-US" altLang="zh-CN" dirty="0"/>
              <a:t>ionic</a:t>
            </a:r>
            <a:r>
              <a:rPr lang="zh-CN" altLang="zh-CN" dirty="0"/>
              <a:t>应用程序的默认样式。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050675" y="2999689"/>
            <a:ext cx="2464175" cy="219711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881611"/>
            <a:ext cx="1895475" cy="233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4963799" y="291396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79167" y="3579433"/>
            <a:ext cx="1534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5"/>
                </a:solidFill>
              </a:rPr>
              <a:t>img</a:t>
            </a:r>
            <a:r>
              <a:rPr lang="zh-CN" altLang="en-US" dirty="0" smtClean="0"/>
              <a:t>项</a:t>
            </a:r>
            <a:r>
              <a:rPr lang="zh-CN" altLang="en-US" dirty="0"/>
              <a:t>目的图片文件目录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510812" y="2988883"/>
            <a:ext cx="1671163" cy="217557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95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 animBg="1"/>
      <p:bldP spid="22" grpId="0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www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051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8" y="3181351"/>
            <a:ext cx="1895475" cy="229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459259" y="31864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50675" y="2305050"/>
            <a:ext cx="6359900" cy="36099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zh-CN" dirty="0">
                <a:solidFill>
                  <a:schemeClr val="tx1"/>
                </a:solidFill>
              </a:rPr>
              <a:t>：项目的</a:t>
            </a:r>
            <a:r>
              <a:rPr lang="en-US" altLang="zh-CN" b="1" dirty="0">
                <a:solidFill>
                  <a:schemeClr val="accent5"/>
                </a:solidFill>
              </a:rPr>
              <a:t>JavaScript</a:t>
            </a:r>
            <a:r>
              <a:rPr lang="zh-CN" altLang="zh-CN" dirty="0">
                <a:solidFill>
                  <a:schemeClr val="tx1"/>
                </a:solidFill>
              </a:rPr>
              <a:t>脚本文件目录，主要以</a:t>
            </a:r>
            <a:r>
              <a:rPr lang="en-US" altLang="zh-CN" dirty="0">
                <a:solidFill>
                  <a:schemeClr val="tx1"/>
                </a:solidFill>
              </a:rPr>
              <a:t>AngularJS</a:t>
            </a:r>
            <a:r>
              <a:rPr lang="zh-CN" altLang="zh-CN" dirty="0">
                <a:solidFill>
                  <a:schemeClr val="tx1"/>
                </a:solidFill>
              </a:rPr>
              <a:t>文件为主，包含以下三个文件：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app.js</a:t>
            </a:r>
            <a:r>
              <a:rPr lang="zh-CN" altLang="zh-CN" dirty="0">
                <a:solidFill>
                  <a:schemeClr val="tx1"/>
                </a:solidFill>
              </a:rPr>
              <a:t>：通过控制器和指令加载</a:t>
            </a:r>
            <a:r>
              <a:rPr lang="en-US" altLang="zh-CN" dirty="0">
                <a:solidFill>
                  <a:schemeClr val="tx1"/>
                </a:solidFill>
              </a:rPr>
              <a:t>AngularJS</a:t>
            </a:r>
            <a:r>
              <a:rPr lang="zh-CN" altLang="zh-CN" dirty="0">
                <a:solidFill>
                  <a:schemeClr val="tx1"/>
                </a:solidFill>
              </a:rPr>
              <a:t>文件的主要应用程序文件，通常称为</a:t>
            </a:r>
            <a:r>
              <a:rPr lang="zh-CN" altLang="zh-CN" b="1" dirty="0">
                <a:solidFill>
                  <a:schemeClr val="accent5"/>
                </a:solidFill>
              </a:rPr>
              <a:t>启动文件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controller.js</a:t>
            </a:r>
            <a:r>
              <a:rPr lang="zh-CN" altLang="zh-CN" dirty="0">
                <a:solidFill>
                  <a:schemeClr val="tx1"/>
                </a:solidFill>
              </a:rPr>
              <a:t>：可用于任何类型的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zh-CN" dirty="0">
                <a:solidFill>
                  <a:schemeClr val="tx1"/>
                </a:solidFill>
              </a:rPr>
              <a:t>文件，可被添加到应用程序的不同部分。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services.js</a:t>
            </a:r>
            <a:r>
              <a:rPr lang="zh-CN" altLang="zh-CN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services.js</a:t>
            </a:r>
            <a:r>
              <a:rPr lang="zh-CN" altLang="zh-CN" dirty="0">
                <a:solidFill>
                  <a:schemeClr val="tx1"/>
                </a:solidFill>
              </a:rPr>
              <a:t>包含了</a:t>
            </a:r>
            <a:r>
              <a:rPr lang="zh-CN" altLang="zh-CN" b="1" dirty="0">
                <a:solidFill>
                  <a:schemeClr val="accent5"/>
                </a:solidFill>
              </a:rPr>
              <a:t>通用的数据</a:t>
            </a:r>
            <a:r>
              <a:rPr lang="zh-CN" altLang="zh-CN" dirty="0">
                <a:solidFill>
                  <a:schemeClr val="tx1"/>
                </a:solidFill>
              </a:rPr>
              <a:t>，数据将运用在程序当中。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6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www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051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8" y="3181351"/>
            <a:ext cx="1895475" cy="229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459259" y="31864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50675" y="2305050"/>
            <a:ext cx="6359900" cy="36099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lib</a:t>
            </a:r>
            <a:r>
              <a:rPr lang="zh-CN" altLang="en-US" dirty="0">
                <a:solidFill>
                  <a:schemeClr val="tx1"/>
                </a:solidFill>
              </a:rPr>
              <a:t>：用于集中存放项目需要用到的库文件和其他项目资</a:t>
            </a:r>
            <a:r>
              <a:rPr lang="zh-CN" altLang="en-US" dirty="0" smtClean="0">
                <a:solidFill>
                  <a:schemeClr val="tx1"/>
                </a:solidFill>
              </a:rPr>
              <a:t>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angular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angular.js</a:t>
            </a:r>
            <a:r>
              <a:rPr lang="zh-CN" altLang="en-US" dirty="0">
                <a:solidFill>
                  <a:schemeClr val="tx1"/>
                </a:solidFill>
              </a:rPr>
              <a:t>文件不一定是最新版本的，一般情况下，不建议修改或更新这些文</a:t>
            </a:r>
            <a:r>
              <a:rPr lang="zh-CN" altLang="en-US" dirty="0" smtClean="0">
                <a:solidFill>
                  <a:schemeClr val="tx1"/>
                </a:solidFill>
              </a:rPr>
              <a:t>件。</a:t>
            </a:r>
            <a:r>
              <a:rPr lang="zh-CN" altLang="en-US" dirty="0">
                <a:solidFill>
                  <a:schemeClr val="tx1"/>
                </a:solidFill>
              </a:rPr>
              <a:t>该目录中包含</a:t>
            </a:r>
            <a:r>
              <a:rPr lang="en-US" altLang="zh-CN" dirty="0">
                <a:solidFill>
                  <a:schemeClr val="tx1"/>
                </a:solidFill>
              </a:rPr>
              <a:t>animate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resource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sanitize</a:t>
            </a:r>
            <a:r>
              <a:rPr lang="zh-CN" altLang="en-US" dirty="0">
                <a:solidFill>
                  <a:schemeClr val="tx1"/>
                </a:solidFill>
              </a:rPr>
              <a:t>模块等，这些模块随</a:t>
            </a:r>
            <a:r>
              <a:rPr lang="en-US" altLang="zh-CN" dirty="0">
                <a:solidFill>
                  <a:schemeClr val="tx1"/>
                </a:solidFill>
              </a:rPr>
              <a:t>angular.js</a:t>
            </a:r>
            <a:r>
              <a:rPr lang="zh-CN" altLang="en-US" dirty="0">
                <a:solidFill>
                  <a:schemeClr val="tx1"/>
                </a:solidFill>
              </a:rPr>
              <a:t>文件一起加载。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angular-ui</a:t>
            </a:r>
            <a:r>
              <a:rPr lang="zh-CN" altLang="en-US" dirty="0">
                <a:solidFill>
                  <a:schemeClr val="tx1"/>
                </a:solidFill>
              </a:rPr>
              <a:t>：该目录为</a:t>
            </a:r>
            <a:r>
              <a:rPr lang="en-US" altLang="zh-CN" dirty="0">
                <a:solidFill>
                  <a:schemeClr val="tx1"/>
                </a:solidFill>
              </a:rPr>
              <a:t>Angular UI </a:t>
            </a:r>
            <a:r>
              <a:rPr lang="zh-CN" altLang="en-US" dirty="0">
                <a:solidFill>
                  <a:schemeClr val="tx1"/>
                </a:solidFill>
              </a:rPr>
              <a:t>路由的文件目录。</a:t>
            </a:r>
            <a:r>
              <a:rPr lang="en-US" altLang="zh-CN" dirty="0">
                <a:solidFill>
                  <a:schemeClr val="tx1"/>
                </a:solidFill>
              </a:rPr>
              <a:t>ionic</a:t>
            </a:r>
            <a:r>
              <a:rPr lang="zh-CN" altLang="en-US" dirty="0">
                <a:solidFill>
                  <a:schemeClr val="tx1"/>
                </a:solidFill>
              </a:rPr>
              <a:t>中不使用</a:t>
            </a:r>
            <a:r>
              <a:rPr lang="en-US" altLang="zh-CN" dirty="0">
                <a:solidFill>
                  <a:schemeClr val="tx1"/>
                </a:solidFill>
              </a:rPr>
              <a:t>AngularJS</a:t>
            </a:r>
            <a:r>
              <a:rPr lang="zh-CN" altLang="en-US" dirty="0">
                <a:solidFill>
                  <a:schemeClr val="tx1"/>
                </a:solidFill>
              </a:rPr>
              <a:t>默认的路由，而是使用不同的基于状态</a:t>
            </a:r>
            <a:r>
              <a:rPr lang="en-US" altLang="zh-CN" dirty="0">
                <a:solidFill>
                  <a:schemeClr val="tx1"/>
                </a:solidFill>
              </a:rPr>
              <a:t>states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Angular UI</a:t>
            </a:r>
            <a:r>
              <a:rPr lang="zh-CN" altLang="en-US" dirty="0">
                <a:solidFill>
                  <a:schemeClr val="tx1"/>
                </a:solidFill>
              </a:rPr>
              <a:t>路由。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65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www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051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8" y="3181351"/>
            <a:ext cx="1895475" cy="229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459259" y="31864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50674" y="2305050"/>
            <a:ext cx="2540376" cy="36099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templates</a:t>
            </a:r>
            <a:r>
              <a:rPr lang="zh-CN" altLang="en-US" dirty="0" smtClean="0">
                <a:solidFill>
                  <a:schemeClr val="tx1"/>
                </a:solidFill>
              </a:rPr>
              <a:t>：用</a:t>
            </a:r>
            <a:r>
              <a:rPr lang="zh-CN" altLang="en-US" dirty="0">
                <a:solidFill>
                  <a:schemeClr val="tx1"/>
                </a:solidFill>
              </a:rPr>
              <a:t>于放置</a:t>
            </a:r>
            <a:r>
              <a:rPr lang="en-US" altLang="zh-CN" dirty="0">
                <a:solidFill>
                  <a:schemeClr val="accent5"/>
                </a:solidFill>
              </a:rPr>
              <a:t>AngularJS</a:t>
            </a:r>
            <a:r>
              <a:rPr lang="zh-CN" altLang="en-US" dirty="0">
                <a:solidFill>
                  <a:schemeClr val="accent5"/>
                </a:solidFill>
              </a:rPr>
              <a:t>模板文件</a:t>
            </a:r>
            <a:r>
              <a:rPr lang="zh-CN" altLang="en-US" dirty="0">
                <a:solidFill>
                  <a:schemeClr val="tx1"/>
                </a:solidFill>
              </a:rPr>
              <a:t>，涉及的应用程序会采用里面的模</a:t>
            </a:r>
            <a:r>
              <a:rPr lang="zh-CN" altLang="en-US" dirty="0" smtClean="0">
                <a:solidFill>
                  <a:schemeClr val="tx1"/>
                </a:solidFill>
              </a:rPr>
              <a:t>板，</a:t>
            </a:r>
            <a:r>
              <a:rPr lang="zh-CN" altLang="en-US" dirty="0">
                <a:solidFill>
                  <a:schemeClr val="tx1"/>
                </a:solidFill>
              </a:rPr>
              <a:t>该目录下可以创建子目录，在子目录中可以添加自己的模板。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22" y="3155062"/>
            <a:ext cx="1895475" cy="229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5040293" y="316012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631708" y="2278761"/>
            <a:ext cx="1807442" cy="36099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index.html</a:t>
            </a:r>
            <a:r>
              <a:rPr lang="zh-CN" altLang="en-US" dirty="0">
                <a:solidFill>
                  <a:schemeClr val="tx1"/>
                </a:solidFill>
              </a:rPr>
              <a:t>：该文件是应用程序的核心文件，也称为入口文件，该文件将被</a:t>
            </a:r>
            <a:r>
              <a:rPr lang="en-US" altLang="zh-CN" dirty="0">
                <a:solidFill>
                  <a:schemeClr val="tx1"/>
                </a:solidFill>
              </a:rPr>
              <a:t>ionic</a:t>
            </a:r>
            <a:r>
              <a:rPr lang="zh-CN" altLang="en-US" dirty="0">
                <a:solidFill>
                  <a:schemeClr val="tx1"/>
                </a:solidFill>
              </a:rPr>
              <a:t>载入浏览器。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75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www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051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8" y="3181351"/>
            <a:ext cx="1895475" cy="229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459259" y="31864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50675" y="2305050"/>
            <a:ext cx="2064126" cy="36099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minifest.json</a:t>
            </a:r>
            <a:r>
              <a:rPr lang="zh-CN" altLang="en-US" dirty="0">
                <a:solidFill>
                  <a:schemeClr val="tx1"/>
                </a:solidFill>
              </a:rPr>
              <a:t>：配置文件，用于指定应用的显示名称、图标、应用入口文件地址及需要使用的设备权限等信息。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22" y="3155062"/>
            <a:ext cx="1785597" cy="229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392593" y="3160122"/>
            <a:ext cx="5046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79233" y="2374011"/>
            <a:ext cx="2512292" cy="36099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service-worker.js</a:t>
            </a:r>
            <a:r>
              <a:rPr lang="zh-CN" altLang="en-US" dirty="0">
                <a:solidFill>
                  <a:schemeClr val="tx1"/>
                </a:solidFill>
              </a:rPr>
              <a:t>：脚本文件，该文件可以与其他应用程序单独的线程运行，这意味着它可以在后台执行某些操作，该文件一般不做修改，了解即可。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63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resources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194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524716" y="2300585"/>
            <a:ext cx="7609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resources</a:t>
            </a:r>
            <a:r>
              <a:rPr lang="zh-CN" altLang="zh-CN" dirty="0"/>
              <a:t>目录用于存放</a:t>
            </a:r>
            <a:r>
              <a:rPr lang="en-US" altLang="zh-CN" dirty="0"/>
              <a:t>App</a:t>
            </a:r>
            <a:r>
              <a:rPr lang="zh-CN" altLang="zh-CN" dirty="0"/>
              <a:t>应用中使用的桌面图标和应用启动闪屏时使用的图片文件，其中针对</a:t>
            </a:r>
            <a:r>
              <a:rPr lang="en-US" altLang="zh-CN" dirty="0"/>
              <a:t>Android</a:t>
            </a:r>
            <a:r>
              <a:rPr lang="zh-CN" altLang="zh-CN" dirty="0"/>
              <a:t>和</a:t>
            </a:r>
            <a:r>
              <a:rPr lang="en-US" altLang="zh-CN" dirty="0"/>
              <a:t>iOS</a:t>
            </a:r>
            <a:r>
              <a:rPr lang="zh-CN" altLang="zh-CN" dirty="0"/>
              <a:t>平台是分目录存</a:t>
            </a:r>
            <a:r>
              <a:rPr lang="zh-CN" altLang="zh-CN" dirty="0" smtClean="0"/>
              <a:t>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2" y="3534815"/>
            <a:ext cx="3049786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438650" y="3534814"/>
            <a:ext cx="32480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读</a:t>
            </a:r>
            <a:r>
              <a:rPr lang="zh-CN" altLang="zh-CN" dirty="0"/>
              <a:t>者可以使用自己的资源覆盖这些文件来定制发布</a:t>
            </a:r>
            <a:r>
              <a:rPr lang="en-US" altLang="zh-CN" dirty="0"/>
              <a:t>App</a:t>
            </a:r>
            <a:r>
              <a:rPr lang="zh-CN" altLang="zh-CN" dirty="0"/>
              <a:t>，一般来说这些图片是使用</a:t>
            </a:r>
            <a:r>
              <a:rPr lang="en-US" altLang="zh-CN" dirty="0"/>
              <a:t>Photoshop</a:t>
            </a:r>
            <a:r>
              <a:rPr lang="zh-CN" altLang="zh-CN" dirty="0"/>
              <a:t>（图片处理软件）来制作的。</a:t>
            </a:r>
            <a:endParaRPr lang="zh-CN" altLang="en-US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05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scss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574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562350" y="2309814"/>
            <a:ext cx="4572000" cy="33688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ionic</a:t>
            </a:r>
            <a:r>
              <a:rPr lang="zh-CN" altLang="zh-CN" dirty="0"/>
              <a:t>提供的样式文件是基于</a:t>
            </a:r>
            <a:r>
              <a:rPr lang="en-US" altLang="zh-CN" dirty="0"/>
              <a:t>SASS</a:t>
            </a:r>
            <a:r>
              <a:rPr lang="zh-CN" altLang="zh-CN" dirty="0"/>
              <a:t>开发的，</a:t>
            </a:r>
            <a:r>
              <a:rPr lang="en-US" altLang="zh-CN" dirty="0"/>
              <a:t>SASS</a:t>
            </a:r>
            <a:r>
              <a:rPr lang="zh-CN" altLang="zh-CN" dirty="0"/>
              <a:t>不是一种编程语言，而是一种开发工具，也叫做</a:t>
            </a:r>
            <a:r>
              <a:rPr lang="en-US" altLang="zh-CN" dirty="0"/>
              <a:t>CSS</a:t>
            </a:r>
            <a:r>
              <a:rPr lang="zh-CN" altLang="zh-CN" dirty="0"/>
              <a:t>预处理器（</a:t>
            </a:r>
            <a:r>
              <a:rPr lang="en-US" altLang="zh-CN" dirty="0"/>
              <a:t>CSS Preprocessor</a:t>
            </a:r>
            <a:r>
              <a:rPr lang="zh-CN" altLang="zh-CN" dirty="0"/>
              <a:t>），它的基本思想是，用一种专门的语言，进行网页样式设计，然后再编译成正常的</a:t>
            </a:r>
            <a:r>
              <a:rPr lang="en-US" altLang="zh-CN" dirty="0"/>
              <a:t>CSS</a:t>
            </a:r>
            <a:r>
              <a:rPr lang="zh-CN" altLang="zh-CN" dirty="0"/>
              <a:t>文件</a:t>
            </a:r>
            <a:r>
              <a:rPr lang="zh-CN" altLang="zh-CN" dirty="0" smtClean="0"/>
              <a:t>。</a:t>
            </a:r>
            <a:r>
              <a:rPr lang="en-US" altLang="zh-CN" dirty="0" smtClean="0"/>
              <a:t>SASS</a:t>
            </a:r>
            <a:r>
              <a:rPr lang="zh-CN" altLang="zh-CN" dirty="0"/>
              <a:t>文件就是普通的文本文件，文件后缀名是</a:t>
            </a:r>
            <a:r>
              <a:rPr lang="en-US" altLang="zh-CN" dirty="0"/>
              <a:t>.scss</a:t>
            </a:r>
            <a:r>
              <a:rPr lang="zh-CN" altLang="zh-CN" dirty="0"/>
              <a:t>，意思为</a:t>
            </a:r>
            <a:r>
              <a:rPr lang="en-US" altLang="zh-CN" dirty="0"/>
              <a:t>Sassy CSS</a:t>
            </a:r>
            <a:r>
              <a:rPr lang="zh-CN" altLang="zh-CN" dirty="0"/>
              <a:t>，文件中可以直接使用</a:t>
            </a:r>
            <a:r>
              <a:rPr lang="en-US" altLang="zh-CN" dirty="0"/>
              <a:t>CSS</a:t>
            </a:r>
            <a:r>
              <a:rPr lang="zh-CN" altLang="zh-CN" dirty="0"/>
              <a:t>语法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071813"/>
            <a:ext cx="3352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422275" y="2238375"/>
            <a:ext cx="4978775" cy="3676650"/>
          </a:xfrm>
          <a:prstGeom prst="roundRect">
            <a:avLst/>
          </a:prstGeom>
          <a:noFill/>
          <a:ln w="28575">
            <a:solidFill>
              <a:srgbClr val="D890B4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954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4702" y="1369666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scss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574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29" y="3079140"/>
            <a:ext cx="2990945" cy="324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4363374" y="1852975"/>
            <a:ext cx="3173770" cy="245233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519" y="2355849"/>
            <a:ext cx="23694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如何在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文件中做</a:t>
            </a:r>
            <a:r>
              <a:rPr lang="zh-CN" altLang="zh-CN" dirty="0" smtClean="0"/>
              <a:t>添加</a:t>
            </a:r>
            <a:r>
              <a:rPr lang="en-US" altLang="zh-CN" dirty="0" smtClean="0"/>
              <a:t>SASS</a:t>
            </a:r>
            <a:r>
              <a:rPr lang="zh-CN" altLang="zh-CN" dirty="0" smtClean="0"/>
              <a:t>命令</a:t>
            </a:r>
            <a:r>
              <a:rPr lang="zh-CN" altLang="zh-CN" dirty="0"/>
              <a:t>、更改目录结构</a:t>
            </a:r>
            <a:r>
              <a:rPr lang="zh-CN" altLang="zh-CN" dirty="0" smtClean="0"/>
              <a:t>等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19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scss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574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1773347"/>
            <a:ext cx="5131162" cy="9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892990"/>
            <a:ext cx="5131162" cy="3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93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104468" y="2236646"/>
            <a:ext cx="2967925" cy="1456514"/>
            <a:chOff x="5225343" y="4215820"/>
            <a:chExt cx="3863593" cy="1544942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206772"/>
              <a:ext cx="602713" cy="553990"/>
              <a:chOff x="838747" y="3932956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7331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32956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25343" y="4483146"/>
              <a:ext cx="3760622" cy="1013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ionic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项目中工作目录</a:t>
              </a:r>
            </a:p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和文件的作用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38646" y="4764643"/>
            <a:ext cx="5168105" cy="1328653"/>
            <a:chOff x="3790576" y="4637270"/>
            <a:chExt cx="5168105" cy="1328653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90576" y="4637270"/>
              <a:ext cx="5168105" cy="1240041"/>
              <a:chOff x="3761986" y="4834564"/>
              <a:chExt cx="3403922" cy="1040280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402114" y="4507427"/>
                <a:ext cx="727289" cy="2007545"/>
                <a:chOff x="1747517" y="2414057"/>
                <a:chExt cx="1032363" cy="91920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18703" y="2772089"/>
                  <a:ext cx="89995" cy="1032359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4092025" y="4834564"/>
                <a:ext cx="3073883" cy="85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如何下载</a:t>
                </a: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ionic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项目模板</a:t>
                </a: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如何将</a:t>
                </a: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ionic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项目打包为</a:t>
                </a: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Android APK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880797" y="1655173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83682284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7169004" flipV="1">
              <a:off x="2922692" y="1410036"/>
              <a:ext cx="763346" cy="369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924047" y="3159730"/>
              <a:ext cx="778670" cy="369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35940" y="2420888"/>
            <a:ext cx="3376619" cy="1191174"/>
            <a:chOff x="5875900" y="2445892"/>
            <a:chExt cx="3376619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875900" y="2445892"/>
              <a:ext cx="3376619" cy="1191174"/>
              <a:chOff x="5927891" y="1318311"/>
              <a:chExt cx="3379663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927891" y="1797377"/>
                <a:ext cx="2442718" cy="648092"/>
                <a:chOff x="1625453" y="2372823"/>
                <a:chExt cx="2554207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17739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875901" y="2596774"/>
              <a:ext cx="2870123" cy="95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如何定制项目图标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启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动页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044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scss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574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932327" y="2052161"/>
            <a:ext cx="69476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此</a:t>
            </a:r>
            <a:r>
              <a:rPr lang="zh-CN" altLang="zh-CN" dirty="0"/>
              <a:t>时，在项目的根目录下会多出一个“</a:t>
            </a:r>
            <a:r>
              <a:rPr lang="en-US" altLang="zh-CN" dirty="0"/>
              <a:t>node_modules</a:t>
            </a:r>
            <a:r>
              <a:rPr lang="zh-CN" altLang="zh-CN" dirty="0"/>
              <a:t>”目录，任何使用</a:t>
            </a:r>
            <a:r>
              <a:rPr lang="en-US" altLang="zh-CN" dirty="0"/>
              <a:t>NPM</a:t>
            </a:r>
            <a:r>
              <a:rPr lang="zh-CN" altLang="zh-CN" dirty="0"/>
              <a:t>包管理工具添加的项目依赖都会在该目录下，添加</a:t>
            </a:r>
            <a:r>
              <a:rPr lang="en-US" altLang="zh-CN" dirty="0"/>
              <a:t>SASS</a:t>
            </a:r>
            <a:r>
              <a:rPr lang="zh-CN" altLang="zh-CN" dirty="0"/>
              <a:t>的过程会自动调用</a:t>
            </a:r>
            <a:r>
              <a:rPr lang="en-US" altLang="zh-CN" dirty="0"/>
              <a:t>NPM</a:t>
            </a:r>
            <a:r>
              <a:rPr lang="zh-CN" altLang="zh-CN" dirty="0"/>
              <a:t>，所以会出现该目</a:t>
            </a:r>
            <a:r>
              <a:rPr lang="zh-CN" altLang="zh-CN" dirty="0" smtClean="0"/>
              <a:t>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97" y="3521404"/>
            <a:ext cx="4341857" cy="244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609976" y="4210050"/>
            <a:ext cx="166687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77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package.json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文件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233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428750" y="2109311"/>
            <a:ext cx="5629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package.json</a:t>
            </a:r>
            <a:r>
              <a:rPr lang="zh-CN" altLang="zh-CN" dirty="0"/>
              <a:t>文件常用于</a:t>
            </a:r>
            <a:r>
              <a:rPr lang="en-US" altLang="zh-CN" dirty="0"/>
              <a:t>Node.js</a:t>
            </a:r>
            <a:r>
              <a:rPr lang="zh-CN" altLang="zh-CN" dirty="0"/>
              <a:t>项目中，在该文件中定义了项目所需要的各种模块及项目的配置信息，如名称、版本、许可等。在</a:t>
            </a:r>
            <a:r>
              <a:rPr lang="en-US" altLang="zh-CN" dirty="0"/>
              <a:t>ionic</a:t>
            </a:r>
            <a:r>
              <a:rPr lang="zh-CN" altLang="zh-CN" dirty="0"/>
              <a:t>项目中，</a:t>
            </a:r>
            <a:r>
              <a:rPr lang="en-US" altLang="zh-CN" dirty="0"/>
              <a:t>package.json</a:t>
            </a:r>
            <a:r>
              <a:rPr lang="zh-CN" altLang="zh-CN" dirty="0"/>
              <a:t>用于设置</a:t>
            </a:r>
            <a:r>
              <a:rPr lang="en-US" altLang="zh-CN" dirty="0"/>
              <a:t>App</a:t>
            </a:r>
            <a:r>
              <a:rPr lang="zh-CN" altLang="zh-CN" dirty="0"/>
              <a:t>应用的相关信息。</a:t>
            </a:r>
          </a:p>
        </p:txBody>
      </p:sp>
      <p:sp>
        <p:nvSpPr>
          <p:cNvPr id="5" name="矩形 4"/>
          <p:cNvSpPr/>
          <p:nvPr/>
        </p:nvSpPr>
        <p:spPr>
          <a:xfrm>
            <a:off x="1428749" y="4000676"/>
            <a:ext cx="56292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Node.js</a:t>
            </a:r>
            <a:r>
              <a:rPr lang="zh-CN" altLang="zh-CN" dirty="0"/>
              <a:t>和</a:t>
            </a:r>
            <a:r>
              <a:rPr lang="en-US" altLang="zh-CN" dirty="0"/>
              <a:t>Gulp</a:t>
            </a:r>
            <a:r>
              <a:rPr lang="zh-CN" altLang="zh-CN" dirty="0"/>
              <a:t>工具可以依</a:t>
            </a:r>
            <a:r>
              <a:rPr lang="zh-CN" altLang="zh-CN" dirty="0" smtClean="0"/>
              <a:t>据</a:t>
            </a:r>
            <a:r>
              <a:rPr lang="en-US" altLang="zh-CN" dirty="0"/>
              <a:t>package.json</a:t>
            </a:r>
            <a:r>
              <a:rPr lang="zh-CN" altLang="zh-CN" dirty="0" smtClean="0"/>
              <a:t>文</a:t>
            </a:r>
            <a:r>
              <a:rPr lang="zh-CN" altLang="zh-CN" dirty="0"/>
              <a:t>件中描述的项目需求和配置信息来执</a:t>
            </a:r>
            <a:r>
              <a:rPr lang="zh-CN" altLang="zh-CN" dirty="0" smtClean="0"/>
              <a:t>行</a:t>
            </a:r>
            <a:r>
              <a:rPr lang="zh-CN" altLang="en-US" dirty="0" smtClean="0"/>
              <a:t>其他</a:t>
            </a:r>
            <a:r>
              <a:rPr lang="zh-CN" altLang="zh-CN" dirty="0" smtClean="0"/>
              <a:t>操</a:t>
            </a:r>
            <a:r>
              <a:rPr lang="zh-CN" altLang="zh-CN" dirty="0"/>
              <a:t>作。该文件一般不需要修改。</a:t>
            </a:r>
            <a:endParaRPr lang="zh-CN" altLang="en-US" dirty="0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4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config.xml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文件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066746"/>
            <a:ext cx="7008914" cy="397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579187" y="3779343"/>
            <a:ext cx="35147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config.xml</a:t>
            </a:r>
            <a:r>
              <a:rPr lang="zh-CN" altLang="zh-CN" dirty="0"/>
              <a:t>是</a:t>
            </a:r>
            <a:r>
              <a:rPr lang="en-US" altLang="zh-CN" dirty="0"/>
              <a:t>Cordova</a:t>
            </a:r>
            <a:r>
              <a:rPr lang="zh-CN" altLang="zh-CN" dirty="0"/>
              <a:t>中的另外一个安装文档，</a:t>
            </a:r>
            <a:r>
              <a:rPr lang="en-US" altLang="zh-CN" dirty="0"/>
              <a:t>XML</a:t>
            </a:r>
            <a:r>
              <a:rPr lang="zh-CN" altLang="zh-CN" dirty="0"/>
              <a:t>文件具有很强的描述性</a:t>
            </a:r>
            <a:r>
              <a:rPr lang="zh-CN" altLang="zh-CN" dirty="0" smtClean="0"/>
              <a:t>，读</a:t>
            </a:r>
            <a:r>
              <a:rPr lang="zh-CN" altLang="zh-CN" dirty="0"/>
              <a:t>者打开文件阅读</a:t>
            </a:r>
            <a:r>
              <a:rPr lang="zh-CN" altLang="zh-CN" dirty="0" smtClean="0"/>
              <a:t>时</a:t>
            </a:r>
            <a:r>
              <a:rPr lang="zh-CN" altLang="en-US" dirty="0" smtClean="0"/>
              <a:t>便</a:t>
            </a:r>
            <a:r>
              <a:rPr lang="zh-CN" altLang="zh-CN" dirty="0" smtClean="0"/>
              <a:t>能</a:t>
            </a:r>
            <a:r>
              <a:rPr lang="zh-CN" altLang="zh-CN" dirty="0"/>
              <a:t>够理解对应的配置信</a:t>
            </a:r>
            <a:r>
              <a:rPr lang="zh-CN" altLang="zh-CN" dirty="0" smtClean="0"/>
              <a:t>息。</a:t>
            </a:r>
            <a:endParaRPr lang="zh-CN" altLang="en-US" dirty="0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项目目录和文件结构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17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他工作目录和文件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7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179976" y="2201465"/>
            <a:ext cx="6020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hooks </a:t>
            </a:r>
            <a:r>
              <a:rPr lang="zh-CN" altLang="zh-CN" dirty="0"/>
              <a:t>目录是伴随</a:t>
            </a:r>
            <a:r>
              <a:rPr lang="en-US" altLang="zh-CN" dirty="0"/>
              <a:t>Cordova</a:t>
            </a:r>
            <a:r>
              <a:rPr lang="zh-CN" altLang="zh-CN" dirty="0"/>
              <a:t>的安装自动生成的目录，该目录内有脚本文件，可以定制</a:t>
            </a:r>
            <a:r>
              <a:rPr lang="en-US" altLang="zh-CN" dirty="0"/>
              <a:t> Cordova </a:t>
            </a:r>
            <a:r>
              <a:rPr lang="zh-CN" altLang="zh-CN" dirty="0"/>
              <a:t>命</a:t>
            </a:r>
            <a:r>
              <a:rPr lang="zh-CN" altLang="zh-CN" dirty="0" smtClean="0"/>
              <a:t>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333750"/>
            <a:ext cx="466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79975" y="4696510"/>
            <a:ext cx="6020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一</a:t>
            </a:r>
            <a:r>
              <a:rPr lang="zh-CN" altLang="zh-CN" dirty="0"/>
              <a:t>般情况下，不对该文件夹中的文件进行更改。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63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4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40"/>
                            </p:stCondLst>
                            <p:childTnLst>
                              <p:par>
                                <p:cTn id="2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他工作目录和文件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plugins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003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247774" y="2153245"/>
            <a:ext cx="5895976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plugins</a:t>
            </a:r>
            <a:r>
              <a:rPr lang="zh-CN" altLang="zh-CN" dirty="0"/>
              <a:t>目录用于放置 </a:t>
            </a:r>
            <a:r>
              <a:rPr lang="en-US" altLang="zh-CN" dirty="0"/>
              <a:t>ionic </a:t>
            </a:r>
            <a:r>
              <a:rPr lang="zh-CN" altLang="zh-CN" dirty="0"/>
              <a:t>扩展文件的目录，该目录中存储了所有</a:t>
            </a:r>
            <a:r>
              <a:rPr lang="en-US" altLang="zh-CN" dirty="0"/>
              <a:t>Cordova </a:t>
            </a:r>
            <a:r>
              <a:rPr lang="zh-CN" altLang="zh-CN" dirty="0"/>
              <a:t>插件，这些插件用于调用手机硬件</a:t>
            </a:r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4" y="3114675"/>
            <a:ext cx="4105275" cy="194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47774" y="5192495"/>
            <a:ext cx="5895976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在</a:t>
            </a:r>
            <a:r>
              <a:rPr lang="zh-CN" altLang="zh-CN" dirty="0"/>
              <a:t>开发过程中，通常不会主动修改该目录，下载某些插件会添加到该目录。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37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2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20"/>
                            </p:stCondLst>
                            <p:childTnLst>
                              <p:par>
                                <p:cTn id="2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他工作目录和文件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bowerrc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146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247774" y="2413337"/>
            <a:ext cx="64865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Bower</a:t>
            </a:r>
            <a:r>
              <a:rPr lang="zh-CN" altLang="zh-CN" dirty="0"/>
              <a:t>是用于</a:t>
            </a:r>
            <a:r>
              <a:rPr lang="en-US" altLang="zh-CN" dirty="0"/>
              <a:t>Web</a:t>
            </a:r>
            <a:r>
              <a:rPr lang="zh-CN" altLang="zh-CN" dirty="0"/>
              <a:t>前端开发的</a:t>
            </a:r>
            <a:r>
              <a:rPr lang="en-US" altLang="zh-CN" dirty="0"/>
              <a:t>Node.js</a:t>
            </a:r>
            <a:r>
              <a:rPr lang="zh-CN" altLang="zh-CN" dirty="0"/>
              <a:t>包依赖管理器，该工具主要用来帮助用户轻松安装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、图像等相关包，并管理这些包之间的依赖。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ionic</a:t>
            </a:r>
            <a:r>
              <a:rPr lang="zh-CN" altLang="zh-CN" dirty="0"/>
              <a:t>项目中有时会使用</a:t>
            </a:r>
            <a:r>
              <a:rPr lang="en-US" altLang="zh-CN" dirty="0"/>
              <a:t>Bower</a:t>
            </a:r>
            <a:r>
              <a:rPr lang="zh-CN" altLang="zh-CN" dirty="0"/>
              <a:t>安装一些组件，所以会产生</a:t>
            </a:r>
            <a:r>
              <a:rPr lang="en-US" altLang="zh-CN" dirty="0"/>
              <a:t>.bowerrc</a:t>
            </a:r>
            <a:r>
              <a:rPr lang="zh-CN" altLang="zh-CN" dirty="0"/>
              <a:t>文件，一般不会对该文件进行修改。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37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他工作目录和文件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gitignore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5289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212000" y="2441139"/>
            <a:ext cx="59888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使</a:t>
            </a:r>
            <a:r>
              <a:rPr lang="zh-CN" altLang="zh-CN" dirty="0"/>
              <a:t>用</a:t>
            </a:r>
            <a:r>
              <a:rPr lang="en-US" altLang="zh-CN" dirty="0"/>
              <a:t>Git</a:t>
            </a:r>
            <a:r>
              <a:rPr lang="zh-CN" altLang="zh-CN" dirty="0"/>
              <a:t>时，开发人员通常将需要进行版本控制的文件目录叫做一个仓库，每个仓库可以简单理解成一个目录，那么这个目录中所有的文件都通过</a:t>
            </a:r>
            <a:r>
              <a:rPr lang="en-US" altLang="zh-CN" dirty="0"/>
              <a:t>Git</a:t>
            </a:r>
            <a:r>
              <a:rPr lang="zh-CN" altLang="zh-CN" dirty="0"/>
              <a:t>来实现版本管理，同时，</a:t>
            </a:r>
            <a:r>
              <a:rPr lang="en-US" altLang="zh-CN" dirty="0"/>
              <a:t>Git</a:t>
            </a:r>
            <a:r>
              <a:rPr lang="zh-CN" altLang="zh-CN" dirty="0"/>
              <a:t>会记录并跟踪在该目录中发生的所有更新操作。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使</a:t>
            </a:r>
            <a:r>
              <a:rPr lang="zh-CN" altLang="zh-CN" dirty="0"/>
              <a:t>用</a:t>
            </a:r>
            <a:r>
              <a:rPr lang="en-US" altLang="zh-CN" dirty="0"/>
              <a:t>Git</a:t>
            </a:r>
            <a:r>
              <a:rPr lang="zh-CN" altLang="zh-CN" dirty="0"/>
              <a:t>和</a:t>
            </a:r>
            <a:r>
              <a:rPr lang="en-US" altLang="zh-CN" dirty="0"/>
              <a:t>GitHub</a:t>
            </a:r>
            <a:r>
              <a:rPr lang="zh-CN" altLang="zh-CN" dirty="0"/>
              <a:t>追踪项目时，如果不想特定的目录和文件被上传到</a:t>
            </a:r>
            <a:r>
              <a:rPr lang="en-US" altLang="zh-CN" dirty="0"/>
              <a:t>Git</a:t>
            </a:r>
            <a:r>
              <a:rPr lang="zh-CN" altLang="zh-CN" dirty="0"/>
              <a:t>仓库，便可以使用</a:t>
            </a:r>
            <a:r>
              <a:rPr lang="en-US" altLang="zh-CN" dirty="0"/>
              <a:t>.gitignore</a:t>
            </a:r>
            <a:r>
              <a:rPr lang="zh-CN" altLang="zh-CN" dirty="0"/>
              <a:t>文件用来指定要忽略的文件。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37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他工作目录和文件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4702" y="1312099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gulpfile.js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337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212475" y="2532013"/>
            <a:ext cx="64198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Gulp</a:t>
            </a:r>
            <a:r>
              <a:rPr lang="zh-CN" altLang="zh-CN" dirty="0"/>
              <a:t>是前端开发中常用的一种基于流的代码构建工具，它能自动化的完成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等文件的测试、检查、合并、压缩、格式化、浏览器自动刷新、部署文件生成等步骤，在监听文件改动后重复执行这些步骤。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gulpfile.js</a:t>
            </a:r>
            <a:r>
              <a:rPr lang="zh-CN" altLang="zh-CN" dirty="0"/>
              <a:t>是</a:t>
            </a:r>
            <a:r>
              <a:rPr lang="en-US" altLang="zh-CN" dirty="0"/>
              <a:t>Gulp</a:t>
            </a:r>
            <a:r>
              <a:rPr lang="zh-CN" altLang="zh-CN" dirty="0"/>
              <a:t>项目的配置文件，在</a:t>
            </a:r>
            <a:r>
              <a:rPr lang="en-US" altLang="zh-CN" dirty="0"/>
              <a:t>ionic</a:t>
            </a:r>
            <a:r>
              <a:rPr lang="zh-CN" altLang="zh-CN" dirty="0"/>
              <a:t>项目中，提供自动重载浏览器、处理文件等功能，一般不对该文件做改动。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37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制项目图标和启动页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67534"/>
            <a:ext cx="13811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238625" y="1839218"/>
            <a:ext cx="4572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删</a:t>
            </a:r>
            <a:r>
              <a:rPr lang="zh-CN" altLang="zh-CN" dirty="0"/>
              <a:t>除项目</a:t>
            </a:r>
            <a:r>
              <a:rPr lang="en-US" altLang="zh-CN" dirty="0"/>
              <a:t>resources</a:t>
            </a:r>
            <a:r>
              <a:rPr lang="zh-CN" altLang="zh-CN" dirty="0"/>
              <a:t>目录下默认提供的所有图片文件和目录。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719513"/>
            <a:ext cx="14478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719513"/>
            <a:ext cx="2943225" cy="203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35835" y="3652838"/>
            <a:ext cx="33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icon.png</a:t>
            </a:r>
            <a:r>
              <a:rPr lang="zh-CN" altLang="zh-CN" dirty="0"/>
              <a:t>：应用图标，要求最小</a:t>
            </a:r>
            <a:r>
              <a:rPr lang="en-US" altLang="zh-CN" dirty="0"/>
              <a:t>192*192px</a:t>
            </a:r>
            <a:r>
              <a:rPr lang="zh-CN" altLang="zh-CN" dirty="0"/>
              <a:t>，不带圆角，可以是</a:t>
            </a:r>
            <a:r>
              <a:rPr lang="en-US" altLang="zh-CN" dirty="0"/>
              <a:t>png</a:t>
            </a:r>
            <a:r>
              <a:rPr lang="zh-CN" altLang="zh-CN" dirty="0"/>
              <a:t>、</a:t>
            </a:r>
            <a:r>
              <a:rPr lang="en-US" altLang="zh-CN" dirty="0"/>
              <a:t>psd</a:t>
            </a:r>
            <a:r>
              <a:rPr lang="zh-CN" altLang="zh-CN" dirty="0"/>
              <a:t>、</a:t>
            </a:r>
            <a:r>
              <a:rPr lang="en-US" altLang="zh-CN" dirty="0"/>
              <a:t>ai</a:t>
            </a:r>
            <a:r>
              <a:rPr lang="zh-CN" altLang="zh-CN" dirty="0"/>
              <a:t>等格式。</a:t>
            </a:r>
          </a:p>
          <a:p>
            <a:r>
              <a:rPr lang="en-US" altLang="zh-CN" dirty="0"/>
              <a:t>splash.png</a:t>
            </a:r>
            <a:r>
              <a:rPr lang="zh-CN" altLang="zh-CN" dirty="0"/>
              <a:t>：启动页图片，要求最小</a:t>
            </a:r>
            <a:r>
              <a:rPr lang="en-US" altLang="zh-CN" dirty="0"/>
              <a:t>2208*2208px</a:t>
            </a:r>
            <a:r>
              <a:rPr lang="zh-CN" altLang="zh-CN" dirty="0"/>
              <a:t>，中间区域</a:t>
            </a:r>
            <a:r>
              <a:rPr lang="en-US" altLang="zh-CN" dirty="0"/>
              <a:t>1200*1200px</a:t>
            </a:r>
            <a:r>
              <a:rPr lang="zh-CN" altLang="zh-CN" dirty="0"/>
              <a:t>，可以是</a:t>
            </a:r>
            <a:r>
              <a:rPr lang="en-US" altLang="zh-CN" dirty="0"/>
              <a:t>png</a:t>
            </a:r>
            <a:r>
              <a:rPr lang="zh-CN" altLang="zh-CN" dirty="0"/>
              <a:t>、</a:t>
            </a:r>
            <a:r>
              <a:rPr lang="en-US" altLang="zh-CN" dirty="0"/>
              <a:t>psd</a:t>
            </a:r>
            <a:r>
              <a:rPr lang="zh-CN" altLang="zh-CN" dirty="0"/>
              <a:t>、</a:t>
            </a:r>
            <a:r>
              <a:rPr lang="en-US" altLang="zh-CN" dirty="0"/>
              <a:t>ai</a:t>
            </a:r>
            <a:r>
              <a:rPr lang="zh-CN" altLang="zh-CN" dirty="0"/>
              <a:t>等格式。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53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制项目图标和启动页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38275"/>
            <a:ext cx="1409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105024" y="1438275"/>
            <a:ext cx="6419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进</a:t>
            </a:r>
            <a:r>
              <a:rPr lang="zh-CN" altLang="zh-CN" dirty="0"/>
              <a:t>入项目根目录，在</a:t>
            </a:r>
            <a:r>
              <a:rPr lang="en-US" altLang="zh-CN" dirty="0"/>
              <a:t>CMD</a:t>
            </a:r>
            <a:r>
              <a:rPr lang="zh-CN" altLang="zh-CN" dirty="0"/>
              <a:t>命令台中执行如下命令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05024" y="1962150"/>
            <a:ext cx="6419850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ionic </a:t>
            </a:r>
            <a:r>
              <a:rPr lang="en-US" altLang="zh-CN" dirty="0">
                <a:solidFill>
                  <a:schemeClr val="tx1"/>
                </a:solidFill>
              </a:rPr>
              <a:t>resources --icon      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ionic </a:t>
            </a:r>
            <a:r>
              <a:rPr lang="en-US" altLang="zh-CN" dirty="0">
                <a:solidFill>
                  <a:schemeClr val="tx1"/>
                </a:solidFill>
              </a:rPr>
              <a:t>resources --splash</a:t>
            </a:r>
          </a:p>
        </p:txBody>
      </p:sp>
      <p:sp>
        <p:nvSpPr>
          <p:cNvPr id="4" name="矩形 3"/>
          <p:cNvSpPr/>
          <p:nvPr/>
        </p:nvSpPr>
        <p:spPr>
          <a:xfrm>
            <a:off x="2105022" y="2619285"/>
            <a:ext cx="64198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需</a:t>
            </a:r>
            <a:r>
              <a:rPr lang="zh-CN" altLang="zh-CN" dirty="0"/>
              <a:t>要注意的是，该步骤必须在连网的状态下进行。执行上述命令后会在</a:t>
            </a:r>
            <a:r>
              <a:rPr lang="en-US" altLang="zh-CN" dirty="0"/>
              <a:t>resources</a:t>
            </a:r>
            <a:r>
              <a:rPr lang="zh-CN" altLang="zh-CN" dirty="0"/>
              <a:t>目录下生成</a:t>
            </a:r>
            <a:r>
              <a:rPr lang="en-US" altLang="zh-CN" dirty="0"/>
              <a:t>android</a:t>
            </a:r>
            <a:r>
              <a:rPr lang="zh-CN" altLang="zh-CN" dirty="0"/>
              <a:t>目录，并在该目录下生成不同分辨率的图</a:t>
            </a:r>
            <a:r>
              <a:rPr lang="zh-CN" altLang="zh-CN" dirty="0" smtClean="0"/>
              <a:t>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086225"/>
            <a:ext cx="28860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3924299"/>
            <a:ext cx="2524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48050"/>
            <a:ext cx="25241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922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250735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sp>
        <p:nvSpPr>
          <p:cNvPr id="2" name="矩形 1"/>
          <p:cNvSpPr/>
          <p:nvPr/>
        </p:nvSpPr>
        <p:spPr>
          <a:xfrm>
            <a:off x="4629150" y="1756113"/>
            <a:ext cx="3562350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ionic</a:t>
            </a:r>
            <a:r>
              <a:rPr lang="zh-CN" altLang="zh-CN" dirty="0"/>
              <a:t>项目开发前，首先需要了解开发</a:t>
            </a:r>
            <a:r>
              <a:rPr lang="en-US" altLang="zh-CN" dirty="0"/>
              <a:t>ionic</a:t>
            </a:r>
            <a:r>
              <a:rPr lang="zh-CN" altLang="zh-CN" dirty="0"/>
              <a:t>项目的开发流程，具体步骤如下所示。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）下载官方提供的项目模板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）为模板添加平台支持，如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iOS</a:t>
            </a:r>
            <a:r>
              <a:rPr lang="zh-CN" altLang="zh-CN" dirty="0"/>
              <a:t>等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）在项目模板的基础上修改和添加自定义的项目功能。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89816"/>
            <a:ext cx="3725278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486275" y="1285875"/>
            <a:ext cx="3962400" cy="4638675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0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6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6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制项目图标和启动页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95438"/>
            <a:ext cx="14287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78310" y="1814513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图</a:t>
            </a:r>
            <a:r>
              <a:rPr lang="zh-CN" altLang="zh-CN" dirty="0"/>
              <a:t>片生成后为项目打包，重新测试项目，便会看到不同的图标和启动</a:t>
            </a:r>
            <a:r>
              <a:rPr lang="zh-CN" altLang="zh-CN" dirty="0" smtClean="0"/>
              <a:t>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4333874"/>
            <a:ext cx="7239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35" y="3019423"/>
            <a:ext cx="194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420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561975" y="1620838"/>
            <a:ext cx="965319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如何将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项目打包为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Android APK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项目中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www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目录下的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lib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文件夹的作用。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20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ionic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种项目模板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290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76" y="3454431"/>
            <a:ext cx="1769034" cy="180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对角圆角矩形 1"/>
          <p:cNvSpPr/>
          <p:nvPr/>
        </p:nvSpPr>
        <p:spPr>
          <a:xfrm>
            <a:off x="1297361" y="2817262"/>
            <a:ext cx="1645209" cy="381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8575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blank</a:t>
            </a:r>
            <a:r>
              <a:rPr lang="zh-CN" altLang="en-US" sz="2400" b="1" dirty="0">
                <a:solidFill>
                  <a:schemeClr val="tx1"/>
                </a:solidFill>
              </a:rPr>
              <a:t>模板</a:t>
            </a:r>
          </a:p>
        </p:txBody>
      </p:sp>
      <p:sp>
        <p:nvSpPr>
          <p:cNvPr id="3" name="矩形 2"/>
          <p:cNvSpPr/>
          <p:nvPr/>
        </p:nvSpPr>
        <p:spPr>
          <a:xfrm>
            <a:off x="3295650" y="2702960"/>
            <a:ext cx="4572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该</a:t>
            </a:r>
            <a:r>
              <a:rPr lang="zh-CN" altLang="zh-CN" dirty="0"/>
              <a:t>模板首页为空白的页面，可以通过如下命令创建。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9475" y="3733800"/>
            <a:ext cx="4448175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ionic </a:t>
            </a:r>
            <a:r>
              <a:rPr lang="en-US" altLang="zh-CN" dirty="0">
                <a:solidFill>
                  <a:schemeClr val="tx1"/>
                </a:solidFill>
              </a:rPr>
              <a:t>start myAppName blank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475" y="45822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上</a:t>
            </a:r>
            <a:r>
              <a:rPr lang="zh-CN" altLang="zh-CN" dirty="0"/>
              <a:t>述命令中，</a:t>
            </a:r>
            <a:r>
              <a:rPr lang="en-US" altLang="zh-CN" dirty="0"/>
              <a:t>myAppName</a:t>
            </a:r>
            <a:r>
              <a:rPr lang="zh-CN" altLang="zh-CN" dirty="0"/>
              <a:t>为自定义项目名称。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85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ionic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种项目模板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290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28" y="3511550"/>
            <a:ext cx="2067274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1297361" y="2817262"/>
            <a:ext cx="1645209" cy="381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8575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tabs</a:t>
            </a:r>
            <a:r>
              <a:rPr lang="zh-CN" altLang="en-US" sz="2400" b="1" dirty="0">
                <a:solidFill>
                  <a:schemeClr val="tx1"/>
                </a:solidFill>
              </a:rPr>
              <a:t>模板</a:t>
            </a:r>
          </a:p>
        </p:txBody>
      </p:sp>
      <p:sp>
        <p:nvSpPr>
          <p:cNvPr id="2" name="矩形 1"/>
          <p:cNvSpPr/>
          <p:nvPr/>
        </p:nvSpPr>
        <p:spPr>
          <a:xfrm>
            <a:off x="3943350" y="275798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该模板首页带有标签页的功能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95687" y="3238500"/>
            <a:ext cx="4062414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ionic start myAppName tabs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14724" y="3924121"/>
            <a:ext cx="44291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上</a:t>
            </a:r>
            <a:r>
              <a:rPr lang="zh-CN" altLang="zh-CN" dirty="0"/>
              <a:t>述命令中，</a:t>
            </a:r>
            <a:r>
              <a:rPr lang="en-US" altLang="zh-CN" dirty="0"/>
              <a:t>tabs</a:t>
            </a:r>
            <a:r>
              <a:rPr lang="zh-CN" altLang="zh-CN" dirty="0"/>
              <a:t>为指定的模板名称。</a:t>
            </a:r>
            <a:r>
              <a:rPr lang="en-US" altLang="zh-CN" dirty="0"/>
              <a:t>ionic</a:t>
            </a:r>
            <a:r>
              <a:rPr lang="zh-CN" altLang="zh-CN" dirty="0"/>
              <a:t>创建模板的命令中，模板的名称是可选的，如果不指定模板名称，默认创建好的项目模板也是</a:t>
            </a:r>
            <a:r>
              <a:rPr lang="en-US" altLang="zh-CN" dirty="0"/>
              <a:t>tabs</a:t>
            </a:r>
            <a:r>
              <a:rPr lang="zh-CN" altLang="zh-CN" dirty="0"/>
              <a:t>模板。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ionic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种项目模板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290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61" y="3257549"/>
            <a:ext cx="2255416" cy="22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1329661" y="2538899"/>
            <a:ext cx="2246861" cy="4212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8575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sidemenu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模</a:t>
            </a:r>
            <a:r>
              <a:rPr lang="zh-CN" altLang="en-US" sz="2400" b="1" dirty="0">
                <a:solidFill>
                  <a:schemeClr val="tx1"/>
                </a:solidFill>
              </a:rPr>
              <a:t>板</a:t>
            </a:r>
          </a:p>
        </p:txBody>
      </p:sp>
      <p:sp>
        <p:nvSpPr>
          <p:cNvPr id="2" name="矩形 1"/>
          <p:cNvSpPr/>
          <p:nvPr/>
        </p:nvSpPr>
        <p:spPr>
          <a:xfrm>
            <a:off x="4246081" y="262987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该模板带有左侧边菜单的效果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37394" y="3209925"/>
            <a:ext cx="3802859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ionic start myAppName tabs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2391" y="4129385"/>
            <a:ext cx="3802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创</a:t>
            </a:r>
            <a:r>
              <a:rPr lang="zh-CN" altLang="zh-CN" dirty="0"/>
              <a:t>建使用</a:t>
            </a:r>
            <a:r>
              <a:rPr lang="en-US" altLang="zh-CN" dirty="0"/>
              <a:t>sidemenu</a:t>
            </a:r>
            <a:r>
              <a:rPr lang="zh-CN" altLang="zh-CN" dirty="0"/>
              <a:t>模板的</a:t>
            </a:r>
            <a:r>
              <a:rPr lang="en-US" altLang="zh-CN" dirty="0"/>
              <a:t>ionic</a:t>
            </a:r>
            <a:r>
              <a:rPr lang="zh-CN" altLang="zh-CN" dirty="0"/>
              <a:t>项目页面效果</a:t>
            </a:r>
            <a:r>
              <a:rPr lang="zh-CN" altLang="zh-CN" dirty="0" smtClean="0"/>
              <a:t>如</a:t>
            </a:r>
            <a:r>
              <a:rPr lang="zh-CN" altLang="en-US" dirty="0"/>
              <a:t>左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4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下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载项目模板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623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35157" y="2071985"/>
            <a:ext cx="45264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2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创建一个</a:t>
            </a:r>
            <a:r>
              <a:rPr lang="en-US" altLang="zh-CN" sz="2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chapter08</a:t>
            </a:r>
            <a:r>
              <a:rPr lang="zh-CN" altLang="zh-CN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目录</a:t>
            </a:r>
            <a:r>
              <a:rPr lang="zh-CN" altLang="zh-CN" sz="2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作</a:t>
            </a:r>
            <a:r>
              <a:rPr lang="zh-CN" altLang="zh-CN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为项目位置</a:t>
            </a:r>
            <a:endParaRPr lang="zh-CN" alt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8" y="2562910"/>
            <a:ext cx="4441480" cy="187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2331" y="4662785"/>
            <a:ext cx="4572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目录下按住“</a:t>
            </a:r>
            <a:r>
              <a:rPr lang="en-US" altLang="zh-CN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Shift</a:t>
            </a:r>
            <a:r>
              <a:rPr lang="zh-CN" altLang="zh-CN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”键，同时单击鼠</a:t>
            </a:r>
            <a:r>
              <a:rPr lang="zh-CN" altLang="zh-CN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标</a:t>
            </a:r>
            <a:endParaRPr lang="en-US" altLang="zh-CN" sz="2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zh-CN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右</a:t>
            </a:r>
            <a:r>
              <a:rPr lang="zh-CN" altLang="zh-CN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键</a:t>
            </a:r>
            <a:r>
              <a:rPr lang="zh-CN" altLang="zh-CN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，选择“</a:t>
            </a:r>
            <a:r>
              <a:rPr lang="zh-CN" altLang="zh-CN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在此处打开命令行窗口</a:t>
            </a:r>
            <a:r>
              <a:rPr lang="zh-CN" altLang="zh-CN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altLang="zh-CN" sz="2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9" y="5370671"/>
            <a:ext cx="4464307" cy="100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198331" y="1465392"/>
            <a:ext cx="3605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zh-CN" sz="20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输入命令“</a:t>
            </a:r>
            <a:r>
              <a:rPr lang="en-US" altLang="zh-CN" sz="20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ionic start myApp</a:t>
            </a:r>
            <a:r>
              <a:rPr lang="zh-CN" altLang="zh-CN" sz="20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”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961217"/>
            <a:ext cx="38671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04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快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速创建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下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载项目模板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623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52" y="2628900"/>
            <a:ext cx="50387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2466975" y="3905250"/>
            <a:ext cx="962025" cy="361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09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a54ef692de84e6e8c46d6ce54af6aa62919fdfd"/>
  <p:tag name="ISPRING_UUID" val="{E96653BD-1F14-4A51-9F0A-315AF19A0A33}"/>
  <p:tag name="ISPRING_RESOURCE_FOLDER" val="G:\电子商务学科资源\app\教学PPT\第8章 快速体验ionic项目\"/>
  <p:tag name="ISPRING_PRESENTATION_PATH" val="G:\电子商务学科资源\app\教学PPT\第8章 快速体验ionic项目.pptx"/>
  <p:tag name="ISPRING_PROJECT_FOLDER_UPDA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打包Android APK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打包Android APK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打包Android APK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打包Android APK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打包Android APK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8章 快速体验ionic项目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项目目录和文件结构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其他工作目录和文件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其他工作目录和文件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其他工作目录和文件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其他工作目录和文件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其他工作目录和文件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定制项目图标和启动页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定制项目图标和启动页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定制项目图标和启动页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快速创建ionic项目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8502</TotalTime>
  <Words>1986</Words>
  <Application>Microsoft Office PowerPoint</Application>
  <PresentationFormat>全屏显示(4:3)</PresentationFormat>
  <Paragraphs>176</Paragraphs>
  <Slides>42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主题​​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423</cp:revision>
  <dcterms:created xsi:type="dcterms:W3CDTF">2016-08-25T05:15:17Z</dcterms:created>
  <dcterms:modified xsi:type="dcterms:W3CDTF">2018-01-06T08:06:31Z</dcterms:modified>
</cp:coreProperties>
</file>