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20" r:id="rId3"/>
    <p:sldId id="404" r:id="rId4"/>
    <p:sldId id="405" r:id="rId5"/>
    <p:sldId id="358" r:id="rId6"/>
    <p:sldId id="420" r:id="rId7"/>
    <p:sldId id="421" r:id="rId8"/>
    <p:sldId id="444" r:id="rId9"/>
    <p:sldId id="443" r:id="rId10"/>
    <p:sldId id="422" r:id="rId11"/>
    <p:sldId id="445" r:id="rId12"/>
    <p:sldId id="446" r:id="rId13"/>
    <p:sldId id="423" r:id="rId14"/>
    <p:sldId id="447" r:id="rId15"/>
    <p:sldId id="424" r:id="rId16"/>
    <p:sldId id="425" r:id="rId17"/>
    <p:sldId id="359" r:id="rId18"/>
    <p:sldId id="360" r:id="rId19"/>
    <p:sldId id="448" r:id="rId20"/>
    <p:sldId id="361" r:id="rId21"/>
    <p:sldId id="362" r:id="rId22"/>
    <p:sldId id="363" r:id="rId23"/>
    <p:sldId id="364" r:id="rId24"/>
    <p:sldId id="449" r:id="rId25"/>
    <p:sldId id="406" r:id="rId26"/>
    <p:sldId id="450" r:id="rId27"/>
    <p:sldId id="365" r:id="rId28"/>
    <p:sldId id="451" r:id="rId29"/>
    <p:sldId id="407" r:id="rId30"/>
    <p:sldId id="452" r:id="rId31"/>
    <p:sldId id="408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03" r:id="rId63"/>
    <p:sldId id="260" r:id="rId64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000066"/>
    <a:srgbClr val="006600"/>
    <a:srgbClr val="660066"/>
    <a:srgbClr val="009900"/>
    <a:srgbClr val="FFCC00"/>
    <a:srgbClr val="D890B4"/>
    <a:srgbClr val="97B1E5"/>
    <a:srgbClr val="ABD9B0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 autoAdjust="0"/>
  </p:normalViewPr>
  <p:slideViewPr>
    <p:cSldViewPr snapToGrid="0">
      <p:cViewPr>
        <p:scale>
          <a:sx n="68" d="100"/>
          <a:sy n="68" d="100"/>
        </p:scale>
        <p:origin x="-7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86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56065" y="2708920"/>
            <a:ext cx="403187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ionic CSS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高条块的位置和配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色案例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23698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1"/>
          <p:cNvGrpSpPr/>
          <p:nvPr/>
        </p:nvGrpSpPr>
        <p:grpSpPr>
          <a:xfrm>
            <a:off x="953446" y="4368605"/>
            <a:ext cx="1548326" cy="1548324"/>
            <a:chOff x="5068163" y="6079077"/>
            <a:chExt cx="5199191" cy="5199189"/>
          </a:xfrm>
        </p:grpSpPr>
        <p:sp>
          <p:nvSpPr>
            <p:cNvPr id="45" name="Freeform 240"/>
            <p:cNvSpPr>
              <a:spLocks noEditPoints="1"/>
            </p:cNvSpPr>
            <p:nvPr/>
          </p:nvSpPr>
          <p:spPr bwMode="auto">
            <a:xfrm>
              <a:off x="5068163" y="6079077"/>
              <a:ext cx="5199191" cy="5199189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47"/>
            <p:cNvSpPr>
              <a:spLocks noEditPoints="1"/>
            </p:cNvSpPr>
            <p:nvPr/>
          </p:nvSpPr>
          <p:spPr bwMode="auto">
            <a:xfrm>
              <a:off x="6521688" y="7537269"/>
              <a:ext cx="2292142" cy="2286366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22"/>
          <p:cNvGrpSpPr/>
          <p:nvPr/>
        </p:nvGrpSpPr>
        <p:grpSpPr>
          <a:xfrm>
            <a:off x="2416896" y="3838831"/>
            <a:ext cx="1780414" cy="1780414"/>
            <a:chOff x="10036426" y="5299731"/>
            <a:chExt cx="5978535" cy="5978535"/>
          </a:xfrm>
        </p:grpSpPr>
        <p:sp>
          <p:nvSpPr>
            <p:cNvPr id="43" name="Freeform 239"/>
            <p:cNvSpPr>
              <a:spLocks noEditPoints="1"/>
            </p:cNvSpPr>
            <p:nvPr/>
          </p:nvSpPr>
          <p:spPr bwMode="auto">
            <a:xfrm>
              <a:off x="10036426" y="5299731"/>
              <a:ext cx="5978535" cy="5978535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48"/>
            <p:cNvSpPr>
              <a:spLocks noEditPoints="1"/>
            </p:cNvSpPr>
            <p:nvPr/>
          </p:nvSpPr>
          <p:spPr bwMode="auto">
            <a:xfrm>
              <a:off x="11896328" y="7080775"/>
              <a:ext cx="2382846" cy="2393316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0"/>
          <p:cNvGrpSpPr/>
          <p:nvPr/>
        </p:nvGrpSpPr>
        <p:grpSpPr>
          <a:xfrm>
            <a:off x="245396" y="3629193"/>
            <a:ext cx="1123356" cy="1123356"/>
            <a:chOff x="1784916" y="4981028"/>
            <a:chExt cx="3772171" cy="3772171"/>
          </a:xfrm>
        </p:grpSpPr>
        <p:sp>
          <p:nvSpPr>
            <p:cNvPr id="41" name="Freeform 241"/>
            <p:cNvSpPr>
              <a:spLocks noEditPoints="1"/>
            </p:cNvSpPr>
            <p:nvPr/>
          </p:nvSpPr>
          <p:spPr bwMode="auto">
            <a:xfrm>
              <a:off x="1784916" y="4981028"/>
              <a:ext cx="3772171" cy="3772171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249"/>
            <p:cNvSpPr>
              <a:spLocks noEditPoints="1"/>
            </p:cNvSpPr>
            <p:nvPr/>
          </p:nvSpPr>
          <p:spPr bwMode="auto">
            <a:xfrm>
              <a:off x="2879410" y="6079077"/>
              <a:ext cx="1590304" cy="1590304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3"/>
          <p:cNvGrpSpPr/>
          <p:nvPr/>
        </p:nvGrpSpPr>
        <p:grpSpPr>
          <a:xfrm>
            <a:off x="3626143" y="5303285"/>
            <a:ext cx="1123356" cy="1123356"/>
            <a:chOff x="1784916" y="4981028"/>
            <a:chExt cx="3772171" cy="3772171"/>
          </a:xfrm>
          <a:solidFill>
            <a:srgbClr val="2683C6"/>
          </a:solidFill>
        </p:grpSpPr>
        <p:sp>
          <p:nvSpPr>
            <p:cNvPr id="39" name="Freeform 241"/>
            <p:cNvSpPr>
              <a:spLocks noEditPoints="1"/>
            </p:cNvSpPr>
            <p:nvPr/>
          </p:nvSpPr>
          <p:spPr bwMode="auto">
            <a:xfrm>
              <a:off x="1784916" y="4981028"/>
              <a:ext cx="3772171" cy="3772171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249"/>
            <p:cNvSpPr>
              <a:spLocks noEditPoints="1"/>
            </p:cNvSpPr>
            <p:nvPr/>
          </p:nvSpPr>
          <p:spPr bwMode="auto">
            <a:xfrm>
              <a:off x="2879410" y="6079077"/>
              <a:ext cx="1590304" cy="1590304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 Placeholder 7"/>
          <p:cNvSpPr txBox="1">
            <a:spLocks/>
          </p:cNvSpPr>
          <p:nvPr/>
        </p:nvSpPr>
        <p:spPr>
          <a:xfrm>
            <a:off x="1322656" y="2610322"/>
            <a:ext cx="2572524" cy="244593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defTabSz="91447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）创建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chapter09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目录，将第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章下载的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ionic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项目中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chapter08\myApp\www\lib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目录整体拷贝到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chapter09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目录下。</a:t>
            </a:r>
            <a:endParaRPr kumimoji="0" lang="es-ES_tradnl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4520175" y="2467447"/>
            <a:ext cx="3871349" cy="254827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defTabSz="91447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）在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chapter09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目录下创建文件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demo9-1.html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，使用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ionic CSS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只需在页面引入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lib/ionic/css/ionic.css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kumimoji="0" lang="es-ES_tradnl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020128" y="344523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5728692" y="4228660"/>
            <a:ext cx="215809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矩形 48"/>
          <p:cNvSpPr/>
          <p:nvPr/>
        </p:nvSpPr>
        <p:spPr>
          <a:xfrm>
            <a:off x="5655176" y="4563521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demo9-1</a:t>
            </a:r>
            <a:endParaRPr lang="en-US" altLang="zh-CN" b="1" dirty="0"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04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定稿条块嵌入子元素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697394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/>
          <p:cNvSpPr/>
          <p:nvPr/>
        </p:nvSpPr>
        <p:spPr>
          <a:xfrm>
            <a:off x="3592667" y="2567674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/>
              <a:t>bar</a:t>
            </a:r>
            <a:r>
              <a:rPr lang="zh-CN" altLang="en-US" dirty="0"/>
              <a:t>子元素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649817" y="3006008"/>
            <a:ext cx="869635" cy="2954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4519452" y="3006037"/>
            <a:ext cx="290673" cy="5850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9675"/>
              </p:ext>
            </p:extLst>
          </p:nvPr>
        </p:nvGraphicFramePr>
        <p:xfrm>
          <a:off x="1338573" y="3367201"/>
          <a:ext cx="6038850" cy="2166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411"/>
                <a:gridCol w="5042439"/>
              </a:tblGrid>
              <a:tr h="461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title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用于定义标题文字的样式，通常与</a:t>
                      </a:r>
                      <a:r>
                        <a:rPr lang="en-US" sz="1600" kern="100">
                          <a:effectLst/>
                        </a:rPr>
                        <a:t>h1</a:t>
                      </a:r>
                      <a:r>
                        <a:rPr lang="zh-CN" sz="1600" kern="100">
                          <a:effectLst/>
                        </a:rPr>
                        <a:t>元素搭配使用。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57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button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用于定义按钮的样式，通常与</a:t>
                      </a:r>
                      <a:r>
                        <a:rPr lang="en-US" sz="1600" kern="100">
                          <a:effectLst/>
                        </a:rPr>
                        <a:t>button</a:t>
                      </a:r>
                      <a:r>
                        <a:rPr lang="zh-CN" sz="1600" kern="100">
                          <a:effectLst/>
                        </a:rPr>
                        <a:t>或</a:t>
                      </a:r>
                      <a:r>
                        <a:rPr lang="en-US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元素搭配使用，需要注意的是，按钮将使用</a:t>
                      </a:r>
                      <a:r>
                        <a:rPr lang="en-US" sz="1600" kern="100">
                          <a:effectLst/>
                        </a:rPr>
                        <a:t>.bar </a:t>
                      </a:r>
                      <a:r>
                        <a:rPr lang="zh-CN" sz="1600" kern="100">
                          <a:effectLst/>
                        </a:rPr>
                        <a:t>的配色方案。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button-bar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用于定义包含一组按钮的工具栏的样式，通常与</a:t>
                      </a:r>
                      <a:r>
                        <a:rPr lang="en-US" sz="1600" kern="100" dirty="0">
                          <a:effectLst/>
                        </a:rPr>
                        <a:t>div</a:t>
                      </a:r>
                      <a:r>
                        <a:rPr lang="zh-CN" sz="1600" kern="100" dirty="0">
                          <a:effectLst/>
                        </a:rPr>
                        <a:t>元素搭配使用。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7519692" y="338471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2" name="椭圆 3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03668" y="4119681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12337" y="243970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0" name="椭圆 4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4073" y="3253687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3" name="椭圆 5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529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定稿条块嵌入子元素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697394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圆角矩形 24"/>
          <p:cNvSpPr/>
          <p:nvPr/>
        </p:nvSpPr>
        <p:spPr>
          <a:xfrm>
            <a:off x="1742514" y="3149958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1451078" y="3933385"/>
            <a:ext cx="215809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1377562" y="426824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demo9-2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3" y="2223647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466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3" y="1983578"/>
            <a:ext cx="2514602" cy="44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49988" y="1238786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定稿条块嵌入子元素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697394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581400" y="2114550"/>
            <a:ext cx="1438275" cy="28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0974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49988" y="1238786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定稿条块嵌入子元素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697394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1"/>
          <p:cNvGrpSpPr/>
          <p:nvPr/>
        </p:nvGrpSpPr>
        <p:grpSpPr>
          <a:xfrm>
            <a:off x="953446" y="4368605"/>
            <a:ext cx="1548326" cy="1548324"/>
            <a:chOff x="5068163" y="6079077"/>
            <a:chExt cx="5199191" cy="5199189"/>
          </a:xfrm>
        </p:grpSpPr>
        <p:sp>
          <p:nvSpPr>
            <p:cNvPr id="10" name="Freeform 240"/>
            <p:cNvSpPr>
              <a:spLocks noEditPoints="1"/>
            </p:cNvSpPr>
            <p:nvPr/>
          </p:nvSpPr>
          <p:spPr bwMode="auto">
            <a:xfrm>
              <a:off x="5068163" y="6079077"/>
              <a:ext cx="5199191" cy="5199189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247"/>
            <p:cNvSpPr>
              <a:spLocks noEditPoints="1"/>
            </p:cNvSpPr>
            <p:nvPr/>
          </p:nvSpPr>
          <p:spPr bwMode="auto">
            <a:xfrm>
              <a:off x="6521688" y="7537269"/>
              <a:ext cx="2292142" cy="2286366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2416896" y="3838831"/>
            <a:ext cx="1780414" cy="1780414"/>
            <a:chOff x="10036426" y="5299731"/>
            <a:chExt cx="5978535" cy="5978535"/>
          </a:xfrm>
        </p:grpSpPr>
        <p:sp>
          <p:nvSpPr>
            <p:cNvPr id="13" name="Freeform 239"/>
            <p:cNvSpPr>
              <a:spLocks noEditPoints="1"/>
            </p:cNvSpPr>
            <p:nvPr/>
          </p:nvSpPr>
          <p:spPr bwMode="auto">
            <a:xfrm>
              <a:off x="10036426" y="5299731"/>
              <a:ext cx="5978535" cy="5978535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248"/>
            <p:cNvSpPr>
              <a:spLocks noEditPoints="1"/>
            </p:cNvSpPr>
            <p:nvPr/>
          </p:nvSpPr>
          <p:spPr bwMode="auto">
            <a:xfrm>
              <a:off x="11896328" y="7080775"/>
              <a:ext cx="2382846" cy="2393316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45396" y="3629193"/>
            <a:ext cx="1123356" cy="1123356"/>
            <a:chOff x="1784916" y="4981028"/>
            <a:chExt cx="3772171" cy="3772171"/>
          </a:xfrm>
        </p:grpSpPr>
        <p:sp>
          <p:nvSpPr>
            <p:cNvPr id="21" name="Freeform 241"/>
            <p:cNvSpPr>
              <a:spLocks noEditPoints="1"/>
            </p:cNvSpPr>
            <p:nvPr/>
          </p:nvSpPr>
          <p:spPr bwMode="auto">
            <a:xfrm>
              <a:off x="1784916" y="4981028"/>
              <a:ext cx="3772171" cy="3772171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49"/>
            <p:cNvSpPr>
              <a:spLocks noEditPoints="1"/>
            </p:cNvSpPr>
            <p:nvPr/>
          </p:nvSpPr>
          <p:spPr bwMode="auto">
            <a:xfrm>
              <a:off x="2879410" y="6079077"/>
              <a:ext cx="1590304" cy="1590304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626143" y="5303285"/>
            <a:ext cx="1123356" cy="1123356"/>
            <a:chOff x="1784916" y="4981028"/>
            <a:chExt cx="3772171" cy="3772171"/>
          </a:xfrm>
          <a:solidFill>
            <a:srgbClr val="2683C6"/>
          </a:solidFill>
        </p:grpSpPr>
        <p:sp>
          <p:nvSpPr>
            <p:cNvPr id="24" name="Freeform 241"/>
            <p:cNvSpPr>
              <a:spLocks noEditPoints="1"/>
            </p:cNvSpPr>
            <p:nvPr/>
          </p:nvSpPr>
          <p:spPr bwMode="auto">
            <a:xfrm>
              <a:off x="1784916" y="4981028"/>
              <a:ext cx="3772171" cy="3772171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49"/>
            <p:cNvSpPr>
              <a:spLocks noEditPoints="1"/>
            </p:cNvSpPr>
            <p:nvPr/>
          </p:nvSpPr>
          <p:spPr bwMode="auto">
            <a:xfrm>
              <a:off x="2879410" y="6079077"/>
              <a:ext cx="1590304" cy="1590304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7119" tIns="0" rIns="27119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 txBox="1">
            <a:spLocks/>
          </p:cNvSpPr>
          <p:nvPr/>
        </p:nvSpPr>
        <p:spPr>
          <a:xfrm>
            <a:off x="1322656" y="2492085"/>
            <a:ext cx="2572524" cy="244593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defTabSz="91447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）在应用了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.bar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的元素上应用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.item-input-inset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样式。</a:t>
            </a:r>
            <a:endParaRPr kumimoji="0" lang="es-ES_tradnl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520175" y="2467447"/>
            <a:ext cx="3871349" cy="254827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defTabSz="914476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）将 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input 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包裹在应用</a:t>
            </a:r>
            <a:r>
              <a:rPr lang="en-US" altLang="zh-CN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.item-input-wrapper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样式的元素内。</a:t>
            </a:r>
            <a:endParaRPr kumimoji="0" lang="es-ES_tradnl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020128" y="344523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5728692" y="4228660"/>
            <a:ext cx="215809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>
          <a:xfrm>
            <a:off x="5655176" y="4563521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demo9-3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9" y="5483738"/>
            <a:ext cx="334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145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50139"/>
              </p:ext>
            </p:extLst>
          </p:nvPr>
        </p:nvGraphicFramePr>
        <p:xfrm>
          <a:off x="1047853" y="3474759"/>
          <a:ext cx="6572147" cy="2585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522"/>
                <a:gridCol w="5000625"/>
              </a:tblGrid>
              <a:tr h="363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1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has-header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避免容器内容被</a:t>
                      </a:r>
                      <a:r>
                        <a:rPr lang="en-US" sz="1600" kern="100">
                          <a:effectLst/>
                        </a:rPr>
                        <a:t>.bar-header</a:t>
                      </a:r>
                      <a:r>
                        <a:rPr lang="zh-CN" sz="1600" kern="100">
                          <a:effectLst/>
                        </a:rPr>
                        <a:t>声明的区域覆盖，相当于为元素设置样式</a:t>
                      </a:r>
                      <a:r>
                        <a:rPr lang="en-US" sz="1600" kern="100">
                          <a:effectLst/>
                        </a:rPr>
                        <a:t>top:44px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has-subheader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避免容器内容被</a:t>
                      </a:r>
                      <a:r>
                        <a:rPr lang="en-US" sz="1600" kern="100">
                          <a:effectLst/>
                        </a:rPr>
                        <a:t>.bar-subheader</a:t>
                      </a:r>
                      <a:r>
                        <a:rPr lang="zh-CN" sz="1600" kern="100">
                          <a:effectLst/>
                        </a:rPr>
                        <a:t>声明的区域覆盖，相当于为元素设置样式</a:t>
                      </a:r>
                      <a:r>
                        <a:rPr lang="en-US" sz="1600" kern="100">
                          <a:effectLst/>
                        </a:rPr>
                        <a:t>top:88px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1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has-footer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避免容器内容被</a:t>
                      </a:r>
                      <a:r>
                        <a:rPr lang="en-US" sz="1600" kern="100">
                          <a:effectLst/>
                        </a:rPr>
                        <a:t>.bar-footer</a:t>
                      </a:r>
                      <a:r>
                        <a:rPr lang="zh-CN" sz="1600" kern="100">
                          <a:effectLst/>
                        </a:rPr>
                        <a:t>声明的区域覆盖，相当于为元素设置样式</a:t>
                      </a:r>
                      <a:r>
                        <a:rPr lang="en-US" sz="1600" kern="100">
                          <a:effectLst/>
                        </a:rPr>
                        <a:t>bottom:44px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has-subfooter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避免容器内容被</a:t>
                      </a:r>
                      <a:r>
                        <a:rPr lang="en-US" sz="1600" kern="100" dirty="0">
                          <a:effectLst/>
                        </a:rPr>
                        <a:t>.bar-subfooter</a:t>
                      </a:r>
                      <a:r>
                        <a:rPr lang="zh-CN" sz="1600" kern="100" dirty="0">
                          <a:effectLst/>
                        </a:rPr>
                        <a:t>声明的区域覆盖，相当于为元素设置样式</a:t>
                      </a:r>
                      <a:r>
                        <a:rPr lang="en-US" sz="1600" kern="100" dirty="0">
                          <a:effectLst/>
                        </a:rPr>
                        <a:t>bottom:88px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内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容区域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955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490428" y="2091809"/>
            <a:ext cx="8163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ionic</a:t>
            </a:r>
            <a:r>
              <a:rPr lang="zh-CN" altLang="zh-CN" dirty="0"/>
              <a:t>中预定义了两个内容容器样</a:t>
            </a:r>
            <a:r>
              <a:rPr lang="zh-CN" altLang="zh-CN" dirty="0" smtClean="0"/>
              <a:t>式</a:t>
            </a:r>
            <a:r>
              <a:rPr lang="en-US" altLang="zh-CN" dirty="0" smtClean="0"/>
              <a:t>:</a:t>
            </a:r>
            <a:r>
              <a:rPr lang="en-US" altLang="zh-CN" dirty="0"/>
              <a:t>.</a:t>
            </a:r>
            <a:r>
              <a:rPr lang="en-US" altLang="zh-CN" dirty="0" smtClean="0"/>
              <a:t>scroll-content</a:t>
            </a:r>
            <a:r>
              <a:rPr lang="zh-CN" altLang="en-US" dirty="0" smtClean="0"/>
              <a:t>和</a:t>
            </a:r>
            <a:r>
              <a:rPr lang="en-US" altLang="zh-CN" dirty="0"/>
              <a:t>.</a:t>
            </a:r>
            <a:r>
              <a:rPr lang="en-US" altLang="zh-CN" dirty="0" smtClean="0"/>
              <a:t>content</a:t>
            </a:r>
            <a:r>
              <a:rPr lang="zh-CN" altLang="en-US" dirty="0"/>
              <a:t>，应</a:t>
            </a:r>
            <a:r>
              <a:rPr lang="zh-CN" altLang="en-US" dirty="0" smtClean="0"/>
              <a:t>用任</a:t>
            </a:r>
            <a:r>
              <a:rPr lang="zh-CN" altLang="en-US" dirty="0"/>
              <a:t>意一</a:t>
            </a:r>
            <a:r>
              <a:rPr lang="zh-CN" altLang="en-US" dirty="0" smtClean="0"/>
              <a:t>个都可以</a:t>
            </a:r>
            <a:r>
              <a:rPr lang="zh-CN" altLang="en-US" dirty="0"/>
              <a:t>通过一些类进一步确定内容位置及范</a:t>
            </a:r>
            <a:r>
              <a:rPr lang="zh-CN" altLang="en-US" dirty="0" smtClean="0"/>
              <a:t>围。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70651" y="289760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内</a:t>
            </a:r>
            <a:r>
              <a:rPr lang="zh-CN" altLang="en-US" dirty="0"/>
              <a:t>容位置相关类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3269265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3269265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801078" y="3657500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85054" y="4392463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3723" y="2712485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25459" y="3526469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467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90427" y="1158390"/>
            <a:ext cx="5415072" cy="461665"/>
            <a:chOff x="490427" y="1434615"/>
            <a:chExt cx="5415072" cy="461665"/>
          </a:xfrm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内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容区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域案例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95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圆角矩形 24"/>
          <p:cNvSpPr/>
          <p:nvPr/>
        </p:nvSpPr>
        <p:spPr>
          <a:xfrm>
            <a:off x="790565" y="183610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499129" y="2415219"/>
            <a:ext cx="804479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4981555" y="2547954"/>
            <a:ext cx="345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>
                <a:ea typeface="宋体" pitchFamily="2" charset="-122"/>
              </a:rPr>
              <a:t>demo9-4~ </a:t>
            </a:r>
            <a:r>
              <a:rPr lang="en-US" altLang="zh-CN" b="1" dirty="0" smtClean="0">
                <a:ea typeface="宋体" pitchFamily="2" charset="-122"/>
              </a:rPr>
              <a:t>demo9-5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51" y="3238500"/>
            <a:ext cx="1800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36" y="3238501"/>
            <a:ext cx="182741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301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68937"/>
              </p:ext>
            </p:extLst>
          </p:nvPr>
        </p:nvGraphicFramePr>
        <p:xfrm>
          <a:off x="2383098" y="3526469"/>
          <a:ext cx="4149680" cy="2744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531"/>
                <a:gridCol w="2586149"/>
              </a:tblGrid>
              <a:tr h="295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light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应用配色方案</a:t>
                      </a:r>
                      <a:r>
                        <a:rPr lang="en-US" sz="1600" kern="100">
                          <a:effectLst/>
                        </a:rPr>
                        <a:t>light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stable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应用配色方案</a:t>
                      </a:r>
                      <a:r>
                        <a:rPr lang="en-US" sz="1600" kern="100">
                          <a:effectLst/>
                        </a:rPr>
                        <a:t>stable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positive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应用配色方案</a:t>
                      </a:r>
                      <a:r>
                        <a:rPr lang="en-US" sz="1600" kern="100" dirty="0">
                          <a:effectLst/>
                        </a:rPr>
                        <a:t>positive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calm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应用配色方案</a:t>
                      </a:r>
                      <a:r>
                        <a:rPr lang="en-US" sz="1600" kern="100">
                          <a:effectLst/>
                        </a:rPr>
                        <a:t>calm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.balanced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应用配色方案</a:t>
                      </a:r>
                      <a:r>
                        <a:rPr lang="en-US" sz="1600" kern="100" dirty="0">
                          <a:effectLst/>
                        </a:rPr>
                        <a:t>balanced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.energized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应用配色方案</a:t>
                      </a:r>
                      <a:r>
                        <a:rPr lang="en-US" sz="1600" kern="100">
                          <a:effectLst/>
                        </a:rPr>
                        <a:t>energized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assertive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应用配色方案</a:t>
                      </a:r>
                      <a:r>
                        <a:rPr lang="en-US" sz="1600" kern="100">
                          <a:effectLst/>
                        </a:rPr>
                        <a:t>assertive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royal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应用配色方案</a:t>
                      </a:r>
                      <a:r>
                        <a:rPr lang="en-US" sz="1600" kern="100">
                          <a:effectLst/>
                        </a:rPr>
                        <a:t>royal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.dark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应用配色方案</a:t>
                      </a:r>
                      <a:r>
                        <a:rPr lang="en-US" sz="1600" kern="100" dirty="0">
                          <a:effectLst/>
                        </a:rPr>
                        <a:t>dark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颜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色和图标类样式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3370651" y="2897606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ionic</a:t>
            </a:r>
            <a:r>
              <a:rPr lang="zh-CN" altLang="en-US" dirty="0"/>
              <a:t>配色方案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3269265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3269265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628825" y="374865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3" name="椭圆 1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12801" y="4483620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6" name="椭圆 1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21470" y="280364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9" name="椭圆 1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53206" y="3617626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438388" y="1863423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en-US" altLang="zh-CN" dirty="0"/>
              <a:t>ionic</a:t>
            </a:r>
            <a:r>
              <a:rPr lang="zh-CN" altLang="zh-CN" dirty="0"/>
              <a:t>提供的配色方案中，每个配色方案的类名代表一种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</a:rPr>
              <a:t>风格</a:t>
            </a:r>
            <a:r>
              <a:rPr lang="zh-CN" altLang="zh-CN" dirty="0"/>
              <a:t>，而不是代表具体的颜色值，例如“</a:t>
            </a:r>
            <a:r>
              <a:rPr lang="en-US" altLang="zh-CN" dirty="0"/>
              <a:t>.positive</a:t>
            </a:r>
            <a:r>
              <a:rPr lang="zh-CN" altLang="zh-CN" dirty="0"/>
              <a:t>”中的“</a:t>
            </a:r>
            <a:r>
              <a:rPr lang="en-US" altLang="zh-CN" dirty="0"/>
              <a:t>positive</a:t>
            </a:r>
            <a:r>
              <a:rPr lang="zh-CN" altLang="zh-CN" dirty="0"/>
              <a:t>”可以翻译为“积极的”，该配色方案对应的颜色就是代表“积极向上”的颜色（类似深蓝色）。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38388" y="1192501"/>
            <a:ext cx="5415072" cy="461665"/>
            <a:chOff x="490427" y="1434615"/>
            <a:chExt cx="5415072" cy="461665"/>
          </a:xfrm>
        </p:grpSpPr>
        <p:sp>
          <p:nvSpPr>
            <p:cNvPr id="2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颜色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955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673" y="1856602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ionic</a:t>
            </a:r>
            <a:r>
              <a:rPr lang="zh-CN" altLang="zh-CN" dirty="0"/>
              <a:t>开发中任何元素都可以使用这些配色方案，基本格式如下所示。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38388" y="1192501"/>
            <a:ext cx="5415072" cy="461665"/>
            <a:chOff x="490427" y="1434615"/>
            <a:chExt cx="5415072" cy="461665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颜色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955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72676" y="2329934"/>
            <a:ext cx="66615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&lt;</a:t>
            </a:r>
            <a:r>
              <a:rPr lang="en-US" altLang="zh-CN" dirty="0"/>
              <a:t>any class="positive"&gt; … &lt;/any&gt;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91137" y="2959567"/>
            <a:ext cx="5267323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以</a:t>
            </a:r>
            <a:r>
              <a:rPr lang="zh-CN" altLang="zh-CN" dirty="0"/>
              <a:t>“</a:t>
            </a:r>
            <a:r>
              <a:rPr lang="en-US" altLang="zh-CN" dirty="0"/>
              <a:t>.positive</a:t>
            </a:r>
            <a:r>
              <a:rPr lang="zh-CN" altLang="zh-CN" dirty="0"/>
              <a:t>”为例，在</a:t>
            </a:r>
            <a:r>
              <a:rPr lang="en-US" altLang="zh-CN" dirty="0"/>
              <a:t>ionic</a:t>
            </a:r>
            <a:r>
              <a:rPr lang="zh-CN" altLang="zh-CN" dirty="0"/>
              <a:t>源码中，关于颜色的设置如下所示。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3" y="3045292"/>
            <a:ext cx="1619250" cy="143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2424460" y="3943285"/>
            <a:ext cx="518601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.positive, a.positive {</a:t>
            </a:r>
            <a:endParaRPr lang="zh-CN" altLang="zh-CN" dirty="0"/>
          </a:p>
          <a:p>
            <a:pPr lvl="1"/>
            <a:r>
              <a:rPr lang="en-US" altLang="zh-CN" dirty="0"/>
              <a:t>  color: #387ef5;</a:t>
            </a:r>
            <a:endParaRPr lang="zh-CN" altLang="zh-CN" dirty="0"/>
          </a:p>
          <a:p>
            <a:pPr lvl="1"/>
            <a:r>
              <a:rPr lang="en-US" altLang="zh-CN" dirty="0"/>
              <a:t> }</a:t>
            </a:r>
            <a:endParaRPr lang="zh-CN" altLang="zh-CN" dirty="0"/>
          </a:p>
          <a:p>
            <a:pPr lvl="1"/>
            <a:r>
              <a:rPr lang="en-US" altLang="zh-CN" dirty="0"/>
              <a:t>.positive-bg {</a:t>
            </a:r>
            <a:endParaRPr lang="zh-CN" altLang="zh-CN" dirty="0"/>
          </a:p>
          <a:p>
            <a:pPr lvl="1"/>
            <a:r>
              <a:rPr lang="en-US" altLang="zh-CN" dirty="0"/>
              <a:t>  background-color: #387ef5;</a:t>
            </a:r>
            <a:endParaRPr lang="zh-CN" altLang="zh-CN" dirty="0"/>
          </a:p>
          <a:p>
            <a:pPr lvl="1"/>
            <a:r>
              <a:rPr lang="en-US" altLang="zh-CN" dirty="0"/>
              <a:t> }</a:t>
            </a:r>
            <a:endParaRPr lang="zh-CN" altLang="zh-CN" dirty="0"/>
          </a:p>
          <a:p>
            <a:pPr lvl="1"/>
            <a:r>
              <a:rPr lang="en-US" altLang="zh-CN" dirty="0"/>
              <a:t>.positive-border {</a:t>
            </a:r>
            <a:endParaRPr lang="zh-CN" altLang="zh-CN" dirty="0"/>
          </a:p>
          <a:p>
            <a:pPr lvl="1"/>
            <a:r>
              <a:rPr lang="en-US" altLang="zh-CN" dirty="0"/>
              <a:t>  border-color: #0c60ee; </a:t>
            </a:r>
            <a:endParaRPr lang="zh-CN" altLang="zh-CN" dirty="0"/>
          </a:p>
          <a:p>
            <a:pPr lvl="1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颜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色和图标类样式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84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742514" y="3149958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1451078" y="3933385"/>
            <a:ext cx="215809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1377562" y="426824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demo9-6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38388" y="1192501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颜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色案例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955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颜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色和图标类样式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92" y="1868608"/>
            <a:ext cx="2476500" cy="435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946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如何将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APK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文件夹的作用。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59632" y="2235199"/>
            <a:ext cx="6635800" cy="18776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ionic</a:t>
            </a:r>
            <a:r>
              <a:rPr lang="zh-CN" altLang="en-US" sz="2400" dirty="0"/>
              <a:t>项目打包为</a:t>
            </a:r>
            <a:r>
              <a:rPr lang="en-US" altLang="zh-CN" sz="2400" dirty="0"/>
              <a:t>Android APK</a:t>
            </a:r>
            <a:r>
              <a:rPr lang="zh-CN" altLang="en-US" sz="2400" dirty="0"/>
              <a:t>只需在项目的根目录下执行如下命令。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ionic build android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59632" y="3431757"/>
            <a:ext cx="6635800" cy="24839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ionic</a:t>
            </a:r>
            <a:r>
              <a:rPr lang="zh-CN" altLang="en-US" sz="2400" dirty="0"/>
              <a:t>项目中</a:t>
            </a:r>
            <a:r>
              <a:rPr lang="en-US" altLang="zh-CN" sz="2400" dirty="0"/>
              <a:t>www</a:t>
            </a:r>
            <a:r>
              <a:rPr lang="zh-CN" altLang="en-US" sz="2400" dirty="0"/>
              <a:t>目录下的</a:t>
            </a:r>
            <a:r>
              <a:rPr lang="en-US" altLang="zh-CN" sz="2400" dirty="0"/>
              <a:t>lib</a:t>
            </a:r>
            <a:r>
              <a:rPr lang="zh-CN" altLang="en-US" sz="2400" dirty="0"/>
              <a:t>用于集中存放项目需要用到的库文件和其他项目资源，比如</a:t>
            </a:r>
            <a:r>
              <a:rPr lang="en-US" altLang="zh-CN" sz="2400" dirty="0"/>
              <a:t>AngularJS</a:t>
            </a:r>
            <a:r>
              <a:rPr lang="zh-CN" altLang="en-US" sz="2400" dirty="0"/>
              <a:t>、</a:t>
            </a:r>
            <a:r>
              <a:rPr lang="en-US" altLang="zh-CN" sz="2400" dirty="0"/>
              <a:t>CSS</a:t>
            </a:r>
            <a:r>
              <a:rPr lang="zh-CN" altLang="en-US" sz="2400" dirty="0"/>
              <a:t>、</a:t>
            </a:r>
            <a:r>
              <a:rPr lang="en-US" altLang="zh-CN" sz="2400" dirty="0"/>
              <a:t>SCSS</a:t>
            </a:r>
            <a:r>
              <a:rPr lang="zh-CN" altLang="en-US" sz="2400" dirty="0"/>
              <a:t>等创建的应用程序都能够访问这些库文件和资源。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颜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色和图标类样式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2677" y="1422916"/>
            <a:ext cx="5415072" cy="461665"/>
            <a:chOff x="490427" y="1434615"/>
            <a:chExt cx="5415072" cy="461665"/>
          </a:xfrm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图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标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22848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4" y="2699266"/>
            <a:ext cx="40290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91025" y="3067050"/>
            <a:ext cx="67627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8388" y="2135654"/>
            <a:ext cx="3361126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ionic</a:t>
            </a:r>
            <a:r>
              <a:rPr lang="zh-CN" altLang="zh-CN" dirty="0"/>
              <a:t>中可以在任意</a:t>
            </a:r>
            <a:r>
              <a:rPr lang="en-US" altLang="zh-CN" dirty="0"/>
              <a:t>HTML</a:t>
            </a:r>
            <a:r>
              <a:rPr lang="zh-CN" altLang="zh-CN" dirty="0"/>
              <a:t>元素上定义图标，步骤如下所示。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1479" y="3085358"/>
            <a:ext cx="35966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.icon</a:t>
            </a:r>
            <a:r>
              <a:rPr lang="zh-CN" altLang="zh-CN" dirty="0"/>
              <a:t>：将元素声明为图标。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.ion-{icon-name} </a:t>
            </a:r>
            <a:r>
              <a:rPr lang="zh-CN" altLang="zh-CN" dirty="0"/>
              <a:t>：声明要使用的具体图标样式。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2677" y="4420495"/>
            <a:ext cx="3451623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例</a:t>
            </a:r>
            <a:r>
              <a:rPr lang="zh-CN" altLang="zh-CN" dirty="0"/>
              <a:t>如声明搜索图标的基本格式如下所示。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8388" y="5454134"/>
            <a:ext cx="36691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&lt;any class="icon ion-search"&gt;&lt;/any&gt;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6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57200" y="257301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65764" y="3152129"/>
            <a:ext cx="804479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5459546" y="328486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demo9-7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1298360" y="23393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颜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色和图标类样式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图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标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22848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6" y="4610100"/>
            <a:ext cx="571238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2514601" y="4805362"/>
            <a:ext cx="352424" cy="452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79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1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按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钮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22848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97" y="2838450"/>
            <a:ext cx="341890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72676" y="2238285"/>
            <a:ext cx="52524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按</a:t>
            </a:r>
            <a:r>
              <a:rPr lang="zh-CN" altLang="zh-CN" dirty="0"/>
              <a:t>钮是移动</a:t>
            </a:r>
            <a:r>
              <a:rPr lang="en-US" altLang="zh-CN" dirty="0"/>
              <a:t>App</a:t>
            </a:r>
            <a:r>
              <a:rPr lang="zh-CN" altLang="zh-CN" dirty="0"/>
              <a:t>不可或缺的一部分，</a:t>
            </a:r>
            <a:r>
              <a:rPr lang="en-US" altLang="zh-CN" dirty="0"/>
              <a:t>ionic</a:t>
            </a:r>
            <a:r>
              <a:rPr lang="zh-CN" altLang="zh-CN" dirty="0"/>
              <a:t>中使用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.button</a:t>
            </a:r>
            <a:r>
              <a:rPr lang="zh-CN" altLang="zh-CN" dirty="0"/>
              <a:t>定义按钮元素，通常与</a:t>
            </a:r>
            <a:r>
              <a:rPr lang="en-US" altLang="zh-CN" dirty="0"/>
              <a:t>button</a:t>
            </a:r>
            <a:r>
              <a:rPr lang="zh-CN" altLang="zh-CN" dirty="0"/>
              <a:t>或</a:t>
            </a:r>
            <a:r>
              <a:rPr lang="en-US" altLang="zh-CN" dirty="0"/>
              <a:t>a</a:t>
            </a:r>
            <a:r>
              <a:rPr lang="zh-CN" altLang="zh-CN" dirty="0"/>
              <a:t>元素搭配使用，基本格式如下所示。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2631" y="3701534"/>
            <a:ext cx="30005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&lt;any class="button"&gt;...&lt;/any&gt;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38388" y="4316551"/>
            <a:ext cx="52194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默</a:t>
            </a:r>
            <a:r>
              <a:rPr lang="zh-CN" altLang="zh-CN" dirty="0"/>
              <a:t>认情况下，按钮显示样式为：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display:inline-block</a:t>
            </a:r>
            <a:r>
              <a:rPr lang="zh-CN" altLang="zh-CN" dirty="0"/>
              <a:t>，按钮的宽度是随着按钮文字的宽度自动增长的</a:t>
            </a:r>
            <a:r>
              <a:rPr lang="zh-CN" altLang="zh-CN" dirty="0" smtClean="0"/>
              <a:t>。不</a:t>
            </a:r>
            <a:r>
              <a:rPr lang="zh-CN" altLang="zh-CN" dirty="0"/>
              <a:t>同风格的</a:t>
            </a:r>
            <a:r>
              <a:rPr lang="en-US" altLang="zh-CN" dirty="0"/>
              <a:t>App</a:t>
            </a:r>
            <a:r>
              <a:rPr lang="zh-CN" altLang="zh-CN" dirty="0"/>
              <a:t>，需要不同样式的按钮，主要体现在按钮的配色、按钮的大小、边框样式等。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85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0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按钮的配色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2383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9"/>
          <p:cNvGrpSpPr/>
          <p:nvPr/>
        </p:nvGrpSpPr>
        <p:grpSpPr>
          <a:xfrm>
            <a:off x="2535118" y="2072945"/>
            <a:ext cx="4046318" cy="3718967"/>
            <a:chOff x="3392215" y="1614026"/>
            <a:chExt cx="5407569" cy="4970110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2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0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8388" y="2362769"/>
            <a:ext cx="3306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ionic</a:t>
            </a:r>
            <a:r>
              <a:rPr lang="zh-CN" altLang="zh-CN" sz="1600" dirty="0"/>
              <a:t>支持为按钮定义不同的颜色，方法是在按钮元素上添加对应的</a:t>
            </a:r>
            <a:r>
              <a:rPr lang="en-US" altLang="zh-CN" sz="1600" dirty="0"/>
              <a:t>button-{color}</a:t>
            </a:r>
            <a:r>
              <a:rPr lang="zh-CN" altLang="zh-CN" sz="1600" dirty="0"/>
              <a:t>就能使按钮获得相应的背景色，基本格式如下所示。</a:t>
            </a:r>
            <a:endParaRPr lang="zh-CN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510655" y="4107461"/>
            <a:ext cx="297119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/>
              <a:t>&lt;any class="button button-{color}"&gt;...&lt;/any&gt;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135841" y="3036059"/>
            <a:ext cx="26754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 </a:t>
            </a:r>
            <a:r>
              <a:rPr lang="zh-CN" altLang="zh-CN" sz="1600" dirty="0" smtClean="0"/>
              <a:t>上</a:t>
            </a:r>
            <a:r>
              <a:rPr lang="zh-CN" altLang="zh-CN" sz="1600" dirty="0"/>
              <a:t>述代码中，</a:t>
            </a:r>
            <a:r>
              <a:rPr lang="en-US" altLang="zh-CN" sz="1600" dirty="0"/>
              <a:t>color</a:t>
            </a:r>
            <a:r>
              <a:rPr lang="zh-CN" altLang="zh-CN" sz="1600" dirty="0"/>
              <a:t>对应</a:t>
            </a:r>
            <a:r>
              <a:rPr lang="en-US" altLang="zh-CN" sz="1600" dirty="0"/>
              <a:t>ionic</a:t>
            </a:r>
            <a:r>
              <a:rPr lang="zh-CN" altLang="zh-CN" sz="1600" dirty="0"/>
              <a:t>的九种颜色，包括</a:t>
            </a:r>
            <a:r>
              <a:rPr lang="en-US" altLang="zh-CN" sz="1600" dirty="0"/>
              <a:t>light</a:t>
            </a:r>
            <a:r>
              <a:rPr lang="zh-CN" altLang="zh-CN" sz="1600" dirty="0"/>
              <a:t>，</a:t>
            </a:r>
            <a:r>
              <a:rPr lang="en-US" altLang="zh-CN" sz="1600" dirty="0"/>
              <a:t>stable</a:t>
            </a:r>
            <a:r>
              <a:rPr lang="zh-CN" altLang="zh-CN" sz="1600" dirty="0"/>
              <a:t>，</a:t>
            </a:r>
            <a:r>
              <a:rPr lang="en-US" altLang="zh-CN" sz="1600" dirty="0"/>
              <a:t>positive</a:t>
            </a:r>
            <a:r>
              <a:rPr lang="zh-CN" altLang="zh-CN" sz="1600" dirty="0"/>
              <a:t>，</a:t>
            </a:r>
            <a:r>
              <a:rPr lang="en-US" altLang="zh-CN" sz="1600" dirty="0"/>
              <a:t>calm</a:t>
            </a:r>
            <a:r>
              <a:rPr lang="zh-CN" altLang="zh-CN" sz="1600" dirty="0"/>
              <a:t>，</a:t>
            </a:r>
            <a:r>
              <a:rPr lang="en-US" altLang="zh-CN" sz="1600" dirty="0"/>
              <a:t>balanced</a:t>
            </a:r>
            <a:r>
              <a:rPr lang="zh-CN" altLang="zh-CN" sz="1600" dirty="0"/>
              <a:t>，</a:t>
            </a:r>
            <a:r>
              <a:rPr lang="en-US" altLang="zh-CN" sz="1600" dirty="0"/>
              <a:t>energized</a:t>
            </a:r>
            <a:r>
              <a:rPr lang="zh-CN" altLang="zh-CN" sz="1600" dirty="0"/>
              <a:t>，</a:t>
            </a:r>
            <a:r>
              <a:rPr lang="en-US" altLang="zh-CN" sz="1600" dirty="0"/>
              <a:t>assertive</a:t>
            </a:r>
            <a:r>
              <a:rPr lang="zh-CN" altLang="zh-CN" sz="1600" dirty="0"/>
              <a:t>，</a:t>
            </a:r>
            <a:r>
              <a:rPr lang="en-US" altLang="zh-CN" sz="1600" dirty="0"/>
              <a:t>royal</a:t>
            </a:r>
            <a:r>
              <a:rPr lang="zh-CN" altLang="zh-CN" sz="1600" dirty="0"/>
              <a:t>，</a:t>
            </a:r>
            <a:r>
              <a:rPr lang="en-US" altLang="zh-CN" sz="1600" dirty="0"/>
              <a:t>dark</a:t>
            </a:r>
            <a:r>
              <a:rPr lang="zh-CN" altLang="zh-CN" sz="1600" dirty="0"/>
              <a:t>。需要注意的是，为了显示按钮的文字，将文字配色方案为</a:t>
            </a:r>
            <a:r>
              <a:rPr lang="en-US" altLang="zh-CN" sz="1600" dirty="0"/>
              <a:t>light</a:t>
            </a:r>
            <a:r>
              <a:rPr lang="zh-CN" altLang="zh-CN" sz="1600" dirty="0"/>
              <a:t>和</a:t>
            </a:r>
            <a:r>
              <a:rPr lang="en-US" altLang="zh-CN" sz="1600" dirty="0"/>
              <a:t>stable</a:t>
            </a:r>
            <a:r>
              <a:rPr lang="zh-CN" altLang="zh-CN" sz="1600" dirty="0"/>
              <a:t>的按钮前景色设置为黑色，其他按钮前景色均设置为白色。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83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8054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5139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345385" y="403388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demo9-8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按钮的配色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2383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73094"/>
            <a:ext cx="230505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62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00337"/>
              </p:ext>
            </p:extLst>
          </p:nvPr>
        </p:nvGraphicFramePr>
        <p:xfrm>
          <a:off x="1127759" y="3015232"/>
          <a:ext cx="6397700" cy="2385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4723"/>
                <a:gridCol w="2230038"/>
                <a:gridCol w="2682939"/>
              </a:tblGrid>
              <a:tr h="43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button-small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定义小尺寸按钮。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button-large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定义大尺寸按钮。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194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button-block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为按钮添加样式：</a:t>
                      </a:r>
                      <a:r>
                        <a:rPr lang="en-US" sz="1600" kern="100">
                          <a:effectLst/>
                        </a:rPr>
                        <a:t>width: 100%</a:t>
                      </a:r>
                      <a:r>
                        <a:rPr lang="zh-CN" sz="1600" kern="100">
                          <a:effectLst/>
                        </a:rPr>
                        <a:t>，它将完全填充父元素的宽度。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按钮样式为普通圆角边框。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0015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按钮样式为直角边框。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. button-full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按钮的大小和边框样式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73356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585054" y="3330289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1" name="椭圆 2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69030" y="4065252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4" name="椭圆 2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77699" y="2385274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7" name="椭圆 2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09435" y="3199258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0" name="椭圆 2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24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8054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5139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345385" y="403388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demo9-9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按钮的大小和边框样式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73356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29" y="2278531"/>
            <a:ext cx="3476625" cy="351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1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无背景按钮和无背景无边框按钮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88608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1"/>
          <p:cNvSpPr/>
          <p:nvPr/>
        </p:nvSpPr>
        <p:spPr>
          <a:xfrm>
            <a:off x="995705" y="2155096"/>
            <a:ext cx="1838291" cy="1570257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99" b="1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1"/>
          <p:cNvSpPr/>
          <p:nvPr/>
        </p:nvSpPr>
        <p:spPr>
          <a:xfrm>
            <a:off x="1088663" y="3548330"/>
            <a:ext cx="662480" cy="1436266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2B83E5"/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椭圆 1"/>
          <p:cNvSpPr/>
          <p:nvPr/>
        </p:nvSpPr>
        <p:spPr>
          <a:xfrm rot="5400000">
            <a:off x="871668" y="4643938"/>
            <a:ext cx="1489565" cy="184703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599" b="1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599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14"/>
          <p:cNvSpPr/>
          <p:nvPr/>
        </p:nvSpPr>
        <p:spPr>
          <a:xfrm>
            <a:off x="2634410" y="2457473"/>
            <a:ext cx="4416818" cy="647193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button-outline</a:t>
            </a:r>
            <a:endParaRPr lang="zh-CN" altLang="en-US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14"/>
          <p:cNvSpPr/>
          <p:nvPr/>
        </p:nvSpPr>
        <p:spPr>
          <a:xfrm>
            <a:off x="2258093" y="5022215"/>
            <a:ext cx="4498068" cy="647193"/>
          </a:xfrm>
          <a:custGeom>
            <a:avLst/>
            <a:gdLst>
              <a:gd name="connsiteX0" fmla="*/ 0 w 4033295"/>
              <a:gd name="connsiteY0" fmla="*/ 0 h 648072"/>
              <a:gd name="connsiteX1" fmla="*/ 3709259 w 4033295"/>
              <a:gd name="connsiteY1" fmla="*/ 0 h 648072"/>
              <a:gd name="connsiteX2" fmla="*/ 4033295 w 4033295"/>
              <a:gd name="connsiteY2" fmla="*/ 324036 h 648072"/>
              <a:gd name="connsiteX3" fmla="*/ 3709259 w 4033295"/>
              <a:gd name="connsiteY3" fmla="*/ 648072 h 648072"/>
              <a:gd name="connsiteX4" fmla="*/ 72855 w 4033295"/>
              <a:gd name="connsiteY4" fmla="*/ 648072 h 648072"/>
              <a:gd name="connsiteX5" fmla="*/ 0 w 4033295"/>
              <a:gd name="connsiteY5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button-clear</a:t>
            </a:r>
            <a:endParaRPr lang="zh-CN" altLang="en-US" sz="2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14991" y="32636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用于定义透明按钮，透明按钮无任何填充色，如果为透明按钮设置了背景色，那么该按钮的边框和文本颜色将使用背景颜色。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472484" y="5801410"/>
            <a:ext cx="518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用于定义文本按钮，文本按钮不显示背景和边框。</a:t>
            </a:r>
            <a:endParaRPr lang="zh-CN" altLang="en-US" dirty="0"/>
          </a:p>
        </p:txBody>
      </p: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748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8054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5139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286876" y="4033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demo9-10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8388" y="1365766"/>
            <a:ext cx="5415072" cy="461665"/>
            <a:chOff x="490427" y="1434615"/>
            <a:chExt cx="5415072" cy="461665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无背景按钮和无背景无边框按钮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88608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074384"/>
            <a:ext cx="3740240" cy="105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83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按钮栏和图标按钮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90426" y="2176760"/>
            <a:ext cx="8101123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ionic</a:t>
            </a:r>
            <a:r>
              <a:rPr lang="zh-CN" altLang="zh-CN" dirty="0"/>
              <a:t>中提供了</a:t>
            </a:r>
            <a:r>
              <a:rPr lang="en-US" altLang="zh-CN" dirty="0"/>
              <a:t>.button-bar</a:t>
            </a:r>
            <a:r>
              <a:rPr lang="zh-CN" altLang="zh-CN" dirty="0"/>
              <a:t>类用于声明一个按钮栏，该按钮栏可以作为一组按钮的容器，按钮栏可以在页面的任何位</a:t>
            </a:r>
            <a:r>
              <a:rPr lang="zh-CN" altLang="zh-CN" dirty="0" smtClean="0"/>
              <a:t>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1429" y="3395186"/>
            <a:ext cx="717232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/>
            <a:r>
              <a:rPr lang="en-US" altLang="zh-CN" dirty="0"/>
              <a:t>&lt;any class="button-bar"&gt;</a:t>
            </a:r>
            <a:endParaRPr lang="zh-CN" altLang="zh-CN" dirty="0"/>
          </a:p>
          <a:p>
            <a:pPr lvl="2"/>
            <a:r>
              <a:rPr lang="en-US" altLang="zh-CN" dirty="0"/>
              <a:t>    &lt;any class="button"&gt;&lt;/any&gt;</a:t>
            </a:r>
            <a:endParaRPr lang="zh-CN" altLang="zh-CN" dirty="0"/>
          </a:p>
          <a:p>
            <a:pPr lvl="2"/>
            <a:r>
              <a:rPr lang="en-US" altLang="zh-CN" dirty="0"/>
              <a:t>    &lt;any class="button"&gt;...&lt;/any&gt;</a:t>
            </a:r>
            <a:endParaRPr lang="zh-CN" altLang="zh-CN" dirty="0"/>
          </a:p>
          <a:p>
            <a:pPr lvl="2"/>
            <a:r>
              <a:rPr lang="en-US" altLang="zh-CN" dirty="0"/>
              <a:t>    &lt;any class="button"&gt;...&lt;/any&gt;</a:t>
            </a:r>
            <a:endParaRPr lang="zh-CN" altLang="zh-CN" dirty="0"/>
          </a:p>
          <a:p>
            <a:pPr lvl="2"/>
            <a:r>
              <a:rPr lang="en-US" altLang="zh-CN" dirty="0"/>
              <a:t>&lt;/any&gt;</a:t>
            </a:r>
            <a:endParaRPr lang="zh-CN" altLang="zh-CN" dirty="0"/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6999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-111060" y="2152650"/>
            <a:ext cx="3036724" cy="1540510"/>
            <a:chOff x="5147455" y="4215820"/>
            <a:chExt cx="4437859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147455" y="4684157"/>
              <a:ext cx="4437859" cy="49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ionic CSS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布局方式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206075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3816722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2151" y="4922182"/>
            <a:ext cx="4782322" cy="1466389"/>
            <a:chOff x="3644106" y="4499534"/>
            <a:chExt cx="4782322" cy="1466389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644106" y="4499534"/>
              <a:ext cx="4782322" cy="1377770"/>
              <a:chOff x="3665514" y="4719021"/>
              <a:chExt cx="3149830" cy="1155823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197385" y="4302697"/>
                <a:ext cx="1040276" cy="2104018"/>
                <a:chOff x="1747517" y="2414057"/>
                <a:chExt cx="1476638" cy="963382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418754" y="2572037"/>
                  <a:ext cx="134168" cy="1476635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24467" y="4719021"/>
                <a:ext cx="2890877" cy="801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ionic CSS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基本布局</a:t>
                </a: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类、</a:t>
                </a: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颜色和图标类的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使用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92079" y="1648356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2939060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03854" y="2115961"/>
            <a:ext cx="4049521" cy="1524353"/>
            <a:chOff x="5574508" y="2359071"/>
            <a:chExt cx="3678012" cy="1277995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738929" y="2445892"/>
              <a:ext cx="3513591" cy="1191174"/>
              <a:chOff x="5790796" y="1318311"/>
              <a:chExt cx="3516758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790796" y="1792837"/>
                <a:ext cx="2287419" cy="652633"/>
                <a:chOff x="1931193" y="2368280"/>
                <a:chExt cx="2391820" cy="652941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931193" y="2368280"/>
                  <a:ext cx="57449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505687" y="3021221"/>
                  <a:ext cx="1817326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7994001" y="1318311"/>
                <a:ext cx="489391" cy="520715"/>
                <a:chOff x="2192118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192118" y="3584237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28017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574508" y="2359071"/>
              <a:ext cx="3091130" cy="800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ionic CSS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界面组件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类和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栅格系统类的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 rot="18301567">
            <a:off x="3077828" y="2558453"/>
            <a:ext cx="1042991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050084" y="4396340"/>
            <a:ext cx="1042991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</p:spTree>
    <p:extLst>
      <p:ext uri="{BB962C8B-B14F-4D97-AF65-F5344CB8AC3E}">
        <p14:creationId xmlns:p14="http://schemas.microsoft.com/office/powerpoint/2010/main" val="33402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96376" y="4033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demo9-11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按钮栏和图标按钮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577" y="3282026"/>
            <a:ext cx="3975843" cy="58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7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38150" y="1622028"/>
            <a:ext cx="5415072" cy="461665"/>
            <a:chOff x="490427" y="1434615"/>
            <a:chExt cx="5415072" cy="461665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2431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136762" y="3002101"/>
            <a:ext cx="363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ionic</a:t>
            </a:r>
            <a:r>
              <a:rPr lang="zh-CN" altLang="zh-CN" smtClean="0"/>
              <a:t>中定义列表的方式如下所示。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10050" y="3652629"/>
            <a:ext cx="40767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&lt;any class="list"&gt;</a:t>
            </a:r>
            <a:endParaRPr lang="zh-CN" altLang="zh-CN" dirty="0"/>
          </a:p>
          <a:p>
            <a:r>
              <a:rPr lang="en-US" altLang="zh-CN" dirty="0"/>
              <a:t>    &lt;any class="item"&gt;...&lt;/any&gt;</a:t>
            </a:r>
            <a:endParaRPr lang="zh-CN" altLang="zh-CN" dirty="0"/>
          </a:p>
          <a:p>
            <a:r>
              <a:rPr lang="en-US" altLang="zh-CN" dirty="0"/>
              <a:t>    &lt;any class="item"&gt;...&lt;/any&gt;</a:t>
            </a:r>
            <a:endParaRPr lang="zh-CN" altLang="zh-CN" dirty="0"/>
          </a:p>
          <a:p>
            <a:r>
              <a:rPr lang="en-US" altLang="zh-CN" dirty="0"/>
              <a:t>    &lt;any class="item"&gt;...&lt;/any&gt;</a:t>
            </a:r>
            <a:endParaRPr lang="zh-CN" altLang="zh-CN" dirty="0"/>
          </a:p>
          <a:p>
            <a:r>
              <a:rPr lang="en-US" altLang="zh-CN" dirty="0"/>
              <a:t>    &lt;any class="item"&gt;...&lt;/any&gt;</a:t>
            </a:r>
            <a:endParaRPr lang="zh-CN" altLang="zh-CN" dirty="0"/>
          </a:p>
          <a:p>
            <a:r>
              <a:rPr lang="en-US" altLang="zh-CN" dirty="0"/>
              <a:t>&lt;/any&gt;</a:t>
            </a:r>
            <a:endParaRPr lang="zh-CN" altLang="zh-CN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491560"/>
            <a:ext cx="3422275" cy="313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95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60519"/>
              </p:ext>
            </p:extLst>
          </p:nvPr>
        </p:nvGraphicFramePr>
        <p:xfrm>
          <a:off x="2120629" y="3083854"/>
          <a:ext cx="4604990" cy="2115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190"/>
                <a:gridCol w="2971800"/>
              </a:tblGrid>
              <a:tr h="453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5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list-borderless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去掉列表边框样式。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49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list-inset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定义有边距的列表。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5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card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定义有边距和阴影的列表。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72677" y="1308199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list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类的同级样式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07633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829392" y="3317700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1" name="椭圆 2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13368" y="4052663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4" name="椭圆 2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22037" y="2372685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7" name="椭圆 2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53773" y="3186669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0" name="椭圆 2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97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34568"/>
              </p:ext>
            </p:extLst>
          </p:nvPr>
        </p:nvGraphicFramePr>
        <p:xfrm>
          <a:off x="1298360" y="2372690"/>
          <a:ext cx="6093040" cy="396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9407"/>
                <a:gridCol w="3723633"/>
              </a:tblGrid>
              <a:tr h="304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item-borderless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去掉列表项的边框。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item-{color}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定义列表项配色。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item-divider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定义列表分隔符。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item-button-left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定义列表项内按钮位置，左侧。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item-button-right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定义列表项内按钮位置，右侧。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item-icon-left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定义列表项内图标位置，左侧。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item-icon-right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定义列表项内图标位置，右侧。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item-avatar-left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定义列表项内头像位置，左侧。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item-avatar-right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定义列表项内头像位置，右侧。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item-thumbnail-left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定义列表项内缩略图位置，左侧。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item-thumbnail-right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定义列表项内缩略图位置，右侧。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47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item-image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定义列表项内图像位置。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3023" y="1344513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item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类的同级样式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07633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180438" y="268877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1" name="椭圆 2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64414" y="3423740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4" name="椭圆 2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73083" y="174376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7" name="椭圆 2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04819" y="2557746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0" name="椭圆 2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67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99370" y="1403239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item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类的下级样式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07633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50509"/>
              </p:ext>
            </p:extLst>
          </p:nvPr>
        </p:nvGraphicFramePr>
        <p:xfrm>
          <a:off x="2551429" y="3061652"/>
          <a:ext cx="3720375" cy="2371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043"/>
                <a:gridCol w="2063332"/>
              </a:tblGrid>
              <a:tr h="573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类名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 badge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定义徽章。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 icon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定义图标。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 button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定义按钮。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388349" y="3181139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1" name="椭圆 2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72325" y="3916102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4" name="椭圆 2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80994" y="2236124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7" name="椭圆 2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12730" y="3050108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0" name="椭圆 2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97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53212" y="3244489"/>
            <a:ext cx="7637575" cy="1642563"/>
            <a:chOff x="1050566" y="2772576"/>
            <a:chExt cx="10090868" cy="2170176"/>
          </a:xfrm>
        </p:grpSpPr>
        <p:sp>
          <p:nvSpPr>
            <p:cNvPr id="44" name="Block Arc 49"/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5" name="Block Arc 50"/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6" name="Block Arc 51"/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Block Arc 52"/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Block Arc 53"/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42" name="Oval 58"/>
          <p:cNvSpPr/>
          <p:nvPr/>
        </p:nvSpPr>
        <p:spPr>
          <a:xfrm>
            <a:off x="5612830" y="3599861"/>
            <a:ext cx="921173" cy="921173"/>
          </a:xfrm>
          <a:prstGeom prst="ellipse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Oval 59"/>
          <p:cNvSpPr/>
          <p:nvPr/>
        </p:nvSpPr>
        <p:spPr>
          <a:xfrm>
            <a:off x="7114247" y="3599861"/>
            <a:ext cx="921173" cy="921173"/>
          </a:xfrm>
          <a:prstGeom prst="ellipse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Oval 56"/>
          <p:cNvSpPr/>
          <p:nvPr/>
        </p:nvSpPr>
        <p:spPr>
          <a:xfrm>
            <a:off x="2610000" y="3599861"/>
            <a:ext cx="921173" cy="921173"/>
          </a:xfrm>
          <a:prstGeom prst="ellipse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Oval 57"/>
          <p:cNvSpPr/>
          <p:nvPr/>
        </p:nvSpPr>
        <p:spPr>
          <a:xfrm>
            <a:off x="4111415" y="3599861"/>
            <a:ext cx="921173" cy="921173"/>
          </a:xfrm>
          <a:prstGeom prst="ellipse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1108585" y="3599861"/>
            <a:ext cx="921173" cy="921173"/>
            <a:chOff x="1520087" y="3242097"/>
            <a:chExt cx="1217066" cy="1217066"/>
          </a:xfrm>
        </p:grpSpPr>
        <p:sp>
          <p:nvSpPr>
            <p:cNvPr id="34" name="Oval 55"/>
            <p:cNvSpPr/>
            <p:nvPr/>
          </p:nvSpPr>
          <p:spPr>
            <a:xfrm>
              <a:off x="1520087" y="3242097"/>
              <a:ext cx="1217066" cy="1217066"/>
            </a:xfrm>
            <a:prstGeom prst="ellips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Freeform 64"/>
            <p:cNvSpPr>
              <a:spLocks noEditPoints="1"/>
            </p:cNvSpPr>
            <p:nvPr/>
          </p:nvSpPr>
          <p:spPr bwMode="auto">
            <a:xfrm>
              <a:off x="1892065" y="3591229"/>
              <a:ext cx="460437" cy="536153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68"/>
          <p:cNvGrpSpPr/>
          <p:nvPr/>
        </p:nvGrpSpPr>
        <p:grpSpPr>
          <a:xfrm>
            <a:off x="1507792" y="4614916"/>
            <a:ext cx="113163" cy="397692"/>
            <a:chOff x="8243431" y="1672074"/>
            <a:chExt cx="199000" cy="699358"/>
          </a:xfrm>
          <a:solidFill>
            <a:sysClr val="window" lastClr="FFFFFF">
              <a:lumMod val="75000"/>
            </a:sysClr>
          </a:solidFill>
        </p:grpSpPr>
        <p:sp>
          <p:nvSpPr>
            <p:cNvPr id="31" name="Oval 65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Oval 66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Oval 67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69"/>
          <p:cNvGrpSpPr/>
          <p:nvPr/>
        </p:nvGrpSpPr>
        <p:grpSpPr>
          <a:xfrm>
            <a:off x="4515420" y="4614916"/>
            <a:ext cx="113163" cy="397692"/>
            <a:chOff x="8243431" y="1672074"/>
            <a:chExt cx="199000" cy="699358"/>
          </a:xfrm>
          <a:solidFill>
            <a:sysClr val="window" lastClr="FFFFFF">
              <a:lumMod val="75000"/>
            </a:sysClr>
          </a:solidFill>
        </p:grpSpPr>
        <p:sp>
          <p:nvSpPr>
            <p:cNvPr id="28" name="Oval 70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Oval 71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Oval 72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73"/>
          <p:cNvGrpSpPr/>
          <p:nvPr/>
        </p:nvGrpSpPr>
        <p:grpSpPr>
          <a:xfrm>
            <a:off x="7518249" y="4614916"/>
            <a:ext cx="113163" cy="397692"/>
            <a:chOff x="8243431" y="1672074"/>
            <a:chExt cx="199000" cy="699358"/>
          </a:xfrm>
          <a:solidFill>
            <a:sysClr val="window" lastClr="FFFFFF">
              <a:lumMod val="75000"/>
            </a:sysClr>
          </a:solidFill>
        </p:grpSpPr>
        <p:sp>
          <p:nvSpPr>
            <p:cNvPr id="25" name="Oval 74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Oval 75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Oval 76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77"/>
          <p:cNvGrpSpPr/>
          <p:nvPr/>
        </p:nvGrpSpPr>
        <p:grpSpPr>
          <a:xfrm>
            <a:off x="3014003" y="3108280"/>
            <a:ext cx="113163" cy="397692"/>
            <a:chOff x="8243431" y="1672074"/>
            <a:chExt cx="199000" cy="699358"/>
          </a:xfrm>
          <a:solidFill>
            <a:sysClr val="window" lastClr="FFFFFF">
              <a:lumMod val="75000"/>
            </a:sysClr>
          </a:solidFill>
        </p:grpSpPr>
        <p:sp>
          <p:nvSpPr>
            <p:cNvPr id="22" name="Oval 78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Oval 79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Oval 80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81"/>
          <p:cNvGrpSpPr/>
          <p:nvPr/>
        </p:nvGrpSpPr>
        <p:grpSpPr>
          <a:xfrm>
            <a:off x="6016835" y="3108280"/>
            <a:ext cx="113163" cy="397692"/>
            <a:chOff x="8243431" y="1672074"/>
            <a:chExt cx="199000" cy="699358"/>
          </a:xfrm>
          <a:solidFill>
            <a:sysClr val="window" lastClr="FFFFFF">
              <a:lumMod val="75000"/>
            </a:sysClr>
          </a:solidFill>
        </p:grpSpPr>
        <p:sp>
          <p:nvSpPr>
            <p:cNvPr id="19" name="Oval 82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Oval 83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Oval 84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9630" y="1341802"/>
            <a:ext cx="5415072" cy="461665"/>
            <a:chOff x="490427" y="1434615"/>
            <a:chExt cx="5415072" cy="461665"/>
          </a:xfrm>
        </p:grpSpPr>
        <p:sp>
          <p:nvSpPr>
            <p:cNvPr id="50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1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2431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​​ 43"/>
          <p:cNvSpPr>
            <a:spLocks noChangeArrowheads="1"/>
          </p:cNvSpPr>
          <p:nvPr/>
        </p:nvSpPr>
        <p:spPr bwMode="auto">
          <a:xfrm>
            <a:off x="645756" y="5140656"/>
            <a:ext cx="17581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嵌入列</a:t>
            </a: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表分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隔符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5" name="矩形​​ 44"/>
          <p:cNvSpPr>
            <a:spLocks noChangeArrowheads="1"/>
          </p:cNvSpPr>
          <p:nvPr/>
        </p:nvSpPr>
        <p:spPr bwMode="auto">
          <a:xfrm>
            <a:off x="2254627" y="2712417"/>
            <a:ext cx="1707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为列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表嵌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入图标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6" name="矩形​​ 45"/>
          <p:cNvSpPr>
            <a:spLocks noChangeArrowheads="1"/>
          </p:cNvSpPr>
          <p:nvPr/>
        </p:nvSpPr>
        <p:spPr bwMode="auto">
          <a:xfrm>
            <a:off x="3781552" y="5156045"/>
            <a:ext cx="1620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为列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表嵌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入头像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7" name="矩形​​ 46"/>
          <p:cNvSpPr>
            <a:spLocks noChangeArrowheads="1"/>
          </p:cNvSpPr>
          <p:nvPr/>
        </p:nvSpPr>
        <p:spPr bwMode="auto">
          <a:xfrm>
            <a:off x="5216927" y="2670151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为列表嵌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入缩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略图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8" name="矩形​​ 45"/>
          <p:cNvSpPr>
            <a:spLocks noChangeArrowheads="1"/>
          </p:cNvSpPr>
          <p:nvPr/>
        </p:nvSpPr>
        <p:spPr bwMode="auto">
          <a:xfrm>
            <a:off x="6820933" y="5156045"/>
            <a:ext cx="1620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为列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表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嵌入徽章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9" name="Oval 493"/>
          <p:cNvSpPr>
            <a:spLocks noChangeArrowheads="1"/>
          </p:cNvSpPr>
          <p:nvPr/>
        </p:nvSpPr>
        <p:spPr bwMode="auto">
          <a:xfrm>
            <a:off x="4406756" y="3850040"/>
            <a:ext cx="330485" cy="372331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497"/>
          <p:cNvSpPr>
            <a:spLocks noEditPoints="1"/>
          </p:cNvSpPr>
          <p:nvPr/>
        </p:nvSpPr>
        <p:spPr bwMode="auto">
          <a:xfrm>
            <a:off x="2897246" y="3777248"/>
            <a:ext cx="350780" cy="50227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60"/>
          <p:cNvSpPr>
            <a:spLocks noEditPoints="1"/>
          </p:cNvSpPr>
          <p:nvPr/>
        </p:nvSpPr>
        <p:spPr bwMode="auto">
          <a:xfrm>
            <a:off x="7428029" y="3916553"/>
            <a:ext cx="293607" cy="332056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2" name="Group 23"/>
          <p:cNvGrpSpPr/>
          <p:nvPr/>
        </p:nvGrpSpPr>
        <p:grpSpPr>
          <a:xfrm>
            <a:off x="5901097" y="3876198"/>
            <a:ext cx="344637" cy="367908"/>
            <a:chOff x="9159875" y="1647825"/>
            <a:chExt cx="434975" cy="464344"/>
          </a:xfrm>
          <a:solidFill>
            <a:sysClr val="window" lastClr="FFFFFF"/>
          </a:solidFill>
        </p:grpSpPr>
        <p:sp>
          <p:nvSpPr>
            <p:cNvPr id="63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6" name="矩形​​ 30"/>
          <p:cNvSpPr>
            <a:spLocks noChangeArrowheads="1"/>
          </p:cNvSpPr>
          <p:nvPr/>
        </p:nvSpPr>
        <p:spPr bwMode="auto">
          <a:xfrm>
            <a:off x="542775" y="5612812"/>
            <a:ext cx="2156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代码详见教材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demo9-12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​​ 30"/>
          <p:cNvSpPr>
            <a:spLocks noChangeArrowheads="1"/>
          </p:cNvSpPr>
          <p:nvPr/>
        </p:nvSpPr>
        <p:spPr bwMode="auto">
          <a:xfrm>
            <a:off x="6496652" y="5612812"/>
            <a:ext cx="2156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代码详见教材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demo9-16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​​ 30"/>
          <p:cNvSpPr>
            <a:spLocks noChangeArrowheads="1"/>
          </p:cNvSpPr>
          <p:nvPr/>
        </p:nvSpPr>
        <p:spPr bwMode="auto">
          <a:xfrm>
            <a:off x="4957886" y="2260011"/>
            <a:ext cx="2156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代码详见教材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demo9-15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​​ 30"/>
          <p:cNvSpPr>
            <a:spLocks noChangeArrowheads="1"/>
          </p:cNvSpPr>
          <p:nvPr/>
        </p:nvSpPr>
        <p:spPr bwMode="auto">
          <a:xfrm>
            <a:off x="3456469" y="5609835"/>
            <a:ext cx="2156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代码详见教材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demo9-14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​​ 30"/>
          <p:cNvSpPr>
            <a:spLocks noChangeArrowheads="1"/>
          </p:cNvSpPr>
          <p:nvPr/>
        </p:nvSpPr>
        <p:spPr bwMode="auto">
          <a:xfrm>
            <a:off x="1955054" y="2260012"/>
            <a:ext cx="2156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代码详见教材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demo9-13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8901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601131"/>
            <a:ext cx="4856298" cy="39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片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328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4410075" y="1853270"/>
            <a:ext cx="3933826" cy="424731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ionic</a:t>
            </a:r>
            <a:r>
              <a:rPr lang="zh-CN" altLang="zh-CN" dirty="0"/>
              <a:t>中使用</a:t>
            </a:r>
            <a:r>
              <a:rPr lang="en-US" altLang="zh-CN" dirty="0"/>
              <a:t>.card</a:t>
            </a:r>
            <a:r>
              <a:rPr lang="zh-CN" altLang="zh-CN" dirty="0"/>
              <a:t>类来定义展示内容的卡片，由于其灵活的定制效果，目前在移动页面中的应用十分广泛。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.</a:t>
            </a:r>
            <a:r>
              <a:rPr lang="en-US" altLang="zh-CN" dirty="0"/>
              <a:t>card</a:t>
            </a:r>
            <a:r>
              <a:rPr lang="zh-CN" altLang="zh-CN" dirty="0"/>
              <a:t>类的使用方法与列表十分类似，卡片内部需要包含一个引用了</a:t>
            </a:r>
            <a:r>
              <a:rPr lang="en-US" altLang="zh-CN" dirty="0"/>
              <a:t>.item</a:t>
            </a:r>
            <a:r>
              <a:rPr lang="zh-CN" altLang="zh-CN" dirty="0"/>
              <a:t>类的子元素，通过引用</a:t>
            </a:r>
            <a:r>
              <a:rPr lang="en-US" altLang="zh-CN" dirty="0"/>
              <a:t>.item-divider </a:t>
            </a:r>
            <a:r>
              <a:rPr lang="zh-CN" altLang="zh-CN" dirty="0"/>
              <a:t>类为卡片添加头部与底部，引用</a:t>
            </a:r>
            <a:r>
              <a:rPr lang="en-US" altLang="zh-CN" dirty="0"/>
              <a:t>.card</a:t>
            </a:r>
            <a:r>
              <a:rPr lang="zh-CN" altLang="zh-CN" dirty="0"/>
              <a:t>类会自动为元素添加内边距和阴影，而与其类似的</a:t>
            </a:r>
            <a:r>
              <a:rPr lang="en-US" altLang="zh-CN" dirty="0"/>
              <a:t>.list</a:t>
            </a:r>
            <a:r>
              <a:rPr lang="zh-CN" altLang="zh-CN" dirty="0"/>
              <a:t>和</a:t>
            </a:r>
            <a:r>
              <a:rPr lang="en-US" altLang="zh-CN" dirty="0"/>
              <a:t>.list-inset </a:t>
            </a:r>
            <a:r>
              <a:rPr lang="zh-CN" altLang="zh-CN" dirty="0"/>
              <a:t>类不会为元素设置内边距和阴影。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73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96376" y="4033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demo9-17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卡片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案例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889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4" y="1838713"/>
            <a:ext cx="2543175" cy="447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562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表单输入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889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六边形 29"/>
          <p:cNvSpPr/>
          <p:nvPr/>
        </p:nvSpPr>
        <p:spPr>
          <a:xfrm rot="5400000">
            <a:off x="4622165" y="3045189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3620273" y="3045189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5056296" y="3884219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4622165" y="4712363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598502" y="4690592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六边形 14"/>
          <p:cNvSpPr/>
          <p:nvPr/>
        </p:nvSpPr>
        <p:spPr>
          <a:xfrm>
            <a:off x="3896527" y="4668431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6" name="六边形 35"/>
          <p:cNvSpPr/>
          <p:nvPr/>
        </p:nvSpPr>
        <p:spPr>
          <a:xfrm rot="5400000">
            <a:off x="3144711" y="3880352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3966355" y="3743759"/>
            <a:ext cx="1144322" cy="9955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8" name="Freeform 902"/>
          <p:cNvSpPr>
            <a:spLocks noEditPoints="1"/>
          </p:cNvSpPr>
          <p:nvPr/>
        </p:nvSpPr>
        <p:spPr bwMode="auto">
          <a:xfrm>
            <a:off x="4287888" y="4047752"/>
            <a:ext cx="501254" cy="388144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9" name="Freeform 97"/>
          <p:cNvSpPr>
            <a:spLocks noEditPoints="1"/>
          </p:cNvSpPr>
          <p:nvPr/>
        </p:nvSpPr>
        <p:spPr bwMode="auto">
          <a:xfrm>
            <a:off x="3454856" y="4117715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40" name="Freeform 98"/>
          <p:cNvSpPr>
            <a:spLocks noEditPoints="1"/>
          </p:cNvSpPr>
          <p:nvPr/>
        </p:nvSpPr>
        <p:spPr bwMode="auto">
          <a:xfrm>
            <a:off x="4899374" y="4955120"/>
            <a:ext cx="273844" cy="272654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41" name="Freeform 100"/>
          <p:cNvSpPr>
            <a:spLocks noEditPoints="1"/>
          </p:cNvSpPr>
          <p:nvPr/>
        </p:nvSpPr>
        <p:spPr bwMode="auto">
          <a:xfrm>
            <a:off x="3865484" y="4926866"/>
            <a:ext cx="272654" cy="272654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42" name="Freeform 148"/>
          <p:cNvSpPr>
            <a:spLocks noEditPoints="1"/>
          </p:cNvSpPr>
          <p:nvPr/>
        </p:nvSpPr>
        <p:spPr bwMode="auto">
          <a:xfrm>
            <a:off x="4957393" y="3258180"/>
            <a:ext cx="273844" cy="272654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43" name="Freeform 149"/>
          <p:cNvSpPr>
            <a:spLocks noEditPoints="1"/>
          </p:cNvSpPr>
          <p:nvPr/>
        </p:nvSpPr>
        <p:spPr bwMode="auto">
          <a:xfrm>
            <a:off x="5313896" y="4105213"/>
            <a:ext cx="270272" cy="272654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44" name="Freeform 99"/>
          <p:cNvSpPr>
            <a:spLocks noEditPoints="1"/>
          </p:cNvSpPr>
          <p:nvPr/>
        </p:nvSpPr>
        <p:spPr bwMode="auto">
          <a:xfrm>
            <a:off x="3912260" y="3253599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45" name="矩形 44"/>
          <p:cNvSpPr/>
          <p:nvPr/>
        </p:nvSpPr>
        <p:spPr>
          <a:xfrm>
            <a:off x="957655" y="3071519"/>
            <a:ext cx="2695097" cy="6232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	文本输入框</a:t>
            </a:r>
            <a:endParaRPr lang="en-US" altLang="zh-CN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.item-input</a:t>
            </a:r>
          </a:p>
        </p:txBody>
      </p:sp>
      <p:sp>
        <p:nvSpPr>
          <p:cNvPr id="50" name="矩形 49"/>
          <p:cNvSpPr/>
          <p:nvPr/>
        </p:nvSpPr>
        <p:spPr>
          <a:xfrm>
            <a:off x="5963249" y="3949637"/>
            <a:ext cx="2695097" cy="6232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单</a:t>
            </a: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选按</a:t>
            </a:r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钮</a:t>
            </a:r>
            <a:endParaRPr lang="en-US" altLang="zh-CN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.item-radio</a:t>
            </a:r>
          </a:p>
        </p:txBody>
      </p:sp>
      <p:sp>
        <p:nvSpPr>
          <p:cNvPr id="51" name="矩形 50"/>
          <p:cNvSpPr/>
          <p:nvPr/>
        </p:nvSpPr>
        <p:spPr>
          <a:xfrm>
            <a:off x="5402510" y="4779824"/>
            <a:ext cx="2695097" cy="6232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选</a:t>
            </a: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择</a:t>
            </a:r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框</a:t>
            </a:r>
            <a:endParaRPr lang="en-US" altLang="zh-CN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.item-select</a:t>
            </a:r>
          </a:p>
        </p:txBody>
      </p:sp>
      <p:sp>
        <p:nvSpPr>
          <p:cNvPr id="52" name="矩形 51"/>
          <p:cNvSpPr/>
          <p:nvPr/>
        </p:nvSpPr>
        <p:spPr>
          <a:xfrm>
            <a:off x="5473593" y="3096613"/>
            <a:ext cx="2695097" cy="6232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复</a:t>
            </a: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选</a:t>
            </a:r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框</a:t>
            </a:r>
            <a:endParaRPr lang="en-US" altLang="zh-CN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.item-checkbox</a:t>
            </a:r>
          </a:p>
        </p:txBody>
      </p:sp>
      <p:sp>
        <p:nvSpPr>
          <p:cNvPr id="53" name="矩形 52"/>
          <p:cNvSpPr/>
          <p:nvPr/>
        </p:nvSpPr>
        <p:spPr>
          <a:xfrm>
            <a:off x="490427" y="3935643"/>
            <a:ext cx="2695097" cy="6232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</a:t>
            </a: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		开</a:t>
            </a:r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关</a:t>
            </a:r>
            <a:endParaRPr lang="en-US" altLang="zh-CN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.item-toggle</a:t>
            </a:r>
          </a:p>
        </p:txBody>
      </p:sp>
      <p:sp>
        <p:nvSpPr>
          <p:cNvPr id="54" name="矩形 53"/>
          <p:cNvSpPr/>
          <p:nvPr/>
        </p:nvSpPr>
        <p:spPr>
          <a:xfrm>
            <a:off x="891429" y="4668431"/>
            <a:ext cx="2695097" cy="7848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</a:t>
            </a:r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			滑动条</a:t>
            </a:r>
            <a:endParaRPr lang="en-US" altLang="zh-CN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. range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85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21885" y="3654819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01651" y="2522937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2205738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1374" y="292349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普通文本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28975" y="3654818"/>
            <a:ext cx="2705100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73844" y="3654817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40120" y="2566846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74259" y="2522937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997365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33669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09843" y="295485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带图标的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输入框</a:t>
            </a:r>
          </a:p>
        </p:txBody>
      </p:sp>
      <p:sp>
        <p:nvSpPr>
          <p:cNvPr id="20" name="矩形 19"/>
          <p:cNvSpPr/>
          <p:nvPr/>
        </p:nvSpPr>
        <p:spPr>
          <a:xfrm>
            <a:off x="6651282" y="295485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堆叠标签式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输入框</a:t>
            </a:r>
          </a:p>
        </p:txBody>
      </p:sp>
      <p:sp>
        <p:nvSpPr>
          <p:cNvPr id="21" name="矩形 20"/>
          <p:cNvSpPr/>
          <p:nvPr/>
        </p:nvSpPr>
        <p:spPr>
          <a:xfrm>
            <a:off x="582419" y="4001982"/>
            <a:ext cx="2560831" cy="178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&lt;any class="item-input"&gt;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    &lt;span class="input-label"&gt;...&lt;/span&gt;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    &lt;input type="text"&gt;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Calibri" pitchFamily="34" charset="0"/>
                <a:ea typeface="宋体" charset="-122"/>
              </a:rPr>
              <a:t>&lt;/any&gt;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latin typeface="Calibri" pitchFamily="34" charset="0"/>
                <a:ea typeface="宋体" charset="-122"/>
              </a:rPr>
              <a:t>如果希望获得一种更简洁的效果，可以将描述标签省略，然后使用</a:t>
            </a:r>
            <a:r>
              <a:rPr lang="en-US" altLang="zh-CN" sz="1050" dirty="0">
                <a:latin typeface="Calibri" pitchFamily="34" charset="0"/>
                <a:ea typeface="宋体" charset="-122"/>
              </a:rPr>
              <a:t>input</a:t>
            </a:r>
            <a:r>
              <a:rPr lang="zh-CN" altLang="en-US" sz="1050" dirty="0">
                <a:latin typeface="Calibri" pitchFamily="34" charset="0"/>
                <a:ea typeface="宋体" charset="-122"/>
              </a:rPr>
              <a:t>元素的</a:t>
            </a:r>
            <a:r>
              <a:rPr lang="en-US" altLang="zh-CN" sz="1050" dirty="0">
                <a:latin typeface="Calibri" pitchFamily="34" charset="0"/>
                <a:ea typeface="宋体" charset="-122"/>
              </a:rPr>
              <a:t>placeholder</a:t>
            </a:r>
            <a:r>
              <a:rPr lang="zh-CN" altLang="en-US" sz="1050" dirty="0">
                <a:latin typeface="Calibri" pitchFamily="34" charset="0"/>
                <a:ea typeface="宋体" charset="-122"/>
              </a:rPr>
              <a:t>属性来显示提示信息。</a:t>
            </a:r>
            <a:endParaRPr lang="en-US" altLang="zh-CN" sz="1050" dirty="0">
              <a:latin typeface="Calibri" pitchFamily="34" charset="0"/>
              <a:ea typeface="宋体" charset="-122"/>
            </a:endParaRPr>
          </a:p>
        </p:txBody>
      </p:sp>
      <p:sp>
        <p:nvSpPr>
          <p:cNvPr id="22" name="原创设计师QQ598969553        _16"/>
          <p:cNvSpPr txBox="1"/>
          <p:nvPr/>
        </p:nvSpPr>
        <p:spPr>
          <a:xfrm>
            <a:off x="3282865" y="4148176"/>
            <a:ext cx="2705100" cy="1211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&lt;any class="item-input"&gt;</a:t>
            </a:r>
            <a:endParaRPr lang="zh-CN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&lt;i class="icon ion-search"&gt;&lt;/i&gt;</a:t>
            </a:r>
            <a:endParaRPr lang="zh-CN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&lt;input type="text" placeholder="</a:t>
            </a:r>
            <a:r>
              <a:rPr lang="zh-CN" altLang="zh-CN" sz="1050" dirty="0"/>
              <a:t>请输入搜索内容</a:t>
            </a:r>
            <a:r>
              <a:rPr lang="en-US" altLang="zh-CN" sz="1050" dirty="0"/>
              <a:t>"&gt;</a:t>
            </a:r>
            <a:endParaRPr lang="zh-CN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&lt;/any&gt;</a:t>
            </a:r>
            <a:endParaRPr lang="zh-CN" altLang="zh-CN" sz="1050" dirty="0"/>
          </a:p>
        </p:txBody>
      </p:sp>
      <p:sp>
        <p:nvSpPr>
          <p:cNvPr id="23" name="原创设计师QQ598969553        _17"/>
          <p:cNvSpPr txBox="1"/>
          <p:nvPr/>
        </p:nvSpPr>
        <p:spPr>
          <a:xfrm>
            <a:off x="6092894" y="4157701"/>
            <a:ext cx="2536756" cy="11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50" dirty="0"/>
              <a:t>&lt;any class="item-input item-stacked-label"&gt;</a:t>
            </a:r>
            <a:endParaRPr lang="zh-CN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&lt;span class="input-label"&gt;Email&lt;/span&gt;</a:t>
            </a:r>
            <a:endParaRPr lang="zh-CN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        &lt;input type="text" placeholder="me@itcast.cn"&gt;</a:t>
            </a:r>
            <a:endParaRPr lang="zh-CN" altLang="zh-CN" sz="1050" dirty="0"/>
          </a:p>
          <a:p>
            <a:pPr>
              <a:lnSpc>
                <a:spcPct val="150000"/>
              </a:lnSpc>
            </a:pPr>
            <a:r>
              <a:rPr lang="en-US" altLang="zh-CN" sz="1050" dirty="0"/>
              <a:t>&lt;/any&gt;</a:t>
            </a:r>
            <a:endParaRPr lang="zh-CN" altLang="zh-CN" sz="1050" dirty="0"/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9003" y="1592492"/>
            <a:ext cx="5415072" cy="461665"/>
            <a:chOff x="490427" y="1434615"/>
            <a:chExt cx="5415072" cy="461665"/>
          </a:xfrm>
        </p:grpSpPr>
        <p:sp>
          <p:nvSpPr>
            <p:cNvPr id="2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文本输入框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07179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016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5290543" y="1524812"/>
            <a:ext cx="3100982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</a:t>
            </a:r>
            <a:r>
              <a:rPr lang="en-US" altLang="zh-CN" sz="3200" dirty="0" smtClean="0"/>
              <a:t>                   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主</a:t>
            </a:r>
            <a:r>
              <a:rPr lang="zh-CN" altLang="zh-CN" dirty="0"/>
              <a:t>要提供预定义的</a:t>
            </a:r>
            <a:r>
              <a:rPr lang="en-US" altLang="zh-CN" dirty="0"/>
              <a:t> CSS </a:t>
            </a:r>
            <a:r>
              <a:rPr lang="zh-CN" altLang="zh-CN" dirty="0"/>
              <a:t>类，来帮助读者快速构建适用于手机端的</a:t>
            </a:r>
            <a:r>
              <a:rPr lang="en-US" altLang="zh-CN" dirty="0"/>
              <a:t>UI</a:t>
            </a:r>
            <a:r>
              <a:rPr lang="zh-CN" altLang="zh-CN" dirty="0"/>
              <a:t>界面，与</a:t>
            </a:r>
            <a:r>
              <a:rPr lang="en-US" altLang="zh-CN" dirty="0"/>
              <a:t>Bootstrap</a:t>
            </a:r>
            <a:r>
              <a:rPr lang="zh-CN" altLang="zh-CN" dirty="0"/>
              <a:t>相比，</a:t>
            </a:r>
            <a:r>
              <a:rPr lang="en-US" altLang="zh-CN" dirty="0"/>
              <a:t>ionic CSS</a:t>
            </a:r>
            <a:r>
              <a:rPr lang="zh-CN" altLang="zh-CN" dirty="0"/>
              <a:t>十分轻量级，因为其中只提供了基本类型的样式，包括基本布局类样式、</a:t>
            </a:r>
            <a:r>
              <a:rPr lang="zh-CN" altLang="zh-CN" dirty="0" smtClean="0"/>
              <a:t>颜</a:t>
            </a:r>
            <a:r>
              <a:rPr lang="zh-CN" altLang="zh-CN" dirty="0"/>
              <a:t>色和图标类样式、界面组件类样式、栅格系统类样式。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2" y="2005012"/>
            <a:ext cx="4739887" cy="361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85842" y="1731674"/>
            <a:ext cx="1763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ionic CSS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0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96376" y="4033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demo9-18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19003" y="1592492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文本输入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框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案例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1949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47" y="2691475"/>
            <a:ext cx="3229260" cy="246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147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19003" y="1396663"/>
            <a:ext cx="5415072" cy="461665"/>
            <a:chOff x="490427" y="1434615"/>
            <a:chExt cx="5415072" cy="461665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复选框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50982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9" y="2177981"/>
            <a:ext cx="2882645" cy="428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95750" y="2423636"/>
            <a:ext cx="41910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ionic</a:t>
            </a:r>
            <a:r>
              <a:rPr lang="zh-CN" altLang="zh-CN" dirty="0"/>
              <a:t>中使用</a:t>
            </a:r>
            <a:r>
              <a:rPr lang="en-US" altLang="zh-CN" dirty="0"/>
              <a:t>.item-checkbox</a:t>
            </a:r>
            <a:r>
              <a:rPr lang="zh-CN" altLang="zh-CN" dirty="0"/>
              <a:t>类来声明复选框容器，使用</a:t>
            </a:r>
            <a:r>
              <a:rPr lang="en-US" altLang="zh-CN" dirty="0"/>
              <a:t>.checkbox</a:t>
            </a:r>
            <a:r>
              <a:rPr lang="zh-CN" altLang="zh-CN" dirty="0"/>
              <a:t>类来声明复选</a:t>
            </a:r>
            <a:r>
              <a:rPr lang="zh-CN" altLang="zh-CN" dirty="0" smtClean="0"/>
              <a:t>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95750" y="3855899"/>
            <a:ext cx="43529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&lt;any class="item-checkbox"&gt;</a:t>
            </a:r>
            <a:endParaRPr lang="zh-CN" altLang="zh-CN" sz="1600" dirty="0"/>
          </a:p>
          <a:p>
            <a:r>
              <a:rPr lang="en-US" altLang="zh-CN" sz="1600" dirty="0"/>
              <a:t>    &lt;any class="checkbox"&gt;</a:t>
            </a:r>
            <a:endParaRPr lang="zh-CN" altLang="zh-CN" sz="1600" dirty="0"/>
          </a:p>
          <a:p>
            <a:r>
              <a:rPr lang="en-US" altLang="zh-CN" sz="1600" dirty="0"/>
              <a:t>        &lt;input type="checkbox" class="checkbox-{color}"&gt;</a:t>
            </a:r>
            <a:endParaRPr lang="zh-CN" altLang="zh-CN" sz="1600" dirty="0"/>
          </a:p>
          <a:p>
            <a:r>
              <a:rPr lang="en-US" altLang="zh-CN" sz="1600" dirty="0"/>
              <a:t>    &lt;/any&gt;</a:t>
            </a:r>
            <a:endParaRPr lang="zh-CN" altLang="zh-CN" sz="1600" dirty="0"/>
          </a:p>
          <a:p>
            <a:r>
              <a:rPr lang="en-US" altLang="zh-CN" sz="1600" dirty="0"/>
              <a:t>&lt;/any&gt;</a:t>
            </a:r>
            <a:endParaRPr lang="zh-CN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10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1" y="3407455"/>
            <a:ext cx="5038725" cy="313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19003" y="1396663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开关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50982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19002" y="2129135"/>
            <a:ext cx="8034447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手</a:t>
            </a:r>
            <a:r>
              <a:rPr lang="zh-CN" altLang="zh-CN" dirty="0"/>
              <a:t>机</a:t>
            </a:r>
            <a:r>
              <a:rPr lang="en-US" altLang="zh-CN" dirty="0"/>
              <a:t>App</a:t>
            </a:r>
            <a:r>
              <a:rPr lang="zh-CN" altLang="zh-CN" dirty="0"/>
              <a:t>中经常使用开关来设置某项功能的开启和关闭状态，开关的可视部件包括两部分：滑轨（</a:t>
            </a:r>
            <a:r>
              <a:rPr lang="en-US" altLang="zh-CN" dirty="0"/>
              <a:t>.track</a:t>
            </a:r>
            <a:r>
              <a:rPr lang="zh-CN" altLang="zh-CN" dirty="0"/>
              <a:t>）和手柄（</a:t>
            </a:r>
            <a:r>
              <a:rPr lang="en-US" altLang="zh-CN" dirty="0"/>
              <a:t>.handle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96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10" y="3045505"/>
            <a:ext cx="24290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67273" y="4132211"/>
            <a:ext cx="368617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&lt;any class=="item-toggle&gt;</a:t>
            </a:r>
            <a:endParaRPr lang="zh-CN" altLang="zh-CN" sz="1600" dirty="0"/>
          </a:p>
          <a:p>
            <a:r>
              <a:rPr lang="en-US" altLang="zh-CN" sz="1600" dirty="0"/>
              <a:t>&lt;any class="toggle toggle-{color}"&gt;</a:t>
            </a:r>
            <a:endParaRPr lang="zh-CN" altLang="zh-CN" sz="1600" dirty="0"/>
          </a:p>
          <a:p>
            <a:r>
              <a:rPr lang="en-US" altLang="zh-CN" sz="1600" dirty="0"/>
              <a:t>    &lt;input type="checkbox"&gt;</a:t>
            </a:r>
            <a:endParaRPr lang="zh-CN" altLang="zh-CN" sz="1600" dirty="0"/>
          </a:p>
          <a:p>
            <a:r>
              <a:rPr lang="en-US" altLang="zh-CN" sz="1600" dirty="0"/>
              <a:t>    &lt;any class="track"&gt;</a:t>
            </a:r>
            <a:endParaRPr lang="zh-CN" altLang="zh-CN" sz="1600" dirty="0"/>
          </a:p>
          <a:p>
            <a:r>
              <a:rPr lang="en-US" altLang="zh-CN" sz="1600" dirty="0"/>
              <a:t>        &lt;any class="handle"&gt;&lt;/any&gt;</a:t>
            </a:r>
            <a:endParaRPr lang="zh-CN" altLang="zh-CN" sz="1600" dirty="0"/>
          </a:p>
          <a:p>
            <a:r>
              <a:rPr lang="en-US" altLang="zh-CN" sz="1600" dirty="0"/>
              <a:t>    &lt;/any&gt;</a:t>
            </a:r>
            <a:endParaRPr lang="zh-CN" altLang="zh-CN" sz="1600" dirty="0"/>
          </a:p>
          <a:p>
            <a:r>
              <a:rPr lang="en-US" altLang="zh-CN" sz="1600" dirty="0"/>
              <a:t>&lt;/any&gt;</a:t>
            </a:r>
            <a:endParaRPr lang="zh-CN" altLang="zh-CN" sz="1600" dirty="0"/>
          </a:p>
          <a:p>
            <a:r>
              <a:rPr lang="en-US" altLang="zh-CN" sz="1600" dirty="0"/>
              <a:t>&lt;/any&gt;</a:t>
            </a:r>
            <a:endParaRPr lang="zh-CN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98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9" y="2738439"/>
            <a:ext cx="3795712" cy="382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19003" y="1396663"/>
            <a:ext cx="5415072" cy="461665"/>
            <a:chOff x="490427" y="1434615"/>
            <a:chExt cx="5415072" cy="461665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单选按钮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7652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519003" y="2152561"/>
            <a:ext cx="80249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ionic</a:t>
            </a:r>
            <a:r>
              <a:rPr lang="zh-CN" altLang="zh-CN" dirty="0"/>
              <a:t>单选按钮是基于</a:t>
            </a:r>
            <a:r>
              <a:rPr lang="en-US" altLang="zh-CN" dirty="0"/>
              <a:t>HTML</a:t>
            </a:r>
            <a:r>
              <a:rPr lang="zh-CN" altLang="zh-CN" dirty="0"/>
              <a:t>的</a:t>
            </a:r>
            <a:r>
              <a:rPr lang="en-US" altLang="zh-CN" dirty="0"/>
              <a:t>input[type</a:t>
            </a:r>
            <a:r>
              <a:rPr lang="en-US" altLang="zh-CN" dirty="0" smtClean="0"/>
              <a:t>=“radio”]</a:t>
            </a:r>
            <a:r>
              <a:rPr lang="zh-CN" altLang="zh-CN" dirty="0"/>
              <a:t>实现的，单选按钮的可视部件包括两部分：选中图标（</a:t>
            </a:r>
            <a:r>
              <a:rPr lang="en-US" altLang="zh-CN" sz="2000" b="1" dirty="0">
                <a:solidFill>
                  <a:srgbClr val="0070C0"/>
                </a:solidFill>
              </a:rPr>
              <a:t>.radio-icon</a:t>
            </a:r>
            <a:r>
              <a:rPr lang="zh-CN" altLang="zh-CN" dirty="0"/>
              <a:t>）和描述内容</a:t>
            </a:r>
            <a:r>
              <a:rPr lang="zh-CN" altLang="zh-CN" dirty="0" smtClean="0"/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.item-content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3780" y="4834414"/>
            <a:ext cx="45720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/>
              <a:t>&lt;any class="list"&gt;</a:t>
            </a:r>
            <a:endParaRPr lang="zh-CN" altLang="zh-CN" sz="1600" dirty="0"/>
          </a:p>
          <a:p>
            <a:r>
              <a:rPr lang="en-US" altLang="zh-CN" sz="1600" dirty="0"/>
              <a:t>    &lt;any class="item item-radio"&gt;...&lt;/any&gt;</a:t>
            </a:r>
            <a:endParaRPr lang="zh-CN" altLang="zh-CN" sz="1600" dirty="0"/>
          </a:p>
          <a:p>
            <a:r>
              <a:rPr lang="en-US" altLang="zh-CN" sz="1600" dirty="0"/>
              <a:t>    &lt;any class="item item-radio"&gt;...&lt;/any&gt;</a:t>
            </a:r>
            <a:endParaRPr lang="zh-CN" altLang="zh-CN" sz="1600" dirty="0"/>
          </a:p>
          <a:p>
            <a:r>
              <a:rPr lang="en-US" altLang="zh-CN" sz="1600" dirty="0"/>
              <a:t>    ...</a:t>
            </a:r>
            <a:endParaRPr lang="zh-CN" altLang="zh-CN" sz="1600" dirty="0"/>
          </a:p>
          <a:p>
            <a:r>
              <a:rPr lang="en-US" altLang="zh-CN" sz="1600" dirty="0"/>
              <a:t>&lt;/any&gt;</a:t>
            </a:r>
            <a:endParaRPr lang="zh-CN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643780" y="3117026"/>
            <a:ext cx="45720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/>
              <a:t>&lt;any class="item-radio"&gt;</a:t>
            </a:r>
            <a:endParaRPr lang="zh-CN" altLang="zh-CN" sz="1600" dirty="0"/>
          </a:p>
          <a:p>
            <a:r>
              <a:rPr lang="en-US" altLang="zh-CN" sz="1600" dirty="0"/>
              <a:t>    &lt;input name="{group-name}" type="radio"&gt;</a:t>
            </a:r>
            <a:endParaRPr lang="zh-CN" altLang="zh-CN" sz="1600" dirty="0"/>
          </a:p>
          <a:p>
            <a:r>
              <a:rPr lang="en-US" altLang="zh-CN" sz="1600" dirty="0"/>
              <a:t>    &lt;any class="item-content"&gt;...&lt;/any&gt;</a:t>
            </a:r>
            <a:endParaRPr lang="zh-CN" altLang="zh-CN" sz="1600" dirty="0"/>
          </a:p>
          <a:p>
            <a:r>
              <a:rPr lang="en-US" altLang="zh-CN" sz="1600" dirty="0"/>
              <a:t>    &lt;any class="radio-icon ion-checkmark"&gt;&lt;/any&gt;</a:t>
            </a:r>
            <a:endParaRPr lang="zh-CN" altLang="zh-CN" sz="1600" dirty="0"/>
          </a:p>
          <a:p>
            <a:r>
              <a:rPr lang="en-US" altLang="zh-CN" sz="1600" dirty="0"/>
              <a:t>&lt;/any&gt;</a:t>
            </a:r>
            <a:endParaRPr lang="zh-CN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20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96376" y="4033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demo9-19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19003" y="1592492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复选框、开关和单选按钮案例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59592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7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2619374"/>
            <a:ext cx="3057525" cy="317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832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9003" y="1396663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滑动条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7652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5" y="2524125"/>
            <a:ext cx="3468984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648075" y="4306163"/>
            <a:ext cx="4572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&lt;any class="range"&gt;</a:t>
            </a:r>
            <a:endParaRPr lang="zh-CN" altLang="zh-CN" dirty="0"/>
          </a:p>
          <a:p>
            <a:r>
              <a:rPr lang="en-US" altLang="zh-CN" dirty="0"/>
              <a:t>    &lt;any class="icon {left-icon-name}"&gt;&lt;/any&gt;</a:t>
            </a:r>
            <a:endParaRPr lang="zh-CN" altLang="zh-CN" dirty="0"/>
          </a:p>
          <a:p>
            <a:r>
              <a:rPr lang="en-US" altLang="zh-CN" dirty="0"/>
              <a:t>    &lt;input name="{range-name}" class=" range-{color}" type="range"&gt;</a:t>
            </a:r>
            <a:endParaRPr lang="zh-CN" altLang="zh-CN" dirty="0"/>
          </a:p>
          <a:p>
            <a:r>
              <a:rPr lang="en-US" altLang="zh-CN" dirty="0"/>
              <a:t>    &lt;any class="icon {right-icon-name}"&gt;&lt;/any&gt;</a:t>
            </a:r>
            <a:endParaRPr lang="zh-CN" altLang="zh-CN" dirty="0"/>
          </a:p>
          <a:p>
            <a:r>
              <a:rPr lang="en-US" altLang="zh-CN" dirty="0"/>
              <a:t>&lt;/any&gt;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0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9003" y="1396663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选择框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7652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7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70" y="2101898"/>
            <a:ext cx="19431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60" y="2800350"/>
            <a:ext cx="1943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4794349"/>
            <a:ext cx="1943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9003" y="4076700"/>
            <a:ext cx="3576747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&lt;label class="item-input item-select"&gt;</a:t>
            </a:r>
            <a:endParaRPr lang="zh-CN" altLang="zh-CN" sz="1600" dirty="0"/>
          </a:p>
          <a:p>
            <a:r>
              <a:rPr lang="en-US" altLang="zh-CN" sz="1600" dirty="0"/>
              <a:t>    &lt;any class="input-label"&gt;&lt;/any&gt;</a:t>
            </a:r>
            <a:endParaRPr lang="zh-CN" altLang="zh-CN" sz="1600" dirty="0"/>
          </a:p>
          <a:p>
            <a:r>
              <a:rPr lang="en-US" altLang="zh-CN" sz="1600" dirty="0"/>
              <a:t>    &lt;select&gt;</a:t>
            </a:r>
            <a:endParaRPr lang="zh-CN" altLang="zh-CN" sz="1600" dirty="0"/>
          </a:p>
          <a:p>
            <a:r>
              <a:rPr lang="en-US" altLang="zh-CN" sz="1600" dirty="0"/>
              <a:t>        &lt;option&gt;...&lt;/option&gt;</a:t>
            </a:r>
            <a:endParaRPr lang="zh-CN" altLang="zh-CN" sz="1600" dirty="0"/>
          </a:p>
          <a:p>
            <a:r>
              <a:rPr lang="en-US" altLang="zh-CN" sz="1600" dirty="0"/>
              <a:t>        &lt;option&gt;...&lt;/option&gt;</a:t>
            </a:r>
            <a:endParaRPr lang="zh-CN" altLang="zh-CN" sz="1600" dirty="0"/>
          </a:p>
          <a:p>
            <a:r>
              <a:rPr lang="en-US" altLang="zh-CN" sz="1600" dirty="0"/>
              <a:t>        ...</a:t>
            </a:r>
            <a:endParaRPr lang="zh-CN" altLang="zh-CN" sz="1600" dirty="0"/>
          </a:p>
          <a:p>
            <a:r>
              <a:rPr lang="en-US" altLang="zh-CN" sz="1600" dirty="0"/>
              <a:t>    &lt;/select&gt;</a:t>
            </a:r>
            <a:endParaRPr lang="zh-CN" altLang="zh-CN" sz="1600" dirty="0"/>
          </a:p>
          <a:p>
            <a:r>
              <a:rPr lang="en-US" altLang="zh-CN" sz="1600" dirty="0"/>
              <a:t>&lt;/label&gt;</a:t>
            </a:r>
            <a:endParaRPr lang="zh-CN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49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653501"/>
            <a:ext cx="209646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96376" y="4033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19003" y="1592492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滑动条和选择框案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443397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8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358101"/>
            <a:ext cx="2524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4" y="4218552"/>
            <a:ext cx="25241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91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9003" y="1396663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选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7652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164850" y="2381161"/>
            <a:ext cx="6807576" cy="142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选</a:t>
            </a:r>
            <a:r>
              <a:rPr lang="zh-CN" altLang="zh-CN" dirty="0"/>
              <a:t>项卡是一个可以包含多个按钮或链接的容器，通常用于实现导航功能。</a:t>
            </a:r>
            <a:r>
              <a:rPr lang="en-US" altLang="zh-CN" dirty="0"/>
              <a:t>ionic</a:t>
            </a:r>
            <a:r>
              <a:rPr lang="zh-CN" altLang="zh-CN" dirty="0"/>
              <a:t>中使用</a:t>
            </a:r>
            <a:r>
              <a:rPr lang="en-US" altLang="zh-CN" sz="2400" b="1" dirty="0">
                <a:solidFill>
                  <a:srgbClr val="0070C0"/>
                </a:solidFill>
              </a:rPr>
              <a:t>.tabs</a:t>
            </a:r>
            <a:r>
              <a:rPr lang="zh-CN" altLang="zh-CN" dirty="0"/>
              <a:t>类声明选项卡，使用</a:t>
            </a:r>
            <a:r>
              <a:rPr lang="en-US" altLang="zh-CN" dirty="0"/>
              <a:t>.tab-item</a:t>
            </a:r>
            <a:r>
              <a:rPr lang="zh-CN" altLang="zh-CN" dirty="0"/>
              <a:t>类声明选项卡成</a:t>
            </a:r>
            <a:r>
              <a:rPr lang="zh-CN" altLang="zh-CN" dirty="0" smtClean="0"/>
              <a:t>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07264" y="4038600"/>
            <a:ext cx="6283699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&lt;any class="tabs"&gt;</a:t>
            </a:r>
            <a:endParaRPr lang="zh-CN" altLang="zh-CN" dirty="0"/>
          </a:p>
          <a:p>
            <a:r>
              <a:rPr lang="en-US" altLang="zh-CN" dirty="0"/>
              <a:t>    &lt;any class="tab-item"&gt;...&lt;/any&gt;</a:t>
            </a:r>
            <a:endParaRPr lang="zh-CN" altLang="zh-CN" dirty="0"/>
          </a:p>
          <a:p>
            <a:r>
              <a:rPr lang="en-US" altLang="zh-CN" dirty="0"/>
              <a:t>    &lt;any class="tab-item"&gt;...&lt;/any&gt;</a:t>
            </a:r>
            <a:endParaRPr lang="zh-CN" altLang="zh-CN" dirty="0"/>
          </a:p>
          <a:p>
            <a:r>
              <a:rPr lang="en-US" altLang="zh-CN" dirty="0"/>
              <a:t>    ...</a:t>
            </a:r>
            <a:endParaRPr lang="zh-CN" altLang="zh-CN" dirty="0"/>
          </a:p>
          <a:p>
            <a:r>
              <a:rPr lang="en-US" altLang="zh-CN" dirty="0"/>
              <a:t>&lt;/any&gt;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1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80034"/>
              </p:ext>
            </p:extLst>
          </p:nvPr>
        </p:nvGraphicFramePr>
        <p:xfrm>
          <a:off x="957400" y="2175265"/>
          <a:ext cx="6627654" cy="3912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2149"/>
                <a:gridCol w="4645505"/>
              </a:tblGrid>
              <a:tr h="395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tabs-top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将选项卡显示到页面顶部，相当于设置选项卡样式为</a:t>
                      </a:r>
                      <a:r>
                        <a:rPr lang="en-US" sz="1600" kern="100">
                          <a:effectLst/>
                        </a:rPr>
                        <a:t>top:44px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tabs-{color}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用于设置选项卡的背景颜色。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tabs-color-{color}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用于设置选项卡的默认字体颜色。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52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tabs-striped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用于为选项卡添加指示条，指示条会采用与选项卡背景色不同的颜色来突出显示。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7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tabs-icon-only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用于设置选项卡只显示图标。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tabs-icon-top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相对文本把图标置顶。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tabs-icon-bottom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相对文本把图标置底。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tabs-icon-left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相对文本把图标置左。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2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tabs-icon-right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相对文本把图标置右。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446851" y="1640306"/>
            <a:ext cx="15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/>
              <a:t>tabs</a:t>
            </a:r>
            <a:r>
              <a:rPr lang="zh-CN" altLang="en-US" dirty="0"/>
              <a:t>同级样式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2011965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2011965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801078" y="2400200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85054" y="3135163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3723" y="1455185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25459" y="2269169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7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手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机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常用布局方式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6815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98597" y="2828835"/>
            <a:ext cx="3486150" cy="266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手</a:t>
            </a:r>
            <a:r>
              <a:rPr lang="zh-CN" altLang="zh-CN" dirty="0"/>
              <a:t>机</a:t>
            </a:r>
            <a:r>
              <a:rPr lang="en-US" altLang="zh-CN" dirty="0"/>
              <a:t>App</a:t>
            </a:r>
            <a:r>
              <a:rPr lang="zh-CN" altLang="zh-CN" dirty="0"/>
              <a:t>开发布局时经常使用</a:t>
            </a:r>
            <a:r>
              <a:rPr lang="zh-CN" altLang="zh-CN" sz="2400" b="1" dirty="0">
                <a:solidFill>
                  <a:schemeClr val="accent5"/>
                </a:solidFill>
              </a:rPr>
              <a:t>三段布局</a:t>
            </a:r>
            <a:r>
              <a:rPr lang="zh-CN" altLang="zh-CN" dirty="0"/>
              <a:t>的方式，即用户界面被划分为</a:t>
            </a:r>
            <a:r>
              <a:rPr lang="en-US" altLang="zh-CN" dirty="0"/>
              <a:t>3</a:t>
            </a:r>
            <a:r>
              <a:rPr lang="zh-CN" altLang="zh-CN" dirty="0"/>
              <a:t>个区域 ：</a:t>
            </a:r>
            <a:r>
              <a:rPr lang="en-US" altLang="zh-CN" sz="2400" b="1" dirty="0">
                <a:solidFill>
                  <a:schemeClr val="accent5"/>
                </a:solidFill>
              </a:rPr>
              <a:t>Header</a:t>
            </a:r>
            <a:r>
              <a:rPr lang="zh-CN" altLang="zh-CN" dirty="0"/>
              <a:t>（头部）、</a:t>
            </a:r>
            <a:r>
              <a:rPr lang="en-US" altLang="zh-CN" sz="2400" b="1" dirty="0">
                <a:solidFill>
                  <a:schemeClr val="accent5"/>
                </a:solidFill>
              </a:rPr>
              <a:t>Content</a:t>
            </a:r>
            <a:r>
              <a:rPr lang="zh-CN" altLang="zh-CN" dirty="0"/>
              <a:t>（内容）和</a:t>
            </a:r>
            <a:r>
              <a:rPr lang="en-US" altLang="zh-CN" sz="2400" b="1" dirty="0">
                <a:solidFill>
                  <a:schemeClr val="accent5"/>
                </a:solidFill>
              </a:rPr>
              <a:t>Footer</a:t>
            </a:r>
            <a:r>
              <a:rPr lang="zh-CN" altLang="zh-CN" dirty="0"/>
              <a:t>（底部）。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66678" y="2552699"/>
            <a:ext cx="3703794" cy="3267075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501362"/>
            <a:ext cx="2040193" cy="348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40970"/>
              </p:ext>
            </p:extLst>
          </p:nvPr>
        </p:nvGraphicFramePr>
        <p:xfrm>
          <a:off x="1193779" y="2934716"/>
          <a:ext cx="6391275" cy="233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558"/>
                <a:gridCol w="4717717"/>
              </a:tblGrid>
              <a:tr h="457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active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用于设置选项卡成员为选中状态，字体颜色加深。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tab-item-{color}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与</a:t>
                      </a:r>
                      <a:r>
                        <a:rPr lang="en-US" sz="1600" kern="100">
                          <a:effectLst/>
                        </a:rPr>
                        <a:t>.active</a:t>
                      </a:r>
                      <a:r>
                        <a:rPr lang="zh-CN" sz="1600" kern="100">
                          <a:effectLst/>
                        </a:rPr>
                        <a:t>搭配使用，用于设置当前处于被选中状态的选项卡字体颜色。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57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disabled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用于设置当前被禁用的选项卡状态，会导致字体颜色变灰的演示效果。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446851" y="2194759"/>
            <a:ext cx="15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/>
              <a:t>tabs</a:t>
            </a:r>
            <a:r>
              <a:rPr lang="zh-CN" altLang="en-US" dirty="0"/>
              <a:t>下级样式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2566418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2566418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801078" y="295465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85054" y="3689616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3723" y="200963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25459" y="2823622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31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选项卡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333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3"/>
          <p:cNvCxnSpPr/>
          <p:nvPr/>
        </p:nvCxnSpPr>
        <p:spPr>
          <a:xfrm rot="16200000" flipH="1">
            <a:off x="2798391" y="4159974"/>
            <a:ext cx="3622692" cy="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600074" y="2348628"/>
            <a:ext cx="2732996" cy="1295648"/>
            <a:chOff x="0" y="0"/>
            <a:chExt cx="3368676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" name="Rectangle 180"/>
            <p:cNvSpPr>
              <a:spLocks noChangeArrowheads="1"/>
            </p:cNvSpPr>
            <p:nvPr/>
          </p:nvSpPr>
          <p:spPr bwMode="auto">
            <a:xfrm>
              <a:off x="64699" y="159095"/>
              <a:ext cx="3263850" cy="4219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文本选项卡中默认只包含文字内容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3399434" y="2348632"/>
            <a:ext cx="950491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31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32" name="Rectangle 177"/>
            <p:cNvSpPr>
              <a:spLocks noChangeArrowheads="1"/>
            </p:cNvSpPr>
            <p:nvPr/>
          </p:nvSpPr>
          <p:spPr bwMode="auto">
            <a:xfrm>
              <a:off x="59687" y="210443"/>
              <a:ext cx="1081191" cy="3824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本</a:t>
              </a:r>
              <a:endParaRPr lang="en-US" altLang="zh-CN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选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项卡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5905499" y="4591886"/>
            <a:ext cx="2742002" cy="1295648"/>
            <a:chOff x="1256230" y="-15217"/>
            <a:chExt cx="3379777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1256230" y="-15217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7" name="Rectangle 180"/>
            <p:cNvSpPr>
              <a:spLocks noChangeArrowheads="1"/>
            </p:cNvSpPr>
            <p:nvPr/>
          </p:nvSpPr>
          <p:spPr bwMode="auto">
            <a:xfrm>
              <a:off x="1256230" y="165403"/>
              <a:ext cx="3379777" cy="40021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中，选项卡最常见的使用方式是图标和文字相结合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4886324" y="4591470"/>
            <a:ext cx="950492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39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40" name="Rectangle 177"/>
            <p:cNvSpPr>
              <a:spLocks noChangeArrowheads="1"/>
            </p:cNvSpPr>
            <p:nvPr/>
          </p:nvSpPr>
          <p:spPr bwMode="auto">
            <a:xfrm>
              <a:off x="59689" y="221717"/>
              <a:ext cx="1081190" cy="3824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图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标</a:t>
              </a:r>
              <a:endParaRPr lang="en-US" altLang="zh-CN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选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项卡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0428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767153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面组件类样式</a:t>
            </a:r>
          </a:p>
        </p:txBody>
      </p:sp>
      <p:sp>
        <p:nvSpPr>
          <p:cNvPr id="52" name="矩形 51"/>
          <p:cNvSpPr/>
          <p:nvPr/>
        </p:nvSpPr>
        <p:spPr>
          <a:xfrm>
            <a:off x="608089" y="3801019"/>
            <a:ext cx="2534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代码详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见教材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demo9-21</a:t>
            </a:r>
            <a:endParaRPr lang="en-US" altLang="zh-CN" dirty="0">
              <a:solidFill>
                <a:schemeClr val="bg2">
                  <a:lumMod val="50000"/>
                </a:schemeClr>
              </a:solidFill>
              <a:ea typeface="宋体" pitchFamily="2" charset="-122"/>
            </a:endParaRPr>
          </a:p>
        </p:txBody>
      </p:sp>
      <p:pic>
        <p:nvPicPr>
          <p:cNvPr id="430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4223169"/>
            <a:ext cx="2524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3" y="5081503"/>
            <a:ext cx="2524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>
            <a:off x="4934749" y="2442457"/>
            <a:ext cx="2534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代码详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见教材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demo9-22</a:t>
            </a:r>
            <a:endParaRPr lang="en-US" altLang="zh-CN" dirty="0">
              <a:solidFill>
                <a:schemeClr val="bg2">
                  <a:lumMod val="50000"/>
                </a:schemeClr>
              </a:solidFill>
              <a:ea typeface="宋体" pitchFamily="2" charset="-122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78" y="3014679"/>
            <a:ext cx="20669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3152808"/>
            <a:ext cx="20002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651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本行与列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333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5"/>
          <p:cNvSpPr>
            <a:spLocks/>
          </p:cNvSpPr>
          <p:nvPr/>
        </p:nvSpPr>
        <p:spPr bwMode="auto">
          <a:xfrm>
            <a:off x="1904813" y="2244266"/>
            <a:ext cx="2111471" cy="4159477"/>
          </a:xfrm>
          <a:custGeom>
            <a:avLst/>
            <a:gdLst>
              <a:gd name="T0" fmla="*/ 594 w 4434"/>
              <a:gd name="T1" fmla="*/ 57 h 8717"/>
              <a:gd name="T2" fmla="*/ 4102 w 4434"/>
              <a:gd name="T3" fmla="*/ 715 h 8717"/>
              <a:gd name="T4" fmla="*/ 4434 w 4434"/>
              <a:gd name="T5" fmla="*/ 1130 h 8717"/>
              <a:gd name="T6" fmla="*/ 4434 w 4434"/>
              <a:gd name="T7" fmla="*/ 6880 h 8717"/>
              <a:gd name="T8" fmla="*/ 4158 w 4434"/>
              <a:gd name="T9" fmla="*/ 7287 h 8717"/>
              <a:gd name="T10" fmla="*/ 685 w 4434"/>
              <a:gd name="T11" fmla="*/ 8590 h 8717"/>
              <a:gd name="T12" fmla="*/ 0 w 4434"/>
              <a:gd name="T13" fmla="*/ 8135 h 8717"/>
              <a:gd name="T14" fmla="*/ 0 w 4434"/>
              <a:gd name="T15" fmla="*/ 555 h 8717"/>
              <a:gd name="T16" fmla="*/ 594 w 4434"/>
              <a:gd name="T17" fmla="*/ 57 h 8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4" h="8717">
                <a:moveTo>
                  <a:pt x="594" y="57"/>
                </a:moveTo>
                <a:lnTo>
                  <a:pt x="4102" y="715"/>
                </a:lnTo>
                <a:cubicBezTo>
                  <a:pt x="4287" y="749"/>
                  <a:pt x="4434" y="926"/>
                  <a:pt x="4434" y="1130"/>
                </a:cubicBezTo>
                <a:lnTo>
                  <a:pt x="4434" y="6880"/>
                </a:lnTo>
                <a:cubicBezTo>
                  <a:pt x="4434" y="7095"/>
                  <a:pt x="4301" y="7234"/>
                  <a:pt x="4158" y="7287"/>
                </a:cubicBezTo>
                <a:lnTo>
                  <a:pt x="685" y="8590"/>
                </a:lnTo>
                <a:cubicBezTo>
                  <a:pt x="346" y="8717"/>
                  <a:pt x="0" y="8476"/>
                  <a:pt x="0" y="8135"/>
                </a:cubicBezTo>
                <a:lnTo>
                  <a:pt x="0" y="555"/>
                </a:lnTo>
                <a:cubicBezTo>
                  <a:pt x="0" y="223"/>
                  <a:pt x="288" y="0"/>
                  <a:pt x="594" y="5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 w="12700">
            <a:noFill/>
            <a:round/>
            <a:headEnd/>
            <a:tailEnd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25"/>
          <p:cNvSpPr>
            <a:spLocks/>
          </p:cNvSpPr>
          <p:nvPr/>
        </p:nvSpPr>
        <p:spPr bwMode="auto">
          <a:xfrm>
            <a:off x="1904814" y="2878088"/>
            <a:ext cx="434477" cy="649920"/>
          </a:xfrm>
          <a:custGeom>
            <a:avLst/>
            <a:gdLst>
              <a:gd name="T0" fmla="*/ 232 w 913"/>
              <a:gd name="T1" fmla="*/ 1362 h 1362"/>
              <a:gd name="T2" fmla="*/ 0 w 913"/>
              <a:gd name="T3" fmla="*/ 1322 h 1362"/>
              <a:gd name="T4" fmla="*/ 0 w 913"/>
              <a:gd name="T5" fmla="*/ 40 h 1362"/>
              <a:gd name="T6" fmla="*/ 232 w 913"/>
              <a:gd name="T7" fmla="*/ 0 h 1362"/>
              <a:gd name="T8" fmla="*/ 913 w 913"/>
              <a:gd name="T9" fmla="*/ 681 h 1362"/>
              <a:gd name="T10" fmla="*/ 232 w 913"/>
              <a:gd name="T11" fmla="*/ 1362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1362">
                <a:moveTo>
                  <a:pt x="232" y="1362"/>
                </a:moveTo>
                <a:cubicBezTo>
                  <a:pt x="150" y="1362"/>
                  <a:pt x="72" y="1348"/>
                  <a:pt x="0" y="1322"/>
                </a:cubicBezTo>
                <a:lnTo>
                  <a:pt x="0" y="40"/>
                </a:lnTo>
                <a:cubicBezTo>
                  <a:pt x="72" y="14"/>
                  <a:pt x="150" y="0"/>
                  <a:pt x="232" y="0"/>
                </a:cubicBezTo>
                <a:cubicBezTo>
                  <a:pt x="608" y="0"/>
                  <a:pt x="913" y="305"/>
                  <a:pt x="913" y="681"/>
                </a:cubicBezTo>
                <a:cubicBezTo>
                  <a:pt x="913" y="1057"/>
                  <a:pt x="608" y="1362"/>
                  <a:pt x="232" y="13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8825" y="2973760"/>
            <a:ext cx="287928" cy="307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wiss911 UCm BT" pitchFamily="34" charset="0"/>
              </a:rPr>
              <a:t>01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Swiss911 UCm BT" pitchFamily="34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223285" y="3840972"/>
            <a:ext cx="1505072" cy="966579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在容器元素上添加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.row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类，表示将其设置为弹性容器，即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Flexible Box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1953492" y="2977345"/>
            <a:ext cx="1996639" cy="446244"/>
          </a:xfrm>
          <a:prstGeom prst="rect">
            <a:avLst/>
          </a:prstGeom>
          <a:noFill/>
        </p:spPr>
        <p:txBody>
          <a:bodyPr wrap="non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itchFamily="2" charset="-122"/>
                <a:ea typeface="方正兰亭准黑_GBK" pitchFamily="2" charset="-122"/>
              </a:rPr>
              <a:t>	.row 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itchFamily="2" charset="-122"/>
                <a:ea typeface="方正兰亭准黑_GBK" pitchFamily="2" charset="-122"/>
              </a:rPr>
              <a:t>（行）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4809037" y="2253791"/>
            <a:ext cx="2111471" cy="4159477"/>
          </a:xfrm>
          <a:custGeom>
            <a:avLst/>
            <a:gdLst>
              <a:gd name="T0" fmla="*/ 594 w 4434"/>
              <a:gd name="T1" fmla="*/ 57 h 8717"/>
              <a:gd name="T2" fmla="*/ 4102 w 4434"/>
              <a:gd name="T3" fmla="*/ 715 h 8717"/>
              <a:gd name="T4" fmla="*/ 4434 w 4434"/>
              <a:gd name="T5" fmla="*/ 1130 h 8717"/>
              <a:gd name="T6" fmla="*/ 4434 w 4434"/>
              <a:gd name="T7" fmla="*/ 6880 h 8717"/>
              <a:gd name="T8" fmla="*/ 4158 w 4434"/>
              <a:gd name="T9" fmla="*/ 7287 h 8717"/>
              <a:gd name="T10" fmla="*/ 685 w 4434"/>
              <a:gd name="T11" fmla="*/ 8590 h 8717"/>
              <a:gd name="T12" fmla="*/ 0 w 4434"/>
              <a:gd name="T13" fmla="*/ 8135 h 8717"/>
              <a:gd name="T14" fmla="*/ 0 w 4434"/>
              <a:gd name="T15" fmla="*/ 555 h 8717"/>
              <a:gd name="T16" fmla="*/ 594 w 4434"/>
              <a:gd name="T17" fmla="*/ 57 h 8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4" h="8717">
                <a:moveTo>
                  <a:pt x="594" y="57"/>
                </a:moveTo>
                <a:lnTo>
                  <a:pt x="4102" y="715"/>
                </a:lnTo>
                <a:cubicBezTo>
                  <a:pt x="4287" y="749"/>
                  <a:pt x="4434" y="926"/>
                  <a:pt x="4434" y="1130"/>
                </a:cubicBezTo>
                <a:lnTo>
                  <a:pt x="4434" y="6880"/>
                </a:lnTo>
                <a:cubicBezTo>
                  <a:pt x="4434" y="7095"/>
                  <a:pt x="4301" y="7234"/>
                  <a:pt x="4158" y="7287"/>
                </a:cubicBezTo>
                <a:lnTo>
                  <a:pt x="685" y="8590"/>
                </a:lnTo>
                <a:cubicBezTo>
                  <a:pt x="346" y="8717"/>
                  <a:pt x="0" y="8476"/>
                  <a:pt x="0" y="8135"/>
                </a:cubicBezTo>
                <a:lnTo>
                  <a:pt x="0" y="555"/>
                </a:lnTo>
                <a:cubicBezTo>
                  <a:pt x="0" y="223"/>
                  <a:pt x="288" y="0"/>
                  <a:pt x="594" y="5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4809037" y="2887613"/>
            <a:ext cx="434477" cy="649920"/>
          </a:xfrm>
          <a:custGeom>
            <a:avLst/>
            <a:gdLst>
              <a:gd name="T0" fmla="*/ 232 w 913"/>
              <a:gd name="T1" fmla="*/ 1362 h 1362"/>
              <a:gd name="T2" fmla="*/ 0 w 913"/>
              <a:gd name="T3" fmla="*/ 1322 h 1362"/>
              <a:gd name="T4" fmla="*/ 0 w 913"/>
              <a:gd name="T5" fmla="*/ 40 h 1362"/>
              <a:gd name="T6" fmla="*/ 232 w 913"/>
              <a:gd name="T7" fmla="*/ 0 h 1362"/>
              <a:gd name="T8" fmla="*/ 913 w 913"/>
              <a:gd name="T9" fmla="*/ 681 h 1362"/>
              <a:gd name="T10" fmla="*/ 232 w 913"/>
              <a:gd name="T11" fmla="*/ 1362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1362">
                <a:moveTo>
                  <a:pt x="232" y="1362"/>
                </a:moveTo>
                <a:cubicBezTo>
                  <a:pt x="150" y="1362"/>
                  <a:pt x="72" y="1348"/>
                  <a:pt x="0" y="1322"/>
                </a:cubicBezTo>
                <a:lnTo>
                  <a:pt x="0" y="40"/>
                </a:lnTo>
                <a:cubicBezTo>
                  <a:pt x="72" y="14"/>
                  <a:pt x="150" y="0"/>
                  <a:pt x="232" y="0"/>
                </a:cubicBezTo>
                <a:cubicBezTo>
                  <a:pt x="608" y="0"/>
                  <a:pt x="913" y="305"/>
                  <a:pt x="913" y="681"/>
                </a:cubicBezTo>
                <a:cubicBezTo>
                  <a:pt x="913" y="1057"/>
                  <a:pt x="608" y="1362"/>
                  <a:pt x="232" y="13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53050" y="2983285"/>
            <a:ext cx="287928" cy="307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wiss911 UCm BT" pitchFamily="34" charset="0"/>
              </a:rPr>
              <a:t>02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Swiss911 UCm BT" pitchFamily="34" charset="0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5127508" y="3850497"/>
            <a:ext cx="1505072" cy="1456810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在子元素上添加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.col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类，其扩展系数和收缩系数都被设置为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，这意味着所有的子元素将平分容器的宽度。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059694" y="2986870"/>
            <a:ext cx="1592681" cy="446244"/>
          </a:xfrm>
          <a:prstGeom prst="rect">
            <a:avLst/>
          </a:prstGeom>
          <a:noFill/>
        </p:spPr>
        <p:txBody>
          <a:bodyPr wrap="non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itchFamily="2" charset="-122"/>
                <a:ea typeface="方正兰亭准黑_GBK" pitchFamily="2" charset="-122"/>
              </a:rPr>
              <a:t>.</a:t>
            </a:r>
            <a:r>
              <a:rPr lang="en-US" altLang="zh-C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itchFamily="2" charset="-122"/>
                <a:ea typeface="方正兰亭准黑_GBK" pitchFamily="2" charset="-122"/>
              </a:rPr>
              <a:t>col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itchFamily="2" charset="-122"/>
                <a:ea typeface="方正兰亭准黑_GBK" pitchFamily="2" charset="-122"/>
              </a:rPr>
              <a:t>（列）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314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8700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653501"/>
            <a:ext cx="624423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5017028" y="4033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demo9-23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本行与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528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02" y="4864607"/>
            <a:ext cx="6543025" cy="101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5331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25000"/>
              </p:ext>
            </p:extLst>
          </p:nvPr>
        </p:nvGraphicFramePr>
        <p:xfrm>
          <a:off x="1842508" y="2823622"/>
          <a:ext cx="5286375" cy="3457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649"/>
                <a:gridCol w="3520726"/>
              </a:tblGrid>
              <a:tr h="450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col-10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10%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col-20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20%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col-25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25%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col-33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33.3333%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col-50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50%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col-67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66.6666%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col-75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75%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col-80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占容器</a:t>
                      </a:r>
                      <a:r>
                        <a:rPr lang="en-US" sz="1600" kern="100">
                          <a:effectLst/>
                        </a:rPr>
                        <a:t>80%</a:t>
                      </a:r>
                      <a:r>
                        <a:rPr lang="zh-CN" sz="1600" kern="100">
                          <a:effectLst/>
                        </a:rPr>
                        <a:t>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7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col-90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占容器</a:t>
                      </a:r>
                      <a:r>
                        <a:rPr lang="en-US" sz="1600" kern="100" dirty="0">
                          <a:effectLst/>
                        </a:rPr>
                        <a:t>90%</a:t>
                      </a:r>
                      <a:r>
                        <a:rPr lang="zh-CN" sz="1600" kern="100" dirty="0">
                          <a:effectLst/>
                        </a:rPr>
                        <a:t>宽度。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80201" y="219475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指</a:t>
            </a:r>
            <a:r>
              <a:rPr lang="zh-CN" altLang="en-US" dirty="0"/>
              <a:t>定列宽类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2566418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2566418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080998" y="325211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64974" y="398707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73643" y="230709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05379" y="312108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指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定列宽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36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980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58432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367751"/>
            <a:ext cx="624423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5017028" y="374813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demo9-24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指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定列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宽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案例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513290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95" y="4524375"/>
            <a:ext cx="6372705" cy="180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406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65260"/>
              </p:ext>
            </p:extLst>
          </p:nvPr>
        </p:nvGraphicFramePr>
        <p:xfrm>
          <a:off x="1498992" y="2938342"/>
          <a:ext cx="5726022" cy="314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5555"/>
                <a:gridCol w="3770467"/>
              </a:tblGrid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col-offset-10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10%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col-offset-20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20%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col-offset-25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25%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col-offset-33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33.3333%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col-offset-50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50%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col-offset-67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66.6666%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col-offset-75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75%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col-offset-80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偏移默认位置</a:t>
                      </a:r>
                      <a:r>
                        <a:rPr lang="en-US" sz="1600" kern="100">
                          <a:effectLst/>
                        </a:rPr>
                        <a:t>80%</a:t>
                      </a:r>
                      <a:r>
                        <a:rPr lang="zh-CN" sz="1600" kern="100">
                          <a:effectLst/>
                        </a:rPr>
                        <a:t>容器宽度。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col-offset-90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偏移默认位置</a:t>
                      </a:r>
                      <a:r>
                        <a:rPr lang="en-US" sz="1600" kern="100" dirty="0">
                          <a:effectLst/>
                        </a:rPr>
                        <a:t>90%</a:t>
                      </a:r>
                      <a:r>
                        <a:rPr lang="zh-CN" sz="1600" kern="100" dirty="0">
                          <a:effectLst/>
                        </a:rPr>
                        <a:t>容器宽度。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80201" y="21947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指</a:t>
            </a:r>
            <a:r>
              <a:rPr lang="zh-CN" altLang="en-US" dirty="0"/>
              <a:t>定列偏移类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2566418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2566418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080998" y="325211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64974" y="398707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73643" y="230709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05379" y="312108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指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定列偏移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289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863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58432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367751"/>
            <a:ext cx="624423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5017028" y="374813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demo9-25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指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定列偏移案例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909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12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95" y="4457700"/>
            <a:ext cx="429783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7" y="5419725"/>
            <a:ext cx="4564010" cy="63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085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86789"/>
              </p:ext>
            </p:extLst>
          </p:nvPr>
        </p:nvGraphicFramePr>
        <p:xfrm>
          <a:off x="1742002" y="2803509"/>
          <a:ext cx="5388456" cy="3087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917"/>
                <a:gridCol w="3669539"/>
              </a:tblGrid>
              <a:tr h="579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7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col-top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让元素顶部对齐。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7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col-center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让元素纵向居中对齐。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7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col-bottom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让元素底部对齐。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7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row-top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让行内所有元素顶部对齐。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7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row-center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让行内所有元素纵向居中对齐。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7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 row-bottom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让行内所有元素底部对齐。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80201" y="21947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列</a:t>
            </a:r>
            <a:r>
              <a:rPr lang="zh-CN" altLang="en-US" dirty="0"/>
              <a:t>纵向对齐类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2566418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2566418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080998" y="325211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64974" y="398707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73643" y="230709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05379" y="312108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表纵向对齐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765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098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967356" y="3012948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675920" y="3796376"/>
            <a:ext cx="20987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449960" y="42243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demo9-26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表纵向对齐案例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22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6" y="2133530"/>
            <a:ext cx="3052764" cy="418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694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2" y="2314574"/>
            <a:ext cx="2102966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手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机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常用布局方式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6815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4038340" y="231457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Header</a:t>
            </a:r>
            <a:r>
              <a:rPr lang="zh-CN" altLang="zh-CN" dirty="0"/>
              <a:t>区域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8340" y="3905250"/>
            <a:ext cx="139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Content</a:t>
            </a:r>
            <a:r>
              <a:rPr lang="zh-CN" altLang="zh-CN" dirty="0" smtClean="0"/>
              <a:t>区域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09707" y="5650467"/>
            <a:ext cx="126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Footer</a:t>
            </a:r>
            <a:r>
              <a:rPr lang="zh-CN" altLang="zh-CN" dirty="0"/>
              <a:t>区域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70651" y="2499240"/>
            <a:ext cx="582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22275" y="5835133"/>
            <a:ext cx="6160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>
            <a:off x="3370651" y="2895600"/>
            <a:ext cx="667689" cy="2419350"/>
          </a:xfrm>
          <a:prstGeom prst="rightBrace">
            <a:avLst>
              <a:gd name="adj1" fmla="val 4114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05499" y="197012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smtClean="0"/>
              <a:t>bar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41539" y="233945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.bar-header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908823" y="3472934"/>
            <a:ext cx="96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.content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905499" y="3982520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 scroll-content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931948" y="5311259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.bar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905499" y="5812392"/>
            <a:ext cx="1204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.bar-footer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72962"/>
              </p:ext>
            </p:extLst>
          </p:nvPr>
        </p:nvGraphicFramePr>
        <p:xfrm>
          <a:off x="1554901" y="2964596"/>
          <a:ext cx="5383974" cy="295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8182"/>
                <a:gridCol w="3155792"/>
              </a:tblGrid>
              <a:tr h="759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.responsive-sm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宽度小于手机横屏（</a:t>
                      </a:r>
                      <a:r>
                        <a:rPr lang="en-US" sz="1600" kern="100">
                          <a:effectLst/>
                        </a:rPr>
                        <a:t>568px</a:t>
                      </a:r>
                      <a:r>
                        <a:rPr lang="zh-CN" sz="1600" kern="100">
                          <a:effectLst/>
                        </a:rPr>
                        <a:t>）。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.responsive-md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宽度小于平板竖屏（</a:t>
                      </a:r>
                      <a:r>
                        <a:rPr lang="en-US" sz="1600" kern="100">
                          <a:effectLst/>
                        </a:rPr>
                        <a:t>768px</a:t>
                      </a:r>
                      <a:r>
                        <a:rPr lang="zh-CN" sz="1600" kern="100">
                          <a:effectLst/>
                        </a:rPr>
                        <a:t>）。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.responsive-lg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宽度小于平板横屏（</a:t>
                      </a:r>
                      <a:r>
                        <a:rPr lang="en-US" sz="1600" kern="100" dirty="0">
                          <a:effectLst/>
                        </a:rPr>
                        <a:t>1024px</a:t>
                      </a:r>
                      <a:r>
                        <a:rPr lang="zh-CN" sz="1600" kern="100" dirty="0">
                          <a:effectLst/>
                        </a:rPr>
                        <a:t>）。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80201" y="21947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响</a:t>
            </a:r>
            <a:r>
              <a:rPr lang="zh-CN" altLang="en-US" dirty="0"/>
              <a:t>应式栅格类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3469900" y="2566418"/>
            <a:ext cx="1054713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524613" y="2566418"/>
            <a:ext cx="618887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080998" y="325211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64974" y="398707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73643" y="230709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05379" y="312108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响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应式栅格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289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098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614931" y="23366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323495" y="3082001"/>
            <a:ext cx="624423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5017028" y="3271886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demo9-27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栅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格系统类样式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427" y="1434615"/>
            <a:ext cx="6377097" cy="461665"/>
            <a:chOff x="490427" y="1434615"/>
            <a:chExt cx="6377097" cy="46166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1" y="1434615"/>
              <a:ext cx="5928473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响应式栅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格案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909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17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61" y="3456552"/>
            <a:ext cx="2324589" cy="30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11" y="4062460"/>
            <a:ext cx="4578025" cy="21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694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561975" y="1620838"/>
            <a:ext cx="965319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如何在任意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元素上定义图标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中，针对布局中不同的区域可以如何声明。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208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高条块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669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747977" y="2748260"/>
            <a:ext cx="4572000" cy="17894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ionic CSS</a:t>
            </a:r>
            <a:r>
              <a:rPr lang="zh-CN" altLang="zh-CN" dirty="0" smtClean="0"/>
              <a:t>中，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.bar</a:t>
            </a:r>
            <a:r>
              <a:rPr lang="zh-CN" altLang="zh-CN" dirty="0" smtClean="0"/>
              <a:t>类用于将元素声明为屏幕上</a:t>
            </a:r>
            <a:r>
              <a:rPr lang="zh-CN" altLang="zh-CN" sz="2400" b="1" dirty="0" smtClean="0">
                <a:solidFill>
                  <a:schemeClr val="accent5"/>
                </a:solidFill>
              </a:rPr>
              <a:t>绝对定位</a:t>
            </a:r>
            <a:r>
              <a:rPr lang="zh-CN" altLang="zh-CN" dirty="0" smtClean="0"/>
              <a:t>的块状区域，具有固定的高度（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44px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65188" y="4772025"/>
            <a:ext cx="4183437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&lt;any class="bar"&gt;...&lt;/any&gt;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548710"/>
            <a:ext cx="3422275" cy="313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条块位置相关类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813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2421544" y="26918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用于将定高条置顶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9760" y="3511448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用于将定高条在</a:t>
            </a:r>
            <a:r>
              <a:rPr lang="en-US" altLang="zh-CN" dirty="0"/>
              <a:t>header</a:t>
            </a:r>
            <a:r>
              <a:rPr lang="zh-CN" altLang="zh-CN" dirty="0"/>
              <a:t>之下置</a:t>
            </a:r>
            <a:r>
              <a:rPr lang="zh-CN" altLang="zh-CN" dirty="0" smtClean="0"/>
              <a:t>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21544" y="43235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用于将定高条置</a:t>
            </a:r>
            <a:r>
              <a:rPr lang="zh-CN" altLang="zh-CN" dirty="0" smtClean="0"/>
              <a:t>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61652" y="5114925"/>
            <a:ext cx="3303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用于将定高条在</a:t>
            </a:r>
            <a:r>
              <a:rPr lang="en-US" altLang="zh-CN" dirty="0"/>
              <a:t>footer</a:t>
            </a:r>
            <a:r>
              <a:rPr lang="zh-CN" altLang="zh-CN" dirty="0"/>
              <a:t>之上置</a:t>
            </a:r>
            <a:r>
              <a:rPr lang="zh-CN" altLang="zh-CN" dirty="0" smtClean="0"/>
              <a:t>底</a:t>
            </a:r>
            <a:endParaRPr lang="zh-CN" altLang="en-US" dirty="0"/>
          </a:p>
        </p:txBody>
      </p:sp>
      <p:sp>
        <p:nvSpPr>
          <p:cNvPr id="48" name="Freeform 5"/>
          <p:cNvSpPr/>
          <p:nvPr/>
        </p:nvSpPr>
        <p:spPr>
          <a:xfrm rot="16200000">
            <a:off x="4436250" y="3586096"/>
            <a:ext cx="3210925" cy="2768358"/>
          </a:xfrm>
          <a:custGeom>
            <a:avLst/>
            <a:gdLst>
              <a:gd name="connsiteX0" fmla="*/ 4242316 w 4242316"/>
              <a:gd name="connsiteY0" fmla="*/ 562708 h 3657591"/>
              <a:gd name="connsiteX1" fmla="*/ 4117817 w 4242316"/>
              <a:gd name="connsiteY1" fmla="*/ 562708 h 3657591"/>
              <a:gd name="connsiteX2" fmla="*/ 4117817 w 4242316"/>
              <a:gd name="connsiteY2" fmla="*/ 3094883 h 3657591"/>
              <a:gd name="connsiteX3" fmla="*/ 3555109 w 4242316"/>
              <a:gd name="connsiteY3" fmla="*/ 3657591 h 3657591"/>
              <a:gd name="connsiteX4" fmla="*/ 0 w 4242316"/>
              <a:gd name="connsiteY4" fmla="*/ 3657591 h 3657591"/>
              <a:gd name="connsiteX5" fmla="*/ 0 w 4242316"/>
              <a:gd name="connsiteY5" fmla="*/ 3094883 h 3657591"/>
              <a:gd name="connsiteX6" fmla="*/ 3555109 w 4242316"/>
              <a:gd name="connsiteY6" fmla="*/ 3094883 h 3657591"/>
              <a:gd name="connsiteX7" fmla="*/ 3555109 w 4242316"/>
              <a:gd name="connsiteY7" fmla="*/ 562708 h 3657591"/>
              <a:gd name="connsiteX8" fmla="*/ 3430609 w 4242316"/>
              <a:gd name="connsiteY8" fmla="*/ 562708 h 3657591"/>
              <a:gd name="connsiteX9" fmla="*/ 3836463 w 4242316"/>
              <a:gd name="connsiteY9" fmla="*/ 0 h 36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42316" h="3657591">
                <a:moveTo>
                  <a:pt x="4242316" y="562708"/>
                </a:moveTo>
                <a:lnTo>
                  <a:pt x="4117817" y="562708"/>
                </a:lnTo>
                <a:lnTo>
                  <a:pt x="4117817" y="3094883"/>
                </a:lnTo>
                <a:lnTo>
                  <a:pt x="3555109" y="3657591"/>
                </a:lnTo>
                <a:lnTo>
                  <a:pt x="0" y="3657591"/>
                </a:lnTo>
                <a:lnTo>
                  <a:pt x="0" y="3094883"/>
                </a:lnTo>
                <a:lnTo>
                  <a:pt x="3555109" y="3094883"/>
                </a:lnTo>
                <a:lnTo>
                  <a:pt x="3555109" y="562708"/>
                </a:lnTo>
                <a:lnTo>
                  <a:pt x="3430609" y="562708"/>
                </a:lnTo>
                <a:lnTo>
                  <a:pt x="3836463" y="0"/>
                </a:lnTo>
                <a:close/>
              </a:path>
            </a:pathLst>
          </a:cu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6" name="Freeform 4"/>
          <p:cNvSpPr/>
          <p:nvPr/>
        </p:nvSpPr>
        <p:spPr>
          <a:xfrm rot="16200000">
            <a:off x="4541637" y="4277096"/>
            <a:ext cx="2414531" cy="2182746"/>
          </a:xfrm>
          <a:custGeom>
            <a:avLst/>
            <a:gdLst>
              <a:gd name="connsiteX0" fmla="*/ 2496508 w 3190111"/>
              <a:gd name="connsiteY0" fmla="*/ 2321164 h 2883873"/>
              <a:gd name="connsiteX1" fmla="*/ 2496508 w 3190111"/>
              <a:gd name="connsiteY1" fmla="*/ 2883872 h 2883873"/>
              <a:gd name="connsiteX2" fmla="*/ 0 w 3190111"/>
              <a:gd name="connsiteY2" fmla="*/ 2883872 h 2883873"/>
              <a:gd name="connsiteX3" fmla="*/ 0 w 3190111"/>
              <a:gd name="connsiteY3" fmla="*/ 2321164 h 2883873"/>
              <a:gd name="connsiteX4" fmla="*/ 3190111 w 3190111"/>
              <a:gd name="connsiteY4" fmla="*/ 562708 h 2883873"/>
              <a:gd name="connsiteX5" fmla="*/ 3062414 w 3190111"/>
              <a:gd name="connsiteY5" fmla="*/ 562708 h 2883873"/>
              <a:gd name="connsiteX6" fmla="*/ 3062414 w 3190111"/>
              <a:gd name="connsiteY6" fmla="*/ 2321165 h 2883873"/>
              <a:gd name="connsiteX7" fmla="*/ 3065612 w 3190111"/>
              <a:gd name="connsiteY7" fmla="*/ 2321165 h 2883873"/>
              <a:gd name="connsiteX8" fmla="*/ 2499706 w 3190111"/>
              <a:gd name="connsiteY8" fmla="*/ 2883873 h 2883873"/>
              <a:gd name="connsiteX9" fmla="*/ 2499706 w 3190111"/>
              <a:gd name="connsiteY9" fmla="*/ 2321165 h 2883873"/>
              <a:gd name="connsiteX10" fmla="*/ 2499706 w 3190111"/>
              <a:gd name="connsiteY10" fmla="*/ 562708 h 2883873"/>
              <a:gd name="connsiteX11" fmla="*/ 2378404 w 3190111"/>
              <a:gd name="connsiteY11" fmla="*/ 562708 h 2883873"/>
              <a:gd name="connsiteX12" fmla="*/ 2784258 w 3190111"/>
              <a:gd name="connsiteY12" fmla="*/ 0 h 288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0111" h="2883873">
                <a:moveTo>
                  <a:pt x="2496508" y="2321164"/>
                </a:moveTo>
                <a:lnTo>
                  <a:pt x="2496508" y="2883872"/>
                </a:lnTo>
                <a:lnTo>
                  <a:pt x="0" y="2883872"/>
                </a:lnTo>
                <a:lnTo>
                  <a:pt x="0" y="2321164"/>
                </a:lnTo>
                <a:close/>
                <a:moveTo>
                  <a:pt x="3190111" y="562708"/>
                </a:moveTo>
                <a:lnTo>
                  <a:pt x="3062414" y="562708"/>
                </a:lnTo>
                <a:lnTo>
                  <a:pt x="3062414" y="2321165"/>
                </a:lnTo>
                <a:lnTo>
                  <a:pt x="3065612" y="2321165"/>
                </a:lnTo>
                <a:lnTo>
                  <a:pt x="2499706" y="2883873"/>
                </a:lnTo>
                <a:lnTo>
                  <a:pt x="2499706" y="2321165"/>
                </a:lnTo>
                <a:lnTo>
                  <a:pt x="2499706" y="562708"/>
                </a:lnTo>
                <a:lnTo>
                  <a:pt x="2378404" y="562708"/>
                </a:lnTo>
                <a:lnTo>
                  <a:pt x="2784258" y="0"/>
                </a:lnTo>
                <a:close/>
              </a:path>
            </a:pathLst>
          </a:cu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Freeform 6"/>
          <p:cNvSpPr/>
          <p:nvPr/>
        </p:nvSpPr>
        <p:spPr>
          <a:xfrm rot="16200000">
            <a:off x="4332717" y="2896952"/>
            <a:ext cx="4003600" cy="3353970"/>
          </a:xfrm>
          <a:custGeom>
            <a:avLst/>
            <a:gdLst>
              <a:gd name="connsiteX0" fmla="*/ 5289608 w 5289608"/>
              <a:gd name="connsiteY0" fmla="*/ 562708 h 4431309"/>
              <a:gd name="connsiteX1" fmla="*/ 5165108 w 5289608"/>
              <a:gd name="connsiteY1" fmla="*/ 562708 h 4431309"/>
              <a:gd name="connsiteX2" fmla="*/ 5165108 w 5289608"/>
              <a:gd name="connsiteY2" fmla="*/ 3868601 h 4431309"/>
              <a:gd name="connsiteX3" fmla="*/ 4602401 w 5289608"/>
              <a:gd name="connsiteY3" fmla="*/ 4431309 h 4431309"/>
              <a:gd name="connsiteX4" fmla="*/ 0 w 5289608"/>
              <a:gd name="connsiteY4" fmla="*/ 4431309 h 4431309"/>
              <a:gd name="connsiteX5" fmla="*/ 0 w 5289608"/>
              <a:gd name="connsiteY5" fmla="*/ 3868601 h 4431309"/>
              <a:gd name="connsiteX6" fmla="*/ 4602401 w 5289608"/>
              <a:gd name="connsiteY6" fmla="*/ 3868601 h 4431309"/>
              <a:gd name="connsiteX7" fmla="*/ 4602401 w 5289608"/>
              <a:gd name="connsiteY7" fmla="*/ 562708 h 4431309"/>
              <a:gd name="connsiteX8" fmla="*/ 4477901 w 5289608"/>
              <a:gd name="connsiteY8" fmla="*/ 562708 h 4431309"/>
              <a:gd name="connsiteX9" fmla="*/ 4883755 w 5289608"/>
              <a:gd name="connsiteY9" fmla="*/ 0 h 443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9608" h="4431309">
                <a:moveTo>
                  <a:pt x="5289608" y="562708"/>
                </a:moveTo>
                <a:lnTo>
                  <a:pt x="5165108" y="562708"/>
                </a:lnTo>
                <a:lnTo>
                  <a:pt x="5165108" y="3868601"/>
                </a:lnTo>
                <a:lnTo>
                  <a:pt x="4602401" y="4431309"/>
                </a:lnTo>
                <a:lnTo>
                  <a:pt x="0" y="4431309"/>
                </a:lnTo>
                <a:lnTo>
                  <a:pt x="0" y="3868601"/>
                </a:lnTo>
                <a:lnTo>
                  <a:pt x="4602401" y="3868601"/>
                </a:lnTo>
                <a:lnTo>
                  <a:pt x="4602401" y="562708"/>
                </a:lnTo>
                <a:lnTo>
                  <a:pt x="4477901" y="562708"/>
                </a:lnTo>
                <a:lnTo>
                  <a:pt x="4883755" y="0"/>
                </a:lnTo>
                <a:close/>
              </a:path>
            </a:pathLst>
          </a:cu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Freeform 3"/>
          <p:cNvSpPr/>
          <p:nvPr/>
        </p:nvSpPr>
        <p:spPr>
          <a:xfrm rot="16200000">
            <a:off x="4645018" y="4966091"/>
            <a:ext cx="1622157" cy="1597132"/>
          </a:xfrm>
          <a:custGeom>
            <a:avLst/>
            <a:gdLst>
              <a:gd name="connsiteX0" fmla="*/ 2143216 w 2143216"/>
              <a:gd name="connsiteY0" fmla="*/ 562708 h 2110152"/>
              <a:gd name="connsiteX1" fmla="*/ 2018715 w 2143216"/>
              <a:gd name="connsiteY1" fmla="*/ 562708 h 2110152"/>
              <a:gd name="connsiteX2" fmla="*/ 2018715 w 2143216"/>
              <a:gd name="connsiteY2" fmla="*/ 1547444 h 2110152"/>
              <a:gd name="connsiteX3" fmla="*/ 1456007 w 2143216"/>
              <a:gd name="connsiteY3" fmla="*/ 2110152 h 2110152"/>
              <a:gd name="connsiteX4" fmla="*/ 1456007 w 2143216"/>
              <a:gd name="connsiteY4" fmla="*/ 2110151 h 2110152"/>
              <a:gd name="connsiteX5" fmla="*/ 0 w 2143216"/>
              <a:gd name="connsiteY5" fmla="*/ 2110151 h 2110152"/>
              <a:gd name="connsiteX6" fmla="*/ 0 w 2143216"/>
              <a:gd name="connsiteY6" fmla="*/ 1547443 h 2110152"/>
              <a:gd name="connsiteX7" fmla="*/ 1456007 w 2143216"/>
              <a:gd name="connsiteY7" fmla="*/ 1547443 h 2110152"/>
              <a:gd name="connsiteX8" fmla="*/ 1456007 w 2143216"/>
              <a:gd name="connsiteY8" fmla="*/ 562708 h 2110152"/>
              <a:gd name="connsiteX9" fmla="*/ 1331509 w 2143216"/>
              <a:gd name="connsiteY9" fmla="*/ 562708 h 2110152"/>
              <a:gd name="connsiteX10" fmla="*/ 1737363 w 2143216"/>
              <a:gd name="connsiteY10" fmla="*/ 0 h 211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43216" h="2110152">
                <a:moveTo>
                  <a:pt x="2143216" y="562708"/>
                </a:moveTo>
                <a:lnTo>
                  <a:pt x="2018715" y="562708"/>
                </a:lnTo>
                <a:lnTo>
                  <a:pt x="2018715" y="1547444"/>
                </a:lnTo>
                <a:lnTo>
                  <a:pt x="1456007" y="2110152"/>
                </a:lnTo>
                <a:lnTo>
                  <a:pt x="1456007" y="2110151"/>
                </a:lnTo>
                <a:lnTo>
                  <a:pt x="0" y="2110151"/>
                </a:lnTo>
                <a:lnTo>
                  <a:pt x="0" y="1547443"/>
                </a:lnTo>
                <a:lnTo>
                  <a:pt x="1456007" y="1547443"/>
                </a:lnTo>
                <a:lnTo>
                  <a:pt x="1456007" y="562708"/>
                </a:lnTo>
                <a:lnTo>
                  <a:pt x="1331509" y="562708"/>
                </a:lnTo>
                <a:lnTo>
                  <a:pt x="1737363" y="0"/>
                </a:lnTo>
                <a:close/>
              </a:path>
            </a:pathLst>
          </a:cu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7083" y="2703966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bar-header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7083" y="353315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. bar-subheader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55935" y="4304501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. bar-footer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57533" y="5071251"/>
            <a:ext cx="1463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. bar-subfooter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47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95177" y="1396903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条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块颜色相关类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98145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本布局类样式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00300"/>
            <a:ext cx="4035868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496948" y="2886075"/>
            <a:ext cx="1388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. bar-light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0897" y="3478768"/>
            <a:ext cx="1591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</a:rPr>
              <a:t>. bar-stable</a:t>
            </a:r>
            <a:endParaRPr lang="zh-CN" altLang="en-US" sz="2400" dirty="0">
              <a:solidFill>
                <a:srgbClr val="00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08471" y="4048125"/>
            <a:ext cx="1819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9900"/>
                </a:solidFill>
              </a:rPr>
              <a:t>. bar-positive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29379" y="4595812"/>
            <a:ext cx="143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CC00"/>
                </a:solidFill>
              </a:rPr>
              <a:t>. bar-calm</a:t>
            </a:r>
            <a:endParaRPr lang="zh-CN" altLang="en-US" sz="2400" dirty="0">
              <a:solidFill>
                <a:srgbClr val="FFCC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37046" y="5114925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. bar-balanced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81517" y="2867025"/>
            <a:ext cx="2060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</a:rPr>
              <a:t>. bar-energized</a:t>
            </a:r>
            <a:endParaRPr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96048" y="3429000"/>
            <a:ext cx="1954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. bar-assertive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98823" y="3971925"/>
            <a:ext cx="1457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660066"/>
                </a:solidFill>
              </a:rPr>
              <a:t>. bar-royal</a:t>
            </a:r>
            <a:endParaRPr lang="zh-CN" altLang="en-US" sz="2400" dirty="0">
              <a:solidFill>
                <a:srgbClr val="66006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2368" y="4568309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. bar-dark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67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76edff0c25237bfce455b8a71bb9bff75f44b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颜色和图标类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颜色和图标类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颜色和图标类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9章 ionic CSS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颜色和图标类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颜色和图标类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类"/>
  <p:tag name="GENSWF_ADVANCE_TIME" val="0.00"/>
  <p:tag name="ISPRING_SLIDE_INDENT_LEVEL" val="0"/>
  <p:tag name="ISPRING_CUSTOM_TIMING_USED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栅格系统类"/>
  <p:tag name="GENSWF_ADVANCE_TIME" val="0.00"/>
  <p:tag name="ISPRING_SLIDE_INDENT_LEVEL" val="0"/>
  <p:tag name="ISPRING_CUSTOM_TIMING_US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类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14976</TotalTime>
  <Words>3365</Words>
  <Application>Microsoft Office PowerPoint</Application>
  <PresentationFormat>全屏显示(4:3)</PresentationFormat>
  <Paragraphs>553</Paragraphs>
  <Slides>63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主题​​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513</cp:revision>
  <dcterms:created xsi:type="dcterms:W3CDTF">2016-08-25T05:15:17Z</dcterms:created>
  <dcterms:modified xsi:type="dcterms:W3CDTF">2018-01-06T08:11:00Z</dcterms:modified>
</cp:coreProperties>
</file>