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BB99-DA8E-4D2A-898A-6B6E61873A8B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8BCE4-3BAE-46B2-9C6C-EADFBDFE8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企业级服务意识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CA05C-17D7-4EDD-8038-8EED880045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7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AE188-D3EC-499F-9B37-FCA66676A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339432-2BAD-499A-9A4A-AEBDDD550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06F2D-57A8-4C16-AF49-DE9A96A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6FE2C-FC1E-4999-95CA-0EB5812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F5025-D7F2-4278-A6AA-BE685F80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0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178A9-F165-4153-9438-9A20DA73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1C3115-AFCC-400A-ACC4-C4F14DCA9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23BFF-7588-488E-9AE5-884DE437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9489C-18AC-407E-B22B-0EC9E003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819AA-DC6E-4D4F-9A04-D6D53E0D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04F550-A86F-4804-91CC-41951EE43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05FE89-A4FA-4A52-A0EA-A69CC81F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4EA03-7A02-4F6E-9180-65BD800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AFFBF-4A04-4BE1-A5E3-E42A56CB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B2FFD-B1B6-49D6-B410-3BF9D834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7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手机屏幕截图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5"/>
          <a:stretch>
            <a:fillRect/>
          </a:stretch>
        </p:blipFill>
        <p:spPr>
          <a:xfrm>
            <a:off x="0" y="403"/>
            <a:ext cx="12192000" cy="61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9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4FDB-18A3-4B8F-AD0B-094E446B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0E1D2-35F4-45B6-80D5-7D5E46CA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3C835-8819-495C-BA42-423EB48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3BC88-2C22-4F54-B6DB-74A482C8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2AE51-412E-438F-9D0B-F4E402BD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331FA-40E7-4C59-8B04-95031D73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DD089-D2B8-43CB-8B6C-6E9EB18C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C4A88-D4AD-4939-A22C-F586BCB9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59C1F-CB2B-44EC-8B11-E9CC571D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F66EF-27A3-4785-967E-E8E0590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8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1B4E6-83C9-4A95-8A5C-3D9A8F1C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3463B-D3C1-431E-BEC1-3882C0A99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CA4571-85C5-4DB4-A414-70730E17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221E5-6B34-4691-9F17-584E0B2D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C54CD-94F8-4F49-B755-97E74C82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C26DD-0450-4F04-98CB-F3EFDE0C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7FB9C-F07A-4FC6-B288-65A9BE4E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FF02A-7335-4030-98D6-637B0366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C0C1B-22D2-49D6-A265-333E012B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CFC9BA-17DF-48B2-8B52-8F4F08B75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2818B5-6B20-4379-AC6D-C65218CB7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3E7053-3CF1-4EE1-A48B-571D9538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BC3D18-9E04-4E03-AFB4-883462E3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4655D3-65A2-40B9-9A25-7F82F1CE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0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14FFB-3AA9-4A0F-A1C7-D73FAFCF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F72BE3-69A5-4FE0-AC79-22452779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03EEC2-B830-40FD-BA88-C033C471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3A2542-A2CB-4325-A13E-F7B24694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3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E7A6D-2DF1-411F-A70D-59F0AC1B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FF3715-39C8-4599-B9C6-2FD908DE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65F2C-3E7A-4E7E-923D-B427383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CFF78-0CAE-4244-8810-BD8ED31B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44C20-3828-470E-B8CC-336A7395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31389-8ABE-4456-AF0A-054AF96BD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F66A4-05FE-4D95-94D3-725E84DB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B380-ED68-422C-A0CD-1C08B66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C0132-D300-4C9E-AA05-6407DC97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02D4C-40EB-40CF-9BF5-1E2CE01A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BC94F-E874-4DD2-B59A-54C0714D1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FC36F-2AC0-4613-B2D0-7F916F92B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AD487-FE73-494B-88EC-9E539476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2E24A-A0A2-47B0-8D70-DFEF3AB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35A69-72C7-4806-939A-E8BA40EB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3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4DC5B0-C509-4739-94E1-6B7D11F9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4E0C9-54DF-495B-8045-7954A94C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9D363-EA2F-4912-8933-FF6D348F0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BDAD-A2AA-4DDF-A03E-261A87BE27B3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83F63-4C1D-4B40-A774-71E8CA895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8AD5B-BAA2-4C81-AD09-BA8F8BCFF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6951-7CF1-48A3-BC05-31CD79E4B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1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7555" y="2997153"/>
            <a:ext cx="4439371" cy="991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zh-CN" altLang="en-US" sz="1213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/>
          <p:cNvCxnSpPr>
            <a:stCxn id="7" idx="2"/>
            <a:endCxn id="43" idx="0"/>
          </p:cNvCxnSpPr>
          <p:nvPr/>
        </p:nvCxnSpPr>
        <p:spPr bwMode="auto">
          <a:xfrm>
            <a:off x="2640293" y="2768767"/>
            <a:ext cx="1317380" cy="607251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7" idx="2"/>
            <a:endCxn id="45" idx="0"/>
          </p:cNvCxnSpPr>
          <p:nvPr/>
        </p:nvCxnSpPr>
        <p:spPr bwMode="auto">
          <a:xfrm>
            <a:off x="2640293" y="2768764"/>
            <a:ext cx="2947673" cy="612968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7" idx="2"/>
            <a:endCxn id="46" idx="0"/>
          </p:cNvCxnSpPr>
          <p:nvPr/>
        </p:nvCxnSpPr>
        <p:spPr bwMode="auto">
          <a:xfrm flipH="1">
            <a:off x="2331665" y="2768766"/>
            <a:ext cx="308627" cy="621541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55">
            <a:extLst>
              <a:ext uri="{FF2B5EF4-FFF2-40B4-BE49-F238E27FC236}">
                <a16:creationId xmlns:a16="http://schemas.microsoft.com/office/drawing/2014/main" id="{163FDBA1-1103-4E08-AF0E-2334B7B1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228" y="3069569"/>
            <a:ext cx="2214685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业务高峰期数据重均衡暂停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55">
            <a:extLst>
              <a:ext uri="{FF2B5EF4-FFF2-40B4-BE49-F238E27FC236}">
                <a16:creationId xmlns:a16="http://schemas.microsoft.com/office/drawing/2014/main" id="{E22012FE-7D7D-47DB-8273-CB8F82FBF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953" y="3070711"/>
            <a:ext cx="2214685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业务低谷期数据重均衡继续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46" idx="2"/>
            <a:endCxn id="15" idx="1"/>
          </p:cNvCxnSpPr>
          <p:nvPr/>
        </p:nvCxnSpPr>
        <p:spPr bwMode="auto">
          <a:xfrm flipH="1">
            <a:off x="2185524" y="3661785"/>
            <a:ext cx="146855" cy="1050345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2"/>
            <a:endCxn id="19" idx="1"/>
          </p:cNvCxnSpPr>
          <p:nvPr/>
        </p:nvCxnSpPr>
        <p:spPr bwMode="auto">
          <a:xfrm>
            <a:off x="2332379" y="3661785"/>
            <a:ext cx="3455187" cy="1037226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3" idx="2"/>
            <a:endCxn id="15" idx="1"/>
          </p:cNvCxnSpPr>
          <p:nvPr/>
        </p:nvCxnSpPr>
        <p:spPr bwMode="auto">
          <a:xfrm flipH="1">
            <a:off x="2185524" y="3667499"/>
            <a:ext cx="1772149" cy="1044631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2"/>
            <a:endCxn id="19" idx="1"/>
          </p:cNvCxnSpPr>
          <p:nvPr/>
        </p:nvCxnSpPr>
        <p:spPr bwMode="auto">
          <a:xfrm>
            <a:off x="3957673" y="3667499"/>
            <a:ext cx="1829893" cy="1031512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2"/>
            <a:endCxn id="15" idx="1"/>
          </p:cNvCxnSpPr>
          <p:nvPr/>
        </p:nvCxnSpPr>
        <p:spPr bwMode="auto">
          <a:xfrm flipH="1">
            <a:off x="2185524" y="3653212"/>
            <a:ext cx="3402442" cy="1058918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2"/>
            <a:endCxn id="19" idx="1"/>
          </p:cNvCxnSpPr>
          <p:nvPr/>
        </p:nvCxnSpPr>
        <p:spPr bwMode="auto">
          <a:xfrm>
            <a:off x="5587966" y="3653212"/>
            <a:ext cx="199600" cy="1045799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6DD68E6-E316-4636-9D67-500EF451B31D}"/>
              </a:ext>
            </a:extLst>
          </p:cNvPr>
          <p:cNvCxnSpPr>
            <a:cxnSpLocks/>
            <a:endCxn id="89" idx="1"/>
          </p:cNvCxnSpPr>
          <p:nvPr/>
        </p:nvCxnSpPr>
        <p:spPr bwMode="auto">
          <a:xfrm>
            <a:off x="3957672" y="3667499"/>
            <a:ext cx="590608" cy="1075765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AC8696E-C278-4FD9-AC6D-09BD4AA866ED}"/>
              </a:ext>
            </a:extLst>
          </p:cNvPr>
          <p:cNvGrpSpPr/>
          <p:nvPr/>
        </p:nvGrpSpPr>
        <p:grpSpPr bwMode="auto">
          <a:xfrm>
            <a:off x="3202625" y="4743261"/>
            <a:ext cx="478212" cy="1484699"/>
            <a:chOff x="722932" y="3243573"/>
            <a:chExt cx="325587" cy="1010412"/>
          </a:xfrm>
        </p:grpSpPr>
        <p:sp>
          <p:nvSpPr>
            <p:cNvPr id="82" name="圆柱形 18">
              <a:extLst>
                <a:ext uri="{FF2B5EF4-FFF2-40B4-BE49-F238E27FC236}">
                  <a16:creationId xmlns:a16="http://schemas.microsoft.com/office/drawing/2014/main" id="{6D881B80-C28C-438F-AD1A-C532A25A139A}"/>
                </a:ext>
              </a:extLst>
            </p:cNvPr>
            <p:cNvSpPr/>
            <p:nvPr/>
          </p:nvSpPr>
          <p:spPr bwMode="auto">
            <a:xfrm>
              <a:off x="726151" y="3243573"/>
              <a:ext cx="322368" cy="315881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圆柱形 19">
              <a:extLst>
                <a:ext uri="{FF2B5EF4-FFF2-40B4-BE49-F238E27FC236}">
                  <a16:creationId xmlns:a16="http://schemas.microsoft.com/office/drawing/2014/main" id="{ED788CCC-2851-418E-909E-461948A00D85}"/>
                </a:ext>
              </a:extLst>
            </p:cNvPr>
            <p:cNvSpPr/>
            <p:nvPr/>
          </p:nvSpPr>
          <p:spPr bwMode="auto">
            <a:xfrm>
              <a:off x="722932" y="3938105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9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箭头连接符 112">
              <a:extLst>
                <a:ext uri="{FF2B5EF4-FFF2-40B4-BE49-F238E27FC236}">
                  <a16:creationId xmlns:a16="http://schemas.microsoft.com/office/drawing/2014/main" id="{50059C8D-5687-42EE-A55B-8B6F0B776FA6}"/>
                </a:ext>
              </a:extLst>
            </p:cNvPr>
            <p:cNvCxnSpPr>
              <a:cxnSpLocks noChangeShapeType="1"/>
              <a:stCxn id="82" idx="3"/>
              <a:endCxn id="83" idx="1"/>
            </p:cNvCxnSpPr>
            <p:nvPr/>
          </p:nvCxnSpPr>
          <p:spPr bwMode="auto">
            <a:xfrm flipH="1">
              <a:off x="884116" y="3559454"/>
              <a:ext cx="3219" cy="378652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0BF82A38-8D9B-48E9-B336-3AB4B18D5F48}"/>
              </a:ext>
            </a:extLst>
          </p:cNvPr>
          <p:cNvGrpSpPr/>
          <p:nvPr/>
        </p:nvGrpSpPr>
        <p:grpSpPr bwMode="auto">
          <a:xfrm>
            <a:off x="4311538" y="4743265"/>
            <a:ext cx="473485" cy="1476959"/>
            <a:chOff x="726157" y="3246420"/>
            <a:chExt cx="322368" cy="1010103"/>
          </a:xfrm>
        </p:grpSpPr>
        <p:sp>
          <p:nvSpPr>
            <p:cNvPr id="89" name="圆柱形 34">
              <a:extLst>
                <a:ext uri="{FF2B5EF4-FFF2-40B4-BE49-F238E27FC236}">
                  <a16:creationId xmlns:a16="http://schemas.microsoft.com/office/drawing/2014/main" id="{EE57EFE4-8AE8-4D0F-B799-8E0A29B3A35A}"/>
                </a:ext>
              </a:extLst>
            </p:cNvPr>
            <p:cNvSpPr/>
            <p:nvPr/>
          </p:nvSpPr>
          <p:spPr bwMode="auto">
            <a:xfrm>
              <a:off x="726157" y="3246420"/>
              <a:ext cx="322368" cy="315881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圆柱形 35">
              <a:extLst>
                <a:ext uri="{FF2B5EF4-FFF2-40B4-BE49-F238E27FC236}">
                  <a16:creationId xmlns:a16="http://schemas.microsoft.com/office/drawing/2014/main" id="{35DA89C0-239B-4C07-B9DF-EFF80A26D786}"/>
                </a:ext>
              </a:extLst>
            </p:cNvPr>
            <p:cNvSpPr/>
            <p:nvPr/>
          </p:nvSpPr>
          <p:spPr bwMode="auto">
            <a:xfrm>
              <a:off x="726157" y="3940643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9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箭头连接符 112">
              <a:extLst>
                <a:ext uri="{FF2B5EF4-FFF2-40B4-BE49-F238E27FC236}">
                  <a16:creationId xmlns:a16="http://schemas.microsoft.com/office/drawing/2014/main" id="{5E9F380D-1500-44ED-AC6C-30D777024A58}"/>
                </a:ext>
              </a:extLst>
            </p:cNvPr>
            <p:cNvCxnSpPr>
              <a:cxnSpLocks noChangeShapeType="1"/>
              <a:stCxn id="89" idx="3"/>
              <a:endCxn id="90" idx="1"/>
            </p:cNvCxnSpPr>
            <p:nvPr/>
          </p:nvCxnSpPr>
          <p:spPr bwMode="auto">
            <a:xfrm>
              <a:off x="887341" y="3562301"/>
              <a:ext cx="0" cy="378341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EE4A5D6-8165-4053-BB6F-8103502C8CF2}"/>
              </a:ext>
            </a:extLst>
          </p:cNvPr>
          <p:cNvCxnSpPr>
            <a:cxnSpLocks/>
            <a:endCxn id="82" idx="1"/>
          </p:cNvCxnSpPr>
          <p:nvPr/>
        </p:nvCxnSpPr>
        <p:spPr bwMode="auto">
          <a:xfrm>
            <a:off x="2332379" y="3661784"/>
            <a:ext cx="1111716" cy="1081477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0FA9012-E197-4AAD-A948-2744927648B0}"/>
              </a:ext>
            </a:extLst>
          </p:cNvPr>
          <p:cNvCxnSpPr>
            <a:cxnSpLocks/>
            <a:endCxn id="89" idx="1"/>
          </p:cNvCxnSpPr>
          <p:nvPr/>
        </p:nvCxnSpPr>
        <p:spPr bwMode="auto">
          <a:xfrm>
            <a:off x="2332379" y="3661784"/>
            <a:ext cx="2215901" cy="1081480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C71C07D7-AAD8-4114-9132-FFAA4158997B}"/>
              </a:ext>
            </a:extLst>
          </p:cNvPr>
          <p:cNvCxnSpPr>
            <a:cxnSpLocks/>
            <a:endCxn id="82" idx="1"/>
          </p:cNvCxnSpPr>
          <p:nvPr/>
        </p:nvCxnSpPr>
        <p:spPr bwMode="auto">
          <a:xfrm flipH="1">
            <a:off x="3444096" y="3667499"/>
            <a:ext cx="513577" cy="1075763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60F0D6A-04A9-4AEE-8F10-9AE2BEF57712}"/>
              </a:ext>
            </a:extLst>
          </p:cNvPr>
          <p:cNvCxnSpPr>
            <a:cxnSpLocks/>
            <a:endCxn id="82" idx="1"/>
          </p:cNvCxnSpPr>
          <p:nvPr/>
        </p:nvCxnSpPr>
        <p:spPr bwMode="auto">
          <a:xfrm flipH="1">
            <a:off x="3444095" y="3653211"/>
            <a:ext cx="2143871" cy="1090051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A045320-47BA-4008-B130-7293E3DD10D5}"/>
              </a:ext>
            </a:extLst>
          </p:cNvPr>
          <p:cNvCxnSpPr>
            <a:cxnSpLocks/>
            <a:endCxn id="89" idx="1"/>
          </p:cNvCxnSpPr>
          <p:nvPr/>
        </p:nvCxnSpPr>
        <p:spPr bwMode="auto">
          <a:xfrm flipH="1">
            <a:off x="4548280" y="3653211"/>
            <a:ext cx="1039685" cy="1090053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02E2699-660B-46E1-BE09-4ACE1BCC3F27}"/>
              </a:ext>
            </a:extLst>
          </p:cNvPr>
          <p:cNvCxnSpPr>
            <a:cxnSpLocks/>
            <a:endCxn id="144" idx="1"/>
          </p:cNvCxnSpPr>
          <p:nvPr/>
        </p:nvCxnSpPr>
        <p:spPr bwMode="auto">
          <a:xfrm>
            <a:off x="3961169" y="3656221"/>
            <a:ext cx="590608" cy="1075765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柱形 18">
            <a:extLst>
              <a:ext uri="{FF2B5EF4-FFF2-40B4-BE49-F238E27FC236}">
                <a16:creationId xmlns:a16="http://schemas.microsoft.com/office/drawing/2014/main" id="{947FA03D-AA52-471A-AF20-54FA584A7101}"/>
              </a:ext>
            </a:extLst>
          </p:cNvPr>
          <p:cNvSpPr/>
          <p:nvPr/>
        </p:nvSpPr>
        <p:spPr bwMode="auto">
          <a:xfrm>
            <a:off x="3210850" y="4731983"/>
            <a:ext cx="473484" cy="464155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377">
              <a:defRPr/>
            </a:pPr>
            <a:r>
              <a:rPr lang="en-US" altLang="zh-CN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柱形 34">
            <a:extLst>
              <a:ext uri="{FF2B5EF4-FFF2-40B4-BE49-F238E27FC236}">
                <a16:creationId xmlns:a16="http://schemas.microsoft.com/office/drawing/2014/main" id="{C57DD871-EB97-4708-9914-DB374975A33C}"/>
              </a:ext>
            </a:extLst>
          </p:cNvPr>
          <p:cNvSpPr/>
          <p:nvPr/>
        </p:nvSpPr>
        <p:spPr bwMode="auto">
          <a:xfrm>
            <a:off x="4315035" y="4731986"/>
            <a:ext cx="473485" cy="461877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377">
              <a:defRPr/>
            </a:pPr>
            <a:r>
              <a:rPr lang="en-US" altLang="zh-CN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100360A-9DE0-4DD4-B96A-723A3068CB02}"/>
              </a:ext>
            </a:extLst>
          </p:cNvPr>
          <p:cNvCxnSpPr>
            <a:cxnSpLocks/>
            <a:endCxn id="143" idx="1"/>
          </p:cNvCxnSpPr>
          <p:nvPr/>
        </p:nvCxnSpPr>
        <p:spPr bwMode="auto">
          <a:xfrm>
            <a:off x="2335876" y="3650506"/>
            <a:ext cx="1111716" cy="1081477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190C6B4-F353-4FF9-8144-4ABCF2C380C7}"/>
              </a:ext>
            </a:extLst>
          </p:cNvPr>
          <p:cNvCxnSpPr>
            <a:cxnSpLocks/>
            <a:endCxn id="144" idx="1"/>
          </p:cNvCxnSpPr>
          <p:nvPr/>
        </p:nvCxnSpPr>
        <p:spPr bwMode="auto">
          <a:xfrm>
            <a:off x="2335876" y="3650506"/>
            <a:ext cx="2215901" cy="1081480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064C00D-783D-4C48-B1E7-6508AC7D7F07}"/>
              </a:ext>
            </a:extLst>
          </p:cNvPr>
          <p:cNvCxnSpPr>
            <a:cxnSpLocks/>
            <a:endCxn id="143" idx="1"/>
          </p:cNvCxnSpPr>
          <p:nvPr/>
        </p:nvCxnSpPr>
        <p:spPr bwMode="auto">
          <a:xfrm flipH="1">
            <a:off x="3447593" y="3656221"/>
            <a:ext cx="513577" cy="1075763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708CCA6-91F0-4DC7-AC68-0D0380E5A2E3}"/>
              </a:ext>
            </a:extLst>
          </p:cNvPr>
          <p:cNvCxnSpPr>
            <a:cxnSpLocks/>
            <a:endCxn id="143" idx="1"/>
          </p:cNvCxnSpPr>
          <p:nvPr/>
        </p:nvCxnSpPr>
        <p:spPr bwMode="auto">
          <a:xfrm flipH="1">
            <a:off x="3447592" y="3641933"/>
            <a:ext cx="2143871" cy="1090051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542E174F-40F8-4591-BF3D-AC8C1EC61CEF}"/>
              </a:ext>
            </a:extLst>
          </p:cNvPr>
          <p:cNvCxnSpPr>
            <a:cxnSpLocks/>
            <a:endCxn id="144" idx="1"/>
          </p:cNvCxnSpPr>
          <p:nvPr/>
        </p:nvCxnSpPr>
        <p:spPr bwMode="auto">
          <a:xfrm flipH="1">
            <a:off x="4551777" y="3641933"/>
            <a:ext cx="1039685" cy="1090053"/>
          </a:xfrm>
          <a:prstGeom prst="straightConnector1">
            <a:avLst/>
          </a:prstGeom>
          <a:ln w="19050">
            <a:solidFill>
              <a:srgbClr val="8EB4E3"/>
            </a:solidFill>
            <a:prstDash val="soli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"/>
          <p:cNvSpPr txBox="1"/>
          <p:nvPr/>
        </p:nvSpPr>
        <p:spPr>
          <a:xfrm>
            <a:off x="7068623" y="2050421"/>
            <a:ext cx="4966167" cy="387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252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在线无阻塞的弹性扩容能力：</a:t>
            </a:r>
            <a:endParaRPr lang="en-US" altLang="zh-CN" sz="252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7">
              <a:lnSpc>
                <a:spcPct val="150000"/>
              </a:lnSpc>
            </a:pPr>
            <a:endParaRPr lang="en-US" altLang="zh-CN" sz="252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35" indent="-205735" defTabSz="914377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</a:t>
            </a:r>
            <a:r>
              <a:rPr lang="zh-CN" altLang="en-US" sz="14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智能算法能判断决策那个业务库或数据节点需要重新进行数据分片； </a:t>
            </a:r>
            <a:endParaRPr lang="en-US" altLang="zh-CN" sz="144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35" indent="-205735" defTabSz="914377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4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35" indent="-205735" defTabSz="914377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数据自动重分布的智能算法，实现业务服务不停机的数据移动和重分布。</a:t>
            </a:r>
            <a:endParaRPr lang="en-US" altLang="zh-CN" sz="144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7">
              <a:lnSpc>
                <a:spcPct val="150000"/>
              </a:lnSpc>
            </a:pPr>
            <a:endParaRPr lang="en-US" altLang="zh-CN" sz="144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5735" indent="-205735" defTabSz="914377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做到支撑业务系统的快速迭代升级，及提供标准协议支持业务系统的敏捷开放。</a:t>
            </a:r>
            <a:endParaRPr lang="en-US" altLang="zh-CN" sz="144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13"/>
          <p:cNvSpPr>
            <a:spLocks noChangeArrowheads="1"/>
          </p:cNvSpPr>
          <p:nvPr/>
        </p:nvSpPr>
        <p:spPr bwMode="auto">
          <a:xfrm>
            <a:off x="3660475" y="2345832"/>
            <a:ext cx="605823" cy="2585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377" eaLnBrk="1" hangingPunct="1">
              <a:defRPr/>
            </a:pPr>
            <a:r>
              <a:rPr lang="en-US" altLang="zh-CN" sz="108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endParaRPr lang="zh-CN" altLang="en-US" sz="108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97391" y="1778587"/>
            <a:ext cx="880159" cy="2929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9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9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Rounded Rectangle 14"/>
          <p:cNvSpPr/>
          <p:nvPr/>
        </p:nvSpPr>
        <p:spPr bwMode="auto">
          <a:xfrm>
            <a:off x="2053042" y="2475855"/>
            <a:ext cx="1173071" cy="292911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9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LVS/F5/A10</a:t>
            </a: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 bwMode="auto">
          <a:xfrm flipV="1">
            <a:off x="2640292" y="2071498"/>
            <a:ext cx="197179" cy="404359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12"/>
          <p:cNvCxnSpPr>
            <a:cxnSpLocks noChangeShapeType="1"/>
            <a:stCxn id="7" idx="3"/>
            <a:endCxn id="13" idx="1"/>
          </p:cNvCxnSpPr>
          <p:nvPr/>
        </p:nvCxnSpPr>
        <p:spPr bwMode="auto">
          <a:xfrm>
            <a:off x="3226113" y="2622313"/>
            <a:ext cx="1287375" cy="5889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ounded Rectangle 14"/>
          <p:cNvSpPr/>
          <p:nvPr/>
        </p:nvSpPr>
        <p:spPr bwMode="auto">
          <a:xfrm>
            <a:off x="4513487" y="2492461"/>
            <a:ext cx="1163067" cy="27147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9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LVS/F5/A10</a:t>
            </a:r>
            <a:endParaRPr lang="zh-CN" altLang="en-US" sz="9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942183" y="4712130"/>
            <a:ext cx="486682" cy="1518217"/>
            <a:chOff x="718244" y="3268879"/>
            <a:chExt cx="322368" cy="977801"/>
          </a:xfrm>
        </p:grpSpPr>
        <p:sp>
          <p:nvSpPr>
            <p:cNvPr id="15" name="圆柱形 14"/>
            <p:cNvSpPr/>
            <p:nvPr/>
          </p:nvSpPr>
          <p:spPr bwMode="auto">
            <a:xfrm>
              <a:off x="718244" y="3268879"/>
              <a:ext cx="322368" cy="315881"/>
            </a:xfrm>
            <a:prstGeom prst="can">
              <a:avLst/>
            </a:prstGeom>
            <a:solidFill>
              <a:srgbClr val="00AE4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柱形 15"/>
            <p:cNvSpPr/>
            <p:nvPr/>
          </p:nvSpPr>
          <p:spPr bwMode="auto">
            <a:xfrm>
              <a:off x="718244" y="3930800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9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12"/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880222" y="3584760"/>
              <a:ext cx="0" cy="34604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 bwMode="auto">
          <a:xfrm>
            <a:off x="5544224" y="4699011"/>
            <a:ext cx="486684" cy="1518235"/>
            <a:chOff x="718244" y="3268879"/>
            <a:chExt cx="322368" cy="977801"/>
          </a:xfrm>
        </p:grpSpPr>
        <p:sp>
          <p:nvSpPr>
            <p:cNvPr id="19" name="圆柱形 18"/>
            <p:cNvSpPr/>
            <p:nvPr/>
          </p:nvSpPr>
          <p:spPr bwMode="auto">
            <a:xfrm>
              <a:off x="718244" y="3268879"/>
              <a:ext cx="322368" cy="315881"/>
            </a:xfrm>
            <a:prstGeom prst="can">
              <a:avLst/>
            </a:prstGeom>
            <a:solidFill>
              <a:srgbClr val="00AE4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柱形 19"/>
            <p:cNvSpPr/>
            <p:nvPr/>
          </p:nvSpPr>
          <p:spPr bwMode="auto">
            <a:xfrm>
              <a:off x="718244" y="3930800"/>
              <a:ext cx="322368" cy="31588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914377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9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112"/>
            <p:cNvCxnSpPr>
              <a:cxnSpLocks noChangeShapeType="1"/>
              <a:stCxn id="19" idx="3"/>
              <a:endCxn id="20" idx="1"/>
            </p:cNvCxnSpPr>
            <p:nvPr/>
          </p:nvCxnSpPr>
          <p:spPr bwMode="auto">
            <a:xfrm>
              <a:off x="880222" y="3584760"/>
              <a:ext cx="0" cy="346040"/>
            </a:xfrm>
            <a:prstGeom prst="straightConnector1">
              <a:avLst/>
            </a:prstGeom>
            <a:ln w="19050">
              <a:solidFill>
                <a:srgbClr val="92D05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" name="文本框 36"/>
          <p:cNvSpPr txBox="1">
            <a:spLocks noChangeArrowheads="1"/>
          </p:cNvSpPr>
          <p:nvPr/>
        </p:nvSpPr>
        <p:spPr bwMode="auto">
          <a:xfrm>
            <a:off x="1834438" y="6233340"/>
            <a:ext cx="744485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zh-CN" sz="13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dn_1</a:t>
            </a:r>
            <a:endParaRPr kumimoji="0" lang="zh-CN" altLang="en-US" sz="133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7"/>
          <p:cNvSpPr txBox="1">
            <a:spLocks noChangeArrowheads="1"/>
          </p:cNvSpPr>
          <p:nvPr/>
        </p:nvSpPr>
        <p:spPr bwMode="auto">
          <a:xfrm>
            <a:off x="5374632" y="6217229"/>
            <a:ext cx="744485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zh-CN" sz="13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dn_2</a:t>
            </a:r>
            <a:endParaRPr kumimoji="0" lang="zh-CN" altLang="en-US" sz="133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503303" y="1778585"/>
            <a:ext cx="878731" cy="29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9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9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5" name="直接箭头连接符 24"/>
          <p:cNvCxnSpPr>
            <a:stCxn id="7" idx="0"/>
            <a:endCxn id="24" idx="2"/>
          </p:cNvCxnSpPr>
          <p:nvPr/>
        </p:nvCxnSpPr>
        <p:spPr bwMode="auto">
          <a:xfrm flipV="1">
            <a:off x="2640291" y="2070069"/>
            <a:ext cx="1301663" cy="405788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auto">
          <a:xfrm>
            <a:off x="4656369" y="1784302"/>
            <a:ext cx="880159" cy="2929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en-US" altLang="zh-CN" sz="900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  <a:sym typeface="+mn-ea"/>
              </a:rPr>
              <a:t>APP</a:t>
            </a:r>
            <a:endParaRPr lang="zh-CN" altLang="en-US" sz="900" b="1" dirty="0">
              <a:solidFill>
                <a:srgbClr val="FFFFFF"/>
              </a:solidFill>
              <a:latin typeface="Calibri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27" name="直接箭头连接符 26"/>
          <p:cNvCxnSpPr>
            <a:stCxn id="7" idx="0"/>
            <a:endCxn id="26" idx="2"/>
          </p:cNvCxnSpPr>
          <p:nvPr/>
        </p:nvCxnSpPr>
        <p:spPr bwMode="auto">
          <a:xfrm flipV="1">
            <a:off x="2640290" y="2077213"/>
            <a:ext cx="2456156" cy="398643"/>
          </a:xfrm>
          <a:prstGeom prst="straightConnector1">
            <a:avLst/>
          </a:prstGeom>
          <a:ln w="19050">
            <a:solidFill>
              <a:srgbClr val="92D050"/>
            </a:solidFill>
            <a:prstDash val="solid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45"/>
          <p:cNvGrpSpPr/>
          <p:nvPr/>
        </p:nvGrpSpPr>
        <p:grpSpPr bwMode="auto">
          <a:xfrm>
            <a:off x="403247" y="3104696"/>
            <a:ext cx="788713" cy="785856"/>
            <a:chOff x="5564301" y="1539137"/>
            <a:chExt cx="1390261" cy="1390261"/>
          </a:xfrm>
          <a:solidFill>
            <a:srgbClr val="92D050"/>
          </a:solidFill>
        </p:grpSpPr>
        <p:sp>
          <p:nvSpPr>
            <p:cNvPr id="29" name="椭圆 28"/>
            <p:cNvSpPr/>
            <p:nvPr/>
          </p:nvSpPr>
          <p:spPr>
            <a:xfrm>
              <a:off x="5564301" y="1539137"/>
              <a:ext cx="1390261" cy="139026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1213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30" name="图片 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607" y="1887443"/>
              <a:ext cx="693647" cy="6936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2" name="直接箭头连接符 31"/>
          <p:cNvCxnSpPr>
            <a:stCxn id="29" idx="6"/>
            <a:endCxn id="4" idx="1"/>
          </p:cNvCxnSpPr>
          <p:nvPr/>
        </p:nvCxnSpPr>
        <p:spPr>
          <a:xfrm flipV="1">
            <a:off x="1191960" y="3492957"/>
            <a:ext cx="515595" cy="4667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4"/>
          <p:cNvSpPr/>
          <p:nvPr/>
        </p:nvSpPr>
        <p:spPr bwMode="auto">
          <a:xfrm>
            <a:off x="3500447" y="3376016"/>
            <a:ext cx="914451" cy="291483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9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计算节点</a:t>
            </a:r>
            <a:endParaRPr lang="en-US" altLang="zh-CN" sz="9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4" name="直接箭头连接符 112"/>
          <p:cNvCxnSpPr>
            <a:cxnSpLocks noChangeShapeType="1"/>
            <a:stCxn id="43" idx="3"/>
            <a:endCxn id="45" idx="1"/>
          </p:cNvCxnSpPr>
          <p:nvPr/>
        </p:nvCxnSpPr>
        <p:spPr bwMode="auto">
          <a:xfrm flipV="1">
            <a:off x="4414897" y="3517473"/>
            <a:ext cx="720131" cy="4287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ounded Rectangle 14"/>
          <p:cNvSpPr/>
          <p:nvPr/>
        </p:nvSpPr>
        <p:spPr bwMode="auto">
          <a:xfrm>
            <a:off x="5135027" y="3381733"/>
            <a:ext cx="905877" cy="271479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9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计算节点</a:t>
            </a:r>
          </a:p>
        </p:txBody>
      </p:sp>
      <p:sp>
        <p:nvSpPr>
          <p:cNvPr id="46" name="Rounded Rectangle 14"/>
          <p:cNvSpPr/>
          <p:nvPr/>
        </p:nvSpPr>
        <p:spPr bwMode="auto">
          <a:xfrm>
            <a:off x="1878725" y="3390306"/>
            <a:ext cx="907307" cy="271479"/>
          </a:xfrm>
          <a:prstGeom prst="roundRect">
            <a:avLst/>
          </a:prstGeom>
          <a:solidFill>
            <a:srgbClr val="00B050"/>
          </a:solidFill>
          <a:ln w="38100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914377">
              <a:defRPr/>
            </a:pPr>
            <a:r>
              <a:rPr lang="zh-CN" altLang="en-US" sz="9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计算节点</a:t>
            </a:r>
          </a:p>
        </p:txBody>
      </p:sp>
      <p:cxnSp>
        <p:nvCxnSpPr>
          <p:cNvPr id="48" name="直接箭头连接符 112"/>
          <p:cNvCxnSpPr>
            <a:cxnSpLocks noChangeShapeType="1"/>
            <a:stCxn id="43" idx="1"/>
            <a:endCxn id="46" idx="3"/>
          </p:cNvCxnSpPr>
          <p:nvPr/>
        </p:nvCxnSpPr>
        <p:spPr bwMode="auto">
          <a:xfrm flipH="1">
            <a:off x="2786033" y="3521758"/>
            <a:ext cx="714415" cy="4287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0" name="图片 2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19" y="3397450"/>
            <a:ext cx="238615" cy="23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文本框 84"/>
          <p:cNvSpPr txBox="1"/>
          <p:nvPr/>
        </p:nvSpPr>
        <p:spPr>
          <a:xfrm>
            <a:off x="211425" y="3971326"/>
            <a:ext cx="115637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F6CA416-B9AE-455A-A655-7462C89EF3FD}"/>
              </a:ext>
            </a:extLst>
          </p:cNvPr>
          <p:cNvGrpSpPr/>
          <p:nvPr/>
        </p:nvGrpSpPr>
        <p:grpSpPr>
          <a:xfrm>
            <a:off x="1550795" y="4489673"/>
            <a:ext cx="1238214" cy="759748"/>
            <a:chOff x="4549877" y="-43113"/>
            <a:chExt cx="1238214" cy="759748"/>
          </a:xfrm>
        </p:grpSpPr>
        <p:pic>
          <p:nvPicPr>
            <p:cNvPr id="65" name="图片 64" descr="图片包含 钟表, 标志, 红色, 街道&#10;&#10;描述已自动生成">
              <a:extLst>
                <a:ext uri="{FF2B5EF4-FFF2-40B4-BE49-F238E27FC236}">
                  <a16:creationId xmlns:a16="http://schemas.microsoft.com/office/drawing/2014/main" id="{EFE43FBD-6B55-467D-B4B4-18F39D081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877" y="98631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6" name="图片 65" descr="图片包含 游戏机, 画, 标志, 盘子&#10;&#10;描述已自动生成">
              <a:extLst>
                <a:ext uri="{FF2B5EF4-FFF2-40B4-BE49-F238E27FC236}">
                  <a16:creationId xmlns:a16="http://schemas.microsoft.com/office/drawing/2014/main" id="{EB7E8546-2AA9-4C6C-9B4B-13C6DE4C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087" y="98570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CAAA1DC-B83B-4658-8C87-3C663C045572}"/>
                </a:ext>
              </a:extLst>
            </p:cNvPr>
            <p:cNvSpPr txBox="1"/>
            <p:nvPr/>
          </p:nvSpPr>
          <p:spPr>
            <a:xfrm>
              <a:off x="4622694" y="-4179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</a:t>
              </a:r>
              <a:endParaRPr lang="zh-CN" altLang="en-US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EBFEE9C-F99F-4372-A7EA-60B438476242}"/>
                </a:ext>
              </a:extLst>
            </p:cNvPr>
            <p:cNvSpPr txBox="1"/>
            <p:nvPr/>
          </p:nvSpPr>
          <p:spPr>
            <a:xfrm>
              <a:off x="5284395" y="-4311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</a:t>
              </a:r>
              <a:endParaRPr lang="zh-CN" altLang="en-US" b="1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62D8C0A-AF2A-4CBA-8D4E-16BCDAAC431E}"/>
              </a:ext>
            </a:extLst>
          </p:cNvPr>
          <p:cNvGrpSpPr/>
          <p:nvPr/>
        </p:nvGrpSpPr>
        <p:grpSpPr>
          <a:xfrm>
            <a:off x="5205461" y="4485466"/>
            <a:ext cx="1238214" cy="759748"/>
            <a:chOff x="4549877" y="-43113"/>
            <a:chExt cx="1238214" cy="759748"/>
          </a:xfrm>
        </p:grpSpPr>
        <p:pic>
          <p:nvPicPr>
            <p:cNvPr id="70" name="图片 69" descr="图片包含 钟表, 标志, 红色, 街道&#10;&#10;描述已自动生成">
              <a:extLst>
                <a:ext uri="{FF2B5EF4-FFF2-40B4-BE49-F238E27FC236}">
                  <a16:creationId xmlns:a16="http://schemas.microsoft.com/office/drawing/2014/main" id="{59BEED70-F933-492C-8176-8FF26AFAB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877" y="98631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1" name="图片 70" descr="图片包含 游戏机, 画, 标志, 盘子&#10;&#10;描述已自动生成">
              <a:extLst>
                <a:ext uri="{FF2B5EF4-FFF2-40B4-BE49-F238E27FC236}">
                  <a16:creationId xmlns:a16="http://schemas.microsoft.com/office/drawing/2014/main" id="{79D64608-52BE-49FF-AE63-41DD897B8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087" y="98570"/>
              <a:ext cx="618004" cy="6180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D73D939-CEA9-4891-816C-E4230E4B2D8E}"/>
                </a:ext>
              </a:extLst>
            </p:cNvPr>
            <p:cNvSpPr txBox="1"/>
            <p:nvPr/>
          </p:nvSpPr>
          <p:spPr>
            <a:xfrm>
              <a:off x="4622694" y="-4179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</a:t>
              </a:r>
              <a:endParaRPr lang="zh-CN" altLang="en-US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23930C0-BB39-402C-BCF8-6DE25DFEE0AE}"/>
                </a:ext>
              </a:extLst>
            </p:cNvPr>
            <p:cNvSpPr txBox="1"/>
            <p:nvPr/>
          </p:nvSpPr>
          <p:spPr>
            <a:xfrm>
              <a:off x="5284395" y="-4311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</a:t>
              </a:r>
              <a:endParaRPr lang="zh-CN" altLang="en-US" b="1" dirty="0"/>
            </a:p>
          </p:txBody>
        </p:sp>
      </p:grpSp>
      <p:sp>
        <p:nvSpPr>
          <p:cNvPr id="74" name="文本框 55">
            <a:extLst>
              <a:ext uri="{FF2B5EF4-FFF2-40B4-BE49-F238E27FC236}">
                <a16:creationId xmlns:a16="http://schemas.microsoft.com/office/drawing/2014/main" id="{8D4C2F70-25A1-4226-858A-67BBC0122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799" y="1604270"/>
            <a:ext cx="2214685" cy="561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kumimoji="0" lang="en-US" altLang="zh-CN" sz="108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…;</a:t>
            </a:r>
          </a:p>
        </p:txBody>
      </p:sp>
      <p:sp>
        <p:nvSpPr>
          <p:cNvPr id="75" name="文本框 55">
            <a:extLst>
              <a:ext uri="{FF2B5EF4-FFF2-40B4-BE49-F238E27FC236}">
                <a16:creationId xmlns:a16="http://schemas.microsoft.com/office/drawing/2014/main" id="{E2310B2C-8843-4FC8-8984-3268A13EB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538" y="3238847"/>
            <a:ext cx="2214685" cy="561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table_name VALUES</a:t>
            </a: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…;</a:t>
            </a:r>
          </a:p>
        </p:txBody>
      </p:sp>
      <p:sp>
        <p:nvSpPr>
          <p:cNvPr id="76" name="文本框 55">
            <a:extLst>
              <a:ext uri="{FF2B5EF4-FFF2-40B4-BE49-F238E27FC236}">
                <a16:creationId xmlns:a16="http://schemas.microsoft.com/office/drawing/2014/main" id="{C54DE019-79CE-444B-AC97-D36598C28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919" y="3276355"/>
            <a:ext cx="2214685" cy="561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table_name VALUES</a:t>
            </a: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…;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0986C00-B40C-442C-B171-8D5EAE12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829" y="3354693"/>
            <a:ext cx="825867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ok;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C3EB489-2D67-46F1-9435-F603870B7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746" y="4824596"/>
            <a:ext cx="825867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ok;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E130091-A6D1-426A-8591-3C881207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099" y="4824596"/>
            <a:ext cx="825867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ok;</a:t>
            </a:r>
          </a:p>
        </p:txBody>
      </p:sp>
      <p:sp>
        <p:nvSpPr>
          <p:cNvPr id="87" name="文本框 37">
            <a:extLst>
              <a:ext uri="{FF2B5EF4-FFF2-40B4-BE49-F238E27FC236}">
                <a16:creationId xmlns:a16="http://schemas.microsoft.com/office/drawing/2014/main" id="{6CB4F3BC-53AE-4AA8-80FE-E202A758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880" y="6227960"/>
            <a:ext cx="744485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zh-CN" sz="13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dn_3</a:t>
            </a:r>
            <a:endParaRPr kumimoji="0" lang="zh-CN" altLang="en-US" sz="133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A7C307C-3A66-4B0E-851B-386F55D5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18" y="6217229"/>
            <a:ext cx="74448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zh-CN" sz="13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dn_4</a:t>
            </a:r>
            <a:endParaRPr kumimoji="0" lang="zh-CN" altLang="en-US" sz="1333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55">
            <a:extLst>
              <a:ext uri="{FF2B5EF4-FFF2-40B4-BE49-F238E27FC236}">
                <a16:creationId xmlns:a16="http://schemas.microsoft.com/office/drawing/2014/main" id="{07BD6407-CFFF-41B4-AF41-79E86C51C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36" y="3103772"/>
            <a:ext cx="1092313" cy="81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个数据节点水平扩展成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个数据节点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55">
            <a:extLst>
              <a:ext uri="{FF2B5EF4-FFF2-40B4-BE49-F238E27FC236}">
                <a16:creationId xmlns:a16="http://schemas.microsoft.com/office/drawing/2014/main" id="{29A8568C-68D6-4142-99F2-2C8E4BF14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852" y="3345069"/>
            <a:ext cx="1092313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准备就绪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55">
            <a:extLst>
              <a:ext uri="{FF2B5EF4-FFF2-40B4-BE49-F238E27FC236}">
                <a16:creationId xmlns:a16="http://schemas.microsoft.com/office/drawing/2014/main" id="{465CCEB0-810A-4D15-8F21-1EFFCDEB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79" y="3087525"/>
            <a:ext cx="1092313" cy="810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开始在线不阻塞业务服务的数据重分布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55">
            <a:extLst>
              <a:ext uri="{FF2B5EF4-FFF2-40B4-BE49-F238E27FC236}">
                <a16:creationId xmlns:a16="http://schemas.microsoft.com/office/drawing/2014/main" id="{1DAE1FD6-7D43-4DBA-BDD3-437E25AEF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776" y="4490492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55">
            <a:extLst>
              <a:ext uri="{FF2B5EF4-FFF2-40B4-BE49-F238E27FC236}">
                <a16:creationId xmlns:a16="http://schemas.microsoft.com/office/drawing/2014/main" id="{CC0E568A-BCAF-4B0C-8833-6FEBECF5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464" y="5065363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55">
            <a:extLst>
              <a:ext uri="{FF2B5EF4-FFF2-40B4-BE49-F238E27FC236}">
                <a16:creationId xmlns:a16="http://schemas.microsoft.com/office/drawing/2014/main" id="{C1014793-EEDA-4147-989A-50937C56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355" y="4478331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55">
            <a:extLst>
              <a:ext uri="{FF2B5EF4-FFF2-40B4-BE49-F238E27FC236}">
                <a16:creationId xmlns:a16="http://schemas.microsoft.com/office/drawing/2014/main" id="{A478F8F6-A137-4CC8-AF2B-8FB0F4541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355" y="5048127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55">
            <a:extLst>
              <a:ext uri="{FF2B5EF4-FFF2-40B4-BE49-F238E27FC236}">
                <a16:creationId xmlns:a16="http://schemas.microsoft.com/office/drawing/2014/main" id="{745DB511-1929-409A-8104-408CF9C3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776" y="4504643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55">
            <a:extLst>
              <a:ext uri="{FF2B5EF4-FFF2-40B4-BE49-F238E27FC236}">
                <a16:creationId xmlns:a16="http://schemas.microsoft.com/office/drawing/2014/main" id="{B47ED2FE-4D48-48C4-BC75-ED005092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227" y="5066577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55">
            <a:extLst>
              <a:ext uri="{FF2B5EF4-FFF2-40B4-BE49-F238E27FC236}">
                <a16:creationId xmlns:a16="http://schemas.microsoft.com/office/drawing/2014/main" id="{EDA146A5-7CF9-4FC4-8C8F-EE3C3CFED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355" y="4492482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55">
            <a:extLst>
              <a:ext uri="{FF2B5EF4-FFF2-40B4-BE49-F238E27FC236}">
                <a16:creationId xmlns:a16="http://schemas.microsoft.com/office/drawing/2014/main" id="{B6807DE9-2B05-42C2-869C-9681B2A6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049" y="5060408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55">
            <a:extLst>
              <a:ext uri="{FF2B5EF4-FFF2-40B4-BE49-F238E27FC236}">
                <a16:creationId xmlns:a16="http://schemas.microsoft.com/office/drawing/2014/main" id="{F922B402-3627-4D7E-899C-52A60025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799" y="1604270"/>
            <a:ext cx="2214685" cy="561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kumimoji="0" lang="en-US" altLang="zh-CN" sz="108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…;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9BB05AD-8412-4EF1-8E97-235E467AA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746" y="4824596"/>
            <a:ext cx="825867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ok;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EC111BE-A244-43D9-A333-C88A986F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099" y="4824596"/>
            <a:ext cx="825867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ok;</a:t>
            </a:r>
          </a:p>
        </p:txBody>
      </p:sp>
      <p:sp>
        <p:nvSpPr>
          <p:cNvPr id="116" name="文本框 55">
            <a:extLst>
              <a:ext uri="{FF2B5EF4-FFF2-40B4-BE49-F238E27FC236}">
                <a16:creationId xmlns:a16="http://schemas.microsoft.com/office/drawing/2014/main" id="{62D8CB3B-9BB3-4999-A4D2-814BDF6D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538" y="3238847"/>
            <a:ext cx="2214685" cy="561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table_name VALUES</a:t>
            </a: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…;</a:t>
            </a:r>
          </a:p>
        </p:txBody>
      </p:sp>
      <p:sp>
        <p:nvSpPr>
          <p:cNvPr id="117" name="文本框 55">
            <a:extLst>
              <a:ext uri="{FF2B5EF4-FFF2-40B4-BE49-F238E27FC236}">
                <a16:creationId xmlns:a16="http://schemas.microsoft.com/office/drawing/2014/main" id="{9ED7227B-B947-4675-AE74-F5D6AD92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919" y="3276355"/>
            <a:ext cx="2214685" cy="561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kumimoji="0" lang="en-US" altLang="zh-CN" sz="108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…;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BE92050-E84B-403C-9707-EDF95D6A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723" y="3351289"/>
            <a:ext cx="825867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ok;</a:t>
            </a:r>
          </a:p>
        </p:txBody>
      </p:sp>
      <p:sp>
        <p:nvSpPr>
          <p:cNvPr id="119" name="文本框 55">
            <a:extLst>
              <a:ext uri="{FF2B5EF4-FFF2-40B4-BE49-F238E27FC236}">
                <a16:creationId xmlns:a16="http://schemas.microsoft.com/office/drawing/2014/main" id="{1F55AF21-37E7-4B61-9358-C2A62D5C2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882" y="4483610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55">
            <a:extLst>
              <a:ext uri="{FF2B5EF4-FFF2-40B4-BE49-F238E27FC236}">
                <a16:creationId xmlns:a16="http://schemas.microsoft.com/office/drawing/2014/main" id="{6C217215-B049-4A07-A579-593FC8C99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626" y="5044833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55">
            <a:extLst>
              <a:ext uri="{FF2B5EF4-FFF2-40B4-BE49-F238E27FC236}">
                <a16:creationId xmlns:a16="http://schemas.microsoft.com/office/drawing/2014/main" id="{A4DE1532-CDE5-4049-A9F3-DD5B80C33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61" y="4471449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55">
            <a:extLst>
              <a:ext uri="{FF2B5EF4-FFF2-40B4-BE49-F238E27FC236}">
                <a16:creationId xmlns:a16="http://schemas.microsoft.com/office/drawing/2014/main" id="{43F99873-1668-4F8E-8B60-FCB8F6ACE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61" y="5041245"/>
            <a:ext cx="1193072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数据重新分布</a:t>
            </a:r>
            <a:endParaRPr kumimoji="0" lang="en-US" altLang="zh-CN" sz="108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55">
            <a:extLst>
              <a:ext uri="{FF2B5EF4-FFF2-40B4-BE49-F238E27FC236}">
                <a16:creationId xmlns:a16="http://schemas.microsoft.com/office/drawing/2014/main" id="{C8681767-1E1F-489E-9996-B08F8ABD4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833" y="3070513"/>
            <a:ext cx="2107681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数据重分布剩余时间≤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55">
            <a:extLst>
              <a:ext uri="{FF2B5EF4-FFF2-40B4-BE49-F238E27FC236}">
                <a16:creationId xmlns:a16="http://schemas.microsoft.com/office/drawing/2014/main" id="{8049EB56-CA3C-4B87-BA84-C22171E38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98" y="3333872"/>
            <a:ext cx="1108333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Hold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业务请求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55">
            <a:extLst>
              <a:ext uri="{FF2B5EF4-FFF2-40B4-BE49-F238E27FC236}">
                <a16:creationId xmlns:a16="http://schemas.microsoft.com/office/drawing/2014/main" id="{A7426A14-A8F0-444A-BDFD-3C6B8466A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215" y="3348473"/>
            <a:ext cx="1117871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Hold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业务请求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55">
            <a:extLst>
              <a:ext uri="{FF2B5EF4-FFF2-40B4-BE49-F238E27FC236}">
                <a16:creationId xmlns:a16="http://schemas.microsoft.com/office/drawing/2014/main" id="{0CD4546D-248E-44B3-97A9-120432880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8430" y="3055371"/>
            <a:ext cx="1317460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数据重分布完成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2501F38-3EFB-41E6-8F8F-CBD56C600ABB}"/>
              </a:ext>
            </a:extLst>
          </p:cNvPr>
          <p:cNvGrpSpPr/>
          <p:nvPr/>
        </p:nvGrpSpPr>
        <p:grpSpPr>
          <a:xfrm>
            <a:off x="1530531" y="5230324"/>
            <a:ext cx="1236008" cy="721967"/>
            <a:chOff x="7958889" y="98570"/>
            <a:chExt cx="1236008" cy="721967"/>
          </a:xfrm>
        </p:grpSpPr>
        <p:pic>
          <p:nvPicPr>
            <p:cNvPr id="133" name="图片 132" descr="图片包含 游戏机, 画&#10;&#10;描述已自动生成">
              <a:extLst>
                <a:ext uri="{FF2B5EF4-FFF2-40B4-BE49-F238E27FC236}">
                  <a16:creationId xmlns:a16="http://schemas.microsoft.com/office/drawing/2014/main" id="{8A6ED70A-5BD6-429A-8A6E-7B70CAEE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889" y="202533"/>
              <a:ext cx="618004" cy="618004"/>
            </a:xfrm>
            <a:prstGeom prst="rect">
              <a:avLst/>
            </a:prstGeom>
          </p:spPr>
        </p:pic>
        <p:pic>
          <p:nvPicPr>
            <p:cNvPr id="134" name="图片 133" descr="图片包含 游戏机, 画&#10;&#10;描述已自动生成">
              <a:extLst>
                <a:ext uri="{FF2B5EF4-FFF2-40B4-BE49-F238E27FC236}">
                  <a16:creationId xmlns:a16="http://schemas.microsoft.com/office/drawing/2014/main" id="{ECFCD076-D5FB-498A-BAFB-923C491FE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93" y="202533"/>
              <a:ext cx="618004" cy="618004"/>
            </a:xfrm>
            <a:prstGeom prst="rect">
              <a:avLst/>
            </a:prstGeom>
          </p:spPr>
        </p:pic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AECA4D72-EE3D-44DF-AAB6-3A27DB072C5C}"/>
                </a:ext>
              </a:extLst>
            </p:cNvPr>
            <p:cNvSpPr txBox="1"/>
            <p:nvPr/>
          </p:nvSpPr>
          <p:spPr>
            <a:xfrm>
              <a:off x="8044587" y="9989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T1’</a:t>
              </a:r>
              <a:endParaRPr lang="zh-CN" altLang="en-US" b="1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2CFB76C-C88C-4899-AF59-226C8278CACB}"/>
                </a:ext>
              </a:extLst>
            </p:cNvPr>
            <p:cNvSpPr txBox="1"/>
            <p:nvPr/>
          </p:nvSpPr>
          <p:spPr>
            <a:xfrm>
              <a:off x="8706288" y="9857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T2’</a:t>
              </a:r>
              <a:endParaRPr lang="zh-CN" altLang="en-US" b="1" dirty="0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CDED8F3-33F9-455B-80B1-3DF91366DAAB}"/>
              </a:ext>
            </a:extLst>
          </p:cNvPr>
          <p:cNvGrpSpPr/>
          <p:nvPr/>
        </p:nvGrpSpPr>
        <p:grpSpPr>
          <a:xfrm>
            <a:off x="5191519" y="5204259"/>
            <a:ext cx="1236008" cy="721967"/>
            <a:chOff x="7958889" y="98570"/>
            <a:chExt cx="1236008" cy="721967"/>
          </a:xfrm>
        </p:grpSpPr>
        <p:pic>
          <p:nvPicPr>
            <p:cNvPr id="138" name="图片 137" descr="图片包含 游戏机, 画&#10;&#10;描述已自动生成">
              <a:extLst>
                <a:ext uri="{FF2B5EF4-FFF2-40B4-BE49-F238E27FC236}">
                  <a16:creationId xmlns:a16="http://schemas.microsoft.com/office/drawing/2014/main" id="{D7054636-C23F-4B38-8FC7-A5BF4BB81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8889" y="202533"/>
              <a:ext cx="618004" cy="618004"/>
            </a:xfrm>
            <a:prstGeom prst="rect">
              <a:avLst/>
            </a:prstGeom>
          </p:spPr>
        </p:pic>
        <p:pic>
          <p:nvPicPr>
            <p:cNvPr id="139" name="图片 138" descr="图片包含 游戏机, 画&#10;&#10;描述已自动生成">
              <a:extLst>
                <a:ext uri="{FF2B5EF4-FFF2-40B4-BE49-F238E27FC236}">
                  <a16:creationId xmlns:a16="http://schemas.microsoft.com/office/drawing/2014/main" id="{EED92473-BD99-460E-A5FB-90F9F7158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93" y="202533"/>
              <a:ext cx="618004" cy="618004"/>
            </a:xfrm>
            <a:prstGeom prst="rect">
              <a:avLst/>
            </a:prstGeom>
          </p:spPr>
        </p:pic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6AA38BCA-E31D-4994-AB98-B26AD64220E3}"/>
                </a:ext>
              </a:extLst>
            </p:cNvPr>
            <p:cNvSpPr txBox="1"/>
            <p:nvPr/>
          </p:nvSpPr>
          <p:spPr>
            <a:xfrm>
              <a:off x="8044587" y="9989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T1’</a:t>
              </a:r>
              <a:endParaRPr lang="zh-CN" altLang="en-US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9E2B88AC-DD38-4E18-AE85-A9D305C41CC3}"/>
                </a:ext>
              </a:extLst>
            </p:cNvPr>
            <p:cNvSpPr txBox="1"/>
            <p:nvPr/>
          </p:nvSpPr>
          <p:spPr>
            <a:xfrm>
              <a:off x="8706288" y="98570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T2’</a:t>
              </a:r>
              <a:endParaRPr lang="zh-CN" altLang="en-US" b="1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C697FD-C719-4D88-9D91-3414DAD019CD}"/>
              </a:ext>
            </a:extLst>
          </p:cNvPr>
          <p:cNvGrpSpPr/>
          <p:nvPr/>
        </p:nvGrpSpPr>
        <p:grpSpPr>
          <a:xfrm>
            <a:off x="1795687" y="4228056"/>
            <a:ext cx="4354782" cy="463909"/>
            <a:chOff x="1817827" y="6698003"/>
            <a:chExt cx="4354782" cy="463909"/>
          </a:xfrm>
        </p:grpSpPr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08212261-CBDE-4478-BF90-B693BA44C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7827" y="6698003"/>
              <a:ext cx="718882" cy="463909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990C18ED-A221-4D8C-B312-A5FC80652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48827" y="6698003"/>
              <a:ext cx="718882" cy="463909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1A47917D-7122-45C7-A78F-F20E38AD5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2727" y="6698003"/>
              <a:ext cx="718882" cy="463909"/>
            </a:xfrm>
            <a:prstGeom prst="rect">
              <a:avLst/>
            </a:prstGeom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061FD0E6-DBC9-4443-993B-EF76DA06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3727" y="6698003"/>
              <a:ext cx="718882" cy="463909"/>
            </a:xfrm>
            <a:prstGeom prst="rect">
              <a:avLst/>
            </a:prstGeom>
          </p:spPr>
        </p:pic>
      </p:grpSp>
      <p:sp>
        <p:nvSpPr>
          <p:cNvPr id="126" name="文本框 55">
            <a:extLst>
              <a:ext uri="{FF2B5EF4-FFF2-40B4-BE49-F238E27FC236}">
                <a16:creationId xmlns:a16="http://schemas.microsoft.com/office/drawing/2014/main" id="{473356D7-E23C-4C3D-B053-3484BB7B5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787" y="1764946"/>
            <a:ext cx="1117871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1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4A3FD0F-A9EA-4652-BD2F-9644901AF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027" y="4814278"/>
            <a:ext cx="825867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ok;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5FEBE54-7F8C-4EC1-AC6D-492F2E4B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025" y="3346859"/>
            <a:ext cx="825867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 ok;</a:t>
            </a:r>
          </a:p>
        </p:txBody>
      </p:sp>
      <p:sp>
        <p:nvSpPr>
          <p:cNvPr id="152" name="Oval 68">
            <a:extLst>
              <a:ext uri="{FF2B5EF4-FFF2-40B4-BE49-F238E27FC236}">
                <a16:creationId xmlns:a16="http://schemas.microsoft.com/office/drawing/2014/main" id="{995921CC-F772-471D-AB5C-DBF6116B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796" y="2121935"/>
            <a:ext cx="1121833" cy="1121833"/>
          </a:xfrm>
          <a:prstGeom prst="ellipse">
            <a:avLst/>
          </a:prstGeom>
          <a:solidFill>
            <a:srgbClr val="5C5D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3" name="Oval 69">
            <a:extLst>
              <a:ext uri="{FF2B5EF4-FFF2-40B4-BE49-F238E27FC236}">
                <a16:creationId xmlns:a16="http://schemas.microsoft.com/office/drawing/2014/main" id="{8CB8ED01-BC96-4584-A252-BB6916E6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229" y="2200250"/>
            <a:ext cx="960967" cy="963084"/>
          </a:xfrm>
          <a:prstGeom prst="ellipse">
            <a:avLst/>
          </a:prstGeom>
          <a:solidFill>
            <a:srgbClr val="EBF0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4" name="Rectangle 72">
            <a:extLst>
              <a:ext uri="{FF2B5EF4-FFF2-40B4-BE49-F238E27FC236}">
                <a16:creationId xmlns:a16="http://schemas.microsoft.com/office/drawing/2014/main" id="{08EBC6B6-0BE8-49EB-B650-F7B2BF29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630" y="2983417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5" name="Rectangle 73">
            <a:extLst>
              <a:ext uri="{FF2B5EF4-FFF2-40B4-BE49-F238E27FC236}">
                <a16:creationId xmlns:a16="http://schemas.microsoft.com/office/drawing/2014/main" id="{2AD23AD0-911A-44CA-B946-C6F68463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80" y="2983417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6" name="Rectangle 74">
            <a:extLst>
              <a:ext uri="{FF2B5EF4-FFF2-40B4-BE49-F238E27FC236}">
                <a16:creationId xmlns:a16="http://schemas.microsoft.com/office/drawing/2014/main" id="{A200BF2C-7584-4269-977A-C06F9420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547" y="30426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7" name="Rectangle 75">
            <a:extLst>
              <a:ext uri="{FF2B5EF4-FFF2-40B4-BE49-F238E27FC236}">
                <a16:creationId xmlns:a16="http://schemas.microsoft.com/office/drawing/2014/main" id="{42D8D831-319C-44D9-A1F1-3927744FF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930" y="2841601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8" name="Rectangle 76">
            <a:extLst>
              <a:ext uri="{FF2B5EF4-FFF2-40B4-BE49-F238E27FC236}">
                <a16:creationId xmlns:a16="http://schemas.microsoft.com/office/drawing/2014/main" id="{B2C939AA-6EAB-433F-8D59-99121038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663" y="26616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9" name="Rectangle 77">
            <a:extLst>
              <a:ext uri="{FF2B5EF4-FFF2-40B4-BE49-F238E27FC236}">
                <a16:creationId xmlns:a16="http://schemas.microsoft.com/office/drawing/2014/main" id="{A1C20F0C-7EE8-41DB-BBC7-A5DCD152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930" y="2481768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0" name="Rectangle 78">
            <a:extLst>
              <a:ext uri="{FF2B5EF4-FFF2-40B4-BE49-F238E27FC236}">
                <a16:creationId xmlns:a16="http://schemas.microsoft.com/office/drawing/2014/main" id="{A0766C9F-4203-4BD4-AFBE-104BCE6B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630" y="2342068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1" name="Rectangle 79">
            <a:extLst>
              <a:ext uri="{FF2B5EF4-FFF2-40B4-BE49-F238E27FC236}">
                <a16:creationId xmlns:a16="http://schemas.microsoft.com/office/drawing/2014/main" id="{634A1027-E11C-4848-86DB-29041EFB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547" y="22806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2" name="Rectangle 80">
            <a:extLst>
              <a:ext uri="{FF2B5EF4-FFF2-40B4-BE49-F238E27FC236}">
                <a16:creationId xmlns:a16="http://schemas.microsoft.com/office/drawing/2014/main" id="{EAF65799-96AC-421B-8D13-E6E7ADF7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80" y="2342068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3" name="Rectangle 81">
            <a:extLst>
              <a:ext uri="{FF2B5EF4-FFF2-40B4-BE49-F238E27FC236}">
                <a16:creationId xmlns:a16="http://schemas.microsoft.com/office/drawing/2014/main" id="{5D0E4356-AFA5-4BCF-A660-2BF98C7C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280" y="2481768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4" name="Rectangle 82">
            <a:extLst>
              <a:ext uri="{FF2B5EF4-FFF2-40B4-BE49-F238E27FC236}">
                <a16:creationId xmlns:a16="http://schemas.microsoft.com/office/drawing/2014/main" id="{FE17CC26-2597-4BBF-B265-F3059BCD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547" y="2661684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5" name="Rectangle 83">
            <a:extLst>
              <a:ext uri="{FF2B5EF4-FFF2-40B4-BE49-F238E27FC236}">
                <a16:creationId xmlns:a16="http://schemas.microsoft.com/office/drawing/2014/main" id="{4842EAE6-3F88-4A5E-97F1-07DCF817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280" y="2841601"/>
            <a:ext cx="40217" cy="40217"/>
          </a:xfrm>
          <a:prstGeom prst="rect">
            <a:avLst/>
          </a:prstGeom>
          <a:solidFill>
            <a:srgbClr val="464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4B0343F7-5FF9-446C-A84A-B760593991FE}"/>
              </a:ext>
            </a:extLst>
          </p:cNvPr>
          <p:cNvGrpSpPr/>
          <p:nvPr/>
        </p:nvGrpSpPr>
        <p:grpSpPr>
          <a:xfrm rot="14484134">
            <a:off x="3775033" y="2451078"/>
            <a:ext cx="286798" cy="452375"/>
            <a:chOff x="3466804" y="1635185"/>
            <a:chExt cx="268046" cy="532046"/>
          </a:xfrm>
        </p:grpSpPr>
        <p:sp>
          <p:nvSpPr>
            <p:cNvPr id="167" name="Freeform 70">
              <a:extLst>
                <a:ext uri="{FF2B5EF4-FFF2-40B4-BE49-F238E27FC236}">
                  <a16:creationId xmlns:a16="http://schemas.microsoft.com/office/drawing/2014/main" id="{B8B86D8A-ABB0-4E36-8752-B2FF0E74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301" y="1883807"/>
              <a:ext cx="140549" cy="283424"/>
            </a:xfrm>
            <a:custGeom>
              <a:avLst/>
              <a:gdLst>
                <a:gd name="T0" fmla="*/ 34 w 38"/>
                <a:gd name="T1" fmla="*/ 38 h 38"/>
                <a:gd name="T2" fmla="*/ 31 w 38"/>
                <a:gd name="T3" fmla="*/ 37 h 38"/>
                <a:gd name="T4" fmla="*/ 1 w 38"/>
                <a:gd name="T5" fmla="*/ 7 h 38"/>
                <a:gd name="T6" fmla="*/ 1 w 38"/>
                <a:gd name="T7" fmla="*/ 1 h 38"/>
                <a:gd name="T8" fmla="*/ 7 w 38"/>
                <a:gd name="T9" fmla="*/ 1 h 38"/>
                <a:gd name="T10" fmla="*/ 37 w 38"/>
                <a:gd name="T11" fmla="*/ 31 h 38"/>
                <a:gd name="T12" fmla="*/ 37 w 38"/>
                <a:gd name="T13" fmla="*/ 37 h 38"/>
                <a:gd name="T14" fmla="*/ 34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8"/>
                    <a:pt x="31" y="3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8"/>
                    <a:pt x="35" y="38"/>
                    <a:pt x="34" y="38"/>
                  </a:cubicBezTo>
                  <a:close/>
                </a:path>
              </a:pathLst>
            </a:custGeom>
            <a:solidFill>
              <a:srgbClr val="464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8" name="Freeform 70">
              <a:extLst>
                <a:ext uri="{FF2B5EF4-FFF2-40B4-BE49-F238E27FC236}">
                  <a16:creationId xmlns:a16="http://schemas.microsoft.com/office/drawing/2014/main" id="{C689AC90-BA69-49B6-AA7B-CDFEA7DB2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804" y="1635185"/>
              <a:ext cx="140549" cy="283424"/>
            </a:xfrm>
            <a:custGeom>
              <a:avLst/>
              <a:gdLst>
                <a:gd name="T0" fmla="*/ 34 w 38"/>
                <a:gd name="T1" fmla="*/ 38 h 38"/>
                <a:gd name="T2" fmla="*/ 31 w 38"/>
                <a:gd name="T3" fmla="*/ 37 h 38"/>
                <a:gd name="T4" fmla="*/ 1 w 38"/>
                <a:gd name="T5" fmla="*/ 7 h 38"/>
                <a:gd name="T6" fmla="*/ 1 w 38"/>
                <a:gd name="T7" fmla="*/ 1 h 38"/>
                <a:gd name="T8" fmla="*/ 7 w 38"/>
                <a:gd name="T9" fmla="*/ 1 h 38"/>
                <a:gd name="T10" fmla="*/ 37 w 38"/>
                <a:gd name="T11" fmla="*/ 31 h 38"/>
                <a:gd name="T12" fmla="*/ 37 w 38"/>
                <a:gd name="T13" fmla="*/ 37 h 38"/>
                <a:gd name="T14" fmla="*/ 34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34" y="38"/>
                  </a:moveTo>
                  <a:cubicBezTo>
                    <a:pt x="33" y="38"/>
                    <a:pt x="32" y="38"/>
                    <a:pt x="31" y="3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3"/>
                    <a:pt x="38" y="35"/>
                    <a:pt x="37" y="37"/>
                  </a:cubicBezTo>
                  <a:cubicBezTo>
                    <a:pt x="36" y="38"/>
                    <a:pt x="35" y="38"/>
                    <a:pt x="34" y="38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75" name="文本框 55">
            <a:extLst>
              <a:ext uri="{FF2B5EF4-FFF2-40B4-BE49-F238E27FC236}">
                <a16:creationId xmlns:a16="http://schemas.microsoft.com/office/drawing/2014/main" id="{F686072A-CBDE-40C7-9312-62295201B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346" y="3064782"/>
            <a:ext cx="1317460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Hold</a:t>
            </a:r>
          </a:p>
        </p:txBody>
      </p:sp>
      <p:sp>
        <p:nvSpPr>
          <p:cNvPr id="169" name="文本框 55">
            <a:extLst>
              <a:ext uri="{FF2B5EF4-FFF2-40B4-BE49-F238E27FC236}">
                <a16:creationId xmlns:a16="http://schemas.microsoft.com/office/drawing/2014/main" id="{C5694C37-1433-4164-B963-99A945D62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526" y="3123850"/>
            <a:ext cx="2237588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历史数据保存达到设置的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本框 55">
            <a:extLst>
              <a:ext uri="{FF2B5EF4-FFF2-40B4-BE49-F238E27FC236}">
                <a16:creationId xmlns:a16="http://schemas.microsoft.com/office/drawing/2014/main" id="{8A6E12A3-BC1D-4D42-8BAB-99E48063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003" y="3348473"/>
            <a:ext cx="1117871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Hold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业务请求</a:t>
            </a:r>
            <a:endParaRPr kumimoji="0" lang="en-US" altLang="zh-CN" sz="108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55">
            <a:extLst>
              <a:ext uri="{FF2B5EF4-FFF2-40B4-BE49-F238E27FC236}">
                <a16:creationId xmlns:a16="http://schemas.microsoft.com/office/drawing/2014/main" id="{128A7602-FFCF-4EC6-811F-6A62236C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934" y="3373599"/>
            <a:ext cx="2214685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T1’,T2’;</a:t>
            </a:r>
          </a:p>
        </p:txBody>
      </p:sp>
      <p:sp>
        <p:nvSpPr>
          <p:cNvPr id="171" name="文本框 55">
            <a:extLst>
              <a:ext uri="{FF2B5EF4-FFF2-40B4-BE49-F238E27FC236}">
                <a16:creationId xmlns:a16="http://schemas.microsoft.com/office/drawing/2014/main" id="{59F1D383-A873-40EC-AD3F-6BD3C33C5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934" y="3375874"/>
            <a:ext cx="2214685" cy="3122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377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kumimoji="0" lang="zh-CN" altLang="en-US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08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T1’,T2’;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DABD4A76-14F4-4D42-A28C-9E5F65EAC8EF}"/>
              </a:ext>
            </a:extLst>
          </p:cNvPr>
          <p:cNvSpPr txBox="1"/>
          <p:nvPr/>
        </p:nvSpPr>
        <p:spPr>
          <a:xfrm>
            <a:off x="600845" y="224663"/>
            <a:ext cx="111876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分布式事务数据库核心技术算法功能：吞吐能力弹性扩容能力（节点变更）</a:t>
            </a:r>
          </a:p>
        </p:txBody>
      </p:sp>
    </p:spTree>
    <p:extLst>
      <p:ext uri="{BB962C8B-B14F-4D97-AF65-F5344CB8AC3E}">
        <p14:creationId xmlns:p14="http://schemas.microsoft.com/office/powerpoint/2010/main" val="17076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1.48148E-6 C -0.0013 0.03657 -0.00234 0.07292 -0.00299 0.10995 C 0.03229 0.14954 0.08203 0.19259 0.11784 0.23333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9877E-6 L -0.14809 0.2185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1092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34568E-6 L 0.13785 0.2089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10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93827E-6 L 0.14826 -0.2129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104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-0.14011 -0.21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11667 -0.12547 L -0.11563 -0.22246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27617 -0.0006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-0.25221 0.00208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3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0"/>
                            </p:stCondLst>
                            <p:childTnLst>
                              <p:par>
                                <p:cTn id="12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27617 -0.000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05156 -0.06451 C 0.06233 -0.0784 0.07865 -0.08488 0.09584 -0.08488 C 0.11563 -0.08488 0.13143 -0.0784 0.14167 -0.06451 L 0.19479 3.7037E-7 " pathEditMode="relative" rAng="0" ptsTypes="AAAAA">
                                      <p:cBhvr>
                                        <p:cTn id="1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4259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02916 0.08727 C 0.03528 0.10695 0.0444 0.12014 0.05403 0.12014 C 0.0651 0.12014 0.07396 0.10695 0.07995 0.08727 L 0.10989 -2.59259E-6 " pathEditMode="relative" rAng="0" ptsTypes="AAAAA">
                                      <p:cBhvr>
                                        <p:cTn id="15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5995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58025E-6 L -0.05157 -0.06451 C -0.06233 -0.0784 -0.07865 -0.08488 -0.09584 -0.08488 C -0.11545 -0.08488 -0.13125 -0.0784 -0.1415 -0.06451 L -0.19445 3.58025E-6 " pathEditMode="relative" rAng="0" ptsTypes="AAAAA">
                                      <p:cBhvr>
                                        <p:cTn id="1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-425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2734 0.07987 C -0.03294 0.09792 -0.04154 0.11042 -0.05026 0.11042 C -0.06042 0.11042 -0.06888 0.09792 -0.07435 0.07987 L -0.10182 -4.07407E-6 " pathEditMode="relative" rAng="0" ptsTypes="AAAAA">
                                      <p:cBhvr>
                                        <p:cTn id="15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8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05156 -0.06458 C 0.06237 -0.07847 0.07864 -0.08495 0.09583 -0.08495 C 0.11562 -0.08495 0.13138 -0.07847 0.14166 -0.06458 L 0.19479 3.7037E-7 " pathEditMode="relative" rAng="0" ptsTypes="AAAAA">
                                      <p:cBhvr>
                                        <p:cTn id="18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4259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02916 0.08727 C 0.03528 0.10695 0.0444 0.12014 0.05403 0.12014 C 0.0651 0.12014 0.07396 0.10695 0.07995 0.08727 L 0.10989 -4.07407E-6 " pathEditMode="relative" rAng="0" ptsTypes="AAAAA">
                                      <p:cBhvr>
                                        <p:cTn id="18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5995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05156 -0.06459 C -0.06237 -0.07847 -0.07865 -0.08496 -0.09583 -0.08496 C -0.11549 -0.08496 -0.13125 -0.07847 -0.14154 -0.06459 L -0.1944 2.22222E-6 " pathEditMode="relative" rAng="0" ptsTypes="AAAAA">
                                      <p:cBhvr>
                                        <p:cTn id="18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4259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02735 0.07986 C -0.03294 0.09791 -0.04154 0.11041 -0.05026 0.11041 C -0.06042 0.11041 -0.06888 0.09791 -0.07435 0.07986 L -0.10182 1.85185E-6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60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7000"/>
                            </p:stCondLst>
                            <p:childTnLst>
                              <p:par>
                                <p:cTn id="2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1.48148E-6 C -0.0013 0.03819 -0.00234 0.07592 -0.00312 0.11458 C 0.03281 0.15579 0.0832 0.20069 0.11953 0.24259 " pathEditMode="relative" rAng="0" ptsTypes="AAA">
                                      <p:cBhvr>
                                        <p:cTn id="21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90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9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500"/>
                            </p:stCondLst>
                            <p:childTnLst>
                              <p:par>
                                <p:cTn id="22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9877E-6 L -0.14809 0.21852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10926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34568E-6 L 0.13785 0.20895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10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250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43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4000"/>
                            </p:stCondLst>
                            <p:childTnLst>
                              <p:par>
                                <p:cTn id="24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93827E-6 L 0.14826 -0.2129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10401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93827E-6 L -0.14011 -0.21296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7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60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46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750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11445 -0.13032 L -0.11419 -0.23009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9500"/>
                            </p:stCondLst>
                            <p:childTnLst>
                              <p:par>
                                <p:cTn id="2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2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1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2000"/>
                            </p:stCondLst>
                            <p:childTnLst>
                              <p:par>
                                <p:cTn id="29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05156 -0.06458 C 0.06237 -0.07847 0.07864 -0.08495 0.09583 -0.08495 C 0.11562 -0.08495 0.13138 -0.07847 0.14166 -0.06458 L 0.19479 1.11111E-6 " pathEditMode="relative" rAng="0" ptsTypes="AAAAA">
                                      <p:cBhvr>
                                        <p:cTn id="2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4259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2917 0.08727 C 0.03529 0.10695 0.04441 0.12014 0.05404 0.12014 C 0.06511 0.12014 0.07396 0.10695 0.07995 0.08727 L 0.1099 -3.33333E-6 " pathEditMode="relative" rAng="0" ptsTypes="AAAAA">
                                      <p:cBhvr>
                                        <p:cTn id="29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5995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05156 -0.06458 C -0.06237 -0.07847 -0.07864 -0.08496 -0.09583 -0.08496 C -0.11549 -0.08496 -0.13125 -0.07847 -0.14153 -0.06458 L -0.1944 1.48148E-6 " pathEditMode="relative" rAng="0" ptsTypes="AAAAA">
                                      <p:cBhvr>
                                        <p:cTn id="29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7" y="-4259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2734 0.07986 C -0.03294 0.09792 -0.04153 0.11042 -0.05026 0.11042 C -0.06042 0.11042 -0.06888 0.09792 -0.07435 0.07986 L -0.10182 -3.7037E-7 " pathEditMode="relative" rAng="0" ptsTypes="AAAAA">
                                      <p:cBhvr>
                                        <p:cTn id="30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4000"/>
                            </p:stCondLst>
                            <p:childTnLst>
                              <p:par>
                                <p:cTn id="3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4500"/>
                            </p:stCondLst>
                            <p:childTnLst>
                              <p:par>
                                <p:cTn id="3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5500"/>
                            </p:stCondLst>
                            <p:childTnLst>
                              <p:par>
                                <p:cTn id="31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70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8500"/>
                            </p:stCondLst>
                            <p:childTnLst>
                              <p:par>
                                <p:cTn id="33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1332 0.00092 " pathEditMode="relative" rAng="0" ptsTypes="AA">
                                      <p:cBhvr>
                                        <p:cTn id="33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46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13216 0.00185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05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61500"/>
                            </p:stCondLst>
                            <p:childTnLst>
                              <p:par>
                                <p:cTn id="3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2095 0.07107 L 0.03894 0.17755 " pathEditMode="relative" rAng="0" ptsTypes="AAA">
                                      <p:cBhvr>
                                        <p:cTn id="34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29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63500"/>
                            </p:stCondLst>
                            <p:childTnLst>
                              <p:par>
                                <p:cTn id="3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64500"/>
                            </p:stCondLst>
                            <p:childTnLst>
                              <p:par>
                                <p:cTn id="3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0.00286 0.04954 " pathEditMode="relative" rAng="0" ptsTypes="AA">
                                      <p:cBhvr>
                                        <p:cTn id="35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2477"/>
                                    </p:animMotion>
                                  </p:childTnLst>
                                </p:cTn>
                              </p:par>
                              <p:par>
                                <p:cTn id="3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00195 0.05139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66500"/>
                            </p:stCondLst>
                            <p:childTnLst>
                              <p:par>
                                <p:cTn id="3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7000"/>
                            </p:stCondLst>
                            <p:childTnLst>
                              <p:par>
                                <p:cTn id="3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7500"/>
                            </p:stCondLst>
                            <p:childTnLst>
                              <p:par>
                                <p:cTn id="3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39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4F"/>
                                      </p:to>
                                    </p:animClr>
                                    <p:set>
                                      <p:cBhvr>
                                        <p:cTn id="39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40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4F"/>
                                      </p:to>
                                    </p:animClr>
                                    <p:set>
                                      <p:cBhvr>
                                        <p:cTn id="40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68500"/>
                            </p:stCondLst>
                            <p:childTnLst>
                              <p:par>
                                <p:cTn id="40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2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69500"/>
                            </p:stCondLst>
                            <p:childTnLst>
                              <p:par>
                                <p:cTn id="42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70200"/>
                            </p:stCondLst>
                            <p:childTnLst>
                              <p:par>
                                <p:cTn id="4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70700"/>
                            </p:stCondLst>
                            <p:childTnLst>
                              <p:par>
                                <p:cTn id="4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71700"/>
                            </p:stCondLst>
                            <p:childTnLst>
                              <p:par>
                                <p:cTn id="4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72200"/>
                            </p:stCondLst>
                            <p:childTnLst>
                              <p:par>
                                <p:cTn id="4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72700"/>
                            </p:stCondLst>
                            <p:childTnLst>
                              <p:par>
                                <p:cTn id="45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7 0.1757 L 0.03737 0.23125 L -0.05 0.44838 " pathEditMode="relative" ptsTypes="AAA">
                                      <p:cBhvr>
                                        <p:cTn id="45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74700"/>
                            </p:stCondLst>
                            <p:childTnLst>
                              <p:par>
                                <p:cTn id="46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75200"/>
                            </p:stCondLst>
                            <p:childTnLst>
                              <p:par>
                                <p:cTn id="4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76200"/>
                            </p:stCondLst>
                            <p:childTnLst>
                              <p:par>
                                <p:cTn id="46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0.08972 -0.21458 " pathEditMode="relative" rAng="0" ptsTypes="AA">
                                      <p:cBhvr>
                                        <p:cTn id="47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78200"/>
                            </p:stCondLst>
                            <p:childTnLst>
                              <p:par>
                                <p:cTn id="4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78700"/>
                            </p:stCondLst>
                            <p:childTnLst>
                              <p:par>
                                <p:cTn id="4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79700"/>
                            </p:stCondLst>
                            <p:childTnLst>
                              <p:par>
                                <p:cTn id="48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602 L -0.24244 -0.11343 L -0.03151 -0.22871 " pathEditMode="relative" ptsTypes="AAA">
                                      <p:cBhvr>
                                        <p:cTn id="48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81700"/>
                            </p:stCondLst>
                            <p:childTnLst>
                              <p:par>
                                <p:cTn id="4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82200"/>
                            </p:stCondLst>
                            <p:childTnLst>
                              <p:par>
                                <p:cTn id="4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82700"/>
                            </p:stCondLst>
                            <p:childTnLst>
                              <p:par>
                                <p:cTn id="5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4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84700"/>
                            </p:stCondLst>
                            <p:childTnLst>
                              <p:par>
                                <p:cTn id="5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85700"/>
                            </p:stCondLst>
                            <p:childTnLst>
                              <p:par>
                                <p:cTn id="54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86700"/>
                            </p:stCondLst>
                            <p:childTnLst>
                              <p:par>
                                <p:cTn id="5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87700"/>
                            </p:stCondLst>
                            <p:childTnLst>
                              <p:par>
                                <p:cTn id="59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4779 0.20834 " pathEditMode="relative" rAng="0" ptsTypes="AA">
                                      <p:cBhvr>
                                        <p:cTn id="59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10417"/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5104 0.21389 " pathEditMode="relative" rAng="0" ptsTypes="AA">
                                      <p:cBhvr>
                                        <p:cTn id="59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89700"/>
                            </p:stCondLst>
                            <p:childTnLst>
                              <p:par>
                                <p:cTn id="6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90200"/>
                            </p:stCondLst>
                            <p:childTnLst>
                              <p:par>
                                <p:cTn id="6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74" grpId="0" animBg="1"/>
      <p:bldP spid="174" grpId="1" animBg="1"/>
      <p:bldP spid="143" grpId="0" animBg="1"/>
      <p:bldP spid="143" grpId="1" animBg="1"/>
      <p:bldP spid="144" grpId="0" animBg="1"/>
      <p:bldP spid="144" grpId="1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7" grpId="0"/>
      <p:bldP spid="92" grpId="0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7" grpId="0" animBg="1"/>
      <p:bldP spid="127" grpId="1" animBg="1"/>
      <p:bldP spid="126" grpId="0" animBg="1"/>
      <p:bldP spid="126" grpId="1" animBg="1"/>
      <p:bldP spid="126" grpId="2" animBg="1"/>
      <p:bldP spid="126" grpId="3" animBg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75" grpId="0" animBg="1"/>
      <p:bldP spid="175" grpId="1" animBg="1"/>
      <p:bldP spid="169" grpId="0" animBg="1"/>
      <p:bldP spid="169" grpId="1" animBg="1"/>
      <p:bldP spid="172" grpId="0" animBg="1"/>
      <p:bldP spid="172" grpId="1" animBg="1"/>
      <p:bldP spid="170" grpId="0" animBg="1"/>
      <p:bldP spid="170" grpId="1" animBg="1"/>
      <p:bldP spid="170" grpId="2" animBg="1"/>
      <p:bldP spid="171" grpId="0" animBg="1"/>
      <p:bldP spid="171" grpId="1" animBg="1"/>
      <p:bldP spid="171" grpId="2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</Words>
  <Application>Microsoft Office PowerPoint</Application>
  <PresentationFormat>宽屏</PresentationFormat>
  <Paragraphs>83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小慧</dc:creator>
  <cp:lastModifiedBy>微风的龙骑士 风游迩</cp:lastModifiedBy>
  <cp:revision>1</cp:revision>
  <dcterms:created xsi:type="dcterms:W3CDTF">2020-04-17T11:34:33Z</dcterms:created>
  <dcterms:modified xsi:type="dcterms:W3CDTF">2020-04-21T08:56:44Z</dcterms:modified>
</cp:coreProperties>
</file>