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8"/>
  </p:notesMasterIdLst>
  <p:sldIdLst>
    <p:sldId id="261" r:id="rId2"/>
    <p:sldId id="939" r:id="rId3"/>
    <p:sldId id="813" r:id="rId4"/>
    <p:sldId id="936" r:id="rId5"/>
    <p:sldId id="937" r:id="rId6"/>
    <p:sldId id="940" r:id="rId7"/>
    <p:sldId id="1021" r:id="rId8"/>
    <p:sldId id="938" r:id="rId9"/>
    <p:sldId id="942" r:id="rId10"/>
    <p:sldId id="943" r:id="rId11"/>
    <p:sldId id="796" r:id="rId12"/>
    <p:sldId id="797" r:id="rId13"/>
    <p:sldId id="800" r:id="rId14"/>
    <p:sldId id="804" r:id="rId15"/>
    <p:sldId id="1022" r:id="rId16"/>
    <p:sldId id="1050" r:id="rId17"/>
    <p:sldId id="1051" r:id="rId18"/>
    <p:sldId id="948" r:id="rId19"/>
    <p:sldId id="949" r:id="rId20"/>
    <p:sldId id="1053" r:id="rId21"/>
    <p:sldId id="1054" r:id="rId22"/>
    <p:sldId id="950" r:id="rId23"/>
    <p:sldId id="1006" r:id="rId24"/>
    <p:sldId id="814" r:id="rId25"/>
    <p:sldId id="952" r:id="rId26"/>
    <p:sldId id="953" r:id="rId27"/>
    <p:sldId id="954" r:id="rId28"/>
    <p:sldId id="955" r:id="rId29"/>
    <p:sldId id="956" r:id="rId30"/>
    <p:sldId id="966" r:id="rId31"/>
    <p:sldId id="958" r:id="rId32"/>
    <p:sldId id="959" r:id="rId33"/>
    <p:sldId id="960" r:id="rId34"/>
    <p:sldId id="961" r:id="rId35"/>
    <p:sldId id="967" r:id="rId36"/>
    <p:sldId id="968" r:id="rId37"/>
    <p:sldId id="962" r:id="rId38"/>
    <p:sldId id="963" r:id="rId39"/>
    <p:sldId id="965" r:id="rId40"/>
    <p:sldId id="1007" r:id="rId41"/>
    <p:sldId id="1008" r:id="rId42"/>
    <p:sldId id="1009" r:id="rId43"/>
    <p:sldId id="969" r:id="rId44"/>
    <p:sldId id="970" r:id="rId45"/>
    <p:sldId id="1010" r:id="rId46"/>
    <p:sldId id="1012" r:id="rId47"/>
    <p:sldId id="1013" r:id="rId48"/>
    <p:sldId id="1025" r:id="rId49"/>
    <p:sldId id="1026" r:id="rId50"/>
    <p:sldId id="1027" r:id="rId51"/>
    <p:sldId id="1014" r:id="rId52"/>
    <p:sldId id="1028" r:id="rId53"/>
    <p:sldId id="1019" r:id="rId54"/>
    <p:sldId id="1020" r:id="rId55"/>
    <p:sldId id="1052" r:id="rId56"/>
    <p:sldId id="1029" r:id="rId57"/>
    <p:sldId id="1033" r:id="rId58"/>
    <p:sldId id="1030" r:id="rId59"/>
    <p:sldId id="1034" r:id="rId60"/>
    <p:sldId id="1035" r:id="rId61"/>
    <p:sldId id="1036" r:id="rId62"/>
    <p:sldId id="1043" r:id="rId63"/>
    <p:sldId id="1037" r:id="rId64"/>
    <p:sldId id="1031" r:id="rId65"/>
    <p:sldId id="1039" r:id="rId66"/>
    <p:sldId id="1040" r:id="rId67"/>
    <p:sldId id="1041" r:id="rId68"/>
    <p:sldId id="1038" r:id="rId69"/>
    <p:sldId id="1042" r:id="rId70"/>
    <p:sldId id="1044" r:id="rId71"/>
    <p:sldId id="1045" r:id="rId72"/>
    <p:sldId id="1047" r:id="rId73"/>
    <p:sldId id="1046" r:id="rId74"/>
    <p:sldId id="1048" r:id="rId75"/>
    <p:sldId id="1049" r:id="rId76"/>
    <p:sldId id="951" r:id="rId77"/>
    <p:sldId id="896" r:id="rId78"/>
    <p:sldId id="897" r:id="rId79"/>
    <p:sldId id="898" r:id="rId80"/>
    <p:sldId id="899" r:id="rId81"/>
    <p:sldId id="900" r:id="rId82"/>
    <p:sldId id="901" r:id="rId83"/>
    <p:sldId id="902" r:id="rId84"/>
    <p:sldId id="903" r:id="rId85"/>
    <p:sldId id="904" r:id="rId86"/>
    <p:sldId id="905" r:id="rId87"/>
    <p:sldId id="906" r:id="rId88"/>
    <p:sldId id="907" r:id="rId89"/>
    <p:sldId id="908" r:id="rId90"/>
    <p:sldId id="909" r:id="rId91"/>
    <p:sldId id="910" r:id="rId92"/>
    <p:sldId id="911" r:id="rId93"/>
    <p:sldId id="912" r:id="rId94"/>
    <p:sldId id="913" r:id="rId95"/>
    <p:sldId id="914" r:id="rId96"/>
    <p:sldId id="915" r:id="rId97"/>
    <p:sldId id="916" r:id="rId98"/>
    <p:sldId id="917" r:id="rId99"/>
    <p:sldId id="918" r:id="rId100"/>
    <p:sldId id="919" r:id="rId101"/>
    <p:sldId id="920" r:id="rId102"/>
    <p:sldId id="921" r:id="rId103"/>
    <p:sldId id="922" r:id="rId104"/>
    <p:sldId id="923" r:id="rId105"/>
    <p:sldId id="924" r:id="rId106"/>
    <p:sldId id="925" r:id="rId107"/>
    <p:sldId id="926" r:id="rId108"/>
    <p:sldId id="927" r:id="rId109"/>
    <p:sldId id="928" r:id="rId110"/>
    <p:sldId id="929" r:id="rId111"/>
    <p:sldId id="930" r:id="rId112"/>
    <p:sldId id="931" r:id="rId113"/>
    <p:sldId id="932" r:id="rId114"/>
    <p:sldId id="933" r:id="rId115"/>
    <p:sldId id="934" r:id="rId116"/>
    <p:sldId id="935" r:id="rId1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4BFB4F"/>
    <a:srgbClr val="99CCFF"/>
    <a:srgbClr val="996633"/>
    <a:srgbClr val="FF9900"/>
    <a:srgbClr val="CCCC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81361" autoAdjust="0"/>
  </p:normalViewPr>
  <p:slideViewPr>
    <p:cSldViewPr>
      <p:cViewPr varScale="1">
        <p:scale>
          <a:sx n="64" d="100"/>
          <a:sy n="64" d="100"/>
        </p:scale>
        <p:origin x="1170" y="78"/>
      </p:cViewPr>
      <p:guideLst>
        <p:guide orient="horz" pos="2160"/>
        <p:guide pos="2880"/>
      </p:guideLst>
    </p:cSldViewPr>
  </p:slideViewPr>
  <p:outlineViewPr>
    <p:cViewPr>
      <p:scale>
        <a:sx n="33" d="100"/>
        <a:sy n="33" d="100"/>
      </p:scale>
      <p:origin x="0" y="806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FF016-61D7-49C8-B586-36B1A1B98068}"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zh-CN" altLang="en-US"/>
        </a:p>
      </dgm:t>
    </dgm:pt>
    <dgm:pt modelId="{F616AB40-92D7-4ABD-9392-D5B4EF1D4323}">
      <dgm:prSet custT="1"/>
      <dgm:spPr/>
      <dgm:t>
        <a:bodyPr/>
        <a:lstStyle/>
        <a:p>
          <a:pPr algn="ctr" rtl="0"/>
          <a:r>
            <a:rPr lang="zh-CN" altLang="en-US" sz="4800" b="1" dirty="0" smtClean="0">
              <a:solidFill>
                <a:srgbClr val="FFFF00"/>
              </a:solidFill>
              <a:latin typeface="+mn-ea"/>
              <a:ea typeface="+mn-ea"/>
            </a:rPr>
            <a:t>请求转发</a:t>
          </a:r>
          <a:r>
            <a:rPr lang="zh-CN" altLang="en-US" sz="4800" b="1" dirty="0" smtClean="0">
              <a:latin typeface="+mn-ea"/>
              <a:ea typeface="+mn-ea"/>
            </a:rPr>
            <a:t>与</a:t>
          </a:r>
          <a:r>
            <a:rPr lang="zh-CN" altLang="en-US" sz="4800" b="1" dirty="0" smtClean="0">
              <a:solidFill>
                <a:srgbClr val="FFFF00"/>
              </a:solidFill>
              <a:latin typeface="+mn-ea"/>
              <a:ea typeface="+mn-ea"/>
            </a:rPr>
            <a:t>响应重定向</a:t>
          </a:r>
          <a:endParaRPr lang="zh-CN" altLang="en-US" sz="4800" b="1" dirty="0">
            <a:solidFill>
              <a:srgbClr val="FFFF00"/>
            </a:solidFill>
            <a:latin typeface="+mn-ea"/>
            <a:ea typeface="+mn-ea"/>
          </a:endParaRPr>
        </a:p>
      </dgm:t>
    </dgm:pt>
    <dgm:pt modelId="{6BBA4FDC-9C6E-48E8-8026-E2C15213E3E6}" type="parTrans" cxnId="{BC7CC2C5-D6E6-4886-8520-210F65DBD094}">
      <dgm:prSet/>
      <dgm:spPr/>
      <dgm:t>
        <a:bodyPr/>
        <a:lstStyle/>
        <a:p>
          <a:pPr algn="ctr"/>
          <a:endParaRPr lang="zh-CN" altLang="en-US" sz="4000" b="1">
            <a:latin typeface="+mn-ea"/>
            <a:ea typeface="+mn-ea"/>
          </a:endParaRPr>
        </a:p>
      </dgm:t>
    </dgm:pt>
    <dgm:pt modelId="{F5217D1A-4680-4E9A-93CC-27DA9AFD5ECB}" type="sibTrans" cxnId="{BC7CC2C5-D6E6-4886-8520-210F65DBD094}">
      <dgm:prSet/>
      <dgm:spPr/>
      <dgm:t>
        <a:bodyPr/>
        <a:lstStyle/>
        <a:p>
          <a:pPr algn="ctr"/>
          <a:endParaRPr lang="zh-CN" altLang="en-US" sz="4000" b="1">
            <a:latin typeface="+mn-ea"/>
            <a:ea typeface="+mn-ea"/>
          </a:endParaRPr>
        </a:p>
      </dgm:t>
    </dgm:pt>
    <dgm:pt modelId="{5A9A7938-1195-427E-84EF-329252C53E64}" type="pres">
      <dgm:prSet presAssocID="{ECAFF016-61D7-49C8-B586-36B1A1B98068}" presName="linear" presStyleCnt="0">
        <dgm:presLayoutVars>
          <dgm:animLvl val="lvl"/>
          <dgm:resizeHandles val="exact"/>
        </dgm:presLayoutVars>
      </dgm:prSet>
      <dgm:spPr/>
      <dgm:t>
        <a:bodyPr/>
        <a:lstStyle/>
        <a:p>
          <a:endParaRPr lang="zh-CN" altLang="en-US"/>
        </a:p>
      </dgm:t>
    </dgm:pt>
    <dgm:pt modelId="{566BEA75-797D-4A83-8233-3535AAD82CFE}" type="pres">
      <dgm:prSet presAssocID="{F616AB40-92D7-4ABD-9392-D5B4EF1D4323}" presName="parentText" presStyleLbl="node1" presStyleIdx="0" presStyleCnt="1" custLinFactY="-129588" custLinFactNeighborX="-74819" custLinFactNeighborY="-200000">
        <dgm:presLayoutVars>
          <dgm:chMax val="0"/>
          <dgm:bulletEnabled val="1"/>
        </dgm:presLayoutVars>
      </dgm:prSet>
      <dgm:spPr/>
      <dgm:t>
        <a:bodyPr/>
        <a:lstStyle/>
        <a:p>
          <a:endParaRPr lang="zh-CN" altLang="en-US"/>
        </a:p>
      </dgm:t>
    </dgm:pt>
  </dgm:ptLst>
  <dgm:cxnLst>
    <dgm:cxn modelId="{FBD1E273-D6CE-43F1-905B-66ABA6AAD30C}" type="presOf" srcId="{F616AB40-92D7-4ABD-9392-D5B4EF1D4323}" destId="{566BEA75-797D-4A83-8233-3535AAD82CFE}" srcOrd="0" destOrd="0" presId="urn:microsoft.com/office/officeart/2005/8/layout/vList2"/>
    <dgm:cxn modelId="{BC7CC2C5-D6E6-4886-8520-210F65DBD094}" srcId="{ECAFF016-61D7-49C8-B586-36B1A1B98068}" destId="{F616AB40-92D7-4ABD-9392-D5B4EF1D4323}" srcOrd="0" destOrd="0" parTransId="{6BBA4FDC-9C6E-48E8-8026-E2C15213E3E6}" sibTransId="{F5217D1A-4680-4E9A-93CC-27DA9AFD5ECB}"/>
    <dgm:cxn modelId="{D1A98717-169D-4C17-9951-66B47BF797C7}" type="presOf" srcId="{ECAFF016-61D7-49C8-B586-36B1A1B98068}" destId="{5A9A7938-1195-427E-84EF-329252C53E64}" srcOrd="0" destOrd="0" presId="urn:microsoft.com/office/officeart/2005/8/layout/vList2"/>
    <dgm:cxn modelId="{97548AF3-7908-47BC-963B-CCB5C8932F11}" type="presParOf" srcId="{5A9A7938-1195-427E-84EF-329252C53E64}" destId="{566BEA75-797D-4A83-8233-3535AAD82CF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274C0D-555A-44B3-9A31-DCA30A475A3B}" type="doc">
      <dgm:prSet loTypeId="urn:microsoft.com/office/officeart/2005/8/layout/vList2" loCatId="list" qsTypeId="urn:microsoft.com/office/officeart/2005/8/quickstyle/simple2" qsCatId="simple" csTypeId="urn:microsoft.com/office/officeart/2005/8/colors/accent1_1" csCatId="accent1" phldr="1"/>
      <dgm:spPr/>
      <dgm:t>
        <a:bodyPr/>
        <a:lstStyle/>
        <a:p>
          <a:endParaRPr lang="zh-CN" altLang="en-US"/>
        </a:p>
      </dgm:t>
    </dgm:pt>
    <dgm:pt modelId="{A1992275-885F-4979-82B3-6CF22A783EA3}">
      <dgm:prSet custT="1"/>
      <dgm:spPr/>
      <dgm:t>
        <a:bodyPr/>
        <a:lstStyle/>
        <a:p>
          <a:pPr algn="just" rtl="0">
            <a:lnSpc>
              <a:spcPct val="100000"/>
            </a:lnSpc>
            <a:spcBef>
              <a:spcPts val="600"/>
            </a:spcBef>
            <a:spcAft>
              <a:spcPts val="600"/>
            </a:spcAft>
          </a:pPr>
          <a:r>
            <a:rPr lang="zh-CN" altLang="en-US" sz="1800" b="1" smtClean="0">
              <a:solidFill>
                <a:srgbClr val="003300"/>
              </a:solidFill>
              <a:latin typeface="+mn-ea"/>
            </a:rPr>
            <a:t>浏览器与</a:t>
          </a:r>
          <a:r>
            <a:rPr lang="en-US" altLang="zh-CN" sz="1800" b="1" smtClean="0">
              <a:solidFill>
                <a:srgbClr val="003300"/>
              </a:solidFill>
              <a:latin typeface="+mn-ea"/>
            </a:rPr>
            <a:t>WEB</a:t>
          </a:r>
          <a:r>
            <a:rPr lang="zh-CN" altLang="en-US" sz="1800" b="1" smtClean="0">
              <a:solidFill>
                <a:srgbClr val="003300"/>
              </a:solidFill>
              <a:latin typeface="+mn-ea"/>
            </a:rPr>
            <a:t>服务器之间使用</a:t>
          </a:r>
          <a:r>
            <a:rPr lang="en-US" altLang="zh-CN" sz="1800" b="1" smtClean="0">
              <a:solidFill>
                <a:srgbClr val="003300"/>
              </a:solidFill>
              <a:latin typeface="+mn-ea"/>
            </a:rPr>
            <a:t>HTTP</a:t>
          </a:r>
          <a:r>
            <a:rPr lang="zh-CN" altLang="en-US" sz="1800" b="1" smtClean="0">
              <a:solidFill>
                <a:srgbClr val="003300"/>
              </a:solidFill>
              <a:latin typeface="+mn-ea"/>
            </a:rPr>
            <a:t>协议进行通信，当某个用户发出页面请求时，</a:t>
          </a:r>
          <a:r>
            <a:rPr lang="en-US" altLang="zh-CN" sz="1800" b="1" smtClean="0">
              <a:solidFill>
                <a:srgbClr val="003300"/>
              </a:solidFill>
              <a:latin typeface="+mn-ea"/>
            </a:rPr>
            <a:t>WEB</a:t>
          </a:r>
          <a:r>
            <a:rPr lang="zh-CN" altLang="en-US" sz="1800" b="1" smtClean="0">
              <a:solidFill>
                <a:srgbClr val="003300"/>
              </a:solidFill>
              <a:latin typeface="+mn-ea"/>
            </a:rPr>
            <a:t>服务器只是简单的进行响应，然后就关闭与该用户的连接。因此当一个请求发送到</a:t>
          </a:r>
          <a:r>
            <a:rPr lang="en-US" altLang="zh-CN" sz="1800" b="1" smtClean="0">
              <a:solidFill>
                <a:srgbClr val="003300"/>
              </a:solidFill>
              <a:latin typeface="+mn-ea"/>
            </a:rPr>
            <a:t>WEB</a:t>
          </a:r>
          <a:r>
            <a:rPr lang="zh-CN" altLang="en-US" sz="1800" b="1" smtClean="0">
              <a:solidFill>
                <a:srgbClr val="003300"/>
              </a:solidFill>
              <a:latin typeface="+mn-ea"/>
            </a:rPr>
            <a:t>服务器时，无论其是否是第一次来访，服务器都会把它当作第一次来对待，这种无状态协议严重阻碍了</a:t>
          </a:r>
          <a:r>
            <a:rPr lang="en-US" altLang="zh-CN" sz="1800" b="1" smtClean="0">
              <a:solidFill>
                <a:srgbClr val="003300"/>
              </a:solidFill>
              <a:latin typeface="+mn-ea"/>
            </a:rPr>
            <a:t>web</a:t>
          </a:r>
          <a:r>
            <a:rPr lang="zh-CN" altLang="en-US" sz="1800" b="1" smtClean="0">
              <a:solidFill>
                <a:srgbClr val="003300"/>
              </a:solidFill>
              <a:latin typeface="+mn-ea"/>
            </a:rPr>
            <a:t>应用程序的开发。</a:t>
          </a:r>
          <a:endParaRPr lang="zh-CN" sz="1800" b="1" dirty="0">
            <a:solidFill>
              <a:srgbClr val="003300"/>
            </a:solidFill>
            <a:latin typeface="+mn-ea"/>
            <a:ea typeface="+mn-ea"/>
          </a:endParaRPr>
        </a:p>
      </dgm:t>
    </dgm:pt>
    <dgm:pt modelId="{42C582C4-8089-4596-974F-1E2190245967}" type="parTrans" cxnId="{A4BFA894-C6FA-4E3A-B791-EDBE94EDE453}">
      <dgm:prSet/>
      <dgm:spPr/>
      <dgm:t>
        <a:bodyPr/>
        <a:lstStyle/>
        <a:p>
          <a:pPr algn="just">
            <a:lnSpc>
              <a:spcPct val="100000"/>
            </a:lnSpc>
            <a:spcBef>
              <a:spcPts val="600"/>
            </a:spcBef>
            <a:spcAft>
              <a:spcPts val="600"/>
            </a:spcAft>
          </a:pPr>
          <a:endParaRPr lang="zh-CN" altLang="en-US" sz="1800" b="1">
            <a:solidFill>
              <a:srgbClr val="003300"/>
            </a:solidFill>
            <a:latin typeface="+mn-ea"/>
            <a:ea typeface="+mn-ea"/>
          </a:endParaRPr>
        </a:p>
      </dgm:t>
    </dgm:pt>
    <dgm:pt modelId="{B90F126A-DF71-4881-AC30-303FC445D6A9}" type="sibTrans" cxnId="{A4BFA894-C6FA-4E3A-B791-EDBE94EDE453}">
      <dgm:prSet/>
      <dgm:spPr/>
      <dgm:t>
        <a:bodyPr/>
        <a:lstStyle/>
        <a:p>
          <a:pPr algn="just">
            <a:lnSpc>
              <a:spcPct val="100000"/>
            </a:lnSpc>
            <a:spcBef>
              <a:spcPts val="600"/>
            </a:spcBef>
            <a:spcAft>
              <a:spcPts val="600"/>
            </a:spcAft>
          </a:pPr>
          <a:endParaRPr lang="zh-CN" altLang="en-US" sz="1800" b="1">
            <a:solidFill>
              <a:srgbClr val="003300"/>
            </a:solidFill>
            <a:latin typeface="+mn-ea"/>
            <a:ea typeface="+mn-ea"/>
          </a:endParaRPr>
        </a:p>
      </dgm:t>
    </dgm:pt>
    <dgm:pt modelId="{6A78EC8F-5D63-4B7B-B146-5556F374D489}">
      <dgm:prSet custT="1"/>
      <dgm:spPr/>
      <dgm:t>
        <a:bodyPr/>
        <a:lstStyle/>
        <a:p>
          <a:pPr algn="just">
            <a:lnSpc>
              <a:spcPct val="100000"/>
            </a:lnSpc>
            <a:spcBef>
              <a:spcPts val="600"/>
            </a:spcBef>
            <a:spcAft>
              <a:spcPts val="600"/>
            </a:spcAft>
          </a:pPr>
          <a:r>
            <a:rPr lang="zh-CN" altLang="en-US" sz="1800" b="1" dirty="0" smtClean="0">
              <a:solidFill>
                <a:srgbClr val="003300"/>
              </a:solidFill>
              <a:latin typeface="+mn-ea"/>
            </a:rPr>
            <a:t>为解决这种缺陷，</a:t>
          </a:r>
          <a:r>
            <a:rPr lang="en-US" altLang="zh-CN" sz="1800" b="1" dirty="0" smtClean="0">
              <a:solidFill>
                <a:srgbClr val="003300"/>
              </a:solidFill>
              <a:latin typeface="+mn-ea"/>
            </a:rPr>
            <a:t>Netscape</a:t>
          </a:r>
          <a:r>
            <a:rPr lang="zh-CN" altLang="en-US" sz="1800" b="1" dirty="0" smtClean="0">
              <a:solidFill>
                <a:srgbClr val="003300"/>
              </a:solidFill>
              <a:latin typeface="+mn-ea"/>
            </a:rPr>
            <a:t>开发出了</a:t>
          </a:r>
          <a:r>
            <a:rPr lang="en-US" altLang="zh-CN" sz="1800" b="1" dirty="0" err="1" smtClean="0">
              <a:solidFill>
                <a:srgbClr val="003300"/>
              </a:solidFill>
              <a:latin typeface="+mn-ea"/>
            </a:rPr>
            <a:t>javax.servlet.http.Cookie</a:t>
          </a:r>
          <a:r>
            <a:rPr lang="en-US" altLang="zh-CN" sz="1800" b="1" dirty="0" smtClean="0">
              <a:solidFill>
                <a:srgbClr val="003300"/>
              </a:solidFill>
              <a:latin typeface="+mn-ea"/>
            </a:rPr>
            <a:t>(</a:t>
          </a:r>
          <a:r>
            <a:rPr lang="zh-CN" altLang="en-US" sz="1800" b="1" dirty="0" smtClean="0">
              <a:solidFill>
                <a:srgbClr val="003300"/>
              </a:solidFill>
              <a:latin typeface="+mn-ea"/>
            </a:rPr>
            <a:t>昵称“小甜饼”</a:t>
          </a:r>
          <a:r>
            <a:rPr lang="en-US" altLang="zh-CN" sz="1800" b="1" dirty="0" smtClean="0">
              <a:solidFill>
                <a:srgbClr val="003300"/>
              </a:solidFill>
              <a:latin typeface="+mn-ea"/>
            </a:rPr>
            <a:t>)</a:t>
          </a:r>
          <a:r>
            <a:rPr lang="zh-CN" altLang="en-US" sz="1800" b="1" dirty="0" smtClean="0">
              <a:solidFill>
                <a:srgbClr val="003300"/>
              </a:solidFill>
              <a:latin typeface="+mn-ea"/>
            </a:rPr>
            <a:t>，</a:t>
          </a:r>
          <a:r>
            <a:rPr lang="en-US" altLang="zh-CN" sz="1800" b="1" dirty="0" smtClean="0">
              <a:solidFill>
                <a:srgbClr val="003300"/>
              </a:solidFill>
              <a:latin typeface="+mn-ea"/>
            </a:rPr>
            <a:t>Cookie</a:t>
          </a:r>
          <a:r>
            <a:rPr lang="zh-CN" altLang="en-US" sz="1800" b="1" dirty="0" smtClean="0">
              <a:solidFill>
                <a:srgbClr val="003300"/>
              </a:solidFill>
              <a:latin typeface="+mn-ea"/>
            </a:rPr>
            <a:t>类用来生成一个</a:t>
          </a:r>
          <a:r>
            <a:rPr lang="en-US" altLang="zh-CN" sz="1800" b="1" dirty="0" smtClean="0">
              <a:solidFill>
                <a:srgbClr val="003300"/>
              </a:solidFill>
              <a:latin typeface="+mn-ea"/>
            </a:rPr>
            <a:t>Cookie</a:t>
          </a:r>
          <a:r>
            <a:rPr lang="zh-CN" altLang="en-US" sz="1800" b="1" dirty="0" smtClean="0">
              <a:solidFill>
                <a:srgbClr val="003300"/>
              </a:solidFill>
              <a:latin typeface="+mn-ea"/>
            </a:rPr>
            <a:t>对象来保存一些状态信息。</a:t>
          </a:r>
          <a:r>
            <a:rPr lang="en-US" altLang="zh-CN" sz="1800" b="1" dirty="0" smtClean="0">
              <a:solidFill>
                <a:srgbClr val="003300"/>
              </a:solidFill>
              <a:latin typeface="+mn-ea"/>
            </a:rPr>
            <a:t>Cookies</a:t>
          </a:r>
          <a:r>
            <a:rPr lang="zh-CN" altLang="en-US" sz="1800" b="1" dirty="0" smtClean="0">
              <a:solidFill>
                <a:srgbClr val="003300"/>
              </a:solidFill>
              <a:latin typeface="+mn-ea"/>
            </a:rPr>
            <a:t>是一种</a:t>
          </a:r>
          <a:r>
            <a:rPr lang="en-US" altLang="zh-CN" sz="1800" b="1" dirty="0" smtClean="0">
              <a:solidFill>
                <a:srgbClr val="003300"/>
              </a:solidFill>
              <a:latin typeface="+mn-ea"/>
            </a:rPr>
            <a:t>WEB</a:t>
          </a:r>
          <a:r>
            <a:rPr lang="zh-CN" altLang="en-US" sz="1800" b="1" dirty="0" smtClean="0">
              <a:solidFill>
                <a:srgbClr val="003300"/>
              </a:solidFill>
              <a:latin typeface="+mn-ea"/>
            </a:rPr>
            <a:t>服务器通过浏览器在访问者的硬盘上存储信息的手段，当用户再次访问某个站点时，服务端将要求浏览器查找并返回先前发送的</a:t>
          </a:r>
          <a:r>
            <a:rPr lang="en-US" altLang="zh-CN" sz="1800" b="1" dirty="0" smtClean="0">
              <a:solidFill>
                <a:srgbClr val="003300"/>
              </a:solidFill>
              <a:latin typeface="+mn-ea"/>
            </a:rPr>
            <a:t>Cookie</a:t>
          </a:r>
          <a:r>
            <a:rPr lang="zh-CN" altLang="en-US" sz="1800" b="1" dirty="0" smtClean="0">
              <a:solidFill>
                <a:srgbClr val="003300"/>
              </a:solidFill>
              <a:latin typeface="+mn-ea"/>
            </a:rPr>
            <a:t>信息，来识别这个用户。</a:t>
          </a:r>
          <a:endParaRPr lang="en-US" altLang="zh-CN" sz="1800" b="1" dirty="0" smtClean="0">
            <a:solidFill>
              <a:srgbClr val="003300"/>
            </a:solidFill>
            <a:latin typeface="+mn-ea"/>
          </a:endParaRPr>
        </a:p>
      </dgm:t>
    </dgm:pt>
    <dgm:pt modelId="{426BF3DE-E49B-473B-A49C-956AF8518571}" type="parTrans" cxnId="{95DDE8FD-A4FD-411F-B64F-02F91B1BC293}">
      <dgm:prSet/>
      <dgm:spPr/>
      <dgm:t>
        <a:bodyPr/>
        <a:lstStyle/>
        <a:p>
          <a:pPr algn="just">
            <a:lnSpc>
              <a:spcPct val="100000"/>
            </a:lnSpc>
            <a:spcBef>
              <a:spcPts val="600"/>
            </a:spcBef>
            <a:spcAft>
              <a:spcPts val="600"/>
            </a:spcAft>
          </a:pPr>
          <a:endParaRPr lang="zh-CN" altLang="en-US" sz="1800" b="1">
            <a:solidFill>
              <a:srgbClr val="003300"/>
            </a:solidFill>
          </a:endParaRPr>
        </a:p>
      </dgm:t>
    </dgm:pt>
    <dgm:pt modelId="{8E458DB3-5A6B-464D-8364-4E3CA656F944}" type="sibTrans" cxnId="{95DDE8FD-A4FD-411F-B64F-02F91B1BC293}">
      <dgm:prSet/>
      <dgm:spPr/>
      <dgm:t>
        <a:bodyPr/>
        <a:lstStyle/>
        <a:p>
          <a:pPr algn="just">
            <a:lnSpc>
              <a:spcPct val="100000"/>
            </a:lnSpc>
            <a:spcBef>
              <a:spcPts val="600"/>
            </a:spcBef>
            <a:spcAft>
              <a:spcPts val="600"/>
            </a:spcAft>
          </a:pPr>
          <a:endParaRPr lang="zh-CN" altLang="en-US" sz="1800" b="1">
            <a:solidFill>
              <a:srgbClr val="003300"/>
            </a:solidFill>
          </a:endParaRPr>
        </a:p>
      </dgm:t>
    </dgm:pt>
    <dgm:pt modelId="{0F579475-0899-4761-9742-9BD8704FAC5F}">
      <dgm:prSet custT="1"/>
      <dgm:spPr/>
      <dgm:t>
        <a:bodyPr/>
        <a:lstStyle/>
        <a:p>
          <a:pPr algn="just" rtl="0">
            <a:lnSpc>
              <a:spcPct val="100000"/>
            </a:lnSpc>
            <a:spcBef>
              <a:spcPts val="600"/>
            </a:spcBef>
            <a:spcAft>
              <a:spcPts val="600"/>
            </a:spcAft>
          </a:pPr>
          <a:r>
            <a:rPr lang="en-US" sz="1800" b="1" smtClean="0">
              <a:solidFill>
                <a:srgbClr val="003300"/>
              </a:solidFill>
              <a:latin typeface="+mn-ea"/>
              <a:ea typeface="+mn-ea"/>
            </a:rPr>
            <a:t>Cookies</a:t>
          </a:r>
          <a:r>
            <a:rPr lang="zh-CN" sz="1800" b="1" smtClean="0">
              <a:solidFill>
                <a:srgbClr val="003300"/>
              </a:solidFill>
              <a:latin typeface="+mn-ea"/>
              <a:ea typeface="+mn-ea"/>
            </a:rPr>
            <a:t>或称</a:t>
          </a:r>
          <a:r>
            <a:rPr lang="en-US" sz="1800" b="1" smtClean="0">
              <a:solidFill>
                <a:srgbClr val="003300"/>
              </a:solidFill>
              <a:latin typeface="+mn-ea"/>
              <a:ea typeface="+mn-ea"/>
            </a:rPr>
            <a:t>Cookie</a:t>
          </a:r>
          <a:r>
            <a:rPr lang="zh-CN" sz="1800" b="1" smtClean="0">
              <a:solidFill>
                <a:srgbClr val="003300"/>
              </a:solidFill>
              <a:latin typeface="+mn-ea"/>
              <a:ea typeface="+mn-ea"/>
            </a:rPr>
            <a:t>，在</a:t>
          </a:r>
          <a:r>
            <a:rPr lang="en-US" sz="1800" b="1" smtClean="0">
              <a:solidFill>
                <a:srgbClr val="003300"/>
              </a:solidFill>
              <a:latin typeface="+mn-ea"/>
              <a:ea typeface="+mn-ea"/>
            </a:rPr>
            <a:t>web</a:t>
          </a:r>
          <a:r>
            <a:rPr lang="zh-CN" sz="1800" b="1" smtClean="0">
              <a:solidFill>
                <a:srgbClr val="003300"/>
              </a:solidFill>
              <a:latin typeface="+mn-ea"/>
              <a:ea typeface="+mn-ea"/>
            </a:rPr>
            <a:t>技术中指</a:t>
          </a:r>
          <a:r>
            <a:rPr lang="en-US" sz="1800" b="1" smtClean="0">
              <a:solidFill>
                <a:srgbClr val="003300"/>
              </a:solidFill>
              <a:latin typeface="+mn-ea"/>
              <a:ea typeface="+mn-ea"/>
            </a:rPr>
            <a:t>web</a:t>
          </a:r>
          <a:r>
            <a:rPr lang="zh-CN" sz="1800" b="1" smtClean="0">
              <a:solidFill>
                <a:srgbClr val="003300"/>
              </a:solidFill>
              <a:latin typeface="+mn-ea"/>
              <a:ea typeface="+mn-ea"/>
            </a:rPr>
            <a:t>服务器暂存在客户端浏览器内存或硬盘文件中的少量数据。</a:t>
          </a:r>
          <a:r>
            <a:rPr lang="en-US" sz="1800" b="1" smtClean="0">
              <a:solidFill>
                <a:srgbClr val="003300"/>
              </a:solidFill>
              <a:latin typeface="+mn-ea"/>
              <a:ea typeface="+mn-ea"/>
            </a:rPr>
            <a:t>web</a:t>
          </a:r>
          <a:r>
            <a:rPr lang="zh-CN" sz="1800" b="1" smtClean="0">
              <a:solidFill>
                <a:srgbClr val="003300"/>
              </a:solidFill>
              <a:latin typeface="+mn-ea"/>
              <a:ea typeface="+mn-ea"/>
            </a:rPr>
            <a:t>服务器通过</a:t>
          </a:r>
          <a:r>
            <a:rPr lang="en-US" sz="1800" b="1" smtClean="0">
              <a:solidFill>
                <a:srgbClr val="003300"/>
              </a:solidFill>
              <a:latin typeface="+mn-ea"/>
              <a:ea typeface="+mn-ea"/>
            </a:rPr>
            <a:t>http</a:t>
          </a:r>
          <a:r>
            <a:rPr lang="zh-CN" sz="1800" b="1" smtClean="0">
              <a:solidFill>
                <a:srgbClr val="003300"/>
              </a:solidFill>
              <a:latin typeface="+mn-ea"/>
              <a:ea typeface="+mn-ea"/>
            </a:rPr>
            <a:t>报头来获得客户端中的</a:t>
          </a:r>
          <a:r>
            <a:rPr lang="en-US" sz="1800" b="1" smtClean="0">
              <a:solidFill>
                <a:srgbClr val="003300"/>
              </a:solidFill>
              <a:latin typeface="+mn-ea"/>
              <a:ea typeface="+mn-ea"/>
            </a:rPr>
            <a:t>Cookie</a:t>
          </a:r>
          <a:r>
            <a:rPr lang="zh-CN" sz="1800" b="1" smtClean="0">
              <a:solidFill>
                <a:srgbClr val="003300"/>
              </a:solidFill>
              <a:latin typeface="+mn-ea"/>
              <a:ea typeface="+mn-ea"/>
            </a:rPr>
            <a:t>信息。</a:t>
          </a:r>
          <a:r>
            <a:rPr lang="en-US" sz="1800" b="1" smtClean="0">
              <a:solidFill>
                <a:srgbClr val="003300"/>
              </a:solidFill>
              <a:latin typeface="+mn-ea"/>
              <a:ea typeface="+mn-ea"/>
            </a:rPr>
            <a:t>Cookie</a:t>
          </a:r>
          <a:r>
            <a:rPr lang="zh-CN" sz="1800" b="1" smtClean="0">
              <a:solidFill>
                <a:srgbClr val="003300"/>
              </a:solidFill>
              <a:latin typeface="+mn-ea"/>
              <a:ea typeface="+mn-ea"/>
            </a:rPr>
            <a:t>信息的基本结构类似于“</a:t>
          </a:r>
          <a:r>
            <a:rPr lang="en-US" sz="1800" b="1" smtClean="0">
              <a:solidFill>
                <a:srgbClr val="003300"/>
              </a:solidFill>
              <a:latin typeface="+mn-ea"/>
              <a:ea typeface="+mn-ea"/>
            </a:rPr>
            <a:t>name=value”</a:t>
          </a:r>
          <a:r>
            <a:rPr lang="zh-CN" sz="1800" b="1" smtClean="0">
              <a:solidFill>
                <a:srgbClr val="003300"/>
              </a:solidFill>
              <a:latin typeface="+mn-ea"/>
              <a:ea typeface="+mn-ea"/>
            </a:rPr>
            <a:t>对，每个数据有一个变量名。</a:t>
          </a:r>
          <a:endParaRPr lang="en-US" altLang="zh-CN" sz="1800" b="1" dirty="0" smtClean="0">
            <a:solidFill>
              <a:srgbClr val="003300"/>
            </a:solidFill>
            <a:latin typeface="+mn-ea"/>
          </a:endParaRPr>
        </a:p>
      </dgm:t>
    </dgm:pt>
    <dgm:pt modelId="{54636F72-4826-4BD4-B221-ED9221CF3B82}" type="parTrans" cxnId="{6CFDA131-2CE4-495B-B553-3C343D8E6CEB}">
      <dgm:prSet/>
      <dgm:spPr/>
      <dgm:t>
        <a:bodyPr/>
        <a:lstStyle/>
        <a:p>
          <a:pPr algn="just"/>
          <a:endParaRPr lang="zh-CN" altLang="en-US" sz="1800">
            <a:solidFill>
              <a:srgbClr val="003300"/>
            </a:solidFill>
          </a:endParaRPr>
        </a:p>
      </dgm:t>
    </dgm:pt>
    <dgm:pt modelId="{C5C13C95-CD57-42E9-AA2D-5E8AA79C6F21}" type="sibTrans" cxnId="{6CFDA131-2CE4-495B-B553-3C343D8E6CEB}">
      <dgm:prSet/>
      <dgm:spPr/>
      <dgm:t>
        <a:bodyPr/>
        <a:lstStyle/>
        <a:p>
          <a:pPr algn="just"/>
          <a:endParaRPr lang="zh-CN" altLang="en-US" sz="1800">
            <a:solidFill>
              <a:srgbClr val="003300"/>
            </a:solidFill>
          </a:endParaRPr>
        </a:p>
      </dgm:t>
    </dgm:pt>
    <dgm:pt modelId="{3F4D03A4-8463-48FE-81F0-9E965685D090}">
      <dgm:prSet custT="1"/>
      <dgm:spPr/>
      <dgm:t>
        <a:bodyPr/>
        <a:lstStyle/>
        <a:p>
          <a:pPr algn="just" rtl="0"/>
          <a:r>
            <a:rPr lang="en-US" sz="1800" b="1" smtClean="0">
              <a:solidFill>
                <a:srgbClr val="003300"/>
              </a:solidFill>
              <a:latin typeface="+mn-ea"/>
              <a:ea typeface="+mn-ea"/>
            </a:rPr>
            <a:t>Cookie</a:t>
          </a:r>
          <a:r>
            <a:rPr lang="zh-CN" sz="1800" b="1" smtClean="0">
              <a:solidFill>
                <a:srgbClr val="003300"/>
              </a:solidFill>
              <a:latin typeface="+mn-ea"/>
              <a:ea typeface="+mn-ea"/>
            </a:rPr>
            <a:t>信息有一定的有效期，有效期短的直接存于</a:t>
          </a:r>
          <a:r>
            <a:rPr lang="en-US" sz="1800" b="1" smtClean="0">
              <a:solidFill>
                <a:srgbClr val="003300"/>
              </a:solidFill>
              <a:latin typeface="+mn-ea"/>
              <a:ea typeface="+mn-ea"/>
            </a:rPr>
            <a:t>IE</a:t>
          </a:r>
          <a:r>
            <a:rPr lang="zh-CN" sz="1800" b="1" smtClean="0">
              <a:solidFill>
                <a:srgbClr val="003300"/>
              </a:solidFill>
              <a:latin typeface="+mn-ea"/>
              <a:ea typeface="+mn-ea"/>
            </a:rPr>
            <a:t>浏览器内存中，关闭浏览器后，这些</a:t>
          </a:r>
          <a:r>
            <a:rPr lang="en-US" sz="1800" b="1" smtClean="0">
              <a:solidFill>
                <a:srgbClr val="003300"/>
              </a:solidFill>
              <a:latin typeface="+mn-ea"/>
              <a:ea typeface="+mn-ea"/>
            </a:rPr>
            <a:t>Cookie</a:t>
          </a:r>
          <a:r>
            <a:rPr lang="zh-CN" sz="1800" b="1" smtClean="0">
              <a:solidFill>
                <a:srgbClr val="003300"/>
              </a:solidFill>
              <a:latin typeface="+mn-ea"/>
              <a:ea typeface="+mn-ea"/>
            </a:rPr>
            <a:t>信息也就丢失。有效期长的信息存储在硬盘文件上，我们可以通过浏览器的“清</a:t>
          </a:r>
          <a:r>
            <a:rPr lang="zh-CN" altLang="en-US" sz="1800" b="1" smtClean="0">
              <a:solidFill>
                <a:srgbClr val="003300"/>
              </a:solidFill>
              <a:latin typeface="+mn-ea"/>
              <a:ea typeface="+mn-ea"/>
            </a:rPr>
            <a:t>除</a:t>
          </a:r>
          <a:r>
            <a:rPr lang="en-US" sz="1800" b="1" smtClean="0">
              <a:solidFill>
                <a:srgbClr val="003300"/>
              </a:solidFill>
              <a:latin typeface="+mn-ea"/>
              <a:ea typeface="+mn-ea"/>
            </a:rPr>
            <a:t>Cookies</a:t>
          </a:r>
          <a:r>
            <a:rPr lang="zh-CN" sz="1800" b="1" smtClean="0">
              <a:solidFill>
                <a:srgbClr val="003300"/>
              </a:solidFill>
              <a:latin typeface="+mn-ea"/>
              <a:ea typeface="+mn-ea"/>
            </a:rPr>
            <a:t>”功能删除它们，也可以找到相应目录手动删除。</a:t>
          </a:r>
          <a:endParaRPr lang="zh-CN" sz="1800" dirty="0">
            <a:solidFill>
              <a:srgbClr val="003300"/>
            </a:solidFill>
            <a:latin typeface="+mn-ea"/>
            <a:ea typeface="+mn-ea"/>
          </a:endParaRPr>
        </a:p>
      </dgm:t>
    </dgm:pt>
    <dgm:pt modelId="{AB54D2D6-5D00-453E-95B0-32172BCE3DDB}" type="parTrans" cxnId="{748861B0-2FFB-4801-BA99-30D5782E9F87}">
      <dgm:prSet/>
      <dgm:spPr/>
      <dgm:t>
        <a:bodyPr/>
        <a:lstStyle/>
        <a:p>
          <a:pPr algn="just"/>
          <a:endParaRPr lang="zh-CN" altLang="en-US" sz="1800">
            <a:solidFill>
              <a:srgbClr val="003300"/>
            </a:solidFill>
          </a:endParaRPr>
        </a:p>
      </dgm:t>
    </dgm:pt>
    <dgm:pt modelId="{D1EB0FF7-2FB2-475C-843A-63BA48938728}" type="sibTrans" cxnId="{748861B0-2FFB-4801-BA99-30D5782E9F87}">
      <dgm:prSet/>
      <dgm:spPr/>
      <dgm:t>
        <a:bodyPr/>
        <a:lstStyle/>
        <a:p>
          <a:pPr algn="just"/>
          <a:endParaRPr lang="zh-CN" altLang="en-US" sz="1800">
            <a:solidFill>
              <a:srgbClr val="003300"/>
            </a:solidFill>
          </a:endParaRPr>
        </a:p>
      </dgm:t>
    </dgm:pt>
    <dgm:pt modelId="{4E28CF14-A4C9-4791-9F5D-4E68E8711499}" type="pres">
      <dgm:prSet presAssocID="{E1274C0D-555A-44B3-9A31-DCA30A475A3B}" presName="linear" presStyleCnt="0">
        <dgm:presLayoutVars>
          <dgm:animLvl val="lvl"/>
          <dgm:resizeHandles val="exact"/>
        </dgm:presLayoutVars>
      </dgm:prSet>
      <dgm:spPr/>
      <dgm:t>
        <a:bodyPr/>
        <a:lstStyle/>
        <a:p>
          <a:endParaRPr lang="zh-CN" altLang="en-US"/>
        </a:p>
      </dgm:t>
    </dgm:pt>
    <dgm:pt modelId="{258B0B63-AFF5-4C06-9A20-D1E1A6C819BF}" type="pres">
      <dgm:prSet presAssocID="{A1992275-885F-4979-82B3-6CF22A783EA3}" presName="parentText" presStyleLbl="node1" presStyleIdx="0" presStyleCnt="4">
        <dgm:presLayoutVars>
          <dgm:chMax val="0"/>
          <dgm:bulletEnabled val="1"/>
        </dgm:presLayoutVars>
      </dgm:prSet>
      <dgm:spPr/>
      <dgm:t>
        <a:bodyPr/>
        <a:lstStyle/>
        <a:p>
          <a:endParaRPr lang="zh-CN" altLang="en-US"/>
        </a:p>
      </dgm:t>
    </dgm:pt>
    <dgm:pt modelId="{C7952356-E8F7-4963-B763-C9D41E13943D}" type="pres">
      <dgm:prSet presAssocID="{B90F126A-DF71-4881-AC30-303FC445D6A9}" presName="spacer" presStyleCnt="0"/>
      <dgm:spPr/>
      <dgm:t>
        <a:bodyPr/>
        <a:lstStyle/>
        <a:p>
          <a:endParaRPr lang="zh-CN" altLang="en-US"/>
        </a:p>
      </dgm:t>
    </dgm:pt>
    <dgm:pt modelId="{BE79C85E-F297-4E55-B4B7-9423CFE0AC13}" type="pres">
      <dgm:prSet presAssocID="{6A78EC8F-5D63-4B7B-B146-5556F374D489}" presName="parentText" presStyleLbl="node1" presStyleIdx="1" presStyleCnt="4">
        <dgm:presLayoutVars>
          <dgm:chMax val="0"/>
          <dgm:bulletEnabled val="1"/>
        </dgm:presLayoutVars>
      </dgm:prSet>
      <dgm:spPr/>
      <dgm:t>
        <a:bodyPr/>
        <a:lstStyle/>
        <a:p>
          <a:endParaRPr lang="zh-CN" altLang="en-US"/>
        </a:p>
      </dgm:t>
    </dgm:pt>
    <dgm:pt modelId="{CDE75EFE-607A-4D54-9F56-8C1E4EC155B6}" type="pres">
      <dgm:prSet presAssocID="{8E458DB3-5A6B-464D-8364-4E3CA656F944}" presName="spacer" presStyleCnt="0"/>
      <dgm:spPr/>
      <dgm:t>
        <a:bodyPr/>
        <a:lstStyle/>
        <a:p>
          <a:endParaRPr lang="zh-CN" altLang="en-US"/>
        </a:p>
      </dgm:t>
    </dgm:pt>
    <dgm:pt modelId="{258D4F23-2022-4F92-AC44-5841C93001E7}" type="pres">
      <dgm:prSet presAssocID="{0F579475-0899-4761-9742-9BD8704FAC5F}" presName="parentText" presStyleLbl="node1" presStyleIdx="2" presStyleCnt="4">
        <dgm:presLayoutVars>
          <dgm:chMax val="0"/>
          <dgm:bulletEnabled val="1"/>
        </dgm:presLayoutVars>
      </dgm:prSet>
      <dgm:spPr/>
      <dgm:t>
        <a:bodyPr/>
        <a:lstStyle/>
        <a:p>
          <a:endParaRPr lang="zh-CN" altLang="en-US"/>
        </a:p>
      </dgm:t>
    </dgm:pt>
    <dgm:pt modelId="{28CA74C0-04F6-4C3B-9D8F-1260F5CB386C}" type="pres">
      <dgm:prSet presAssocID="{C5C13C95-CD57-42E9-AA2D-5E8AA79C6F21}" presName="spacer" presStyleCnt="0"/>
      <dgm:spPr/>
      <dgm:t>
        <a:bodyPr/>
        <a:lstStyle/>
        <a:p>
          <a:endParaRPr lang="zh-CN" altLang="en-US"/>
        </a:p>
      </dgm:t>
    </dgm:pt>
    <dgm:pt modelId="{DD2E3F05-2806-400A-BFFF-BC46DCA4A0C2}" type="pres">
      <dgm:prSet presAssocID="{3F4D03A4-8463-48FE-81F0-9E965685D090}" presName="parentText" presStyleLbl="node1" presStyleIdx="3" presStyleCnt="4">
        <dgm:presLayoutVars>
          <dgm:chMax val="0"/>
          <dgm:bulletEnabled val="1"/>
        </dgm:presLayoutVars>
      </dgm:prSet>
      <dgm:spPr/>
      <dgm:t>
        <a:bodyPr/>
        <a:lstStyle/>
        <a:p>
          <a:endParaRPr lang="zh-CN" altLang="en-US"/>
        </a:p>
      </dgm:t>
    </dgm:pt>
  </dgm:ptLst>
  <dgm:cxnLst>
    <dgm:cxn modelId="{711F3214-B09C-404D-B054-7CD826DAD904}" type="presOf" srcId="{A1992275-885F-4979-82B3-6CF22A783EA3}" destId="{258B0B63-AFF5-4C06-9A20-D1E1A6C819BF}" srcOrd="0" destOrd="0" presId="urn:microsoft.com/office/officeart/2005/8/layout/vList2"/>
    <dgm:cxn modelId="{6CFDA131-2CE4-495B-B553-3C343D8E6CEB}" srcId="{E1274C0D-555A-44B3-9A31-DCA30A475A3B}" destId="{0F579475-0899-4761-9742-9BD8704FAC5F}" srcOrd="2" destOrd="0" parTransId="{54636F72-4826-4BD4-B221-ED9221CF3B82}" sibTransId="{C5C13C95-CD57-42E9-AA2D-5E8AA79C6F21}"/>
    <dgm:cxn modelId="{FEFE527E-82DF-43BB-A955-56A58DDDF027}" type="presOf" srcId="{3F4D03A4-8463-48FE-81F0-9E965685D090}" destId="{DD2E3F05-2806-400A-BFFF-BC46DCA4A0C2}" srcOrd="0" destOrd="0" presId="urn:microsoft.com/office/officeart/2005/8/layout/vList2"/>
    <dgm:cxn modelId="{72400938-D2C6-4C5C-84B7-60890DB4E592}" type="presOf" srcId="{0F579475-0899-4761-9742-9BD8704FAC5F}" destId="{258D4F23-2022-4F92-AC44-5841C93001E7}" srcOrd="0" destOrd="0" presId="urn:microsoft.com/office/officeart/2005/8/layout/vList2"/>
    <dgm:cxn modelId="{748861B0-2FFB-4801-BA99-30D5782E9F87}" srcId="{E1274C0D-555A-44B3-9A31-DCA30A475A3B}" destId="{3F4D03A4-8463-48FE-81F0-9E965685D090}" srcOrd="3" destOrd="0" parTransId="{AB54D2D6-5D00-453E-95B0-32172BCE3DDB}" sibTransId="{D1EB0FF7-2FB2-475C-843A-63BA48938728}"/>
    <dgm:cxn modelId="{F51A684A-3382-413C-9643-B4FEC55D6E1E}" type="presOf" srcId="{6A78EC8F-5D63-4B7B-B146-5556F374D489}" destId="{BE79C85E-F297-4E55-B4B7-9423CFE0AC13}" srcOrd="0" destOrd="0" presId="urn:microsoft.com/office/officeart/2005/8/layout/vList2"/>
    <dgm:cxn modelId="{A4BFA894-C6FA-4E3A-B791-EDBE94EDE453}" srcId="{E1274C0D-555A-44B3-9A31-DCA30A475A3B}" destId="{A1992275-885F-4979-82B3-6CF22A783EA3}" srcOrd="0" destOrd="0" parTransId="{42C582C4-8089-4596-974F-1E2190245967}" sibTransId="{B90F126A-DF71-4881-AC30-303FC445D6A9}"/>
    <dgm:cxn modelId="{7C650AAE-1297-4343-B61D-F62813102D1E}" type="presOf" srcId="{E1274C0D-555A-44B3-9A31-DCA30A475A3B}" destId="{4E28CF14-A4C9-4791-9F5D-4E68E8711499}" srcOrd="0" destOrd="0" presId="urn:microsoft.com/office/officeart/2005/8/layout/vList2"/>
    <dgm:cxn modelId="{95DDE8FD-A4FD-411F-B64F-02F91B1BC293}" srcId="{E1274C0D-555A-44B3-9A31-DCA30A475A3B}" destId="{6A78EC8F-5D63-4B7B-B146-5556F374D489}" srcOrd="1" destOrd="0" parTransId="{426BF3DE-E49B-473B-A49C-956AF8518571}" sibTransId="{8E458DB3-5A6B-464D-8364-4E3CA656F944}"/>
    <dgm:cxn modelId="{BA0FFE5B-4C49-4B75-8ECC-EDBEA42ED6D0}" type="presParOf" srcId="{4E28CF14-A4C9-4791-9F5D-4E68E8711499}" destId="{258B0B63-AFF5-4C06-9A20-D1E1A6C819BF}" srcOrd="0" destOrd="0" presId="urn:microsoft.com/office/officeart/2005/8/layout/vList2"/>
    <dgm:cxn modelId="{8BB805D4-43CD-4B68-943D-6F69A6649EFF}" type="presParOf" srcId="{4E28CF14-A4C9-4791-9F5D-4E68E8711499}" destId="{C7952356-E8F7-4963-B763-C9D41E13943D}" srcOrd="1" destOrd="0" presId="urn:microsoft.com/office/officeart/2005/8/layout/vList2"/>
    <dgm:cxn modelId="{DEFBA265-A032-4AAF-AEAF-18941534E3F7}" type="presParOf" srcId="{4E28CF14-A4C9-4791-9F5D-4E68E8711499}" destId="{BE79C85E-F297-4E55-B4B7-9423CFE0AC13}" srcOrd="2" destOrd="0" presId="urn:microsoft.com/office/officeart/2005/8/layout/vList2"/>
    <dgm:cxn modelId="{1038A93A-FD5E-43DF-8394-D2235F3BDC4A}" type="presParOf" srcId="{4E28CF14-A4C9-4791-9F5D-4E68E8711499}" destId="{CDE75EFE-607A-4D54-9F56-8C1E4EC155B6}" srcOrd="3" destOrd="0" presId="urn:microsoft.com/office/officeart/2005/8/layout/vList2"/>
    <dgm:cxn modelId="{8B3D0238-885C-4764-8F14-5E9C840C2C73}" type="presParOf" srcId="{4E28CF14-A4C9-4791-9F5D-4E68E8711499}" destId="{258D4F23-2022-4F92-AC44-5841C93001E7}" srcOrd="4" destOrd="0" presId="urn:microsoft.com/office/officeart/2005/8/layout/vList2"/>
    <dgm:cxn modelId="{1EFBE733-4981-42B7-A77D-4224D0109DA3}" type="presParOf" srcId="{4E28CF14-A4C9-4791-9F5D-4E68E8711499}" destId="{28CA74C0-04F6-4C3B-9D8F-1260F5CB386C}" srcOrd="5" destOrd="0" presId="urn:microsoft.com/office/officeart/2005/8/layout/vList2"/>
    <dgm:cxn modelId="{EABB7175-954E-4E50-A8E9-18735A66139E}" type="presParOf" srcId="{4E28CF14-A4C9-4791-9F5D-4E68E8711499}" destId="{DD2E3F05-2806-400A-BFFF-BC46DCA4A0C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A8495F-2C57-4DB3-8CA1-ACF37425FCBA}"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zh-CN" altLang="en-US"/>
        </a:p>
      </dgm:t>
    </dgm:pt>
    <dgm:pt modelId="{C511F1F1-066A-4EB1-80D9-FB0C525445CC}">
      <dgm:prSet/>
      <dgm:spPr/>
      <dgm:t>
        <a:bodyPr/>
        <a:lstStyle/>
        <a:p>
          <a:pPr rtl="0"/>
          <a:r>
            <a:rPr lang="zh-CN" b="1" dirty="0" smtClean="0"/>
            <a:t>在服务器端生成</a:t>
          </a:r>
          <a:r>
            <a:rPr lang="en-US" b="1" dirty="0" smtClean="0"/>
            <a:t>Cookie</a:t>
          </a:r>
          <a:r>
            <a:rPr lang="zh-CN" b="1" dirty="0" smtClean="0"/>
            <a:t>对象，把待保存信息写入</a:t>
          </a:r>
          <a:r>
            <a:rPr lang="en-US" b="1" dirty="0" smtClean="0"/>
            <a:t>Cookie</a:t>
          </a:r>
          <a:r>
            <a:rPr lang="zh-CN" b="1" dirty="0" smtClean="0"/>
            <a:t>对象中；</a:t>
          </a:r>
          <a:endParaRPr lang="zh-CN" dirty="0"/>
        </a:p>
      </dgm:t>
    </dgm:pt>
    <dgm:pt modelId="{DB592F49-F520-4331-B722-BD713F116ED1}" type="parTrans" cxnId="{59F2D8F0-8D5F-4F75-A256-93BE42E34D60}">
      <dgm:prSet/>
      <dgm:spPr/>
      <dgm:t>
        <a:bodyPr/>
        <a:lstStyle/>
        <a:p>
          <a:endParaRPr lang="zh-CN" altLang="en-US"/>
        </a:p>
      </dgm:t>
    </dgm:pt>
    <dgm:pt modelId="{63C0549B-2834-474F-9996-7558D3D5FEAB}" type="sibTrans" cxnId="{59F2D8F0-8D5F-4F75-A256-93BE42E34D60}">
      <dgm:prSet/>
      <dgm:spPr/>
      <dgm:t>
        <a:bodyPr/>
        <a:lstStyle/>
        <a:p>
          <a:endParaRPr lang="zh-CN" altLang="en-US"/>
        </a:p>
      </dgm:t>
    </dgm:pt>
    <dgm:pt modelId="{275F939A-F12F-4B62-BC6C-5FA08D1B889A}">
      <dgm:prSet/>
      <dgm:spPr/>
      <dgm:t>
        <a:bodyPr/>
        <a:lstStyle/>
        <a:p>
          <a:pPr rtl="0"/>
          <a:r>
            <a:rPr lang="zh-CN" b="1" dirty="0" smtClean="0"/>
            <a:t>必要时设置</a:t>
          </a:r>
          <a:r>
            <a:rPr lang="en-US" b="1" dirty="0" smtClean="0"/>
            <a:t>Cookie</a:t>
          </a:r>
          <a:r>
            <a:rPr lang="zh-CN" b="1" dirty="0" smtClean="0"/>
            <a:t>对象的生命期；</a:t>
          </a:r>
          <a:endParaRPr lang="zh-CN" dirty="0"/>
        </a:p>
      </dgm:t>
    </dgm:pt>
    <dgm:pt modelId="{65848FF1-E4A5-4D5E-BE5A-1570E58B5ADE}" type="parTrans" cxnId="{5BAC1320-B53C-4804-B865-4D52899B4EA3}">
      <dgm:prSet/>
      <dgm:spPr/>
      <dgm:t>
        <a:bodyPr/>
        <a:lstStyle/>
        <a:p>
          <a:endParaRPr lang="zh-CN" altLang="en-US"/>
        </a:p>
      </dgm:t>
    </dgm:pt>
    <dgm:pt modelId="{5F077D58-2E43-400C-AB4D-78D786B111D5}" type="sibTrans" cxnId="{5BAC1320-B53C-4804-B865-4D52899B4EA3}">
      <dgm:prSet/>
      <dgm:spPr/>
      <dgm:t>
        <a:bodyPr/>
        <a:lstStyle/>
        <a:p>
          <a:endParaRPr lang="zh-CN" altLang="en-US"/>
        </a:p>
      </dgm:t>
    </dgm:pt>
    <dgm:pt modelId="{4655A8BE-C934-4E8B-8D26-3A1E7E629D80}">
      <dgm:prSet/>
      <dgm:spPr/>
      <dgm:t>
        <a:bodyPr/>
        <a:lstStyle/>
        <a:p>
          <a:pPr rtl="0"/>
          <a:r>
            <a:rPr lang="zh-CN" b="1" dirty="0" smtClean="0"/>
            <a:t>把</a:t>
          </a:r>
          <a:r>
            <a:rPr lang="en-US" b="1" dirty="0" smtClean="0"/>
            <a:t>Cookie</a:t>
          </a:r>
          <a:r>
            <a:rPr lang="zh-CN" b="1" dirty="0" smtClean="0"/>
            <a:t>对象传给客户端浏览器保存；</a:t>
          </a:r>
          <a:endParaRPr lang="zh-CN" dirty="0"/>
        </a:p>
      </dgm:t>
    </dgm:pt>
    <dgm:pt modelId="{2A6F77C4-DE9C-4764-9244-DE39F25924C3}" type="parTrans" cxnId="{69357694-310D-48FF-AC4D-61D844B2A6AA}">
      <dgm:prSet/>
      <dgm:spPr/>
      <dgm:t>
        <a:bodyPr/>
        <a:lstStyle/>
        <a:p>
          <a:endParaRPr lang="zh-CN" altLang="en-US"/>
        </a:p>
      </dgm:t>
    </dgm:pt>
    <dgm:pt modelId="{26E7203C-D6AC-4095-8EE6-2E25DF07670C}" type="sibTrans" cxnId="{69357694-310D-48FF-AC4D-61D844B2A6AA}">
      <dgm:prSet/>
      <dgm:spPr/>
      <dgm:t>
        <a:bodyPr/>
        <a:lstStyle/>
        <a:p>
          <a:endParaRPr lang="zh-CN" altLang="en-US"/>
        </a:p>
      </dgm:t>
    </dgm:pt>
    <dgm:pt modelId="{1BBDC617-F0A1-4C21-873A-27E10FC49595}">
      <dgm:prSet/>
      <dgm:spPr/>
      <dgm:t>
        <a:bodyPr/>
        <a:lstStyle/>
        <a:p>
          <a:pPr rtl="0"/>
          <a:r>
            <a:rPr lang="zh-CN" b="1" dirty="0" smtClean="0"/>
            <a:t>服务器端程序需要</a:t>
          </a:r>
          <a:r>
            <a:rPr lang="en-US" b="1" dirty="0" smtClean="0"/>
            <a:t>Cookie</a:t>
          </a:r>
          <a:r>
            <a:rPr lang="zh-CN" b="1" dirty="0" smtClean="0"/>
            <a:t>信息时，用代码读取</a:t>
          </a:r>
          <a:r>
            <a:rPr lang="en-US" b="1" dirty="0" smtClean="0"/>
            <a:t>Cookie</a:t>
          </a:r>
          <a:r>
            <a:rPr lang="zh-CN" b="1" dirty="0" smtClean="0"/>
            <a:t>信息。</a:t>
          </a:r>
          <a:endParaRPr lang="zh-CN" dirty="0"/>
        </a:p>
      </dgm:t>
    </dgm:pt>
    <dgm:pt modelId="{2F53ECA3-2024-4060-940F-81B1C145EBF4}" type="parTrans" cxnId="{0969473D-8535-4019-AC00-E500506EA4FD}">
      <dgm:prSet/>
      <dgm:spPr/>
      <dgm:t>
        <a:bodyPr/>
        <a:lstStyle/>
        <a:p>
          <a:endParaRPr lang="zh-CN" altLang="en-US"/>
        </a:p>
      </dgm:t>
    </dgm:pt>
    <dgm:pt modelId="{0E0587F7-718F-4531-8D8E-248C1AF2B122}" type="sibTrans" cxnId="{0969473D-8535-4019-AC00-E500506EA4FD}">
      <dgm:prSet/>
      <dgm:spPr/>
      <dgm:t>
        <a:bodyPr/>
        <a:lstStyle/>
        <a:p>
          <a:endParaRPr lang="zh-CN" altLang="en-US"/>
        </a:p>
      </dgm:t>
    </dgm:pt>
    <dgm:pt modelId="{AFABA855-997F-4E10-A474-84CDE6CEB71B}" type="pres">
      <dgm:prSet presAssocID="{96A8495F-2C57-4DB3-8CA1-ACF37425FCBA}" presName="outerComposite" presStyleCnt="0">
        <dgm:presLayoutVars>
          <dgm:chMax val="5"/>
          <dgm:dir/>
          <dgm:resizeHandles val="exact"/>
        </dgm:presLayoutVars>
      </dgm:prSet>
      <dgm:spPr/>
      <dgm:t>
        <a:bodyPr/>
        <a:lstStyle/>
        <a:p>
          <a:endParaRPr lang="zh-CN" altLang="en-US"/>
        </a:p>
      </dgm:t>
    </dgm:pt>
    <dgm:pt modelId="{B891B8D4-4FDA-4C32-8C4D-0D3599F63FD3}" type="pres">
      <dgm:prSet presAssocID="{96A8495F-2C57-4DB3-8CA1-ACF37425FCBA}" presName="dummyMaxCanvas" presStyleCnt="0">
        <dgm:presLayoutVars/>
      </dgm:prSet>
      <dgm:spPr/>
    </dgm:pt>
    <dgm:pt modelId="{DE640730-8238-456F-9A21-3DF51349C46E}" type="pres">
      <dgm:prSet presAssocID="{96A8495F-2C57-4DB3-8CA1-ACF37425FCBA}" presName="FourNodes_1" presStyleLbl="node1" presStyleIdx="0" presStyleCnt="4">
        <dgm:presLayoutVars>
          <dgm:bulletEnabled val="1"/>
        </dgm:presLayoutVars>
      </dgm:prSet>
      <dgm:spPr/>
      <dgm:t>
        <a:bodyPr/>
        <a:lstStyle/>
        <a:p>
          <a:endParaRPr lang="zh-CN" altLang="en-US"/>
        </a:p>
      </dgm:t>
    </dgm:pt>
    <dgm:pt modelId="{FB911C06-59A4-4929-BB38-DEFFDAF1F462}" type="pres">
      <dgm:prSet presAssocID="{96A8495F-2C57-4DB3-8CA1-ACF37425FCBA}" presName="FourNodes_2" presStyleLbl="node1" presStyleIdx="1" presStyleCnt="4">
        <dgm:presLayoutVars>
          <dgm:bulletEnabled val="1"/>
        </dgm:presLayoutVars>
      </dgm:prSet>
      <dgm:spPr/>
      <dgm:t>
        <a:bodyPr/>
        <a:lstStyle/>
        <a:p>
          <a:endParaRPr lang="zh-CN" altLang="en-US"/>
        </a:p>
      </dgm:t>
    </dgm:pt>
    <dgm:pt modelId="{6CF8A82E-C08A-4595-ADD9-38806E89F38B}" type="pres">
      <dgm:prSet presAssocID="{96A8495F-2C57-4DB3-8CA1-ACF37425FCBA}" presName="FourNodes_3" presStyleLbl="node1" presStyleIdx="2" presStyleCnt="4">
        <dgm:presLayoutVars>
          <dgm:bulletEnabled val="1"/>
        </dgm:presLayoutVars>
      </dgm:prSet>
      <dgm:spPr/>
      <dgm:t>
        <a:bodyPr/>
        <a:lstStyle/>
        <a:p>
          <a:endParaRPr lang="zh-CN" altLang="en-US"/>
        </a:p>
      </dgm:t>
    </dgm:pt>
    <dgm:pt modelId="{566EDB1F-AC91-43C8-B021-A325FC7CE428}" type="pres">
      <dgm:prSet presAssocID="{96A8495F-2C57-4DB3-8CA1-ACF37425FCBA}" presName="FourNodes_4" presStyleLbl="node1" presStyleIdx="3" presStyleCnt="4">
        <dgm:presLayoutVars>
          <dgm:bulletEnabled val="1"/>
        </dgm:presLayoutVars>
      </dgm:prSet>
      <dgm:spPr/>
      <dgm:t>
        <a:bodyPr/>
        <a:lstStyle/>
        <a:p>
          <a:endParaRPr lang="zh-CN" altLang="en-US"/>
        </a:p>
      </dgm:t>
    </dgm:pt>
    <dgm:pt modelId="{2847602E-B85C-4EB6-B059-73CB52E63884}" type="pres">
      <dgm:prSet presAssocID="{96A8495F-2C57-4DB3-8CA1-ACF37425FCBA}" presName="FourConn_1-2" presStyleLbl="fgAccFollowNode1" presStyleIdx="0" presStyleCnt="3">
        <dgm:presLayoutVars>
          <dgm:bulletEnabled val="1"/>
        </dgm:presLayoutVars>
      </dgm:prSet>
      <dgm:spPr/>
      <dgm:t>
        <a:bodyPr/>
        <a:lstStyle/>
        <a:p>
          <a:endParaRPr lang="zh-CN" altLang="en-US"/>
        </a:p>
      </dgm:t>
    </dgm:pt>
    <dgm:pt modelId="{59AD27AC-ACA4-4438-81F4-29AD6B7EEE39}" type="pres">
      <dgm:prSet presAssocID="{96A8495F-2C57-4DB3-8CA1-ACF37425FCBA}" presName="FourConn_2-3" presStyleLbl="fgAccFollowNode1" presStyleIdx="1" presStyleCnt="3">
        <dgm:presLayoutVars>
          <dgm:bulletEnabled val="1"/>
        </dgm:presLayoutVars>
      </dgm:prSet>
      <dgm:spPr/>
      <dgm:t>
        <a:bodyPr/>
        <a:lstStyle/>
        <a:p>
          <a:endParaRPr lang="zh-CN" altLang="en-US"/>
        </a:p>
      </dgm:t>
    </dgm:pt>
    <dgm:pt modelId="{A92989F2-E742-49F8-BBA4-E8F371F0619E}" type="pres">
      <dgm:prSet presAssocID="{96A8495F-2C57-4DB3-8CA1-ACF37425FCBA}" presName="FourConn_3-4" presStyleLbl="fgAccFollowNode1" presStyleIdx="2" presStyleCnt="3">
        <dgm:presLayoutVars>
          <dgm:bulletEnabled val="1"/>
        </dgm:presLayoutVars>
      </dgm:prSet>
      <dgm:spPr/>
      <dgm:t>
        <a:bodyPr/>
        <a:lstStyle/>
        <a:p>
          <a:endParaRPr lang="zh-CN" altLang="en-US"/>
        </a:p>
      </dgm:t>
    </dgm:pt>
    <dgm:pt modelId="{B6D5B9D6-735B-4D62-8378-82F495233D63}" type="pres">
      <dgm:prSet presAssocID="{96A8495F-2C57-4DB3-8CA1-ACF37425FCBA}" presName="FourNodes_1_text" presStyleLbl="node1" presStyleIdx="3" presStyleCnt="4">
        <dgm:presLayoutVars>
          <dgm:bulletEnabled val="1"/>
        </dgm:presLayoutVars>
      </dgm:prSet>
      <dgm:spPr/>
      <dgm:t>
        <a:bodyPr/>
        <a:lstStyle/>
        <a:p>
          <a:endParaRPr lang="zh-CN" altLang="en-US"/>
        </a:p>
      </dgm:t>
    </dgm:pt>
    <dgm:pt modelId="{F9BD470F-4539-414E-9099-9BC2F53F397B}" type="pres">
      <dgm:prSet presAssocID="{96A8495F-2C57-4DB3-8CA1-ACF37425FCBA}" presName="FourNodes_2_text" presStyleLbl="node1" presStyleIdx="3" presStyleCnt="4">
        <dgm:presLayoutVars>
          <dgm:bulletEnabled val="1"/>
        </dgm:presLayoutVars>
      </dgm:prSet>
      <dgm:spPr/>
      <dgm:t>
        <a:bodyPr/>
        <a:lstStyle/>
        <a:p>
          <a:endParaRPr lang="zh-CN" altLang="en-US"/>
        </a:p>
      </dgm:t>
    </dgm:pt>
    <dgm:pt modelId="{E3CD3BCA-7A99-45D3-B111-FD0EC8891EEE}" type="pres">
      <dgm:prSet presAssocID="{96A8495F-2C57-4DB3-8CA1-ACF37425FCBA}" presName="FourNodes_3_text" presStyleLbl="node1" presStyleIdx="3" presStyleCnt="4">
        <dgm:presLayoutVars>
          <dgm:bulletEnabled val="1"/>
        </dgm:presLayoutVars>
      </dgm:prSet>
      <dgm:spPr/>
      <dgm:t>
        <a:bodyPr/>
        <a:lstStyle/>
        <a:p>
          <a:endParaRPr lang="zh-CN" altLang="en-US"/>
        </a:p>
      </dgm:t>
    </dgm:pt>
    <dgm:pt modelId="{13B235AA-9DCA-4932-8A7B-97BC4E005C2A}" type="pres">
      <dgm:prSet presAssocID="{96A8495F-2C57-4DB3-8CA1-ACF37425FCBA}" presName="FourNodes_4_text" presStyleLbl="node1" presStyleIdx="3" presStyleCnt="4">
        <dgm:presLayoutVars>
          <dgm:bulletEnabled val="1"/>
        </dgm:presLayoutVars>
      </dgm:prSet>
      <dgm:spPr/>
      <dgm:t>
        <a:bodyPr/>
        <a:lstStyle/>
        <a:p>
          <a:endParaRPr lang="zh-CN" altLang="en-US"/>
        </a:p>
      </dgm:t>
    </dgm:pt>
  </dgm:ptLst>
  <dgm:cxnLst>
    <dgm:cxn modelId="{4A9A9DA3-3936-436F-A95F-20428CFA2809}" type="presOf" srcId="{63C0549B-2834-474F-9996-7558D3D5FEAB}" destId="{2847602E-B85C-4EB6-B059-73CB52E63884}" srcOrd="0" destOrd="0" presId="urn:microsoft.com/office/officeart/2005/8/layout/vProcess5"/>
    <dgm:cxn modelId="{62951FFF-B9B5-4E9E-B8BA-4049858C84CC}" type="presOf" srcId="{C511F1F1-066A-4EB1-80D9-FB0C525445CC}" destId="{B6D5B9D6-735B-4D62-8378-82F495233D63}" srcOrd="1" destOrd="0" presId="urn:microsoft.com/office/officeart/2005/8/layout/vProcess5"/>
    <dgm:cxn modelId="{AAB6C683-14B6-477F-A467-C52C0B310AD1}" type="presOf" srcId="{4655A8BE-C934-4E8B-8D26-3A1E7E629D80}" destId="{6CF8A82E-C08A-4595-ADD9-38806E89F38B}" srcOrd="0" destOrd="0" presId="urn:microsoft.com/office/officeart/2005/8/layout/vProcess5"/>
    <dgm:cxn modelId="{2837C924-5B56-4F3F-8F96-E24C8822ABB0}" type="presOf" srcId="{4655A8BE-C934-4E8B-8D26-3A1E7E629D80}" destId="{E3CD3BCA-7A99-45D3-B111-FD0EC8891EEE}" srcOrd="1" destOrd="0" presId="urn:microsoft.com/office/officeart/2005/8/layout/vProcess5"/>
    <dgm:cxn modelId="{5272E036-9547-464F-B4FE-84FC13C12E60}" type="presOf" srcId="{96A8495F-2C57-4DB3-8CA1-ACF37425FCBA}" destId="{AFABA855-997F-4E10-A474-84CDE6CEB71B}" srcOrd="0" destOrd="0" presId="urn:microsoft.com/office/officeart/2005/8/layout/vProcess5"/>
    <dgm:cxn modelId="{9C034837-B1D2-4DC0-8827-35A40E4E32CA}" type="presOf" srcId="{1BBDC617-F0A1-4C21-873A-27E10FC49595}" destId="{566EDB1F-AC91-43C8-B021-A325FC7CE428}" srcOrd="0" destOrd="0" presId="urn:microsoft.com/office/officeart/2005/8/layout/vProcess5"/>
    <dgm:cxn modelId="{0969473D-8535-4019-AC00-E500506EA4FD}" srcId="{96A8495F-2C57-4DB3-8CA1-ACF37425FCBA}" destId="{1BBDC617-F0A1-4C21-873A-27E10FC49595}" srcOrd="3" destOrd="0" parTransId="{2F53ECA3-2024-4060-940F-81B1C145EBF4}" sibTransId="{0E0587F7-718F-4531-8D8E-248C1AF2B122}"/>
    <dgm:cxn modelId="{594729B0-2CA1-4239-B504-6BCDC0E7ED2B}" type="presOf" srcId="{1BBDC617-F0A1-4C21-873A-27E10FC49595}" destId="{13B235AA-9DCA-4932-8A7B-97BC4E005C2A}" srcOrd="1" destOrd="0" presId="urn:microsoft.com/office/officeart/2005/8/layout/vProcess5"/>
    <dgm:cxn modelId="{96FA9A86-8974-49EC-B0CB-525DBD32DD71}" type="presOf" srcId="{C511F1F1-066A-4EB1-80D9-FB0C525445CC}" destId="{DE640730-8238-456F-9A21-3DF51349C46E}" srcOrd="0" destOrd="0" presId="urn:microsoft.com/office/officeart/2005/8/layout/vProcess5"/>
    <dgm:cxn modelId="{69357694-310D-48FF-AC4D-61D844B2A6AA}" srcId="{96A8495F-2C57-4DB3-8CA1-ACF37425FCBA}" destId="{4655A8BE-C934-4E8B-8D26-3A1E7E629D80}" srcOrd="2" destOrd="0" parTransId="{2A6F77C4-DE9C-4764-9244-DE39F25924C3}" sibTransId="{26E7203C-D6AC-4095-8EE6-2E25DF07670C}"/>
    <dgm:cxn modelId="{59F2D8F0-8D5F-4F75-A256-93BE42E34D60}" srcId="{96A8495F-2C57-4DB3-8CA1-ACF37425FCBA}" destId="{C511F1F1-066A-4EB1-80D9-FB0C525445CC}" srcOrd="0" destOrd="0" parTransId="{DB592F49-F520-4331-B722-BD713F116ED1}" sibTransId="{63C0549B-2834-474F-9996-7558D3D5FEAB}"/>
    <dgm:cxn modelId="{D437A5ED-5F18-4B47-85DA-62BD44462B53}" type="presOf" srcId="{26E7203C-D6AC-4095-8EE6-2E25DF07670C}" destId="{A92989F2-E742-49F8-BBA4-E8F371F0619E}" srcOrd="0" destOrd="0" presId="urn:microsoft.com/office/officeart/2005/8/layout/vProcess5"/>
    <dgm:cxn modelId="{302BB176-574F-4CBB-A97C-706E3E00FE52}" type="presOf" srcId="{275F939A-F12F-4B62-BC6C-5FA08D1B889A}" destId="{F9BD470F-4539-414E-9099-9BC2F53F397B}" srcOrd="1" destOrd="0" presId="urn:microsoft.com/office/officeart/2005/8/layout/vProcess5"/>
    <dgm:cxn modelId="{1BA43D94-FDA0-4172-95D6-C4F1B9D7F8B1}" type="presOf" srcId="{275F939A-F12F-4B62-BC6C-5FA08D1B889A}" destId="{FB911C06-59A4-4929-BB38-DEFFDAF1F462}" srcOrd="0" destOrd="0" presId="urn:microsoft.com/office/officeart/2005/8/layout/vProcess5"/>
    <dgm:cxn modelId="{5BAC1320-B53C-4804-B865-4D52899B4EA3}" srcId="{96A8495F-2C57-4DB3-8CA1-ACF37425FCBA}" destId="{275F939A-F12F-4B62-BC6C-5FA08D1B889A}" srcOrd="1" destOrd="0" parTransId="{65848FF1-E4A5-4D5E-BE5A-1570E58B5ADE}" sibTransId="{5F077D58-2E43-400C-AB4D-78D786B111D5}"/>
    <dgm:cxn modelId="{1D3A83AD-A218-4705-A3D5-C3F6EAD5C0E5}" type="presOf" srcId="{5F077D58-2E43-400C-AB4D-78D786B111D5}" destId="{59AD27AC-ACA4-4438-81F4-29AD6B7EEE39}" srcOrd="0" destOrd="0" presId="urn:microsoft.com/office/officeart/2005/8/layout/vProcess5"/>
    <dgm:cxn modelId="{83F2ED58-B8EB-4F19-9591-41E38B0A90D6}" type="presParOf" srcId="{AFABA855-997F-4E10-A474-84CDE6CEB71B}" destId="{B891B8D4-4FDA-4C32-8C4D-0D3599F63FD3}" srcOrd="0" destOrd="0" presId="urn:microsoft.com/office/officeart/2005/8/layout/vProcess5"/>
    <dgm:cxn modelId="{2827C9C4-AD15-43C0-8C86-A8F5105027E7}" type="presParOf" srcId="{AFABA855-997F-4E10-A474-84CDE6CEB71B}" destId="{DE640730-8238-456F-9A21-3DF51349C46E}" srcOrd="1" destOrd="0" presId="urn:microsoft.com/office/officeart/2005/8/layout/vProcess5"/>
    <dgm:cxn modelId="{73E6DD5E-A1FB-4B41-833D-0520BBDEC122}" type="presParOf" srcId="{AFABA855-997F-4E10-A474-84CDE6CEB71B}" destId="{FB911C06-59A4-4929-BB38-DEFFDAF1F462}" srcOrd="2" destOrd="0" presId="urn:microsoft.com/office/officeart/2005/8/layout/vProcess5"/>
    <dgm:cxn modelId="{335786FB-E954-4C4C-9511-CA02B7ECE2DD}" type="presParOf" srcId="{AFABA855-997F-4E10-A474-84CDE6CEB71B}" destId="{6CF8A82E-C08A-4595-ADD9-38806E89F38B}" srcOrd="3" destOrd="0" presId="urn:microsoft.com/office/officeart/2005/8/layout/vProcess5"/>
    <dgm:cxn modelId="{6C1C67C9-5385-4E86-ADB7-A37013CFDCDF}" type="presParOf" srcId="{AFABA855-997F-4E10-A474-84CDE6CEB71B}" destId="{566EDB1F-AC91-43C8-B021-A325FC7CE428}" srcOrd="4" destOrd="0" presId="urn:microsoft.com/office/officeart/2005/8/layout/vProcess5"/>
    <dgm:cxn modelId="{717175C8-3B61-4A83-B07F-F9F0CB5E6F02}" type="presParOf" srcId="{AFABA855-997F-4E10-A474-84CDE6CEB71B}" destId="{2847602E-B85C-4EB6-B059-73CB52E63884}" srcOrd="5" destOrd="0" presId="urn:microsoft.com/office/officeart/2005/8/layout/vProcess5"/>
    <dgm:cxn modelId="{4EC61461-052B-4779-B477-599DF7DD1A7A}" type="presParOf" srcId="{AFABA855-997F-4E10-A474-84CDE6CEB71B}" destId="{59AD27AC-ACA4-4438-81F4-29AD6B7EEE39}" srcOrd="6" destOrd="0" presId="urn:microsoft.com/office/officeart/2005/8/layout/vProcess5"/>
    <dgm:cxn modelId="{1E92A48D-E86A-43AC-B125-F88607966665}" type="presParOf" srcId="{AFABA855-997F-4E10-A474-84CDE6CEB71B}" destId="{A92989F2-E742-49F8-BBA4-E8F371F0619E}" srcOrd="7" destOrd="0" presId="urn:microsoft.com/office/officeart/2005/8/layout/vProcess5"/>
    <dgm:cxn modelId="{B0674377-3EB9-4907-9978-74E1741EF144}" type="presParOf" srcId="{AFABA855-997F-4E10-A474-84CDE6CEB71B}" destId="{B6D5B9D6-735B-4D62-8378-82F495233D63}" srcOrd="8" destOrd="0" presId="urn:microsoft.com/office/officeart/2005/8/layout/vProcess5"/>
    <dgm:cxn modelId="{3A190810-032C-43E4-8B5A-1F3867AC03ED}" type="presParOf" srcId="{AFABA855-997F-4E10-A474-84CDE6CEB71B}" destId="{F9BD470F-4539-414E-9099-9BC2F53F397B}" srcOrd="9" destOrd="0" presId="urn:microsoft.com/office/officeart/2005/8/layout/vProcess5"/>
    <dgm:cxn modelId="{AA614291-78CC-4CED-935C-CB49DE27EF6E}" type="presParOf" srcId="{AFABA855-997F-4E10-A474-84CDE6CEB71B}" destId="{E3CD3BCA-7A99-45D3-B111-FD0EC8891EEE}" srcOrd="10" destOrd="0" presId="urn:microsoft.com/office/officeart/2005/8/layout/vProcess5"/>
    <dgm:cxn modelId="{50253F52-DFB3-4C9A-8262-12892C8D4252}" type="presParOf" srcId="{AFABA855-997F-4E10-A474-84CDE6CEB71B}" destId="{13B235AA-9DCA-4932-8A7B-97BC4E005C2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9D0CB1-7A44-4DCE-BC26-A431E055F6A4}" type="doc">
      <dgm:prSet loTypeId="urn:microsoft.com/office/officeart/2008/layout/VerticalAccentList" loCatId="list" qsTypeId="urn:microsoft.com/office/officeart/2005/8/quickstyle/3d1" qsCatId="3D" csTypeId="urn:microsoft.com/office/officeart/2005/8/colors/accent1_2" csCatId="accent1" phldr="1"/>
      <dgm:spPr/>
      <dgm:t>
        <a:bodyPr/>
        <a:lstStyle/>
        <a:p>
          <a:endParaRPr lang="zh-CN" altLang="en-US"/>
        </a:p>
      </dgm:t>
    </dgm:pt>
    <dgm:pt modelId="{D9D91103-E744-4ABC-8485-73660BC5F527}">
      <dgm:prSet custT="1"/>
      <dgm:spPr/>
      <dgm:t>
        <a:bodyPr/>
        <a:lstStyle/>
        <a:p>
          <a:pPr algn="just" rtl="0"/>
          <a:r>
            <a:rPr lang="zh-CN" altLang="en-US" sz="2400" b="0" dirty="0" smtClean="0">
              <a:solidFill>
                <a:srgbClr val="003300"/>
              </a:solidFill>
            </a:rPr>
            <a:t>由于</a:t>
          </a:r>
          <a:r>
            <a:rPr lang="en-US" altLang="zh-CN" sz="2400" b="0" dirty="0" smtClean="0">
              <a:solidFill>
                <a:srgbClr val="003300"/>
              </a:solidFill>
            </a:rPr>
            <a:t>HTTP</a:t>
          </a:r>
          <a:r>
            <a:rPr lang="zh-CN" altLang="en-US" sz="2400" b="0" dirty="0" smtClean="0">
              <a:solidFill>
                <a:srgbClr val="003300"/>
              </a:solidFill>
            </a:rPr>
            <a:t>协议是无状态的，所以服务器无法依据</a:t>
          </a:r>
          <a:r>
            <a:rPr lang="en-US" altLang="zh-CN" sz="2400" b="0" dirty="0" smtClean="0">
              <a:solidFill>
                <a:srgbClr val="003300"/>
              </a:solidFill>
            </a:rPr>
            <a:t>HTTP</a:t>
          </a:r>
          <a:r>
            <a:rPr lang="zh-CN" altLang="en-US" sz="2400" b="0" dirty="0" smtClean="0">
              <a:solidFill>
                <a:srgbClr val="003300"/>
              </a:solidFill>
            </a:rPr>
            <a:t>连接来判断多个请求是否为同一客户端发送，因此服务器会向客户端发送一个名为</a:t>
          </a:r>
          <a:r>
            <a:rPr lang="en-US" altLang="zh-CN" sz="2400" b="0" dirty="0" smtClean="0">
              <a:solidFill>
                <a:srgbClr val="FF0000"/>
              </a:solidFill>
            </a:rPr>
            <a:t>JSESSIONID</a:t>
          </a:r>
          <a:r>
            <a:rPr lang="zh-CN" altLang="en-US" sz="2400" b="0" dirty="0" smtClean="0">
              <a:solidFill>
                <a:srgbClr val="003300"/>
              </a:solidFill>
            </a:rPr>
            <a:t>的</a:t>
          </a:r>
          <a:r>
            <a:rPr lang="en-US" altLang="zh-CN" sz="2400" b="0" dirty="0" smtClean="0">
              <a:solidFill>
                <a:srgbClr val="003300"/>
              </a:solidFill>
            </a:rPr>
            <a:t>Cookie</a:t>
          </a:r>
          <a:r>
            <a:rPr lang="zh-CN" altLang="en-US" sz="2400" b="0" dirty="0" smtClean="0">
              <a:solidFill>
                <a:srgbClr val="003300"/>
              </a:solidFill>
            </a:rPr>
            <a:t>，并依据该</a:t>
          </a:r>
          <a:r>
            <a:rPr lang="en-US" altLang="zh-CN" sz="2400" b="0" dirty="0" smtClean="0">
              <a:solidFill>
                <a:srgbClr val="003300"/>
              </a:solidFill>
            </a:rPr>
            <a:t>Cookie</a:t>
          </a:r>
          <a:r>
            <a:rPr lang="zh-CN" altLang="en-US" sz="2400" b="0" dirty="0" smtClean="0">
              <a:solidFill>
                <a:srgbClr val="003300"/>
              </a:solidFill>
            </a:rPr>
            <a:t>来识别是否为同一用户。当</a:t>
          </a:r>
          <a:r>
            <a:rPr lang="zh-CN" sz="2400" b="0" dirty="0" smtClean="0">
              <a:solidFill>
                <a:srgbClr val="003300"/>
              </a:solidFill>
              <a:latin typeface="+mn-ea"/>
              <a:ea typeface="+mn-ea"/>
            </a:rPr>
            <a:t>客户端主动断开连接</a:t>
          </a:r>
          <a:r>
            <a:rPr lang="zh-CN" altLang="en-US" sz="2400" b="0" dirty="0" smtClean="0">
              <a:solidFill>
                <a:srgbClr val="003300"/>
              </a:solidFill>
              <a:latin typeface="+mn-ea"/>
              <a:ea typeface="+mn-ea"/>
            </a:rPr>
            <a:t>，该</a:t>
          </a:r>
          <a:r>
            <a:rPr lang="en-US" altLang="zh-CN" sz="2400" b="0" dirty="0" smtClean="0">
              <a:solidFill>
                <a:srgbClr val="003300"/>
              </a:solidFill>
            </a:rPr>
            <a:t>JSESSIONID</a:t>
          </a:r>
          <a:r>
            <a:rPr lang="zh-CN" altLang="en-US" sz="2400" b="0" dirty="0" smtClean="0">
              <a:solidFill>
                <a:srgbClr val="003300"/>
              </a:solidFill>
              <a:latin typeface="+mn-ea"/>
              <a:ea typeface="+mn-ea"/>
            </a:rPr>
            <a:t>就会被销毁</a:t>
          </a:r>
          <a:r>
            <a:rPr lang="zh-CN" sz="2400" b="0" dirty="0" smtClean="0">
              <a:solidFill>
                <a:srgbClr val="003300"/>
              </a:solidFill>
              <a:latin typeface="+mn-ea"/>
              <a:ea typeface="+mn-ea"/>
            </a:rPr>
            <a:t>。</a:t>
          </a:r>
          <a:endParaRPr lang="zh-CN" sz="2400" b="0" dirty="0">
            <a:solidFill>
              <a:srgbClr val="003300"/>
            </a:solidFill>
            <a:latin typeface="+mn-ea"/>
            <a:ea typeface="+mn-ea"/>
          </a:endParaRPr>
        </a:p>
      </dgm:t>
    </dgm:pt>
    <dgm:pt modelId="{AFB525BB-BDEC-4528-AF19-C5547AD99600}" type="parTrans" cxnId="{BE9246FA-EDA9-4F9F-AFF3-7B2269EE19B8}">
      <dgm:prSet/>
      <dgm:spPr/>
      <dgm:t>
        <a:bodyPr/>
        <a:lstStyle/>
        <a:p>
          <a:pPr algn="just"/>
          <a:endParaRPr lang="zh-CN" altLang="en-US" sz="2400" b="0">
            <a:latin typeface="+mn-ea"/>
            <a:ea typeface="+mn-ea"/>
          </a:endParaRPr>
        </a:p>
      </dgm:t>
    </dgm:pt>
    <dgm:pt modelId="{1D16D132-B7F8-4452-B5CF-8F5AC5D47676}" type="sibTrans" cxnId="{BE9246FA-EDA9-4F9F-AFF3-7B2269EE19B8}">
      <dgm:prSet/>
      <dgm:spPr/>
      <dgm:t>
        <a:bodyPr/>
        <a:lstStyle/>
        <a:p>
          <a:pPr algn="just"/>
          <a:endParaRPr lang="zh-CN" altLang="en-US" sz="2400" b="0">
            <a:latin typeface="+mn-ea"/>
            <a:ea typeface="+mn-ea"/>
          </a:endParaRPr>
        </a:p>
      </dgm:t>
    </dgm:pt>
    <dgm:pt modelId="{6C54F25F-F358-42CD-B97B-72F16C80E1A8}">
      <dgm:prSet custT="1"/>
      <dgm:spPr/>
      <dgm:t>
        <a:bodyPr/>
        <a:lstStyle/>
        <a:p>
          <a:pPr algn="just" rtl="0"/>
          <a:r>
            <a:rPr lang="en-US" altLang="zh-CN" sz="2400" b="0" dirty="0" smtClean="0">
              <a:solidFill>
                <a:srgbClr val="003300"/>
              </a:solidFill>
            </a:rPr>
            <a:t>Session</a:t>
          </a:r>
          <a:r>
            <a:rPr lang="zh-CN" altLang="en-US" sz="2400" b="0" dirty="0" smtClean="0">
              <a:solidFill>
                <a:srgbClr val="003300"/>
              </a:solidFill>
            </a:rPr>
            <a:t>是在用户第一次访问服务器时由服务器创建的，为了高速存取，一般放置在服务器的内存中。</a:t>
          </a:r>
          <a:r>
            <a:rPr lang="zh-CN" sz="2400" b="0" dirty="0" smtClean="0">
              <a:solidFill>
                <a:srgbClr val="003300"/>
              </a:solidFill>
              <a:latin typeface="+mn-ea"/>
              <a:ea typeface="+mn-ea"/>
            </a:rPr>
            <a:t>当然，这种联系是很占用系统资源的，</a:t>
          </a:r>
          <a:r>
            <a:rPr lang="zh-CN" sz="2400" b="0" dirty="0" smtClean="0">
              <a:solidFill>
                <a:srgbClr val="FF0000"/>
              </a:solidFill>
              <a:latin typeface="+mn-ea"/>
              <a:ea typeface="+mn-ea"/>
            </a:rPr>
            <a:t>所以默认</a:t>
          </a:r>
          <a:r>
            <a:rPr lang="en-US" sz="2400" b="0" dirty="0" smtClean="0">
              <a:solidFill>
                <a:srgbClr val="FF0000"/>
              </a:solidFill>
              <a:latin typeface="+mn-ea"/>
              <a:ea typeface="+mn-ea"/>
            </a:rPr>
            <a:t>30</a:t>
          </a:r>
          <a:r>
            <a:rPr lang="zh-CN" sz="2400" b="0" dirty="0" smtClean="0">
              <a:solidFill>
                <a:srgbClr val="FF0000"/>
              </a:solidFill>
              <a:latin typeface="+mn-ea"/>
              <a:ea typeface="+mn-ea"/>
            </a:rPr>
            <a:t>分钟内客户端不向服务器发送请求，</a:t>
          </a:r>
          <a:r>
            <a:rPr lang="en-US" sz="2400" b="0" dirty="0" smtClean="0">
              <a:solidFill>
                <a:srgbClr val="FF0000"/>
              </a:solidFill>
              <a:latin typeface="+mn-ea"/>
              <a:ea typeface="+mn-ea"/>
            </a:rPr>
            <a:t>Session</a:t>
          </a:r>
          <a:r>
            <a:rPr lang="zh-CN" sz="2400" b="0" dirty="0" smtClean="0">
              <a:solidFill>
                <a:srgbClr val="FF0000"/>
              </a:solidFill>
              <a:latin typeface="+mn-ea"/>
              <a:ea typeface="+mn-ea"/>
            </a:rPr>
            <a:t>对象就会自动消失。</a:t>
          </a:r>
          <a:r>
            <a:rPr lang="zh-CN" altLang="en-US" sz="2400" b="0" dirty="0" smtClean="0">
              <a:solidFill>
                <a:srgbClr val="003300"/>
              </a:solidFill>
              <a:latin typeface="+mn-ea"/>
              <a:ea typeface="+mn-ea"/>
            </a:rPr>
            <a:t>当然，</a:t>
          </a:r>
          <a:r>
            <a:rPr lang="zh-CN" sz="2400" b="0" dirty="0" smtClean="0">
              <a:solidFill>
                <a:srgbClr val="003300"/>
              </a:solidFill>
              <a:latin typeface="+mn-ea"/>
              <a:ea typeface="+mn-ea"/>
            </a:rPr>
            <a:t>我们</a:t>
          </a:r>
          <a:r>
            <a:rPr lang="zh-CN" altLang="en-US" sz="2400" b="0" dirty="0" smtClean="0">
              <a:solidFill>
                <a:srgbClr val="003300"/>
              </a:solidFill>
              <a:latin typeface="+mn-ea"/>
              <a:ea typeface="+mn-ea"/>
            </a:rPr>
            <a:t>可以</a:t>
          </a:r>
          <a:r>
            <a:rPr lang="zh-CN" sz="2400" b="0" dirty="0" smtClean="0">
              <a:solidFill>
                <a:srgbClr val="003300"/>
              </a:solidFill>
              <a:latin typeface="+mn-ea"/>
              <a:ea typeface="+mn-ea"/>
            </a:rPr>
            <a:t>在编写应用程序的时候，修改这个限定值使</a:t>
          </a:r>
          <a:r>
            <a:rPr lang="en-US" sz="2400" b="0" dirty="0" smtClean="0">
              <a:solidFill>
                <a:srgbClr val="003300"/>
              </a:solidFill>
              <a:latin typeface="+mn-ea"/>
              <a:ea typeface="+mn-ea"/>
            </a:rPr>
            <a:t>Session</a:t>
          </a:r>
          <a:r>
            <a:rPr lang="zh-CN" sz="2400" b="0" dirty="0" smtClean="0">
              <a:solidFill>
                <a:srgbClr val="003300"/>
              </a:solidFill>
              <a:latin typeface="+mn-ea"/>
              <a:ea typeface="+mn-ea"/>
            </a:rPr>
            <a:t>能在特定时间内有效。</a:t>
          </a:r>
          <a:endParaRPr lang="zh-CN" sz="2400" b="0" dirty="0">
            <a:solidFill>
              <a:srgbClr val="003300"/>
            </a:solidFill>
            <a:latin typeface="+mn-ea"/>
            <a:ea typeface="+mn-ea"/>
          </a:endParaRPr>
        </a:p>
      </dgm:t>
    </dgm:pt>
    <dgm:pt modelId="{16AE958D-D11E-42B4-B1DF-BC469EC46415}" type="parTrans" cxnId="{BF53071E-0A45-4751-9ECC-C74A7F05B7F3}">
      <dgm:prSet/>
      <dgm:spPr/>
      <dgm:t>
        <a:bodyPr/>
        <a:lstStyle/>
        <a:p>
          <a:pPr algn="just"/>
          <a:endParaRPr lang="zh-CN" altLang="en-US" sz="2400" b="0">
            <a:latin typeface="+mn-ea"/>
            <a:ea typeface="+mn-ea"/>
          </a:endParaRPr>
        </a:p>
      </dgm:t>
    </dgm:pt>
    <dgm:pt modelId="{D5AF405F-207F-4475-BBEE-EC1B04820C42}" type="sibTrans" cxnId="{BF53071E-0A45-4751-9ECC-C74A7F05B7F3}">
      <dgm:prSet/>
      <dgm:spPr/>
      <dgm:t>
        <a:bodyPr/>
        <a:lstStyle/>
        <a:p>
          <a:pPr algn="just"/>
          <a:endParaRPr lang="zh-CN" altLang="en-US" sz="2400" b="0">
            <a:latin typeface="+mn-ea"/>
            <a:ea typeface="+mn-ea"/>
          </a:endParaRPr>
        </a:p>
      </dgm:t>
    </dgm:pt>
    <dgm:pt modelId="{A8B46AB5-E4CF-4A62-A742-72E68D2974CF}" type="pres">
      <dgm:prSet presAssocID="{D09D0CB1-7A44-4DCE-BC26-A431E055F6A4}" presName="Name0" presStyleCnt="0">
        <dgm:presLayoutVars>
          <dgm:chMax/>
          <dgm:chPref/>
          <dgm:dir/>
        </dgm:presLayoutVars>
      </dgm:prSet>
      <dgm:spPr/>
      <dgm:t>
        <a:bodyPr/>
        <a:lstStyle/>
        <a:p>
          <a:endParaRPr lang="zh-CN" altLang="en-US"/>
        </a:p>
      </dgm:t>
    </dgm:pt>
    <dgm:pt modelId="{7E48D7CE-AF5A-4F28-873E-B94F88FC5B44}" type="pres">
      <dgm:prSet presAssocID="{D9D91103-E744-4ABC-8485-73660BC5F527}" presName="parenttextcomposite" presStyleCnt="0"/>
      <dgm:spPr/>
    </dgm:pt>
    <dgm:pt modelId="{5DD152F3-6022-423F-A55B-5E6D7A1139F6}" type="pres">
      <dgm:prSet presAssocID="{D9D91103-E744-4ABC-8485-73660BC5F527}" presName="parenttext" presStyleLbl="revTx" presStyleIdx="0" presStyleCnt="2" custLinFactNeighborY="-94088">
        <dgm:presLayoutVars>
          <dgm:chMax/>
          <dgm:chPref val="2"/>
          <dgm:bulletEnabled val="1"/>
        </dgm:presLayoutVars>
      </dgm:prSet>
      <dgm:spPr/>
      <dgm:t>
        <a:bodyPr/>
        <a:lstStyle/>
        <a:p>
          <a:endParaRPr lang="zh-CN" altLang="en-US"/>
        </a:p>
      </dgm:t>
    </dgm:pt>
    <dgm:pt modelId="{F1C0B0FE-448E-4FAD-9401-0617DCE4F2EA}" type="pres">
      <dgm:prSet presAssocID="{D9D91103-E744-4ABC-8485-73660BC5F527}" presName="parallelogramComposite" presStyleCnt="0"/>
      <dgm:spPr/>
    </dgm:pt>
    <dgm:pt modelId="{92638034-9055-4400-A632-A673857357FA}" type="pres">
      <dgm:prSet presAssocID="{D9D91103-E744-4ABC-8485-73660BC5F527}" presName="parallelogram1" presStyleLbl="alignNode1" presStyleIdx="0" presStyleCnt="14" custLinFactY="-170506" custLinFactNeighborY="-200000"/>
      <dgm:spPr/>
    </dgm:pt>
    <dgm:pt modelId="{20E397EC-BF1D-4F3F-9D6E-2C31A6A4BA29}" type="pres">
      <dgm:prSet presAssocID="{D9D91103-E744-4ABC-8485-73660BC5F527}" presName="parallelogram2" presStyleLbl="alignNode1" presStyleIdx="1" presStyleCnt="14" custLinFactY="-170506" custLinFactNeighborY="-200000"/>
      <dgm:spPr/>
    </dgm:pt>
    <dgm:pt modelId="{4E07A8B4-7617-4643-9A57-7BD544D4C9B1}" type="pres">
      <dgm:prSet presAssocID="{D9D91103-E744-4ABC-8485-73660BC5F527}" presName="parallelogram3" presStyleLbl="alignNode1" presStyleIdx="2" presStyleCnt="14" custLinFactY="-170506" custLinFactNeighborY="-200000"/>
      <dgm:spPr/>
    </dgm:pt>
    <dgm:pt modelId="{0F43C2C6-D401-40FA-B27C-9CF9E9FC6478}" type="pres">
      <dgm:prSet presAssocID="{D9D91103-E744-4ABC-8485-73660BC5F527}" presName="parallelogram4" presStyleLbl="alignNode1" presStyleIdx="3" presStyleCnt="14" custLinFactY="-170506" custLinFactNeighborY="-200000"/>
      <dgm:spPr/>
    </dgm:pt>
    <dgm:pt modelId="{27930119-CF54-4F71-BADF-93AFBD8D26A1}" type="pres">
      <dgm:prSet presAssocID="{D9D91103-E744-4ABC-8485-73660BC5F527}" presName="parallelogram5" presStyleLbl="alignNode1" presStyleIdx="4" presStyleCnt="14" custLinFactY="-170506" custLinFactNeighborY="-200000"/>
      <dgm:spPr/>
    </dgm:pt>
    <dgm:pt modelId="{75CB734B-4042-4608-9D14-F378BB4DB22B}" type="pres">
      <dgm:prSet presAssocID="{D9D91103-E744-4ABC-8485-73660BC5F527}" presName="parallelogram6" presStyleLbl="alignNode1" presStyleIdx="5" presStyleCnt="14" custLinFactY="-170506" custLinFactNeighborY="-200000"/>
      <dgm:spPr/>
    </dgm:pt>
    <dgm:pt modelId="{994E6F92-A502-46A4-B741-E3B4EFC2DA09}" type="pres">
      <dgm:prSet presAssocID="{D9D91103-E744-4ABC-8485-73660BC5F527}" presName="parallelogram7" presStyleLbl="alignNode1" presStyleIdx="6" presStyleCnt="14" custLinFactY="-170506" custLinFactNeighborY="-200000"/>
      <dgm:spPr/>
    </dgm:pt>
    <dgm:pt modelId="{65585CC1-A991-457E-949E-ED5892CEC10B}" type="pres">
      <dgm:prSet presAssocID="{1D16D132-B7F8-4452-B5CF-8F5AC5D47676}" presName="sibTrans" presStyleCnt="0"/>
      <dgm:spPr/>
    </dgm:pt>
    <dgm:pt modelId="{9EBCFDBB-2561-48A7-AE5B-F6BC63885610}" type="pres">
      <dgm:prSet presAssocID="{6C54F25F-F358-42CD-B97B-72F16C80E1A8}" presName="parenttextcomposite" presStyleCnt="0"/>
      <dgm:spPr/>
    </dgm:pt>
    <dgm:pt modelId="{8B7E5784-687B-49B7-8214-3E2B9066F0A8}" type="pres">
      <dgm:prSet presAssocID="{6C54F25F-F358-42CD-B97B-72F16C80E1A8}" presName="parenttext" presStyleLbl="revTx" presStyleIdx="1" presStyleCnt="2" custLinFactY="38213" custLinFactNeighborY="100000">
        <dgm:presLayoutVars>
          <dgm:chMax/>
          <dgm:chPref val="2"/>
          <dgm:bulletEnabled val="1"/>
        </dgm:presLayoutVars>
      </dgm:prSet>
      <dgm:spPr/>
      <dgm:t>
        <a:bodyPr/>
        <a:lstStyle/>
        <a:p>
          <a:endParaRPr lang="zh-CN" altLang="en-US"/>
        </a:p>
      </dgm:t>
    </dgm:pt>
    <dgm:pt modelId="{609A433D-F95B-4516-87ED-BA838F3CDA2C}" type="pres">
      <dgm:prSet presAssocID="{6C54F25F-F358-42CD-B97B-72F16C80E1A8}" presName="parallelogramComposite" presStyleCnt="0"/>
      <dgm:spPr/>
    </dgm:pt>
    <dgm:pt modelId="{F655142D-9B67-4160-9A7B-0D0F1C4C8FC7}" type="pres">
      <dgm:prSet presAssocID="{6C54F25F-F358-42CD-B97B-72F16C80E1A8}" presName="parallelogram1" presStyleLbl="alignNode1" presStyleIdx="7" presStyleCnt="14" custLinFactY="265443" custLinFactNeighborY="300000"/>
      <dgm:spPr/>
    </dgm:pt>
    <dgm:pt modelId="{F0CD5409-8230-4A5A-B2DB-1A61F98B9301}" type="pres">
      <dgm:prSet presAssocID="{6C54F25F-F358-42CD-B97B-72F16C80E1A8}" presName="parallelogram2" presStyleLbl="alignNode1" presStyleIdx="8" presStyleCnt="14" custLinFactY="265443" custLinFactNeighborY="300000"/>
      <dgm:spPr/>
    </dgm:pt>
    <dgm:pt modelId="{3873EC40-FBA3-4C4C-9E2F-5B89AFDB7F59}" type="pres">
      <dgm:prSet presAssocID="{6C54F25F-F358-42CD-B97B-72F16C80E1A8}" presName="parallelogram3" presStyleLbl="alignNode1" presStyleIdx="9" presStyleCnt="14" custLinFactY="265443" custLinFactNeighborY="300000"/>
      <dgm:spPr/>
    </dgm:pt>
    <dgm:pt modelId="{AD680FB8-E2BC-4593-BBF9-E986527C6D09}" type="pres">
      <dgm:prSet presAssocID="{6C54F25F-F358-42CD-B97B-72F16C80E1A8}" presName="parallelogram4" presStyleLbl="alignNode1" presStyleIdx="10" presStyleCnt="14" custLinFactY="265443" custLinFactNeighborY="300000"/>
      <dgm:spPr/>
    </dgm:pt>
    <dgm:pt modelId="{68407736-4846-4696-84F0-66F2E58F1AF7}" type="pres">
      <dgm:prSet presAssocID="{6C54F25F-F358-42CD-B97B-72F16C80E1A8}" presName="parallelogram5" presStyleLbl="alignNode1" presStyleIdx="11" presStyleCnt="14" custLinFactY="265443" custLinFactNeighborY="300000"/>
      <dgm:spPr/>
    </dgm:pt>
    <dgm:pt modelId="{7749EB23-FE06-42C6-8029-DD727DE5AE2A}" type="pres">
      <dgm:prSet presAssocID="{6C54F25F-F358-42CD-B97B-72F16C80E1A8}" presName="parallelogram6" presStyleLbl="alignNode1" presStyleIdx="12" presStyleCnt="14" custLinFactY="265443" custLinFactNeighborY="300000"/>
      <dgm:spPr/>
    </dgm:pt>
    <dgm:pt modelId="{01DE2F2C-054B-43D0-A337-987A20FB4ED4}" type="pres">
      <dgm:prSet presAssocID="{6C54F25F-F358-42CD-B97B-72F16C80E1A8}" presName="parallelogram7" presStyleLbl="alignNode1" presStyleIdx="13" presStyleCnt="14" custLinFactY="265443" custLinFactNeighborY="300000"/>
      <dgm:spPr/>
    </dgm:pt>
  </dgm:ptLst>
  <dgm:cxnLst>
    <dgm:cxn modelId="{BF53071E-0A45-4751-9ECC-C74A7F05B7F3}" srcId="{D09D0CB1-7A44-4DCE-BC26-A431E055F6A4}" destId="{6C54F25F-F358-42CD-B97B-72F16C80E1A8}" srcOrd="1" destOrd="0" parTransId="{16AE958D-D11E-42B4-B1DF-BC469EC46415}" sibTransId="{D5AF405F-207F-4475-BBEE-EC1B04820C42}"/>
    <dgm:cxn modelId="{F22B6BCC-ED6E-4316-8FAD-E223F84B5BDD}" type="presOf" srcId="{D09D0CB1-7A44-4DCE-BC26-A431E055F6A4}" destId="{A8B46AB5-E4CF-4A62-A742-72E68D2974CF}" srcOrd="0" destOrd="0" presId="urn:microsoft.com/office/officeart/2008/layout/VerticalAccentList"/>
    <dgm:cxn modelId="{BE9246FA-EDA9-4F9F-AFF3-7B2269EE19B8}" srcId="{D09D0CB1-7A44-4DCE-BC26-A431E055F6A4}" destId="{D9D91103-E744-4ABC-8485-73660BC5F527}" srcOrd="0" destOrd="0" parTransId="{AFB525BB-BDEC-4528-AF19-C5547AD99600}" sibTransId="{1D16D132-B7F8-4452-B5CF-8F5AC5D47676}"/>
    <dgm:cxn modelId="{D3D4A7DF-1621-4C2E-A92E-FAB1E873C025}" type="presOf" srcId="{D9D91103-E744-4ABC-8485-73660BC5F527}" destId="{5DD152F3-6022-423F-A55B-5E6D7A1139F6}" srcOrd="0" destOrd="0" presId="urn:microsoft.com/office/officeart/2008/layout/VerticalAccentList"/>
    <dgm:cxn modelId="{31137E30-A0AA-420D-A02C-D089C9786B7D}" type="presOf" srcId="{6C54F25F-F358-42CD-B97B-72F16C80E1A8}" destId="{8B7E5784-687B-49B7-8214-3E2B9066F0A8}" srcOrd="0" destOrd="0" presId="urn:microsoft.com/office/officeart/2008/layout/VerticalAccentList"/>
    <dgm:cxn modelId="{46CD3E0E-AA50-42F8-BAAF-81D87A3089BA}" type="presParOf" srcId="{A8B46AB5-E4CF-4A62-A742-72E68D2974CF}" destId="{7E48D7CE-AF5A-4F28-873E-B94F88FC5B44}" srcOrd="0" destOrd="0" presId="urn:microsoft.com/office/officeart/2008/layout/VerticalAccentList"/>
    <dgm:cxn modelId="{A3E8A6A0-04F4-4D30-8120-0B0E0231A314}" type="presParOf" srcId="{7E48D7CE-AF5A-4F28-873E-B94F88FC5B44}" destId="{5DD152F3-6022-423F-A55B-5E6D7A1139F6}" srcOrd="0" destOrd="0" presId="urn:microsoft.com/office/officeart/2008/layout/VerticalAccentList"/>
    <dgm:cxn modelId="{CCD80603-BCC1-4532-A635-F778031495F1}" type="presParOf" srcId="{A8B46AB5-E4CF-4A62-A742-72E68D2974CF}" destId="{F1C0B0FE-448E-4FAD-9401-0617DCE4F2EA}" srcOrd="1" destOrd="0" presId="urn:microsoft.com/office/officeart/2008/layout/VerticalAccentList"/>
    <dgm:cxn modelId="{21C4F580-CEDA-476B-A3A2-BC90E3557A9A}" type="presParOf" srcId="{F1C0B0FE-448E-4FAD-9401-0617DCE4F2EA}" destId="{92638034-9055-4400-A632-A673857357FA}" srcOrd="0" destOrd="0" presId="urn:microsoft.com/office/officeart/2008/layout/VerticalAccentList"/>
    <dgm:cxn modelId="{505F7F5D-5951-4040-9542-3292A9A92EF3}" type="presParOf" srcId="{F1C0B0FE-448E-4FAD-9401-0617DCE4F2EA}" destId="{20E397EC-BF1D-4F3F-9D6E-2C31A6A4BA29}" srcOrd="1" destOrd="0" presId="urn:microsoft.com/office/officeart/2008/layout/VerticalAccentList"/>
    <dgm:cxn modelId="{7BCB2937-E809-4742-9AB7-69E0189ECA5C}" type="presParOf" srcId="{F1C0B0FE-448E-4FAD-9401-0617DCE4F2EA}" destId="{4E07A8B4-7617-4643-9A57-7BD544D4C9B1}" srcOrd="2" destOrd="0" presId="urn:microsoft.com/office/officeart/2008/layout/VerticalAccentList"/>
    <dgm:cxn modelId="{0A381D31-3B36-44C5-ABEA-2CD2C896A792}" type="presParOf" srcId="{F1C0B0FE-448E-4FAD-9401-0617DCE4F2EA}" destId="{0F43C2C6-D401-40FA-B27C-9CF9E9FC6478}" srcOrd="3" destOrd="0" presId="urn:microsoft.com/office/officeart/2008/layout/VerticalAccentList"/>
    <dgm:cxn modelId="{084AB245-ED42-4EF5-8F8E-A5513BB91032}" type="presParOf" srcId="{F1C0B0FE-448E-4FAD-9401-0617DCE4F2EA}" destId="{27930119-CF54-4F71-BADF-93AFBD8D26A1}" srcOrd="4" destOrd="0" presId="urn:microsoft.com/office/officeart/2008/layout/VerticalAccentList"/>
    <dgm:cxn modelId="{B0ACE173-F6E2-4475-9C09-7B75FDE051E7}" type="presParOf" srcId="{F1C0B0FE-448E-4FAD-9401-0617DCE4F2EA}" destId="{75CB734B-4042-4608-9D14-F378BB4DB22B}" srcOrd="5" destOrd="0" presId="urn:microsoft.com/office/officeart/2008/layout/VerticalAccentList"/>
    <dgm:cxn modelId="{6246BD81-F97A-45B8-98DB-812EFBD3BE58}" type="presParOf" srcId="{F1C0B0FE-448E-4FAD-9401-0617DCE4F2EA}" destId="{994E6F92-A502-46A4-B741-E3B4EFC2DA09}" srcOrd="6" destOrd="0" presId="urn:microsoft.com/office/officeart/2008/layout/VerticalAccentList"/>
    <dgm:cxn modelId="{B5DD0791-AE41-4710-9F81-97C483B97BA0}" type="presParOf" srcId="{A8B46AB5-E4CF-4A62-A742-72E68D2974CF}" destId="{65585CC1-A991-457E-949E-ED5892CEC10B}" srcOrd="2" destOrd="0" presId="urn:microsoft.com/office/officeart/2008/layout/VerticalAccentList"/>
    <dgm:cxn modelId="{5FDBA013-B3C8-450D-847C-3F2243F411E1}" type="presParOf" srcId="{A8B46AB5-E4CF-4A62-A742-72E68D2974CF}" destId="{9EBCFDBB-2561-48A7-AE5B-F6BC63885610}" srcOrd="3" destOrd="0" presId="urn:microsoft.com/office/officeart/2008/layout/VerticalAccentList"/>
    <dgm:cxn modelId="{887BC59E-477D-470C-ADE7-505DA4787609}" type="presParOf" srcId="{9EBCFDBB-2561-48A7-AE5B-F6BC63885610}" destId="{8B7E5784-687B-49B7-8214-3E2B9066F0A8}" srcOrd="0" destOrd="0" presId="urn:microsoft.com/office/officeart/2008/layout/VerticalAccentList"/>
    <dgm:cxn modelId="{2B5448E4-9A66-478F-B9DF-7DD184D71096}" type="presParOf" srcId="{A8B46AB5-E4CF-4A62-A742-72E68D2974CF}" destId="{609A433D-F95B-4516-87ED-BA838F3CDA2C}" srcOrd="4" destOrd="0" presId="urn:microsoft.com/office/officeart/2008/layout/VerticalAccentList"/>
    <dgm:cxn modelId="{25347583-1BA0-4399-8414-293C74638CD3}" type="presParOf" srcId="{609A433D-F95B-4516-87ED-BA838F3CDA2C}" destId="{F655142D-9B67-4160-9A7B-0D0F1C4C8FC7}" srcOrd="0" destOrd="0" presId="urn:microsoft.com/office/officeart/2008/layout/VerticalAccentList"/>
    <dgm:cxn modelId="{6ECD0EAB-731F-4D67-A048-FB2174268424}" type="presParOf" srcId="{609A433D-F95B-4516-87ED-BA838F3CDA2C}" destId="{F0CD5409-8230-4A5A-B2DB-1A61F98B9301}" srcOrd="1" destOrd="0" presId="urn:microsoft.com/office/officeart/2008/layout/VerticalAccentList"/>
    <dgm:cxn modelId="{CA53F2C9-8CD7-4A0B-93C1-BD3F6B34B1D3}" type="presParOf" srcId="{609A433D-F95B-4516-87ED-BA838F3CDA2C}" destId="{3873EC40-FBA3-4C4C-9E2F-5B89AFDB7F59}" srcOrd="2" destOrd="0" presId="urn:microsoft.com/office/officeart/2008/layout/VerticalAccentList"/>
    <dgm:cxn modelId="{5DFE5B02-0FA2-467E-BC21-F4BDDDCFD2F4}" type="presParOf" srcId="{609A433D-F95B-4516-87ED-BA838F3CDA2C}" destId="{AD680FB8-E2BC-4593-BBF9-E986527C6D09}" srcOrd="3" destOrd="0" presId="urn:microsoft.com/office/officeart/2008/layout/VerticalAccentList"/>
    <dgm:cxn modelId="{DC51F17A-9FF6-4CA2-AF1D-D59D497831B3}" type="presParOf" srcId="{609A433D-F95B-4516-87ED-BA838F3CDA2C}" destId="{68407736-4846-4696-84F0-66F2E58F1AF7}" srcOrd="4" destOrd="0" presId="urn:microsoft.com/office/officeart/2008/layout/VerticalAccentList"/>
    <dgm:cxn modelId="{160829C3-3225-4316-92A0-7FB3A98D60D5}" type="presParOf" srcId="{609A433D-F95B-4516-87ED-BA838F3CDA2C}" destId="{7749EB23-FE06-42C6-8029-DD727DE5AE2A}" srcOrd="5" destOrd="0" presId="urn:microsoft.com/office/officeart/2008/layout/VerticalAccentList"/>
    <dgm:cxn modelId="{C9657BD4-7BB6-4808-8D00-D2E8B8AE505A}" type="presParOf" srcId="{609A433D-F95B-4516-87ED-BA838F3CDA2C}" destId="{01DE2F2C-054B-43D0-A337-987A20FB4ED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43D968-7105-403A-9ACB-B7586423A6F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000E3BC1-E51D-4A5E-A74F-3289B970AF96}">
      <dgm:prSet custT="1"/>
      <dgm:spPr/>
      <dgm:t>
        <a:bodyPr/>
        <a:lstStyle/>
        <a:p>
          <a:pPr algn="just" rtl="0"/>
          <a:r>
            <a:rPr lang="en-US" sz="2000" b="0" baseline="0" dirty="0" smtClean="0">
              <a:latin typeface="Tahoma" panose="020B0604030504040204" pitchFamily="34" charset="0"/>
              <a:ea typeface="+mn-ea"/>
            </a:rPr>
            <a:t>Cookie</a:t>
          </a:r>
          <a:r>
            <a:rPr lang="zh-CN" sz="2000" b="0" baseline="0" dirty="0" smtClean="0">
              <a:latin typeface="Tahoma" panose="020B0604030504040204" pitchFamily="34" charset="0"/>
              <a:ea typeface="+mn-ea"/>
            </a:rPr>
            <a:t>数据存放在客户的浏览器上，</a:t>
          </a:r>
          <a:r>
            <a:rPr lang="en-US" sz="2000" b="0" baseline="0" dirty="0" smtClean="0">
              <a:latin typeface="Tahoma" panose="020B0604030504040204" pitchFamily="34" charset="0"/>
              <a:ea typeface="+mn-ea"/>
            </a:rPr>
            <a:t>Session</a:t>
          </a:r>
          <a:r>
            <a:rPr lang="zh-CN" sz="2000" b="0" baseline="0" dirty="0" smtClean="0">
              <a:latin typeface="Tahoma" panose="020B0604030504040204" pitchFamily="34" charset="0"/>
              <a:ea typeface="+mn-ea"/>
            </a:rPr>
            <a:t>数据放在服务器上。</a:t>
          </a:r>
          <a:endParaRPr lang="zh-CN" sz="2000" baseline="0" dirty="0">
            <a:latin typeface="Tahoma" panose="020B0604030504040204" pitchFamily="34" charset="0"/>
            <a:ea typeface="+mn-ea"/>
          </a:endParaRPr>
        </a:p>
      </dgm:t>
    </dgm:pt>
    <dgm:pt modelId="{B38A14CE-CF5D-4841-BF11-73613957DA85}" type="parTrans" cxnId="{6E646BD2-2FE2-46B9-A35F-05B1C6312FF5}">
      <dgm:prSet/>
      <dgm:spPr/>
      <dgm:t>
        <a:bodyPr/>
        <a:lstStyle/>
        <a:p>
          <a:pPr algn="just"/>
          <a:endParaRPr lang="zh-CN" altLang="en-US" sz="2000" baseline="0">
            <a:latin typeface="Tahoma" panose="020B0604030504040204" pitchFamily="34" charset="0"/>
            <a:ea typeface="+mn-ea"/>
          </a:endParaRPr>
        </a:p>
      </dgm:t>
    </dgm:pt>
    <dgm:pt modelId="{850BAE5C-560B-42BE-9A82-3BFF8DA298C3}" type="sibTrans" cxnId="{6E646BD2-2FE2-46B9-A35F-05B1C6312FF5}">
      <dgm:prSet/>
      <dgm:spPr/>
      <dgm:t>
        <a:bodyPr/>
        <a:lstStyle/>
        <a:p>
          <a:pPr algn="just"/>
          <a:endParaRPr lang="zh-CN" altLang="en-US" sz="2000" baseline="0">
            <a:latin typeface="Tahoma" panose="020B0604030504040204" pitchFamily="34" charset="0"/>
            <a:ea typeface="+mn-ea"/>
          </a:endParaRPr>
        </a:p>
      </dgm:t>
    </dgm:pt>
    <dgm:pt modelId="{8E37C9BA-044F-44CB-8042-0122F6E03084}">
      <dgm:prSet custT="1"/>
      <dgm:spPr/>
      <dgm:t>
        <a:bodyPr/>
        <a:lstStyle/>
        <a:p>
          <a:pPr algn="just" rtl="0"/>
          <a:r>
            <a:rPr lang="en-US" sz="2000" b="0" baseline="0" dirty="0" smtClean="0">
              <a:latin typeface="Tahoma" panose="020B0604030504040204" pitchFamily="34" charset="0"/>
              <a:ea typeface="+mn-ea"/>
            </a:rPr>
            <a:t>Cookie</a:t>
          </a:r>
          <a:r>
            <a:rPr lang="zh-CN" sz="2000" b="0" baseline="0" dirty="0" smtClean="0">
              <a:latin typeface="Tahoma" panose="020B0604030504040204" pitchFamily="34" charset="0"/>
              <a:ea typeface="+mn-ea"/>
            </a:rPr>
            <a:t>不是很安全，别人可以分析存放在本地的</a:t>
          </a:r>
          <a:r>
            <a:rPr lang="en-US" sz="2000" b="0" baseline="0" dirty="0" smtClean="0">
              <a:latin typeface="Tahoma" panose="020B0604030504040204" pitchFamily="34" charset="0"/>
              <a:ea typeface="+mn-ea"/>
            </a:rPr>
            <a:t>Cookie</a:t>
          </a:r>
          <a:r>
            <a:rPr lang="zh-CN" sz="2000" b="0" baseline="0" dirty="0" smtClean="0">
              <a:latin typeface="Tahoma" panose="020B0604030504040204" pitchFamily="34" charset="0"/>
              <a:ea typeface="+mn-ea"/>
            </a:rPr>
            <a:t>并进行</a:t>
          </a:r>
          <a:r>
            <a:rPr lang="en-US" sz="2000" b="0" baseline="0" dirty="0" smtClean="0">
              <a:latin typeface="Tahoma" panose="020B0604030504040204" pitchFamily="34" charset="0"/>
              <a:ea typeface="+mn-ea"/>
            </a:rPr>
            <a:t>Cookie</a:t>
          </a:r>
          <a:r>
            <a:rPr lang="zh-CN" sz="2000" b="0" baseline="0" dirty="0" smtClean="0">
              <a:latin typeface="Tahoma" panose="020B0604030504040204" pitchFamily="34" charset="0"/>
              <a:ea typeface="+mn-ea"/>
            </a:rPr>
            <a:t>欺骗</a:t>
          </a:r>
          <a:r>
            <a:rPr lang="zh-CN" altLang="en-US" sz="2000" b="0" baseline="0" dirty="0" smtClean="0">
              <a:latin typeface="Tahoma" panose="020B0604030504040204" pitchFamily="34" charset="0"/>
              <a:ea typeface="+mn-ea"/>
            </a:rPr>
            <a:t>。</a:t>
          </a:r>
          <a:r>
            <a:rPr lang="zh-CN" altLang="en-US" sz="2000" b="0" baseline="0" dirty="0" smtClean="0">
              <a:solidFill>
                <a:srgbClr val="FFFF00"/>
              </a:solidFill>
              <a:latin typeface="Tahoma" panose="020B0604030504040204" pitchFamily="34" charset="0"/>
              <a:ea typeface="+mn-ea"/>
            </a:rPr>
            <a:t>从</a:t>
          </a:r>
          <a:r>
            <a:rPr lang="zh-CN" sz="2000" b="0" baseline="0" dirty="0" smtClean="0">
              <a:solidFill>
                <a:srgbClr val="FFFF00"/>
              </a:solidFill>
              <a:latin typeface="Tahoma" panose="020B0604030504040204" pitchFamily="34" charset="0"/>
              <a:ea typeface="+mn-ea"/>
            </a:rPr>
            <a:t>安全</a:t>
          </a:r>
          <a:r>
            <a:rPr lang="zh-CN" altLang="en-US" sz="2000" b="0" baseline="0" dirty="0" smtClean="0">
              <a:solidFill>
                <a:srgbClr val="FFFF00"/>
              </a:solidFill>
              <a:latin typeface="Tahoma" panose="020B0604030504040204" pitchFamily="34" charset="0"/>
              <a:ea typeface="+mn-ea"/>
            </a:rPr>
            <a:t>方面</a:t>
          </a:r>
          <a:r>
            <a:rPr lang="zh-CN" sz="2000" b="0" baseline="0" dirty="0" smtClean="0">
              <a:solidFill>
                <a:srgbClr val="FFFF00"/>
              </a:solidFill>
              <a:latin typeface="Tahoma" panose="020B0604030504040204" pitchFamily="34" charset="0"/>
              <a:ea typeface="+mn-ea"/>
            </a:rPr>
            <a:t>考虑</a:t>
          </a:r>
          <a:r>
            <a:rPr lang="zh-CN" altLang="en-US" sz="2000" b="0" baseline="0" dirty="0" smtClean="0">
              <a:solidFill>
                <a:srgbClr val="FFFF00"/>
              </a:solidFill>
              <a:latin typeface="Tahoma" panose="020B0604030504040204" pitchFamily="34" charset="0"/>
              <a:ea typeface="+mn-ea"/>
            </a:rPr>
            <a:t>，</a:t>
          </a:r>
          <a:r>
            <a:rPr lang="zh-CN" sz="2000" b="0" baseline="0" dirty="0" smtClean="0">
              <a:solidFill>
                <a:srgbClr val="FFFF00"/>
              </a:solidFill>
              <a:latin typeface="Tahoma" panose="020B0604030504040204" pitchFamily="34" charset="0"/>
              <a:ea typeface="+mn-ea"/>
            </a:rPr>
            <a:t>应当</a:t>
          </a:r>
          <a:r>
            <a:rPr lang="zh-CN" altLang="en-US" sz="2000" b="0" baseline="0" dirty="0" smtClean="0">
              <a:solidFill>
                <a:srgbClr val="FFFF00"/>
              </a:solidFill>
              <a:latin typeface="Tahoma" panose="020B0604030504040204" pitchFamily="34" charset="0"/>
              <a:ea typeface="+mn-ea"/>
            </a:rPr>
            <a:t>尽量</a:t>
          </a:r>
          <a:r>
            <a:rPr lang="zh-CN" sz="2000" b="0" baseline="0" dirty="0" smtClean="0">
              <a:solidFill>
                <a:srgbClr val="FFFF00"/>
              </a:solidFill>
              <a:latin typeface="Tahoma" panose="020B0604030504040204" pitchFamily="34" charset="0"/>
              <a:ea typeface="+mn-ea"/>
            </a:rPr>
            <a:t>使用</a:t>
          </a:r>
          <a:r>
            <a:rPr lang="en-US" sz="2000" b="0" baseline="0" dirty="0" smtClean="0">
              <a:solidFill>
                <a:srgbClr val="FFFF00"/>
              </a:solidFill>
              <a:latin typeface="Tahoma" panose="020B0604030504040204" pitchFamily="34" charset="0"/>
              <a:ea typeface="+mn-ea"/>
            </a:rPr>
            <a:t>Session</a:t>
          </a:r>
          <a:r>
            <a:rPr lang="zh-CN" sz="2000" b="0" baseline="0" dirty="0" smtClean="0">
              <a:solidFill>
                <a:srgbClr val="FFFF00"/>
              </a:solidFill>
              <a:latin typeface="Tahoma" panose="020B0604030504040204" pitchFamily="34" charset="0"/>
              <a:ea typeface="+mn-ea"/>
            </a:rPr>
            <a:t>。</a:t>
          </a:r>
          <a:endParaRPr lang="zh-CN" sz="2000" baseline="0" dirty="0">
            <a:solidFill>
              <a:srgbClr val="FFFF00"/>
            </a:solidFill>
            <a:latin typeface="Tahoma" panose="020B0604030504040204" pitchFamily="34" charset="0"/>
            <a:ea typeface="+mn-ea"/>
          </a:endParaRPr>
        </a:p>
      </dgm:t>
    </dgm:pt>
    <dgm:pt modelId="{05282008-B156-4009-A4A1-EB1728050105}" type="parTrans" cxnId="{9B6E8E45-AEB4-4ACD-8631-FEFBE24C77DE}">
      <dgm:prSet/>
      <dgm:spPr/>
      <dgm:t>
        <a:bodyPr/>
        <a:lstStyle/>
        <a:p>
          <a:pPr algn="just"/>
          <a:endParaRPr lang="zh-CN" altLang="en-US" sz="2000" baseline="0">
            <a:latin typeface="Tahoma" panose="020B0604030504040204" pitchFamily="34" charset="0"/>
            <a:ea typeface="+mn-ea"/>
          </a:endParaRPr>
        </a:p>
      </dgm:t>
    </dgm:pt>
    <dgm:pt modelId="{1ADCE812-D77A-4F5C-9BA2-6B18B8C8994E}" type="sibTrans" cxnId="{9B6E8E45-AEB4-4ACD-8631-FEFBE24C77DE}">
      <dgm:prSet/>
      <dgm:spPr/>
      <dgm:t>
        <a:bodyPr/>
        <a:lstStyle/>
        <a:p>
          <a:pPr algn="just"/>
          <a:endParaRPr lang="zh-CN" altLang="en-US" sz="2000" baseline="0">
            <a:latin typeface="Tahoma" panose="020B0604030504040204" pitchFamily="34" charset="0"/>
            <a:ea typeface="+mn-ea"/>
          </a:endParaRPr>
        </a:p>
      </dgm:t>
    </dgm:pt>
    <dgm:pt modelId="{688829A0-A074-4A4E-A7BC-52E7ED1A1B54}">
      <dgm:prSet custT="1"/>
      <dgm:spPr/>
      <dgm:t>
        <a:bodyPr/>
        <a:lstStyle/>
        <a:p>
          <a:pPr algn="just" rtl="0"/>
          <a:r>
            <a:rPr lang="en-US" sz="2000" b="0" baseline="0" dirty="0" smtClean="0">
              <a:latin typeface="Tahoma" panose="020B0604030504040204" pitchFamily="34" charset="0"/>
              <a:ea typeface="+mn-ea"/>
            </a:rPr>
            <a:t>Session</a:t>
          </a:r>
          <a:r>
            <a:rPr lang="zh-CN" sz="2000" b="0" baseline="0" dirty="0" smtClean="0">
              <a:latin typeface="Tahoma" panose="020B0604030504040204" pitchFamily="34" charset="0"/>
              <a:ea typeface="+mn-ea"/>
            </a:rPr>
            <a:t>会在一定时间内保存在服务器上。当访问增多，会比较占用服务器的资源，影响性能。</a:t>
          </a:r>
          <a:r>
            <a:rPr lang="zh-CN" altLang="en-US" sz="2000" b="0" baseline="0" dirty="0" smtClean="0">
              <a:solidFill>
                <a:srgbClr val="FFFF00"/>
              </a:solidFill>
              <a:latin typeface="Tahoma" panose="020B0604030504040204" pitchFamily="34" charset="0"/>
              <a:ea typeface="+mn-ea"/>
            </a:rPr>
            <a:t>从</a:t>
          </a:r>
          <a:r>
            <a:rPr lang="zh-CN" sz="2000" b="0" baseline="0" dirty="0" smtClean="0">
              <a:solidFill>
                <a:srgbClr val="FFFF00"/>
              </a:solidFill>
              <a:latin typeface="Tahoma" panose="020B0604030504040204" pitchFamily="34" charset="0"/>
              <a:ea typeface="+mn-ea"/>
            </a:rPr>
            <a:t>减轻服务器</a:t>
          </a:r>
          <a:r>
            <a:rPr lang="zh-CN" altLang="en-US" sz="2000" b="0" baseline="0" dirty="0" smtClean="0">
              <a:solidFill>
                <a:srgbClr val="FFFF00"/>
              </a:solidFill>
              <a:latin typeface="Tahoma" panose="020B0604030504040204" pitchFamily="34" charset="0"/>
              <a:ea typeface="+mn-ea"/>
            </a:rPr>
            <a:t>压力，提高系统</a:t>
          </a:r>
          <a:r>
            <a:rPr lang="zh-CN" sz="2000" b="0" baseline="0" dirty="0" smtClean="0">
              <a:solidFill>
                <a:srgbClr val="FFFF00"/>
              </a:solidFill>
              <a:latin typeface="Tahoma" panose="020B0604030504040204" pitchFamily="34" charset="0"/>
              <a:ea typeface="+mn-ea"/>
            </a:rPr>
            <a:t>性能方面</a:t>
          </a:r>
          <a:r>
            <a:rPr lang="zh-CN" altLang="en-US" sz="2000" b="0" baseline="0" dirty="0" smtClean="0">
              <a:solidFill>
                <a:srgbClr val="FFFF00"/>
              </a:solidFill>
              <a:latin typeface="Tahoma" panose="020B0604030504040204" pitchFamily="34" charset="0"/>
              <a:ea typeface="+mn-ea"/>
            </a:rPr>
            <a:t>来</a:t>
          </a:r>
          <a:r>
            <a:rPr lang="zh-CN" sz="2000" b="0" baseline="0" dirty="0" smtClean="0">
              <a:solidFill>
                <a:srgbClr val="FFFF00"/>
              </a:solidFill>
              <a:latin typeface="Tahoma" panose="020B0604030504040204" pitchFamily="34" charset="0"/>
              <a:ea typeface="+mn-ea"/>
            </a:rPr>
            <a:t>考虑，应当</a:t>
          </a:r>
          <a:r>
            <a:rPr lang="zh-CN" altLang="en-US" sz="2000" b="0" baseline="0" dirty="0" smtClean="0">
              <a:solidFill>
                <a:srgbClr val="FFFF00"/>
              </a:solidFill>
              <a:latin typeface="Tahoma" panose="020B0604030504040204" pitchFamily="34" charset="0"/>
              <a:ea typeface="+mn-ea"/>
            </a:rPr>
            <a:t>尽量</a:t>
          </a:r>
          <a:r>
            <a:rPr lang="zh-CN" sz="2000" b="0" baseline="0" dirty="0" smtClean="0">
              <a:solidFill>
                <a:srgbClr val="FFFF00"/>
              </a:solidFill>
              <a:latin typeface="Tahoma" panose="020B0604030504040204" pitchFamily="34" charset="0"/>
              <a:ea typeface="+mn-ea"/>
            </a:rPr>
            <a:t>使用</a:t>
          </a:r>
          <a:r>
            <a:rPr lang="en-US" sz="2000" b="0" baseline="0" dirty="0" smtClean="0">
              <a:solidFill>
                <a:srgbClr val="FFFF00"/>
              </a:solidFill>
              <a:latin typeface="Tahoma" panose="020B0604030504040204" pitchFamily="34" charset="0"/>
              <a:ea typeface="+mn-ea"/>
            </a:rPr>
            <a:t>Cookie</a:t>
          </a:r>
          <a:r>
            <a:rPr lang="zh-CN" sz="2000" b="0" baseline="0" dirty="0" smtClean="0">
              <a:solidFill>
                <a:srgbClr val="FFFF00"/>
              </a:solidFill>
              <a:latin typeface="Tahoma" panose="020B0604030504040204" pitchFamily="34" charset="0"/>
              <a:ea typeface="+mn-ea"/>
            </a:rPr>
            <a:t>。</a:t>
          </a:r>
          <a:endParaRPr lang="zh-CN" sz="2000" baseline="0" dirty="0">
            <a:solidFill>
              <a:srgbClr val="FFFF00"/>
            </a:solidFill>
            <a:latin typeface="Tahoma" panose="020B0604030504040204" pitchFamily="34" charset="0"/>
            <a:ea typeface="+mn-ea"/>
          </a:endParaRPr>
        </a:p>
      </dgm:t>
    </dgm:pt>
    <dgm:pt modelId="{24DA5C9C-D62B-4FE1-9AB3-C28DD70EE26F}" type="parTrans" cxnId="{8D9060F5-409D-4949-81E7-6A1126F9E7C7}">
      <dgm:prSet/>
      <dgm:spPr/>
      <dgm:t>
        <a:bodyPr/>
        <a:lstStyle/>
        <a:p>
          <a:pPr algn="just"/>
          <a:endParaRPr lang="zh-CN" altLang="en-US" sz="2000" baseline="0">
            <a:latin typeface="Tahoma" panose="020B0604030504040204" pitchFamily="34" charset="0"/>
            <a:ea typeface="+mn-ea"/>
          </a:endParaRPr>
        </a:p>
      </dgm:t>
    </dgm:pt>
    <dgm:pt modelId="{112E35E7-0F16-4CA6-9BDF-4AF28D29A32E}" type="sibTrans" cxnId="{8D9060F5-409D-4949-81E7-6A1126F9E7C7}">
      <dgm:prSet/>
      <dgm:spPr/>
      <dgm:t>
        <a:bodyPr/>
        <a:lstStyle/>
        <a:p>
          <a:pPr algn="just"/>
          <a:endParaRPr lang="zh-CN" altLang="en-US" sz="2000" baseline="0">
            <a:latin typeface="Tahoma" panose="020B0604030504040204" pitchFamily="34" charset="0"/>
            <a:ea typeface="+mn-ea"/>
          </a:endParaRPr>
        </a:p>
      </dgm:t>
    </dgm:pt>
    <dgm:pt modelId="{E1BBF881-510C-407F-95CF-C75B0ADE6A27}">
      <dgm:prSet custT="1"/>
      <dgm:spPr/>
      <dgm:t>
        <a:bodyPr/>
        <a:lstStyle/>
        <a:p>
          <a:pPr algn="just" rtl="0"/>
          <a:r>
            <a:rPr lang="zh-CN" sz="2000" b="0" baseline="0" dirty="0" smtClean="0">
              <a:latin typeface="Tahoma" panose="020B0604030504040204" pitchFamily="34" charset="0"/>
              <a:ea typeface="+mn-ea"/>
            </a:rPr>
            <a:t>单个</a:t>
          </a:r>
          <a:r>
            <a:rPr lang="en-US" sz="2000" b="0" baseline="0" dirty="0" smtClean="0">
              <a:latin typeface="Tahoma" panose="020B0604030504040204" pitchFamily="34" charset="0"/>
              <a:ea typeface="+mn-ea"/>
            </a:rPr>
            <a:t>Cookie</a:t>
          </a:r>
          <a:r>
            <a:rPr lang="zh-CN" sz="2000" b="0" baseline="0" dirty="0" smtClean="0">
              <a:latin typeface="Tahoma" panose="020B0604030504040204" pitchFamily="34" charset="0"/>
              <a:ea typeface="+mn-ea"/>
            </a:rPr>
            <a:t>保存的数据不能超过</a:t>
          </a:r>
          <a:r>
            <a:rPr lang="en-US" sz="2000" b="0" baseline="0" dirty="0" smtClean="0">
              <a:latin typeface="Tahoma" panose="020B0604030504040204" pitchFamily="34" charset="0"/>
              <a:ea typeface="+mn-ea"/>
            </a:rPr>
            <a:t>4k</a:t>
          </a:r>
          <a:r>
            <a:rPr lang="zh-CN" sz="2000" b="0" baseline="0" dirty="0" smtClean="0">
              <a:latin typeface="Tahoma" panose="020B0604030504040204" pitchFamily="34" charset="0"/>
              <a:ea typeface="+mn-ea"/>
            </a:rPr>
            <a:t>，很多浏览器都限制一个站点最多保存</a:t>
          </a:r>
          <a:r>
            <a:rPr lang="en-US" sz="2000" b="0" baseline="0" dirty="0" smtClean="0">
              <a:latin typeface="Tahoma" panose="020B0604030504040204" pitchFamily="34" charset="0"/>
              <a:ea typeface="+mn-ea"/>
            </a:rPr>
            <a:t>20</a:t>
          </a:r>
          <a:r>
            <a:rPr lang="zh-CN" sz="2000" b="0" baseline="0" dirty="0" smtClean="0">
              <a:latin typeface="Tahoma" panose="020B0604030504040204" pitchFamily="34" charset="0"/>
              <a:ea typeface="+mn-ea"/>
            </a:rPr>
            <a:t>个</a:t>
          </a:r>
          <a:r>
            <a:rPr lang="en-US" sz="2000" b="0" baseline="0" dirty="0" smtClean="0">
              <a:latin typeface="Tahoma" panose="020B0604030504040204" pitchFamily="34" charset="0"/>
              <a:ea typeface="+mn-ea"/>
            </a:rPr>
            <a:t>Cookie</a:t>
          </a:r>
          <a:r>
            <a:rPr lang="zh-CN" sz="2000" b="0" baseline="0" dirty="0" smtClean="0">
              <a:latin typeface="Tahoma" panose="020B0604030504040204" pitchFamily="34" charset="0"/>
              <a:ea typeface="+mn-ea"/>
            </a:rPr>
            <a:t>。</a:t>
          </a:r>
          <a:endParaRPr lang="zh-CN" sz="2000" baseline="0" dirty="0">
            <a:latin typeface="Tahoma" panose="020B0604030504040204" pitchFamily="34" charset="0"/>
            <a:ea typeface="+mn-ea"/>
          </a:endParaRPr>
        </a:p>
      </dgm:t>
    </dgm:pt>
    <dgm:pt modelId="{17E7CCE5-246D-4946-BAE5-CFB1A427E9FB}" type="parTrans" cxnId="{B08632F5-0D4D-43AB-B83B-9BD543F5E2BB}">
      <dgm:prSet/>
      <dgm:spPr/>
      <dgm:t>
        <a:bodyPr/>
        <a:lstStyle/>
        <a:p>
          <a:pPr algn="just"/>
          <a:endParaRPr lang="zh-CN" altLang="en-US" sz="2000" baseline="0">
            <a:latin typeface="Tahoma" panose="020B0604030504040204" pitchFamily="34" charset="0"/>
            <a:ea typeface="+mn-ea"/>
          </a:endParaRPr>
        </a:p>
      </dgm:t>
    </dgm:pt>
    <dgm:pt modelId="{41015260-7D35-4FBB-BA53-DA83A91C8D24}" type="sibTrans" cxnId="{B08632F5-0D4D-43AB-B83B-9BD543F5E2BB}">
      <dgm:prSet/>
      <dgm:spPr/>
      <dgm:t>
        <a:bodyPr/>
        <a:lstStyle/>
        <a:p>
          <a:pPr algn="just"/>
          <a:endParaRPr lang="zh-CN" altLang="en-US" sz="2000" baseline="0">
            <a:latin typeface="Tahoma" panose="020B0604030504040204" pitchFamily="34" charset="0"/>
            <a:ea typeface="+mn-ea"/>
          </a:endParaRPr>
        </a:p>
      </dgm:t>
    </dgm:pt>
    <dgm:pt modelId="{0A7A0C88-9150-403F-BAFB-26618630F35A}" type="pres">
      <dgm:prSet presAssocID="{3F43D968-7105-403A-9ACB-B7586423A6F1}" presName="linear" presStyleCnt="0">
        <dgm:presLayoutVars>
          <dgm:animLvl val="lvl"/>
          <dgm:resizeHandles val="exact"/>
        </dgm:presLayoutVars>
      </dgm:prSet>
      <dgm:spPr/>
      <dgm:t>
        <a:bodyPr/>
        <a:lstStyle/>
        <a:p>
          <a:endParaRPr lang="zh-CN" altLang="en-US"/>
        </a:p>
      </dgm:t>
    </dgm:pt>
    <dgm:pt modelId="{AA87E680-C70D-493C-8147-1CD5059FF837}" type="pres">
      <dgm:prSet presAssocID="{000E3BC1-E51D-4A5E-A74F-3289B970AF96}" presName="parentText" presStyleLbl="node1" presStyleIdx="0" presStyleCnt="4">
        <dgm:presLayoutVars>
          <dgm:chMax val="0"/>
          <dgm:bulletEnabled val="1"/>
        </dgm:presLayoutVars>
      </dgm:prSet>
      <dgm:spPr/>
      <dgm:t>
        <a:bodyPr/>
        <a:lstStyle/>
        <a:p>
          <a:endParaRPr lang="zh-CN" altLang="en-US"/>
        </a:p>
      </dgm:t>
    </dgm:pt>
    <dgm:pt modelId="{7AF3EACD-1FA7-4AC8-894E-E1DB3287B0FC}" type="pres">
      <dgm:prSet presAssocID="{850BAE5C-560B-42BE-9A82-3BFF8DA298C3}" presName="spacer" presStyleCnt="0"/>
      <dgm:spPr/>
    </dgm:pt>
    <dgm:pt modelId="{69CF1F45-0CCD-41B3-B77A-58ADF7C881A1}" type="pres">
      <dgm:prSet presAssocID="{8E37C9BA-044F-44CB-8042-0122F6E03084}" presName="parentText" presStyleLbl="node1" presStyleIdx="1" presStyleCnt="4">
        <dgm:presLayoutVars>
          <dgm:chMax val="0"/>
          <dgm:bulletEnabled val="1"/>
        </dgm:presLayoutVars>
      </dgm:prSet>
      <dgm:spPr/>
      <dgm:t>
        <a:bodyPr/>
        <a:lstStyle/>
        <a:p>
          <a:endParaRPr lang="zh-CN" altLang="en-US"/>
        </a:p>
      </dgm:t>
    </dgm:pt>
    <dgm:pt modelId="{43D6E1C0-E18C-443D-BD65-84334F09B09B}" type="pres">
      <dgm:prSet presAssocID="{1ADCE812-D77A-4F5C-9BA2-6B18B8C8994E}" presName="spacer" presStyleCnt="0"/>
      <dgm:spPr/>
    </dgm:pt>
    <dgm:pt modelId="{114AFB77-552A-481C-B6E6-93AB4F917A96}" type="pres">
      <dgm:prSet presAssocID="{688829A0-A074-4A4E-A7BC-52E7ED1A1B54}" presName="parentText" presStyleLbl="node1" presStyleIdx="2" presStyleCnt="4">
        <dgm:presLayoutVars>
          <dgm:chMax val="0"/>
          <dgm:bulletEnabled val="1"/>
        </dgm:presLayoutVars>
      </dgm:prSet>
      <dgm:spPr/>
      <dgm:t>
        <a:bodyPr/>
        <a:lstStyle/>
        <a:p>
          <a:endParaRPr lang="zh-CN" altLang="en-US"/>
        </a:p>
      </dgm:t>
    </dgm:pt>
    <dgm:pt modelId="{460CBF4B-C67A-41F8-AD5D-EEED8CBF9B88}" type="pres">
      <dgm:prSet presAssocID="{112E35E7-0F16-4CA6-9BDF-4AF28D29A32E}" presName="spacer" presStyleCnt="0"/>
      <dgm:spPr/>
    </dgm:pt>
    <dgm:pt modelId="{39F962BE-7878-4B54-AD03-5B9514E598C6}" type="pres">
      <dgm:prSet presAssocID="{E1BBF881-510C-407F-95CF-C75B0ADE6A27}" presName="parentText" presStyleLbl="node1" presStyleIdx="3" presStyleCnt="4">
        <dgm:presLayoutVars>
          <dgm:chMax val="0"/>
          <dgm:bulletEnabled val="1"/>
        </dgm:presLayoutVars>
      </dgm:prSet>
      <dgm:spPr/>
      <dgm:t>
        <a:bodyPr/>
        <a:lstStyle/>
        <a:p>
          <a:endParaRPr lang="zh-CN" altLang="en-US"/>
        </a:p>
      </dgm:t>
    </dgm:pt>
  </dgm:ptLst>
  <dgm:cxnLst>
    <dgm:cxn modelId="{B08632F5-0D4D-43AB-B83B-9BD543F5E2BB}" srcId="{3F43D968-7105-403A-9ACB-B7586423A6F1}" destId="{E1BBF881-510C-407F-95CF-C75B0ADE6A27}" srcOrd="3" destOrd="0" parTransId="{17E7CCE5-246D-4946-BAE5-CFB1A427E9FB}" sibTransId="{41015260-7D35-4FBB-BA53-DA83A91C8D24}"/>
    <dgm:cxn modelId="{61F32B1B-D82E-4F1C-8313-0F4193721638}" type="presOf" srcId="{3F43D968-7105-403A-9ACB-B7586423A6F1}" destId="{0A7A0C88-9150-403F-BAFB-26618630F35A}" srcOrd="0" destOrd="0" presId="urn:microsoft.com/office/officeart/2005/8/layout/vList2"/>
    <dgm:cxn modelId="{D1B0BA3E-6277-4399-A63A-F883295A4089}" type="presOf" srcId="{8E37C9BA-044F-44CB-8042-0122F6E03084}" destId="{69CF1F45-0CCD-41B3-B77A-58ADF7C881A1}" srcOrd="0" destOrd="0" presId="urn:microsoft.com/office/officeart/2005/8/layout/vList2"/>
    <dgm:cxn modelId="{8D9060F5-409D-4949-81E7-6A1126F9E7C7}" srcId="{3F43D968-7105-403A-9ACB-B7586423A6F1}" destId="{688829A0-A074-4A4E-A7BC-52E7ED1A1B54}" srcOrd="2" destOrd="0" parTransId="{24DA5C9C-D62B-4FE1-9AB3-C28DD70EE26F}" sibTransId="{112E35E7-0F16-4CA6-9BDF-4AF28D29A32E}"/>
    <dgm:cxn modelId="{9B6E8E45-AEB4-4ACD-8631-FEFBE24C77DE}" srcId="{3F43D968-7105-403A-9ACB-B7586423A6F1}" destId="{8E37C9BA-044F-44CB-8042-0122F6E03084}" srcOrd="1" destOrd="0" parTransId="{05282008-B156-4009-A4A1-EB1728050105}" sibTransId="{1ADCE812-D77A-4F5C-9BA2-6B18B8C8994E}"/>
    <dgm:cxn modelId="{5B0EE6FA-02D7-4935-A847-567F9E9321E4}" type="presOf" srcId="{688829A0-A074-4A4E-A7BC-52E7ED1A1B54}" destId="{114AFB77-552A-481C-B6E6-93AB4F917A96}" srcOrd="0" destOrd="0" presId="urn:microsoft.com/office/officeart/2005/8/layout/vList2"/>
    <dgm:cxn modelId="{CE029AA5-3E34-42CB-9CFA-3999D07BA09F}" type="presOf" srcId="{000E3BC1-E51D-4A5E-A74F-3289B970AF96}" destId="{AA87E680-C70D-493C-8147-1CD5059FF837}" srcOrd="0" destOrd="0" presId="urn:microsoft.com/office/officeart/2005/8/layout/vList2"/>
    <dgm:cxn modelId="{6E646BD2-2FE2-46B9-A35F-05B1C6312FF5}" srcId="{3F43D968-7105-403A-9ACB-B7586423A6F1}" destId="{000E3BC1-E51D-4A5E-A74F-3289B970AF96}" srcOrd="0" destOrd="0" parTransId="{B38A14CE-CF5D-4841-BF11-73613957DA85}" sibTransId="{850BAE5C-560B-42BE-9A82-3BFF8DA298C3}"/>
    <dgm:cxn modelId="{75C4084E-284C-4968-ABBE-1F3BF4F3042C}" type="presOf" srcId="{E1BBF881-510C-407F-95CF-C75B0ADE6A27}" destId="{39F962BE-7878-4B54-AD03-5B9514E598C6}" srcOrd="0" destOrd="0" presId="urn:microsoft.com/office/officeart/2005/8/layout/vList2"/>
    <dgm:cxn modelId="{047D7D96-87B8-4C3F-95C5-848B24A13EA7}" type="presParOf" srcId="{0A7A0C88-9150-403F-BAFB-26618630F35A}" destId="{AA87E680-C70D-493C-8147-1CD5059FF837}" srcOrd="0" destOrd="0" presId="urn:microsoft.com/office/officeart/2005/8/layout/vList2"/>
    <dgm:cxn modelId="{86B7F3E3-8C32-47EA-AF4A-AAD9848583CA}" type="presParOf" srcId="{0A7A0C88-9150-403F-BAFB-26618630F35A}" destId="{7AF3EACD-1FA7-4AC8-894E-E1DB3287B0FC}" srcOrd="1" destOrd="0" presId="urn:microsoft.com/office/officeart/2005/8/layout/vList2"/>
    <dgm:cxn modelId="{5F514906-B419-46EE-81ED-FF0A561B71EB}" type="presParOf" srcId="{0A7A0C88-9150-403F-BAFB-26618630F35A}" destId="{69CF1F45-0CCD-41B3-B77A-58ADF7C881A1}" srcOrd="2" destOrd="0" presId="urn:microsoft.com/office/officeart/2005/8/layout/vList2"/>
    <dgm:cxn modelId="{99DE3861-B882-4E6B-AA21-85A946FEB4FA}" type="presParOf" srcId="{0A7A0C88-9150-403F-BAFB-26618630F35A}" destId="{43D6E1C0-E18C-443D-BD65-84334F09B09B}" srcOrd="3" destOrd="0" presId="urn:microsoft.com/office/officeart/2005/8/layout/vList2"/>
    <dgm:cxn modelId="{C20AF003-A601-43B8-8F1B-5560436503D6}" type="presParOf" srcId="{0A7A0C88-9150-403F-BAFB-26618630F35A}" destId="{114AFB77-552A-481C-B6E6-93AB4F917A96}" srcOrd="4" destOrd="0" presId="urn:microsoft.com/office/officeart/2005/8/layout/vList2"/>
    <dgm:cxn modelId="{B0F479C9-A452-47D7-889B-CD3F86CA4977}" type="presParOf" srcId="{0A7A0C88-9150-403F-BAFB-26618630F35A}" destId="{460CBF4B-C67A-41F8-AD5D-EEED8CBF9B88}" srcOrd="5" destOrd="0" presId="urn:microsoft.com/office/officeart/2005/8/layout/vList2"/>
    <dgm:cxn modelId="{32C0A7D4-DABA-4E7C-8838-CB2B730EAEAD}" type="presParOf" srcId="{0A7A0C88-9150-403F-BAFB-26618630F35A}" destId="{39F962BE-7878-4B54-AD03-5B9514E598C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5D2CFB-C042-4D76-8BCD-F8E6F6CCEA7C}" type="doc">
      <dgm:prSet loTypeId="urn:microsoft.com/office/officeart/2005/8/layout/default" loCatId="list" qsTypeId="urn:microsoft.com/office/officeart/2005/8/quickstyle/3d2" qsCatId="3D" csTypeId="urn:microsoft.com/office/officeart/2005/8/colors/colorful1" csCatId="colorful" phldr="1"/>
      <dgm:spPr/>
      <dgm:t>
        <a:bodyPr/>
        <a:lstStyle/>
        <a:p>
          <a:endParaRPr lang="zh-CN" altLang="en-US"/>
        </a:p>
      </dgm:t>
    </dgm:pt>
    <dgm:pt modelId="{E64874E6-43F9-4F2F-B67A-E2A1104A7CD3}">
      <dgm:prSet custT="1"/>
      <dgm:spPr/>
      <dgm:t>
        <a:bodyPr/>
        <a:lstStyle/>
        <a:p>
          <a:pPr rtl="0"/>
          <a:r>
            <a:rPr lang="en-US" sz="2400" dirty="0" err="1" smtClean="0">
              <a:latin typeface="+mn-ea"/>
              <a:ea typeface="+mn-ea"/>
            </a:rPr>
            <a:t>isNew</a:t>
          </a:r>
          <a:r>
            <a:rPr lang="en-US" sz="2400" dirty="0" smtClean="0">
              <a:latin typeface="+mn-ea"/>
              <a:ea typeface="+mn-ea"/>
            </a:rPr>
            <a:t>()</a:t>
          </a:r>
          <a:endParaRPr lang="zh-CN" sz="2400" dirty="0">
            <a:latin typeface="+mn-ea"/>
            <a:ea typeface="+mn-ea"/>
          </a:endParaRPr>
        </a:p>
      </dgm:t>
    </dgm:pt>
    <dgm:pt modelId="{1B1CF2A3-7679-4924-AA90-7E8D387438ED}" type="parTrans" cxnId="{74832BD9-636F-4C66-B5A9-EC96C9009042}">
      <dgm:prSet/>
      <dgm:spPr/>
      <dgm:t>
        <a:bodyPr/>
        <a:lstStyle/>
        <a:p>
          <a:endParaRPr lang="zh-CN" altLang="en-US" sz="2400">
            <a:latin typeface="+mn-ea"/>
            <a:ea typeface="+mn-ea"/>
          </a:endParaRPr>
        </a:p>
      </dgm:t>
    </dgm:pt>
    <dgm:pt modelId="{B5297B39-B726-49C6-A5A7-1FCFF394057A}" type="sibTrans" cxnId="{74832BD9-636F-4C66-B5A9-EC96C9009042}">
      <dgm:prSet/>
      <dgm:spPr/>
      <dgm:t>
        <a:bodyPr/>
        <a:lstStyle/>
        <a:p>
          <a:endParaRPr lang="zh-CN" altLang="en-US" sz="2400">
            <a:latin typeface="+mn-ea"/>
            <a:ea typeface="+mn-ea"/>
          </a:endParaRPr>
        </a:p>
      </dgm:t>
    </dgm:pt>
    <dgm:pt modelId="{86437296-7152-4E34-BEC0-D2C229BD37D0}">
      <dgm:prSet custT="1"/>
      <dgm:spPr/>
      <dgm:t>
        <a:bodyPr/>
        <a:lstStyle/>
        <a:p>
          <a:pPr rtl="0"/>
          <a:r>
            <a:rPr lang="en-US" sz="2400" dirty="0" err="1" smtClean="0">
              <a:latin typeface="+mn-ea"/>
              <a:ea typeface="+mn-ea"/>
            </a:rPr>
            <a:t>getID</a:t>
          </a:r>
          <a:r>
            <a:rPr lang="en-US" sz="2400" dirty="0" smtClean="0">
              <a:latin typeface="+mn-ea"/>
              <a:ea typeface="+mn-ea"/>
            </a:rPr>
            <a:t>()</a:t>
          </a:r>
          <a:endParaRPr lang="zh-CN" sz="2400" dirty="0">
            <a:latin typeface="+mn-ea"/>
            <a:ea typeface="+mn-ea"/>
          </a:endParaRPr>
        </a:p>
      </dgm:t>
    </dgm:pt>
    <dgm:pt modelId="{50B0B080-96FE-4D2E-8763-CD9F263E24CC}" type="parTrans" cxnId="{23344D45-C657-4244-8252-402A1849E75C}">
      <dgm:prSet/>
      <dgm:spPr/>
      <dgm:t>
        <a:bodyPr/>
        <a:lstStyle/>
        <a:p>
          <a:endParaRPr lang="zh-CN" altLang="en-US" sz="2400">
            <a:latin typeface="+mn-ea"/>
            <a:ea typeface="+mn-ea"/>
          </a:endParaRPr>
        </a:p>
      </dgm:t>
    </dgm:pt>
    <dgm:pt modelId="{EB4413BE-894A-4A99-99B6-AA8AFBB90F0D}" type="sibTrans" cxnId="{23344D45-C657-4244-8252-402A1849E75C}">
      <dgm:prSet/>
      <dgm:spPr/>
      <dgm:t>
        <a:bodyPr/>
        <a:lstStyle/>
        <a:p>
          <a:endParaRPr lang="zh-CN" altLang="en-US" sz="2400">
            <a:latin typeface="+mn-ea"/>
            <a:ea typeface="+mn-ea"/>
          </a:endParaRPr>
        </a:p>
      </dgm:t>
    </dgm:pt>
    <dgm:pt modelId="{346D8E5D-1E4F-4902-988B-16EC5172354D}">
      <dgm:prSet custT="1"/>
      <dgm:spPr/>
      <dgm:t>
        <a:bodyPr/>
        <a:lstStyle/>
        <a:p>
          <a:pPr rtl="0"/>
          <a:r>
            <a:rPr lang="en-US" sz="2400" dirty="0" err="1" smtClean="0">
              <a:latin typeface="+mn-ea"/>
              <a:ea typeface="+mn-ea"/>
            </a:rPr>
            <a:t>getCreationTime</a:t>
          </a:r>
          <a:r>
            <a:rPr lang="en-US" sz="2400" dirty="0" smtClean="0">
              <a:latin typeface="+mn-ea"/>
              <a:ea typeface="+mn-ea"/>
            </a:rPr>
            <a:t>()</a:t>
          </a:r>
          <a:endParaRPr lang="zh-CN" sz="2400" dirty="0">
            <a:latin typeface="+mn-ea"/>
            <a:ea typeface="+mn-ea"/>
          </a:endParaRPr>
        </a:p>
      </dgm:t>
    </dgm:pt>
    <dgm:pt modelId="{788E088B-B24F-4276-B8E5-5FB14D889B18}" type="parTrans" cxnId="{9CE34895-E2C7-41AA-91E9-AE7C83DD59DB}">
      <dgm:prSet/>
      <dgm:spPr/>
      <dgm:t>
        <a:bodyPr/>
        <a:lstStyle/>
        <a:p>
          <a:endParaRPr lang="zh-CN" altLang="en-US" sz="2400">
            <a:latin typeface="+mn-ea"/>
            <a:ea typeface="+mn-ea"/>
          </a:endParaRPr>
        </a:p>
      </dgm:t>
    </dgm:pt>
    <dgm:pt modelId="{998E7597-76D1-4564-B4AA-EC2AA3F69C9D}" type="sibTrans" cxnId="{9CE34895-E2C7-41AA-91E9-AE7C83DD59DB}">
      <dgm:prSet/>
      <dgm:spPr/>
      <dgm:t>
        <a:bodyPr/>
        <a:lstStyle/>
        <a:p>
          <a:endParaRPr lang="zh-CN" altLang="en-US" sz="2400">
            <a:latin typeface="+mn-ea"/>
            <a:ea typeface="+mn-ea"/>
          </a:endParaRPr>
        </a:p>
      </dgm:t>
    </dgm:pt>
    <dgm:pt modelId="{4D566FFC-6850-4AE1-9C51-C3FB1FA0BABB}">
      <dgm:prSet custT="1"/>
      <dgm:spPr/>
      <dgm:t>
        <a:bodyPr/>
        <a:lstStyle/>
        <a:p>
          <a:pPr rtl="0"/>
          <a:r>
            <a:rPr lang="en-US" sz="2400" dirty="0" err="1" smtClean="0">
              <a:latin typeface="+mn-ea"/>
              <a:ea typeface="+mn-ea"/>
            </a:rPr>
            <a:t>setMaxInactiveInterval</a:t>
          </a:r>
          <a:r>
            <a:rPr lang="en-US" sz="2400" dirty="0" smtClean="0">
              <a:latin typeface="+mn-ea"/>
              <a:ea typeface="+mn-ea"/>
            </a:rPr>
            <a:t>()</a:t>
          </a:r>
          <a:endParaRPr lang="zh-CN" sz="2400" dirty="0">
            <a:latin typeface="+mn-ea"/>
            <a:ea typeface="+mn-ea"/>
          </a:endParaRPr>
        </a:p>
      </dgm:t>
    </dgm:pt>
    <dgm:pt modelId="{00545603-FC0F-4E21-BA80-4C18503FF2D8}" type="parTrans" cxnId="{930CA3D2-FA59-499F-BA6F-87F93680129A}">
      <dgm:prSet/>
      <dgm:spPr/>
      <dgm:t>
        <a:bodyPr/>
        <a:lstStyle/>
        <a:p>
          <a:endParaRPr lang="zh-CN" altLang="en-US" sz="2400">
            <a:latin typeface="+mn-ea"/>
            <a:ea typeface="+mn-ea"/>
          </a:endParaRPr>
        </a:p>
      </dgm:t>
    </dgm:pt>
    <dgm:pt modelId="{3912001C-F110-466D-9EA7-1442C089A6A8}" type="sibTrans" cxnId="{930CA3D2-FA59-499F-BA6F-87F93680129A}">
      <dgm:prSet/>
      <dgm:spPr/>
      <dgm:t>
        <a:bodyPr/>
        <a:lstStyle/>
        <a:p>
          <a:endParaRPr lang="zh-CN" altLang="en-US" sz="2400">
            <a:latin typeface="+mn-ea"/>
            <a:ea typeface="+mn-ea"/>
          </a:endParaRPr>
        </a:p>
      </dgm:t>
    </dgm:pt>
    <dgm:pt modelId="{5B13E5CF-760B-4844-AB66-FBF37DD28492}">
      <dgm:prSet custT="1"/>
      <dgm:spPr/>
      <dgm:t>
        <a:bodyPr/>
        <a:lstStyle/>
        <a:p>
          <a:pPr rtl="0"/>
          <a:r>
            <a:rPr lang="en-US" sz="2400" dirty="0" smtClean="0">
              <a:latin typeface="+mn-ea"/>
              <a:ea typeface="+mn-ea"/>
            </a:rPr>
            <a:t>invalidate()</a:t>
          </a:r>
          <a:endParaRPr lang="zh-CN" sz="2400" dirty="0">
            <a:latin typeface="+mn-ea"/>
            <a:ea typeface="+mn-ea"/>
          </a:endParaRPr>
        </a:p>
      </dgm:t>
    </dgm:pt>
    <dgm:pt modelId="{0747115B-B90F-49F9-BC20-F28169256485}" type="parTrans" cxnId="{C2CD3893-D6E4-4DE2-B16C-E0211E08D2AE}">
      <dgm:prSet/>
      <dgm:spPr/>
      <dgm:t>
        <a:bodyPr/>
        <a:lstStyle/>
        <a:p>
          <a:endParaRPr lang="zh-CN" altLang="en-US" sz="2400"/>
        </a:p>
      </dgm:t>
    </dgm:pt>
    <dgm:pt modelId="{32EAA3B2-97DB-4BE8-9384-938F73718761}" type="sibTrans" cxnId="{C2CD3893-D6E4-4DE2-B16C-E0211E08D2AE}">
      <dgm:prSet/>
      <dgm:spPr/>
      <dgm:t>
        <a:bodyPr/>
        <a:lstStyle/>
        <a:p>
          <a:endParaRPr lang="zh-CN" altLang="en-US" sz="2400"/>
        </a:p>
      </dgm:t>
    </dgm:pt>
    <dgm:pt modelId="{A3F05066-F02E-45D0-BA37-2F839C0318EF}">
      <dgm:prSet custT="1"/>
      <dgm:spPr/>
      <dgm:t>
        <a:bodyPr/>
        <a:lstStyle/>
        <a:p>
          <a:pPr rtl="0"/>
          <a:r>
            <a:rPr lang="en-US" sz="2400" dirty="0" err="1" smtClean="0">
              <a:latin typeface="+mn-ea"/>
              <a:ea typeface="+mn-ea"/>
            </a:rPr>
            <a:t>getAttribute</a:t>
          </a:r>
          <a:r>
            <a:rPr lang="en-US" sz="2400" dirty="0" smtClean="0">
              <a:latin typeface="+mn-ea"/>
              <a:ea typeface="+mn-ea"/>
            </a:rPr>
            <a:t>()</a:t>
          </a:r>
          <a:endParaRPr lang="zh-CN" sz="2400" dirty="0">
            <a:latin typeface="+mn-ea"/>
            <a:ea typeface="+mn-ea"/>
          </a:endParaRPr>
        </a:p>
      </dgm:t>
    </dgm:pt>
    <dgm:pt modelId="{FE5CFB98-F3F7-4224-88AF-CCA7AEA63ADC}" type="parTrans" cxnId="{F941049D-A059-4A5A-973B-07F2F1E8637E}">
      <dgm:prSet/>
      <dgm:spPr/>
      <dgm:t>
        <a:bodyPr/>
        <a:lstStyle/>
        <a:p>
          <a:endParaRPr lang="zh-CN" altLang="en-US"/>
        </a:p>
      </dgm:t>
    </dgm:pt>
    <dgm:pt modelId="{60E9FBBB-69F0-437C-A9CE-B8BBB4F6D11E}" type="sibTrans" cxnId="{F941049D-A059-4A5A-973B-07F2F1E8637E}">
      <dgm:prSet/>
      <dgm:spPr/>
      <dgm:t>
        <a:bodyPr/>
        <a:lstStyle/>
        <a:p>
          <a:endParaRPr lang="zh-CN" altLang="en-US"/>
        </a:p>
      </dgm:t>
    </dgm:pt>
    <dgm:pt modelId="{C00AFF12-2036-4DB9-B8BE-A1EF55E76CDF}">
      <dgm:prSet custT="1"/>
      <dgm:spPr/>
      <dgm:t>
        <a:bodyPr/>
        <a:lstStyle/>
        <a:p>
          <a:pPr rtl="0"/>
          <a:r>
            <a:rPr lang="en-US" sz="2400" smtClean="0">
              <a:latin typeface="+mn-ea"/>
              <a:ea typeface="+mn-ea"/>
            </a:rPr>
            <a:t>getAttributeNames</a:t>
          </a:r>
          <a:r>
            <a:rPr lang="en-US" sz="2400" dirty="0" smtClean="0">
              <a:latin typeface="+mn-ea"/>
              <a:ea typeface="+mn-ea"/>
            </a:rPr>
            <a:t>()</a:t>
          </a:r>
          <a:endParaRPr lang="zh-CN" sz="2400" dirty="0">
            <a:latin typeface="+mn-ea"/>
            <a:ea typeface="+mn-ea"/>
          </a:endParaRPr>
        </a:p>
      </dgm:t>
    </dgm:pt>
    <dgm:pt modelId="{B03640DC-3A68-411D-9AFE-1DE86A7E0A6E}" type="parTrans" cxnId="{6A9EDED2-8AD3-425E-AA77-94FC73608574}">
      <dgm:prSet/>
      <dgm:spPr/>
      <dgm:t>
        <a:bodyPr/>
        <a:lstStyle/>
        <a:p>
          <a:endParaRPr lang="zh-CN" altLang="en-US"/>
        </a:p>
      </dgm:t>
    </dgm:pt>
    <dgm:pt modelId="{9DB1A7D7-B8B4-46A4-8D72-FA500D4C6EE8}" type="sibTrans" cxnId="{6A9EDED2-8AD3-425E-AA77-94FC73608574}">
      <dgm:prSet/>
      <dgm:spPr/>
      <dgm:t>
        <a:bodyPr/>
        <a:lstStyle/>
        <a:p>
          <a:endParaRPr lang="zh-CN" altLang="en-US"/>
        </a:p>
      </dgm:t>
    </dgm:pt>
    <dgm:pt modelId="{F3D7288D-720A-4B85-8A2F-4D694F55E0FE}">
      <dgm:prSet custT="1"/>
      <dgm:spPr/>
      <dgm:t>
        <a:bodyPr/>
        <a:lstStyle/>
        <a:p>
          <a:pPr rtl="0"/>
          <a:r>
            <a:rPr lang="en-US" sz="2400" smtClean="0">
              <a:latin typeface="+mn-ea"/>
              <a:ea typeface="+mn-ea"/>
            </a:rPr>
            <a:t>removeAttribute</a:t>
          </a:r>
          <a:r>
            <a:rPr lang="en-US" sz="2400" dirty="0" smtClean="0">
              <a:latin typeface="+mn-ea"/>
              <a:ea typeface="+mn-ea"/>
            </a:rPr>
            <a:t>()</a:t>
          </a:r>
          <a:endParaRPr lang="zh-CN" sz="2400" dirty="0">
            <a:latin typeface="+mn-ea"/>
            <a:ea typeface="+mn-ea"/>
          </a:endParaRPr>
        </a:p>
      </dgm:t>
    </dgm:pt>
    <dgm:pt modelId="{C29DACB2-4712-46B7-BA97-608291993978}" type="parTrans" cxnId="{415FDA71-3554-4EB6-BC5F-2F482CAA2F10}">
      <dgm:prSet/>
      <dgm:spPr/>
      <dgm:t>
        <a:bodyPr/>
        <a:lstStyle/>
        <a:p>
          <a:endParaRPr lang="zh-CN" altLang="en-US"/>
        </a:p>
      </dgm:t>
    </dgm:pt>
    <dgm:pt modelId="{F578E6EB-C147-4048-B2CC-7C3B7F183633}" type="sibTrans" cxnId="{415FDA71-3554-4EB6-BC5F-2F482CAA2F10}">
      <dgm:prSet/>
      <dgm:spPr/>
      <dgm:t>
        <a:bodyPr/>
        <a:lstStyle/>
        <a:p>
          <a:endParaRPr lang="zh-CN" altLang="en-US"/>
        </a:p>
      </dgm:t>
    </dgm:pt>
    <dgm:pt modelId="{D7AB4FB8-A2AE-41CD-850F-FD1DEA6EF006}">
      <dgm:prSet custT="1"/>
      <dgm:spPr/>
      <dgm:t>
        <a:bodyPr/>
        <a:lstStyle/>
        <a:p>
          <a:pPr rtl="0"/>
          <a:r>
            <a:rPr lang="en-US" sz="2400" smtClean="0">
              <a:latin typeface="+mn-ea"/>
              <a:ea typeface="+mn-ea"/>
            </a:rPr>
            <a:t>getLastAccessedTime</a:t>
          </a:r>
          <a:r>
            <a:rPr lang="en-US" sz="2400" dirty="0" smtClean="0">
              <a:latin typeface="+mn-ea"/>
              <a:ea typeface="+mn-ea"/>
            </a:rPr>
            <a:t>()</a:t>
          </a:r>
          <a:endParaRPr lang="zh-CN" sz="2400" dirty="0">
            <a:latin typeface="+mn-ea"/>
            <a:ea typeface="+mn-ea"/>
          </a:endParaRPr>
        </a:p>
      </dgm:t>
    </dgm:pt>
    <dgm:pt modelId="{91387325-3B08-4B02-8614-8478B8D3B2D8}" type="parTrans" cxnId="{40570714-6D57-4401-AB83-1C875CF308FC}">
      <dgm:prSet/>
      <dgm:spPr/>
      <dgm:t>
        <a:bodyPr/>
        <a:lstStyle/>
        <a:p>
          <a:endParaRPr lang="zh-CN" altLang="en-US"/>
        </a:p>
      </dgm:t>
    </dgm:pt>
    <dgm:pt modelId="{322FC8F7-9328-4C43-B39B-F9F60283A6F7}" type="sibTrans" cxnId="{40570714-6D57-4401-AB83-1C875CF308FC}">
      <dgm:prSet/>
      <dgm:spPr/>
      <dgm:t>
        <a:bodyPr/>
        <a:lstStyle/>
        <a:p>
          <a:endParaRPr lang="zh-CN" altLang="en-US"/>
        </a:p>
      </dgm:t>
    </dgm:pt>
    <dgm:pt modelId="{78A69D0B-A7CF-4416-92E7-D56F2666A4A2}">
      <dgm:prSet custT="1"/>
      <dgm:spPr/>
      <dgm:t>
        <a:bodyPr/>
        <a:lstStyle/>
        <a:p>
          <a:pPr rtl="0"/>
          <a:r>
            <a:rPr lang="en-US" sz="2400" dirty="0" err="1" smtClean="0">
              <a:latin typeface="+mn-ea"/>
              <a:ea typeface="+mn-ea"/>
            </a:rPr>
            <a:t>getMaxInactiveInterval</a:t>
          </a:r>
          <a:r>
            <a:rPr lang="en-US" sz="2400" dirty="0" smtClean="0">
              <a:latin typeface="+mn-ea"/>
              <a:ea typeface="+mn-ea"/>
            </a:rPr>
            <a:t>()</a:t>
          </a:r>
          <a:endParaRPr lang="zh-CN" sz="2400" dirty="0">
            <a:latin typeface="+mn-ea"/>
            <a:ea typeface="+mn-ea"/>
          </a:endParaRPr>
        </a:p>
      </dgm:t>
    </dgm:pt>
    <dgm:pt modelId="{3938FED0-BE46-4A9F-84A3-5EA1E5B3C525}" type="parTrans" cxnId="{04E3D4C3-CC3C-4C2F-8005-9E0329958FF0}">
      <dgm:prSet/>
      <dgm:spPr/>
      <dgm:t>
        <a:bodyPr/>
        <a:lstStyle/>
        <a:p>
          <a:endParaRPr lang="zh-CN" altLang="en-US"/>
        </a:p>
      </dgm:t>
    </dgm:pt>
    <dgm:pt modelId="{0D63C0B7-D4EC-4C28-9DBC-F39FF8D4994A}" type="sibTrans" cxnId="{04E3D4C3-CC3C-4C2F-8005-9E0329958FF0}">
      <dgm:prSet/>
      <dgm:spPr/>
      <dgm:t>
        <a:bodyPr/>
        <a:lstStyle/>
        <a:p>
          <a:endParaRPr lang="zh-CN" altLang="en-US"/>
        </a:p>
      </dgm:t>
    </dgm:pt>
    <dgm:pt modelId="{52331E7C-3F7F-4850-A051-F2455D5D22F0}">
      <dgm:prSet custT="1"/>
      <dgm:spPr/>
      <dgm:t>
        <a:bodyPr/>
        <a:lstStyle/>
        <a:p>
          <a:pPr rtl="0"/>
          <a:r>
            <a:rPr lang="en-US" sz="2400" dirty="0" err="1" smtClean="0">
              <a:latin typeface="+mn-ea"/>
              <a:ea typeface="+mn-ea"/>
            </a:rPr>
            <a:t>setAttribute</a:t>
          </a:r>
          <a:r>
            <a:rPr lang="en-US" sz="2400" dirty="0" smtClean="0">
              <a:latin typeface="+mn-ea"/>
              <a:ea typeface="+mn-ea"/>
            </a:rPr>
            <a:t>()</a:t>
          </a:r>
          <a:endParaRPr lang="zh-CN" sz="2400" dirty="0">
            <a:latin typeface="+mn-ea"/>
            <a:ea typeface="+mn-ea"/>
          </a:endParaRPr>
        </a:p>
      </dgm:t>
    </dgm:pt>
    <dgm:pt modelId="{8D416D74-5CE9-4FA7-B1F8-2668FABA9CFA}" type="parTrans" cxnId="{2DD45D5E-D1D4-4B2C-A56B-6752CB96D074}">
      <dgm:prSet/>
      <dgm:spPr/>
      <dgm:t>
        <a:bodyPr/>
        <a:lstStyle/>
        <a:p>
          <a:endParaRPr lang="zh-CN" altLang="en-US"/>
        </a:p>
      </dgm:t>
    </dgm:pt>
    <dgm:pt modelId="{9094F43D-937B-4DC0-831A-EEC4DD6DD4ED}" type="sibTrans" cxnId="{2DD45D5E-D1D4-4B2C-A56B-6752CB96D074}">
      <dgm:prSet/>
      <dgm:spPr/>
      <dgm:t>
        <a:bodyPr/>
        <a:lstStyle/>
        <a:p>
          <a:endParaRPr lang="zh-CN" altLang="en-US"/>
        </a:p>
      </dgm:t>
    </dgm:pt>
    <dgm:pt modelId="{DFD8D215-7D93-4E82-ADDF-E0056A5A078E}">
      <dgm:prSet custT="1"/>
      <dgm:spPr/>
      <dgm:t>
        <a:bodyPr/>
        <a:lstStyle/>
        <a:p>
          <a:pPr rtl="0"/>
          <a:r>
            <a:rPr lang="en-US" altLang="zh-CN" sz="2400" dirty="0" smtClean="0">
              <a:latin typeface="+mn-ea"/>
              <a:ea typeface="+mn-ea"/>
            </a:rPr>
            <a:t>……</a:t>
          </a:r>
          <a:endParaRPr lang="zh-CN" sz="2400" dirty="0">
            <a:latin typeface="+mn-ea"/>
            <a:ea typeface="+mn-ea"/>
          </a:endParaRPr>
        </a:p>
      </dgm:t>
    </dgm:pt>
    <dgm:pt modelId="{0E53456E-FE1F-4F6F-A919-1341B52630BB}" type="parTrans" cxnId="{71BDCDCD-38A8-4E97-B74F-897324BA8754}">
      <dgm:prSet/>
      <dgm:spPr/>
      <dgm:t>
        <a:bodyPr/>
        <a:lstStyle/>
        <a:p>
          <a:endParaRPr lang="zh-CN" altLang="en-US"/>
        </a:p>
      </dgm:t>
    </dgm:pt>
    <dgm:pt modelId="{380C0892-7FF4-4993-83F3-FEB9DD6B31CE}" type="sibTrans" cxnId="{71BDCDCD-38A8-4E97-B74F-897324BA8754}">
      <dgm:prSet/>
      <dgm:spPr/>
      <dgm:t>
        <a:bodyPr/>
        <a:lstStyle/>
        <a:p>
          <a:endParaRPr lang="zh-CN" altLang="en-US"/>
        </a:p>
      </dgm:t>
    </dgm:pt>
    <dgm:pt modelId="{11D0C77A-3EE6-4477-8DFA-3C37A4EF2CEA}" type="pres">
      <dgm:prSet presAssocID="{0B5D2CFB-C042-4D76-8BCD-F8E6F6CCEA7C}" presName="diagram" presStyleCnt="0">
        <dgm:presLayoutVars>
          <dgm:dir/>
          <dgm:resizeHandles val="exact"/>
        </dgm:presLayoutVars>
      </dgm:prSet>
      <dgm:spPr/>
      <dgm:t>
        <a:bodyPr/>
        <a:lstStyle/>
        <a:p>
          <a:endParaRPr lang="zh-CN" altLang="en-US"/>
        </a:p>
      </dgm:t>
    </dgm:pt>
    <dgm:pt modelId="{56450A63-ED85-4BD3-878F-BB2C640842C0}" type="pres">
      <dgm:prSet presAssocID="{52331E7C-3F7F-4850-A051-F2455D5D22F0}" presName="node" presStyleLbl="node1" presStyleIdx="0" presStyleCnt="12">
        <dgm:presLayoutVars>
          <dgm:bulletEnabled val="1"/>
        </dgm:presLayoutVars>
      </dgm:prSet>
      <dgm:spPr/>
      <dgm:t>
        <a:bodyPr/>
        <a:lstStyle/>
        <a:p>
          <a:endParaRPr lang="zh-CN" altLang="en-US"/>
        </a:p>
      </dgm:t>
    </dgm:pt>
    <dgm:pt modelId="{D1121A0C-9B87-4185-BF6F-BC1F805A08C0}" type="pres">
      <dgm:prSet presAssocID="{9094F43D-937B-4DC0-831A-EEC4DD6DD4ED}" presName="sibTrans" presStyleCnt="0"/>
      <dgm:spPr/>
      <dgm:t>
        <a:bodyPr/>
        <a:lstStyle/>
        <a:p>
          <a:endParaRPr lang="zh-CN" altLang="en-US"/>
        </a:p>
      </dgm:t>
    </dgm:pt>
    <dgm:pt modelId="{55050A2C-453B-44A7-AF45-549C0C8D8137}" type="pres">
      <dgm:prSet presAssocID="{A3F05066-F02E-45D0-BA37-2F839C0318EF}" presName="node" presStyleLbl="node1" presStyleIdx="1" presStyleCnt="12">
        <dgm:presLayoutVars>
          <dgm:bulletEnabled val="1"/>
        </dgm:presLayoutVars>
      </dgm:prSet>
      <dgm:spPr/>
      <dgm:t>
        <a:bodyPr/>
        <a:lstStyle/>
        <a:p>
          <a:endParaRPr lang="zh-CN" altLang="en-US"/>
        </a:p>
      </dgm:t>
    </dgm:pt>
    <dgm:pt modelId="{1CB57368-B20F-400F-A8A7-6F226A9664EC}" type="pres">
      <dgm:prSet presAssocID="{60E9FBBB-69F0-437C-A9CE-B8BBB4F6D11E}" presName="sibTrans" presStyleCnt="0"/>
      <dgm:spPr/>
      <dgm:t>
        <a:bodyPr/>
        <a:lstStyle/>
        <a:p>
          <a:endParaRPr lang="zh-CN" altLang="en-US"/>
        </a:p>
      </dgm:t>
    </dgm:pt>
    <dgm:pt modelId="{974C0BA8-D75D-4EB2-BF4E-D2BE027F1943}" type="pres">
      <dgm:prSet presAssocID="{C00AFF12-2036-4DB9-B8BE-A1EF55E76CDF}" presName="node" presStyleLbl="node1" presStyleIdx="2" presStyleCnt="12">
        <dgm:presLayoutVars>
          <dgm:bulletEnabled val="1"/>
        </dgm:presLayoutVars>
      </dgm:prSet>
      <dgm:spPr/>
      <dgm:t>
        <a:bodyPr/>
        <a:lstStyle/>
        <a:p>
          <a:endParaRPr lang="zh-CN" altLang="en-US"/>
        </a:p>
      </dgm:t>
    </dgm:pt>
    <dgm:pt modelId="{69E3326A-8C93-45F9-8A6E-CB86B72747DD}" type="pres">
      <dgm:prSet presAssocID="{9DB1A7D7-B8B4-46A4-8D72-FA500D4C6EE8}" presName="sibTrans" presStyleCnt="0"/>
      <dgm:spPr/>
      <dgm:t>
        <a:bodyPr/>
        <a:lstStyle/>
        <a:p>
          <a:endParaRPr lang="zh-CN" altLang="en-US"/>
        </a:p>
      </dgm:t>
    </dgm:pt>
    <dgm:pt modelId="{E6B9922C-3437-4F59-914E-430597C9A3BF}" type="pres">
      <dgm:prSet presAssocID="{5B13E5CF-760B-4844-AB66-FBF37DD28492}" presName="node" presStyleLbl="node1" presStyleIdx="3" presStyleCnt="12">
        <dgm:presLayoutVars>
          <dgm:bulletEnabled val="1"/>
        </dgm:presLayoutVars>
      </dgm:prSet>
      <dgm:spPr/>
      <dgm:t>
        <a:bodyPr/>
        <a:lstStyle/>
        <a:p>
          <a:endParaRPr lang="zh-CN" altLang="en-US"/>
        </a:p>
      </dgm:t>
    </dgm:pt>
    <dgm:pt modelId="{78328BC2-3887-41F3-A7CC-42563D631D09}" type="pres">
      <dgm:prSet presAssocID="{32EAA3B2-97DB-4BE8-9384-938F73718761}" presName="sibTrans" presStyleCnt="0"/>
      <dgm:spPr/>
      <dgm:t>
        <a:bodyPr/>
        <a:lstStyle/>
        <a:p>
          <a:endParaRPr lang="zh-CN" altLang="en-US"/>
        </a:p>
      </dgm:t>
    </dgm:pt>
    <dgm:pt modelId="{3E47D4EB-1E18-4A8A-A3F7-05F188DAF563}" type="pres">
      <dgm:prSet presAssocID="{F3D7288D-720A-4B85-8A2F-4D694F55E0FE}" presName="node" presStyleLbl="node1" presStyleIdx="4" presStyleCnt="12">
        <dgm:presLayoutVars>
          <dgm:bulletEnabled val="1"/>
        </dgm:presLayoutVars>
      </dgm:prSet>
      <dgm:spPr/>
      <dgm:t>
        <a:bodyPr/>
        <a:lstStyle/>
        <a:p>
          <a:endParaRPr lang="zh-CN" altLang="en-US"/>
        </a:p>
      </dgm:t>
    </dgm:pt>
    <dgm:pt modelId="{BE4452A6-5E05-4ACF-A9C0-1C7B166CD311}" type="pres">
      <dgm:prSet presAssocID="{F578E6EB-C147-4048-B2CC-7C3B7F183633}" presName="sibTrans" presStyleCnt="0"/>
      <dgm:spPr/>
      <dgm:t>
        <a:bodyPr/>
        <a:lstStyle/>
        <a:p>
          <a:endParaRPr lang="zh-CN" altLang="en-US"/>
        </a:p>
      </dgm:t>
    </dgm:pt>
    <dgm:pt modelId="{48AAA129-5917-4C25-A856-D782013AAD58}" type="pres">
      <dgm:prSet presAssocID="{E64874E6-43F9-4F2F-B67A-E2A1104A7CD3}" presName="node" presStyleLbl="node1" presStyleIdx="5" presStyleCnt="12">
        <dgm:presLayoutVars>
          <dgm:bulletEnabled val="1"/>
        </dgm:presLayoutVars>
      </dgm:prSet>
      <dgm:spPr/>
      <dgm:t>
        <a:bodyPr/>
        <a:lstStyle/>
        <a:p>
          <a:endParaRPr lang="zh-CN" altLang="en-US"/>
        </a:p>
      </dgm:t>
    </dgm:pt>
    <dgm:pt modelId="{C1ED561D-9FE6-4716-82B1-A1F71C349488}" type="pres">
      <dgm:prSet presAssocID="{B5297B39-B726-49C6-A5A7-1FCFF394057A}" presName="sibTrans" presStyleCnt="0"/>
      <dgm:spPr/>
      <dgm:t>
        <a:bodyPr/>
        <a:lstStyle/>
        <a:p>
          <a:endParaRPr lang="zh-CN" altLang="en-US"/>
        </a:p>
      </dgm:t>
    </dgm:pt>
    <dgm:pt modelId="{86576C60-63B5-4829-991C-A2AC6CD1C13E}" type="pres">
      <dgm:prSet presAssocID="{86437296-7152-4E34-BEC0-D2C229BD37D0}" presName="node" presStyleLbl="node1" presStyleIdx="6" presStyleCnt="12">
        <dgm:presLayoutVars>
          <dgm:bulletEnabled val="1"/>
        </dgm:presLayoutVars>
      </dgm:prSet>
      <dgm:spPr/>
      <dgm:t>
        <a:bodyPr/>
        <a:lstStyle/>
        <a:p>
          <a:endParaRPr lang="zh-CN" altLang="en-US"/>
        </a:p>
      </dgm:t>
    </dgm:pt>
    <dgm:pt modelId="{0D4B3743-46C6-422C-A26B-956FDB5303BB}" type="pres">
      <dgm:prSet presAssocID="{EB4413BE-894A-4A99-99B6-AA8AFBB90F0D}" presName="sibTrans" presStyleCnt="0"/>
      <dgm:spPr/>
      <dgm:t>
        <a:bodyPr/>
        <a:lstStyle/>
        <a:p>
          <a:endParaRPr lang="zh-CN" altLang="en-US"/>
        </a:p>
      </dgm:t>
    </dgm:pt>
    <dgm:pt modelId="{914F7187-A2BB-49F4-B4D9-B2F0A1B94120}" type="pres">
      <dgm:prSet presAssocID="{346D8E5D-1E4F-4902-988B-16EC5172354D}" presName="node" presStyleLbl="node1" presStyleIdx="7" presStyleCnt="12">
        <dgm:presLayoutVars>
          <dgm:bulletEnabled val="1"/>
        </dgm:presLayoutVars>
      </dgm:prSet>
      <dgm:spPr/>
      <dgm:t>
        <a:bodyPr/>
        <a:lstStyle/>
        <a:p>
          <a:endParaRPr lang="zh-CN" altLang="en-US"/>
        </a:p>
      </dgm:t>
    </dgm:pt>
    <dgm:pt modelId="{E4407C82-A521-42E9-8DEF-791D918CEC8F}" type="pres">
      <dgm:prSet presAssocID="{998E7597-76D1-4564-B4AA-EC2AA3F69C9D}" presName="sibTrans" presStyleCnt="0"/>
      <dgm:spPr/>
      <dgm:t>
        <a:bodyPr/>
        <a:lstStyle/>
        <a:p>
          <a:endParaRPr lang="zh-CN" altLang="en-US"/>
        </a:p>
      </dgm:t>
    </dgm:pt>
    <dgm:pt modelId="{5462C23B-4A13-4EC1-92FC-7335506EED5D}" type="pres">
      <dgm:prSet presAssocID="{D7AB4FB8-A2AE-41CD-850F-FD1DEA6EF006}" presName="node" presStyleLbl="node1" presStyleIdx="8" presStyleCnt="12">
        <dgm:presLayoutVars>
          <dgm:bulletEnabled val="1"/>
        </dgm:presLayoutVars>
      </dgm:prSet>
      <dgm:spPr/>
      <dgm:t>
        <a:bodyPr/>
        <a:lstStyle/>
        <a:p>
          <a:endParaRPr lang="zh-CN" altLang="en-US"/>
        </a:p>
      </dgm:t>
    </dgm:pt>
    <dgm:pt modelId="{73B20A2B-B389-4BF2-B42C-A23FA0B3A3AC}" type="pres">
      <dgm:prSet presAssocID="{322FC8F7-9328-4C43-B39B-F9F60283A6F7}" presName="sibTrans" presStyleCnt="0"/>
      <dgm:spPr/>
      <dgm:t>
        <a:bodyPr/>
        <a:lstStyle/>
        <a:p>
          <a:endParaRPr lang="zh-CN" altLang="en-US"/>
        </a:p>
      </dgm:t>
    </dgm:pt>
    <dgm:pt modelId="{45DF73C8-1FDC-46FB-945D-8683DEE2B3E9}" type="pres">
      <dgm:prSet presAssocID="{4D566FFC-6850-4AE1-9C51-C3FB1FA0BABB}" presName="node" presStyleLbl="node1" presStyleIdx="9" presStyleCnt="12">
        <dgm:presLayoutVars>
          <dgm:bulletEnabled val="1"/>
        </dgm:presLayoutVars>
      </dgm:prSet>
      <dgm:spPr/>
      <dgm:t>
        <a:bodyPr/>
        <a:lstStyle/>
        <a:p>
          <a:endParaRPr lang="zh-CN" altLang="en-US"/>
        </a:p>
      </dgm:t>
    </dgm:pt>
    <dgm:pt modelId="{D94CA8F3-434D-48EF-9649-0F7F5B2550F2}" type="pres">
      <dgm:prSet presAssocID="{3912001C-F110-466D-9EA7-1442C089A6A8}" presName="sibTrans" presStyleCnt="0"/>
      <dgm:spPr/>
      <dgm:t>
        <a:bodyPr/>
        <a:lstStyle/>
        <a:p>
          <a:endParaRPr lang="zh-CN" altLang="en-US"/>
        </a:p>
      </dgm:t>
    </dgm:pt>
    <dgm:pt modelId="{74B82463-621D-4E10-BB0D-A1FE9582ABCB}" type="pres">
      <dgm:prSet presAssocID="{78A69D0B-A7CF-4416-92E7-D56F2666A4A2}" presName="node" presStyleLbl="node1" presStyleIdx="10" presStyleCnt="12">
        <dgm:presLayoutVars>
          <dgm:bulletEnabled val="1"/>
        </dgm:presLayoutVars>
      </dgm:prSet>
      <dgm:spPr/>
      <dgm:t>
        <a:bodyPr/>
        <a:lstStyle/>
        <a:p>
          <a:endParaRPr lang="zh-CN" altLang="en-US"/>
        </a:p>
      </dgm:t>
    </dgm:pt>
    <dgm:pt modelId="{63914169-2E30-47D0-8C70-51E6DD48D10B}" type="pres">
      <dgm:prSet presAssocID="{0D63C0B7-D4EC-4C28-9DBC-F39FF8D4994A}" presName="sibTrans" presStyleCnt="0"/>
      <dgm:spPr/>
    </dgm:pt>
    <dgm:pt modelId="{D28E3BB9-6C37-473D-A7B2-CEA04F2527A7}" type="pres">
      <dgm:prSet presAssocID="{DFD8D215-7D93-4E82-ADDF-E0056A5A078E}" presName="node" presStyleLbl="node1" presStyleIdx="11" presStyleCnt="12">
        <dgm:presLayoutVars>
          <dgm:bulletEnabled val="1"/>
        </dgm:presLayoutVars>
      </dgm:prSet>
      <dgm:spPr/>
      <dgm:t>
        <a:bodyPr/>
        <a:lstStyle/>
        <a:p>
          <a:endParaRPr lang="zh-CN" altLang="en-US"/>
        </a:p>
      </dgm:t>
    </dgm:pt>
  </dgm:ptLst>
  <dgm:cxnLst>
    <dgm:cxn modelId="{264F49B0-8D65-4566-AB92-FA880E34F69F}" type="presOf" srcId="{52331E7C-3F7F-4850-A051-F2455D5D22F0}" destId="{56450A63-ED85-4BD3-878F-BB2C640842C0}" srcOrd="0" destOrd="0" presId="urn:microsoft.com/office/officeart/2005/8/layout/default"/>
    <dgm:cxn modelId="{04E3D4C3-CC3C-4C2F-8005-9E0329958FF0}" srcId="{0B5D2CFB-C042-4D76-8BCD-F8E6F6CCEA7C}" destId="{78A69D0B-A7CF-4416-92E7-D56F2666A4A2}" srcOrd="10" destOrd="0" parTransId="{3938FED0-BE46-4A9F-84A3-5EA1E5B3C525}" sibTransId="{0D63C0B7-D4EC-4C28-9DBC-F39FF8D4994A}"/>
    <dgm:cxn modelId="{BE26CD3F-0391-4253-8526-7FE6F3DEB86E}" type="presOf" srcId="{4D566FFC-6850-4AE1-9C51-C3FB1FA0BABB}" destId="{45DF73C8-1FDC-46FB-945D-8683DEE2B3E9}" srcOrd="0" destOrd="0" presId="urn:microsoft.com/office/officeart/2005/8/layout/default"/>
    <dgm:cxn modelId="{74832BD9-636F-4C66-B5A9-EC96C9009042}" srcId="{0B5D2CFB-C042-4D76-8BCD-F8E6F6CCEA7C}" destId="{E64874E6-43F9-4F2F-B67A-E2A1104A7CD3}" srcOrd="5" destOrd="0" parTransId="{1B1CF2A3-7679-4924-AA90-7E8D387438ED}" sibTransId="{B5297B39-B726-49C6-A5A7-1FCFF394057A}"/>
    <dgm:cxn modelId="{40570714-6D57-4401-AB83-1C875CF308FC}" srcId="{0B5D2CFB-C042-4D76-8BCD-F8E6F6CCEA7C}" destId="{D7AB4FB8-A2AE-41CD-850F-FD1DEA6EF006}" srcOrd="8" destOrd="0" parTransId="{91387325-3B08-4B02-8614-8478B8D3B2D8}" sibTransId="{322FC8F7-9328-4C43-B39B-F9F60283A6F7}"/>
    <dgm:cxn modelId="{AD4A3ADD-5BCB-413C-B492-7D899C651CFA}" type="presOf" srcId="{DFD8D215-7D93-4E82-ADDF-E0056A5A078E}" destId="{D28E3BB9-6C37-473D-A7B2-CEA04F2527A7}" srcOrd="0" destOrd="0" presId="urn:microsoft.com/office/officeart/2005/8/layout/default"/>
    <dgm:cxn modelId="{6A9EDED2-8AD3-425E-AA77-94FC73608574}" srcId="{0B5D2CFB-C042-4D76-8BCD-F8E6F6CCEA7C}" destId="{C00AFF12-2036-4DB9-B8BE-A1EF55E76CDF}" srcOrd="2" destOrd="0" parTransId="{B03640DC-3A68-411D-9AFE-1DE86A7E0A6E}" sibTransId="{9DB1A7D7-B8B4-46A4-8D72-FA500D4C6EE8}"/>
    <dgm:cxn modelId="{26C551B9-2139-4042-BBA6-7A4FB40DF266}" type="presOf" srcId="{F3D7288D-720A-4B85-8A2F-4D694F55E0FE}" destId="{3E47D4EB-1E18-4A8A-A3F7-05F188DAF563}" srcOrd="0" destOrd="0" presId="urn:microsoft.com/office/officeart/2005/8/layout/default"/>
    <dgm:cxn modelId="{2DD45D5E-D1D4-4B2C-A56B-6752CB96D074}" srcId="{0B5D2CFB-C042-4D76-8BCD-F8E6F6CCEA7C}" destId="{52331E7C-3F7F-4850-A051-F2455D5D22F0}" srcOrd="0" destOrd="0" parTransId="{8D416D74-5CE9-4FA7-B1F8-2668FABA9CFA}" sibTransId="{9094F43D-937B-4DC0-831A-EEC4DD6DD4ED}"/>
    <dgm:cxn modelId="{805AC16A-76F4-488A-94C7-D23F41794545}" type="presOf" srcId="{5B13E5CF-760B-4844-AB66-FBF37DD28492}" destId="{E6B9922C-3437-4F59-914E-430597C9A3BF}" srcOrd="0" destOrd="0" presId="urn:microsoft.com/office/officeart/2005/8/layout/default"/>
    <dgm:cxn modelId="{415FDA71-3554-4EB6-BC5F-2F482CAA2F10}" srcId="{0B5D2CFB-C042-4D76-8BCD-F8E6F6CCEA7C}" destId="{F3D7288D-720A-4B85-8A2F-4D694F55E0FE}" srcOrd="4" destOrd="0" parTransId="{C29DACB2-4712-46B7-BA97-608291993978}" sibTransId="{F578E6EB-C147-4048-B2CC-7C3B7F183633}"/>
    <dgm:cxn modelId="{076996E0-AE65-4487-B908-A4F2ADEDF717}" type="presOf" srcId="{D7AB4FB8-A2AE-41CD-850F-FD1DEA6EF006}" destId="{5462C23B-4A13-4EC1-92FC-7335506EED5D}" srcOrd="0" destOrd="0" presId="urn:microsoft.com/office/officeart/2005/8/layout/default"/>
    <dgm:cxn modelId="{71BDCDCD-38A8-4E97-B74F-897324BA8754}" srcId="{0B5D2CFB-C042-4D76-8BCD-F8E6F6CCEA7C}" destId="{DFD8D215-7D93-4E82-ADDF-E0056A5A078E}" srcOrd="11" destOrd="0" parTransId="{0E53456E-FE1F-4F6F-A919-1341B52630BB}" sibTransId="{380C0892-7FF4-4993-83F3-FEB9DD6B31CE}"/>
    <dgm:cxn modelId="{D47C5EEA-C759-4443-BE1D-EFA86D621A48}" type="presOf" srcId="{C00AFF12-2036-4DB9-B8BE-A1EF55E76CDF}" destId="{974C0BA8-D75D-4EB2-BF4E-D2BE027F1943}" srcOrd="0" destOrd="0" presId="urn:microsoft.com/office/officeart/2005/8/layout/default"/>
    <dgm:cxn modelId="{930CA3D2-FA59-499F-BA6F-87F93680129A}" srcId="{0B5D2CFB-C042-4D76-8BCD-F8E6F6CCEA7C}" destId="{4D566FFC-6850-4AE1-9C51-C3FB1FA0BABB}" srcOrd="9" destOrd="0" parTransId="{00545603-FC0F-4E21-BA80-4C18503FF2D8}" sibTransId="{3912001C-F110-466D-9EA7-1442C089A6A8}"/>
    <dgm:cxn modelId="{14601FA4-F0B5-4E77-AFC9-F8A24E044949}" type="presOf" srcId="{E64874E6-43F9-4F2F-B67A-E2A1104A7CD3}" destId="{48AAA129-5917-4C25-A856-D782013AAD58}" srcOrd="0" destOrd="0" presId="urn:microsoft.com/office/officeart/2005/8/layout/default"/>
    <dgm:cxn modelId="{2681C6B8-E438-40D0-9999-920B83B81FBB}" type="presOf" srcId="{A3F05066-F02E-45D0-BA37-2F839C0318EF}" destId="{55050A2C-453B-44A7-AF45-549C0C8D8137}" srcOrd="0" destOrd="0" presId="urn:microsoft.com/office/officeart/2005/8/layout/default"/>
    <dgm:cxn modelId="{F99074E6-09FD-4672-825B-E677F6C98222}" type="presOf" srcId="{346D8E5D-1E4F-4902-988B-16EC5172354D}" destId="{914F7187-A2BB-49F4-B4D9-B2F0A1B94120}" srcOrd="0" destOrd="0" presId="urn:microsoft.com/office/officeart/2005/8/layout/default"/>
    <dgm:cxn modelId="{C2CD3893-D6E4-4DE2-B16C-E0211E08D2AE}" srcId="{0B5D2CFB-C042-4D76-8BCD-F8E6F6CCEA7C}" destId="{5B13E5CF-760B-4844-AB66-FBF37DD28492}" srcOrd="3" destOrd="0" parTransId="{0747115B-B90F-49F9-BC20-F28169256485}" sibTransId="{32EAA3B2-97DB-4BE8-9384-938F73718761}"/>
    <dgm:cxn modelId="{23344D45-C657-4244-8252-402A1849E75C}" srcId="{0B5D2CFB-C042-4D76-8BCD-F8E6F6CCEA7C}" destId="{86437296-7152-4E34-BEC0-D2C229BD37D0}" srcOrd="6" destOrd="0" parTransId="{50B0B080-96FE-4D2E-8763-CD9F263E24CC}" sibTransId="{EB4413BE-894A-4A99-99B6-AA8AFBB90F0D}"/>
    <dgm:cxn modelId="{F941049D-A059-4A5A-973B-07F2F1E8637E}" srcId="{0B5D2CFB-C042-4D76-8BCD-F8E6F6CCEA7C}" destId="{A3F05066-F02E-45D0-BA37-2F839C0318EF}" srcOrd="1" destOrd="0" parTransId="{FE5CFB98-F3F7-4224-88AF-CCA7AEA63ADC}" sibTransId="{60E9FBBB-69F0-437C-A9CE-B8BBB4F6D11E}"/>
    <dgm:cxn modelId="{9CE34895-E2C7-41AA-91E9-AE7C83DD59DB}" srcId="{0B5D2CFB-C042-4D76-8BCD-F8E6F6CCEA7C}" destId="{346D8E5D-1E4F-4902-988B-16EC5172354D}" srcOrd="7" destOrd="0" parTransId="{788E088B-B24F-4276-B8E5-5FB14D889B18}" sibTransId="{998E7597-76D1-4564-B4AA-EC2AA3F69C9D}"/>
    <dgm:cxn modelId="{E86FD179-3710-40F3-8691-E9025FC90184}" type="presOf" srcId="{78A69D0B-A7CF-4416-92E7-D56F2666A4A2}" destId="{74B82463-621D-4E10-BB0D-A1FE9582ABCB}" srcOrd="0" destOrd="0" presId="urn:microsoft.com/office/officeart/2005/8/layout/default"/>
    <dgm:cxn modelId="{ED7D3373-3922-4B76-B841-5A547A840C78}" type="presOf" srcId="{86437296-7152-4E34-BEC0-D2C229BD37D0}" destId="{86576C60-63B5-4829-991C-A2AC6CD1C13E}" srcOrd="0" destOrd="0" presId="urn:microsoft.com/office/officeart/2005/8/layout/default"/>
    <dgm:cxn modelId="{E8084BC5-0879-4545-B4C4-AF6F1E007DFA}" type="presOf" srcId="{0B5D2CFB-C042-4D76-8BCD-F8E6F6CCEA7C}" destId="{11D0C77A-3EE6-4477-8DFA-3C37A4EF2CEA}" srcOrd="0" destOrd="0" presId="urn:microsoft.com/office/officeart/2005/8/layout/default"/>
    <dgm:cxn modelId="{47CB80B8-B05C-4E95-A4FC-F6FB5971B452}" type="presParOf" srcId="{11D0C77A-3EE6-4477-8DFA-3C37A4EF2CEA}" destId="{56450A63-ED85-4BD3-878F-BB2C640842C0}" srcOrd="0" destOrd="0" presId="urn:microsoft.com/office/officeart/2005/8/layout/default"/>
    <dgm:cxn modelId="{D3FF83D4-6BA1-4E45-98D7-53EE9F4CF72A}" type="presParOf" srcId="{11D0C77A-3EE6-4477-8DFA-3C37A4EF2CEA}" destId="{D1121A0C-9B87-4185-BF6F-BC1F805A08C0}" srcOrd="1" destOrd="0" presId="urn:microsoft.com/office/officeart/2005/8/layout/default"/>
    <dgm:cxn modelId="{EB110E10-7CBB-46F9-9DDD-1EAA30D2799A}" type="presParOf" srcId="{11D0C77A-3EE6-4477-8DFA-3C37A4EF2CEA}" destId="{55050A2C-453B-44A7-AF45-549C0C8D8137}" srcOrd="2" destOrd="0" presId="urn:microsoft.com/office/officeart/2005/8/layout/default"/>
    <dgm:cxn modelId="{7269F5D3-6EDA-46FF-BB67-5600C50579BD}" type="presParOf" srcId="{11D0C77A-3EE6-4477-8DFA-3C37A4EF2CEA}" destId="{1CB57368-B20F-400F-A8A7-6F226A9664EC}" srcOrd="3" destOrd="0" presId="urn:microsoft.com/office/officeart/2005/8/layout/default"/>
    <dgm:cxn modelId="{886397E4-2408-4EA2-B52E-7C7CB6A2BEE2}" type="presParOf" srcId="{11D0C77A-3EE6-4477-8DFA-3C37A4EF2CEA}" destId="{974C0BA8-D75D-4EB2-BF4E-D2BE027F1943}" srcOrd="4" destOrd="0" presId="urn:microsoft.com/office/officeart/2005/8/layout/default"/>
    <dgm:cxn modelId="{2CA27FD3-9D72-4825-B881-8A1FF06D8508}" type="presParOf" srcId="{11D0C77A-3EE6-4477-8DFA-3C37A4EF2CEA}" destId="{69E3326A-8C93-45F9-8A6E-CB86B72747DD}" srcOrd="5" destOrd="0" presId="urn:microsoft.com/office/officeart/2005/8/layout/default"/>
    <dgm:cxn modelId="{07852FF4-9DC9-49D2-970F-C7166CC7F4E7}" type="presParOf" srcId="{11D0C77A-3EE6-4477-8DFA-3C37A4EF2CEA}" destId="{E6B9922C-3437-4F59-914E-430597C9A3BF}" srcOrd="6" destOrd="0" presId="urn:microsoft.com/office/officeart/2005/8/layout/default"/>
    <dgm:cxn modelId="{E474E8F5-2FF1-488E-9DCB-4744C65A14AD}" type="presParOf" srcId="{11D0C77A-3EE6-4477-8DFA-3C37A4EF2CEA}" destId="{78328BC2-3887-41F3-A7CC-42563D631D09}" srcOrd="7" destOrd="0" presId="urn:microsoft.com/office/officeart/2005/8/layout/default"/>
    <dgm:cxn modelId="{366A9781-C81A-4537-A6A2-9C007EE3F304}" type="presParOf" srcId="{11D0C77A-3EE6-4477-8DFA-3C37A4EF2CEA}" destId="{3E47D4EB-1E18-4A8A-A3F7-05F188DAF563}" srcOrd="8" destOrd="0" presId="urn:microsoft.com/office/officeart/2005/8/layout/default"/>
    <dgm:cxn modelId="{7D3E1B6B-3FDB-4D2A-A6B9-5A93D6E5BE94}" type="presParOf" srcId="{11D0C77A-3EE6-4477-8DFA-3C37A4EF2CEA}" destId="{BE4452A6-5E05-4ACF-A9C0-1C7B166CD311}" srcOrd="9" destOrd="0" presId="urn:microsoft.com/office/officeart/2005/8/layout/default"/>
    <dgm:cxn modelId="{B242D973-B35B-4856-9E7C-E9E934DEAAED}" type="presParOf" srcId="{11D0C77A-3EE6-4477-8DFA-3C37A4EF2CEA}" destId="{48AAA129-5917-4C25-A856-D782013AAD58}" srcOrd="10" destOrd="0" presId="urn:microsoft.com/office/officeart/2005/8/layout/default"/>
    <dgm:cxn modelId="{BC218E6F-9BCA-4920-8BAC-0E9D813480EC}" type="presParOf" srcId="{11D0C77A-3EE6-4477-8DFA-3C37A4EF2CEA}" destId="{C1ED561D-9FE6-4716-82B1-A1F71C349488}" srcOrd="11" destOrd="0" presId="urn:microsoft.com/office/officeart/2005/8/layout/default"/>
    <dgm:cxn modelId="{A49DDA56-40EF-40D2-A085-EE0FC752E4A9}" type="presParOf" srcId="{11D0C77A-3EE6-4477-8DFA-3C37A4EF2CEA}" destId="{86576C60-63B5-4829-991C-A2AC6CD1C13E}" srcOrd="12" destOrd="0" presId="urn:microsoft.com/office/officeart/2005/8/layout/default"/>
    <dgm:cxn modelId="{E187349C-BEBC-4471-8E3C-EE30F116E146}" type="presParOf" srcId="{11D0C77A-3EE6-4477-8DFA-3C37A4EF2CEA}" destId="{0D4B3743-46C6-422C-A26B-956FDB5303BB}" srcOrd="13" destOrd="0" presId="urn:microsoft.com/office/officeart/2005/8/layout/default"/>
    <dgm:cxn modelId="{4F4AB1C1-310D-4C84-A74C-F71E691C4CDC}" type="presParOf" srcId="{11D0C77A-3EE6-4477-8DFA-3C37A4EF2CEA}" destId="{914F7187-A2BB-49F4-B4D9-B2F0A1B94120}" srcOrd="14" destOrd="0" presId="urn:microsoft.com/office/officeart/2005/8/layout/default"/>
    <dgm:cxn modelId="{14F50743-56FA-4A19-B61E-BD729B1A9F05}" type="presParOf" srcId="{11D0C77A-3EE6-4477-8DFA-3C37A4EF2CEA}" destId="{E4407C82-A521-42E9-8DEF-791D918CEC8F}" srcOrd="15" destOrd="0" presId="urn:microsoft.com/office/officeart/2005/8/layout/default"/>
    <dgm:cxn modelId="{0FF1FBC2-603D-4E69-BB39-585F887712AD}" type="presParOf" srcId="{11D0C77A-3EE6-4477-8DFA-3C37A4EF2CEA}" destId="{5462C23B-4A13-4EC1-92FC-7335506EED5D}" srcOrd="16" destOrd="0" presId="urn:microsoft.com/office/officeart/2005/8/layout/default"/>
    <dgm:cxn modelId="{90F6C0AC-008F-4846-9CEC-F6AC4F44FF8A}" type="presParOf" srcId="{11D0C77A-3EE6-4477-8DFA-3C37A4EF2CEA}" destId="{73B20A2B-B389-4BF2-B42C-A23FA0B3A3AC}" srcOrd="17" destOrd="0" presId="urn:microsoft.com/office/officeart/2005/8/layout/default"/>
    <dgm:cxn modelId="{A14A11CB-50AF-41B6-AC31-44B08F2A7B59}" type="presParOf" srcId="{11D0C77A-3EE6-4477-8DFA-3C37A4EF2CEA}" destId="{45DF73C8-1FDC-46FB-945D-8683DEE2B3E9}" srcOrd="18" destOrd="0" presId="urn:microsoft.com/office/officeart/2005/8/layout/default"/>
    <dgm:cxn modelId="{BD79FB91-CC43-4AB6-95FA-6031ABE8C4BC}" type="presParOf" srcId="{11D0C77A-3EE6-4477-8DFA-3C37A4EF2CEA}" destId="{D94CA8F3-434D-48EF-9649-0F7F5B2550F2}" srcOrd="19" destOrd="0" presId="urn:microsoft.com/office/officeart/2005/8/layout/default"/>
    <dgm:cxn modelId="{C0B4241C-31B5-4A45-897A-A476F3A6049B}" type="presParOf" srcId="{11D0C77A-3EE6-4477-8DFA-3C37A4EF2CEA}" destId="{74B82463-621D-4E10-BB0D-A1FE9582ABCB}" srcOrd="20" destOrd="0" presId="urn:microsoft.com/office/officeart/2005/8/layout/default"/>
    <dgm:cxn modelId="{9E8EC4FB-6C48-4A8F-B18C-B06CF7300BDB}" type="presParOf" srcId="{11D0C77A-3EE6-4477-8DFA-3C37A4EF2CEA}" destId="{63914169-2E30-47D0-8C70-51E6DD48D10B}" srcOrd="21" destOrd="0" presId="urn:microsoft.com/office/officeart/2005/8/layout/default"/>
    <dgm:cxn modelId="{6E2313A0-9801-463D-9851-189A0425D3E1}" type="presParOf" srcId="{11D0C77A-3EE6-4477-8DFA-3C37A4EF2CEA}" destId="{D28E3BB9-6C37-473D-A7B2-CEA04F2527A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54A21A-7235-4133-9100-62A1D061F70C}"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624AE654-B52B-495F-AF38-6CC5EB88C416}">
      <dgm:prSet custT="1"/>
      <dgm:spPr/>
      <dgm:t>
        <a:bodyPr/>
        <a:lstStyle/>
        <a:p>
          <a:pPr rtl="0"/>
          <a:r>
            <a:rPr lang="en-US" sz="2400" dirty="0" smtClean="0">
              <a:latin typeface="+mn-ea"/>
              <a:ea typeface="+mn-ea"/>
            </a:rPr>
            <a:t>Session</a:t>
          </a:r>
          <a:r>
            <a:rPr lang="zh-CN" sz="2400" dirty="0" smtClean="0">
              <a:latin typeface="+mn-ea"/>
              <a:ea typeface="+mn-ea"/>
            </a:rPr>
            <a:t>对象是有生命期的，生命期结束，则</a:t>
          </a:r>
          <a:r>
            <a:rPr lang="en-US" sz="2400" dirty="0" smtClean="0">
              <a:latin typeface="+mn-ea"/>
              <a:ea typeface="+mn-ea"/>
            </a:rPr>
            <a:t>Session</a:t>
          </a:r>
          <a:r>
            <a:rPr lang="zh-CN" sz="2400" dirty="0" smtClean="0">
              <a:latin typeface="+mn-ea"/>
              <a:ea typeface="+mn-ea"/>
            </a:rPr>
            <a:t>对象被删除，与之绑定的</a:t>
          </a:r>
          <a:r>
            <a:rPr lang="en-US" sz="2400" dirty="0" smtClean="0">
              <a:latin typeface="+mn-ea"/>
              <a:ea typeface="+mn-ea"/>
            </a:rPr>
            <a:t>Session</a:t>
          </a:r>
          <a:r>
            <a:rPr lang="zh-CN" sz="2400" dirty="0" smtClean="0">
              <a:latin typeface="+mn-ea"/>
              <a:ea typeface="+mn-ea"/>
            </a:rPr>
            <a:t>作用范围变量也随之丢失。</a:t>
          </a:r>
          <a:endParaRPr lang="zh-CN" sz="2400" dirty="0">
            <a:latin typeface="+mn-ea"/>
            <a:ea typeface="+mn-ea"/>
          </a:endParaRPr>
        </a:p>
      </dgm:t>
    </dgm:pt>
    <dgm:pt modelId="{7F78AD0A-4B31-40D3-9AFE-E704BA966391}" type="parTrans" cxnId="{FF9E3354-1487-4F38-A4F8-6032C1B247BA}">
      <dgm:prSet/>
      <dgm:spPr/>
      <dgm:t>
        <a:bodyPr/>
        <a:lstStyle/>
        <a:p>
          <a:endParaRPr lang="zh-CN" altLang="en-US" sz="2400">
            <a:latin typeface="+mn-ea"/>
            <a:ea typeface="+mn-ea"/>
          </a:endParaRPr>
        </a:p>
      </dgm:t>
    </dgm:pt>
    <dgm:pt modelId="{82EBBC97-98BA-4769-8888-863A38321A39}" type="sibTrans" cxnId="{FF9E3354-1487-4F38-A4F8-6032C1B247BA}">
      <dgm:prSet/>
      <dgm:spPr/>
      <dgm:t>
        <a:bodyPr/>
        <a:lstStyle/>
        <a:p>
          <a:endParaRPr lang="zh-CN" altLang="en-US" sz="2400">
            <a:latin typeface="+mn-ea"/>
            <a:ea typeface="+mn-ea"/>
          </a:endParaRPr>
        </a:p>
      </dgm:t>
    </dgm:pt>
    <dgm:pt modelId="{82790EAD-3746-403C-90D8-5C2349E4A0FF}" type="pres">
      <dgm:prSet presAssocID="{A454A21A-7235-4133-9100-62A1D061F70C}" presName="linear" presStyleCnt="0">
        <dgm:presLayoutVars>
          <dgm:animLvl val="lvl"/>
          <dgm:resizeHandles val="exact"/>
        </dgm:presLayoutVars>
      </dgm:prSet>
      <dgm:spPr/>
      <dgm:t>
        <a:bodyPr/>
        <a:lstStyle/>
        <a:p>
          <a:endParaRPr lang="zh-CN" altLang="en-US"/>
        </a:p>
      </dgm:t>
    </dgm:pt>
    <dgm:pt modelId="{CCA1706F-CB6D-4987-932E-5183DADF192D}" type="pres">
      <dgm:prSet presAssocID="{624AE654-B52B-495F-AF38-6CC5EB88C416}" presName="parentText" presStyleLbl="node1" presStyleIdx="0" presStyleCnt="1">
        <dgm:presLayoutVars>
          <dgm:chMax val="0"/>
          <dgm:bulletEnabled val="1"/>
        </dgm:presLayoutVars>
      </dgm:prSet>
      <dgm:spPr/>
      <dgm:t>
        <a:bodyPr/>
        <a:lstStyle/>
        <a:p>
          <a:endParaRPr lang="zh-CN" altLang="en-US"/>
        </a:p>
      </dgm:t>
    </dgm:pt>
  </dgm:ptLst>
  <dgm:cxnLst>
    <dgm:cxn modelId="{D621C0A4-7D1A-4530-B5FC-CB18E6C45EB5}" type="presOf" srcId="{624AE654-B52B-495F-AF38-6CC5EB88C416}" destId="{CCA1706F-CB6D-4987-932E-5183DADF192D}" srcOrd="0" destOrd="0" presId="urn:microsoft.com/office/officeart/2005/8/layout/vList2"/>
    <dgm:cxn modelId="{FF9E3354-1487-4F38-A4F8-6032C1B247BA}" srcId="{A454A21A-7235-4133-9100-62A1D061F70C}" destId="{624AE654-B52B-495F-AF38-6CC5EB88C416}" srcOrd="0" destOrd="0" parTransId="{7F78AD0A-4B31-40D3-9AFE-E704BA966391}" sibTransId="{82EBBC97-98BA-4769-8888-863A38321A39}"/>
    <dgm:cxn modelId="{7091665C-7C8A-4B59-8B14-4C911F0A867C}" type="presOf" srcId="{A454A21A-7235-4133-9100-62A1D061F70C}" destId="{82790EAD-3746-403C-90D8-5C2349E4A0FF}" srcOrd="0" destOrd="0" presId="urn:microsoft.com/office/officeart/2005/8/layout/vList2"/>
    <dgm:cxn modelId="{8DE262DF-B1C0-480B-9F00-13FC291B10D7}" type="presParOf" srcId="{82790EAD-3746-403C-90D8-5C2349E4A0FF}" destId="{CCA1706F-CB6D-4987-932E-5183DADF192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6BEA75-797D-4A83-8233-3535AAD82CFE}">
      <dsp:nvSpPr>
        <dsp:cNvPr id="0" name=""/>
        <dsp:cNvSpPr/>
      </dsp:nvSpPr>
      <dsp:spPr>
        <a:xfrm>
          <a:off x="0" y="0"/>
          <a:ext cx="9144000" cy="1216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zh-CN" altLang="en-US" sz="4800" b="1" kern="1200" dirty="0" smtClean="0">
              <a:solidFill>
                <a:srgbClr val="FFFF00"/>
              </a:solidFill>
              <a:latin typeface="+mn-ea"/>
              <a:ea typeface="+mn-ea"/>
            </a:rPr>
            <a:t>请求转发</a:t>
          </a:r>
          <a:r>
            <a:rPr lang="zh-CN" altLang="en-US" sz="4800" b="1" kern="1200" dirty="0" smtClean="0">
              <a:latin typeface="+mn-ea"/>
              <a:ea typeface="+mn-ea"/>
            </a:rPr>
            <a:t>与</a:t>
          </a:r>
          <a:r>
            <a:rPr lang="zh-CN" altLang="en-US" sz="4800" b="1" kern="1200" dirty="0" smtClean="0">
              <a:solidFill>
                <a:srgbClr val="FFFF00"/>
              </a:solidFill>
              <a:latin typeface="+mn-ea"/>
              <a:ea typeface="+mn-ea"/>
            </a:rPr>
            <a:t>响应重定向</a:t>
          </a:r>
          <a:endParaRPr lang="zh-CN" altLang="en-US" sz="4800" b="1" kern="1200" dirty="0">
            <a:solidFill>
              <a:srgbClr val="FFFF00"/>
            </a:solidFill>
            <a:latin typeface="+mn-ea"/>
            <a:ea typeface="+mn-ea"/>
          </a:endParaRPr>
        </a:p>
      </dsp:txBody>
      <dsp:txXfrm>
        <a:off x="59399" y="59399"/>
        <a:ext cx="9025202"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B0B63-AFF5-4C06-9A20-D1E1A6C819BF}">
      <dsp:nvSpPr>
        <dsp:cNvPr id="0" name=""/>
        <dsp:cNvSpPr/>
      </dsp:nvSpPr>
      <dsp:spPr>
        <a:xfrm>
          <a:off x="0" y="232"/>
          <a:ext cx="9057184" cy="1429570"/>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100000"/>
            </a:lnSpc>
            <a:spcBef>
              <a:spcPct val="0"/>
            </a:spcBef>
            <a:spcAft>
              <a:spcPts val="600"/>
            </a:spcAft>
          </a:pPr>
          <a:r>
            <a:rPr lang="zh-CN" altLang="en-US" sz="1800" b="1" kern="1200" smtClean="0">
              <a:solidFill>
                <a:srgbClr val="003300"/>
              </a:solidFill>
              <a:latin typeface="+mn-ea"/>
            </a:rPr>
            <a:t>浏览器与</a:t>
          </a:r>
          <a:r>
            <a:rPr lang="en-US" altLang="zh-CN" sz="1800" b="1" kern="1200" smtClean="0">
              <a:solidFill>
                <a:srgbClr val="003300"/>
              </a:solidFill>
              <a:latin typeface="+mn-ea"/>
            </a:rPr>
            <a:t>WEB</a:t>
          </a:r>
          <a:r>
            <a:rPr lang="zh-CN" altLang="en-US" sz="1800" b="1" kern="1200" smtClean="0">
              <a:solidFill>
                <a:srgbClr val="003300"/>
              </a:solidFill>
              <a:latin typeface="+mn-ea"/>
            </a:rPr>
            <a:t>服务器之间使用</a:t>
          </a:r>
          <a:r>
            <a:rPr lang="en-US" altLang="zh-CN" sz="1800" b="1" kern="1200" smtClean="0">
              <a:solidFill>
                <a:srgbClr val="003300"/>
              </a:solidFill>
              <a:latin typeface="+mn-ea"/>
            </a:rPr>
            <a:t>HTTP</a:t>
          </a:r>
          <a:r>
            <a:rPr lang="zh-CN" altLang="en-US" sz="1800" b="1" kern="1200" smtClean="0">
              <a:solidFill>
                <a:srgbClr val="003300"/>
              </a:solidFill>
              <a:latin typeface="+mn-ea"/>
            </a:rPr>
            <a:t>协议进行通信，当某个用户发出页面请求时，</a:t>
          </a:r>
          <a:r>
            <a:rPr lang="en-US" altLang="zh-CN" sz="1800" b="1" kern="1200" smtClean="0">
              <a:solidFill>
                <a:srgbClr val="003300"/>
              </a:solidFill>
              <a:latin typeface="+mn-ea"/>
            </a:rPr>
            <a:t>WEB</a:t>
          </a:r>
          <a:r>
            <a:rPr lang="zh-CN" altLang="en-US" sz="1800" b="1" kern="1200" smtClean="0">
              <a:solidFill>
                <a:srgbClr val="003300"/>
              </a:solidFill>
              <a:latin typeface="+mn-ea"/>
            </a:rPr>
            <a:t>服务器只是简单的进行响应，然后就关闭与该用户的连接。因此当一个请求发送到</a:t>
          </a:r>
          <a:r>
            <a:rPr lang="en-US" altLang="zh-CN" sz="1800" b="1" kern="1200" smtClean="0">
              <a:solidFill>
                <a:srgbClr val="003300"/>
              </a:solidFill>
              <a:latin typeface="+mn-ea"/>
            </a:rPr>
            <a:t>WEB</a:t>
          </a:r>
          <a:r>
            <a:rPr lang="zh-CN" altLang="en-US" sz="1800" b="1" kern="1200" smtClean="0">
              <a:solidFill>
                <a:srgbClr val="003300"/>
              </a:solidFill>
              <a:latin typeface="+mn-ea"/>
            </a:rPr>
            <a:t>服务器时，无论其是否是第一次来访，服务器都会把它当作第一次来对待，这种无状态协议严重阻碍了</a:t>
          </a:r>
          <a:r>
            <a:rPr lang="en-US" altLang="zh-CN" sz="1800" b="1" kern="1200" smtClean="0">
              <a:solidFill>
                <a:srgbClr val="003300"/>
              </a:solidFill>
              <a:latin typeface="+mn-ea"/>
            </a:rPr>
            <a:t>web</a:t>
          </a:r>
          <a:r>
            <a:rPr lang="zh-CN" altLang="en-US" sz="1800" b="1" kern="1200" smtClean="0">
              <a:solidFill>
                <a:srgbClr val="003300"/>
              </a:solidFill>
              <a:latin typeface="+mn-ea"/>
            </a:rPr>
            <a:t>应用程序的开发。</a:t>
          </a:r>
          <a:endParaRPr lang="zh-CN" sz="1800" b="1" kern="1200" dirty="0">
            <a:solidFill>
              <a:srgbClr val="003300"/>
            </a:solidFill>
            <a:latin typeface="+mn-ea"/>
            <a:ea typeface="+mn-ea"/>
          </a:endParaRPr>
        </a:p>
      </dsp:txBody>
      <dsp:txXfrm>
        <a:off x="69786" y="70018"/>
        <a:ext cx="8917612" cy="1289998"/>
      </dsp:txXfrm>
    </dsp:sp>
    <dsp:sp modelId="{BE79C85E-F297-4E55-B4B7-9423CFE0AC13}">
      <dsp:nvSpPr>
        <dsp:cNvPr id="0" name=""/>
        <dsp:cNvSpPr/>
      </dsp:nvSpPr>
      <dsp:spPr>
        <a:xfrm>
          <a:off x="0" y="1443767"/>
          <a:ext cx="9057184" cy="1429570"/>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zh-CN" altLang="en-US" sz="1800" b="1" kern="1200" dirty="0" smtClean="0">
              <a:solidFill>
                <a:srgbClr val="003300"/>
              </a:solidFill>
              <a:latin typeface="+mn-ea"/>
            </a:rPr>
            <a:t>为解决这种缺陷，</a:t>
          </a:r>
          <a:r>
            <a:rPr lang="en-US" altLang="zh-CN" sz="1800" b="1" kern="1200" dirty="0" smtClean="0">
              <a:solidFill>
                <a:srgbClr val="003300"/>
              </a:solidFill>
              <a:latin typeface="+mn-ea"/>
            </a:rPr>
            <a:t>Netscape</a:t>
          </a:r>
          <a:r>
            <a:rPr lang="zh-CN" altLang="en-US" sz="1800" b="1" kern="1200" dirty="0" smtClean="0">
              <a:solidFill>
                <a:srgbClr val="003300"/>
              </a:solidFill>
              <a:latin typeface="+mn-ea"/>
            </a:rPr>
            <a:t>开发出了</a:t>
          </a:r>
          <a:r>
            <a:rPr lang="en-US" altLang="zh-CN" sz="1800" b="1" kern="1200" dirty="0" err="1" smtClean="0">
              <a:solidFill>
                <a:srgbClr val="003300"/>
              </a:solidFill>
              <a:latin typeface="+mn-ea"/>
            </a:rPr>
            <a:t>javax.servlet.http.Cookie</a:t>
          </a:r>
          <a:r>
            <a:rPr lang="en-US" altLang="zh-CN" sz="1800" b="1" kern="1200" dirty="0" smtClean="0">
              <a:solidFill>
                <a:srgbClr val="003300"/>
              </a:solidFill>
              <a:latin typeface="+mn-ea"/>
            </a:rPr>
            <a:t>(</a:t>
          </a:r>
          <a:r>
            <a:rPr lang="zh-CN" altLang="en-US" sz="1800" b="1" kern="1200" dirty="0" smtClean="0">
              <a:solidFill>
                <a:srgbClr val="003300"/>
              </a:solidFill>
              <a:latin typeface="+mn-ea"/>
            </a:rPr>
            <a:t>昵称“小甜饼”</a:t>
          </a:r>
          <a:r>
            <a:rPr lang="en-US" altLang="zh-CN" sz="1800" b="1" kern="1200" dirty="0" smtClean="0">
              <a:solidFill>
                <a:srgbClr val="003300"/>
              </a:solidFill>
              <a:latin typeface="+mn-ea"/>
            </a:rPr>
            <a:t>)</a:t>
          </a:r>
          <a:r>
            <a:rPr lang="zh-CN" altLang="en-US" sz="1800" b="1" kern="1200" dirty="0" smtClean="0">
              <a:solidFill>
                <a:srgbClr val="003300"/>
              </a:solidFill>
              <a:latin typeface="+mn-ea"/>
            </a:rPr>
            <a:t>，</a:t>
          </a:r>
          <a:r>
            <a:rPr lang="en-US" altLang="zh-CN" sz="1800" b="1" kern="1200" dirty="0" smtClean="0">
              <a:solidFill>
                <a:srgbClr val="003300"/>
              </a:solidFill>
              <a:latin typeface="+mn-ea"/>
            </a:rPr>
            <a:t>Cookie</a:t>
          </a:r>
          <a:r>
            <a:rPr lang="zh-CN" altLang="en-US" sz="1800" b="1" kern="1200" dirty="0" smtClean="0">
              <a:solidFill>
                <a:srgbClr val="003300"/>
              </a:solidFill>
              <a:latin typeface="+mn-ea"/>
            </a:rPr>
            <a:t>类用来生成一个</a:t>
          </a:r>
          <a:r>
            <a:rPr lang="en-US" altLang="zh-CN" sz="1800" b="1" kern="1200" dirty="0" smtClean="0">
              <a:solidFill>
                <a:srgbClr val="003300"/>
              </a:solidFill>
              <a:latin typeface="+mn-ea"/>
            </a:rPr>
            <a:t>Cookie</a:t>
          </a:r>
          <a:r>
            <a:rPr lang="zh-CN" altLang="en-US" sz="1800" b="1" kern="1200" dirty="0" smtClean="0">
              <a:solidFill>
                <a:srgbClr val="003300"/>
              </a:solidFill>
              <a:latin typeface="+mn-ea"/>
            </a:rPr>
            <a:t>对象来保存一些状态信息。</a:t>
          </a:r>
          <a:r>
            <a:rPr lang="en-US" altLang="zh-CN" sz="1800" b="1" kern="1200" dirty="0" smtClean="0">
              <a:solidFill>
                <a:srgbClr val="003300"/>
              </a:solidFill>
              <a:latin typeface="+mn-ea"/>
            </a:rPr>
            <a:t>Cookies</a:t>
          </a:r>
          <a:r>
            <a:rPr lang="zh-CN" altLang="en-US" sz="1800" b="1" kern="1200" dirty="0" smtClean="0">
              <a:solidFill>
                <a:srgbClr val="003300"/>
              </a:solidFill>
              <a:latin typeface="+mn-ea"/>
            </a:rPr>
            <a:t>是一种</a:t>
          </a:r>
          <a:r>
            <a:rPr lang="en-US" altLang="zh-CN" sz="1800" b="1" kern="1200" dirty="0" smtClean="0">
              <a:solidFill>
                <a:srgbClr val="003300"/>
              </a:solidFill>
              <a:latin typeface="+mn-ea"/>
            </a:rPr>
            <a:t>WEB</a:t>
          </a:r>
          <a:r>
            <a:rPr lang="zh-CN" altLang="en-US" sz="1800" b="1" kern="1200" dirty="0" smtClean="0">
              <a:solidFill>
                <a:srgbClr val="003300"/>
              </a:solidFill>
              <a:latin typeface="+mn-ea"/>
            </a:rPr>
            <a:t>服务器通过浏览器在访问者的硬盘上存储信息的手段，当用户再次访问某个站点时，服务端将要求浏览器查找并返回先前发送的</a:t>
          </a:r>
          <a:r>
            <a:rPr lang="en-US" altLang="zh-CN" sz="1800" b="1" kern="1200" dirty="0" smtClean="0">
              <a:solidFill>
                <a:srgbClr val="003300"/>
              </a:solidFill>
              <a:latin typeface="+mn-ea"/>
            </a:rPr>
            <a:t>Cookie</a:t>
          </a:r>
          <a:r>
            <a:rPr lang="zh-CN" altLang="en-US" sz="1800" b="1" kern="1200" dirty="0" smtClean="0">
              <a:solidFill>
                <a:srgbClr val="003300"/>
              </a:solidFill>
              <a:latin typeface="+mn-ea"/>
            </a:rPr>
            <a:t>信息，来识别这个用户。</a:t>
          </a:r>
          <a:endParaRPr lang="en-US" altLang="zh-CN" sz="1800" b="1" kern="1200" dirty="0" smtClean="0">
            <a:solidFill>
              <a:srgbClr val="003300"/>
            </a:solidFill>
            <a:latin typeface="+mn-ea"/>
          </a:endParaRPr>
        </a:p>
      </dsp:txBody>
      <dsp:txXfrm>
        <a:off x="69786" y="1513553"/>
        <a:ext cx="8917612" cy="1289998"/>
      </dsp:txXfrm>
    </dsp:sp>
    <dsp:sp modelId="{258D4F23-2022-4F92-AC44-5841C93001E7}">
      <dsp:nvSpPr>
        <dsp:cNvPr id="0" name=""/>
        <dsp:cNvSpPr/>
      </dsp:nvSpPr>
      <dsp:spPr>
        <a:xfrm>
          <a:off x="0" y="2887302"/>
          <a:ext cx="9057184" cy="1429570"/>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100000"/>
            </a:lnSpc>
            <a:spcBef>
              <a:spcPct val="0"/>
            </a:spcBef>
            <a:spcAft>
              <a:spcPts val="600"/>
            </a:spcAft>
          </a:pPr>
          <a:r>
            <a:rPr lang="en-US" sz="1800" b="1" kern="1200" smtClean="0">
              <a:solidFill>
                <a:srgbClr val="003300"/>
              </a:solidFill>
              <a:latin typeface="+mn-ea"/>
              <a:ea typeface="+mn-ea"/>
            </a:rPr>
            <a:t>Cookies</a:t>
          </a:r>
          <a:r>
            <a:rPr lang="zh-CN" sz="1800" b="1" kern="1200" smtClean="0">
              <a:solidFill>
                <a:srgbClr val="003300"/>
              </a:solidFill>
              <a:latin typeface="+mn-ea"/>
              <a:ea typeface="+mn-ea"/>
            </a:rPr>
            <a:t>或称</a:t>
          </a:r>
          <a:r>
            <a:rPr lang="en-US" sz="1800" b="1" kern="1200" smtClean="0">
              <a:solidFill>
                <a:srgbClr val="003300"/>
              </a:solidFill>
              <a:latin typeface="+mn-ea"/>
              <a:ea typeface="+mn-ea"/>
            </a:rPr>
            <a:t>Cookie</a:t>
          </a:r>
          <a:r>
            <a:rPr lang="zh-CN" sz="1800" b="1" kern="1200" smtClean="0">
              <a:solidFill>
                <a:srgbClr val="003300"/>
              </a:solidFill>
              <a:latin typeface="+mn-ea"/>
              <a:ea typeface="+mn-ea"/>
            </a:rPr>
            <a:t>，在</a:t>
          </a:r>
          <a:r>
            <a:rPr lang="en-US" sz="1800" b="1" kern="1200" smtClean="0">
              <a:solidFill>
                <a:srgbClr val="003300"/>
              </a:solidFill>
              <a:latin typeface="+mn-ea"/>
              <a:ea typeface="+mn-ea"/>
            </a:rPr>
            <a:t>web</a:t>
          </a:r>
          <a:r>
            <a:rPr lang="zh-CN" sz="1800" b="1" kern="1200" smtClean="0">
              <a:solidFill>
                <a:srgbClr val="003300"/>
              </a:solidFill>
              <a:latin typeface="+mn-ea"/>
              <a:ea typeface="+mn-ea"/>
            </a:rPr>
            <a:t>技术中指</a:t>
          </a:r>
          <a:r>
            <a:rPr lang="en-US" sz="1800" b="1" kern="1200" smtClean="0">
              <a:solidFill>
                <a:srgbClr val="003300"/>
              </a:solidFill>
              <a:latin typeface="+mn-ea"/>
              <a:ea typeface="+mn-ea"/>
            </a:rPr>
            <a:t>web</a:t>
          </a:r>
          <a:r>
            <a:rPr lang="zh-CN" sz="1800" b="1" kern="1200" smtClean="0">
              <a:solidFill>
                <a:srgbClr val="003300"/>
              </a:solidFill>
              <a:latin typeface="+mn-ea"/>
              <a:ea typeface="+mn-ea"/>
            </a:rPr>
            <a:t>服务器暂存在客户端浏览器内存或硬盘文件中的少量数据。</a:t>
          </a:r>
          <a:r>
            <a:rPr lang="en-US" sz="1800" b="1" kern="1200" smtClean="0">
              <a:solidFill>
                <a:srgbClr val="003300"/>
              </a:solidFill>
              <a:latin typeface="+mn-ea"/>
              <a:ea typeface="+mn-ea"/>
            </a:rPr>
            <a:t>web</a:t>
          </a:r>
          <a:r>
            <a:rPr lang="zh-CN" sz="1800" b="1" kern="1200" smtClean="0">
              <a:solidFill>
                <a:srgbClr val="003300"/>
              </a:solidFill>
              <a:latin typeface="+mn-ea"/>
              <a:ea typeface="+mn-ea"/>
            </a:rPr>
            <a:t>服务器通过</a:t>
          </a:r>
          <a:r>
            <a:rPr lang="en-US" sz="1800" b="1" kern="1200" smtClean="0">
              <a:solidFill>
                <a:srgbClr val="003300"/>
              </a:solidFill>
              <a:latin typeface="+mn-ea"/>
              <a:ea typeface="+mn-ea"/>
            </a:rPr>
            <a:t>http</a:t>
          </a:r>
          <a:r>
            <a:rPr lang="zh-CN" sz="1800" b="1" kern="1200" smtClean="0">
              <a:solidFill>
                <a:srgbClr val="003300"/>
              </a:solidFill>
              <a:latin typeface="+mn-ea"/>
              <a:ea typeface="+mn-ea"/>
            </a:rPr>
            <a:t>报头来获得客户端中的</a:t>
          </a:r>
          <a:r>
            <a:rPr lang="en-US" sz="1800" b="1" kern="1200" smtClean="0">
              <a:solidFill>
                <a:srgbClr val="003300"/>
              </a:solidFill>
              <a:latin typeface="+mn-ea"/>
              <a:ea typeface="+mn-ea"/>
            </a:rPr>
            <a:t>Cookie</a:t>
          </a:r>
          <a:r>
            <a:rPr lang="zh-CN" sz="1800" b="1" kern="1200" smtClean="0">
              <a:solidFill>
                <a:srgbClr val="003300"/>
              </a:solidFill>
              <a:latin typeface="+mn-ea"/>
              <a:ea typeface="+mn-ea"/>
            </a:rPr>
            <a:t>信息。</a:t>
          </a:r>
          <a:r>
            <a:rPr lang="en-US" sz="1800" b="1" kern="1200" smtClean="0">
              <a:solidFill>
                <a:srgbClr val="003300"/>
              </a:solidFill>
              <a:latin typeface="+mn-ea"/>
              <a:ea typeface="+mn-ea"/>
            </a:rPr>
            <a:t>Cookie</a:t>
          </a:r>
          <a:r>
            <a:rPr lang="zh-CN" sz="1800" b="1" kern="1200" smtClean="0">
              <a:solidFill>
                <a:srgbClr val="003300"/>
              </a:solidFill>
              <a:latin typeface="+mn-ea"/>
              <a:ea typeface="+mn-ea"/>
            </a:rPr>
            <a:t>信息的基本结构类似于“</a:t>
          </a:r>
          <a:r>
            <a:rPr lang="en-US" sz="1800" b="1" kern="1200" smtClean="0">
              <a:solidFill>
                <a:srgbClr val="003300"/>
              </a:solidFill>
              <a:latin typeface="+mn-ea"/>
              <a:ea typeface="+mn-ea"/>
            </a:rPr>
            <a:t>name=value”</a:t>
          </a:r>
          <a:r>
            <a:rPr lang="zh-CN" sz="1800" b="1" kern="1200" smtClean="0">
              <a:solidFill>
                <a:srgbClr val="003300"/>
              </a:solidFill>
              <a:latin typeface="+mn-ea"/>
              <a:ea typeface="+mn-ea"/>
            </a:rPr>
            <a:t>对，每个数据有一个变量名。</a:t>
          </a:r>
          <a:endParaRPr lang="en-US" altLang="zh-CN" sz="1800" b="1" kern="1200" dirty="0" smtClean="0">
            <a:solidFill>
              <a:srgbClr val="003300"/>
            </a:solidFill>
            <a:latin typeface="+mn-ea"/>
          </a:endParaRPr>
        </a:p>
      </dsp:txBody>
      <dsp:txXfrm>
        <a:off x="69786" y="2957088"/>
        <a:ext cx="8917612" cy="1289998"/>
      </dsp:txXfrm>
    </dsp:sp>
    <dsp:sp modelId="{DD2E3F05-2806-400A-BFFF-BC46DCA4A0C2}">
      <dsp:nvSpPr>
        <dsp:cNvPr id="0" name=""/>
        <dsp:cNvSpPr/>
      </dsp:nvSpPr>
      <dsp:spPr>
        <a:xfrm>
          <a:off x="0" y="4330836"/>
          <a:ext cx="9057184" cy="1429570"/>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90000"/>
            </a:lnSpc>
            <a:spcBef>
              <a:spcPct val="0"/>
            </a:spcBef>
            <a:spcAft>
              <a:spcPct val="35000"/>
            </a:spcAft>
          </a:pPr>
          <a:r>
            <a:rPr lang="en-US" sz="1800" b="1" kern="1200" smtClean="0">
              <a:solidFill>
                <a:srgbClr val="003300"/>
              </a:solidFill>
              <a:latin typeface="+mn-ea"/>
              <a:ea typeface="+mn-ea"/>
            </a:rPr>
            <a:t>Cookie</a:t>
          </a:r>
          <a:r>
            <a:rPr lang="zh-CN" sz="1800" b="1" kern="1200" smtClean="0">
              <a:solidFill>
                <a:srgbClr val="003300"/>
              </a:solidFill>
              <a:latin typeface="+mn-ea"/>
              <a:ea typeface="+mn-ea"/>
            </a:rPr>
            <a:t>信息有一定的有效期，有效期短的直接存于</a:t>
          </a:r>
          <a:r>
            <a:rPr lang="en-US" sz="1800" b="1" kern="1200" smtClean="0">
              <a:solidFill>
                <a:srgbClr val="003300"/>
              </a:solidFill>
              <a:latin typeface="+mn-ea"/>
              <a:ea typeface="+mn-ea"/>
            </a:rPr>
            <a:t>IE</a:t>
          </a:r>
          <a:r>
            <a:rPr lang="zh-CN" sz="1800" b="1" kern="1200" smtClean="0">
              <a:solidFill>
                <a:srgbClr val="003300"/>
              </a:solidFill>
              <a:latin typeface="+mn-ea"/>
              <a:ea typeface="+mn-ea"/>
            </a:rPr>
            <a:t>浏览器内存中，关闭浏览器后，这些</a:t>
          </a:r>
          <a:r>
            <a:rPr lang="en-US" sz="1800" b="1" kern="1200" smtClean="0">
              <a:solidFill>
                <a:srgbClr val="003300"/>
              </a:solidFill>
              <a:latin typeface="+mn-ea"/>
              <a:ea typeface="+mn-ea"/>
            </a:rPr>
            <a:t>Cookie</a:t>
          </a:r>
          <a:r>
            <a:rPr lang="zh-CN" sz="1800" b="1" kern="1200" smtClean="0">
              <a:solidFill>
                <a:srgbClr val="003300"/>
              </a:solidFill>
              <a:latin typeface="+mn-ea"/>
              <a:ea typeface="+mn-ea"/>
            </a:rPr>
            <a:t>信息也就丢失。有效期长的信息存储在硬盘文件上，我们可以通过浏览器的“清</a:t>
          </a:r>
          <a:r>
            <a:rPr lang="zh-CN" altLang="en-US" sz="1800" b="1" kern="1200" smtClean="0">
              <a:solidFill>
                <a:srgbClr val="003300"/>
              </a:solidFill>
              <a:latin typeface="+mn-ea"/>
              <a:ea typeface="+mn-ea"/>
            </a:rPr>
            <a:t>除</a:t>
          </a:r>
          <a:r>
            <a:rPr lang="en-US" sz="1800" b="1" kern="1200" smtClean="0">
              <a:solidFill>
                <a:srgbClr val="003300"/>
              </a:solidFill>
              <a:latin typeface="+mn-ea"/>
              <a:ea typeface="+mn-ea"/>
            </a:rPr>
            <a:t>Cookies</a:t>
          </a:r>
          <a:r>
            <a:rPr lang="zh-CN" sz="1800" b="1" kern="1200" smtClean="0">
              <a:solidFill>
                <a:srgbClr val="003300"/>
              </a:solidFill>
              <a:latin typeface="+mn-ea"/>
              <a:ea typeface="+mn-ea"/>
            </a:rPr>
            <a:t>”功能删除它们，也可以找到相应目录手动删除。</a:t>
          </a:r>
          <a:endParaRPr lang="zh-CN" sz="1800" kern="1200" dirty="0">
            <a:solidFill>
              <a:srgbClr val="003300"/>
            </a:solidFill>
            <a:latin typeface="+mn-ea"/>
            <a:ea typeface="+mn-ea"/>
          </a:endParaRPr>
        </a:p>
      </dsp:txBody>
      <dsp:txXfrm>
        <a:off x="69786" y="4400622"/>
        <a:ext cx="8917612" cy="12899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40730-8238-456F-9A21-3DF51349C46E}">
      <dsp:nvSpPr>
        <dsp:cNvPr id="0" name=""/>
        <dsp:cNvSpPr/>
      </dsp:nvSpPr>
      <dsp:spPr>
        <a:xfrm>
          <a:off x="0" y="0"/>
          <a:ext cx="7159744" cy="121981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dirty="0" smtClean="0"/>
            <a:t>在服务器端生成</a:t>
          </a:r>
          <a:r>
            <a:rPr lang="en-US" sz="3000" b="1" kern="1200" dirty="0" smtClean="0"/>
            <a:t>Cookie</a:t>
          </a:r>
          <a:r>
            <a:rPr lang="zh-CN" sz="3000" b="1" kern="1200" dirty="0" smtClean="0"/>
            <a:t>对象，把待保存信息写入</a:t>
          </a:r>
          <a:r>
            <a:rPr lang="en-US" sz="3000" b="1" kern="1200" dirty="0" smtClean="0"/>
            <a:t>Cookie</a:t>
          </a:r>
          <a:r>
            <a:rPr lang="zh-CN" sz="3000" b="1" kern="1200" dirty="0" smtClean="0"/>
            <a:t>对象中；</a:t>
          </a:r>
          <a:endParaRPr lang="zh-CN" sz="3000" kern="1200" dirty="0"/>
        </a:p>
      </dsp:txBody>
      <dsp:txXfrm>
        <a:off x="35727" y="35727"/>
        <a:ext cx="5740393" cy="1148361"/>
      </dsp:txXfrm>
    </dsp:sp>
    <dsp:sp modelId="{FB911C06-59A4-4929-BB38-DEFFDAF1F462}">
      <dsp:nvSpPr>
        <dsp:cNvPr id="0" name=""/>
        <dsp:cNvSpPr/>
      </dsp:nvSpPr>
      <dsp:spPr>
        <a:xfrm>
          <a:off x="599628" y="1441600"/>
          <a:ext cx="7159744" cy="121981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dirty="0" smtClean="0"/>
            <a:t>必要时设置</a:t>
          </a:r>
          <a:r>
            <a:rPr lang="en-US" sz="3000" b="1" kern="1200" dirty="0" smtClean="0"/>
            <a:t>Cookie</a:t>
          </a:r>
          <a:r>
            <a:rPr lang="zh-CN" sz="3000" b="1" kern="1200" dirty="0" smtClean="0"/>
            <a:t>对象的生命期；</a:t>
          </a:r>
          <a:endParaRPr lang="zh-CN" sz="3000" kern="1200" dirty="0"/>
        </a:p>
      </dsp:txBody>
      <dsp:txXfrm>
        <a:off x="635355" y="1477327"/>
        <a:ext cx="5695781" cy="1148361"/>
      </dsp:txXfrm>
    </dsp:sp>
    <dsp:sp modelId="{6CF8A82E-C08A-4595-ADD9-38806E89F38B}">
      <dsp:nvSpPr>
        <dsp:cNvPr id="0" name=""/>
        <dsp:cNvSpPr/>
      </dsp:nvSpPr>
      <dsp:spPr>
        <a:xfrm>
          <a:off x="1190307" y="2883200"/>
          <a:ext cx="7159744" cy="121981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dirty="0" smtClean="0"/>
            <a:t>把</a:t>
          </a:r>
          <a:r>
            <a:rPr lang="en-US" sz="3000" b="1" kern="1200" dirty="0" smtClean="0"/>
            <a:t>Cookie</a:t>
          </a:r>
          <a:r>
            <a:rPr lang="zh-CN" sz="3000" b="1" kern="1200" dirty="0" smtClean="0"/>
            <a:t>对象传给客户端浏览器保存；</a:t>
          </a:r>
          <a:endParaRPr lang="zh-CN" sz="3000" kern="1200" dirty="0"/>
        </a:p>
      </dsp:txBody>
      <dsp:txXfrm>
        <a:off x="1226034" y="2918927"/>
        <a:ext cx="5704731" cy="1148361"/>
      </dsp:txXfrm>
    </dsp:sp>
    <dsp:sp modelId="{566EDB1F-AC91-43C8-B021-A325FC7CE428}">
      <dsp:nvSpPr>
        <dsp:cNvPr id="0" name=""/>
        <dsp:cNvSpPr/>
      </dsp:nvSpPr>
      <dsp:spPr>
        <a:xfrm>
          <a:off x="1789935" y="4324800"/>
          <a:ext cx="7159744" cy="121981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zh-CN" sz="3000" b="1" kern="1200" dirty="0" smtClean="0"/>
            <a:t>服务器端程序需要</a:t>
          </a:r>
          <a:r>
            <a:rPr lang="en-US" sz="3000" b="1" kern="1200" dirty="0" smtClean="0"/>
            <a:t>Cookie</a:t>
          </a:r>
          <a:r>
            <a:rPr lang="zh-CN" sz="3000" b="1" kern="1200" dirty="0" smtClean="0"/>
            <a:t>信息时，用代码读取</a:t>
          </a:r>
          <a:r>
            <a:rPr lang="en-US" sz="3000" b="1" kern="1200" dirty="0" smtClean="0"/>
            <a:t>Cookie</a:t>
          </a:r>
          <a:r>
            <a:rPr lang="zh-CN" sz="3000" b="1" kern="1200" dirty="0" smtClean="0"/>
            <a:t>信息。</a:t>
          </a:r>
          <a:endParaRPr lang="zh-CN" sz="3000" kern="1200" dirty="0"/>
        </a:p>
      </dsp:txBody>
      <dsp:txXfrm>
        <a:off x="1825662" y="4360527"/>
        <a:ext cx="5695781" cy="1148361"/>
      </dsp:txXfrm>
    </dsp:sp>
    <dsp:sp modelId="{2847602E-B85C-4EB6-B059-73CB52E63884}">
      <dsp:nvSpPr>
        <dsp:cNvPr id="0" name=""/>
        <dsp:cNvSpPr/>
      </dsp:nvSpPr>
      <dsp:spPr>
        <a:xfrm>
          <a:off x="6366863" y="934267"/>
          <a:ext cx="792880" cy="792880"/>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6545261" y="934267"/>
        <a:ext cx="436084" cy="596642"/>
      </dsp:txXfrm>
    </dsp:sp>
    <dsp:sp modelId="{59AD27AC-ACA4-4438-81F4-29AD6B7EEE39}">
      <dsp:nvSpPr>
        <dsp:cNvPr id="0" name=""/>
        <dsp:cNvSpPr/>
      </dsp:nvSpPr>
      <dsp:spPr>
        <a:xfrm>
          <a:off x="6966492" y="2375867"/>
          <a:ext cx="792880" cy="792880"/>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7144890" y="2375867"/>
        <a:ext cx="436084" cy="596642"/>
      </dsp:txXfrm>
    </dsp:sp>
    <dsp:sp modelId="{A92989F2-E742-49F8-BBA4-E8F371F0619E}">
      <dsp:nvSpPr>
        <dsp:cNvPr id="0" name=""/>
        <dsp:cNvSpPr/>
      </dsp:nvSpPr>
      <dsp:spPr>
        <a:xfrm>
          <a:off x="7557171" y="3817468"/>
          <a:ext cx="792880" cy="792880"/>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7735569" y="3817468"/>
        <a:ext cx="436084" cy="5966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152F3-6022-423F-A55B-5E6D7A1139F6}">
      <dsp:nvSpPr>
        <dsp:cNvPr id="0" name=""/>
        <dsp:cNvSpPr/>
      </dsp:nvSpPr>
      <dsp:spPr>
        <a:xfrm>
          <a:off x="451416" y="1224136"/>
          <a:ext cx="8046846" cy="731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just" defTabSz="1066800" rtl="0">
            <a:lnSpc>
              <a:spcPct val="90000"/>
            </a:lnSpc>
            <a:spcBef>
              <a:spcPct val="0"/>
            </a:spcBef>
            <a:spcAft>
              <a:spcPct val="35000"/>
            </a:spcAft>
          </a:pPr>
          <a:r>
            <a:rPr lang="zh-CN" altLang="en-US" sz="2400" b="0" kern="1200" dirty="0" smtClean="0">
              <a:solidFill>
                <a:srgbClr val="003300"/>
              </a:solidFill>
            </a:rPr>
            <a:t>由于</a:t>
          </a:r>
          <a:r>
            <a:rPr lang="en-US" altLang="zh-CN" sz="2400" b="0" kern="1200" dirty="0" smtClean="0">
              <a:solidFill>
                <a:srgbClr val="003300"/>
              </a:solidFill>
            </a:rPr>
            <a:t>HTTP</a:t>
          </a:r>
          <a:r>
            <a:rPr lang="zh-CN" altLang="en-US" sz="2400" b="0" kern="1200" dirty="0" smtClean="0">
              <a:solidFill>
                <a:srgbClr val="003300"/>
              </a:solidFill>
            </a:rPr>
            <a:t>协议是无状态的，所以服务器无法依据</a:t>
          </a:r>
          <a:r>
            <a:rPr lang="en-US" altLang="zh-CN" sz="2400" b="0" kern="1200" dirty="0" smtClean="0">
              <a:solidFill>
                <a:srgbClr val="003300"/>
              </a:solidFill>
            </a:rPr>
            <a:t>HTTP</a:t>
          </a:r>
          <a:r>
            <a:rPr lang="zh-CN" altLang="en-US" sz="2400" b="0" kern="1200" dirty="0" smtClean="0">
              <a:solidFill>
                <a:srgbClr val="003300"/>
              </a:solidFill>
            </a:rPr>
            <a:t>连接来判断多个请求是否为同一客户端发送，因此服务器会向客户端发送一个名为</a:t>
          </a:r>
          <a:r>
            <a:rPr lang="en-US" altLang="zh-CN" sz="2400" b="0" kern="1200" dirty="0" smtClean="0">
              <a:solidFill>
                <a:srgbClr val="FF0000"/>
              </a:solidFill>
            </a:rPr>
            <a:t>JSESSIONID</a:t>
          </a:r>
          <a:r>
            <a:rPr lang="zh-CN" altLang="en-US" sz="2400" b="0" kern="1200" dirty="0" smtClean="0">
              <a:solidFill>
                <a:srgbClr val="003300"/>
              </a:solidFill>
            </a:rPr>
            <a:t>的</a:t>
          </a:r>
          <a:r>
            <a:rPr lang="en-US" altLang="zh-CN" sz="2400" b="0" kern="1200" dirty="0" smtClean="0">
              <a:solidFill>
                <a:srgbClr val="003300"/>
              </a:solidFill>
            </a:rPr>
            <a:t>Cookie</a:t>
          </a:r>
          <a:r>
            <a:rPr lang="zh-CN" altLang="en-US" sz="2400" b="0" kern="1200" dirty="0" smtClean="0">
              <a:solidFill>
                <a:srgbClr val="003300"/>
              </a:solidFill>
            </a:rPr>
            <a:t>，并依据该</a:t>
          </a:r>
          <a:r>
            <a:rPr lang="en-US" altLang="zh-CN" sz="2400" b="0" kern="1200" dirty="0" smtClean="0">
              <a:solidFill>
                <a:srgbClr val="003300"/>
              </a:solidFill>
            </a:rPr>
            <a:t>Cookie</a:t>
          </a:r>
          <a:r>
            <a:rPr lang="zh-CN" altLang="en-US" sz="2400" b="0" kern="1200" dirty="0" smtClean="0">
              <a:solidFill>
                <a:srgbClr val="003300"/>
              </a:solidFill>
            </a:rPr>
            <a:t>来识别是否为同一用户。当</a:t>
          </a:r>
          <a:r>
            <a:rPr lang="zh-CN" sz="2400" b="0" kern="1200" dirty="0" smtClean="0">
              <a:solidFill>
                <a:srgbClr val="003300"/>
              </a:solidFill>
              <a:latin typeface="+mn-ea"/>
              <a:ea typeface="+mn-ea"/>
            </a:rPr>
            <a:t>客户端主动断开连接</a:t>
          </a:r>
          <a:r>
            <a:rPr lang="zh-CN" altLang="en-US" sz="2400" b="0" kern="1200" dirty="0" smtClean="0">
              <a:solidFill>
                <a:srgbClr val="003300"/>
              </a:solidFill>
              <a:latin typeface="+mn-ea"/>
              <a:ea typeface="+mn-ea"/>
            </a:rPr>
            <a:t>，该</a:t>
          </a:r>
          <a:r>
            <a:rPr lang="en-US" altLang="zh-CN" sz="2400" b="0" kern="1200" dirty="0" smtClean="0">
              <a:solidFill>
                <a:srgbClr val="003300"/>
              </a:solidFill>
            </a:rPr>
            <a:t>JSESSIONID</a:t>
          </a:r>
          <a:r>
            <a:rPr lang="zh-CN" altLang="en-US" sz="2400" b="0" kern="1200" dirty="0" smtClean="0">
              <a:solidFill>
                <a:srgbClr val="003300"/>
              </a:solidFill>
              <a:latin typeface="+mn-ea"/>
              <a:ea typeface="+mn-ea"/>
            </a:rPr>
            <a:t>就会被销毁</a:t>
          </a:r>
          <a:r>
            <a:rPr lang="zh-CN" sz="2400" b="0" kern="1200" dirty="0" smtClean="0">
              <a:solidFill>
                <a:srgbClr val="003300"/>
              </a:solidFill>
              <a:latin typeface="+mn-ea"/>
              <a:ea typeface="+mn-ea"/>
            </a:rPr>
            <a:t>。</a:t>
          </a:r>
          <a:endParaRPr lang="zh-CN" sz="2400" b="0" kern="1200" dirty="0">
            <a:solidFill>
              <a:srgbClr val="003300"/>
            </a:solidFill>
            <a:latin typeface="+mn-ea"/>
            <a:ea typeface="+mn-ea"/>
          </a:endParaRPr>
        </a:p>
      </dsp:txBody>
      <dsp:txXfrm>
        <a:off x="451416" y="1224136"/>
        <a:ext cx="8046846" cy="731531"/>
      </dsp:txXfrm>
    </dsp:sp>
    <dsp:sp modelId="{92638034-9055-4400-A632-A673857357FA}">
      <dsp:nvSpPr>
        <dsp:cNvPr id="0" name=""/>
        <dsp:cNvSpPr/>
      </dsp:nvSpPr>
      <dsp:spPr>
        <a:xfrm>
          <a:off x="451416" y="1981416"/>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0E397EC-BF1D-4F3F-9D6E-2C31A6A4BA29}">
      <dsp:nvSpPr>
        <dsp:cNvPr id="0" name=""/>
        <dsp:cNvSpPr/>
      </dsp:nvSpPr>
      <dsp:spPr>
        <a:xfrm>
          <a:off x="1586916" y="1981416"/>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E07A8B4-7617-4643-9A57-7BD544D4C9B1}">
      <dsp:nvSpPr>
        <dsp:cNvPr id="0" name=""/>
        <dsp:cNvSpPr/>
      </dsp:nvSpPr>
      <dsp:spPr>
        <a:xfrm>
          <a:off x="2722415" y="1981416"/>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F43C2C6-D401-40FA-B27C-9CF9E9FC6478}">
      <dsp:nvSpPr>
        <dsp:cNvPr id="0" name=""/>
        <dsp:cNvSpPr/>
      </dsp:nvSpPr>
      <dsp:spPr>
        <a:xfrm>
          <a:off x="3857915" y="1981416"/>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7930119-CF54-4F71-BADF-93AFBD8D26A1}">
      <dsp:nvSpPr>
        <dsp:cNvPr id="0" name=""/>
        <dsp:cNvSpPr/>
      </dsp:nvSpPr>
      <dsp:spPr>
        <a:xfrm>
          <a:off x="4993414" y="1981416"/>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5CB734B-4042-4608-9D14-F378BB4DB22B}">
      <dsp:nvSpPr>
        <dsp:cNvPr id="0" name=""/>
        <dsp:cNvSpPr/>
      </dsp:nvSpPr>
      <dsp:spPr>
        <a:xfrm>
          <a:off x="6128913" y="1981416"/>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94E6F92-A502-46A4-B741-E3B4EFC2DA09}">
      <dsp:nvSpPr>
        <dsp:cNvPr id="0" name=""/>
        <dsp:cNvSpPr/>
      </dsp:nvSpPr>
      <dsp:spPr>
        <a:xfrm>
          <a:off x="7264413" y="1981416"/>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B7E5784-687B-49B7-8214-3E2B9066F0A8}">
      <dsp:nvSpPr>
        <dsp:cNvPr id="0" name=""/>
        <dsp:cNvSpPr/>
      </dsp:nvSpPr>
      <dsp:spPr>
        <a:xfrm>
          <a:off x="451416" y="3948941"/>
          <a:ext cx="8046846" cy="731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just" defTabSz="1066800" rtl="0">
            <a:lnSpc>
              <a:spcPct val="90000"/>
            </a:lnSpc>
            <a:spcBef>
              <a:spcPct val="0"/>
            </a:spcBef>
            <a:spcAft>
              <a:spcPct val="35000"/>
            </a:spcAft>
          </a:pPr>
          <a:r>
            <a:rPr lang="en-US" altLang="zh-CN" sz="2400" b="0" kern="1200" dirty="0" smtClean="0">
              <a:solidFill>
                <a:srgbClr val="003300"/>
              </a:solidFill>
            </a:rPr>
            <a:t>Session</a:t>
          </a:r>
          <a:r>
            <a:rPr lang="zh-CN" altLang="en-US" sz="2400" b="0" kern="1200" dirty="0" smtClean="0">
              <a:solidFill>
                <a:srgbClr val="003300"/>
              </a:solidFill>
            </a:rPr>
            <a:t>是在用户第一次访问服务器时由服务器创建的，为了高速存取，一般放置在服务器的内存中。</a:t>
          </a:r>
          <a:r>
            <a:rPr lang="zh-CN" sz="2400" b="0" kern="1200" dirty="0" smtClean="0">
              <a:solidFill>
                <a:srgbClr val="003300"/>
              </a:solidFill>
              <a:latin typeface="+mn-ea"/>
              <a:ea typeface="+mn-ea"/>
            </a:rPr>
            <a:t>当然，这种联系是很占用系统资源的，</a:t>
          </a:r>
          <a:r>
            <a:rPr lang="zh-CN" sz="2400" b="0" kern="1200" dirty="0" smtClean="0">
              <a:solidFill>
                <a:srgbClr val="FF0000"/>
              </a:solidFill>
              <a:latin typeface="+mn-ea"/>
              <a:ea typeface="+mn-ea"/>
            </a:rPr>
            <a:t>所以默认</a:t>
          </a:r>
          <a:r>
            <a:rPr lang="en-US" sz="2400" b="0" kern="1200" dirty="0" smtClean="0">
              <a:solidFill>
                <a:srgbClr val="FF0000"/>
              </a:solidFill>
              <a:latin typeface="+mn-ea"/>
              <a:ea typeface="+mn-ea"/>
            </a:rPr>
            <a:t>30</a:t>
          </a:r>
          <a:r>
            <a:rPr lang="zh-CN" sz="2400" b="0" kern="1200" dirty="0" smtClean="0">
              <a:solidFill>
                <a:srgbClr val="FF0000"/>
              </a:solidFill>
              <a:latin typeface="+mn-ea"/>
              <a:ea typeface="+mn-ea"/>
            </a:rPr>
            <a:t>分钟内客户端不向服务器发送请求，</a:t>
          </a:r>
          <a:r>
            <a:rPr lang="en-US" sz="2400" b="0" kern="1200" dirty="0" smtClean="0">
              <a:solidFill>
                <a:srgbClr val="FF0000"/>
              </a:solidFill>
              <a:latin typeface="+mn-ea"/>
              <a:ea typeface="+mn-ea"/>
            </a:rPr>
            <a:t>Session</a:t>
          </a:r>
          <a:r>
            <a:rPr lang="zh-CN" sz="2400" b="0" kern="1200" dirty="0" smtClean="0">
              <a:solidFill>
                <a:srgbClr val="FF0000"/>
              </a:solidFill>
              <a:latin typeface="+mn-ea"/>
              <a:ea typeface="+mn-ea"/>
            </a:rPr>
            <a:t>对象就会自动消失。</a:t>
          </a:r>
          <a:r>
            <a:rPr lang="zh-CN" altLang="en-US" sz="2400" b="0" kern="1200" dirty="0" smtClean="0">
              <a:solidFill>
                <a:srgbClr val="003300"/>
              </a:solidFill>
              <a:latin typeface="+mn-ea"/>
              <a:ea typeface="+mn-ea"/>
            </a:rPr>
            <a:t>当然，</a:t>
          </a:r>
          <a:r>
            <a:rPr lang="zh-CN" sz="2400" b="0" kern="1200" dirty="0" smtClean="0">
              <a:solidFill>
                <a:srgbClr val="003300"/>
              </a:solidFill>
              <a:latin typeface="+mn-ea"/>
              <a:ea typeface="+mn-ea"/>
            </a:rPr>
            <a:t>我们</a:t>
          </a:r>
          <a:r>
            <a:rPr lang="zh-CN" altLang="en-US" sz="2400" b="0" kern="1200" dirty="0" smtClean="0">
              <a:solidFill>
                <a:srgbClr val="003300"/>
              </a:solidFill>
              <a:latin typeface="+mn-ea"/>
              <a:ea typeface="+mn-ea"/>
            </a:rPr>
            <a:t>可以</a:t>
          </a:r>
          <a:r>
            <a:rPr lang="zh-CN" sz="2400" b="0" kern="1200" dirty="0" smtClean="0">
              <a:solidFill>
                <a:srgbClr val="003300"/>
              </a:solidFill>
              <a:latin typeface="+mn-ea"/>
              <a:ea typeface="+mn-ea"/>
            </a:rPr>
            <a:t>在编写应用程序的时候，修改这个限定值使</a:t>
          </a:r>
          <a:r>
            <a:rPr lang="en-US" sz="2400" b="0" kern="1200" dirty="0" smtClean="0">
              <a:solidFill>
                <a:srgbClr val="003300"/>
              </a:solidFill>
              <a:latin typeface="+mn-ea"/>
              <a:ea typeface="+mn-ea"/>
            </a:rPr>
            <a:t>Session</a:t>
          </a:r>
          <a:r>
            <a:rPr lang="zh-CN" sz="2400" b="0" kern="1200" dirty="0" smtClean="0">
              <a:solidFill>
                <a:srgbClr val="003300"/>
              </a:solidFill>
              <a:latin typeface="+mn-ea"/>
              <a:ea typeface="+mn-ea"/>
            </a:rPr>
            <a:t>能在特定时间内有效。</a:t>
          </a:r>
          <a:endParaRPr lang="zh-CN" sz="2400" b="0" kern="1200" dirty="0">
            <a:solidFill>
              <a:srgbClr val="003300"/>
            </a:solidFill>
            <a:latin typeface="+mn-ea"/>
            <a:ea typeface="+mn-ea"/>
          </a:endParaRPr>
        </a:p>
      </dsp:txBody>
      <dsp:txXfrm>
        <a:off x="451416" y="3948941"/>
        <a:ext cx="8046846" cy="731531"/>
      </dsp:txXfrm>
    </dsp:sp>
    <dsp:sp modelId="{F655142D-9B67-4160-9A7B-0D0F1C4C8FC7}">
      <dsp:nvSpPr>
        <dsp:cNvPr id="0" name=""/>
        <dsp:cNvSpPr/>
      </dsp:nvSpPr>
      <dsp:spPr>
        <a:xfrm>
          <a:off x="451416" y="4680520"/>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0CD5409-8230-4A5A-B2DB-1A61F98B9301}">
      <dsp:nvSpPr>
        <dsp:cNvPr id="0" name=""/>
        <dsp:cNvSpPr/>
      </dsp:nvSpPr>
      <dsp:spPr>
        <a:xfrm>
          <a:off x="1586916" y="4680520"/>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873EC40-FBA3-4C4C-9E2F-5B89AFDB7F59}">
      <dsp:nvSpPr>
        <dsp:cNvPr id="0" name=""/>
        <dsp:cNvSpPr/>
      </dsp:nvSpPr>
      <dsp:spPr>
        <a:xfrm>
          <a:off x="2722415" y="4680520"/>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D680FB8-E2BC-4593-BBF9-E986527C6D09}">
      <dsp:nvSpPr>
        <dsp:cNvPr id="0" name=""/>
        <dsp:cNvSpPr/>
      </dsp:nvSpPr>
      <dsp:spPr>
        <a:xfrm>
          <a:off x="3857915" y="4680520"/>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8407736-4846-4696-84F0-66F2E58F1AF7}">
      <dsp:nvSpPr>
        <dsp:cNvPr id="0" name=""/>
        <dsp:cNvSpPr/>
      </dsp:nvSpPr>
      <dsp:spPr>
        <a:xfrm>
          <a:off x="4993414" y="4680520"/>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749EB23-FE06-42C6-8029-DD727DE5AE2A}">
      <dsp:nvSpPr>
        <dsp:cNvPr id="0" name=""/>
        <dsp:cNvSpPr/>
      </dsp:nvSpPr>
      <dsp:spPr>
        <a:xfrm>
          <a:off x="6128913" y="4680520"/>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1DE2F2C-054B-43D0-A337-987A20FB4ED4}">
      <dsp:nvSpPr>
        <dsp:cNvPr id="0" name=""/>
        <dsp:cNvSpPr/>
      </dsp:nvSpPr>
      <dsp:spPr>
        <a:xfrm>
          <a:off x="7264413" y="4680520"/>
          <a:ext cx="1072912" cy="17881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7E680-C70D-493C-8147-1CD5059FF837}">
      <dsp:nvSpPr>
        <dsp:cNvPr id="0" name=""/>
        <dsp:cNvSpPr/>
      </dsp:nvSpPr>
      <dsp:spPr>
        <a:xfrm>
          <a:off x="0" y="12156"/>
          <a:ext cx="8949680" cy="11683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b="0" kern="1200" baseline="0" dirty="0" smtClean="0">
              <a:latin typeface="Tahoma" panose="020B0604030504040204" pitchFamily="34" charset="0"/>
              <a:ea typeface="+mn-ea"/>
            </a:rPr>
            <a:t>Cookie</a:t>
          </a:r>
          <a:r>
            <a:rPr lang="zh-CN" sz="2000" b="0" kern="1200" baseline="0" dirty="0" smtClean="0">
              <a:latin typeface="Tahoma" panose="020B0604030504040204" pitchFamily="34" charset="0"/>
              <a:ea typeface="+mn-ea"/>
            </a:rPr>
            <a:t>数据存放在客户的浏览器上，</a:t>
          </a:r>
          <a:r>
            <a:rPr lang="en-US" sz="2000" b="0" kern="1200" baseline="0" dirty="0" smtClean="0">
              <a:latin typeface="Tahoma" panose="020B0604030504040204" pitchFamily="34" charset="0"/>
              <a:ea typeface="+mn-ea"/>
            </a:rPr>
            <a:t>Session</a:t>
          </a:r>
          <a:r>
            <a:rPr lang="zh-CN" sz="2000" b="0" kern="1200" baseline="0" dirty="0" smtClean="0">
              <a:latin typeface="Tahoma" panose="020B0604030504040204" pitchFamily="34" charset="0"/>
              <a:ea typeface="+mn-ea"/>
            </a:rPr>
            <a:t>数据放在服务器上。</a:t>
          </a:r>
          <a:endParaRPr lang="zh-CN" sz="2000" kern="1200" baseline="0" dirty="0">
            <a:latin typeface="Tahoma" panose="020B0604030504040204" pitchFamily="34" charset="0"/>
            <a:ea typeface="+mn-ea"/>
          </a:endParaRPr>
        </a:p>
      </dsp:txBody>
      <dsp:txXfrm>
        <a:off x="57035" y="69191"/>
        <a:ext cx="8835610" cy="1054307"/>
      </dsp:txXfrm>
    </dsp:sp>
    <dsp:sp modelId="{69CF1F45-0CCD-41B3-B77A-58ADF7C881A1}">
      <dsp:nvSpPr>
        <dsp:cNvPr id="0" name=""/>
        <dsp:cNvSpPr/>
      </dsp:nvSpPr>
      <dsp:spPr>
        <a:xfrm>
          <a:off x="0" y="1246774"/>
          <a:ext cx="8949680" cy="11683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b="0" kern="1200" baseline="0" dirty="0" smtClean="0">
              <a:latin typeface="Tahoma" panose="020B0604030504040204" pitchFamily="34" charset="0"/>
              <a:ea typeface="+mn-ea"/>
            </a:rPr>
            <a:t>Cookie</a:t>
          </a:r>
          <a:r>
            <a:rPr lang="zh-CN" sz="2000" b="0" kern="1200" baseline="0" dirty="0" smtClean="0">
              <a:latin typeface="Tahoma" panose="020B0604030504040204" pitchFamily="34" charset="0"/>
              <a:ea typeface="+mn-ea"/>
            </a:rPr>
            <a:t>不是很安全，别人可以分析存放在本地的</a:t>
          </a:r>
          <a:r>
            <a:rPr lang="en-US" sz="2000" b="0" kern="1200" baseline="0" dirty="0" smtClean="0">
              <a:latin typeface="Tahoma" panose="020B0604030504040204" pitchFamily="34" charset="0"/>
              <a:ea typeface="+mn-ea"/>
            </a:rPr>
            <a:t>Cookie</a:t>
          </a:r>
          <a:r>
            <a:rPr lang="zh-CN" sz="2000" b="0" kern="1200" baseline="0" dirty="0" smtClean="0">
              <a:latin typeface="Tahoma" panose="020B0604030504040204" pitchFamily="34" charset="0"/>
              <a:ea typeface="+mn-ea"/>
            </a:rPr>
            <a:t>并进行</a:t>
          </a:r>
          <a:r>
            <a:rPr lang="en-US" sz="2000" b="0" kern="1200" baseline="0" dirty="0" smtClean="0">
              <a:latin typeface="Tahoma" panose="020B0604030504040204" pitchFamily="34" charset="0"/>
              <a:ea typeface="+mn-ea"/>
            </a:rPr>
            <a:t>Cookie</a:t>
          </a:r>
          <a:r>
            <a:rPr lang="zh-CN" sz="2000" b="0" kern="1200" baseline="0" dirty="0" smtClean="0">
              <a:latin typeface="Tahoma" panose="020B0604030504040204" pitchFamily="34" charset="0"/>
              <a:ea typeface="+mn-ea"/>
            </a:rPr>
            <a:t>欺骗</a:t>
          </a:r>
          <a:r>
            <a:rPr lang="zh-CN" altLang="en-US" sz="2000" b="0" kern="1200" baseline="0" dirty="0" smtClean="0">
              <a:latin typeface="Tahoma" panose="020B0604030504040204" pitchFamily="34" charset="0"/>
              <a:ea typeface="+mn-ea"/>
            </a:rPr>
            <a:t>。</a:t>
          </a:r>
          <a:r>
            <a:rPr lang="zh-CN" altLang="en-US" sz="2000" b="0" kern="1200" baseline="0" dirty="0" smtClean="0">
              <a:solidFill>
                <a:srgbClr val="FFFF00"/>
              </a:solidFill>
              <a:latin typeface="Tahoma" panose="020B0604030504040204" pitchFamily="34" charset="0"/>
              <a:ea typeface="+mn-ea"/>
            </a:rPr>
            <a:t>从</a:t>
          </a:r>
          <a:r>
            <a:rPr lang="zh-CN" sz="2000" b="0" kern="1200" baseline="0" dirty="0" smtClean="0">
              <a:solidFill>
                <a:srgbClr val="FFFF00"/>
              </a:solidFill>
              <a:latin typeface="Tahoma" panose="020B0604030504040204" pitchFamily="34" charset="0"/>
              <a:ea typeface="+mn-ea"/>
            </a:rPr>
            <a:t>安全</a:t>
          </a:r>
          <a:r>
            <a:rPr lang="zh-CN" altLang="en-US" sz="2000" b="0" kern="1200" baseline="0" dirty="0" smtClean="0">
              <a:solidFill>
                <a:srgbClr val="FFFF00"/>
              </a:solidFill>
              <a:latin typeface="Tahoma" panose="020B0604030504040204" pitchFamily="34" charset="0"/>
              <a:ea typeface="+mn-ea"/>
            </a:rPr>
            <a:t>方面</a:t>
          </a:r>
          <a:r>
            <a:rPr lang="zh-CN" sz="2000" b="0" kern="1200" baseline="0" dirty="0" smtClean="0">
              <a:solidFill>
                <a:srgbClr val="FFFF00"/>
              </a:solidFill>
              <a:latin typeface="Tahoma" panose="020B0604030504040204" pitchFamily="34" charset="0"/>
              <a:ea typeface="+mn-ea"/>
            </a:rPr>
            <a:t>考虑</a:t>
          </a:r>
          <a:r>
            <a:rPr lang="zh-CN" altLang="en-US" sz="2000" b="0" kern="1200" baseline="0" dirty="0" smtClean="0">
              <a:solidFill>
                <a:srgbClr val="FFFF00"/>
              </a:solidFill>
              <a:latin typeface="Tahoma" panose="020B0604030504040204" pitchFamily="34" charset="0"/>
              <a:ea typeface="+mn-ea"/>
            </a:rPr>
            <a:t>，</a:t>
          </a:r>
          <a:r>
            <a:rPr lang="zh-CN" sz="2000" b="0" kern="1200" baseline="0" dirty="0" smtClean="0">
              <a:solidFill>
                <a:srgbClr val="FFFF00"/>
              </a:solidFill>
              <a:latin typeface="Tahoma" panose="020B0604030504040204" pitchFamily="34" charset="0"/>
              <a:ea typeface="+mn-ea"/>
            </a:rPr>
            <a:t>应当</a:t>
          </a:r>
          <a:r>
            <a:rPr lang="zh-CN" altLang="en-US" sz="2000" b="0" kern="1200" baseline="0" dirty="0" smtClean="0">
              <a:solidFill>
                <a:srgbClr val="FFFF00"/>
              </a:solidFill>
              <a:latin typeface="Tahoma" panose="020B0604030504040204" pitchFamily="34" charset="0"/>
              <a:ea typeface="+mn-ea"/>
            </a:rPr>
            <a:t>尽量</a:t>
          </a:r>
          <a:r>
            <a:rPr lang="zh-CN" sz="2000" b="0" kern="1200" baseline="0" dirty="0" smtClean="0">
              <a:solidFill>
                <a:srgbClr val="FFFF00"/>
              </a:solidFill>
              <a:latin typeface="Tahoma" panose="020B0604030504040204" pitchFamily="34" charset="0"/>
              <a:ea typeface="+mn-ea"/>
            </a:rPr>
            <a:t>使用</a:t>
          </a:r>
          <a:r>
            <a:rPr lang="en-US" sz="2000" b="0" kern="1200" baseline="0" dirty="0" smtClean="0">
              <a:solidFill>
                <a:srgbClr val="FFFF00"/>
              </a:solidFill>
              <a:latin typeface="Tahoma" panose="020B0604030504040204" pitchFamily="34" charset="0"/>
              <a:ea typeface="+mn-ea"/>
            </a:rPr>
            <a:t>Session</a:t>
          </a:r>
          <a:r>
            <a:rPr lang="zh-CN" sz="2000" b="0" kern="1200" baseline="0" dirty="0" smtClean="0">
              <a:solidFill>
                <a:srgbClr val="FFFF00"/>
              </a:solidFill>
              <a:latin typeface="Tahoma" panose="020B0604030504040204" pitchFamily="34" charset="0"/>
              <a:ea typeface="+mn-ea"/>
            </a:rPr>
            <a:t>。</a:t>
          </a:r>
          <a:endParaRPr lang="zh-CN" sz="2000" kern="1200" baseline="0" dirty="0">
            <a:solidFill>
              <a:srgbClr val="FFFF00"/>
            </a:solidFill>
            <a:latin typeface="Tahoma" panose="020B0604030504040204" pitchFamily="34" charset="0"/>
            <a:ea typeface="+mn-ea"/>
          </a:endParaRPr>
        </a:p>
      </dsp:txBody>
      <dsp:txXfrm>
        <a:off x="57035" y="1303809"/>
        <a:ext cx="8835610" cy="1054307"/>
      </dsp:txXfrm>
    </dsp:sp>
    <dsp:sp modelId="{114AFB77-552A-481C-B6E6-93AB4F917A96}">
      <dsp:nvSpPr>
        <dsp:cNvPr id="0" name=""/>
        <dsp:cNvSpPr/>
      </dsp:nvSpPr>
      <dsp:spPr>
        <a:xfrm>
          <a:off x="0" y="2481392"/>
          <a:ext cx="8949680" cy="11683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b="0" kern="1200" baseline="0" dirty="0" smtClean="0">
              <a:latin typeface="Tahoma" panose="020B0604030504040204" pitchFamily="34" charset="0"/>
              <a:ea typeface="+mn-ea"/>
            </a:rPr>
            <a:t>Session</a:t>
          </a:r>
          <a:r>
            <a:rPr lang="zh-CN" sz="2000" b="0" kern="1200" baseline="0" dirty="0" smtClean="0">
              <a:latin typeface="Tahoma" panose="020B0604030504040204" pitchFamily="34" charset="0"/>
              <a:ea typeface="+mn-ea"/>
            </a:rPr>
            <a:t>会在一定时间内保存在服务器上。当访问增多，会比较占用服务器的资源，影响性能。</a:t>
          </a:r>
          <a:r>
            <a:rPr lang="zh-CN" altLang="en-US" sz="2000" b="0" kern="1200" baseline="0" dirty="0" smtClean="0">
              <a:solidFill>
                <a:srgbClr val="FFFF00"/>
              </a:solidFill>
              <a:latin typeface="Tahoma" panose="020B0604030504040204" pitchFamily="34" charset="0"/>
              <a:ea typeface="+mn-ea"/>
            </a:rPr>
            <a:t>从</a:t>
          </a:r>
          <a:r>
            <a:rPr lang="zh-CN" sz="2000" b="0" kern="1200" baseline="0" dirty="0" smtClean="0">
              <a:solidFill>
                <a:srgbClr val="FFFF00"/>
              </a:solidFill>
              <a:latin typeface="Tahoma" panose="020B0604030504040204" pitchFamily="34" charset="0"/>
              <a:ea typeface="+mn-ea"/>
            </a:rPr>
            <a:t>减轻服务器</a:t>
          </a:r>
          <a:r>
            <a:rPr lang="zh-CN" altLang="en-US" sz="2000" b="0" kern="1200" baseline="0" dirty="0" smtClean="0">
              <a:solidFill>
                <a:srgbClr val="FFFF00"/>
              </a:solidFill>
              <a:latin typeface="Tahoma" panose="020B0604030504040204" pitchFamily="34" charset="0"/>
              <a:ea typeface="+mn-ea"/>
            </a:rPr>
            <a:t>压力，提高系统</a:t>
          </a:r>
          <a:r>
            <a:rPr lang="zh-CN" sz="2000" b="0" kern="1200" baseline="0" dirty="0" smtClean="0">
              <a:solidFill>
                <a:srgbClr val="FFFF00"/>
              </a:solidFill>
              <a:latin typeface="Tahoma" panose="020B0604030504040204" pitchFamily="34" charset="0"/>
              <a:ea typeface="+mn-ea"/>
            </a:rPr>
            <a:t>性能方面</a:t>
          </a:r>
          <a:r>
            <a:rPr lang="zh-CN" altLang="en-US" sz="2000" b="0" kern="1200" baseline="0" dirty="0" smtClean="0">
              <a:solidFill>
                <a:srgbClr val="FFFF00"/>
              </a:solidFill>
              <a:latin typeface="Tahoma" panose="020B0604030504040204" pitchFamily="34" charset="0"/>
              <a:ea typeface="+mn-ea"/>
            </a:rPr>
            <a:t>来</a:t>
          </a:r>
          <a:r>
            <a:rPr lang="zh-CN" sz="2000" b="0" kern="1200" baseline="0" dirty="0" smtClean="0">
              <a:solidFill>
                <a:srgbClr val="FFFF00"/>
              </a:solidFill>
              <a:latin typeface="Tahoma" panose="020B0604030504040204" pitchFamily="34" charset="0"/>
              <a:ea typeface="+mn-ea"/>
            </a:rPr>
            <a:t>考虑，应当</a:t>
          </a:r>
          <a:r>
            <a:rPr lang="zh-CN" altLang="en-US" sz="2000" b="0" kern="1200" baseline="0" dirty="0" smtClean="0">
              <a:solidFill>
                <a:srgbClr val="FFFF00"/>
              </a:solidFill>
              <a:latin typeface="Tahoma" panose="020B0604030504040204" pitchFamily="34" charset="0"/>
              <a:ea typeface="+mn-ea"/>
            </a:rPr>
            <a:t>尽量</a:t>
          </a:r>
          <a:r>
            <a:rPr lang="zh-CN" sz="2000" b="0" kern="1200" baseline="0" dirty="0" smtClean="0">
              <a:solidFill>
                <a:srgbClr val="FFFF00"/>
              </a:solidFill>
              <a:latin typeface="Tahoma" panose="020B0604030504040204" pitchFamily="34" charset="0"/>
              <a:ea typeface="+mn-ea"/>
            </a:rPr>
            <a:t>使用</a:t>
          </a:r>
          <a:r>
            <a:rPr lang="en-US" sz="2000" b="0" kern="1200" baseline="0" dirty="0" smtClean="0">
              <a:solidFill>
                <a:srgbClr val="FFFF00"/>
              </a:solidFill>
              <a:latin typeface="Tahoma" panose="020B0604030504040204" pitchFamily="34" charset="0"/>
              <a:ea typeface="+mn-ea"/>
            </a:rPr>
            <a:t>Cookie</a:t>
          </a:r>
          <a:r>
            <a:rPr lang="zh-CN" sz="2000" b="0" kern="1200" baseline="0" dirty="0" smtClean="0">
              <a:solidFill>
                <a:srgbClr val="FFFF00"/>
              </a:solidFill>
              <a:latin typeface="Tahoma" panose="020B0604030504040204" pitchFamily="34" charset="0"/>
              <a:ea typeface="+mn-ea"/>
            </a:rPr>
            <a:t>。</a:t>
          </a:r>
          <a:endParaRPr lang="zh-CN" sz="2000" kern="1200" baseline="0" dirty="0">
            <a:solidFill>
              <a:srgbClr val="FFFF00"/>
            </a:solidFill>
            <a:latin typeface="Tahoma" panose="020B0604030504040204" pitchFamily="34" charset="0"/>
            <a:ea typeface="+mn-ea"/>
          </a:endParaRPr>
        </a:p>
      </dsp:txBody>
      <dsp:txXfrm>
        <a:off x="57035" y="2538427"/>
        <a:ext cx="8835610" cy="1054307"/>
      </dsp:txXfrm>
    </dsp:sp>
    <dsp:sp modelId="{39F962BE-7878-4B54-AD03-5B9514E598C6}">
      <dsp:nvSpPr>
        <dsp:cNvPr id="0" name=""/>
        <dsp:cNvSpPr/>
      </dsp:nvSpPr>
      <dsp:spPr>
        <a:xfrm>
          <a:off x="0" y="3716009"/>
          <a:ext cx="8949680" cy="11683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zh-CN" sz="2000" b="0" kern="1200" baseline="0" dirty="0" smtClean="0">
              <a:latin typeface="Tahoma" panose="020B0604030504040204" pitchFamily="34" charset="0"/>
              <a:ea typeface="+mn-ea"/>
            </a:rPr>
            <a:t>单个</a:t>
          </a:r>
          <a:r>
            <a:rPr lang="en-US" sz="2000" b="0" kern="1200" baseline="0" dirty="0" smtClean="0">
              <a:latin typeface="Tahoma" panose="020B0604030504040204" pitchFamily="34" charset="0"/>
              <a:ea typeface="+mn-ea"/>
            </a:rPr>
            <a:t>Cookie</a:t>
          </a:r>
          <a:r>
            <a:rPr lang="zh-CN" sz="2000" b="0" kern="1200" baseline="0" dirty="0" smtClean="0">
              <a:latin typeface="Tahoma" panose="020B0604030504040204" pitchFamily="34" charset="0"/>
              <a:ea typeface="+mn-ea"/>
            </a:rPr>
            <a:t>保存的数据不能超过</a:t>
          </a:r>
          <a:r>
            <a:rPr lang="en-US" sz="2000" b="0" kern="1200" baseline="0" dirty="0" smtClean="0">
              <a:latin typeface="Tahoma" panose="020B0604030504040204" pitchFamily="34" charset="0"/>
              <a:ea typeface="+mn-ea"/>
            </a:rPr>
            <a:t>4k</a:t>
          </a:r>
          <a:r>
            <a:rPr lang="zh-CN" sz="2000" b="0" kern="1200" baseline="0" dirty="0" smtClean="0">
              <a:latin typeface="Tahoma" panose="020B0604030504040204" pitchFamily="34" charset="0"/>
              <a:ea typeface="+mn-ea"/>
            </a:rPr>
            <a:t>，很多浏览器都限制一个站点最多保存</a:t>
          </a:r>
          <a:r>
            <a:rPr lang="en-US" sz="2000" b="0" kern="1200" baseline="0" dirty="0" smtClean="0">
              <a:latin typeface="Tahoma" panose="020B0604030504040204" pitchFamily="34" charset="0"/>
              <a:ea typeface="+mn-ea"/>
            </a:rPr>
            <a:t>20</a:t>
          </a:r>
          <a:r>
            <a:rPr lang="zh-CN" sz="2000" b="0" kern="1200" baseline="0" dirty="0" smtClean="0">
              <a:latin typeface="Tahoma" panose="020B0604030504040204" pitchFamily="34" charset="0"/>
              <a:ea typeface="+mn-ea"/>
            </a:rPr>
            <a:t>个</a:t>
          </a:r>
          <a:r>
            <a:rPr lang="en-US" sz="2000" b="0" kern="1200" baseline="0" dirty="0" smtClean="0">
              <a:latin typeface="Tahoma" panose="020B0604030504040204" pitchFamily="34" charset="0"/>
              <a:ea typeface="+mn-ea"/>
            </a:rPr>
            <a:t>Cookie</a:t>
          </a:r>
          <a:r>
            <a:rPr lang="zh-CN" sz="2000" b="0" kern="1200" baseline="0" dirty="0" smtClean="0">
              <a:latin typeface="Tahoma" panose="020B0604030504040204" pitchFamily="34" charset="0"/>
              <a:ea typeface="+mn-ea"/>
            </a:rPr>
            <a:t>。</a:t>
          </a:r>
          <a:endParaRPr lang="zh-CN" sz="2000" kern="1200" baseline="0" dirty="0">
            <a:latin typeface="Tahoma" panose="020B0604030504040204" pitchFamily="34" charset="0"/>
            <a:ea typeface="+mn-ea"/>
          </a:endParaRPr>
        </a:p>
      </dsp:txBody>
      <dsp:txXfrm>
        <a:off x="57035" y="3773044"/>
        <a:ext cx="8835610" cy="10543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50A63-ED85-4BD3-878F-BB2C640842C0}">
      <dsp:nvSpPr>
        <dsp:cNvPr id="0" name=""/>
        <dsp:cNvSpPr/>
      </dsp:nvSpPr>
      <dsp:spPr>
        <a:xfrm>
          <a:off x="936835" y="617"/>
          <a:ext cx="2159782" cy="129586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err="1" smtClean="0">
              <a:latin typeface="+mn-ea"/>
              <a:ea typeface="+mn-ea"/>
            </a:rPr>
            <a:t>setAttribute</a:t>
          </a:r>
          <a:r>
            <a:rPr lang="en-US" sz="2400" kern="1200" dirty="0" smtClean="0">
              <a:latin typeface="+mn-ea"/>
              <a:ea typeface="+mn-ea"/>
            </a:rPr>
            <a:t>()</a:t>
          </a:r>
          <a:endParaRPr lang="zh-CN" sz="2400" kern="1200" dirty="0">
            <a:latin typeface="+mn-ea"/>
            <a:ea typeface="+mn-ea"/>
          </a:endParaRPr>
        </a:p>
      </dsp:txBody>
      <dsp:txXfrm>
        <a:off x="936835" y="617"/>
        <a:ext cx="2159782" cy="1295869"/>
      </dsp:txXfrm>
    </dsp:sp>
    <dsp:sp modelId="{55050A2C-453B-44A7-AF45-549C0C8D8137}">
      <dsp:nvSpPr>
        <dsp:cNvPr id="0" name=""/>
        <dsp:cNvSpPr/>
      </dsp:nvSpPr>
      <dsp:spPr>
        <a:xfrm>
          <a:off x="3312596" y="617"/>
          <a:ext cx="2159782" cy="129586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err="1" smtClean="0">
              <a:latin typeface="+mn-ea"/>
              <a:ea typeface="+mn-ea"/>
            </a:rPr>
            <a:t>getAttribute</a:t>
          </a:r>
          <a:r>
            <a:rPr lang="en-US" sz="2400" kern="1200" dirty="0" smtClean="0">
              <a:latin typeface="+mn-ea"/>
              <a:ea typeface="+mn-ea"/>
            </a:rPr>
            <a:t>()</a:t>
          </a:r>
          <a:endParaRPr lang="zh-CN" sz="2400" kern="1200" dirty="0">
            <a:latin typeface="+mn-ea"/>
            <a:ea typeface="+mn-ea"/>
          </a:endParaRPr>
        </a:p>
      </dsp:txBody>
      <dsp:txXfrm>
        <a:off x="3312596" y="617"/>
        <a:ext cx="2159782" cy="1295869"/>
      </dsp:txXfrm>
    </dsp:sp>
    <dsp:sp modelId="{974C0BA8-D75D-4EB2-BF4E-D2BE027F1943}">
      <dsp:nvSpPr>
        <dsp:cNvPr id="0" name=""/>
        <dsp:cNvSpPr/>
      </dsp:nvSpPr>
      <dsp:spPr>
        <a:xfrm>
          <a:off x="5688357" y="617"/>
          <a:ext cx="2159782" cy="129586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latin typeface="+mn-ea"/>
              <a:ea typeface="+mn-ea"/>
            </a:rPr>
            <a:t>getAttributeNames</a:t>
          </a:r>
          <a:r>
            <a:rPr lang="en-US" sz="2400" kern="1200" dirty="0" smtClean="0">
              <a:latin typeface="+mn-ea"/>
              <a:ea typeface="+mn-ea"/>
            </a:rPr>
            <a:t>()</a:t>
          </a:r>
          <a:endParaRPr lang="zh-CN" sz="2400" kern="1200" dirty="0">
            <a:latin typeface="+mn-ea"/>
            <a:ea typeface="+mn-ea"/>
          </a:endParaRPr>
        </a:p>
      </dsp:txBody>
      <dsp:txXfrm>
        <a:off x="5688357" y="617"/>
        <a:ext cx="2159782" cy="1295869"/>
      </dsp:txXfrm>
    </dsp:sp>
    <dsp:sp modelId="{E6B9922C-3437-4F59-914E-430597C9A3BF}">
      <dsp:nvSpPr>
        <dsp:cNvPr id="0" name=""/>
        <dsp:cNvSpPr/>
      </dsp:nvSpPr>
      <dsp:spPr>
        <a:xfrm>
          <a:off x="936835" y="1512465"/>
          <a:ext cx="2159782" cy="129586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latin typeface="+mn-ea"/>
              <a:ea typeface="+mn-ea"/>
            </a:rPr>
            <a:t>invalidate()</a:t>
          </a:r>
          <a:endParaRPr lang="zh-CN" sz="2400" kern="1200" dirty="0">
            <a:latin typeface="+mn-ea"/>
            <a:ea typeface="+mn-ea"/>
          </a:endParaRPr>
        </a:p>
      </dsp:txBody>
      <dsp:txXfrm>
        <a:off x="936835" y="1512465"/>
        <a:ext cx="2159782" cy="1295869"/>
      </dsp:txXfrm>
    </dsp:sp>
    <dsp:sp modelId="{3E47D4EB-1E18-4A8A-A3F7-05F188DAF563}">
      <dsp:nvSpPr>
        <dsp:cNvPr id="0" name=""/>
        <dsp:cNvSpPr/>
      </dsp:nvSpPr>
      <dsp:spPr>
        <a:xfrm>
          <a:off x="3312596" y="1512465"/>
          <a:ext cx="2159782" cy="1295869"/>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latin typeface="+mn-ea"/>
              <a:ea typeface="+mn-ea"/>
            </a:rPr>
            <a:t>removeAttribute</a:t>
          </a:r>
          <a:r>
            <a:rPr lang="en-US" sz="2400" kern="1200" dirty="0" smtClean="0">
              <a:latin typeface="+mn-ea"/>
              <a:ea typeface="+mn-ea"/>
            </a:rPr>
            <a:t>()</a:t>
          </a:r>
          <a:endParaRPr lang="zh-CN" sz="2400" kern="1200" dirty="0">
            <a:latin typeface="+mn-ea"/>
            <a:ea typeface="+mn-ea"/>
          </a:endParaRPr>
        </a:p>
      </dsp:txBody>
      <dsp:txXfrm>
        <a:off x="3312596" y="1512465"/>
        <a:ext cx="2159782" cy="1295869"/>
      </dsp:txXfrm>
    </dsp:sp>
    <dsp:sp modelId="{48AAA129-5917-4C25-A856-D782013AAD58}">
      <dsp:nvSpPr>
        <dsp:cNvPr id="0" name=""/>
        <dsp:cNvSpPr/>
      </dsp:nvSpPr>
      <dsp:spPr>
        <a:xfrm>
          <a:off x="5688357" y="1512465"/>
          <a:ext cx="2159782" cy="129586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err="1" smtClean="0">
              <a:latin typeface="+mn-ea"/>
              <a:ea typeface="+mn-ea"/>
            </a:rPr>
            <a:t>isNew</a:t>
          </a:r>
          <a:r>
            <a:rPr lang="en-US" sz="2400" kern="1200" dirty="0" smtClean="0">
              <a:latin typeface="+mn-ea"/>
              <a:ea typeface="+mn-ea"/>
            </a:rPr>
            <a:t>()</a:t>
          </a:r>
          <a:endParaRPr lang="zh-CN" sz="2400" kern="1200" dirty="0">
            <a:latin typeface="+mn-ea"/>
            <a:ea typeface="+mn-ea"/>
          </a:endParaRPr>
        </a:p>
      </dsp:txBody>
      <dsp:txXfrm>
        <a:off x="5688357" y="1512465"/>
        <a:ext cx="2159782" cy="1295869"/>
      </dsp:txXfrm>
    </dsp:sp>
    <dsp:sp modelId="{86576C60-63B5-4829-991C-A2AC6CD1C13E}">
      <dsp:nvSpPr>
        <dsp:cNvPr id="0" name=""/>
        <dsp:cNvSpPr/>
      </dsp:nvSpPr>
      <dsp:spPr>
        <a:xfrm>
          <a:off x="936835" y="3024313"/>
          <a:ext cx="2159782" cy="129586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err="1" smtClean="0">
              <a:latin typeface="+mn-ea"/>
              <a:ea typeface="+mn-ea"/>
            </a:rPr>
            <a:t>getID</a:t>
          </a:r>
          <a:r>
            <a:rPr lang="en-US" sz="2400" kern="1200" dirty="0" smtClean="0">
              <a:latin typeface="+mn-ea"/>
              <a:ea typeface="+mn-ea"/>
            </a:rPr>
            <a:t>()</a:t>
          </a:r>
          <a:endParaRPr lang="zh-CN" sz="2400" kern="1200" dirty="0">
            <a:latin typeface="+mn-ea"/>
            <a:ea typeface="+mn-ea"/>
          </a:endParaRPr>
        </a:p>
      </dsp:txBody>
      <dsp:txXfrm>
        <a:off x="936835" y="3024313"/>
        <a:ext cx="2159782" cy="1295869"/>
      </dsp:txXfrm>
    </dsp:sp>
    <dsp:sp modelId="{914F7187-A2BB-49F4-B4D9-B2F0A1B94120}">
      <dsp:nvSpPr>
        <dsp:cNvPr id="0" name=""/>
        <dsp:cNvSpPr/>
      </dsp:nvSpPr>
      <dsp:spPr>
        <a:xfrm>
          <a:off x="3312596" y="3024313"/>
          <a:ext cx="2159782" cy="129586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err="1" smtClean="0">
              <a:latin typeface="+mn-ea"/>
              <a:ea typeface="+mn-ea"/>
            </a:rPr>
            <a:t>getCreationTime</a:t>
          </a:r>
          <a:r>
            <a:rPr lang="en-US" sz="2400" kern="1200" dirty="0" smtClean="0">
              <a:latin typeface="+mn-ea"/>
              <a:ea typeface="+mn-ea"/>
            </a:rPr>
            <a:t>()</a:t>
          </a:r>
          <a:endParaRPr lang="zh-CN" sz="2400" kern="1200" dirty="0">
            <a:latin typeface="+mn-ea"/>
            <a:ea typeface="+mn-ea"/>
          </a:endParaRPr>
        </a:p>
      </dsp:txBody>
      <dsp:txXfrm>
        <a:off x="3312596" y="3024313"/>
        <a:ext cx="2159782" cy="1295869"/>
      </dsp:txXfrm>
    </dsp:sp>
    <dsp:sp modelId="{5462C23B-4A13-4EC1-92FC-7335506EED5D}">
      <dsp:nvSpPr>
        <dsp:cNvPr id="0" name=""/>
        <dsp:cNvSpPr/>
      </dsp:nvSpPr>
      <dsp:spPr>
        <a:xfrm>
          <a:off x="5688357" y="3024313"/>
          <a:ext cx="2159782" cy="129586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latin typeface="+mn-ea"/>
              <a:ea typeface="+mn-ea"/>
            </a:rPr>
            <a:t>getLastAccessedTime</a:t>
          </a:r>
          <a:r>
            <a:rPr lang="en-US" sz="2400" kern="1200" dirty="0" smtClean="0">
              <a:latin typeface="+mn-ea"/>
              <a:ea typeface="+mn-ea"/>
            </a:rPr>
            <a:t>()</a:t>
          </a:r>
          <a:endParaRPr lang="zh-CN" sz="2400" kern="1200" dirty="0">
            <a:latin typeface="+mn-ea"/>
            <a:ea typeface="+mn-ea"/>
          </a:endParaRPr>
        </a:p>
      </dsp:txBody>
      <dsp:txXfrm>
        <a:off x="5688357" y="3024313"/>
        <a:ext cx="2159782" cy="1295869"/>
      </dsp:txXfrm>
    </dsp:sp>
    <dsp:sp modelId="{45DF73C8-1FDC-46FB-945D-8683DEE2B3E9}">
      <dsp:nvSpPr>
        <dsp:cNvPr id="0" name=""/>
        <dsp:cNvSpPr/>
      </dsp:nvSpPr>
      <dsp:spPr>
        <a:xfrm>
          <a:off x="936835" y="4536161"/>
          <a:ext cx="2159782" cy="1295869"/>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err="1" smtClean="0">
              <a:latin typeface="+mn-ea"/>
              <a:ea typeface="+mn-ea"/>
            </a:rPr>
            <a:t>setMaxInactiveInterval</a:t>
          </a:r>
          <a:r>
            <a:rPr lang="en-US" sz="2400" kern="1200" dirty="0" smtClean="0">
              <a:latin typeface="+mn-ea"/>
              <a:ea typeface="+mn-ea"/>
            </a:rPr>
            <a:t>()</a:t>
          </a:r>
          <a:endParaRPr lang="zh-CN" sz="2400" kern="1200" dirty="0">
            <a:latin typeface="+mn-ea"/>
            <a:ea typeface="+mn-ea"/>
          </a:endParaRPr>
        </a:p>
      </dsp:txBody>
      <dsp:txXfrm>
        <a:off x="936835" y="4536161"/>
        <a:ext cx="2159782" cy="1295869"/>
      </dsp:txXfrm>
    </dsp:sp>
    <dsp:sp modelId="{74B82463-621D-4E10-BB0D-A1FE9582ABCB}">
      <dsp:nvSpPr>
        <dsp:cNvPr id="0" name=""/>
        <dsp:cNvSpPr/>
      </dsp:nvSpPr>
      <dsp:spPr>
        <a:xfrm>
          <a:off x="3312596" y="4536161"/>
          <a:ext cx="2159782" cy="129586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err="1" smtClean="0">
              <a:latin typeface="+mn-ea"/>
              <a:ea typeface="+mn-ea"/>
            </a:rPr>
            <a:t>getMaxInactiveInterval</a:t>
          </a:r>
          <a:r>
            <a:rPr lang="en-US" sz="2400" kern="1200" dirty="0" smtClean="0">
              <a:latin typeface="+mn-ea"/>
              <a:ea typeface="+mn-ea"/>
            </a:rPr>
            <a:t>()</a:t>
          </a:r>
          <a:endParaRPr lang="zh-CN" sz="2400" kern="1200" dirty="0">
            <a:latin typeface="+mn-ea"/>
            <a:ea typeface="+mn-ea"/>
          </a:endParaRPr>
        </a:p>
      </dsp:txBody>
      <dsp:txXfrm>
        <a:off x="3312596" y="4536161"/>
        <a:ext cx="2159782" cy="1295869"/>
      </dsp:txXfrm>
    </dsp:sp>
    <dsp:sp modelId="{D28E3BB9-6C37-473D-A7B2-CEA04F2527A7}">
      <dsp:nvSpPr>
        <dsp:cNvPr id="0" name=""/>
        <dsp:cNvSpPr/>
      </dsp:nvSpPr>
      <dsp:spPr>
        <a:xfrm>
          <a:off x="5688357" y="4536161"/>
          <a:ext cx="2159782" cy="129586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CN" sz="2400" kern="1200" dirty="0" smtClean="0">
              <a:latin typeface="+mn-ea"/>
              <a:ea typeface="+mn-ea"/>
            </a:rPr>
            <a:t>……</a:t>
          </a:r>
          <a:endParaRPr lang="zh-CN" sz="2400" kern="1200" dirty="0">
            <a:latin typeface="+mn-ea"/>
            <a:ea typeface="+mn-ea"/>
          </a:endParaRPr>
        </a:p>
      </dsp:txBody>
      <dsp:txXfrm>
        <a:off x="5688357" y="4536161"/>
        <a:ext cx="2159782" cy="12958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1706F-CB6D-4987-932E-5183DADF192D}">
      <dsp:nvSpPr>
        <dsp:cNvPr id="0" name=""/>
        <dsp:cNvSpPr/>
      </dsp:nvSpPr>
      <dsp:spPr>
        <a:xfrm>
          <a:off x="0" y="326"/>
          <a:ext cx="9109670" cy="92267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mn-ea"/>
              <a:ea typeface="+mn-ea"/>
            </a:rPr>
            <a:t>Session</a:t>
          </a:r>
          <a:r>
            <a:rPr lang="zh-CN" sz="2400" kern="1200" dirty="0" smtClean="0">
              <a:latin typeface="+mn-ea"/>
              <a:ea typeface="+mn-ea"/>
            </a:rPr>
            <a:t>对象是有生命期的，生命期结束，则</a:t>
          </a:r>
          <a:r>
            <a:rPr lang="en-US" sz="2400" kern="1200" dirty="0" smtClean="0">
              <a:latin typeface="+mn-ea"/>
              <a:ea typeface="+mn-ea"/>
            </a:rPr>
            <a:t>Session</a:t>
          </a:r>
          <a:r>
            <a:rPr lang="zh-CN" sz="2400" kern="1200" dirty="0" smtClean="0">
              <a:latin typeface="+mn-ea"/>
              <a:ea typeface="+mn-ea"/>
            </a:rPr>
            <a:t>对象被删除，与之绑定的</a:t>
          </a:r>
          <a:r>
            <a:rPr lang="en-US" sz="2400" kern="1200" dirty="0" smtClean="0">
              <a:latin typeface="+mn-ea"/>
              <a:ea typeface="+mn-ea"/>
            </a:rPr>
            <a:t>Session</a:t>
          </a:r>
          <a:r>
            <a:rPr lang="zh-CN" sz="2400" kern="1200" dirty="0" smtClean="0">
              <a:latin typeface="+mn-ea"/>
              <a:ea typeface="+mn-ea"/>
            </a:rPr>
            <a:t>作用范围变量也随之丢失。</a:t>
          </a:r>
          <a:endParaRPr lang="zh-CN" sz="2400" kern="1200" dirty="0">
            <a:latin typeface="+mn-ea"/>
            <a:ea typeface="+mn-ea"/>
          </a:endParaRPr>
        </a:p>
      </dsp:txBody>
      <dsp:txXfrm>
        <a:off x="45041" y="45367"/>
        <a:ext cx="9019588" cy="8325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zh-CN" altLang="en-US"/>
          </a:p>
        </p:txBody>
      </p:sp>
      <p:sp>
        <p:nvSpPr>
          <p:cNvPr id="542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67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42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42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35DD9D2-AE8B-4DFC-B21E-A0CD6831A4AC}" type="slidenum">
              <a:rPr lang="zh-CN" altLang="en-US"/>
              <a:pPr>
                <a:defRPr/>
              </a:pPr>
              <a:t>‹#›</a:t>
            </a:fld>
            <a:endParaRPr lang="en-US" altLang="zh-CN"/>
          </a:p>
        </p:txBody>
      </p:sp>
    </p:spTree>
    <p:extLst>
      <p:ext uri="{BB962C8B-B14F-4D97-AF65-F5344CB8AC3E}">
        <p14:creationId xmlns:p14="http://schemas.microsoft.com/office/powerpoint/2010/main" val="2675667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baike.baidu.com/item/%E7%BD%91%E7%BB%9C%E6%9C%8D%E5%8A%A1%E5%99%A8"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比较核心的技术</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a:t>
            </a:fld>
            <a:endParaRPr lang="en-US" altLang="zh-CN"/>
          </a:p>
        </p:txBody>
      </p:sp>
    </p:spTree>
    <p:extLst>
      <p:ext uri="{BB962C8B-B14F-4D97-AF65-F5344CB8AC3E}">
        <p14:creationId xmlns:p14="http://schemas.microsoft.com/office/powerpoint/2010/main" val="3765714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JDBC03/WEB-ROOT/a2.jsp</a:t>
            </a:r>
            <a:r>
              <a:rPr lang="en-US" altLang="zh-CN" baseline="0" dirty="0" smtClean="0"/>
              <a:t>     </a:t>
            </a:r>
            <a:r>
              <a:rPr lang="en-US" altLang="zh-CN" dirty="0" err="1" smtClean="0"/>
              <a:t>testPath</a:t>
            </a:r>
            <a:r>
              <a:rPr lang="en-US" altLang="zh-CN" dirty="0" smtClean="0"/>
              <a:t>/a1.jsp</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18</a:t>
            </a:fld>
            <a:endParaRPr lang="en-US" altLang="zh-CN"/>
          </a:p>
        </p:txBody>
      </p:sp>
    </p:spTree>
    <p:extLst>
      <p:ext uri="{BB962C8B-B14F-4D97-AF65-F5344CB8AC3E}">
        <p14:creationId xmlns:p14="http://schemas.microsoft.com/office/powerpoint/2010/main" val="989485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25</a:t>
            </a:fld>
            <a:endParaRPr lang="en-US" altLang="zh-CN"/>
          </a:p>
        </p:txBody>
      </p:sp>
    </p:spTree>
    <p:extLst>
      <p:ext uri="{BB962C8B-B14F-4D97-AF65-F5344CB8AC3E}">
        <p14:creationId xmlns:p14="http://schemas.microsoft.com/office/powerpoint/2010/main" val="4236222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Arial" charset="0"/>
                <a:ea typeface="+mn-ea"/>
                <a:cs typeface="+mn-cs"/>
              </a:rPr>
              <a:t>       当我们浏览以前访问过的网站时，网页中可能会出现 ：你好 </a:t>
            </a:r>
            <a:r>
              <a:rPr kumimoji="1" lang="en-US" altLang="zh-CN" sz="1200" b="0" i="0" kern="1200" dirty="0" smtClean="0">
                <a:solidFill>
                  <a:schemeClr val="tx1"/>
                </a:solidFill>
                <a:effectLst/>
                <a:latin typeface="Arial" charset="0"/>
                <a:ea typeface="+mn-ea"/>
                <a:cs typeface="+mn-cs"/>
              </a:rPr>
              <a:t>XXX</a:t>
            </a:r>
            <a:r>
              <a:rPr kumimoji="1" lang="zh-CN" altLang="en-US" sz="1200" b="0" i="0" kern="1200" dirty="0" smtClean="0">
                <a:solidFill>
                  <a:schemeClr val="tx1"/>
                </a:solidFill>
                <a:effectLst/>
                <a:latin typeface="Arial" charset="0"/>
                <a:ea typeface="+mn-ea"/>
                <a:cs typeface="+mn-cs"/>
              </a:rPr>
              <a:t>，这会让我们感觉很亲切，就好像吃了一个小甜品一样。这其实是通过访问主机中的一个文件来实现的，这个文件就是 </a:t>
            </a:r>
            <a:r>
              <a:rPr kumimoji="1" lang="en-US" altLang="zh-CN" sz="1200" b="0" i="0" kern="1200" dirty="0" smtClean="0">
                <a:solidFill>
                  <a:schemeClr val="tx1"/>
                </a:solidFill>
                <a:effectLst/>
                <a:latin typeface="Arial" charset="0"/>
                <a:ea typeface="+mn-ea"/>
                <a:cs typeface="+mn-cs"/>
              </a:rPr>
              <a:t>Cookie</a:t>
            </a:r>
            <a:r>
              <a:rPr kumimoji="1" lang="zh-CN" altLang="en-US" sz="1200" b="0" i="0" kern="1200" dirty="0" smtClean="0">
                <a:solidFill>
                  <a:schemeClr val="tx1"/>
                </a:solidFill>
                <a:effectLst/>
                <a:latin typeface="Arial" charset="0"/>
                <a:ea typeface="+mn-ea"/>
                <a:cs typeface="+mn-cs"/>
              </a:rPr>
              <a:t>。在 </a:t>
            </a:r>
            <a:r>
              <a:rPr kumimoji="1" lang="en-US" altLang="zh-CN" sz="1200" b="0" i="0" kern="1200" dirty="0" smtClean="0">
                <a:solidFill>
                  <a:schemeClr val="tx1"/>
                </a:solidFill>
                <a:effectLst/>
                <a:latin typeface="Arial" charset="0"/>
                <a:ea typeface="+mn-ea"/>
                <a:cs typeface="+mn-cs"/>
              </a:rPr>
              <a:t>Internet </a:t>
            </a:r>
            <a:r>
              <a:rPr kumimoji="1" lang="zh-CN" altLang="en-US" sz="1200" b="0" i="0" kern="1200" dirty="0" smtClean="0">
                <a:solidFill>
                  <a:schemeClr val="tx1"/>
                </a:solidFill>
                <a:effectLst/>
                <a:latin typeface="Arial" charset="0"/>
                <a:ea typeface="+mn-ea"/>
                <a:cs typeface="+mn-cs"/>
              </a:rPr>
              <a:t>中，</a:t>
            </a:r>
            <a:r>
              <a:rPr kumimoji="1" lang="en-US" altLang="zh-CN" sz="1200" b="0" i="0" kern="1200" dirty="0" smtClean="0">
                <a:solidFill>
                  <a:schemeClr val="tx1"/>
                </a:solidFill>
                <a:effectLst/>
                <a:latin typeface="Arial" charset="0"/>
                <a:ea typeface="+mn-ea"/>
                <a:cs typeface="+mn-cs"/>
              </a:rPr>
              <a:t>Cookie </a:t>
            </a:r>
            <a:r>
              <a:rPr kumimoji="1" lang="zh-CN" altLang="en-US" sz="1200" b="0" i="0" kern="1200" dirty="0" smtClean="0">
                <a:solidFill>
                  <a:schemeClr val="tx1"/>
                </a:solidFill>
                <a:effectLst/>
                <a:latin typeface="Arial" charset="0"/>
                <a:ea typeface="+mn-ea"/>
                <a:cs typeface="+mn-cs"/>
              </a:rPr>
              <a:t>实际上是指小量信息，是由 </a:t>
            </a:r>
            <a:r>
              <a:rPr kumimoji="1" lang="en-US" altLang="zh-CN" sz="1200" b="0" i="0" kern="1200" dirty="0" smtClean="0">
                <a:solidFill>
                  <a:schemeClr val="tx1"/>
                </a:solidFill>
                <a:effectLst/>
                <a:latin typeface="Arial" charset="0"/>
                <a:ea typeface="+mn-ea"/>
                <a:cs typeface="+mn-cs"/>
              </a:rPr>
              <a:t>Web </a:t>
            </a:r>
            <a:r>
              <a:rPr kumimoji="1" lang="zh-CN" altLang="en-US" sz="1200" b="0" i="0" kern="1200" dirty="0" smtClean="0">
                <a:solidFill>
                  <a:schemeClr val="tx1"/>
                </a:solidFill>
                <a:effectLst/>
                <a:latin typeface="Arial" charset="0"/>
                <a:ea typeface="+mn-ea"/>
                <a:cs typeface="+mn-cs"/>
              </a:rPr>
              <a:t>服务器创建的，将信息存储在用户计算机上的文件。一般网络用户习惯用其复数形式 </a:t>
            </a:r>
            <a:r>
              <a:rPr kumimoji="1" lang="en-US" altLang="zh-CN" sz="1200" b="0" i="0" kern="1200" dirty="0" smtClean="0">
                <a:solidFill>
                  <a:schemeClr val="tx1"/>
                </a:solidFill>
                <a:effectLst/>
                <a:latin typeface="Arial" charset="0"/>
                <a:ea typeface="+mn-ea"/>
                <a:cs typeface="+mn-cs"/>
              </a:rPr>
              <a:t>Cookies</a:t>
            </a:r>
            <a:r>
              <a:rPr kumimoji="1" lang="zh-CN" altLang="en-US" sz="1200" b="0" i="0" kern="1200" dirty="0" smtClean="0">
                <a:solidFill>
                  <a:schemeClr val="tx1"/>
                </a:solidFill>
                <a:effectLst/>
                <a:latin typeface="Arial" charset="0"/>
                <a:ea typeface="+mn-ea"/>
                <a:cs typeface="+mn-cs"/>
              </a:rPr>
              <a:t>，指某些网站为了辨别用户身份、进行 </a:t>
            </a:r>
            <a:r>
              <a:rPr kumimoji="1" lang="en-US" altLang="zh-CN" sz="1200" b="0" i="0" kern="1200" dirty="0" smtClean="0">
                <a:solidFill>
                  <a:schemeClr val="tx1"/>
                </a:solidFill>
                <a:effectLst/>
                <a:latin typeface="Arial" charset="0"/>
                <a:ea typeface="+mn-ea"/>
                <a:cs typeface="+mn-cs"/>
              </a:rPr>
              <a:t>Session </a:t>
            </a:r>
            <a:r>
              <a:rPr kumimoji="1" lang="zh-CN" altLang="en-US" sz="1200" b="0" i="0" kern="1200" dirty="0" smtClean="0">
                <a:solidFill>
                  <a:schemeClr val="tx1"/>
                </a:solidFill>
                <a:effectLst/>
                <a:latin typeface="Arial" charset="0"/>
                <a:ea typeface="+mn-ea"/>
                <a:cs typeface="+mn-cs"/>
              </a:rPr>
              <a:t>跟踪而存储在用户本地终端上的数据，而这些数据通常会经过加密处理</a:t>
            </a:r>
            <a:r>
              <a:rPr kumimoji="1" lang="zh-CN" altLang="en-US" sz="1200" b="0" i="0" u="none" strike="noStrike" kern="1200" dirty="0" smtClean="0">
                <a:solidFill>
                  <a:schemeClr val="tx1"/>
                </a:solidFill>
                <a:effectLst/>
                <a:latin typeface="Arial" charset="0"/>
                <a:ea typeface="+mn-ea"/>
                <a:cs typeface="+mn-cs"/>
              </a:rPr>
              <a:t> </a:t>
            </a:r>
            <a:r>
              <a:rPr kumimoji="1" lang="zh-CN" altLang="en-US" sz="1200" b="0" i="0" kern="1200" dirty="0" smtClean="0">
                <a:solidFill>
                  <a:schemeClr val="tx1"/>
                </a:solidFill>
                <a:effectLst/>
                <a:latin typeface="Arial" charset="0"/>
                <a:ea typeface="+mn-ea"/>
                <a:cs typeface="+mn-cs"/>
              </a:rPr>
              <a:t> 。</a:t>
            </a:r>
            <a:endParaRPr kumimoji="1" lang="en-US" altLang="zh-CN" sz="1200" b="0" i="0" kern="1200" dirty="0" smtClean="0">
              <a:solidFill>
                <a:schemeClr val="tx1"/>
              </a:solidFill>
              <a:effectLst/>
              <a:latin typeface="Arial" charset="0"/>
              <a:ea typeface="+mn-ea"/>
              <a:cs typeface="+mn-cs"/>
            </a:endParaRPr>
          </a:p>
          <a:p>
            <a:r>
              <a:rPr kumimoji="1" lang="zh-CN" altLang="en-US" sz="1200" b="0" i="0" kern="1200" dirty="0" smtClean="0">
                <a:solidFill>
                  <a:schemeClr val="tx1"/>
                </a:solidFill>
                <a:effectLst/>
                <a:latin typeface="Arial" charset="0"/>
                <a:ea typeface="+mn-ea"/>
                <a:cs typeface="+mn-cs"/>
              </a:rPr>
              <a:t>       “</a:t>
            </a:r>
            <a:r>
              <a:rPr kumimoji="1" lang="en-US" altLang="zh-CN" sz="1200" b="0" i="0" kern="1200" dirty="0" smtClean="0">
                <a:solidFill>
                  <a:schemeClr val="tx1"/>
                </a:solidFill>
                <a:effectLst/>
                <a:latin typeface="Arial" charset="0"/>
                <a:ea typeface="+mn-ea"/>
                <a:cs typeface="+mn-cs"/>
              </a:rPr>
              <a:t>Cookie”</a:t>
            </a:r>
            <a:r>
              <a:rPr kumimoji="1" lang="zh-CN" altLang="en-US" sz="1200" b="0" i="0" kern="1200" dirty="0" smtClean="0">
                <a:solidFill>
                  <a:schemeClr val="tx1"/>
                </a:solidFill>
                <a:effectLst/>
                <a:latin typeface="Arial" charset="0"/>
                <a:ea typeface="+mn-ea"/>
                <a:cs typeface="+mn-cs"/>
              </a:rPr>
              <a:t>是小量信息，由</a:t>
            </a:r>
            <a:r>
              <a:rPr kumimoji="1" lang="zh-CN" altLang="en-US" sz="1200" b="0" i="0" u="none" strike="noStrike" kern="1200" dirty="0" smtClean="0">
                <a:solidFill>
                  <a:schemeClr val="tx1"/>
                </a:solidFill>
                <a:effectLst/>
                <a:latin typeface="Arial" charset="0"/>
                <a:ea typeface="+mn-ea"/>
                <a:cs typeface="+mn-cs"/>
                <a:hlinkClick r:id="rId3"/>
              </a:rPr>
              <a:t>网络服务器</a:t>
            </a:r>
            <a:r>
              <a:rPr kumimoji="1" lang="zh-CN" altLang="en-US" sz="1200" b="0" i="0" kern="1200" dirty="0" smtClean="0">
                <a:solidFill>
                  <a:schemeClr val="tx1"/>
                </a:solidFill>
                <a:effectLst/>
                <a:latin typeface="Arial" charset="0"/>
                <a:ea typeface="+mn-ea"/>
                <a:cs typeface="+mn-cs"/>
              </a:rPr>
              <a:t>发送出来以存储在网络浏览器上，从而下次这位独一无二的访客又回到该网络服务器时，可从该浏览器读回此信息。这是很有用的，让浏览器记住这位访客的特定信息，如上次访问的位置、花费的时间或用户首选项（如样式表）。</a:t>
            </a:r>
            <a:r>
              <a:rPr kumimoji="1" lang="en-US" altLang="zh-CN" sz="1200" b="0" i="0" kern="1200" dirty="0" smtClean="0">
                <a:solidFill>
                  <a:schemeClr val="tx1"/>
                </a:solidFill>
                <a:effectLst/>
                <a:latin typeface="Arial" charset="0"/>
                <a:ea typeface="+mn-ea"/>
                <a:cs typeface="+mn-cs"/>
              </a:rPr>
              <a:t>Cookie </a:t>
            </a:r>
            <a:r>
              <a:rPr kumimoji="1" lang="zh-CN" altLang="en-US" sz="1200" b="0" i="0" kern="1200" dirty="0" smtClean="0">
                <a:solidFill>
                  <a:schemeClr val="tx1"/>
                </a:solidFill>
                <a:effectLst/>
                <a:latin typeface="Arial" charset="0"/>
                <a:ea typeface="+mn-ea"/>
                <a:cs typeface="+mn-cs"/>
              </a:rPr>
              <a:t>是个存储在浏览器目录的文本文件，当浏览器运行时，存储在 </a:t>
            </a:r>
            <a:r>
              <a:rPr kumimoji="1" lang="en-US" altLang="zh-CN" sz="1200" b="0" i="0" kern="1200" dirty="0" smtClean="0">
                <a:solidFill>
                  <a:schemeClr val="tx1"/>
                </a:solidFill>
                <a:effectLst/>
                <a:latin typeface="Arial" charset="0"/>
                <a:ea typeface="+mn-ea"/>
                <a:cs typeface="+mn-cs"/>
              </a:rPr>
              <a:t>RAM </a:t>
            </a:r>
            <a:r>
              <a:rPr kumimoji="1" lang="zh-CN" altLang="en-US" sz="1200" b="0" i="0" kern="1200" dirty="0" smtClean="0">
                <a:solidFill>
                  <a:schemeClr val="tx1"/>
                </a:solidFill>
                <a:effectLst/>
                <a:latin typeface="Arial" charset="0"/>
                <a:ea typeface="+mn-ea"/>
                <a:cs typeface="+mn-cs"/>
              </a:rPr>
              <a:t>中。一旦你从该网站或网络服务器退出，</a:t>
            </a:r>
            <a:r>
              <a:rPr kumimoji="1" lang="en-US" altLang="zh-CN" sz="1200" b="0" i="0" kern="1200" dirty="0" smtClean="0">
                <a:solidFill>
                  <a:schemeClr val="tx1"/>
                </a:solidFill>
                <a:effectLst/>
                <a:latin typeface="Arial" charset="0"/>
                <a:ea typeface="+mn-ea"/>
                <a:cs typeface="+mn-cs"/>
              </a:rPr>
              <a:t>Cookie </a:t>
            </a:r>
            <a:r>
              <a:rPr kumimoji="1" lang="zh-CN" altLang="en-US" sz="1200" b="0" i="0" kern="1200" dirty="0" smtClean="0">
                <a:solidFill>
                  <a:schemeClr val="tx1"/>
                </a:solidFill>
                <a:effectLst/>
                <a:latin typeface="Arial" charset="0"/>
                <a:ea typeface="+mn-ea"/>
                <a:cs typeface="+mn-cs"/>
              </a:rPr>
              <a:t>也可存储在计算机的硬驱上。当访客结束其浏览器对话时，即终止的所有 </a:t>
            </a:r>
            <a:r>
              <a:rPr kumimoji="1" lang="en-US" altLang="zh-CN" sz="1200" b="0" i="0" kern="1200" dirty="0" smtClean="0">
                <a:solidFill>
                  <a:schemeClr val="tx1"/>
                </a:solidFill>
                <a:effectLst/>
                <a:latin typeface="Arial" charset="0"/>
                <a:ea typeface="+mn-ea"/>
                <a:cs typeface="+mn-cs"/>
              </a:rPr>
              <a:t>Cookie</a:t>
            </a:r>
            <a:r>
              <a:rPr kumimoji="1" lang="zh-CN" altLang="en-US" sz="1200" b="0" i="0" kern="1200" dirty="0" smtClean="0">
                <a:solidFill>
                  <a:schemeClr val="tx1"/>
                </a:solidFill>
                <a:effectLst/>
                <a:latin typeface="Arial" charset="0"/>
                <a:ea typeface="+mn-ea"/>
                <a:cs typeface="+mn-cs"/>
              </a:rPr>
              <a:t>。</a:t>
            </a:r>
          </a:p>
          <a:p>
            <a:r>
              <a:rPr kumimoji="1" lang="zh-CN" altLang="en-US" sz="1200" b="0" i="0" kern="1200" dirty="0" smtClean="0">
                <a:solidFill>
                  <a:schemeClr val="tx1"/>
                </a:solidFill>
                <a:effectLst/>
                <a:latin typeface="Arial" charset="0"/>
                <a:ea typeface="+mn-ea"/>
                <a:cs typeface="+mn-cs"/>
              </a:rPr>
              <a:t/>
            </a:r>
            <a:br>
              <a:rPr kumimoji="1" lang="zh-CN" altLang="en-US" sz="1200" b="0" i="0" kern="1200" dirty="0" smtClean="0">
                <a:solidFill>
                  <a:schemeClr val="tx1"/>
                </a:solidFill>
                <a:effectLst/>
                <a:latin typeface="Arial" charset="0"/>
                <a:ea typeface="+mn-ea"/>
                <a:cs typeface="+mn-cs"/>
              </a:rPr>
            </a:b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27</a:t>
            </a:fld>
            <a:endParaRPr lang="en-US" altLang="zh-CN"/>
          </a:p>
        </p:txBody>
      </p:sp>
    </p:spTree>
    <p:extLst>
      <p:ext uri="{BB962C8B-B14F-4D97-AF65-F5344CB8AC3E}">
        <p14:creationId xmlns:p14="http://schemas.microsoft.com/office/powerpoint/2010/main" val="1147657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28</a:t>
            </a:fld>
            <a:endParaRPr lang="en-US" altLang="zh-CN"/>
          </a:p>
        </p:txBody>
      </p:sp>
    </p:spTree>
    <p:extLst>
      <p:ext uri="{BB962C8B-B14F-4D97-AF65-F5344CB8AC3E}">
        <p14:creationId xmlns:p14="http://schemas.microsoft.com/office/powerpoint/2010/main" val="3307256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看具体</a:t>
            </a:r>
            <a:r>
              <a:rPr lang="en-US" altLang="zh-CN" dirty="0" smtClean="0"/>
              <a:t>cookie</a:t>
            </a:r>
            <a:r>
              <a:rPr lang="zh-CN" altLang="en-US" dirty="0" smtClean="0"/>
              <a:t>可在火狐浏览器控制台 </a:t>
            </a:r>
            <a:r>
              <a:rPr lang="en-US" altLang="zh-CN" dirty="0" smtClean="0"/>
              <a:t>– </a:t>
            </a:r>
            <a:r>
              <a:rPr lang="zh-CN" altLang="en-US" dirty="0" smtClean="0"/>
              <a:t>存储</a:t>
            </a:r>
            <a:endParaRPr lang="en-US" altLang="zh-CN" dirty="0" smtClean="0"/>
          </a:p>
          <a:p>
            <a:r>
              <a:rPr lang="en-US" altLang="zh-CN" dirty="0" smtClean="0"/>
              <a:t>Chrome</a:t>
            </a:r>
            <a:r>
              <a:rPr lang="zh-CN" altLang="en-US" dirty="0" smtClean="0"/>
              <a:t>每次登录会保留</a:t>
            </a:r>
            <a:r>
              <a:rPr lang="en-US" altLang="zh-CN" dirty="0" smtClean="0"/>
              <a:t>2.5MB</a:t>
            </a:r>
            <a:r>
              <a:rPr lang="zh-CN" altLang="en-US" dirty="0" smtClean="0"/>
              <a:t>数据，火狐和</a:t>
            </a:r>
            <a:r>
              <a:rPr lang="en-US" altLang="zh-CN" dirty="0" smtClean="0"/>
              <a:t>Opera</a:t>
            </a:r>
            <a:r>
              <a:rPr lang="zh-CN" altLang="en-US" dirty="0" smtClean="0"/>
              <a:t>则保存</a:t>
            </a:r>
            <a:r>
              <a:rPr lang="en-US" altLang="zh-CN" dirty="0" smtClean="0"/>
              <a:t>5MB</a:t>
            </a:r>
            <a:r>
              <a:rPr lang="zh-CN" altLang="en-US" dirty="0" smtClean="0"/>
              <a:t>，</a:t>
            </a:r>
            <a:r>
              <a:rPr lang="en-US" altLang="zh-CN" dirty="0" smtClean="0"/>
              <a:t>IE</a:t>
            </a:r>
            <a:r>
              <a:rPr lang="zh-CN" altLang="en-US" dirty="0" smtClean="0"/>
              <a:t>则会保存</a:t>
            </a:r>
            <a:r>
              <a:rPr lang="en-US" altLang="zh-CN" dirty="0" smtClean="0"/>
              <a:t>10MB</a:t>
            </a:r>
          </a:p>
          <a:p>
            <a:r>
              <a:rPr lang="zh-CN" altLang="en-US" dirty="0" smtClean="0"/>
              <a:t>网站通过</a:t>
            </a:r>
            <a:r>
              <a:rPr lang="en-US" altLang="zh-CN" dirty="0" smtClean="0"/>
              <a:t>Cookie</a:t>
            </a:r>
            <a:r>
              <a:rPr lang="zh-CN" altLang="en-US" dirty="0" smtClean="0"/>
              <a:t>信息来记忆以及辨认你的帐号，它可以记忆你的偏好设置。它还可以使网站提供个性化的内容</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30</a:t>
            </a:fld>
            <a:endParaRPr lang="en-US" altLang="zh-CN"/>
          </a:p>
        </p:txBody>
      </p:sp>
    </p:spTree>
    <p:extLst>
      <p:ext uri="{BB962C8B-B14F-4D97-AF65-F5344CB8AC3E}">
        <p14:creationId xmlns:p14="http://schemas.microsoft.com/office/powerpoint/2010/main" val="1533374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zh-CN" altLang="en-US" sz="1200" b="0" dirty="0" smtClean="0">
                <a:solidFill>
                  <a:srgbClr val="003300"/>
                </a:solidFill>
                <a:latin typeface="+mn-ea"/>
                <a:ea typeface="+mn-ea"/>
              </a:rPr>
              <a:t>写代码，服务器才能给浏览器添加</a:t>
            </a:r>
            <a:r>
              <a:rPr lang="en-US" altLang="zh-CN" sz="1200" b="0" dirty="0" smtClean="0">
                <a:solidFill>
                  <a:srgbClr val="003300"/>
                </a:solidFill>
                <a:latin typeface="+mn-ea"/>
                <a:ea typeface="+mn-ea"/>
              </a:rPr>
              <a:t>cookie</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31</a:t>
            </a:fld>
            <a:endParaRPr lang="en-US" altLang="zh-CN"/>
          </a:p>
        </p:txBody>
      </p:sp>
    </p:spTree>
    <p:extLst>
      <p:ext uri="{BB962C8B-B14F-4D97-AF65-F5344CB8AC3E}">
        <p14:creationId xmlns:p14="http://schemas.microsoft.com/office/powerpoint/2010/main" val="227463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eaLnBrk="0" hangingPunct="0">
              <a:spcBef>
                <a:spcPct val="20000"/>
              </a:spcBef>
              <a:buFont typeface="Arial" panose="020B0604020202020204" pitchFamily="34" charset="0"/>
              <a:buNone/>
            </a:pPr>
            <a:r>
              <a:rPr lang="en-US" altLang="zh-CN" sz="1200" b="0" dirty="0" smtClean="0">
                <a:solidFill>
                  <a:srgbClr val="003300"/>
                </a:solidFill>
                <a:latin typeface="+mn-ea"/>
                <a:ea typeface="+mn-ea"/>
              </a:rPr>
              <a:t>JSESSIONID</a:t>
            </a:r>
            <a:r>
              <a:rPr lang="zh-CN" altLang="en-US" sz="1200" b="0" dirty="0" smtClean="0">
                <a:solidFill>
                  <a:srgbClr val="003300"/>
                </a:solidFill>
                <a:latin typeface="+mn-ea"/>
                <a:ea typeface="+mn-ea"/>
              </a:rPr>
              <a:t>是服务器端的</a:t>
            </a:r>
            <a:r>
              <a:rPr lang="en-US" altLang="zh-CN" sz="1200" b="0" dirty="0" err="1" smtClean="0">
                <a:solidFill>
                  <a:srgbClr val="003300"/>
                </a:solidFill>
                <a:latin typeface="+mn-ea"/>
                <a:ea typeface="+mn-ea"/>
              </a:rPr>
              <a:t>sessionId</a:t>
            </a:r>
            <a:r>
              <a:rPr lang="zh-CN" altLang="en-US" sz="1200" b="0" dirty="0" smtClean="0">
                <a:solidFill>
                  <a:srgbClr val="003300"/>
                </a:solidFill>
                <a:latin typeface="+mn-ea"/>
                <a:ea typeface="+mn-ea"/>
              </a:rPr>
              <a:t>，是用其来识别客户端的，服务器以此来确定用户。</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32</a:t>
            </a:fld>
            <a:endParaRPr lang="en-US" altLang="zh-CN"/>
          </a:p>
        </p:txBody>
      </p:sp>
    </p:spTree>
    <p:extLst>
      <p:ext uri="{BB962C8B-B14F-4D97-AF65-F5344CB8AC3E}">
        <p14:creationId xmlns:p14="http://schemas.microsoft.com/office/powerpoint/2010/main" val="3864712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b="0" dirty="0" smtClean="0">
              <a:solidFill>
                <a:schemeClr val="bg1"/>
              </a:solidFill>
              <a:latin typeface="+mn-ea"/>
              <a:ea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33</a:t>
            </a:fld>
            <a:endParaRPr lang="en-US" altLang="zh-CN"/>
          </a:p>
        </p:txBody>
      </p:sp>
    </p:spTree>
    <p:extLst>
      <p:ext uri="{BB962C8B-B14F-4D97-AF65-F5344CB8AC3E}">
        <p14:creationId xmlns:p14="http://schemas.microsoft.com/office/powerpoint/2010/main" val="220100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dirty="0" smtClean="0"/>
              <a:t>浏览器到底保存</a:t>
            </a:r>
            <a:r>
              <a:rPr lang="en-US" altLang="zh-CN" b="0" dirty="0" smtClean="0"/>
              <a:t>cookie</a:t>
            </a:r>
            <a:r>
              <a:rPr lang="zh-CN" altLang="en-US" b="0" dirty="0" smtClean="0"/>
              <a:t>多久，服务器决定</a:t>
            </a:r>
            <a:endParaRPr lang="en-US" altLang="zh-CN" b="0" dirty="0" smtClean="0"/>
          </a:p>
          <a:p>
            <a:pPr marL="0" indent="0">
              <a:buFont typeface="Arial" panose="020B0604020202020204" pitchFamily="34" charset="0"/>
              <a:buNone/>
            </a:pPr>
            <a:r>
              <a:rPr lang="zh-CN" altLang="en-US" b="0" dirty="0" smtClean="0"/>
              <a:t>一个浏览器一个进程</a:t>
            </a:r>
            <a:endParaRPr lang="en-US" altLang="zh-CN" b="0" dirty="0" smtClean="0"/>
          </a:p>
          <a:p>
            <a:pPr marL="0" indent="0">
              <a:buFont typeface="Arial" panose="020B0604020202020204" pitchFamily="34" charset="0"/>
              <a:buNone/>
            </a:pPr>
            <a:r>
              <a:rPr lang="zh-CN" altLang="en-US" b="0" dirty="0" smtClean="0"/>
              <a:t>修改</a:t>
            </a:r>
            <a:r>
              <a:rPr lang="en-US" altLang="zh-CN" b="0" dirty="0" smtClean="0"/>
              <a:t>cookie</a:t>
            </a:r>
            <a:r>
              <a:rPr lang="zh-CN" altLang="en-US" b="0" dirty="0" smtClean="0"/>
              <a:t>，方法是添加一个相同名字的</a:t>
            </a:r>
            <a:r>
              <a:rPr lang="en-US" altLang="zh-CN" b="0" dirty="0" smtClean="0"/>
              <a:t>cookie,</a:t>
            </a:r>
            <a:r>
              <a:rPr lang="zh-CN" altLang="en-US" b="0" dirty="0" smtClean="0"/>
              <a:t>新的覆盖老的</a:t>
            </a:r>
            <a:endParaRPr lang="zh-CN" altLang="en-US" b="0"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34</a:t>
            </a:fld>
            <a:endParaRPr lang="en-US" altLang="zh-CN"/>
          </a:p>
        </p:txBody>
      </p:sp>
    </p:spTree>
    <p:extLst>
      <p:ext uri="{BB962C8B-B14F-4D97-AF65-F5344CB8AC3E}">
        <p14:creationId xmlns:p14="http://schemas.microsoft.com/office/powerpoint/2010/main" val="2393168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JDBC03</a:t>
            </a:r>
            <a:r>
              <a:rPr lang="en-US" altLang="zh-CN" baseline="0" dirty="0" smtClean="0"/>
              <a:t>  </a:t>
            </a:r>
            <a:r>
              <a:rPr lang="en-US" altLang="zh-CN" baseline="0" dirty="0" err="1" smtClean="0"/>
              <a:t>webRoot</a:t>
            </a:r>
            <a:r>
              <a:rPr lang="en-US" altLang="zh-CN" baseline="0" dirty="0" smtClean="0"/>
              <a:t> / </a:t>
            </a:r>
            <a:r>
              <a:rPr lang="en-US" altLang="zh-CN" baseline="0" dirty="0" err="1" smtClean="0"/>
              <a:t>cookiePath</a:t>
            </a:r>
            <a:r>
              <a:rPr lang="en-US" altLang="zh-CN" baseline="0" dirty="0" smtClean="0"/>
              <a:t>/</a:t>
            </a:r>
            <a:r>
              <a:rPr lang="en-US" altLang="zh-CN" baseline="0" dirty="0" err="1" smtClean="0"/>
              <a:t>addCookie.jsp</a:t>
            </a:r>
            <a:r>
              <a:rPr lang="en-US" altLang="zh-CN" baseline="0" dirty="0" smtClean="0"/>
              <a:t>    </a:t>
            </a:r>
            <a:r>
              <a:rPr lang="en-US" altLang="zh-CN" baseline="0" dirty="0" err="1" smtClean="0"/>
              <a:t>findCookie.jsp</a:t>
            </a:r>
            <a:r>
              <a:rPr lang="zh-CN" altLang="en-US" baseline="0" dirty="0" smtClean="0"/>
              <a:t>修改后者的位置，观察</a:t>
            </a:r>
            <a:r>
              <a:rPr lang="en-US" altLang="zh-CN" baseline="0" dirty="0" smtClean="0"/>
              <a:t>cookie</a:t>
            </a:r>
            <a:r>
              <a:rPr lang="zh-CN" altLang="en-US" baseline="0" dirty="0" smtClean="0"/>
              <a:t>路径的影响，即</a:t>
            </a:r>
            <a:r>
              <a:rPr lang="en-US" altLang="zh-CN" baseline="0" dirty="0" smtClean="0"/>
              <a:t>cookie</a:t>
            </a:r>
            <a:r>
              <a:rPr lang="zh-CN" altLang="en-US" baseline="0" dirty="0" smtClean="0"/>
              <a:t>的作用域</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36</a:t>
            </a:fld>
            <a:endParaRPr lang="en-US" altLang="zh-CN"/>
          </a:p>
        </p:txBody>
      </p:sp>
    </p:spTree>
    <p:extLst>
      <p:ext uri="{BB962C8B-B14F-4D97-AF65-F5344CB8AC3E}">
        <p14:creationId xmlns:p14="http://schemas.microsoft.com/office/powerpoint/2010/main" val="3968417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也可以</a:t>
            </a:r>
            <a:r>
              <a:rPr lang="en-US" altLang="zh-CN" dirty="0" smtClean="0"/>
              <a:t>JSP</a:t>
            </a:r>
            <a:r>
              <a:rPr lang="zh-CN" altLang="en-US" dirty="0" smtClean="0"/>
              <a:t>之间或者</a:t>
            </a:r>
            <a:r>
              <a:rPr lang="en-US" altLang="zh-CN" dirty="0" smtClean="0"/>
              <a:t>JSP</a:t>
            </a:r>
            <a:r>
              <a:rPr lang="zh-CN" altLang="en-US" dirty="0" smtClean="0"/>
              <a:t>到</a:t>
            </a:r>
            <a:r>
              <a:rPr lang="en-US" altLang="zh-CN" dirty="0" smtClean="0"/>
              <a:t>servlet</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a:t>
            </a:fld>
            <a:endParaRPr lang="en-US" altLang="zh-CN" dirty="0"/>
          </a:p>
        </p:txBody>
      </p:sp>
    </p:spTree>
    <p:extLst>
      <p:ext uri="{BB962C8B-B14F-4D97-AF65-F5344CB8AC3E}">
        <p14:creationId xmlns:p14="http://schemas.microsoft.com/office/powerpoint/2010/main" val="4953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b="0"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37</a:t>
            </a:fld>
            <a:endParaRPr lang="en-US" altLang="zh-CN"/>
          </a:p>
        </p:txBody>
      </p:sp>
    </p:spTree>
    <p:extLst>
      <p:ext uri="{BB962C8B-B14F-4D97-AF65-F5344CB8AC3E}">
        <p14:creationId xmlns:p14="http://schemas.microsoft.com/office/powerpoint/2010/main" val="2044685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b="0" dirty="0" smtClean="0"/>
              <a:t>为避免出现麻烦，一般情况下，只要使用了</a:t>
            </a:r>
            <a:r>
              <a:rPr lang="en-US" altLang="zh-CN" b="0" dirty="0" smtClean="0"/>
              <a:t>cookie</a:t>
            </a:r>
            <a:r>
              <a:rPr lang="zh-CN" altLang="en-US" b="0" dirty="0" smtClean="0"/>
              <a:t>就不要忘记</a:t>
            </a:r>
            <a:r>
              <a:rPr lang="en-US" altLang="zh-CN" b="0" dirty="0" err="1" smtClean="0"/>
              <a:t>setPath</a:t>
            </a:r>
            <a:r>
              <a:rPr lang="en-US" altLang="zh-CN" b="0" dirty="0" smtClean="0"/>
              <a:t>()</a:t>
            </a:r>
            <a:endParaRPr lang="zh-CN" altLang="en-US" b="0"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38</a:t>
            </a:fld>
            <a:endParaRPr lang="en-US" altLang="zh-CN"/>
          </a:p>
        </p:txBody>
      </p:sp>
    </p:spTree>
    <p:extLst>
      <p:ext uri="{BB962C8B-B14F-4D97-AF65-F5344CB8AC3E}">
        <p14:creationId xmlns:p14="http://schemas.microsoft.com/office/powerpoint/2010/main" val="3470911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smtClean="0"/>
              <a:t>cookie</a:t>
            </a:r>
            <a:r>
              <a:rPr lang="zh-CN" altLang="en-US" dirty="0" smtClean="0"/>
              <a:t>的内容主要包括：名字，值，过期时间，路径和域。路径与域一起构成</a:t>
            </a:r>
            <a:r>
              <a:rPr lang="en-US" altLang="zh-CN" dirty="0" smtClean="0"/>
              <a:t>cookie</a:t>
            </a:r>
            <a:r>
              <a:rPr lang="zh-CN" altLang="en-US" dirty="0" smtClean="0"/>
              <a:t>的作用范围。</a:t>
            </a:r>
            <a:endParaRPr lang="en-US" altLang="zh-CN" dirty="0" smtClean="0"/>
          </a:p>
          <a:p>
            <a:pPr marL="171450" indent="-171450">
              <a:buFont typeface="Arial" panose="020B0604020202020204" pitchFamily="34" charset="0"/>
              <a:buChar char="•"/>
            </a:pPr>
            <a:r>
              <a:rPr lang="zh-CN" altLang="en-US" dirty="0" smtClean="0"/>
              <a:t>对于</a:t>
            </a:r>
            <a:r>
              <a:rPr lang="en-US" altLang="zh-CN" dirty="0" smtClean="0"/>
              <a:t>Cookie</a:t>
            </a:r>
            <a:r>
              <a:rPr lang="zh-CN" altLang="en-US" dirty="0" smtClean="0"/>
              <a:t>的处理，有很多</a:t>
            </a:r>
            <a:r>
              <a:rPr lang="en-US" altLang="zh-CN" dirty="0" err="1" smtClean="0"/>
              <a:t>getXXX</a:t>
            </a:r>
            <a:r>
              <a:rPr lang="en-US" altLang="zh-CN" dirty="0" smtClean="0"/>
              <a:t>()</a:t>
            </a:r>
            <a:r>
              <a:rPr lang="zh-CN" altLang="en-US" dirty="0" smtClean="0"/>
              <a:t>和</a:t>
            </a:r>
            <a:r>
              <a:rPr lang="en-US" altLang="zh-CN" dirty="0" err="1" smtClean="0"/>
              <a:t>setXXX</a:t>
            </a:r>
            <a:r>
              <a:rPr lang="en-US" altLang="zh-CN" dirty="0" smtClean="0"/>
              <a:t>()</a:t>
            </a:r>
          </a:p>
          <a:p>
            <a:pPr marL="171450" indent="-171450">
              <a:buFont typeface="Arial" panose="020B0604020202020204" pitchFamily="34" charset="0"/>
              <a:buChar char="•"/>
            </a:pPr>
            <a:r>
              <a:rPr lang="zh-CN" altLang="en-US" dirty="0" smtClean="0"/>
              <a:t>这里仅列出几个最常用的，先了解它们</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39</a:t>
            </a:fld>
            <a:endParaRPr lang="en-US" altLang="zh-CN"/>
          </a:p>
        </p:txBody>
      </p:sp>
    </p:spTree>
    <p:extLst>
      <p:ext uri="{BB962C8B-B14F-4D97-AF65-F5344CB8AC3E}">
        <p14:creationId xmlns:p14="http://schemas.microsoft.com/office/powerpoint/2010/main" val="3256210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b="0" dirty="0" smtClean="0">
              <a:latin typeface="+mn-ea"/>
              <a:ea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42</a:t>
            </a:fld>
            <a:endParaRPr lang="en-US" altLang="zh-CN"/>
          </a:p>
        </p:txBody>
      </p:sp>
    </p:spTree>
    <p:extLst>
      <p:ext uri="{BB962C8B-B14F-4D97-AF65-F5344CB8AC3E}">
        <p14:creationId xmlns:p14="http://schemas.microsoft.com/office/powerpoint/2010/main" val="170167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kern="1200" dirty="0" smtClean="0">
                <a:solidFill>
                  <a:schemeClr val="tx1"/>
                </a:solidFill>
                <a:effectLst/>
                <a:latin typeface="Arial" charset="0"/>
                <a:ea typeface="+mn-ea"/>
                <a:cs typeface="+mn-cs"/>
              </a:rPr>
              <a:t>服务器必须写代码才会创建</a:t>
            </a:r>
            <a:r>
              <a:rPr kumimoji="1" lang="en-US" altLang="zh-CN" sz="1200" kern="1200" dirty="0" smtClean="0">
                <a:solidFill>
                  <a:schemeClr val="tx1"/>
                </a:solidFill>
                <a:effectLst/>
                <a:latin typeface="Arial" charset="0"/>
                <a:ea typeface="+mn-ea"/>
                <a:cs typeface="+mn-cs"/>
              </a:rPr>
              <a:t>session</a:t>
            </a:r>
          </a:p>
          <a:p>
            <a:r>
              <a:rPr kumimoji="1" lang="zh-CN" altLang="zh-CN" sz="1200" kern="1200" dirty="0" smtClean="0">
                <a:solidFill>
                  <a:schemeClr val="tx1"/>
                </a:solidFill>
                <a:effectLst/>
                <a:latin typeface="Arial" charset="0"/>
                <a:ea typeface="+mn-ea"/>
                <a:cs typeface="+mn-cs"/>
              </a:rPr>
              <a:t>当</a:t>
            </a:r>
            <a:r>
              <a:rPr kumimoji="1" lang="en-US" altLang="zh-CN" sz="1200" kern="1200" dirty="0" smtClean="0">
                <a:solidFill>
                  <a:schemeClr val="tx1"/>
                </a:solidFill>
                <a:effectLst/>
                <a:latin typeface="Arial" charset="0"/>
                <a:ea typeface="+mn-ea"/>
                <a:cs typeface="+mn-cs"/>
              </a:rPr>
              <a:t>flag=true</a:t>
            </a:r>
            <a:r>
              <a:rPr kumimoji="1" lang="zh-CN" altLang="zh-CN" sz="1200" kern="1200" dirty="0" smtClean="0">
                <a:solidFill>
                  <a:schemeClr val="tx1"/>
                </a:solidFill>
                <a:effectLst/>
                <a:latin typeface="Arial" charset="0"/>
                <a:ea typeface="+mn-ea"/>
                <a:cs typeface="+mn-cs"/>
              </a:rPr>
              <a:t>时：</a:t>
            </a:r>
          </a:p>
          <a:p>
            <a:r>
              <a:rPr kumimoji="1" lang="en-US" altLang="zh-CN" sz="1200" kern="1200" dirty="0" smtClean="0">
                <a:solidFill>
                  <a:schemeClr val="tx1"/>
                </a:solidFill>
                <a:effectLst/>
                <a:latin typeface="Arial" charset="0"/>
                <a:ea typeface="+mn-ea"/>
                <a:cs typeface="+mn-cs"/>
              </a:rPr>
              <a:t>		</a:t>
            </a:r>
            <a:r>
              <a:rPr kumimoji="1" lang="zh-CN" altLang="zh-CN" sz="1200" kern="1200" dirty="0" smtClean="0">
                <a:solidFill>
                  <a:schemeClr val="tx1"/>
                </a:solidFill>
                <a:effectLst/>
                <a:latin typeface="Arial" charset="0"/>
                <a:ea typeface="+mn-ea"/>
                <a:cs typeface="+mn-cs"/>
              </a:rPr>
              <a:t>服务器会先检查请求当中是否有</a:t>
            </a:r>
            <a:r>
              <a:rPr kumimoji="1" lang="en-US" altLang="zh-CN" sz="1200" kern="1200" dirty="0" err="1" smtClean="0">
                <a:solidFill>
                  <a:schemeClr val="tx1"/>
                </a:solidFill>
                <a:effectLst/>
                <a:latin typeface="Arial" charset="0"/>
                <a:ea typeface="+mn-ea"/>
                <a:cs typeface="+mn-cs"/>
              </a:rPr>
              <a:t>sessionId</a:t>
            </a:r>
            <a:r>
              <a:rPr kumimoji="1" lang="zh-CN" altLang="zh-CN" sz="1200" kern="1200" dirty="0" smtClean="0">
                <a:solidFill>
                  <a:schemeClr val="tx1"/>
                </a:solidFill>
                <a:effectLst/>
                <a:latin typeface="Arial" charset="0"/>
                <a:ea typeface="+mn-ea"/>
                <a:cs typeface="+mn-cs"/>
              </a:rPr>
              <a:t>，如果没有则创建一个</a:t>
            </a:r>
            <a:r>
              <a:rPr kumimoji="1" lang="en-US" altLang="zh-CN" sz="1200" kern="1200" dirty="0" smtClean="0">
                <a:solidFill>
                  <a:schemeClr val="tx1"/>
                </a:solidFill>
                <a:effectLst/>
                <a:latin typeface="Arial" charset="0"/>
                <a:ea typeface="+mn-ea"/>
                <a:cs typeface="+mn-cs"/>
              </a:rPr>
              <a:t>session</a:t>
            </a:r>
            <a:r>
              <a:rPr kumimoji="1" lang="zh-CN" altLang="zh-CN" sz="1200" kern="1200" dirty="0" smtClean="0">
                <a:solidFill>
                  <a:schemeClr val="tx1"/>
                </a:solidFill>
                <a:effectLst/>
                <a:latin typeface="Arial" charset="0"/>
                <a:ea typeface="+mn-ea"/>
                <a:cs typeface="+mn-cs"/>
              </a:rPr>
              <a:t>对象。</a:t>
            </a:r>
          </a:p>
          <a:p>
            <a:r>
              <a:rPr kumimoji="1" lang="en-US" altLang="zh-CN" sz="1200" kern="1200" dirty="0" smtClean="0">
                <a:solidFill>
                  <a:schemeClr val="tx1"/>
                </a:solidFill>
                <a:effectLst/>
                <a:latin typeface="Arial" charset="0"/>
                <a:ea typeface="+mn-ea"/>
                <a:cs typeface="+mn-cs"/>
              </a:rPr>
              <a:t>		</a:t>
            </a:r>
            <a:r>
              <a:rPr kumimoji="1" lang="zh-CN" altLang="zh-CN" sz="1200" kern="1200" dirty="0" smtClean="0">
                <a:solidFill>
                  <a:schemeClr val="tx1"/>
                </a:solidFill>
                <a:effectLst/>
                <a:latin typeface="Arial" charset="0"/>
                <a:ea typeface="+mn-ea"/>
                <a:cs typeface="+mn-cs"/>
              </a:rPr>
              <a:t>如果有</a:t>
            </a:r>
            <a:r>
              <a:rPr kumimoji="1" lang="en-US" altLang="zh-CN" sz="1200" kern="1200" dirty="0" err="1" smtClean="0">
                <a:solidFill>
                  <a:schemeClr val="tx1"/>
                </a:solidFill>
                <a:effectLst/>
                <a:latin typeface="Arial" charset="0"/>
                <a:ea typeface="+mn-ea"/>
                <a:cs typeface="+mn-cs"/>
              </a:rPr>
              <a:t>sessionId</a:t>
            </a:r>
            <a:r>
              <a:rPr kumimoji="1" lang="zh-CN" altLang="zh-CN" sz="1200" kern="1200" dirty="0" smtClean="0">
                <a:solidFill>
                  <a:schemeClr val="tx1"/>
                </a:solidFill>
                <a:effectLst/>
                <a:latin typeface="Arial" charset="0"/>
                <a:ea typeface="+mn-ea"/>
                <a:cs typeface="+mn-cs"/>
              </a:rPr>
              <a:t>，则服务器会依据</a:t>
            </a:r>
            <a:r>
              <a:rPr kumimoji="1" lang="en-US" altLang="zh-CN" sz="1200" kern="1200" dirty="0" err="1" smtClean="0">
                <a:solidFill>
                  <a:schemeClr val="tx1"/>
                </a:solidFill>
                <a:effectLst/>
                <a:latin typeface="Arial" charset="0"/>
                <a:ea typeface="+mn-ea"/>
                <a:cs typeface="+mn-cs"/>
              </a:rPr>
              <a:t>sessionId</a:t>
            </a:r>
            <a:r>
              <a:rPr kumimoji="1" lang="zh-CN" altLang="zh-CN" sz="1200" kern="1200" dirty="0" smtClean="0">
                <a:solidFill>
                  <a:schemeClr val="tx1"/>
                </a:solidFill>
                <a:effectLst/>
                <a:latin typeface="Arial" charset="0"/>
                <a:ea typeface="+mn-ea"/>
                <a:cs typeface="+mn-cs"/>
              </a:rPr>
              <a:t>查找对应的</a:t>
            </a:r>
            <a:r>
              <a:rPr kumimoji="1" lang="en-US" altLang="zh-CN" sz="1200" kern="1200" dirty="0" smtClean="0">
                <a:solidFill>
                  <a:schemeClr val="tx1"/>
                </a:solidFill>
                <a:effectLst/>
                <a:latin typeface="Arial" charset="0"/>
                <a:ea typeface="+mn-ea"/>
                <a:cs typeface="+mn-cs"/>
              </a:rPr>
              <a:t>session</a:t>
            </a:r>
            <a:r>
              <a:rPr kumimoji="1" lang="zh-CN" altLang="zh-CN" sz="1200" kern="1200" dirty="0" smtClean="0">
                <a:solidFill>
                  <a:schemeClr val="tx1"/>
                </a:solidFill>
                <a:effectLst/>
                <a:latin typeface="Arial" charset="0"/>
                <a:ea typeface="+mn-ea"/>
                <a:cs typeface="+mn-cs"/>
              </a:rPr>
              <a:t>对象，如果找到了，则返回</a:t>
            </a:r>
            <a:r>
              <a:rPr kumimoji="1" lang="en-US" altLang="zh-CN" sz="1200" kern="1200" dirty="0" smtClean="0">
                <a:solidFill>
                  <a:schemeClr val="tx1"/>
                </a:solidFill>
                <a:effectLst/>
                <a:latin typeface="Arial" charset="0"/>
                <a:ea typeface="+mn-ea"/>
                <a:cs typeface="+mn-cs"/>
              </a:rPr>
              <a:t>session</a:t>
            </a:r>
            <a:r>
              <a:rPr kumimoji="1" lang="zh-CN" altLang="zh-CN" sz="1200" kern="1200" dirty="0" smtClean="0">
                <a:solidFill>
                  <a:schemeClr val="tx1"/>
                </a:solidFill>
                <a:effectLst/>
                <a:latin typeface="Arial" charset="0"/>
                <a:ea typeface="+mn-ea"/>
                <a:cs typeface="+mn-cs"/>
              </a:rPr>
              <a:t>对象。根据</a:t>
            </a:r>
            <a:r>
              <a:rPr kumimoji="1" lang="en-US" altLang="zh-CN" sz="1200" kern="1200" dirty="0" err="1" smtClean="0">
                <a:solidFill>
                  <a:schemeClr val="tx1"/>
                </a:solidFill>
                <a:effectLst/>
                <a:latin typeface="Arial" charset="0"/>
                <a:ea typeface="+mn-ea"/>
                <a:cs typeface="+mn-cs"/>
              </a:rPr>
              <a:t>sessionId</a:t>
            </a:r>
            <a:r>
              <a:rPr kumimoji="1" lang="zh-CN" altLang="zh-CN" sz="1200" kern="1200" dirty="0" smtClean="0">
                <a:solidFill>
                  <a:schemeClr val="tx1"/>
                </a:solidFill>
                <a:effectLst/>
                <a:latin typeface="Arial" charset="0"/>
                <a:ea typeface="+mn-ea"/>
                <a:cs typeface="+mn-cs"/>
              </a:rPr>
              <a:t>找不到，则服务器会创建一个新的</a:t>
            </a:r>
            <a:r>
              <a:rPr kumimoji="1" lang="en-US" altLang="zh-CN" sz="1200" kern="1200" dirty="0" smtClean="0">
                <a:solidFill>
                  <a:schemeClr val="tx1"/>
                </a:solidFill>
                <a:effectLst/>
                <a:latin typeface="Arial" charset="0"/>
                <a:ea typeface="+mn-ea"/>
                <a:cs typeface="+mn-cs"/>
              </a:rPr>
              <a:t>session</a:t>
            </a:r>
            <a:r>
              <a:rPr kumimoji="1" lang="zh-CN" altLang="zh-CN" sz="1200" kern="1200" dirty="0" smtClean="0">
                <a:solidFill>
                  <a:schemeClr val="tx1"/>
                </a:solidFill>
                <a:effectLst/>
                <a:latin typeface="Arial" charset="0"/>
                <a:ea typeface="+mn-ea"/>
                <a:cs typeface="+mn-cs"/>
              </a:rPr>
              <a:t>对象。</a:t>
            </a:r>
          </a:p>
          <a:p>
            <a:r>
              <a:rPr kumimoji="1" lang="en-US" altLang="zh-CN" sz="1200" kern="1200" dirty="0" smtClean="0">
                <a:solidFill>
                  <a:schemeClr val="tx1"/>
                </a:solidFill>
                <a:effectLst/>
                <a:latin typeface="Arial" charset="0"/>
                <a:ea typeface="+mn-ea"/>
                <a:cs typeface="+mn-cs"/>
              </a:rPr>
              <a:t>		</a:t>
            </a:r>
            <a:r>
              <a:rPr kumimoji="1" lang="zh-CN" altLang="zh-CN" sz="1200" kern="1200" dirty="0" smtClean="0">
                <a:solidFill>
                  <a:schemeClr val="tx1"/>
                </a:solidFill>
                <a:effectLst/>
                <a:latin typeface="Arial" charset="0"/>
                <a:ea typeface="+mn-ea"/>
                <a:cs typeface="+mn-cs"/>
              </a:rPr>
              <a:t>当</a:t>
            </a:r>
            <a:r>
              <a:rPr kumimoji="1" lang="en-US" altLang="zh-CN" sz="1200" kern="1200" dirty="0" smtClean="0">
                <a:solidFill>
                  <a:schemeClr val="tx1"/>
                </a:solidFill>
                <a:effectLst/>
                <a:latin typeface="Arial" charset="0"/>
                <a:ea typeface="+mn-ea"/>
                <a:cs typeface="+mn-cs"/>
              </a:rPr>
              <a:t>flag</a:t>
            </a:r>
            <a:r>
              <a:rPr kumimoji="1" lang="zh-CN" altLang="zh-CN" sz="1200" kern="1200" dirty="0" smtClean="0">
                <a:solidFill>
                  <a:schemeClr val="tx1"/>
                </a:solidFill>
                <a:effectLst/>
                <a:latin typeface="Arial" charset="0"/>
                <a:ea typeface="+mn-ea"/>
                <a:cs typeface="+mn-cs"/>
              </a:rPr>
              <a:t>＝</a:t>
            </a:r>
            <a:r>
              <a:rPr kumimoji="1" lang="en-US" altLang="zh-CN" sz="1200" kern="1200" dirty="0" smtClean="0">
                <a:solidFill>
                  <a:schemeClr val="tx1"/>
                </a:solidFill>
                <a:effectLst/>
                <a:latin typeface="Arial" charset="0"/>
                <a:ea typeface="+mn-ea"/>
                <a:cs typeface="+mn-cs"/>
              </a:rPr>
              <a:t>false</a:t>
            </a:r>
            <a:r>
              <a:rPr kumimoji="1" lang="zh-CN" altLang="zh-CN" sz="1200" kern="1200" dirty="0" smtClean="0">
                <a:solidFill>
                  <a:schemeClr val="tx1"/>
                </a:solidFill>
                <a:effectLst/>
                <a:latin typeface="Arial" charset="0"/>
                <a:ea typeface="+mn-ea"/>
                <a:cs typeface="+mn-cs"/>
              </a:rPr>
              <a:t>时：</a:t>
            </a:r>
          </a:p>
          <a:p>
            <a:r>
              <a:rPr kumimoji="1" lang="en-US" altLang="zh-CN" sz="1200" kern="1200" dirty="0" smtClean="0">
                <a:solidFill>
                  <a:schemeClr val="tx1"/>
                </a:solidFill>
                <a:effectLst/>
                <a:latin typeface="Arial" charset="0"/>
                <a:ea typeface="+mn-ea"/>
                <a:cs typeface="+mn-cs"/>
              </a:rPr>
              <a:t>		</a:t>
            </a:r>
            <a:r>
              <a:rPr kumimoji="1" lang="zh-CN" altLang="zh-CN" sz="1200" kern="1200" dirty="0" smtClean="0">
                <a:solidFill>
                  <a:schemeClr val="tx1"/>
                </a:solidFill>
                <a:effectLst/>
                <a:latin typeface="Arial" charset="0"/>
                <a:ea typeface="+mn-ea"/>
                <a:cs typeface="+mn-cs"/>
              </a:rPr>
              <a:t>服务器会先检查请求当中是否有</a:t>
            </a:r>
            <a:r>
              <a:rPr kumimoji="1" lang="en-US" altLang="zh-CN" sz="1200" kern="1200" dirty="0" err="1" smtClean="0">
                <a:solidFill>
                  <a:schemeClr val="tx1"/>
                </a:solidFill>
                <a:effectLst/>
                <a:latin typeface="Arial" charset="0"/>
                <a:ea typeface="+mn-ea"/>
                <a:cs typeface="+mn-cs"/>
              </a:rPr>
              <a:t>sessionId</a:t>
            </a:r>
            <a:r>
              <a:rPr kumimoji="1" lang="zh-CN" altLang="zh-CN" sz="1200" kern="1200" dirty="0" smtClean="0">
                <a:solidFill>
                  <a:schemeClr val="tx1"/>
                </a:solidFill>
                <a:effectLst/>
                <a:latin typeface="Arial" charset="0"/>
                <a:ea typeface="+mn-ea"/>
                <a:cs typeface="+mn-cs"/>
              </a:rPr>
              <a:t>，如果没有则返回</a:t>
            </a:r>
            <a:r>
              <a:rPr kumimoji="1" lang="en-US" altLang="zh-CN" sz="1200" kern="1200" dirty="0" smtClean="0">
                <a:solidFill>
                  <a:schemeClr val="tx1"/>
                </a:solidFill>
                <a:effectLst/>
                <a:latin typeface="Arial" charset="0"/>
                <a:ea typeface="+mn-ea"/>
                <a:cs typeface="+mn-cs"/>
              </a:rPr>
              <a:t>null</a:t>
            </a:r>
            <a:r>
              <a:rPr kumimoji="1" lang="zh-CN" altLang="zh-CN" sz="1200" kern="1200" dirty="0" smtClean="0">
                <a:solidFill>
                  <a:schemeClr val="tx1"/>
                </a:solidFill>
                <a:effectLst/>
                <a:latin typeface="Arial" charset="0"/>
                <a:ea typeface="+mn-ea"/>
                <a:cs typeface="+mn-cs"/>
              </a:rPr>
              <a:t>。</a:t>
            </a:r>
          </a:p>
          <a:p>
            <a:r>
              <a:rPr kumimoji="1" lang="en-US" altLang="zh-CN" sz="1200" kern="1200" dirty="0" smtClean="0">
                <a:solidFill>
                  <a:schemeClr val="tx1"/>
                </a:solidFill>
                <a:effectLst/>
                <a:latin typeface="Arial" charset="0"/>
                <a:ea typeface="+mn-ea"/>
                <a:cs typeface="+mn-cs"/>
              </a:rPr>
              <a:t>		</a:t>
            </a:r>
            <a:r>
              <a:rPr kumimoji="1" lang="zh-CN" altLang="zh-CN" sz="1200" kern="1200" dirty="0" smtClean="0">
                <a:solidFill>
                  <a:schemeClr val="tx1"/>
                </a:solidFill>
                <a:effectLst/>
                <a:latin typeface="Arial" charset="0"/>
                <a:ea typeface="+mn-ea"/>
                <a:cs typeface="+mn-cs"/>
              </a:rPr>
              <a:t>如果有</a:t>
            </a:r>
            <a:r>
              <a:rPr kumimoji="1" lang="en-US" altLang="zh-CN" sz="1200" kern="1200" dirty="0" err="1" smtClean="0">
                <a:solidFill>
                  <a:schemeClr val="tx1"/>
                </a:solidFill>
                <a:effectLst/>
                <a:latin typeface="Arial" charset="0"/>
                <a:ea typeface="+mn-ea"/>
                <a:cs typeface="+mn-cs"/>
              </a:rPr>
              <a:t>sessionId</a:t>
            </a:r>
            <a:r>
              <a:rPr kumimoji="1" lang="zh-CN" altLang="zh-CN" sz="1200" kern="1200" dirty="0" smtClean="0">
                <a:solidFill>
                  <a:schemeClr val="tx1"/>
                </a:solidFill>
                <a:effectLst/>
                <a:latin typeface="Arial" charset="0"/>
                <a:ea typeface="+mn-ea"/>
                <a:cs typeface="+mn-cs"/>
              </a:rPr>
              <a:t>，则服务器会依据</a:t>
            </a:r>
            <a:r>
              <a:rPr kumimoji="1" lang="en-US" altLang="zh-CN" sz="1200" kern="1200" dirty="0" err="1" smtClean="0">
                <a:solidFill>
                  <a:schemeClr val="tx1"/>
                </a:solidFill>
                <a:effectLst/>
                <a:latin typeface="Arial" charset="0"/>
                <a:ea typeface="+mn-ea"/>
                <a:cs typeface="+mn-cs"/>
              </a:rPr>
              <a:t>sessionId</a:t>
            </a:r>
            <a:r>
              <a:rPr kumimoji="1" lang="zh-CN" altLang="zh-CN" sz="1200" kern="1200" dirty="0" smtClean="0">
                <a:solidFill>
                  <a:schemeClr val="tx1"/>
                </a:solidFill>
                <a:effectLst/>
                <a:latin typeface="Arial" charset="0"/>
                <a:ea typeface="+mn-ea"/>
                <a:cs typeface="+mn-cs"/>
              </a:rPr>
              <a:t>查找对应的</a:t>
            </a:r>
            <a:r>
              <a:rPr kumimoji="1" lang="en-US" altLang="zh-CN" sz="1200" kern="1200" dirty="0" smtClean="0">
                <a:solidFill>
                  <a:schemeClr val="tx1"/>
                </a:solidFill>
                <a:effectLst/>
                <a:latin typeface="Arial" charset="0"/>
                <a:ea typeface="+mn-ea"/>
                <a:cs typeface="+mn-cs"/>
              </a:rPr>
              <a:t>session</a:t>
            </a:r>
            <a:r>
              <a:rPr kumimoji="1" lang="zh-CN" altLang="zh-CN" sz="1200" kern="1200" dirty="0" smtClean="0">
                <a:solidFill>
                  <a:schemeClr val="tx1"/>
                </a:solidFill>
                <a:effectLst/>
                <a:latin typeface="Arial" charset="0"/>
                <a:ea typeface="+mn-ea"/>
                <a:cs typeface="+mn-cs"/>
              </a:rPr>
              <a:t>对象，如果找到了，则返回</a:t>
            </a:r>
            <a:r>
              <a:rPr kumimoji="1" lang="en-US" altLang="zh-CN" sz="1200" kern="1200" dirty="0" smtClean="0">
                <a:solidFill>
                  <a:schemeClr val="tx1"/>
                </a:solidFill>
                <a:effectLst/>
                <a:latin typeface="Arial" charset="0"/>
                <a:ea typeface="+mn-ea"/>
                <a:cs typeface="+mn-cs"/>
              </a:rPr>
              <a:t>session</a:t>
            </a:r>
            <a:r>
              <a:rPr kumimoji="1" lang="zh-CN" altLang="zh-CN" sz="1200" kern="1200" dirty="0" smtClean="0">
                <a:solidFill>
                  <a:schemeClr val="tx1"/>
                </a:solidFill>
                <a:effectLst/>
                <a:latin typeface="Arial" charset="0"/>
                <a:ea typeface="+mn-ea"/>
                <a:cs typeface="+mn-cs"/>
              </a:rPr>
              <a:t>对象。根据</a:t>
            </a:r>
            <a:r>
              <a:rPr kumimoji="1" lang="en-US" altLang="zh-CN" sz="1200" kern="1200" dirty="0" err="1" smtClean="0">
                <a:solidFill>
                  <a:schemeClr val="tx1"/>
                </a:solidFill>
                <a:effectLst/>
                <a:latin typeface="Arial" charset="0"/>
                <a:ea typeface="+mn-ea"/>
                <a:cs typeface="+mn-cs"/>
              </a:rPr>
              <a:t>sessionId</a:t>
            </a:r>
            <a:r>
              <a:rPr kumimoji="1" lang="zh-CN" altLang="zh-CN" sz="1200" kern="1200" dirty="0" smtClean="0">
                <a:solidFill>
                  <a:schemeClr val="tx1"/>
                </a:solidFill>
                <a:effectLst/>
                <a:latin typeface="Arial" charset="0"/>
                <a:ea typeface="+mn-ea"/>
                <a:cs typeface="+mn-cs"/>
              </a:rPr>
              <a:t>找不到，则服务器返回</a:t>
            </a:r>
            <a:r>
              <a:rPr kumimoji="1" lang="en-US" altLang="zh-CN" sz="1200" kern="1200" dirty="0" smtClean="0">
                <a:solidFill>
                  <a:schemeClr val="tx1"/>
                </a:solidFill>
                <a:effectLst/>
                <a:latin typeface="Arial" charset="0"/>
                <a:ea typeface="+mn-ea"/>
                <a:cs typeface="+mn-cs"/>
              </a:rPr>
              <a:t>null</a:t>
            </a:r>
            <a:r>
              <a:rPr kumimoji="1" lang="zh-CN" altLang="zh-CN" sz="1200" kern="1200" dirty="0" smtClean="0">
                <a:solidFill>
                  <a:schemeClr val="tx1"/>
                </a:solidFill>
                <a:effectLst/>
                <a:latin typeface="Arial" charset="0"/>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45</a:t>
            </a:fld>
            <a:endParaRPr lang="en-US" altLang="zh-CN"/>
          </a:p>
        </p:txBody>
      </p:sp>
    </p:spTree>
    <p:extLst>
      <p:ext uri="{BB962C8B-B14F-4D97-AF65-F5344CB8AC3E}">
        <p14:creationId xmlns:p14="http://schemas.microsoft.com/office/powerpoint/2010/main" val="21188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46</a:t>
            </a:fld>
            <a:endParaRPr lang="en-US" altLang="zh-CN"/>
          </a:p>
        </p:txBody>
      </p:sp>
    </p:spTree>
    <p:extLst>
      <p:ext uri="{BB962C8B-B14F-4D97-AF65-F5344CB8AC3E}">
        <p14:creationId xmlns:p14="http://schemas.microsoft.com/office/powerpoint/2010/main" val="269729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sz="1200" dirty="0" smtClean="0">
              <a:latin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47</a:t>
            </a:fld>
            <a:endParaRPr lang="en-US" altLang="zh-CN"/>
          </a:p>
        </p:txBody>
      </p:sp>
    </p:spTree>
    <p:extLst>
      <p:ext uri="{BB962C8B-B14F-4D97-AF65-F5344CB8AC3E}">
        <p14:creationId xmlns:p14="http://schemas.microsoft.com/office/powerpoint/2010/main" val="3453332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可用</a:t>
            </a:r>
            <a:r>
              <a:rPr lang="en-US" altLang="zh-CN" dirty="0" err="1" smtClean="0"/>
              <a:t>getID</a:t>
            </a:r>
            <a:r>
              <a:rPr lang="en-US" altLang="zh-CN" dirty="0" smtClean="0"/>
              <a:t>()</a:t>
            </a:r>
            <a:r>
              <a:rPr lang="zh-CN" altLang="en-US" dirty="0" smtClean="0"/>
              <a:t>验证  服务器会把创建好长期不用的</a:t>
            </a:r>
            <a:r>
              <a:rPr lang="en-US" altLang="zh-CN" dirty="0" smtClean="0"/>
              <a:t>session,</a:t>
            </a:r>
            <a:r>
              <a:rPr lang="zh-CN" altLang="en-US" dirty="0" smtClean="0"/>
              <a:t>为了节省内存空间资源，服务器会删除，一般服务器默认的时间是</a:t>
            </a:r>
            <a:r>
              <a:rPr lang="en-US" altLang="zh-CN" dirty="0" smtClean="0"/>
              <a:t>30</a:t>
            </a:r>
            <a:r>
              <a:rPr lang="zh-CN" altLang="en-US" dirty="0" smtClean="0"/>
              <a:t>分钟</a:t>
            </a:r>
            <a:endParaRPr lang="en-US" altLang="zh-CN" dirty="0" smtClean="0"/>
          </a:p>
          <a:p>
            <a:r>
              <a:rPr lang="en-US" altLang="zh-CN" dirty="0" smtClean="0"/>
              <a:t>CTRL+F   session </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48</a:t>
            </a:fld>
            <a:endParaRPr lang="en-US" altLang="zh-CN"/>
          </a:p>
        </p:txBody>
      </p:sp>
    </p:spTree>
    <p:extLst>
      <p:ext uri="{BB962C8B-B14F-4D97-AF65-F5344CB8AC3E}">
        <p14:creationId xmlns:p14="http://schemas.microsoft.com/office/powerpoint/2010/main" val="3518645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Ctrl+F</a:t>
            </a:r>
            <a:r>
              <a:rPr lang="en-US" altLang="zh-CN" dirty="0" smtClean="0"/>
              <a:t> </a:t>
            </a:r>
            <a:r>
              <a:rPr lang="zh-CN" altLang="en-US" dirty="0" smtClean="0"/>
              <a:t>文档中依据字符快速定位</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49</a:t>
            </a:fld>
            <a:endParaRPr lang="en-US" altLang="zh-CN"/>
          </a:p>
        </p:txBody>
      </p:sp>
    </p:spTree>
    <p:extLst>
      <p:ext uri="{BB962C8B-B14F-4D97-AF65-F5344CB8AC3E}">
        <p14:creationId xmlns:p14="http://schemas.microsoft.com/office/powerpoint/2010/main" val="812918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50</a:t>
            </a:fld>
            <a:endParaRPr lang="en-US" altLang="zh-CN"/>
          </a:p>
        </p:txBody>
      </p:sp>
    </p:spTree>
    <p:extLst>
      <p:ext uri="{BB962C8B-B14F-4D97-AF65-F5344CB8AC3E}">
        <p14:creationId xmlns:p14="http://schemas.microsoft.com/office/powerpoint/2010/main" val="288304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a:t>
            </a:fld>
            <a:endParaRPr lang="en-US" altLang="zh-CN"/>
          </a:p>
        </p:txBody>
      </p:sp>
    </p:spTree>
    <p:extLst>
      <p:ext uri="{BB962C8B-B14F-4D97-AF65-F5344CB8AC3E}">
        <p14:creationId xmlns:p14="http://schemas.microsoft.com/office/powerpoint/2010/main" val="11213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String </a:t>
            </a:r>
            <a:r>
              <a:rPr lang="en-US" altLang="zh-CN" dirty="0" err="1" smtClean="0"/>
              <a:t>str</a:t>
            </a:r>
            <a:r>
              <a:rPr lang="en-US" altLang="zh-CN" dirty="0" smtClean="0"/>
              <a:t>=(String)</a:t>
            </a:r>
            <a:r>
              <a:rPr lang="en-US" altLang="zh-CN" dirty="0" err="1" smtClean="0"/>
              <a:t>Session.</a:t>
            </a:r>
            <a:r>
              <a:rPr lang="en-US" altLang="zh-CN" sz="1200" b="0" dirty="0" err="1" smtClean="0">
                <a:solidFill>
                  <a:schemeClr val="bg1"/>
                </a:solidFill>
                <a:latin typeface="+mn-ea"/>
                <a:ea typeface="+mn-ea"/>
              </a:rPr>
              <a:t>setAttribute</a:t>
            </a:r>
            <a:r>
              <a:rPr lang="en-US" altLang="zh-CN" sz="1200" b="0" dirty="0" smtClean="0">
                <a:solidFill>
                  <a:schemeClr val="bg1"/>
                </a:solidFill>
                <a:latin typeface="+mn-ea"/>
                <a:ea typeface="+mn-ea"/>
              </a:rPr>
              <a:t>("</a:t>
            </a:r>
            <a:r>
              <a:rPr lang="en-US" altLang="zh-CN" sz="1200" b="0" dirty="0" err="1" smtClean="0">
                <a:solidFill>
                  <a:schemeClr val="bg1"/>
                </a:solidFill>
                <a:latin typeface="+mn-ea"/>
                <a:ea typeface="+mn-ea"/>
              </a:rPr>
              <a:t>SessionName</a:t>
            </a:r>
            <a:r>
              <a:rPr lang="en-US" altLang="zh-CN" sz="1200" b="0" dirty="0" smtClean="0">
                <a:solidFill>
                  <a:schemeClr val="bg1"/>
                </a:solidFill>
                <a:latin typeface="+mn-ea"/>
                <a:ea typeface="+mn-ea"/>
              </a:rPr>
              <a:t>","</a:t>
            </a:r>
            <a:r>
              <a:rPr lang="en-US" altLang="zh-CN" sz="1200" b="0" dirty="0" err="1" smtClean="0">
                <a:solidFill>
                  <a:schemeClr val="bg1"/>
                </a:solidFill>
                <a:latin typeface="+mn-ea"/>
                <a:ea typeface="+mn-ea"/>
              </a:rPr>
              <a:t>SessionValue</a:t>
            </a:r>
            <a:r>
              <a:rPr lang="en-US" altLang="zh-CN" sz="1200" b="0" dirty="0" smtClean="0">
                <a:solidFill>
                  <a:schemeClr val="bg1"/>
                </a:solidFill>
                <a:latin typeface="+mn-ea"/>
                <a:ea typeface="+mn-ea"/>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smtClean="0">
                <a:solidFill>
                  <a:schemeClr val="bg1"/>
                </a:solidFill>
                <a:latin typeface="+mn-ea"/>
                <a:ea typeface="+mn-ea"/>
              </a:rPr>
              <a:t>统计</a:t>
            </a:r>
            <a:r>
              <a:rPr lang="en-US" altLang="zh-CN" sz="1200" b="0" dirty="0" smtClean="0">
                <a:solidFill>
                  <a:schemeClr val="bg1"/>
                </a:solidFill>
                <a:latin typeface="+mn-ea"/>
                <a:ea typeface="+mn-ea"/>
              </a:rPr>
              <a:t>A</a:t>
            </a:r>
            <a:r>
              <a:rPr lang="zh-CN" altLang="en-US" sz="1200" b="0" dirty="0" smtClean="0">
                <a:solidFill>
                  <a:schemeClr val="bg1"/>
                </a:solidFill>
                <a:latin typeface="+mn-ea"/>
                <a:ea typeface="+mn-ea"/>
              </a:rPr>
              <a:t>，</a:t>
            </a:r>
            <a:r>
              <a:rPr lang="en-US" altLang="zh-CN" sz="1200" b="0" dirty="0" smtClean="0">
                <a:solidFill>
                  <a:schemeClr val="bg1"/>
                </a:solidFill>
                <a:latin typeface="+mn-ea"/>
                <a:ea typeface="+mn-ea"/>
              </a:rPr>
              <a:t>B</a:t>
            </a:r>
            <a:r>
              <a:rPr lang="zh-CN" altLang="en-US" sz="1200" b="0" dirty="0" smtClean="0">
                <a:solidFill>
                  <a:schemeClr val="bg1"/>
                </a:solidFill>
                <a:latin typeface="+mn-ea"/>
                <a:ea typeface="+mn-ea"/>
              </a:rPr>
              <a:t>各访问多少次</a:t>
            </a:r>
            <a:r>
              <a:rPr lang="en-US" altLang="zh-CN" sz="1200" b="0" dirty="0" smtClean="0">
                <a:solidFill>
                  <a:schemeClr val="bg1"/>
                </a:solidFill>
                <a:latin typeface="+mn-ea"/>
                <a:ea typeface="+mn-ea"/>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当用户已登录系统后你就在</a:t>
            </a:r>
            <a:r>
              <a:rPr lang="en-US" altLang="zh-CN" dirty="0" smtClean="0"/>
              <a:t>session</a:t>
            </a:r>
            <a:r>
              <a:rPr lang="zh-CN" altLang="en-US" dirty="0" smtClean="0"/>
              <a:t>中存储了一个用户信息对象</a:t>
            </a:r>
            <a:r>
              <a:rPr lang="en-US" altLang="zh-CN" dirty="0" smtClean="0"/>
              <a:t>,</a:t>
            </a:r>
            <a:r>
              <a:rPr lang="zh-CN" altLang="en-US" dirty="0" smtClean="0"/>
              <a:t>此后你可以随时从</a:t>
            </a:r>
            <a:r>
              <a:rPr lang="en-US" altLang="zh-CN" dirty="0" smtClean="0"/>
              <a:t>session</a:t>
            </a:r>
            <a:r>
              <a:rPr lang="zh-CN" altLang="en-US" dirty="0" smtClean="0"/>
              <a:t>中将这个对象取出来进行一些操作</a:t>
            </a:r>
            <a:r>
              <a:rPr lang="en-US" altLang="zh-CN" dirty="0" smtClean="0"/>
              <a:t>,</a:t>
            </a:r>
            <a:r>
              <a:rPr lang="zh-CN" altLang="en-US" dirty="0" smtClean="0"/>
              <a:t>比如进行身 份验证等等</a:t>
            </a:r>
            <a:endParaRPr lang="en-US" altLang="zh-CN" sz="1200" b="0" dirty="0" smtClean="0">
              <a:solidFill>
                <a:schemeClr val="bg1"/>
              </a:solidFill>
              <a:latin typeface="+mn-ea"/>
              <a:ea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51</a:t>
            </a:fld>
            <a:endParaRPr lang="en-US" altLang="zh-CN"/>
          </a:p>
        </p:txBody>
      </p:sp>
    </p:spTree>
    <p:extLst>
      <p:ext uri="{BB962C8B-B14F-4D97-AF65-F5344CB8AC3E}">
        <p14:creationId xmlns:p14="http://schemas.microsoft.com/office/powerpoint/2010/main" val="3435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53</a:t>
            </a:fld>
            <a:endParaRPr lang="en-US" altLang="zh-CN"/>
          </a:p>
        </p:txBody>
      </p:sp>
    </p:spTree>
    <p:extLst>
      <p:ext uri="{BB962C8B-B14F-4D97-AF65-F5344CB8AC3E}">
        <p14:creationId xmlns:p14="http://schemas.microsoft.com/office/powerpoint/2010/main" val="1229120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JDBCDAO/</a:t>
            </a:r>
            <a:r>
              <a:rPr lang="en-US" altLang="zh-CN" dirty="0" err="1" smtClean="0"/>
              <a:t>Login.jsp</a:t>
            </a:r>
            <a:r>
              <a:rPr lang="en-US" altLang="zh-CN" dirty="0" smtClean="0"/>
              <a:t>    </a:t>
            </a:r>
            <a:r>
              <a:rPr lang="en-US" altLang="zh-CN" dirty="0" err="1" smtClean="0"/>
              <a:t>main.jsp</a:t>
            </a:r>
            <a:r>
              <a:rPr lang="en-US" altLang="zh-CN" dirty="0" smtClean="0"/>
              <a:t>   session/login.java    </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54</a:t>
            </a:fld>
            <a:endParaRPr lang="en-US" altLang="zh-CN"/>
          </a:p>
        </p:txBody>
      </p:sp>
    </p:spTree>
    <p:extLst>
      <p:ext uri="{BB962C8B-B14F-4D97-AF65-F5344CB8AC3E}">
        <p14:creationId xmlns:p14="http://schemas.microsoft.com/office/powerpoint/2010/main" val="4254999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容器收到请求之后</a:t>
            </a:r>
            <a:r>
              <a:rPr lang="en-US" altLang="zh-CN" dirty="0" smtClean="0"/>
              <a:t>,</a:t>
            </a:r>
            <a:r>
              <a:rPr lang="zh-CN" altLang="en-US" dirty="0" smtClean="0"/>
              <a:t>通常情况下会调用</a:t>
            </a:r>
            <a:r>
              <a:rPr lang="en-US" altLang="zh-CN" dirty="0" smtClean="0"/>
              <a:t>servlet</a:t>
            </a:r>
            <a:r>
              <a:rPr lang="zh-CN" altLang="en-US" dirty="0" smtClean="0"/>
              <a:t>的</a:t>
            </a:r>
            <a:r>
              <a:rPr lang="en-US" altLang="zh-CN" dirty="0" smtClean="0"/>
              <a:t>service</a:t>
            </a:r>
            <a:r>
              <a:rPr lang="zh-CN" altLang="en-US" dirty="0" smtClean="0"/>
              <a:t>方法来处理请求，如果有过滤器，则容器会先调用过滤器的方法</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58</a:t>
            </a:fld>
            <a:endParaRPr lang="en-US" altLang="zh-CN"/>
          </a:p>
        </p:txBody>
      </p:sp>
    </p:spTree>
    <p:extLst>
      <p:ext uri="{BB962C8B-B14F-4D97-AF65-F5344CB8AC3E}">
        <p14:creationId xmlns:p14="http://schemas.microsoft.com/office/powerpoint/2010/main" val="2706203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JDBCDAO/filter/CommentFilterA.java+CommentFilterB.java              filter/</a:t>
            </a:r>
            <a:r>
              <a:rPr lang="en-US" altLang="zh-CN" dirty="0" err="1" smtClean="0"/>
              <a:t>comment.jsp</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60</a:t>
            </a:fld>
            <a:endParaRPr lang="en-US" altLang="zh-CN"/>
          </a:p>
        </p:txBody>
      </p:sp>
    </p:spTree>
    <p:extLst>
      <p:ext uri="{BB962C8B-B14F-4D97-AF65-F5344CB8AC3E}">
        <p14:creationId xmlns:p14="http://schemas.microsoft.com/office/powerpoint/2010/main" val="80529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64</a:t>
            </a:fld>
            <a:endParaRPr lang="en-US" altLang="zh-CN"/>
          </a:p>
        </p:txBody>
      </p:sp>
    </p:spTree>
    <p:extLst>
      <p:ext uri="{BB962C8B-B14F-4D97-AF65-F5344CB8AC3E}">
        <p14:creationId xmlns:p14="http://schemas.microsoft.com/office/powerpoint/2010/main" val="1569904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初开发的目的是想把该对象做成一个环境，每一个应用项目中的所有组件都能访问此对象，可以通过它调用容器的相关服务，例如：网络相关，日志，事务，安全，权限管理等，但容器提供的服务与实际需求有差距。</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65</a:t>
            </a:fld>
            <a:endParaRPr lang="en-US" altLang="zh-CN"/>
          </a:p>
        </p:txBody>
      </p:sp>
    </p:spTree>
    <p:extLst>
      <p:ext uri="{BB962C8B-B14F-4D97-AF65-F5344CB8AC3E}">
        <p14:creationId xmlns:p14="http://schemas.microsoft.com/office/powerpoint/2010/main" val="206959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Request</a:t>
            </a:r>
            <a:r>
              <a:rPr lang="zh-CN" altLang="zh-CN" dirty="0" smtClean="0"/>
              <a:t>、</a:t>
            </a:r>
            <a:r>
              <a:rPr lang="en-US" altLang="zh-CN" dirty="0" smtClean="0"/>
              <a:t>Session</a:t>
            </a:r>
            <a:r>
              <a:rPr lang="zh-CN" altLang="zh-CN" dirty="0" smtClean="0"/>
              <a:t>、</a:t>
            </a:r>
            <a:r>
              <a:rPr lang="en-US" altLang="zh-CN" dirty="0" err="1" smtClean="0"/>
              <a:t>ServletContext</a:t>
            </a:r>
            <a:r>
              <a:rPr lang="zh-CN" altLang="zh-CN" dirty="0" smtClean="0"/>
              <a:t>都提供了绑定数据的相关的三个方法，如果都满足使用的条件，应该优先使用生命周期短的（</a:t>
            </a:r>
            <a:r>
              <a:rPr lang="en-US" altLang="zh-CN" dirty="0" smtClean="0"/>
              <a:t>Request&lt;Session&lt;</a:t>
            </a:r>
            <a:r>
              <a:rPr lang="en-US" altLang="zh-CN" dirty="0" err="1" smtClean="0"/>
              <a:t>ServletContext</a:t>
            </a:r>
            <a:r>
              <a:rPr lang="zh-CN" altLang="zh-CN" dirty="0" smtClean="0"/>
              <a:t>）。</a:t>
            </a:r>
          </a:p>
          <a:p>
            <a:r>
              <a:rPr lang="zh-CN" altLang="zh-CN" dirty="0" smtClean="0"/>
              <a:t>①</a:t>
            </a:r>
            <a:r>
              <a:rPr lang="en-US" altLang="zh-CN" dirty="0" smtClean="0"/>
              <a:t>Request</a:t>
            </a:r>
            <a:r>
              <a:rPr lang="zh-CN" altLang="zh-CN" dirty="0" smtClean="0"/>
              <a:t>对象上绑定的数据只有同一个请求所涉及的各个</a:t>
            </a:r>
            <a:r>
              <a:rPr lang="en-US" altLang="zh-CN" dirty="0" smtClean="0"/>
              <a:t>Web</a:t>
            </a:r>
            <a:r>
              <a:rPr lang="zh-CN" altLang="zh-CN" dirty="0" smtClean="0"/>
              <a:t>组件可以共享，例如：一个</a:t>
            </a:r>
            <a:r>
              <a:rPr lang="en-US" altLang="zh-CN" dirty="0" smtClean="0"/>
              <a:t>Servlet</a:t>
            </a:r>
            <a:r>
              <a:rPr lang="zh-CN" altLang="zh-CN" dirty="0" smtClean="0"/>
              <a:t>将数据绑定到</a:t>
            </a:r>
            <a:r>
              <a:rPr lang="en-US" altLang="zh-CN" dirty="0" smtClean="0"/>
              <a:t>Request</a:t>
            </a:r>
            <a:r>
              <a:rPr lang="zh-CN" altLang="zh-CN" dirty="0" smtClean="0"/>
              <a:t>，然后转发到一个</a:t>
            </a:r>
            <a:r>
              <a:rPr lang="en-US" altLang="zh-CN" dirty="0" err="1" smtClean="0"/>
              <a:t>jsp</a:t>
            </a:r>
            <a:r>
              <a:rPr lang="zh-CN" altLang="zh-CN" dirty="0" smtClean="0"/>
              <a:t>。请求先交给过滤器来处理，然后调用</a:t>
            </a:r>
            <a:r>
              <a:rPr lang="en-US" altLang="zh-CN" dirty="0" smtClean="0"/>
              <a:t>Servlet</a:t>
            </a:r>
            <a:r>
              <a:rPr lang="zh-CN" altLang="zh-CN" dirty="0" smtClean="0"/>
              <a:t>。</a:t>
            </a:r>
          </a:p>
          <a:p>
            <a:r>
              <a:rPr lang="zh-CN" altLang="zh-CN" dirty="0" smtClean="0"/>
              <a:t>②</a:t>
            </a:r>
            <a:r>
              <a:rPr lang="en-US" altLang="zh-CN" dirty="0" smtClean="0"/>
              <a:t>Session</a:t>
            </a:r>
            <a:r>
              <a:rPr lang="zh-CN" altLang="zh-CN" dirty="0" smtClean="0"/>
              <a:t>对象上绑定的数据是用一个会话所涉及的各个</a:t>
            </a:r>
            <a:r>
              <a:rPr lang="en-US" altLang="zh-CN" dirty="0" smtClean="0"/>
              <a:t>Web</a:t>
            </a:r>
            <a:r>
              <a:rPr lang="zh-CN" altLang="zh-CN" dirty="0" smtClean="0"/>
              <a:t>组件可以共享。</a:t>
            </a:r>
          </a:p>
          <a:p>
            <a:r>
              <a:rPr lang="zh-CN" altLang="zh-CN" dirty="0" smtClean="0"/>
              <a:t>③</a:t>
            </a:r>
            <a:r>
              <a:rPr lang="en-US" altLang="zh-CN" dirty="0" err="1" smtClean="0"/>
              <a:t>ServletContext</a:t>
            </a:r>
            <a:r>
              <a:rPr lang="zh-CN" altLang="zh-CN" dirty="0" smtClean="0"/>
              <a:t>对象绑定的数据是公开的，谁都可以访问，而且随时可访问。</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67</a:t>
            </a:fld>
            <a:endParaRPr lang="en-US" altLang="zh-CN"/>
          </a:p>
        </p:txBody>
      </p:sp>
    </p:spTree>
    <p:extLst>
      <p:ext uri="{BB962C8B-B14F-4D97-AF65-F5344CB8AC3E}">
        <p14:creationId xmlns:p14="http://schemas.microsoft.com/office/powerpoint/2010/main" val="15874522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JDBCDAO/listener/CountListener.java</a:t>
            </a:r>
            <a:r>
              <a:rPr lang="en-US" altLang="zh-CN" baseline="0" dirty="0" smtClean="0"/>
              <a:t>  exit.java   </a:t>
            </a:r>
            <a:r>
              <a:rPr lang="en-US" altLang="zh-CN" baseline="0" dirty="0" err="1" smtClean="0"/>
              <a:t>index.jsp</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69</a:t>
            </a:fld>
            <a:endParaRPr lang="en-US" altLang="zh-CN"/>
          </a:p>
        </p:txBody>
      </p:sp>
    </p:spTree>
    <p:extLst>
      <p:ext uri="{BB962C8B-B14F-4D97-AF65-F5344CB8AC3E}">
        <p14:creationId xmlns:p14="http://schemas.microsoft.com/office/powerpoint/2010/main" val="1218740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75</a:t>
            </a:fld>
            <a:endParaRPr lang="en-US" altLang="zh-CN"/>
          </a:p>
        </p:txBody>
      </p:sp>
    </p:spTree>
    <p:extLst>
      <p:ext uri="{BB962C8B-B14F-4D97-AF65-F5344CB8AC3E}">
        <p14:creationId xmlns:p14="http://schemas.microsoft.com/office/powerpoint/2010/main" val="17404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90000"/>
              </a:lnSpc>
              <a:spcBef>
                <a:spcPct val="30000"/>
              </a:spcBef>
              <a:spcAft>
                <a:spcPct val="0"/>
              </a:spcAft>
              <a:buClrTx/>
              <a:buSzTx/>
              <a:buFont typeface="Arial" pitchFamily="34" charset="0"/>
              <a:buChar char="•"/>
              <a:tabLst/>
              <a:defRPr/>
            </a:pPr>
            <a:r>
              <a:rPr lang="zh-CN" altLang="en-US" sz="1200" dirty="0" smtClean="0"/>
              <a:t>请求转发：</a:t>
            </a:r>
            <a:r>
              <a:rPr lang="en-US" altLang="zh-CN" sz="1200" dirty="0" err="1" smtClean="0"/>
              <a:t>RequestDispatcher.forward</a:t>
            </a:r>
            <a:r>
              <a:rPr lang="en-US" altLang="zh-CN" sz="1200" dirty="0" smtClean="0"/>
              <a:t>()</a:t>
            </a:r>
            <a:r>
              <a:rPr lang="zh-CN" altLang="en-US" sz="1200" dirty="0" smtClean="0"/>
              <a:t>和</a:t>
            </a:r>
            <a:r>
              <a:rPr lang="en-US" altLang="zh-CN" sz="1200" dirty="0" err="1" smtClean="0"/>
              <a:t>RequestDispatcher.include</a:t>
            </a:r>
            <a:r>
              <a:rPr lang="en-US" altLang="zh-CN" sz="1200" dirty="0" smtClean="0"/>
              <a:t>()</a:t>
            </a:r>
          </a:p>
          <a:p>
            <a:pPr marL="171450" indent="-171450">
              <a:lnSpc>
                <a:spcPct val="90000"/>
              </a:lnSpc>
              <a:buFont typeface="Arial" pitchFamily="34" charset="0"/>
              <a:buChar char="•"/>
            </a:pPr>
            <a:r>
              <a:rPr lang="zh-CN" altLang="en-US" sz="1200" dirty="0" smtClean="0"/>
              <a:t>响应重定向：</a:t>
            </a:r>
            <a:r>
              <a:rPr lang="en-US" altLang="zh-CN" sz="1200" dirty="0" err="1" smtClean="0"/>
              <a:t>HttpServletResponse.sendRedirect</a:t>
            </a:r>
            <a:r>
              <a:rPr lang="en-US" altLang="zh-CN" sz="1200" dirty="0" smtClean="0"/>
              <a:t>()</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a:t>
            </a:fld>
            <a:endParaRPr lang="en-US" altLang="zh-CN"/>
          </a:p>
        </p:txBody>
      </p:sp>
    </p:spTree>
    <p:extLst>
      <p:ext uri="{BB962C8B-B14F-4D97-AF65-F5344CB8AC3E}">
        <p14:creationId xmlns:p14="http://schemas.microsoft.com/office/powerpoint/2010/main" val="1912703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dirty="0" smtClean="0">
              <a:solidFill>
                <a:schemeClr val="bg1"/>
              </a:solidFill>
              <a:latin typeface="+mn-ea"/>
              <a:ea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90</a:t>
            </a:fld>
            <a:endParaRPr lang="en-US" altLang="zh-CN"/>
          </a:p>
        </p:txBody>
      </p:sp>
    </p:spTree>
    <p:extLst>
      <p:ext uri="{BB962C8B-B14F-4D97-AF65-F5344CB8AC3E}">
        <p14:creationId xmlns:p14="http://schemas.microsoft.com/office/powerpoint/2010/main" val="20901431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dirty="0" smtClean="0">
              <a:solidFill>
                <a:schemeClr val="bg1"/>
              </a:solidFill>
              <a:latin typeface="+mn-ea"/>
              <a:ea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91</a:t>
            </a:fld>
            <a:endParaRPr lang="en-US" altLang="zh-CN"/>
          </a:p>
        </p:txBody>
      </p:sp>
    </p:spTree>
    <p:extLst>
      <p:ext uri="{BB962C8B-B14F-4D97-AF65-F5344CB8AC3E}">
        <p14:creationId xmlns:p14="http://schemas.microsoft.com/office/powerpoint/2010/main" val="22606919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92</a:t>
            </a:fld>
            <a:endParaRPr lang="en-US" altLang="zh-CN"/>
          </a:p>
        </p:txBody>
      </p:sp>
    </p:spTree>
    <p:extLst>
      <p:ext uri="{BB962C8B-B14F-4D97-AF65-F5344CB8AC3E}">
        <p14:creationId xmlns:p14="http://schemas.microsoft.com/office/powerpoint/2010/main" val="3121841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spcAft>
                <a:spcPts val="0"/>
              </a:spcAft>
              <a:buFont typeface="Wingdings" panose="05000000000000000000" pitchFamily="2" charset="2"/>
              <a:buNone/>
            </a:pPr>
            <a:r>
              <a:rPr lang="zh-CN" altLang="en-US" sz="1200" dirty="0" smtClean="0">
                <a:solidFill>
                  <a:schemeClr val="bg1"/>
                </a:solidFill>
                <a:latin typeface="+mn-ea"/>
              </a:rPr>
              <a:t> </a:t>
            </a:r>
            <a:endParaRPr lang="en-US" altLang="zh-CN" sz="1200" dirty="0" smtClean="0">
              <a:solidFill>
                <a:schemeClr val="bg1"/>
              </a:solidFill>
              <a:latin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114</a:t>
            </a:fld>
            <a:endParaRPr lang="en-US" altLang="zh-CN"/>
          </a:p>
        </p:txBody>
      </p:sp>
    </p:spTree>
    <p:extLst>
      <p:ext uri="{BB962C8B-B14F-4D97-AF65-F5344CB8AC3E}">
        <p14:creationId xmlns:p14="http://schemas.microsoft.com/office/powerpoint/2010/main" val="26965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也可以在打开</a:t>
            </a:r>
            <a:r>
              <a:rPr lang="en-US" altLang="zh-CN" dirty="0" smtClean="0"/>
              <a:t>page1.jsp</a:t>
            </a:r>
            <a:r>
              <a:rPr lang="zh-CN" altLang="en-US" dirty="0" smtClean="0"/>
              <a:t>的同时，打开</a:t>
            </a:r>
            <a:r>
              <a:rPr lang="en-US" altLang="zh-CN" dirty="0" smtClean="0"/>
              <a:t>page2.jsp</a:t>
            </a:r>
            <a:r>
              <a:rPr lang="zh-CN" altLang="en-US" dirty="0" smtClean="0"/>
              <a:t>来进行验证</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116</a:t>
            </a:fld>
            <a:endParaRPr lang="en-US" altLang="zh-CN"/>
          </a:p>
        </p:txBody>
      </p:sp>
    </p:spTree>
    <p:extLst>
      <p:ext uri="{BB962C8B-B14F-4D97-AF65-F5344CB8AC3E}">
        <p14:creationId xmlns:p14="http://schemas.microsoft.com/office/powerpoint/2010/main" val="277613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90000"/>
              </a:lnSpc>
              <a:buFont typeface="Arial" pitchFamily="34" charset="0"/>
              <a:buNone/>
            </a:pPr>
            <a:r>
              <a:rPr kumimoji="1" lang="zh-CN" altLang="en-US" sz="1200" b="0" i="0" kern="1200" dirty="0" smtClean="0">
                <a:solidFill>
                  <a:schemeClr val="tx1"/>
                </a:solidFill>
                <a:effectLst/>
                <a:latin typeface="Arial" charset="0"/>
                <a:ea typeface="+mn-ea"/>
                <a:cs typeface="+mn-cs"/>
              </a:rPr>
              <a:t>两者区别在于是不是同一个</a:t>
            </a:r>
            <a:r>
              <a:rPr kumimoji="1" lang="en-US" altLang="zh-CN" sz="1200" b="0" i="0" kern="1200" dirty="0" smtClean="0">
                <a:solidFill>
                  <a:schemeClr val="tx1"/>
                </a:solidFill>
                <a:effectLst/>
                <a:latin typeface="Arial" charset="0"/>
                <a:ea typeface="+mn-ea"/>
                <a:cs typeface="+mn-cs"/>
              </a:rPr>
              <a:t>request</a:t>
            </a:r>
            <a:r>
              <a:rPr kumimoji="1" lang="zh-CN" altLang="en-US" sz="1200" b="0" i="0" kern="1200" dirty="0" smtClean="0">
                <a:solidFill>
                  <a:schemeClr val="tx1"/>
                </a:solidFill>
                <a:effectLst/>
                <a:latin typeface="Arial" charset="0"/>
                <a:ea typeface="+mn-ea"/>
                <a:cs typeface="+mn-cs"/>
              </a:rPr>
              <a:t>：</a:t>
            </a:r>
            <a:endParaRPr kumimoji="1" lang="en-US" altLang="zh-CN" sz="1200" b="0" i="0" kern="1200" dirty="0" smtClean="0">
              <a:solidFill>
                <a:schemeClr val="tx1"/>
              </a:solidFill>
              <a:effectLst/>
              <a:latin typeface="Arial" charset="0"/>
              <a:ea typeface="+mn-ea"/>
              <a:cs typeface="+mn-cs"/>
            </a:endParaRPr>
          </a:p>
          <a:p>
            <a:pPr marL="171450" indent="-171450">
              <a:lnSpc>
                <a:spcPct val="90000"/>
              </a:lnSpc>
              <a:buFont typeface="Arial" pitchFamily="34" charset="0"/>
              <a:buChar char="•"/>
            </a:pPr>
            <a:r>
              <a:rPr kumimoji="1" lang="zh-CN" altLang="en-US" sz="1200" b="0" i="0" kern="1200" dirty="0" smtClean="0">
                <a:solidFill>
                  <a:schemeClr val="tx1"/>
                </a:solidFill>
                <a:effectLst/>
                <a:latin typeface="Arial" charset="0"/>
                <a:ea typeface="+mn-ea"/>
                <a:cs typeface="+mn-cs"/>
              </a:rPr>
              <a:t>每次重定向资源需要重新发送一个新的请求</a:t>
            </a:r>
            <a:endParaRPr kumimoji="1" lang="en-US" altLang="zh-CN" sz="1200" b="0" i="0" kern="1200" dirty="0" smtClean="0">
              <a:solidFill>
                <a:schemeClr val="tx1"/>
              </a:solidFill>
              <a:effectLst/>
              <a:latin typeface="Arial" charset="0"/>
              <a:ea typeface="+mn-ea"/>
              <a:cs typeface="+mn-cs"/>
            </a:endParaRPr>
          </a:p>
          <a:p>
            <a:pPr marL="171450" marR="0" indent="-171450" algn="l" defTabSz="914400" rtl="0" eaLnBrk="0" fontAlgn="base" latinLnBrk="0" hangingPunct="0">
              <a:lnSpc>
                <a:spcPct val="90000"/>
              </a:lnSpc>
              <a:spcBef>
                <a:spcPct val="30000"/>
              </a:spcBef>
              <a:spcAft>
                <a:spcPct val="0"/>
              </a:spcAft>
              <a:buClrTx/>
              <a:buSzTx/>
              <a:buFont typeface="Arial" pitchFamily="34" charset="0"/>
              <a:buChar char="•"/>
              <a:tabLst/>
              <a:defRPr/>
            </a:pPr>
            <a:r>
              <a:rPr lang="zh-CN" altLang="en-US" dirty="0" smtClean="0"/>
              <a:t>而转发使用的是同一个</a:t>
            </a:r>
            <a:r>
              <a:rPr lang="en-US" altLang="zh-CN" dirty="0" smtClean="0"/>
              <a:t>request</a:t>
            </a:r>
            <a:r>
              <a:rPr lang="zh-CN" altLang="en-US" dirty="0" smtClean="0"/>
              <a:t>，因此不会有延迟，优先使用</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a:t>
            </a:fld>
            <a:endParaRPr lang="en-US" altLang="zh-CN"/>
          </a:p>
        </p:txBody>
      </p:sp>
    </p:spTree>
    <p:extLst>
      <p:ext uri="{BB962C8B-B14F-4D97-AF65-F5344CB8AC3E}">
        <p14:creationId xmlns:p14="http://schemas.microsoft.com/office/powerpoint/2010/main" val="634633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a:t>
            </a:fld>
            <a:endParaRPr lang="en-US" altLang="zh-CN"/>
          </a:p>
        </p:txBody>
      </p:sp>
    </p:spTree>
    <p:extLst>
      <p:ext uri="{BB962C8B-B14F-4D97-AF65-F5344CB8AC3E}">
        <p14:creationId xmlns:p14="http://schemas.microsoft.com/office/powerpoint/2010/main" val="309390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endParaRPr lang="zh-CN" altLang="en-US" sz="1200"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14</a:t>
            </a:fld>
            <a:endParaRPr lang="en-US" altLang="zh-CN"/>
          </a:p>
        </p:txBody>
      </p:sp>
    </p:spTree>
    <p:extLst>
      <p:ext uri="{BB962C8B-B14F-4D97-AF65-F5344CB8AC3E}">
        <p14:creationId xmlns:p14="http://schemas.microsoft.com/office/powerpoint/2010/main" val="2255423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必须加在</a:t>
            </a:r>
            <a:r>
              <a:rPr lang="en-US" altLang="zh-CN" dirty="0" smtClean="0"/>
              <a:t>web-root</a:t>
            </a:r>
            <a:r>
              <a:rPr lang="zh-CN" altLang="en-US" dirty="0" smtClean="0"/>
              <a:t>下</a:t>
            </a:r>
            <a:endParaRPr lang="en-US" altLang="zh-CN" dirty="0" smtClean="0"/>
          </a:p>
          <a:p>
            <a:r>
              <a:rPr kumimoji="1" lang="en-US" altLang="zh-CN" sz="1200" b="1" i="0" kern="1200" dirty="0" smtClean="0">
                <a:solidFill>
                  <a:schemeClr val="tx1"/>
                </a:solidFill>
                <a:effectLst/>
                <a:latin typeface="Arial" charset="0"/>
                <a:ea typeface="+mn-ea"/>
                <a:cs typeface="+mn-cs"/>
              </a:rPr>
              <a:t>&lt;@</a:t>
            </a:r>
            <a:r>
              <a:rPr kumimoji="1" lang="en-US" altLang="zh-CN" sz="1200" b="1" i="0" kern="1200" dirty="0" err="1" smtClean="0">
                <a:solidFill>
                  <a:schemeClr val="tx1"/>
                </a:solidFill>
                <a:effectLst/>
                <a:latin typeface="Arial" charset="0"/>
                <a:ea typeface="+mn-ea"/>
                <a:cs typeface="+mn-cs"/>
              </a:rPr>
              <a:t>inlcude</a:t>
            </a:r>
            <a:r>
              <a:rPr kumimoji="1" lang="en-US" altLang="zh-CN" sz="1200" b="1" i="0" kern="1200" dirty="0" smtClean="0">
                <a:solidFill>
                  <a:schemeClr val="tx1"/>
                </a:solidFill>
                <a:effectLst/>
                <a:latin typeface="Arial" charset="0"/>
                <a:ea typeface="+mn-ea"/>
                <a:cs typeface="+mn-cs"/>
              </a:rPr>
              <a:t> file =”</a:t>
            </a:r>
            <a:r>
              <a:rPr kumimoji="1" lang="en-US" altLang="zh-CN" sz="1200" b="1" i="0" kern="1200" dirty="0" err="1" smtClean="0">
                <a:solidFill>
                  <a:schemeClr val="tx1"/>
                </a:solidFill>
                <a:effectLst/>
                <a:latin typeface="Arial" charset="0"/>
                <a:ea typeface="+mn-ea"/>
                <a:cs typeface="+mn-cs"/>
              </a:rPr>
              <a:t>header.jsp</a:t>
            </a:r>
            <a:r>
              <a:rPr kumimoji="1" lang="en-US" altLang="zh-CN" sz="1200" b="1" i="0" kern="1200" dirty="0" smtClean="0">
                <a:solidFill>
                  <a:schemeClr val="tx1"/>
                </a:solidFill>
                <a:effectLst/>
                <a:latin typeface="Arial" charset="0"/>
                <a:ea typeface="+mn-ea"/>
                <a:cs typeface="+mn-cs"/>
              </a:rPr>
              <a:t>”/&gt;</a:t>
            </a:r>
            <a:endParaRPr kumimoji="1" lang="zh-CN" altLang="en-US" sz="1200" b="0" i="0" kern="1200" dirty="0" smtClean="0">
              <a:solidFill>
                <a:schemeClr val="tx1"/>
              </a:solidFill>
              <a:effectLst/>
              <a:latin typeface="Arial" charset="0"/>
              <a:ea typeface="+mn-ea"/>
              <a:cs typeface="+mn-cs"/>
            </a:endParaRPr>
          </a:p>
          <a:p>
            <a:r>
              <a:rPr kumimoji="1" lang="zh-CN" altLang="en-US" sz="1200" b="0" i="0" kern="1200" dirty="0" smtClean="0">
                <a:solidFill>
                  <a:schemeClr val="tx1"/>
                </a:solidFill>
                <a:effectLst/>
                <a:latin typeface="Arial" charset="0"/>
                <a:ea typeface="+mn-ea"/>
                <a:cs typeface="+mn-cs"/>
              </a:rPr>
              <a:t>此时引入的是静态的</a:t>
            </a:r>
            <a:r>
              <a:rPr kumimoji="1" lang="en-US" altLang="zh-CN" sz="1200" b="0" i="0" kern="1200" dirty="0" err="1" smtClean="0">
                <a:solidFill>
                  <a:schemeClr val="tx1"/>
                </a:solidFill>
                <a:effectLst/>
                <a:latin typeface="Arial" charset="0"/>
                <a:ea typeface="+mn-ea"/>
                <a:cs typeface="+mn-cs"/>
              </a:rPr>
              <a:t>jsp</a:t>
            </a:r>
            <a:r>
              <a:rPr kumimoji="1" lang="zh-CN" altLang="en-US" sz="1200" b="0" i="0" kern="1200" dirty="0" smtClean="0">
                <a:solidFill>
                  <a:schemeClr val="tx1"/>
                </a:solidFill>
                <a:effectLst/>
                <a:latin typeface="Arial" charset="0"/>
                <a:ea typeface="+mn-ea"/>
                <a:cs typeface="+mn-cs"/>
              </a:rPr>
              <a:t>文件</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它将引入的</a:t>
            </a:r>
            <a:r>
              <a:rPr kumimoji="1" lang="en-US" altLang="zh-CN" sz="1200" b="0" i="0" kern="1200" dirty="0" err="1" smtClean="0">
                <a:solidFill>
                  <a:schemeClr val="tx1"/>
                </a:solidFill>
                <a:effectLst/>
                <a:latin typeface="Arial" charset="0"/>
                <a:ea typeface="+mn-ea"/>
                <a:cs typeface="+mn-cs"/>
              </a:rPr>
              <a:t>jsp</a:t>
            </a:r>
            <a:r>
              <a:rPr kumimoji="1" lang="zh-CN" altLang="en-US" sz="1200" b="0" i="0" kern="1200" dirty="0" smtClean="0">
                <a:solidFill>
                  <a:schemeClr val="tx1"/>
                </a:solidFill>
                <a:effectLst/>
                <a:latin typeface="Arial" charset="0"/>
                <a:ea typeface="+mn-ea"/>
                <a:cs typeface="+mn-cs"/>
              </a:rPr>
              <a:t>中的源代码原封不动地附加到当前文件中</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所以在</a:t>
            </a:r>
            <a:r>
              <a:rPr kumimoji="1" lang="en-US" altLang="zh-CN" sz="1200" b="0" i="0" kern="1200" dirty="0" err="1" smtClean="0">
                <a:solidFill>
                  <a:schemeClr val="tx1"/>
                </a:solidFill>
                <a:effectLst/>
                <a:latin typeface="Arial" charset="0"/>
                <a:ea typeface="+mn-ea"/>
                <a:cs typeface="+mn-cs"/>
              </a:rPr>
              <a:t>jsp</a:t>
            </a:r>
            <a:r>
              <a:rPr kumimoji="1" lang="zh-CN" altLang="en-US" sz="1200" b="0" i="0" kern="1200" dirty="0" smtClean="0">
                <a:solidFill>
                  <a:schemeClr val="tx1"/>
                </a:solidFill>
                <a:effectLst/>
                <a:latin typeface="Arial" charset="0"/>
                <a:ea typeface="+mn-ea"/>
                <a:cs typeface="+mn-cs"/>
              </a:rPr>
              <a:t>程序中使用这个指令的时候</a:t>
            </a:r>
            <a:r>
              <a:rPr kumimoji="1" lang="en-US" altLang="zh-CN" sz="1200" b="0" i="0" kern="1200" dirty="0" smtClean="0">
                <a:solidFill>
                  <a:schemeClr val="tx1"/>
                </a:solidFill>
                <a:effectLst/>
                <a:latin typeface="Arial" charset="0"/>
                <a:ea typeface="+mn-ea"/>
                <a:cs typeface="+mn-cs"/>
              </a:rPr>
              <a:t>file</a:t>
            </a:r>
            <a:r>
              <a:rPr kumimoji="1" lang="zh-CN" altLang="en-US" sz="1200" b="0" i="0" kern="1200" dirty="0" smtClean="0">
                <a:solidFill>
                  <a:schemeClr val="tx1"/>
                </a:solidFill>
                <a:effectLst/>
                <a:latin typeface="Arial" charset="0"/>
                <a:ea typeface="+mn-ea"/>
                <a:cs typeface="+mn-cs"/>
              </a:rPr>
              <a:t>里面的值（即要导入的文件）不能带多余的标签或是与当前</a:t>
            </a:r>
            <a:r>
              <a:rPr kumimoji="1" lang="en-US" altLang="zh-CN" sz="1200" b="0" i="0" kern="1200" dirty="0" err="1" smtClean="0">
                <a:solidFill>
                  <a:schemeClr val="tx1"/>
                </a:solidFill>
                <a:effectLst/>
                <a:latin typeface="Arial" charset="0"/>
                <a:ea typeface="+mn-ea"/>
                <a:cs typeface="+mn-cs"/>
              </a:rPr>
              <a:t>jsp</a:t>
            </a:r>
            <a:r>
              <a:rPr kumimoji="1" lang="zh-CN" altLang="en-US" sz="1200" b="0" i="0" kern="1200" dirty="0" smtClean="0">
                <a:solidFill>
                  <a:schemeClr val="tx1"/>
                </a:solidFill>
                <a:effectLst/>
                <a:latin typeface="Arial" charset="0"/>
                <a:ea typeface="+mn-ea"/>
                <a:cs typeface="+mn-cs"/>
              </a:rPr>
              <a:t>文件重复的东西。例如里面不要包含</a:t>
            </a:r>
            <a:r>
              <a:rPr kumimoji="1" lang="en-US" altLang="zh-CN" sz="1200" b="0" i="0" kern="1200" dirty="0" smtClean="0">
                <a:solidFill>
                  <a:schemeClr val="tx1"/>
                </a:solidFill>
                <a:effectLst/>
                <a:latin typeface="Arial" charset="0"/>
                <a:ea typeface="+mn-ea"/>
                <a:cs typeface="+mn-cs"/>
              </a:rPr>
              <a:t>&lt;html&gt;&lt;body&gt;</a:t>
            </a:r>
            <a:r>
              <a:rPr kumimoji="1" lang="zh-CN" altLang="en-US" sz="1200" b="0" i="0" kern="1200" dirty="0" smtClean="0">
                <a:solidFill>
                  <a:schemeClr val="tx1"/>
                </a:solidFill>
                <a:effectLst/>
                <a:latin typeface="Arial" charset="0"/>
                <a:ea typeface="+mn-ea"/>
                <a:cs typeface="+mn-cs"/>
              </a:rPr>
              <a:t>这样的标签，因为是把源代码原封不动的附加过来，所以会与当前的</a:t>
            </a:r>
            <a:r>
              <a:rPr kumimoji="1" lang="en-US" altLang="zh-CN" sz="1200" b="0" i="0" kern="1200" dirty="0" err="1" smtClean="0">
                <a:solidFill>
                  <a:schemeClr val="tx1"/>
                </a:solidFill>
                <a:effectLst/>
                <a:latin typeface="Arial" charset="0"/>
                <a:ea typeface="+mn-ea"/>
                <a:cs typeface="+mn-cs"/>
              </a:rPr>
              <a:t>jsp</a:t>
            </a:r>
            <a:r>
              <a:rPr kumimoji="1" lang="zh-CN" altLang="en-US" sz="1200" b="0" i="0" kern="1200" dirty="0" smtClean="0">
                <a:solidFill>
                  <a:schemeClr val="tx1"/>
                </a:solidFill>
                <a:effectLst/>
                <a:latin typeface="Arial" charset="0"/>
                <a:ea typeface="+mn-ea"/>
                <a:cs typeface="+mn-cs"/>
              </a:rPr>
              <a:t>中的这样的标签重复导致出错。  </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15</a:t>
            </a:fld>
            <a:endParaRPr lang="en-US" altLang="zh-CN"/>
          </a:p>
        </p:txBody>
      </p:sp>
    </p:spTree>
    <p:extLst>
      <p:ext uri="{BB962C8B-B14F-4D97-AF65-F5344CB8AC3E}">
        <p14:creationId xmlns:p14="http://schemas.microsoft.com/office/powerpoint/2010/main" val="2588506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通俗点说就是附加这个要导入文件经过编译后的效果，所以可以含有与当前</a:t>
            </a:r>
            <a:r>
              <a:rPr lang="en-US" altLang="zh-CN" dirty="0" err="1" smtClean="0"/>
              <a:t>jsp</a:t>
            </a:r>
            <a:r>
              <a:rPr lang="zh-CN" altLang="en-US" dirty="0" smtClean="0"/>
              <a:t>程序中重复的内容，因为在附加过来之前就会被解析掉。</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16</a:t>
            </a:fld>
            <a:endParaRPr lang="en-US" altLang="zh-CN"/>
          </a:p>
        </p:txBody>
      </p:sp>
    </p:spTree>
    <p:extLst>
      <p:ext uri="{BB962C8B-B14F-4D97-AF65-F5344CB8AC3E}">
        <p14:creationId xmlns:p14="http://schemas.microsoft.com/office/powerpoint/2010/main" val="118444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179388" y="115888"/>
            <a:ext cx="23605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rgbClr val="003300"/>
                </a:solidFill>
              </a:rPr>
              <a:t>Java Web</a:t>
            </a:r>
            <a:r>
              <a:rPr lang="zh-CN" altLang="en-US" smtClean="0">
                <a:solidFill>
                  <a:srgbClr val="003300"/>
                </a:solidFill>
              </a:rPr>
              <a:t>开发及应用</a:t>
            </a:r>
            <a:endParaRPr lang="zh-CN" altLang="en-US" dirty="0" smtClean="0">
              <a:solidFill>
                <a:srgbClr val="003300"/>
              </a:solidFill>
            </a:endParaRPr>
          </a:p>
        </p:txBody>
      </p:sp>
      <p:sp>
        <p:nvSpPr>
          <p:cNvPr id="2" name="标题 1"/>
          <p:cNvSpPr>
            <a:spLocks noGrp="1"/>
          </p:cNvSpPr>
          <p:nvPr>
            <p:ph type="ctrTitle"/>
          </p:nvPr>
        </p:nvSpPr>
        <p:spPr>
          <a:xfrm>
            <a:off x="3203848" y="993627"/>
            <a:ext cx="5832648" cy="2308324"/>
          </a:xfrm>
        </p:spPr>
        <p:txBody>
          <a:bodyPr>
            <a:spAutoFit/>
          </a:bodyPr>
          <a:lstStyle>
            <a:lvl1pPr algn="ctr">
              <a:defRPr sz="7200">
                <a:solidFill>
                  <a:srgbClr val="003300"/>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707904" y="3958208"/>
            <a:ext cx="5256584" cy="1323439"/>
          </a:xfrm>
        </p:spPr>
        <p:txBody>
          <a:bodyPr>
            <a:spAutoFit/>
          </a:bodyPr>
          <a:lstStyle>
            <a:lvl1pPr marL="0" indent="0" algn="ctr">
              <a:buNone/>
              <a:defRPr sz="4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402180912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5496" y="58614"/>
            <a:ext cx="9073008" cy="778098"/>
          </a:xfrm>
        </p:spPr>
        <p:txBody>
          <a:bodyPr/>
          <a:lstStyle>
            <a:lvl1pPr algn="ctr">
              <a:defRPr b="1">
                <a:solidFill>
                  <a:schemeClr val="bg1"/>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6816" y="980728"/>
            <a:ext cx="8949680" cy="2283702"/>
          </a:xfrm>
          <a:noFill/>
        </p:spPr>
        <p:txBody>
          <a:bodyPr>
            <a:spAutoFit/>
          </a:bodyPr>
          <a:lstStyle>
            <a:lvl1pPr>
              <a:defRPr b="1">
                <a:solidFill>
                  <a:srgbClr val="003300"/>
                </a:solidFill>
              </a:defRPr>
            </a:lvl1pPr>
            <a:lvl2pPr>
              <a:defRPr b="1">
                <a:solidFill>
                  <a:srgbClr val="003300"/>
                </a:solidFill>
              </a:defRPr>
            </a:lvl2pPr>
            <a:lvl3pPr>
              <a:defRPr b="1">
                <a:solidFill>
                  <a:srgbClr val="003300"/>
                </a:solidFill>
              </a:defRPr>
            </a:lvl3pPr>
            <a:lvl4pPr>
              <a:defRPr b="1">
                <a:solidFill>
                  <a:srgbClr val="003300"/>
                </a:solidFill>
              </a:defRPr>
            </a:lvl4pPr>
            <a:lvl5pPr>
              <a:defRPr b="1">
                <a:solidFill>
                  <a:srgbClr val="003300"/>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1781687"/>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B85B059-7F8E-4AF7-B48F-72828CE38207}" type="datetimeFigureOut">
              <a:rPr lang="zh-CN" altLang="en-US"/>
              <a:pPr>
                <a:defRPr/>
              </a:pPr>
              <a:t>2018/12/3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341A62A-E337-40AF-B112-C0423197271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Lst>
  <p:transition spd="slow">
    <p:randomBar dir="ver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113129"/>
            <a:ext cx="6336258" cy="1569660"/>
          </a:xfrm>
        </p:spPr>
        <p:txBody>
          <a:bodyPr/>
          <a:lstStyle/>
          <a:p>
            <a:pPr eaLnBrk="1" hangingPunct="1"/>
            <a:r>
              <a:rPr lang="en-US" altLang="zh-CN" sz="4800" dirty="0" smtClean="0">
                <a:latin typeface="黑体" panose="02010609060101010101" pitchFamily="49" charset="-122"/>
                <a:ea typeface="黑体" panose="02010609060101010101" pitchFamily="49" charset="-122"/>
              </a:rPr>
              <a:t>4.4</a:t>
            </a:r>
            <a:r>
              <a:rPr lang="zh-CN" altLang="en-US" sz="4800" dirty="0" smtClean="0">
                <a:latin typeface="黑体" panose="02010609060101010101" pitchFamily="49" charset="-122"/>
                <a:ea typeface="黑体" panose="02010609060101010101" pitchFamily="49" charset="-122"/>
              </a:rPr>
              <a:t>  </a:t>
            </a:r>
            <a:r>
              <a:rPr lang="en-US" altLang="zh-CN" sz="4800" dirty="0" smtClean="0">
                <a:latin typeface="黑体" panose="02010609060101010101" pitchFamily="49" charset="-122"/>
                <a:ea typeface="黑体" panose="02010609060101010101" pitchFamily="49" charset="-122"/>
              </a:rPr>
              <a:t>JSP</a:t>
            </a:r>
            <a:r>
              <a:rPr lang="zh-CN" altLang="en-US" sz="4800" dirty="0" smtClean="0">
                <a:latin typeface="黑体" panose="02010609060101010101" pitchFamily="49" charset="-122"/>
                <a:ea typeface="黑体" panose="02010609060101010101" pitchFamily="49" charset="-122"/>
              </a:rPr>
              <a:t>和</a:t>
            </a:r>
            <a:r>
              <a:rPr lang="en-US" altLang="zh-CN" sz="4800" dirty="0" smtClean="0">
                <a:latin typeface="黑体" panose="02010609060101010101" pitchFamily="49" charset="-122"/>
                <a:ea typeface="黑体" panose="02010609060101010101" pitchFamily="49" charset="-122"/>
              </a:rPr>
              <a:t>Servlet</a:t>
            </a:r>
            <a:r>
              <a:rPr lang="zh-CN" altLang="en-US" sz="4800" dirty="0" smtClean="0">
                <a:latin typeface="黑体" panose="02010609060101010101" pitchFamily="49" charset="-122"/>
                <a:ea typeface="黑体" panose="02010609060101010101" pitchFamily="49" charset="-122"/>
              </a:rPr>
              <a:t>高级应用</a:t>
            </a:r>
            <a:endParaRPr lang="zh-CN" altLang="en-US" sz="4800" b="1" dirty="0" smtClean="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p:txBody>
          <a:bodyPr/>
          <a:lstStyle/>
          <a:p>
            <a:endParaRPr lang="zh-CN" altLang="en-US" dirty="0"/>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a:xfrm>
            <a:off x="86816" y="980728"/>
            <a:ext cx="8949680" cy="584775"/>
          </a:xfrm>
        </p:spPr>
        <p:txBody>
          <a:bodyPr/>
          <a:lstStyle/>
          <a:p>
            <a:r>
              <a:rPr lang="zh-CN" altLang="en-US" dirty="0" smtClean="0"/>
              <a:t>修改</a:t>
            </a:r>
            <a:r>
              <a:rPr lang="en-US" altLang="zh-CN" dirty="0" err="1" smtClean="0"/>
              <a:t>empList.jsp</a:t>
            </a:r>
            <a:endParaRPr lang="zh-CN" altLang="en-US" dirty="0"/>
          </a:p>
        </p:txBody>
      </p:sp>
    </p:spTree>
    <p:extLst>
      <p:ext uri="{BB962C8B-B14F-4D97-AF65-F5344CB8AC3E}">
        <p14:creationId xmlns:p14="http://schemas.microsoft.com/office/powerpoint/2010/main" val="1084685796"/>
      </p:ext>
    </p:extLst>
  </p:cSld>
  <p:clrMapOvr>
    <a:masterClrMapping/>
  </p:clrMapOvr>
  <p:transition spd="slow">
    <p:randomBar dir="ver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1" name="Rectangle 3"/>
          <p:cNvSpPr>
            <a:spLocks noGrp="1" noChangeArrowheads="1"/>
          </p:cNvSpPr>
          <p:nvPr>
            <p:ph type="body" idx="1"/>
          </p:nvPr>
        </p:nvSpPr>
        <p:spPr>
          <a:xfrm>
            <a:off x="0" y="980728"/>
            <a:ext cx="9144000" cy="138499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zh-CN" altLang="en-US" sz="2800" dirty="0" smtClean="0">
                <a:latin typeface="+mn-ea"/>
              </a:rPr>
              <a:t>调用</a:t>
            </a:r>
            <a:r>
              <a:rPr lang="en-US" altLang="zh-CN" sz="2800" dirty="0" err="1">
                <a:latin typeface="+mn-ea"/>
              </a:rPr>
              <a:t>pageContext</a:t>
            </a:r>
            <a:r>
              <a:rPr lang="zh-CN" altLang="en-US" sz="2800" dirty="0">
                <a:latin typeface="+mn-ea"/>
              </a:rPr>
              <a:t>对象中的</a:t>
            </a:r>
            <a:r>
              <a:rPr lang="en-US" altLang="zh-CN" sz="2800" dirty="0" err="1">
                <a:latin typeface="+mn-ea"/>
              </a:rPr>
              <a:t>getException</a:t>
            </a:r>
            <a:r>
              <a:rPr lang="en-US" altLang="zh-CN" sz="2800" dirty="0">
                <a:latin typeface="+mn-ea"/>
              </a:rPr>
              <a:t>()</a:t>
            </a:r>
            <a:r>
              <a:rPr lang="zh-CN" altLang="en-US" sz="2800" dirty="0">
                <a:latin typeface="+mn-ea"/>
              </a:rPr>
              <a:t>、</a:t>
            </a:r>
            <a:r>
              <a:rPr lang="en-US" altLang="zh-CN" sz="2800" dirty="0" err="1">
                <a:latin typeface="+mn-ea"/>
              </a:rPr>
              <a:t>getPage</a:t>
            </a:r>
            <a:r>
              <a:rPr lang="en-US" altLang="zh-CN" sz="2800" dirty="0">
                <a:latin typeface="+mn-ea"/>
              </a:rPr>
              <a:t>() </a:t>
            </a:r>
            <a:r>
              <a:rPr lang="zh-CN" altLang="en-US" sz="2800" dirty="0">
                <a:latin typeface="+mn-ea"/>
              </a:rPr>
              <a:t>、</a:t>
            </a:r>
            <a:r>
              <a:rPr lang="en-US" altLang="zh-CN" sz="2800" dirty="0" err="1">
                <a:latin typeface="+mn-ea"/>
              </a:rPr>
              <a:t>getRequest</a:t>
            </a:r>
            <a:r>
              <a:rPr lang="en-US" altLang="zh-CN" sz="2800" dirty="0">
                <a:latin typeface="+mn-ea"/>
              </a:rPr>
              <a:t>()</a:t>
            </a:r>
            <a:r>
              <a:rPr lang="zh-CN" altLang="en-US" sz="2800" dirty="0">
                <a:latin typeface="+mn-ea"/>
              </a:rPr>
              <a:t>、</a:t>
            </a:r>
            <a:r>
              <a:rPr lang="en-US" altLang="zh-CN" sz="2800" dirty="0" err="1">
                <a:latin typeface="+mn-ea"/>
              </a:rPr>
              <a:t>getResponse</a:t>
            </a:r>
            <a:r>
              <a:rPr lang="en-US" altLang="zh-CN" sz="2800" dirty="0">
                <a:latin typeface="+mn-ea"/>
              </a:rPr>
              <a:t>()</a:t>
            </a:r>
            <a:r>
              <a:rPr lang="zh-CN" altLang="en-US" sz="2800" dirty="0">
                <a:latin typeface="+mn-ea"/>
              </a:rPr>
              <a:t>、 </a:t>
            </a:r>
            <a:r>
              <a:rPr lang="en-US" altLang="zh-CN" sz="2800" dirty="0" err="1">
                <a:latin typeface="+mn-ea"/>
              </a:rPr>
              <a:t>getSession</a:t>
            </a:r>
            <a:r>
              <a:rPr lang="en-US" altLang="zh-CN" sz="2800" dirty="0">
                <a:latin typeface="+mn-ea"/>
              </a:rPr>
              <a:t>()</a:t>
            </a:r>
            <a:r>
              <a:rPr lang="zh-CN" altLang="en-US" sz="2800" dirty="0">
                <a:latin typeface="+mn-ea"/>
              </a:rPr>
              <a:t>和</a:t>
            </a:r>
            <a:r>
              <a:rPr lang="en-US" altLang="zh-CN" sz="2800" dirty="0" err="1">
                <a:latin typeface="+mn-ea"/>
              </a:rPr>
              <a:t>getServletConfig</a:t>
            </a:r>
            <a:r>
              <a:rPr lang="en-US" altLang="zh-CN" sz="2800" dirty="0">
                <a:latin typeface="+mn-ea"/>
              </a:rPr>
              <a:t>()</a:t>
            </a:r>
            <a:r>
              <a:rPr lang="zh-CN" altLang="en-US" sz="2800" dirty="0">
                <a:latin typeface="+mn-ea"/>
              </a:rPr>
              <a:t>方法可获得相应的</a:t>
            </a:r>
            <a:r>
              <a:rPr lang="en-US" altLang="zh-CN" sz="2800" dirty="0">
                <a:latin typeface="+mn-ea"/>
              </a:rPr>
              <a:t>JSP</a:t>
            </a:r>
            <a:r>
              <a:rPr lang="zh-CN" altLang="en-US" sz="2800" dirty="0">
                <a:latin typeface="+mn-ea"/>
              </a:rPr>
              <a:t>隐含对象。 </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获得其它隐含对象</a:t>
            </a:r>
          </a:p>
        </p:txBody>
      </p:sp>
    </p:spTree>
    <p:extLst>
      <p:ext uri="{BB962C8B-B14F-4D97-AF65-F5344CB8AC3E}">
        <p14:creationId xmlns:p14="http://schemas.microsoft.com/office/powerpoint/2010/main" val="1909317148"/>
      </p:ext>
    </p:extLst>
  </p:cSld>
  <p:clrMapOvr>
    <a:masterClrMapping/>
  </p:clrMapOvr>
  <p:transition spd="slow">
    <p:randomBar dir="ver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type="body" idx="1"/>
          </p:nvPr>
        </p:nvSpPr>
        <p:spPr>
          <a:xfrm>
            <a:off x="0" y="980728"/>
            <a:ext cx="91440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zh-CN" altLang="en-US" sz="2800" dirty="0" smtClean="0">
                <a:latin typeface="+mn-ea"/>
              </a:rPr>
              <a:t>在</a:t>
            </a:r>
            <a:r>
              <a:rPr lang="en-US" altLang="zh-CN" sz="2800" dirty="0">
                <a:latin typeface="+mn-ea"/>
              </a:rPr>
              <a:t>JSP</a:t>
            </a:r>
            <a:r>
              <a:rPr lang="zh-CN" altLang="en-US" sz="2800" dirty="0">
                <a:latin typeface="+mn-ea"/>
              </a:rPr>
              <a:t>页面的</a:t>
            </a:r>
            <a:r>
              <a:rPr lang="en-US" altLang="zh-CN" sz="2800" dirty="0">
                <a:latin typeface="+mn-ea"/>
              </a:rPr>
              <a:t>Servlet</a:t>
            </a:r>
            <a:r>
              <a:rPr lang="zh-CN" altLang="en-US" sz="2800" dirty="0">
                <a:latin typeface="+mn-ea"/>
              </a:rPr>
              <a:t>实现类中</a:t>
            </a:r>
            <a:r>
              <a:rPr lang="zh-CN" altLang="en-US" sz="2800" dirty="0" smtClean="0">
                <a:latin typeface="+mn-ea"/>
              </a:rPr>
              <a:t>，实现初始化</a:t>
            </a:r>
            <a:r>
              <a:rPr lang="zh-CN" altLang="en-US" sz="2800" dirty="0">
                <a:latin typeface="+mn-ea"/>
              </a:rPr>
              <a:t>操作：</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
        <p:nvSpPr>
          <p:cNvPr id="5" name="矩形 4"/>
          <p:cNvSpPr/>
          <p:nvPr/>
        </p:nvSpPr>
        <p:spPr>
          <a:xfrm>
            <a:off x="27012" y="1556792"/>
            <a:ext cx="9116988" cy="2708434"/>
          </a:xfrm>
          <a:prstGeom prst="rect">
            <a:avLst/>
          </a:prstGeom>
          <a:solidFill>
            <a:schemeClr val="accent3">
              <a:lumMod val="50000"/>
            </a:schemeClr>
          </a:solidFill>
          <a:ln>
            <a:solidFill>
              <a:schemeClr val="accent1"/>
            </a:solidFill>
          </a:ln>
        </p:spPr>
        <p:txBody>
          <a:bodyPr wrap="square" rtlCol="0">
            <a:spAutoFit/>
          </a:bodyPr>
          <a:lstStyle/>
          <a:p>
            <a:pPr>
              <a:spcBef>
                <a:spcPts val="600"/>
              </a:spcBef>
              <a:spcAft>
                <a:spcPts val="600"/>
              </a:spcAft>
            </a:pPr>
            <a:r>
              <a:rPr lang="en-US" altLang="zh-CN" sz="2000" b="1" dirty="0" smtClean="0">
                <a:solidFill>
                  <a:schemeClr val="bg1"/>
                </a:solidFill>
                <a:latin typeface="+mn-ea"/>
                <a:ea typeface="+mn-ea"/>
              </a:rPr>
              <a:t>&lt;%</a:t>
            </a:r>
          </a:p>
          <a:p>
            <a:pPr>
              <a:spcBef>
                <a:spcPts val="600"/>
              </a:spcBef>
              <a:spcAft>
                <a:spcPts val="600"/>
              </a:spcAft>
            </a:pPr>
            <a:r>
              <a:rPr lang="en-US" altLang="zh-CN" sz="2000" b="1" dirty="0" smtClean="0">
                <a:solidFill>
                  <a:schemeClr val="bg1"/>
                </a:solidFill>
                <a:latin typeface="+mn-ea"/>
                <a:ea typeface="+mn-ea"/>
              </a:rPr>
              <a:t>  application = </a:t>
            </a:r>
            <a:r>
              <a:rPr lang="en-US" altLang="zh-CN" sz="2000" b="1" dirty="0" err="1" smtClean="0">
                <a:solidFill>
                  <a:schemeClr val="bg1"/>
                </a:solidFill>
                <a:latin typeface="+mn-ea"/>
                <a:ea typeface="+mn-ea"/>
              </a:rPr>
              <a:t>pageContext.getServletContext</a:t>
            </a:r>
            <a:r>
              <a:rPr lang="en-US" altLang="zh-CN" sz="2000" b="1" dirty="0" smtClean="0">
                <a:solidFill>
                  <a:schemeClr val="bg1"/>
                </a:solidFill>
                <a:latin typeface="+mn-ea"/>
                <a:ea typeface="+mn-ea"/>
              </a:rPr>
              <a:t>();</a:t>
            </a:r>
          </a:p>
          <a:p>
            <a:pPr>
              <a:spcBef>
                <a:spcPts val="600"/>
              </a:spcBef>
              <a:spcAft>
                <a:spcPts val="600"/>
              </a:spcAft>
            </a:pPr>
            <a:r>
              <a:rPr lang="en-US" altLang="zh-CN" sz="2000" b="1" dirty="0" smtClean="0">
                <a:solidFill>
                  <a:schemeClr val="bg1"/>
                </a:solidFill>
                <a:latin typeface="+mn-ea"/>
                <a:ea typeface="+mn-ea"/>
              </a:rPr>
              <a:t>  </a:t>
            </a:r>
            <a:r>
              <a:rPr lang="en-US" altLang="zh-CN" sz="2000" b="1" dirty="0" err="1" smtClean="0">
                <a:solidFill>
                  <a:schemeClr val="bg1"/>
                </a:solidFill>
                <a:latin typeface="+mn-ea"/>
                <a:ea typeface="+mn-ea"/>
              </a:rPr>
              <a:t>config</a:t>
            </a:r>
            <a:r>
              <a:rPr lang="en-US" altLang="zh-CN" sz="2000" b="1" dirty="0" smtClean="0">
                <a:solidFill>
                  <a:schemeClr val="bg1"/>
                </a:solidFill>
                <a:latin typeface="+mn-ea"/>
                <a:ea typeface="+mn-ea"/>
              </a:rPr>
              <a:t> = </a:t>
            </a:r>
            <a:r>
              <a:rPr lang="en-US" altLang="zh-CN" sz="2000" b="1" dirty="0" err="1" smtClean="0">
                <a:solidFill>
                  <a:schemeClr val="bg1"/>
                </a:solidFill>
                <a:latin typeface="+mn-ea"/>
                <a:ea typeface="+mn-ea"/>
              </a:rPr>
              <a:t>pageContext.getServletConfig</a:t>
            </a:r>
            <a:r>
              <a:rPr lang="en-US" altLang="zh-CN" sz="2000" b="1" dirty="0" smtClean="0">
                <a:solidFill>
                  <a:schemeClr val="bg1"/>
                </a:solidFill>
                <a:latin typeface="+mn-ea"/>
                <a:ea typeface="+mn-ea"/>
              </a:rPr>
              <a:t>();</a:t>
            </a:r>
          </a:p>
          <a:p>
            <a:pPr>
              <a:spcBef>
                <a:spcPts val="600"/>
              </a:spcBef>
              <a:spcAft>
                <a:spcPts val="600"/>
              </a:spcAft>
            </a:pPr>
            <a:r>
              <a:rPr lang="en-US" altLang="zh-CN" sz="2000" b="1" dirty="0" smtClean="0">
                <a:solidFill>
                  <a:schemeClr val="bg1"/>
                </a:solidFill>
                <a:latin typeface="+mn-ea"/>
                <a:ea typeface="+mn-ea"/>
              </a:rPr>
              <a:t>  session = </a:t>
            </a:r>
            <a:r>
              <a:rPr lang="en-US" altLang="zh-CN" sz="2000" b="1" dirty="0" err="1" smtClean="0">
                <a:solidFill>
                  <a:schemeClr val="bg1"/>
                </a:solidFill>
                <a:latin typeface="+mn-ea"/>
                <a:ea typeface="+mn-ea"/>
              </a:rPr>
              <a:t>pageContext.getSession</a:t>
            </a:r>
            <a:r>
              <a:rPr lang="en-US" altLang="zh-CN" sz="2000" b="1" dirty="0" smtClean="0">
                <a:solidFill>
                  <a:schemeClr val="bg1"/>
                </a:solidFill>
                <a:latin typeface="+mn-ea"/>
                <a:ea typeface="+mn-ea"/>
              </a:rPr>
              <a:t>();</a:t>
            </a:r>
          </a:p>
          <a:p>
            <a:pPr>
              <a:spcBef>
                <a:spcPts val="600"/>
              </a:spcBef>
              <a:spcAft>
                <a:spcPts val="600"/>
              </a:spcAft>
            </a:pPr>
            <a:r>
              <a:rPr lang="en-US" altLang="zh-CN" sz="2000" b="1" dirty="0" smtClean="0">
                <a:solidFill>
                  <a:schemeClr val="bg1"/>
                </a:solidFill>
                <a:latin typeface="+mn-ea"/>
                <a:ea typeface="+mn-ea"/>
              </a:rPr>
              <a:t>  out = </a:t>
            </a:r>
            <a:r>
              <a:rPr lang="en-US" altLang="zh-CN" sz="2000" b="1" dirty="0" err="1" smtClean="0">
                <a:solidFill>
                  <a:schemeClr val="bg1"/>
                </a:solidFill>
                <a:latin typeface="+mn-ea"/>
                <a:ea typeface="+mn-ea"/>
              </a:rPr>
              <a:t>pageContext.getOut</a:t>
            </a:r>
            <a:r>
              <a:rPr lang="en-US" altLang="zh-CN" sz="2000" b="1" dirty="0" smtClean="0">
                <a:solidFill>
                  <a:schemeClr val="bg1"/>
                </a:solidFill>
                <a:latin typeface="+mn-ea"/>
                <a:ea typeface="+mn-ea"/>
              </a:rPr>
              <a:t>();</a:t>
            </a:r>
          </a:p>
          <a:p>
            <a:pPr>
              <a:spcBef>
                <a:spcPts val="600"/>
              </a:spcBef>
              <a:spcAft>
                <a:spcPts val="600"/>
              </a:spcAft>
            </a:pPr>
            <a:r>
              <a:rPr lang="en-US" altLang="zh-CN" sz="2000" b="1" dirty="0" smtClean="0">
                <a:solidFill>
                  <a:schemeClr val="bg1"/>
                </a:solidFill>
                <a:latin typeface="+mn-ea"/>
                <a:ea typeface="+mn-ea"/>
              </a:rPr>
              <a:t>%&gt;</a:t>
            </a:r>
            <a:endParaRPr lang="zh-CN" altLang="en-US" sz="2000" b="1" dirty="0">
              <a:solidFill>
                <a:schemeClr val="bg1"/>
              </a:solidFill>
              <a:latin typeface="+mn-ea"/>
              <a:ea typeface="+mn-ea"/>
            </a:endParaRPr>
          </a:p>
        </p:txBody>
      </p:sp>
    </p:spTree>
    <p:extLst>
      <p:ext uri="{BB962C8B-B14F-4D97-AF65-F5344CB8AC3E}">
        <p14:creationId xmlns:p14="http://schemas.microsoft.com/office/powerpoint/2010/main" val="1328223137"/>
      </p:ext>
    </p:extLst>
  </p:cSld>
  <p:clrMapOvr>
    <a:masterClrMapping/>
  </p:clrMapOvr>
  <p:transition spd="slow">
    <p:randomBar dir="ver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type="body" idx="1"/>
          </p:nvPr>
        </p:nvSpPr>
        <p:spPr>
          <a:xfrm>
            <a:off x="86816" y="980728"/>
            <a:ext cx="894968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smtClean="0">
                <a:latin typeface="+mn-ea"/>
              </a:rPr>
              <a:t>(1)</a:t>
            </a:r>
            <a:r>
              <a:rPr lang="zh-CN" altLang="en-US" sz="2800" dirty="0" smtClean="0">
                <a:latin typeface="+mn-ea"/>
              </a:rPr>
              <a:t>实现</a:t>
            </a:r>
            <a:r>
              <a:rPr lang="zh-CN" altLang="en-US" sz="2800" dirty="0">
                <a:latin typeface="+mn-ea"/>
              </a:rPr>
              <a:t>转发跳转的方法为：</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实现转发跳转或包含</a:t>
            </a:r>
          </a:p>
        </p:txBody>
      </p:sp>
      <p:sp>
        <p:nvSpPr>
          <p:cNvPr id="5" name="矩形 4"/>
          <p:cNvSpPr/>
          <p:nvPr/>
        </p:nvSpPr>
        <p:spPr>
          <a:xfrm>
            <a:off x="-7590" y="1556792"/>
            <a:ext cx="9151590" cy="861774"/>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000" b="1" dirty="0">
                <a:solidFill>
                  <a:schemeClr val="bg1"/>
                </a:solidFill>
                <a:latin typeface="+mn-ea"/>
                <a:ea typeface="+mn-ea"/>
              </a:rPr>
              <a:t>Public abstract void forward(</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a:t>
            </a:r>
            <a:r>
              <a:rPr lang="en-US" altLang="zh-CN" sz="2000" b="1" dirty="0" err="1">
                <a:solidFill>
                  <a:schemeClr val="bg1"/>
                </a:solidFill>
                <a:latin typeface="+mn-ea"/>
                <a:ea typeface="+mn-ea"/>
              </a:rPr>
              <a:t>relativeUrlPath</a:t>
            </a:r>
            <a:r>
              <a:rPr lang="en-US" altLang="zh-CN" sz="2000" b="1" dirty="0">
                <a:solidFill>
                  <a:schemeClr val="bg1"/>
                </a:solidFill>
                <a:latin typeface="+mn-ea"/>
                <a:ea typeface="+mn-ea"/>
              </a:rPr>
              <a:t>)</a:t>
            </a:r>
          </a:p>
          <a:p>
            <a:pPr>
              <a:spcBef>
                <a:spcPts val="600"/>
              </a:spcBef>
              <a:spcAft>
                <a:spcPts val="600"/>
              </a:spcAft>
            </a:pPr>
            <a:r>
              <a:rPr lang="en-US" altLang="zh-CN" sz="2000" b="1" dirty="0">
                <a:solidFill>
                  <a:schemeClr val="bg1"/>
                </a:solidFill>
                <a:latin typeface="+mn-ea"/>
                <a:ea typeface="+mn-ea"/>
              </a:rPr>
              <a:t>Throws </a:t>
            </a:r>
            <a:r>
              <a:rPr lang="en-US" altLang="zh-CN" sz="2000" b="1" dirty="0" err="1">
                <a:solidFill>
                  <a:schemeClr val="bg1"/>
                </a:solidFill>
                <a:latin typeface="+mn-ea"/>
                <a:ea typeface="+mn-ea"/>
              </a:rPr>
              <a:t>javax.servlet.ServletException,java.io.IOException</a:t>
            </a:r>
            <a:endParaRPr lang="zh-CN" altLang="en-US" sz="2000" b="1" dirty="0">
              <a:solidFill>
                <a:schemeClr val="bg1"/>
              </a:solidFill>
              <a:latin typeface="+mn-ea"/>
              <a:ea typeface="+mn-ea"/>
            </a:endParaRPr>
          </a:p>
        </p:txBody>
      </p:sp>
      <p:sp>
        <p:nvSpPr>
          <p:cNvPr id="4" name="矩形标注 3"/>
          <p:cNvSpPr/>
          <p:nvPr/>
        </p:nvSpPr>
        <p:spPr>
          <a:xfrm>
            <a:off x="3419872" y="2722314"/>
            <a:ext cx="5715744" cy="461665"/>
          </a:xfrm>
          <a:prstGeom prst="wedgeRectCallout">
            <a:avLst>
              <a:gd name="adj1" fmla="val 2322"/>
              <a:gd name="adj2" fmla="val -213967"/>
            </a:avLst>
          </a:prstGeom>
          <a:solidFill>
            <a:schemeClr val="accent3">
              <a:lumMod val="50000"/>
            </a:schemeClr>
          </a:solidFill>
        </p:spPr>
        <p:txBody>
          <a:bodyPr wrap="square">
            <a:spAutoFit/>
          </a:bodyPr>
          <a:lstStyle/>
          <a:p>
            <a:r>
              <a:rPr lang="en-US" altLang="zh-CN" sz="2400" b="1" dirty="0" err="1">
                <a:solidFill>
                  <a:schemeClr val="bg1"/>
                </a:solidFill>
                <a:latin typeface="+mn-ea"/>
                <a:ea typeface="+mn-ea"/>
              </a:rPr>
              <a:t>relativeUrlPath</a:t>
            </a:r>
            <a:r>
              <a:rPr lang="zh-CN" altLang="en-US" sz="2400" b="1" dirty="0">
                <a:solidFill>
                  <a:schemeClr val="bg1"/>
                </a:solidFill>
                <a:latin typeface="+mn-ea"/>
                <a:ea typeface="+mn-ea"/>
              </a:rPr>
              <a:t>为目标资源的</a:t>
            </a:r>
            <a:r>
              <a:rPr lang="en-US" altLang="zh-CN" sz="2400" b="1" dirty="0">
                <a:solidFill>
                  <a:schemeClr val="bg1"/>
                </a:solidFill>
                <a:latin typeface="+mn-ea"/>
                <a:ea typeface="+mn-ea"/>
              </a:rPr>
              <a:t>URI</a:t>
            </a:r>
            <a:endParaRPr lang="zh-CN" altLang="en-US" sz="2400" b="1" dirty="0">
              <a:solidFill>
                <a:schemeClr val="bg1"/>
              </a:solidFill>
              <a:latin typeface="+mn-ea"/>
              <a:ea typeface="+mn-ea"/>
            </a:endParaRPr>
          </a:p>
        </p:txBody>
      </p:sp>
    </p:spTree>
    <p:extLst>
      <p:ext uri="{BB962C8B-B14F-4D97-AF65-F5344CB8AC3E}">
        <p14:creationId xmlns:p14="http://schemas.microsoft.com/office/powerpoint/2010/main" val="16054399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3"/>
          <p:cNvSpPr>
            <a:spLocks noGrp="1" noChangeArrowheads="1"/>
          </p:cNvSpPr>
          <p:nvPr>
            <p:ph type="body" idx="1"/>
          </p:nvPr>
        </p:nvSpPr>
        <p:spPr>
          <a:xfrm>
            <a:off x="86816" y="980728"/>
            <a:ext cx="894968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zh-CN" altLang="en-US" sz="2800" dirty="0" smtClean="0">
                <a:latin typeface="+mn-ea"/>
              </a:rPr>
              <a:t>在</a:t>
            </a:r>
            <a:r>
              <a:rPr lang="en-US" altLang="zh-CN" sz="2800" dirty="0" err="1" smtClean="0">
                <a:latin typeface="+mn-ea"/>
              </a:rPr>
              <a:t>login.jsp</a:t>
            </a:r>
            <a:r>
              <a:rPr lang="zh-CN" altLang="en-US" sz="2800" dirty="0">
                <a:latin typeface="+mn-ea"/>
              </a:rPr>
              <a:t>中有以下代码：</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
        <p:nvSpPr>
          <p:cNvPr id="5" name="矩形 4"/>
          <p:cNvSpPr/>
          <p:nvPr/>
        </p:nvSpPr>
        <p:spPr>
          <a:xfrm>
            <a:off x="-7590" y="1556792"/>
            <a:ext cx="9151590" cy="1785104"/>
          </a:xfrm>
          <a:prstGeom prst="rect">
            <a:avLst/>
          </a:prstGeom>
          <a:solidFill>
            <a:schemeClr val="accent3">
              <a:lumMod val="50000"/>
            </a:schemeClr>
          </a:solidFill>
          <a:ln>
            <a:solidFill>
              <a:schemeClr val="accent1"/>
            </a:solidFill>
          </a:ln>
        </p:spPr>
        <p:txBody>
          <a:bodyPr wrap="square" rtlCol="0">
            <a:spAutoFit/>
          </a:bodyPr>
          <a:lstStyle/>
          <a:p>
            <a:pPr>
              <a:spcBef>
                <a:spcPts val="600"/>
              </a:spcBef>
              <a:spcAft>
                <a:spcPts val="600"/>
              </a:spcAft>
            </a:pPr>
            <a:r>
              <a:rPr lang="en-US" altLang="zh-CN" sz="2000" b="1" dirty="0">
                <a:solidFill>
                  <a:schemeClr val="bg1"/>
                </a:solidFill>
                <a:latin typeface="+mn-ea"/>
                <a:ea typeface="+mn-ea"/>
              </a:rPr>
              <a:t>&lt;%</a:t>
            </a:r>
          </a:p>
          <a:p>
            <a:pPr>
              <a:spcBef>
                <a:spcPts val="600"/>
              </a:spcBef>
              <a:spcAft>
                <a:spcPts val="600"/>
              </a:spcAft>
            </a:pPr>
            <a:r>
              <a:rPr lang="en-US" altLang="zh-CN" sz="2000" b="1" dirty="0">
                <a:solidFill>
                  <a:schemeClr val="bg1"/>
                </a:solidFill>
                <a:latin typeface="+mn-ea"/>
                <a:ea typeface="+mn-ea"/>
              </a:rPr>
              <a:t> </a:t>
            </a:r>
            <a:r>
              <a:rPr lang="en-US" altLang="zh-CN" sz="2000" b="1" dirty="0" smtClean="0">
                <a:solidFill>
                  <a:schemeClr val="bg1"/>
                </a:solidFill>
                <a:latin typeface="+mn-ea"/>
                <a:ea typeface="+mn-ea"/>
              </a:rPr>
              <a:t> </a:t>
            </a:r>
            <a:r>
              <a:rPr lang="en-US" altLang="zh-CN" sz="2000" b="1" dirty="0" err="1" smtClean="0">
                <a:solidFill>
                  <a:schemeClr val="bg1"/>
                </a:solidFill>
                <a:latin typeface="+mn-ea"/>
                <a:ea typeface="+mn-ea"/>
              </a:rPr>
              <a:t>request.setAttribute</a:t>
            </a:r>
            <a:r>
              <a:rPr lang="en-US" altLang="zh-CN" sz="2000" b="1" dirty="0">
                <a:solidFill>
                  <a:schemeClr val="bg1"/>
                </a:solidFill>
                <a:latin typeface="+mn-ea"/>
                <a:ea typeface="+mn-ea"/>
              </a:rPr>
              <a:t>("</a:t>
            </a:r>
            <a:r>
              <a:rPr lang="en-US" altLang="zh-CN" sz="2000" b="1" dirty="0" err="1">
                <a:solidFill>
                  <a:schemeClr val="bg1"/>
                </a:solidFill>
                <a:latin typeface="+mn-ea"/>
                <a:ea typeface="+mn-ea"/>
              </a:rPr>
              <a:t>loginName</a:t>
            </a:r>
            <a:r>
              <a:rPr lang="en-US" altLang="zh-CN" sz="2000" b="1" dirty="0">
                <a:solidFill>
                  <a:schemeClr val="bg1"/>
                </a:solidFill>
                <a:latin typeface="+mn-ea"/>
                <a:ea typeface="+mn-ea"/>
              </a:rPr>
              <a:t>","admin");</a:t>
            </a:r>
          </a:p>
          <a:p>
            <a:pPr>
              <a:spcBef>
                <a:spcPts val="600"/>
              </a:spcBef>
              <a:spcAft>
                <a:spcPts val="600"/>
              </a:spcAft>
            </a:pPr>
            <a:r>
              <a:rPr lang="en-US" altLang="zh-CN" sz="2000" b="1" dirty="0">
                <a:solidFill>
                  <a:schemeClr val="bg1"/>
                </a:solidFill>
                <a:latin typeface="+mn-ea"/>
                <a:ea typeface="+mn-ea"/>
              </a:rPr>
              <a:t>  </a:t>
            </a:r>
            <a:r>
              <a:rPr lang="en-US" altLang="zh-CN" sz="2000" b="1" dirty="0" err="1">
                <a:solidFill>
                  <a:schemeClr val="bg1"/>
                </a:solidFill>
                <a:latin typeface="+mn-ea"/>
                <a:ea typeface="+mn-ea"/>
              </a:rPr>
              <a:t>pageContext.forward</a:t>
            </a:r>
            <a:r>
              <a:rPr lang="en-US" altLang="zh-CN" sz="2000" b="1" dirty="0">
                <a:solidFill>
                  <a:schemeClr val="bg1"/>
                </a:solidFill>
                <a:latin typeface="+mn-ea"/>
                <a:ea typeface="+mn-ea"/>
              </a:rPr>
              <a:t>("/</a:t>
            </a:r>
            <a:r>
              <a:rPr lang="en-US" altLang="zh-CN" sz="2000" b="1" dirty="0" err="1">
                <a:solidFill>
                  <a:schemeClr val="bg1"/>
                </a:solidFill>
                <a:latin typeface="+mn-ea"/>
                <a:ea typeface="+mn-ea"/>
              </a:rPr>
              <a:t>main.jsp</a:t>
            </a:r>
            <a:r>
              <a:rPr lang="en-US" altLang="zh-CN" sz="2000" b="1" dirty="0">
                <a:solidFill>
                  <a:schemeClr val="bg1"/>
                </a:solidFill>
                <a:latin typeface="+mn-ea"/>
                <a:ea typeface="+mn-ea"/>
              </a:rPr>
              <a:t>");</a:t>
            </a:r>
          </a:p>
          <a:p>
            <a:pPr>
              <a:spcBef>
                <a:spcPts val="600"/>
              </a:spcBef>
              <a:spcAft>
                <a:spcPts val="600"/>
              </a:spcAft>
            </a:pPr>
            <a:r>
              <a:rPr lang="en-US" altLang="zh-CN" sz="2000" b="1" dirty="0">
                <a:solidFill>
                  <a:schemeClr val="bg1"/>
                </a:solidFill>
                <a:latin typeface="+mn-ea"/>
                <a:ea typeface="+mn-ea"/>
              </a:rPr>
              <a:t>%&gt;</a:t>
            </a:r>
            <a:endParaRPr lang="zh-CN" altLang="en-US" sz="2000" b="1" dirty="0">
              <a:solidFill>
                <a:schemeClr val="bg1"/>
              </a:solidFill>
              <a:latin typeface="+mn-ea"/>
              <a:ea typeface="+mn-ea"/>
            </a:endParaRPr>
          </a:p>
        </p:txBody>
      </p:sp>
      <p:sp>
        <p:nvSpPr>
          <p:cNvPr id="6" name="Rectangle 3"/>
          <p:cNvSpPr txBox="1">
            <a:spLocks noChangeArrowheads="1"/>
          </p:cNvSpPr>
          <p:nvPr/>
        </p:nvSpPr>
        <p:spPr bwMode="auto">
          <a:xfrm>
            <a:off x="86816" y="3401705"/>
            <a:ext cx="89496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charset="0"/>
              <a:buNone/>
            </a:pPr>
            <a:r>
              <a:rPr lang="zh-CN" altLang="en-US" sz="2800" dirty="0" smtClean="0">
                <a:latin typeface="+mn-ea"/>
              </a:rPr>
              <a:t>在</a:t>
            </a:r>
            <a:r>
              <a:rPr lang="en-US" altLang="zh-CN" sz="2800" dirty="0" err="1" smtClean="0">
                <a:latin typeface="+mn-ea"/>
              </a:rPr>
              <a:t>main.jsp</a:t>
            </a:r>
            <a:r>
              <a:rPr lang="zh-CN" altLang="en-US" sz="2800" dirty="0" smtClean="0">
                <a:latin typeface="+mn-ea"/>
              </a:rPr>
              <a:t>中读取</a:t>
            </a:r>
            <a:r>
              <a:rPr lang="en-US" altLang="zh-CN" sz="2800" dirty="0" smtClean="0">
                <a:latin typeface="+mn-ea"/>
              </a:rPr>
              <a:t>request</a:t>
            </a:r>
            <a:r>
              <a:rPr lang="zh-CN" altLang="en-US" sz="2800" dirty="0" smtClean="0">
                <a:latin typeface="+mn-ea"/>
              </a:rPr>
              <a:t>属性的代码为： </a:t>
            </a:r>
            <a:endParaRPr lang="zh-CN" altLang="en-US" sz="2800" dirty="0">
              <a:latin typeface="+mn-ea"/>
            </a:endParaRPr>
          </a:p>
        </p:txBody>
      </p:sp>
      <p:sp>
        <p:nvSpPr>
          <p:cNvPr id="7" name="矩形 6"/>
          <p:cNvSpPr/>
          <p:nvPr/>
        </p:nvSpPr>
        <p:spPr>
          <a:xfrm>
            <a:off x="-7590" y="3977769"/>
            <a:ext cx="9151590" cy="1323439"/>
          </a:xfrm>
          <a:prstGeom prst="rect">
            <a:avLst/>
          </a:prstGeom>
          <a:solidFill>
            <a:schemeClr val="accent3">
              <a:lumMod val="50000"/>
            </a:schemeClr>
          </a:solidFill>
          <a:ln>
            <a:solidFill>
              <a:schemeClr val="accent1"/>
            </a:solidFill>
          </a:ln>
        </p:spPr>
        <p:txBody>
          <a:bodyPr wrap="square" rtlCol="0">
            <a:spAutoFit/>
          </a:bodyPr>
          <a:lstStyle/>
          <a:p>
            <a:pPr>
              <a:spcBef>
                <a:spcPts val="600"/>
              </a:spcBef>
              <a:spcAft>
                <a:spcPts val="600"/>
              </a:spcAft>
            </a:pPr>
            <a:r>
              <a:rPr lang="en-US" altLang="zh-CN" sz="2000" b="1" dirty="0">
                <a:solidFill>
                  <a:schemeClr val="bg1"/>
                </a:solidFill>
                <a:latin typeface="+mn-ea"/>
                <a:ea typeface="+mn-ea"/>
              </a:rPr>
              <a:t>&lt;%</a:t>
            </a:r>
          </a:p>
          <a:p>
            <a:pPr>
              <a:spcBef>
                <a:spcPts val="600"/>
              </a:spcBef>
              <a:spcAft>
                <a:spcPts val="600"/>
              </a:spcAft>
            </a:pPr>
            <a:r>
              <a:rPr lang="en-US" altLang="zh-CN" sz="2000" b="1" dirty="0">
                <a:solidFill>
                  <a:schemeClr val="bg1"/>
                </a:solidFill>
                <a:latin typeface="+mn-ea"/>
                <a:ea typeface="+mn-ea"/>
              </a:rPr>
              <a:t>  </a:t>
            </a:r>
            <a:r>
              <a:rPr lang="en-US" altLang="zh-CN" sz="2000" b="1" dirty="0" err="1">
                <a:solidFill>
                  <a:schemeClr val="bg1"/>
                </a:solidFill>
                <a:latin typeface="+mn-ea"/>
                <a:ea typeface="+mn-ea"/>
              </a:rPr>
              <a:t>out.print</a:t>
            </a:r>
            <a:r>
              <a:rPr lang="en-US" altLang="zh-CN" sz="2000" b="1" dirty="0">
                <a:solidFill>
                  <a:schemeClr val="bg1"/>
                </a:solidFill>
                <a:latin typeface="+mn-ea"/>
                <a:ea typeface="+mn-ea"/>
              </a:rPr>
              <a:t>(</a:t>
            </a:r>
            <a:r>
              <a:rPr lang="en-US" altLang="zh-CN" sz="2000" b="1" dirty="0" err="1">
                <a:solidFill>
                  <a:schemeClr val="bg1"/>
                </a:solidFill>
                <a:latin typeface="+mn-ea"/>
                <a:ea typeface="+mn-ea"/>
              </a:rPr>
              <a:t>request.getAttribute</a:t>
            </a:r>
            <a:r>
              <a:rPr lang="en-US" altLang="zh-CN" sz="2000" b="1" dirty="0">
                <a:solidFill>
                  <a:schemeClr val="bg1"/>
                </a:solidFill>
                <a:latin typeface="+mn-ea"/>
                <a:ea typeface="+mn-ea"/>
              </a:rPr>
              <a:t>("</a:t>
            </a:r>
            <a:r>
              <a:rPr lang="en-US" altLang="zh-CN" sz="2000" b="1" dirty="0" err="1">
                <a:solidFill>
                  <a:schemeClr val="bg1"/>
                </a:solidFill>
                <a:latin typeface="+mn-ea"/>
                <a:ea typeface="+mn-ea"/>
              </a:rPr>
              <a:t>loginName</a:t>
            </a:r>
            <a:r>
              <a:rPr lang="en-US" altLang="zh-CN" sz="2000" b="1" dirty="0">
                <a:solidFill>
                  <a:schemeClr val="bg1"/>
                </a:solidFill>
                <a:latin typeface="+mn-ea"/>
                <a:ea typeface="+mn-ea"/>
              </a:rPr>
              <a:t>"));</a:t>
            </a:r>
          </a:p>
          <a:p>
            <a:pPr>
              <a:spcBef>
                <a:spcPts val="600"/>
              </a:spcBef>
              <a:spcAft>
                <a:spcPts val="600"/>
              </a:spcAft>
            </a:pPr>
            <a:r>
              <a:rPr lang="en-US" altLang="zh-CN" sz="2000" b="1" dirty="0">
                <a:solidFill>
                  <a:schemeClr val="bg1"/>
                </a:solidFill>
                <a:latin typeface="+mn-ea"/>
                <a:ea typeface="+mn-ea"/>
              </a:rPr>
              <a:t>%&gt;</a:t>
            </a:r>
            <a:endParaRPr lang="zh-CN" altLang="en-US" sz="2000" b="1" dirty="0">
              <a:solidFill>
                <a:schemeClr val="bg1"/>
              </a:solidFill>
              <a:latin typeface="+mn-ea"/>
              <a:ea typeface="+mn-ea"/>
            </a:endParaRPr>
          </a:p>
        </p:txBody>
      </p:sp>
    </p:spTree>
    <p:extLst>
      <p:ext uri="{BB962C8B-B14F-4D97-AF65-F5344CB8AC3E}">
        <p14:creationId xmlns:p14="http://schemas.microsoft.com/office/powerpoint/2010/main" val="914663538"/>
      </p:ext>
    </p:extLst>
  </p:cSld>
  <p:clrMapOvr>
    <a:masterClrMapping/>
  </p:clrMapOvr>
  <p:transition spd="slow">
    <p:randomBar dir="ver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a:xfrm>
            <a:off x="86816" y="980728"/>
            <a:ext cx="894968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smtClean="0">
                <a:latin typeface="+mn-ea"/>
              </a:rPr>
              <a:t>(2)</a:t>
            </a:r>
            <a:r>
              <a:rPr lang="zh-CN" altLang="en-US" sz="2800" dirty="0" smtClean="0">
                <a:latin typeface="+mn-ea"/>
              </a:rPr>
              <a:t>实现</a:t>
            </a:r>
            <a:r>
              <a:rPr lang="zh-CN" altLang="en-US" sz="2800" dirty="0">
                <a:latin typeface="+mn-ea"/>
              </a:rPr>
              <a:t>包含的方法为：</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
        <p:nvSpPr>
          <p:cNvPr id="5" name="矩形 4"/>
          <p:cNvSpPr/>
          <p:nvPr/>
        </p:nvSpPr>
        <p:spPr>
          <a:xfrm>
            <a:off x="0" y="1559114"/>
            <a:ext cx="9151590" cy="861774"/>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000" b="1" dirty="0">
                <a:solidFill>
                  <a:schemeClr val="bg1"/>
                </a:solidFill>
                <a:latin typeface="+mn-ea"/>
                <a:ea typeface="+mn-ea"/>
              </a:rPr>
              <a:t>Public abstract void include(</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a:t>
            </a:r>
            <a:r>
              <a:rPr lang="en-US" altLang="zh-CN" sz="2000" b="1" dirty="0" err="1">
                <a:solidFill>
                  <a:schemeClr val="bg1"/>
                </a:solidFill>
                <a:latin typeface="+mn-ea"/>
                <a:ea typeface="+mn-ea"/>
              </a:rPr>
              <a:t>relativeUrlPath</a:t>
            </a:r>
            <a:r>
              <a:rPr lang="en-US" altLang="zh-CN" sz="2000" b="1" dirty="0">
                <a:solidFill>
                  <a:schemeClr val="bg1"/>
                </a:solidFill>
                <a:latin typeface="+mn-ea"/>
                <a:ea typeface="+mn-ea"/>
              </a:rPr>
              <a:t>)</a:t>
            </a:r>
          </a:p>
          <a:p>
            <a:pPr>
              <a:spcBef>
                <a:spcPts val="600"/>
              </a:spcBef>
              <a:spcAft>
                <a:spcPts val="600"/>
              </a:spcAft>
            </a:pPr>
            <a:r>
              <a:rPr lang="en-US" altLang="zh-CN" sz="2000" b="1" dirty="0">
                <a:solidFill>
                  <a:schemeClr val="bg1"/>
                </a:solidFill>
                <a:latin typeface="+mn-ea"/>
                <a:ea typeface="+mn-ea"/>
              </a:rPr>
              <a:t>throws </a:t>
            </a:r>
            <a:r>
              <a:rPr lang="en-US" altLang="zh-CN" sz="2000" b="1" dirty="0" err="1">
                <a:solidFill>
                  <a:schemeClr val="bg1"/>
                </a:solidFill>
                <a:latin typeface="+mn-ea"/>
                <a:ea typeface="+mn-ea"/>
              </a:rPr>
              <a:t>javax.servlet.ServletException,java.io.IOException</a:t>
            </a:r>
            <a:endParaRPr lang="zh-CN" altLang="en-US" sz="2000" b="1" dirty="0">
              <a:solidFill>
                <a:schemeClr val="bg1"/>
              </a:solidFill>
              <a:latin typeface="+mn-ea"/>
              <a:ea typeface="+mn-ea"/>
            </a:endParaRPr>
          </a:p>
        </p:txBody>
      </p:sp>
    </p:spTree>
    <p:extLst>
      <p:ext uri="{BB962C8B-B14F-4D97-AF65-F5344CB8AC3E}">
        <p14:creationId xmlns:p14="http://schemas.microsoft.com/office/powerpoint/2010/main" val="704639658"/>
      </p:ext>
    </p:extLst>
  </p:cSld>
  <p:clrMapOvr>
    <a:masterClrMapping/>
  </p:clrMapOvr>
  <p:transition spd="slow">
    <p:randomBar dir="ver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3"/>
          <p:cNvSpPr>
            <a:spLocks noGrp="1" noChangeArrowheads="1"/>
          </p:cNvSpPr>
          <p:nvPr>
            <p:ph type="body" idx="1"/>
          </p:nvPr>
        </p:nvSpPr>
        <p:spPr>
          <a:xfrm>
            <a:off x="86816" y="980728"/>
            <a:ext cx="894968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zh-CN" altLang="en-US" sz="2800" dirty="0" smtClean="0">
                <a:latin typeface="+mn-ea"/>
              </a:rPr>
              <a:t>在</a:t>
            </a:r>
            <a:r>
              <a:rPr lang="en-US" altLang="zh-CN" sz="2800" dirty="0" err="1" smtClean="0">
                <a:latin typeface="+mn-ea"/>
              </a:rPr>
              <a:t>login.jsp</a:t>
            </a:r>
            <a:r>
              <a:rPr lang="zh-CN" altLang="en-US" sz="2800" dirty="0">
                <a:latin typeface="+mn-ea"/>
              </a:rPr>
              <a:t>中有以下代码：</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
        <p:nvSpPr>
          <p:cNvPr id="5" name="矩形 4"/>
          <p:cNvSpPr/>
          <p:nvPr/>
        </p:nvSpPr>
        <p:spPr>
          <a:xfrm>
            <a:off x="-7590" y="1556792"/>
            <a:ext cx="9151590" cy="1785104"/>
          </a:xfrm>
          <a:prstGeom prst="rect">
            <a:avLst/>
          </a:prstGeom>
          <a:solidFill>
            <a:schemeClr val="accent3">
              <a:lumMod val="50000"/>
            </a:schemeClr>
          </a:solidFill>
          <a:ln>
            <a:solidFill>
              <a:schemeClr val="accent1"/>
            </a:solidFill>
          </a:ln>
        </p:spPr>
        <p:txBody>
          <a:bodyPr wrap="square" rtlCol="0">
            <a:spAutoFit/>
          </a:bodyPr>
          <a:lstStyle/>
          <a:p>
            <a:pPr>
              <a:spcBef>
                <a:spcPts val="600"/>
              </a:spcBef>
              <a:spcAft>
                <a:spcPts val="600"/>
              </a:spcAft>
            </a:pPr>
            <a:r>
              <a:rPr lang="en-US" altLang="zh-CN" sz="2000" b="1" dirty="0">
                <a:solidFill>
                  <a:schemeClr val="bg1"/>
                </a:solidFill>
                <a:latin typeface="+mn-ea"/>
                <a:ea typeface="+mn-ea"/>
              </a:rPr>
              <a:t>&lt;%</a:t>
            </a:r>
          </a:p>
          <a:p>
            <a:pPr>
              <a:spcBef>
                <a:spcPts val="600"/>
              </a:spcBef>
              <a:spcAft>
                <a:spcPts val="600"/>
              </a:spcAft>
            </a:pPr>
            <a:r>
              <a:rPr lang="en-US" altLang="zh-CN" sz="2000" b="1" dirty="0">
                <a:solidFill>
                  <a:schemeClr val="bg1"/>
                </a:solidFill>
                <a:latin typeface="+mn-ea"/>
                <a:ea typeface="+mn-ea"/>
              </a:rPr>
              <a:t> </a:t>
            </a:r>
            <a:r>
              <a:rPr lang="en-US" altLang="zh-CN" sz="2000" b="1" dirty="0" smtClean="0">
                <a:solidFill>
                  <a:schemeClr val="bg1"/>
                </a:solidFill>
                <a:latin typeface="+mn-ea"/>
                <a:ea typeface="+mn-ea"/>
              </a:rPr>
              <a:t> </a:t>
            </a:r>
            <a:r>
              <a:rPr lang="en-US" altLang="zh-CN" sz="2000" b="1" dirty="0" err="1" smtClean="0">
                <a:solidFill>
                  <a:schemeClr val="bg1"/>
                </a:solidFill>
                <a:latin typeface="+mn-ea"/>
                <a:ea typeface="+mn-ea"/>
              </a:rPr>
              <a:t>request.setAttribute</a:t>
            </a:r>
            <a:r>
              <a:rPr lang="en-US" altLang="zh-CN" sz="2000" b="1" dirty="0">
                <a:solidFill>
                  <a:schemeClr val="bg1"/>
                </a:solidFill>
                <a:latin typeface="+mn-ea"/>
                <a:ea typeface="+mn-ea"/>
              </a:rPr>
              <a:t>("</a:t>
            </a:r>
            <a:r>
              <a:rPr lang="en-US" altLang="zh-CN" sz="2000" b="1" dirty="0" err="1">
                <a:solidFill>
                  <a:schemeClr val="bg1"/>
                </a:solidFill>
                <a:latin typeface="+mn-ea"/>
                <a:ea typeface="+mn-ea"/>
              </a:rPr>
              <a:t>loginName</a:t>
            </a:r>
            <a:r>
              <a:rPr lang="en-US" altLang="zh-CN" sz="2000" b="1" dirty="0">
                <a:solidFill>
                  <a:schemeClr val="bg1"/>
                </a:solidFill>
                <a:latin typeface="+mn-ea"/>
                <a:ea typeface="+mn-ea"/>
              </a:rPr>
              <a:t>","admin");</a:t>
            </a:r>
          </a:p>
          <a:p>
            <a:pPr>
              <a:spcBef>
                <a:spcPts val="600"/>
              </a:spcBef>
              <a:spcAft>
                <a:spcPts val="600"/>
              </a:spcAft>
            </a:pPr>
            <a:r>
              <a:rPr lang="en-US" altLang="zh-CN" sz="2000" b="1" dirty="0">
                <a:solidFill>
                  <a:schemeClr val="bg1"/>
                </a:solidFill>
                <a:latin typeface="+mn-ea"/>
                <a:ea typeface="+mn-ea"/>
              </a:rPr>
              <a:t>  </a:t>
            </a:r>
            <a:r>
              <a:rPr lang="en-US" altLang="zh-CN" sz="2000" b="1" dirty="0" err="1" smtClean="0">
                <a:solidFill>
                  <a:schemeClr val="bg1"/>
                </a:solidFill>
                <a:latin typeface="+mn-ea"/>
                <a:ea typeface="+mn-ea"/>
              </a:rPr>
              <a:t>pageContext.</a:t>
            </a:r>
            <a:r>
              <a:rPr lang="en-US" altLang="zh-CN" sz="2000" b="1" dirty="0" err="1" smtClean="0">
                <a:solidFill>
                  <a:schemeClr val="bg1"/>
                </a:solidFill>
                <a:latin typeface="+mn-ea"/>
              </a:rPr>
              <a:t>include</a:t>
            </a:r>
            <a:r>
              <a:rPr lang="en-US" altLang="zh-CN" sz="2000" b="1" dirty="0" smtClean="0">
                <a:solidFill>
                  <a:schemeClr val="bg1"/>
                </a:solidFill>
                <a:latin typeface="+mn-ea"/>
                <a:ea typeface="+mn-ea"/>
              </a:rPr>
              <a:t>("/</a:t>
            </a:r>
            <a:r>
              <a:rPr lang="en-US" altLang="zh-CN" sz="2000" b="1" dirty="0" err="1">
                <a:solidFill>
                  <a:schemeClr val="bg1"/>
                </a:solidFill>
                <a:latin typeface="+mn-ea"/>
                <a:ea typeface="+mn-ea"/>
              </a:rPr>
              <a:t>main.jsp</a:t>
            </a:r>
            <a:r>
              <a:rPr lang="en-US" altLang="zh-CN" sz="2000" b="1" dirty="0">
                <a:solidFill>
                  <a:schemeClr val="bg1"/>
                </a:solidFill>
                <a:latin typeface="+mn-ea"/>
                <a:ea typeface="+mn-ea"/>
              </a:rPr>
              <a:t>");</a:t>
            </a:r>
          </a:p>
          <a:p>
            <a:pPr>
              <a:spcBef>
                <a:spcPts val="600"/>
              </a:spcBef>
              <a:spcAft>
                <a:spcPts val="600"/>
              </a:spcAft>
            </a:pPr>
            <a:r>
              <a:rPr lang="en-US" altLang="zh-CN" sz="2000" b="1" dirty="0">
                <a:solidFill>
                  <a:schemeClr val="bg1"/>
                </a:solidFill>
                <a:latin typeface="+mn-ea"/>
                <a:ea typeface="+mn-ea"/>
              </a:rPr>
              <a:t>%&gt;</a:t>
            </a:r>
            <a:endParaRPr lang="zh-CN" altLang="en-US" sz="2000" b="1" dirty="0">
              <a:solidFill>
                <a:schemeClr val="bg1"/>
              </a:solidFill>
              <a:latin typeface="+mn-ea"/>
              <a:ea typeface="+mn-ea"/>
            </a:endParaRPr>
          </a:p>
        </p:txBody>
      </p:sp>
      <p:sp>
        <p:nvSpPr>
          <p:cNvPr id="6" name="Rectangle 3"/>
          <p:cNvSpPr txBox="1">
            <a:spLocks noChangeArrowheads="1"/>
          </p:cNvSpPr>
          <p:nvPr/>
        </p:nvSpPr>
        <p:spPr bwMode="auto">
          <a:xfrm>
            <a:off x="86816" y="3401705"/>
            <a:ext cx="89496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charset="0"/>
              <a:buNone/>
            </a:pPr>
            <a:r>
              <a:rPr lang="zh-CN" altLang="en-US" sz="2800" dirty="0" smtClean="0">
                <a:latin typeface="+mn-ea"/>
              </a:rPr>
              <a:t>在</a:t>
            </a:r>
            <a:r>
              <a:rPr lang="en-US" altLang="zh-CN" sz="2800" dirty="0" err="1" smtClean="0">
                <a:latin typeface="+mn-ea"/>
              </a:rPr>
              <a:t>main.jsp</a:t>
            </a:r>
            <a:r>
              <a:rPr lang="zh-CN" altLang="en-US" sz="2800" dirty="0" smtClean="0">
                <a:latin typeface="+mn-ea"/>
              </a:rPr>
              <a:t>中读取</a:t>
            </a:r>
            <a:r>
              <a:rPr lang="en-US" altLang="zh-CN" sz="2800" dirty="0" smtClean="0">
                <a:latin typeface="+mn-ea"/>
              </a:rPr>
              <a:t>request</a:t>
            </a:r>
            <a:r>
              <a:rPr lang="zh-CN" altLang="en-US" sz="2800" dirty="0" smtClean="0">
                <a:latin typeface="+mn-ea"/>
              </a:rPr>
              <a:t>属性的代码为： </a:t>
            </a:r>
            <a:endParaRPr lang="zh-CN" altLang="en-US" sz="2800" dirty="0">
              <a:latin typeface="+mn-ea"/>
            </a:endParaRPr>
          </a:p>
        </p:txBody>
      </p:sp>
      <p:sp>
        <p:nvSpPr>
          <p:cNvPr id="7" name="矩形 6"/>
          <p:cNvSpPr/>
          <p:nvPr/>
        </p:nvSpPr>
        <p:spPr>
          <a:xfrm>
            <a:off x="-7590" y="3977769"/>
            <a:ext cx="9151590" cy="1323439"/>
          </a:xfrm>
          <a:prstGeom prst="rect">
            <a:avLst/>
          </a:prstGeom>
          <a:solidFill>
            <a:schemeClr val="accent3">
              <a:lumMod val="50000"/>
            </a:schemeClr>
          </a:solidFill>
          <a:ln>
            <a:solidFill>
              <a:schemeClr val="accent1"/>
            </a:solidFill>
          </a:ln>
        </p:spPr>
        <p:txBody>
          <a:bodyPr wrap="square" rtlCol="0">
            <a:spAutoFit/>
          </a:bodyPr>
          <a:lstStyle/>
          <a:p>
            <a:pPr>
              <a:spcBef>
                <a:spcPts val="600"/>
              </a:spcBef>
              <a:spcAft>
                <a:spcPts val="600"/>
              </a:spcAft>
            </a:pPr>
            <a:r>
              <a:rPr lang="en-US" altLang="zh-CN" sz="2000" b="1" dirty="0">
                <a:solidFill>
                  <a:schemeClr val="bg1"/>
                </a:solidFill>
                <a:latin typeface="+mn-ea"/>
                <a:ea typeface="+mn-ea"/>
              </a:rPr>
              <a:t>&lt;%</a:t>
            </a:r>
          </a:p>
          <a:p>
            <a:pPr>
              <a:spcBef>
                <a:spcPts val="600"/>
              </a:spcBef>
              <a:spcAft>
                <a:spcPts val="600"/>
              </a:spcAft>
            </a:pPr>
            <a:r>
              <a:rPr lang="en-US" altLang="zh-CN" sz="2000" b="1" dirty="0">
                <a:solidFill>
                  <a:schemeClr val="bg1"/>
                </a:solidFill>
                <a:latin typeface="+mn-ea"/>
                <a:ea typeface="+mn-ea"/>
              </a:rPr>
              <a:t>  </a:t>
            </a:r>
            <a:r>
              <a:rPr lang="en-US" altLang="zh-CN" sz="2000" b="1" dirty="0" err="1">
                <a:solidFill>
                  <a:schemeClr val="bg1"/>
                </a:solidFill>
                <a:latin typeface="+mn-ea"/>
                <a:ea typeface="+mn-ea"/>
              </a:rPr>
              <a:t>out.print</a:t>
            </a:r>
            <a:r>
              <a:rPr lang="en-US" altLang="zh-CN" sz="2000" b="1" dirty="0">
                <a:solidFill>
                  <a:schemeClr val="bg1"/>
                </a:solidFill>
                <a:latin typeface="+mn-ea"/>
                <a:ea typeface="+mn-ea"/>
              </a:rPr>
              <a:t>(</a:t>
            </a:r>
            <a:r>
              <a:rPr lang="en-US" altLang="zh-CN" sz="2000" b="1" dirty="0" err="1">
                <a:solidFill>
                  <a:schemeClr val="bg1"/>
                </a:solidFill>
                <a:latin typeface="+mn-ea"/>
                <a:ea typeface="+mn-ea"/>
              </a:rPr>
              <a:t>request.getAttribute</a:t>
            </a:r>
            <a:r>
              <a:rPr lang="en-US" altLang="zh-CN" sz="2000" b="1" dirty="0">
                <a:solidFill>
                  <a:schemeClr val="bg1"/>
                </a:solidFill>
                <a:latin typeface="+mn-ea"/>
                <a:ea typeface="+mn-ea"/>
              </a:rPr>
              <a:t>("</a:t>
            </a:r>
            <a:r>
              <a:rPr lang="en-US" altLang="zh-CN" sz="2000" b="1" dirty="0" err="1">
                <a:solidFill>
                  <a:schemeClr val="bg1"/>
                </a:solidFill>
                <a:latin typeface="+mn-ea"/>
                <a:ea typeface="+mn-ea"/>
              </a:rPr>
              <a:t>loginName</a:t>
            </a:r>
            <a:r>
              <a:rPr lang="en-US" altLang="zh-CN" sz="2000" b="1" dirty="0">
                <a:solidFill>
                  <a:schemeClr val="bg1"/>
                </a:solidFill>
                <a:latin typeface="+mn-ea"/>
                <a:ea typeface="+mn-ea"/>
              </a:rPr>
              <a:t>"));</a:t>
            </a:r>
          </a:p>
          <a:p>
            <a:pPr>
              <a:spcBef>
                <a:spcPts val="600"/>
              </a:spcBef>
              <a:spcAft>
                <a:spcPts val="600"/>
              </a:spcAft>
            </a:pPr>
            <a:r>
              <a:rPr lang="en-US" altLang="zh-CN" sz="2000" b="1" dirty="0">
                <a:solidFill>
                  <a:schemeClr val="bg1"/>
                </a:solidFill>
                <a:latin typeface="+mn-ea"/>
                <a:ea typeface="+mn-ea"/>
              </a:rPr>
              <a:t>%&gt;</a:t>
            </a:r>
            <a:endParaRPr lang="zh-CN" altLang="en-US" sz="2000" b="1" dirty="0">
              <a:solidFill>
                <a:schemeClr val="bg1"/>
              </a:solidFill>
              <a:latin typeface="+mn-ea"/>
              <a:ea typeface="+mn-ea"/>
            </a:endParaRPr>
          </a:p>
        </p:txBody>
      </p:sp>
    </p:spTree>
    <p:extLst>
      <p:ext uri="{BB962C8B-B14F-4D97-AF65-F5344CB8AC3E}">
        <p14:creationId xmlns:p14="http://schemas.microsoft.com/office/powerpoint/2010/main" val="418524088"/>
      </p:ext>
    </p:extLst>
  </p:cSld>
  <p:clrMapOvr>
    <a:masterClrMapping/>
  </p:clrMapOvr>
  <p:transition spd="slow">
    <p:randomBar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err="1">
                <a:solidFill>
                  <a:srgbClr val="FFFF00"/>
                </a:solidFill>
              </a:rPr>
              <a:t>config</a:t>
            </a:r>
            <a:r>
              <a:rPr lang="zh-CN" altLang="en-US" dirty="0">
                <a:solidFill>
                  <a:srgbClr val="FFFF00"/>
                </a:solidFill>
              </a:rPr>
              <a:t>隐含对象</a:t>
            </a:r>
          </a:p>
        </p:txBody>
      </p:sp>
      <p:sp>
        <p:nvSpPr>
          <p:cNvPr id="344067" name="Rectangle 3"/>
          <p:cNvSpPr>
            <a:spLocks noGrp="1" noChangeArrowheads="1"/>
          </p:cNvSpPr>
          <p:nvPr>
            <p:ph type="body" idx="1"/>
          </p:nvPr>
        </p:nvSpPr>
        <p:spPr>
          <a:xfrm>
            <a:off x="86816" y="980728"/>
            <a:ext cx="8949680" cy="18158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err="1" smtClean="0">
                <a:latin typeface="+mn-ea"/>
              </a:rPr>
              <a:t>config</a:t>
            </a:r>
            <a:r>
              <a:rPr lang="zh-CN" altLang="en-US" sz="2800" dirty="0">
                <a:latin typeface="+mn-ea"/>
              </a:rPr>
              <a:t>隐含对象是</a:t>
            </a:r>
            <a:r>
              <a:rPr lang="en-US" altLang="zh-CN" sz="2800" dirty="0" err="1">
                <a:latin typeface="+mn-ea"/>
              </a:rPr>
              <a:t>javax.servlet.ServletConfig</a:t>
            </a:r>
            <a:r>
              <a:rPr lang="zh-CN" altLang="en-US" sz="2800" dirty="0">
                <a:latin typeface="+mn-ea"/>
              </a:rPr>
              <a:t>类型的，常用于给一个</a:t>
            </a:r>
            <a:r>
              <a:rPr lang="en-US" altLang="zh-CN" sz="2800" dirty="0">
                <a:latin typeface="+mn-ea"/>
              </a:rPr>
              <a:t>Servlet</a:t>
            </a:r>
            <a:r>
              <a:rPr lang="zh-CN" altLang="en-US" sz="2800" dirty="0">
                <a:latin typeface="+mn-ea"/>
              </a:rPr>
              <a:t>程序传送初始化参数。如果将</a:t>
            </a:r>
            <a:r>
              <a:rPr lang="en-US" altLang="zh-CN" sz="2800" dirty="0">
                <a:latin typeface="+mn-ea"/>
              </a:rPr>
              <a:t>JSP</a:t>
            </a:r>
            <a:r>
              <a:rPr lang="zh-CN" altLang="en-US" sz="2800" dirty="0">
                <a:latin typeface="+mn-ea"/>
              </a:rPr>
              <a:t>页面当作</a:t>
            </a:r>
            <a:r>
              <a:rPr lang="en-US" altLang="zh-CN" sz="2800" dirty="0">
                <a:latin typeface="+mn-ea"/>
              </a:rPr>
              <a:t>Servlet</a:t>
            </a:r>
            <a:r>
              <a:rPr lang="zh-CN" altLang="en-US" sz="2800" dirty="0">
                <a:latin typeface="+mn-ea"/>
              </a:rPr>
              <a:t>程序用，需要在</a:t>
            </a:r>
            <a:r>
              <a:rPr lang="en-US" altLang="zh-CN" sz="2800" dirty="0">
                <a:latin typeface="+mn-ea"/>
              </a:rPr>
              <a:t>ROOT\web.xml</a:t>
            </a:r>
            <a:r>
              <a:rPr lang="zh-CN" altLang="en-US" sz="2800" dirty="0">
                <a:latin typeface="+mn-ea"/>
              </a:rPr>
              <a:t>中写出部署信息。 </a:t>
            </a:r>
          </a:p>
        </p:txBody>
      </p:sp>
    </p:spTree>
    <p:extLst>
      <p:ext uri="{BB962C8B-B14F-4D97-AF65-F5344CB8AC3E}">
        <p14:creationId xmlns:p14="http://schemas.microsoft.com/office/powerpoint/2010/main" val="1585820691"/>
      </p:ext>
    </p:extLst>
  </p:cSld>
  <p:clrMapOvr>
    <a:masterClrMapping/>
  </p:clrMapOvr>
  <p:transition spd="slow">
    <p:randomBar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
        <p:nvSpPr>
          <p:cNvPr id="345091" name="Rectangle 3"/>
          <p:cNvSpPr>
            <a:spLocks noGrp="1" noChangeArrowheads="1"/>
          </p:cNvSpPr>
          <p:nvPr>
            <p:ph type="body" idx="1"/>
          </p:nvPr>
        </p:nvSpPr>
        <p:spPr>
          <a:xfrm>
            <a:off x="0" y="908720"/>
            <a:ext cx="9144000" cy="954107"/>
          </a:xfrm>
        </p:spPr>
        <p:txBody>
          <a:bodyPr/>
          <a:lstStyle/>
          <a:p>
            <a:pPr marL="0" indent="0">
              <a:buNone/>
            </a:pPr>
            <a:r>
              <a:rPr lang="zh-CN" altLang="en-US" sz="2800" dirty="0" smtClean="0">
                <a:latin typeface="+mn-ea"/>
              </a:rPr>
              <a:t>把</a:t>
            </a:r>
            <a:r>
              <a:rPr lang="en-US" altLang="zh-CN" sz="2800" dirty="0" err="1" smtClean="0">
                <a:latin typeface="+mn-ea"/>
              </a:rPr>
              <a:t>login.jsp</a:t>
            </a:r>
            <a:r>
              <a:rPr lang="zh-CN" altLang="en-US" sz="2800" dirty="0">
                <a:latin typeface="+mn-ea"/>
              </a:rPr>
              <a:t>当作</a:t>
            </a:r>
            <a:r>
              <a:rPr lang="en-US" altLang="zh-CN" sz="2800" dirty="0">
                <a:latin typeface="+mn-ea"/>
              </a:rPr>
              <a:t>URL</a:t>
            </a:r>
            <a:r>
              <a:rPr lang="zh-CN" altLang="en-US" sz="2800" dirty="0">
                <a:latin typeface="+mn-ea"/>
              </a:rPr>
              <a:t>名为“</a:t>
            </a:r>
            <a:r>
              <a:rPr lang="en-US" altLang="zh-CN" sz="2800" dirty="0">
                <a:latin typeface="+mn-ea"/>
              </a:rPr>
              <a:t>/go”</a:t>
            </a:r>
            <a:r>
              <a:rPr lang="zh-CN" altLang="en-US" sz="2800" dirty="0">
                <a:latin typeface="+mn-ea"/>
              </a:rPr>
              <a:t>的</a:t>
            </a:r>
            <a:r>
              <a:rPr lang="en-US" altLang="zh-CN" sz="2800" dirty="0">
                <a:latin typeface="+mn-ea"/>
              </a:rPr>
              <a:t>Servlet</a:t>
            </a:r>
            <a:r>
              <a:rPr lang="zh-CN" altLang="en-US" sz="2800" dirty="0">
                <a:latin typeface="+mn-ea"/>
              </a:rPr>
              <a:t>程序用，在</a:t>
            </a:r>
            <a:r>
              <a:rPr lang="en-US" altLang="zh-CN" sz="2800" dirty="0">
                <a:latin typeface="+mn-ea"/>
              </a:rPr>
              <a:t>web.xml</a:t>
            </a:r>
            <a:r>
              <a:rPr lang="zh-CN" altLang="en-US" sz="2800" dirty="0" smtClean="0">
                <a:latin typeface="+mn-ea"/>
              </a:rPr>
              <a:t>中部署以下信息： </a:t>
            </a:r>
            <a:endParaRPr lang="zh-CN" altLang="en-US" sz="2800" dirty="0">
              <a:latin typeface="+mn-ea"/>
            </a:endParaRPr>
          </a:p>
        </p:txBody>
      </p:sp>
      <p:sp>
        <p:nvSpPr>
          <p:cNvPr id="2" name="TextBox 1"/>
          <p:cNvSpPr txBox="1"/>
          <p:nvPr/>
        </p:nvSpPr>
        <p:spPr>
          <a:xfrm>
            <a:off x="0" y="1888371"/>
            <a:ext cx="9144000" cy="4708981"/>
          </a:xfrm>
          <a:prstGeom prst="rect">
            <a:avLst/>
          </a:prstGeom>
          <a:solidFill>
            <a:schemeClr val="accent3">
              <a:lumMod val="50000"/>
            </a:schemeClr>
          </a:solidFill>
          <a:ln>
            <a:solidFill>
              <a:schemeClr val="accent1"/>
            </a:solidFill>
          </a:ln>
        </p:spPr>
        <p:txBody>
          <a:bodyPr wrap="square" rtlCol="0">
            <a:spAutoFit/>
          </a:bodyPr>
          <a:lstStyle>
            <a:defPPr>
              <a:defRPr lang="en-US"/>
            </a:defPPr>
            <a:lvl1pPr>
              <a:spcBef>
                <a:spcPts val="600"/>
              </a:spcBef>
              <a:spcAft>
                <a:spcPts val="600"/>
              </a:spcAft>
              <a:defRPr sz="2000" b="1">
                <a:solidFill>
                  <a:schemeClr val="bg1"/>
                </a:solidFill>
                <a:latin typeface="+mn-ea"/>
                <a:ea typeface="+mn-ea"/>
              </a:defRPr>
            </a:lvl1pPr>
          </a:lstStyle>
          <a:p>
            <a:pPr>
              <a:spcBef>
                <a:spcPts val="0"/>
              </a:spcBef>
              <a:spcAft>
                <a:spcPts val="0"/>
              </a:spcAft>
            </a:pPr>
            <a:r>
              <a:rPr lang="en-US" altLang="zh-CN" dirty="0"/>
              <a:t>&lt;web-apps&gt;</a:t>
            </a:r>
          </a:p>
          <a:p>
            <a:pPr>
              <a:spcBef>
                <a:spcPts val="0"/>
              </a:spcBef>
              <a:spcAft>
                <a:spcPts val="0"/>
              </a:spcAft>
            </a:pPr>
            <a:r>
              <a:rPr lang="en-US" altLang="zh-CN" dirty="0"/>
              <a:t>  &lt;servlet&gt;</a:t>
            </a:r>
          </a:p>
          <a:p>
            <a:pPr>
              <a:spcBef>
                <a:spcPts val="0"/>
              </a:spcBef>
              <a:spcAft>
                <a:spcPts val="0"/>
              </a:spcAft>
            </a:pPr>
            <a:r>
              <a:rPr lang="en-US" altLang="zh-CN" dirty="0">
                <a:solidFill>
                  <a:srgbClr val="FFFF00"/>
                </a:solidFill>
              </a:rPr>
              <a:t>    </a:t>
            </a:r>
            <a:r>
              <a:rPr lang="en-US" altLang="zh-CN" dirty="0" smtClean="0">
                <a:solidFill>
                  <a:srgbClr val="FFFF00"/>
                </a:solidFill>
              </a:rPr>
              <a:t> &lt;</a:t>
            </a:r>
            <a:r>
              <a:rPr lang="en-US" altLang="zh-CN" dirty="0">
                <a:solidFill>
                  <a:srgbClr val="FFFF00"/>
                </a:solidFill>
              </a:rPr>
              <a:t>servlet-name&gt;go&lt;/servlet-name&gt;</a:t>
            </a:r>
          </a:p>
          <a:p>
            <a:pPr>
              <a:spcBef>
                <a:spcPts val="0"/>
              </a:spcBef>
              <a:spcAft>
                <a:spcPts val="0"/>
              </a:spcAft>
            </a:pPr>
            <a:r>
              <a:rPr lang="en-US" altLang="zh-CN" dirty="0">
                <a:solidFill>
                  <a:srgbClr val="FFFF00"/>
                </a:solidFill>
              </a:rPr>
              <a:t>    </a:t>
            </a:r>
            <a:r>
              <a:rPr lang="en-US" altLang="zh-CN" dirty="0" smtClean="0">
                <a:solidFill>
                  <a:srgbClr val="FFFF00"/>
                </a:solidFill>
              </a:rPr>
              <a:t> &lt;</a:t>
            </a:r>
            <a:r>
              <a:rPr lang="en-US" altLang="zh-CN" dirty="0" err="1">
                <a:solidFill>
                  <a:srgbClr val="FFFF00"/>
                </a:solidFill>
              </a:rPr>
              <a:t>jsp</a:t>
            </a:r>
            <a:r>
              <a:rPr lang="en-US" altLang="zh-CN" dirty="0">
                <a:solidFill>
                  <a:srgbClr val="FFFF00"/>
                </a:solidFill>
              </a:rPr>
              <a:t>-file</a:t>
            </a:r>
            <a:r>
              <a:rPr lang="en-US" altLang="zh-CN" dirty="0" smtClean="0">
                <a:solidFill>
                  <a:srgbClr val="FFFF00"/>
                </a:solidFill>
              </a:rPr>
              <a:t>&gt;/</a:t>
            </a:r>
            <a:r>
              <a:rPr lang="en-US" altLang="zh-CN" dirty="0" err="1" smtClean="0">
                <a:solidFill>
                  <a:srgbClr val="FFFF00"/>
                </a:solidFill>
              </a:rPr>
              <a:t>login.jsp</a:t>
            </a:r>
            <a:r>
              <a:rPr lang="en-US" altLang="zh-CN" dirty="0">
                <a:solidFill>
                  <a:srgbClr val="FFFF00"/>
                </a:solidFill>
              </a:rPr>
              <a:t>&lt;/</a:t>
            </a:r>
            <a:r>
              <a:rPr lang="en-US" altLang="zh-CN" dirty="0" err="1">
                <a:solidFill>
                  <a:srgbClr val="FFFF00"/>
                </a:solidFill>
              </a:rPr>
              <a:t>jsp</a:t>
            </a:r>
            <a:r>
              <a:rPr lang="en-US" altLang="zh-CN" dirty="0">
                <a:solidFill>
                  <a:srgbClr val="FFFF00"/>
                </a:solidFill>
              </a:rPr>
              <a:t>-file&gt;</a:t>
            </a:r>
          </a:p>
          <a:p>
            <a:pPr>
              <a:spcBef>
                <a:spcPts val="0"/>
              </a:spcBef>
              <a:spcAft>
                <a:spcPts val="0"/>
              </a:spcAft>
            </a:pPr>
            <a:r>
              <a:rPr lang="en-US" altLang="zh-CN" dirty="0">
                <a:solidFill>
                  <a:schemeClr val="accent5">
                    <a:lumMod val="40000"/>
                    <a:lumOff val="60000"/>
                  </a:schemeClr>
                </a:solidFill>
              </a:rPr>
              <a:t>    </a:t>
            </a:r>
            <a:r>
              <a:rPr lang="en-US" altLang="zh-CN" dirty="0" smtClean="0">
                <a:solidFill>
                  <a:schemeClr val="accent5">
                    <a:lumMod val="40000"/>
                    <a:lumOff val="60000"/>
                  </a:schemeClr>
                </a:solidFill>
              </a:rPr>
              <a:t> &lt;</a:t>
            </a:r>
            <a:r>
              <a:rPr lang="en-US" altLang="zh-CN" dirty="0" err="1">
                <a:solidFill>
                  <a:schemeClr val="accent5">
                    <a:lumMod val="40000"/>
                    <a:lumOff val="60000"/>
                  </a:schemeClr>
                </a:solidFill>
              </a:rPr>
              <a:t>init-param</a:t>
            </a:r>
            <a:r>
              <a:rPr lang="en-US" altLang="zh-CN" dirty="0">
                <a:solidFill>
                  <a:schemeClr val="accent5">
                    <a:lumMod val="40000"/>
                    <a:lumOff val="60000"/>
                  </a:schemeClr>
                </a:solidFill>
              </a:rPr>
              <a:t>&gt;</a:t>
            </a:r>
          </a:p>
          <a:p>
            <a:pPr>
              <a:spcBef>
                <a:spcPts val="0"/>
              </a:spcBef>
              <a:spcAft>
                <a:spcPts val="0"/>
              </a:spcAft>
            </a:pPr>
            <a:r>
              <a:rPr lang="en-US" altLang="zh-CN" dirty="0">
                <a:solidFill>
                  <a:schemeClr val="accent5">
                    <a:lumMod val="40000"/>
                    <a:lumOff val="60000"/>
                  </a:schemeClr>
                </a:solidFill>
              </a:rPr>
              <a:t>    </a:t>
            </a:r>
            <a:r>
              <a:rPr lang="en-US" altLang="zh-CN" dirty="0" smtClean="0">
                <a:solidFill>
                  <a:schemeClr val="accent5">
                    <a:lumMod val="40000"/>
                    <a:lumOff val="60000"/>
                  </a:schemeClr>
                </a:solidFill>
              </a:rPr>
              <a:t>   </a:t>
            </a:r>
            <a:r>
              <a:rPr lang="en-US" altLang="zh-CN" dirty="0">
                <a:solidFill>
                  <a:schemeClr val="accent5">
                    <a:lumMod val="40000"/>
                    <a:lumOff val="60000"/>
                  </a:schemeClr>
                </a:solidFill>
              </a:rPr>
              <a:t>&lt;</a:t>
            </a:r>
            <a:r>
              <a:rPr lang="en-US" altLang="zh-CN" dirty="0" err="1">
                <a:solidFill>
                  <a:schemeClr val="accent5">
                    <a:lumMod val="40000"/>
                    <a:lumOff val="60000"/>
                  </a:schemeClr>
                </a:solidFill>
              </a:rPr>
              <a:t>param</a:t>
            </a:r>
            <a:r>
              <a:rPr lang="en-US" altLang="zh-CN" dirty="0">
                <a:solidFill>
                  <a:schemeClr val="accent5">
                    <a:lumMod val="40000"/>
                    <a:lumOff val="60000"/>
                  </a:schemeClr>
                </a:solidFill>
              </a:rPr>
              <a:t>-name&gt;login&lt;/</a:t>
            </a:r>
            <a:r>
              <a:rPr lang="en-US" altLang="zh-CN" dirty="0" err="1">
                <a:solidFill>
                  <a:schemeClr val="accent5">
                    <a:lumMod val="40000"/>
                    <a:lumOff val="60000"/>
                  </a:schemeClr>
                </a:solidFill>
              </a:rPr>
              <a:t>param</a:t>
            </a:r>
            <a:r>
              <a:rPr lang="en-US" altLang="zh-CN" dirty="0">
                <a:solidFill>
                  <a:schemeClr val="accent5">
                    <a:lumMod val="40000"/>
                    <a:lumOff val="60000"/>
                  </a:schemeClr>
                </a:solidFill>
              </a:rPr>
              <a:t>-name&gt;</a:t>
            </a:r>
          </a:p>
          <a:p>
            <a:pPr>
              <a:spcBef>
                <a:spcPts val="0"/>
              </a:spcBef>
              <a:spcAft>
                <a:spcPts val="0"/>
              </a:spcAft>
            </a:pPr>
            <a:r>
              <a:rPr lang="en-US" altLang="zh-CN" dirty="0">
                <a:solidFill>
                  <a:schemeClr val="accent5">
                    <a:lumMod val="40000"/>
                    <a:lumOff val="60000"/>
                  </a:schemeClr>
                </a:solidFill>
              </a:rPr>
              <a:t>    </a:t>
            </a:r>
            <a:r>
              <a:rPr lang="en-US" altLang="zh-CN" dirty="0" smtClean="0">
                <a:solidFill>
                  <a:schemeClr val="accent5">
                    <a:lumMod val="40000"/>
                    <a:lumOff val="60000"/>
                  </a:schemeClr>
                </a:solidFill>
              </a:rPr>
              <a:t>   </a:t>
            </a:r>
            <a:r>
              <a:rPr lang="en-US" altLang="zh-CN" dirty="0">
                <a:solidFill>
                  <a:schemeClr val="accent5">
                    <a:lumMod val="40000"/>
                    <a:lumOff val="60000"/>
                  </a:schemeClr>
                </a:solidFill>
              </a:rPr>
              <a:t>&lt;</a:t>
            </a:r>
            <a:r>
              <a:rPr lang="en-US" altLang="zh-CN" dirty="0" err="1">
                <a:solidFill>
                  <a:schemeClr val="accent5">
                    <a:lumMod val="40000"/>
                    <a:lumOff val="60000"/>
                  </a:schemeClr>
                </a:solidFill>
              </a:rPr>
              <a:t>param</a:t>
            </a:r>
            <a:r>
              <a:rPr lang="en-US" altLang="zh-CN" dirty="0">
                <a:solidFill>
                  <a:schemeClr val="accent5">
                    <a:lumMod val="40000"/>
                    <a:lumOff val="60000"/>
                  </a:schemeClr>
                </a:solidFill>
              </a:rPr>
              <a:t>-value&gt;admin&lt;/</a:t>
            </a:r>
            <a:r>
              <a:rPr lang="en-US" altLang="zh-CN" dirty="0" err="1">
                <a:solidFill>
                  <a:schemeClr val="accent5">
                    <a:lumMod val="40000"/>
                    <a:lumOff val="60000"/>
                  </a:schemeClr>
                </a:solidFill>
              </a:rPr>
              <a:t>param</a:t>
            </a:r>
            <a:r>
              <a:rPr lang="en-US" altLang="zh-CN" dirty="0">
                <a:solidFill>
                  <a:schemeClr val="accent5">
                    <a:lumMod val="40000"/>
                    <a:lumOff val="60000"/>
                  </a:schemeClr>
                </a:solidFill>
              </a:rPr>
              <a:t>-value&gt;</a:t>
            </a:r>
          </a:p>
          <a:p>
            <a:pPr>
              <a:spcBef>
                <a:spcPts val="0"/>
              </a:spcBef>
              <a:spcAft>
                <a:spcPts val="0"/>
              </a:spcAft>
            </a:pPr>
            <a:r>
              <a:rPr lang="en-US" altLang="zh-CN" dirty="0">
                <a:solidFill>
                  <a:schemeClr val="accent5">
                    <a:lumMod val="40000"/>
                    <a:lumOff val="60000"/>
                  </a:schemeClr>
                </a:solidFill>
              </a:rPr>
              <a:t>    </a:t>
            </a:r>
            <a:r>
              <a:rPr lang="en-US" altLang="zh-CN" dirty="0" smtClean="0">
                <a:solidFill>
                  <a:schemeClr val="accent5">
                    <a:lumMod val="40000"/>
                    <a:lumOff val="60000"/>
                  </a:schemeClr>
                </a:solidFill>
              </a:rPr>
              <a:t> &lt;/</a:t>
            </a:r>
            <a:r>
              <a:rPr lang="en-US" altLang="zh-CN" dirty="0" err="1">
                <a:solidFill>
                  <a:schemeClr val="accent5">
                    <a:lumMod val="40000"/>
                    <a:lumOff val="60000"/>
                  </a:schemeClr>
                </a:solidFill>
              </a:rPr>
              <a:t>init-param</a:t>
            </a:r>
            <a:r>
              <a:rPr lang="en-US" altLang="zh-CN" dirty="0">
                <a:solidFill>
                  <a:schemeClr val="accent5">
                    <a:lumMod val="40000"/>
                    <a:lumOff val="60000"/>
                  </a:schemeClr>
                </a:solidFill>
              </a:rPr>
              <a:t>&gt;</a:t>
            </a:r>
          </a:p>
          <a:p>
            <a:pPr>
              <a:spcBef>
                <a:spcPts val="0"/>
              </a:spcBef>
              <a:spcAft>
                <a:spcPts val="0"/>
              </a:spcAft>
            </a:pPr>
            <a:r>
              <a:rPr lang="en-US" altLang="zh-CN" dirty="0">
                <a:solidFill>
                  <a:schemeClr val="accent5">
                    <a:lumMod val="40000"/>
                    <a:lumOff val="60000"/>
                  </a:schemeClr>
                </a:solidFill>
              </a:rPr>
              <a:t>    </a:t>
            </a:r>
            <a:r>
              <a:rPr lang="en-US" altLang="zh-CN" dirty="0" smtClean="0">
                <a:solidFill>
                  <a:schemeClr val="accent5">
                    <a:lumMod val="40000"/>
                    <a:lumOff val="60000"/>
                  </a:schemeClr>
                </a:solidFill>
              </a:rPr>
              <a:t> &lt;</a:t>
            </a:r>
            <a:r>
              <a:rPr lang="en-US" altLang="zh-CN" dirty="0">
                <a:solidFill>
                  <a:schemeClr val="accent5">
                    <a:lumMod val="40000"/>
                    <a:lumOff val="60000"/>
                  </a:schemeClr>
                </a:solidFill>
              </a:rPr>
              <a:t>load-on-startup&gt;2&lt;/load-on-startup&gt;</a:t>
            </a:r>
          </a:p>
          <a:p>
            <a:pPr>
              <a:spcBef>
                <a:spcPts val="0"/>
              </a:spcBef>
              <a:spcAft>
                <a:spcPts val="0"/>
              </a:spcAft>
            </a:pPr>
            <a:r>
              <a:rPr lang="en-US" altLang="zh-CN" dirty="0"/>
              <a:t>  &lt;/servlet&gt;</a:t>
            </a:r>
          </a:p>
          <a:p>
            <a:pPr>
              <a:spcBef>
                <a:spcPts val="0"/>
              </a:spcBef>
              <a:spcAft>
                <a:spcPts val="0"/>
              </a:spcAft>
            </a:pPr>
            <a:r>
              <a:rPr lang="en-US" altLang="zh-CN" dirty="0"/>
              <a:t>  &lt;servlet-mapping&gt;</a:t>
            </a:r>
          </a:p>
          <a:p>
            <a:pPr>
              <a:spcBef>
                <a:spcPts val="0"/>
              </a:spcBef>
              <a:spcAft>
                <a:spcPts val="0"/>
              </a:spcAft>
            </a:pPr>
            <a:r>
              <a:rPr lang="en-US" altLang="zh-CN" dirty="0">
                <a:solidFill>
                  <a:srgbClr val="FFFF00"/>
                </a:solidFill>
              </a:rPr>
              <a:t>     </a:t>
            </a:r>
            <a:r>
              <a:rPr lang="en-US" altLang="zh-CN" dirty="0" smtClean="0">
                <a:solidFill>
                  <a:srgbClr val="FFFF00"/>
                </a:solidFill>
              </a:rPr>
              <a:t>&lt;</a:t>
            </a:r>
            <a:r>
              <a:rPr lang="en-US" altLang="zh-CN" dirty="0">
                <a:solidFill>
                  <a:srgbClr val="FFFF00"/>
                </a:solidFill>
              </a:rPr>
              <a:t>servlet-name&gt;go&lt;/servlet-name&gt;</a:t>
            </a:r>
          </a:p>
          <a:p>
            <a:pPr>
              <a:spcBef>
                <a:spcPts val="0"/>
              </a:spcBef>
              <a:spcAft>
                <a:spcPts val="0"/>
              </a:spcAft>
            </a:pPr>
            <a:r>
              <a:rPr lang="en-US" altLang="zh-CN" dirty="0">
                <a:solidFill>
                  <a:srgbClr val="FFFF00"/>
                </a:solidFill>
              </a:rPr>
              <a:t>     </a:t>
            </a:r>
            <a:r>
              <a:rPr lang="en-US" altLang="zh-CN" dirty="0" smtClean="0">
                <a:solidFill>
                  <a:srgbClr val="FFFF00"/>
                </a:solidFill>
              </a:rPr>
              <a:t>&lt;</a:t>
            </a:r>
            <a:r>
              <a:rPr lang="en-US" altLang="zh-CN" dirty="0" err="1">
                <a:solidFill>
                  <a:srgbClr val="FFFF00"/>
                </a:solidFill>
              </a:rPr>
              <a:t>url</a:t>
            </a:r>
            <a:r>
              <a:rPr lang="en-US" altLang="zh-CN" dirty="0">
                <a:solidFill>
                  <a:srgbClr val="FFFF00"/>
                </a:solidFill>
              </a:rPr>
              <a:t>-pattern&gt;/go</a:t>
            </a:r>
            <a:r>
              <a:rPr lang="en-US" altLang="zh-CN" dirty="0" smtClean="0">
                <a:solidFill>
                  <a:srgbClr val="FFFF00"/>
                </a:solidFill>
              </a:rPr>
              <a:t>&lt;/</a:t>
            </a:r>
            <a:r>
              <a:rPr lang="en-US" altLang="zh-CN" dirty="0" err="1" smtClean="0">
                <a:solidFill>
                  <a:srgbClr val="FFFF00"/>
                </a:solidFill>
              </a:rPr>
              <a:t>url</a:t>
            </a:r>
            <a:r>
              <a:rPr lang="en-US" altLang="zh-CN" dirty="0" smtClean="0">
                <a:solidFill>
                  <a:srgbClr val="FFFF00"/>
                </a:solidFill>
              </a:rPr>
              <a:t>-pattern </a:t>
            </a:r>
            <a:r>
              <a:rPr lang="en-US" altLang="zh-CN" dirty="0">
                <a:solidFill>
                  <a:srgbClr val="FFFF00"/>
                </a:solidFill>
              </a:rPr>
              <a:t>&gt;</a:t>
            </a:r>
          </a:p>
          <a:p>
            <a:pPr>
              <a:spcBef>
                <a:spcPts val="0"/>
              </a:spcBef>
              <a:spcAft>
                <a:spcPts val="0"/>
              </a:spcAft>
            </a:pPr>
            <a:r>
              <a:rPr lang="en-US" altLang="zh-CN" dirty="0"/>
              <a:t>  &lt;/servlet-mapping&gt;</a:t>
            </a:r>
          </a:p>
          <a:p>
            <a:pPr>
              <a:spcBef>
                <a:spcPts val="0"/>
              </a:spcBef>
              <a:spcAft>
                <a:spcPts val="0"/>
              </a:spcAft>
            </a:pPr>
            <a:r>
              <a:rPr lang="en-US" altLang="zh-CN" dirty="0"/>
              <a:t>&lt;/web-apps&gt;</a:t>
            </a:r>
            <a:endParaRPr lang="zh-CN" altLang="en-US" dirty="0"/>
          </a:p>
        </p:txBody>
      </p:sp>
    </p:spTree>
    <p:extLst>
      <p:ext uri="{BB962C8B-B14F-4D97-AF65-F5344CB8AC3E}">
        <p14:creationId xmlns:p14="http://schemas.microsoft.com/office/powerpoint/2010/main" val="2032072631"/>
      </p:ext>
    </p:extLst>
  </p:cSld>
  <p:clrMapOvr>
    <a:masterClrMapping/>
  </p:clrMapOvr>
  <p:transition spd="slow">
    <p:randomBar dir="ver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3"/>
          <p:cNvSpPr>
            <a:spLocks noGrp="1" noChangeArrowheads="1"/>
          </p:cNvSpPr>
          <p:nvPr>
            <p:ph type="body" idx="1"/>
          </p:nvPr>
        </p:nvSpPr>
        <p:spPr>
          <a:xfrm>
            <a:off x="0" y="980728"/>
            <a:ext cx="9144000" cy="9541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err="1">
                <a:latin typeface="+mn-ea"/>
              </a:rPr>
              <a:t>config</a:t>
            </a:r>
            <a:r>
              <a:rPr lang="zh-CN" altLang="en-US" sz="2800" dirty="0">
                <a:latin typeface="+mn-ea"/>
              </a:rPr>
              <a:t>对象中关键的方法</a:t>
            </a:r>
            <a:r>
              <a:rPr lang="en-US" altLang="zh-CN" sz="2800" dirty="0" err="1">
                <a:latin typeface="+mn-ea"/>
              </a:rPr>
              <a:t>getInitParameter</a:t>
            </a:r>
            <a:r>
              <a:rPr lang="zh-CN" altLang="en-US" sz="2800" dirty="0">
                <a:latin typeface="+mn-ea"/>
              </a:rPr>
              <a:t>，在</a:t>
            </a:r>
            <a:r>
              <a:rPr lang="en-US" altLang="zh-CN" sz="2800" dirty="0">
                <a:latin typeface="+mn-ea"/>
              </a:rPr>
              <a:t>JSP</a:t>
            </a:r>
            <a:r>
              <a:rPr lang="zh-CN" altLang="en-US" sz="2800" dirty="0">
                <a:latin typeface="+mn-ea"/>
              </a:rPr>
              <a:t>页面中</a:t>
            </a:r>
            <a:r>
              <a:rPr lang="zh-CN" altLang="en-US" sz="2800" dirty="0" smtClean="0">
                <a:latin typeface="+mn-ea"/>
              </a:rPr>
              <a:t>读取</a:t>
            </a:r>
            <a:r>
              <a:rPr lang="en-US" altLang="zh-CN" sz="2800" dirty="0" smtClean="0">
                <a:latin typeface="+mn-ea"/>
              </a:rPr>
              <a:t>web.xml</a:t>
            </a:r>
            <a:r>
              <a:rPr lang="zh-CN" altLang="en-US" sz="2800" dirty="0" smtClean="0">
                <a:latin typeface="+mn-ea"/>
              </a:rPr>
              <a:t>中由</a:t>
            </a:r>
            <a:r>
              <a:rPr lang="en-US" altLang="zh-CN" sz="2800" dirty="0" smtClean="0">
                <a:latin typeface="+mn-ea"/>
              </a:rPr>
              <a:t>&lt;</a:t>
            </a:r>
            <a:r>
              <a:rPr lang="en-US" altLang="zh-CN" sz="2800" dirty="0" err="1" smtClean="0">
                <a:latin typeface="+mn-ea"/>
              </a:rPr>
              <a:t>init-param</a:t>
            </a:r>
            <a:r>
              <a:rPr lang="en-US" altLang="zh-CN" sz="2800" dirty="0" smtClean="0">
                <a:latin typeface="+mn-ea"/>
              </a:rPr>
              <a:t>&gt;</a:t>
            </a:r>
            <a:r>
              <a:rPr lang="zh-CN" altLang="en-US" sz="2800" dirty="0" smtClean="0">
                <a:latin typeface="+mn-ea"/>
              </a:rPr>
              <a:t>定义</a:t>
            </a:r>
            <a:r>
              <a:rPr lang="zh-CN" altLang="en-US" sz="2800" dirty="0">
                <a:latin typeface="+mn-ea"/>
              </a:rPr>
              <a:t>的初始化</a:t>
            </a:r>
            <a:r>
              <a:rPr lang="zh-CN" altLang="en-US" sz="2800" dirty="0" smtClean="0">
                <a:latin typeface="+mn-ea"/>
              </a:rPr>
              <a:t>参数。</a:t>
            </a:r>
            <a:endParaRPr lang="zh-CN" altLang="en-US" sz="2800" dirty="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err="1"/>
              <a:t>getInitParameter</a:t>
            </a:r>
            <a:r>
              <a:rPr lang="en-US" altLang="zh-CN" dirty="0"/>
              <a:t>()</a:t>
            </a:r>
            <a:endParaRPr lang="zh-CN" altLang="en-US" dirty="0"/>
          </a:p>
        </p:txBody>
      </p:sp>
      <p:sp>
        <p:nvSpPr>
          <p:cNvPr id="3" name="矩形 2"/>
          <p:cNvSpPr/>
          <p:nvPr/>
        </p:nvSpPr>
        <p:spPr>
          <a:xfrm>
            <a:off x="0" y="1988840"/>
            <a:ext cx="9144000" cy="400110"/>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000" b="1" dirty="0">
                <a:solidFill>
                  <a:schemeClr val="bg1"/>
                </a:solidFill>
                <a:latin typeface="+mn-ea"/>
                <a:ea typeface="+mn-ea"/>
              </a:rPr>
              <a:t>public </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a:t>
            </a:r>
            <a:r>
              <a:rPr lang="en-US" altLang="zh-CN" sz="2000" b="1" dirty="0" err="1">
                <a:solidFill>
                  <a:schemeClr val="bg1"/>
                </a:solidFill>
                <a:latin typeface="+mn-ea"/>
                <a:ea typeface="+mn-ea"/>
              </a:rPr>
              <a:t>getInitParameter</a:t>
            </a:r>
            <a:r>
              <a:rPr lang="en-US" altLang="zh-CN" sz="2000" b="1" dirty="0">
                <a:solidFill>
                  <a:schemeClr val="bg1"/>
                </a:solidFill>
                <a:latin typeface="+mn-ea"/>
                <a:ea typeface="+mn-ea"/>
              </a:rPr>
              <a:t>(</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name)</a:t>
            </a:r>
          </a:p>
        </p:txBody>
      </p:sp>
      <p:sp>
        <p:nvSpPr>
          <p:cNvPr id="6" name="矩形标注 5"/>
          <p:cNvSpPr/>
          <p:nvPr/>
        </p:nvSpPr>
        <p:spPr>
          <a:xfrm>
            <a:off x="2699792" y="2748990"/>
            <a:ext cx="6048672" cy="1015663"/>
          </a:xfrm>
          <a:prstGeom prst="wedgeRectCallout">
            <a:avLst>
              <a:gd name="adj1" fmla="val 36650"/>
              <a:gd name="adj2" fmla="val -87550"/>
            </a:avLst>
          </a:prstGeom>
          <a:solidFill>
            <a:schemeClr val="accent3">
              <a:lumMod val="50000"/>
            </a:schemeClr>
          </a:solidFill>
        </p:spPr>
        <p:txBody>
          <a:bodyPr wrap="square">
            <a:spAutoFit/>
          </a:bodyPr>
          <a:lstStyle/>
          <a:p>
            <a:pPr marL="342900" indent="-342900">
              <a:buFont typeface="Arial" panose="020B0604020202020204" pitchFamily="34" charset="0"/>
              <a:buChar char="•"/>
            </a:pPr>
            <a:r>
              <a:rPr lang="zh-CN" altLang="en-US" sz="2000" b="1" dirty="0">
                <a:solidFill>
                  <a:schemeClr val="bg1"/>
                </a:solidFill>
                <a:latin typeface="+mn-ea"/>
                <a:ea typeface="+mn-ea"/>
              </a:rPr>
              <a:t>形参为初始化参数名，示例中是“</a:t>
            </a:r>
            <a:r>
              <a:rPr lang="en-US" altLang="zh-CN" sz="2000" b="1" dirty="0" err="1">
                <a:solidFill>
                  <a:schemeClr val="bg1"/>
                </a:solidFill>
                <a:latin typeface="+mn-ea"/>
                <a:ea typeface="+mn-ea"/>
              </a:rPr>
              <a:t>loginName</a:t>
            </a:r>
            <a:r>
              <a:rPr lang="en-US" altLang="zh-CN" sz="2000" b="1" dirty="0">
                <a:solidFill>
                  <a:schemeClr val="bg1"/>
                </a:solidFill>
                <a:latin typeface="+mn-ea"/>
                <a:ea typeface="+mn-ea"/>
              </a:rPr>
              <a:t>”</a:t>
            </a:r>
            <a:r>
              <a:rPr lang="zh-CN" altLang="en-US" sz="2000" b="1" dirty="0">
                <a:solidFill>
                  <a:schemeClr val="bg1"/>
                </a:solidFill>
                <a:latin typeface="+mn-ea"/>
                <a:ea typeface="+mn-ea"/>
              </a:rPr>
              <a:t>，返回初始化参数值“</a:t>
            </a:r>
            <a:r>
              <a:rPr lang="en-US" altLang="zh-CN" sz="2000" b="1" dirty="0">
                <a:solidFill>
                  <a:schemeClr val="bg1"/>
                </a:solidFill>
                <a:latin typeface="+mn-ea"/>
                <a:ea typeface="+mn-ea"/>
              </a:rPr>
              <a:t>admin”</a:t>
            </a:r>
            <a:r>
              <a:rPr lang="zh-CN" altLang="en-US" sz="2000" b="1" dirty="0" smtClean="0">
                <a:solidFill>
                  <a:schemeClr val="bg1"/>
                </a:solidFill>
                <a:latin typeface="+mn-ea"/>
                <a:ea typeface="+mn-ea"/>
              </a:rPr>
              <a:t>。</a:t>
            </a:r>
            <a:endParaRPr lang="en-US" altLang="zh-CN" sz="2000" b="1" dirty="0" smtClean="0">
              <a:solidFill>
                <a:schemeClr val="bg1"/>
              </a:solidFill>
              <a:latin typeface="+mn-ea"/>
              <a:ea typeface="+mn-ea"/>
            </a:endParaRPr>
          </a:p>
          <a:p>
            <a:pPr marL="342900" indent="-342900">
              <a:buFont typeface="Arial" panose="020B0604020202020204" pitchFamily="34" charset="0"/>
              <a:buChar char="•"/>
            </a:pPr>
            <a:r>
              <a:rPr lang="zh-CN" altLang="en-US" sz="2000" b="1" dirty="0" smtClean="0">
                <a:solidFill>
                  <a:schemeClr val="bg1"/>
                </a:solidFill>
                <a:latin typeface="+mn-ea"/>
                <a:ea typeface="+mn-ea"/>
              </a:rPr>
              <a:t>如果</a:t>
            </a:r>
            <a:r>
              <a:rPr lang="zh-CN" altLang="en-US" sz="2000" b="1" dirty="0">
                <a:solidFill>
                  <a:schemeClr val="bg1"/>
                </a:solidFill>
                <a:latin typeface="+mn-ea"/>
                <a:ea typeface="+mn-ea"/>
              </a:rPr>
              <a:t>找不到指定的初始化参数，则返回</a:t>
            </a:r>
            <a:r>
              <a:rPr lang="en-US" altLang="zh-CN" sz="2000" b="1" dirty="0">
                <a:solidFill>
                  <a:schemeClr val="bg1"/>
                </a:solidFill>
                <a:latin typeface="+mn-ea"/>
                <a:ea typeface="+mn-ea"/>
              </a:rPr>
              <a:t>null</a:t>
            </a:r>
            <a:r>
              <a:rPr lang="zh-CN" altLang="en-US" sz="2000" b="1" dirty="0">
                <a:solidFill>
                  <a:schemeClr val="bg1"/>
                </a:solidFill>
                <a:latin typeface="+mn-ea"/>
                <a:ea typeface="+mn-ea"/>
              </a:rPr>
              <a:t>。</a:t>
            </a:r>
          </a:p>
        </p:txBody>
      </p:sp>
    </p:spTree>
    <p:extLst>
      <p:ext uri="{BB962C8B-B14F-4D97-AF65-F5344CB8AC3E}">
        <p14:creationId xmlns:p14="http://schemas.microsoft.com/office/powerpoint/2010/main" val="3205550651"/>
      </p:ext>
    </p:extLst>
  </p:cSld>
  <p:clrMapOvr>
    <a:masterClrMapping/>
  </p:clrMapOvr>
  <p:transition spd="slow">
    <p:randomBar dir="ver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err="1"/>
              <a:t>getInitParameterNames</a:t>
            </a:r>
            <a:r>
              <a:rPr lang="en-US" altLang="zh-CN" dirty="0"/>
              <a:t>()</a:t>
            </a:r>
            <a:endParaRPr lang="zh-CN" altLang="en-US" dirty="0"/>
          </a:p>
        </p:txBody>
      </p:sp>
      <p:sp>
        <p:nvSpPr>
          <p:cNvPr id="3" name="矩形 2"/>
          <p:cNvSpPr/>
          <p:nvPr/>
        </p:nvSpPr>
        <p:spPr>
          <a:xfrm>
            <a:off x="0" y="980728"/>
            <a:ext cx="9144000" cy="400110"/>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000" b="1" dirty="0">
                <a:solidFill>
                  <a:schemeClr val="bg1"/>
                </a:solidFill>
                <a:latin typeface="+mn-ea"/>
                <a:ea typeface="+mn-ea"/>
              </a:rPr>
              <a:t>public </a:t>
            </a:r>
            <a:r>
              <a:rPr lang="en-US" altLang="zh-CN" sz="2000" b="1" dirty="0" err="1">
                <a:solidFill>
                  <a:schemeClr val="bg1"/>
                </a:solidFill>
                <a:latin typeface="+mn-ea"/>
                <a:ea typeface="+mn-ea"/>
              </a:rPr>
              <a:t>java.util.Enumeration</a:t>
            </a:r>
            <a:r>
              <a:rPr lang="en-US" altLang="zh-CN" sz="2000" b="1" dirty="0">
                <a:solidFill>
                  <a:schemeClr val="bg1"/>
                </a:solidFill>
                <a:latin typeface="+mn-ea"/>
                <a:ea typeface="+mn-ea"/>
              </a:rPr>
              <a:t> </a:t>
            </a:r>
            <a:r>
              <a:rPr lang="en-US" altLang="zh-CN" sz="2000" b="1" dirty="0" err="1">
                <a:solidFill>
                  <a:schemeClr val="bg1"/>
                </a:solidFill>
                <a:latin typeface="+mn-ea"/>
                <a:ea typeface="+mn-ea"/>
              </a:rPr>
              <a:t>getInitParameterNames</a:t>
            </a:r>
            <a:r>
              <a:rPr lang="en-US" altLang="zh-CN" sz="2000" b="1" dirty="0">
                <a:solidFill>
                  <a:schemeClr val="bg1"/>
                </a:solidFill>
                <a:latin typeface="+mn-ea"/>
                <a:ea typeface="+mn-ea"/>
              </a:rPr>
              <a:t>()</a:t>
            </a:r>
          </a:p>
        </p:txBody>
      </p:sp>
      <p:sp>
        <p:nvSpPr>
          <p:cNvPr id="4" name="矩形 3"/>
          <p:cNvSpPr/>
          <p:nvPr/>
        </p:nvSpPr>
        <p:spPr>
          <a:xfrm>
            <a:off x="0" y="1411897"/>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eaLnBrk="0" hangingPunct="0">
              <a:spcBef>
                <a:spcPct val="20000"/>
              </a:spcBef>
              <a:buFont typeface="Arial" charset="0"/>
              <a:buNone/>
            </a:pPr>
            <a:r>
              <a:rPr lang="zh-CN" altLang="en-US" sz="2800" b="1" dirty="0">
                <a:solidFill>
                  <a:srgbClr val="003300"/>
                </a:solidFill>
                <a:latin typeface="+mn-ea"/>
                <a:ea typeface="+mn-ea"/>
              </a:rPr>
              <a:t>读取所有的初始化参数名并存于枚举型对象中。</a:t>
            </a:r>
            <a:r>
              <a:rPr lang="zh-CN" altLang="en-US" sz="2800" b="1" dirty="0" smtClean="0">
                <a:solidFill>
                  <a:srgbClr val="003300"/>
                </a:solidFill>
                <a:latin typeface="+mn-ea"/>
                <a:ea typeface="+mn-ea"/>
              </a:rPr>
              <a:t>要打印</a:t>
            </a:r>
            <a:r>
              <a:rPr lang="zh-CN" altLang="en-US" sz="2800" b="1" dirty="0">
                <a:solidFill>
                  <a:srgbClr val="003300"/>
                </a:solidFill>
                <a:latin typeface="+mn-ea"/>
                <a:ea typeface="+mn-ea"/>
              </a:rPr>
              <a:t>所有初始化参数值，代码为：</a:t>
            </a:r>
          </a:p>
        </p:txBody>
      </p:sp>
      <p:sp>
        <p:nvSpPr>
          <p:cNvPr id="7" name="矩形 6"/>
          <p:cNvSpPr/>
          <p:nvPr/>
        </p:nvSpPr>
        <p:spPr>
          <a:xfrm>
            <a:off x="0" y="2462693"/>
            <a:ext cx="9144000" cy="2862322"/>
          </a:xfrm>
          <a:prstGeom prst="rect">
            <a:avLst/>
          </a:prstGeom>
          <a:solidFill>
            <a:schemeClr val="accent3">
              <a:lumMod val="50000"/>
            </a:schemeClr>
          </a:solidFill>
          <a:ln>
            <a:solidFill>
              <a:schemeClr val="accent1"/>
            </a:solidFill>
          </a:ln>
        </p:spPr>
        <p:txBody>
          <a:bodyPr vert="horz" wrap="square" lIns="91440" tIns="45720" rIns="91440" bIns="45720" numCol="1" rtlCol="0" anchor="t" anchorCtr="0" compatLnSpc="1">
            <a:prstTxWarp prst="textNoShape">
              <a:avLst/>
            </a:prstTxWarp>
            <a:spAutoFit/>
          </a:bodyPr>
          <a:lstStyle/>
          <a:p>
            <a:pPr eaLnBrk="0" hangingPunct="0">
              <a:spcBef>
                <a:spcPts val="0"/>
              </a:spcBef>
              <a:spcAft>
                <a:spcPts val="0"/>
              </a:spcAft>
              <a:buFont typeface="Arial" charset="0"/>
              <a:buNone/>
            </a:pPr>
            <a:r>
              <a:rPr lang="en-US" altLang="zh-CN" sz="2000" b="1" dirty="0">
                <a:solidFill>
                  <a:schemeClr val="bg1"/>
                </a:solidFill>
                <a:latin typeface="+mn-ea"/>
                <a:ea typeface="+mn-ea"/>
              </a:rPr>
              <a:t>&lt;%@ page import="</a:t>
            </a:r>
            <a:r>
              <a:rPr lang="en-US" altLang="zh-CN" sz="2000" b="1" dirty="0" err="1">
                <a:solidFill>
                  <a:schemeClr val="bg1"/>
                </a:solidFill>
                <a:latin typeface="+mn-ea"/>
                <a:ea typeface="+mn-ea"/>
              </a:rPr>
              <a:t>java.util</a:t>
            </a:r>
            <a:r>
              <a:rPr lang="en-US" altLang="zh-CN" sz="2000" b="1" dirty="0">
                <a:solidFill>
                  <a:schemeClr val="bg1"/>
                </a:solidFill>
                <a:latin typeface="+mn-ea"/>
                <a:ea typeface="+mn-ea"/>
              </a:rPr>
              <a:t>.*"%&gt;</a:t>
            </a:r>
          </a:p>
          <a:p>
            <a:pPr eaLnBrk="0" hangingPunct="0">
              <a:spcBef>
                <a:spcPts val="0"/>
              </a:spcBef>
              <a:spcAft>
                <a:spcPts val="0"/>
              </a:spcAft>
              <a:buFont typeface="Arial" charset="0"/>
              <a:buNone/>
            </a:pPr>
            <a:r>
              <a:rPr lang="en-US" altLang="zh-CN" sz="2000" b="1" dirty="0">
                <a:solidFill>
                  <a:schemeClr val="bg1"/>
                </a:solidFill>
                <a:latin typeface="+mn-ea"/>
                <a:ea typeface="+mn-ea"/>
              </a:rPr>
              <a:t>&lt;%</a:t>
            </a:r>
          </a:p>
          <a:p>
            <a:pPr eaLnBrk="0" hangingPunct="0">
              <a:spcBef>
                <a:spcPts val="0"/>
              </a:spcBef>
              <a:spcAft>
                <a:spcPts val="0"/>
              </a:spcAft>
              <a:buFont typeface="Arial" charset="0"/>
              <a:buNone/>
            </a:pPr>
            <a:r>
              <a:rPr lang="en-US" altLang="zh-CN" sz="2000" b="1" dirty="0">
                <a:solidFill>
                  <a:schemeClr val="bg1"/>
                </a:solidFill>
                <a:latin typeface="+mn-ea"/>
                <a:ea typeface="+mn-ea"/>
              </a:rPr>
              <a:t>  Enumeration e=</a:t>
            </a:r>
            <a:r>
              <a:rPr lang="en-US" altLang="zh-CN" sz="2000" b="1" dirty="0" err="1">
                <a:solidFill>
                  <a:schemeClr val="bg1"/>
                </a:solidFill>
                <a:latin typeface="+mn-ea"/>
                <a:ea typeface="+mn-ea"/>
              </a:rPr>
              <a:t>config.getInitParameterNames</a:t>
            </a:r>
            <a:r>
              <a:rPr lang="en-US" altLang="zh-CN" sz="2000" b="1" dirty="0">
                <a:solidFill>
                  <a:schemeClr val="bg1"/>
                </a:solidFill>
                <a:latin typeface="+mn-ea"/>
                <a:ea typeface="+mn-ea"/>
              </a:rPr>
              <a:t>();</a:t>
            </a:r>
          </a:p>
          <a:p>
            <a:pPr eaLnBrk="0" hangingPunct="0">
              <a:spcBef>
                <a:spcPts val="0"/>
              </a:spcBef>
              <a:spcAft>
                <a:spcPts val="0"/>
              </a:spcAft>
              <a:buFont typeface="Arial" charset="0"/>
              <a:buNone/>
            </a:pPr>
            <a:r>
              <a:rPr lang="en-US" altLang="zh-CN" sz="2000" b="1" dirty="0">
                <a:solidFill>
                  <a:schemeClr val="bg1"/>
                </a:solidFill>
                <a:latin typeface="+mn-ea"/>
                <a:ea typeface="+mn-ea"/>
              </a:rPr>
              <a:t>  while(</a:t>
            </a:r>
            <a:r>
              <a:rPr lang="en-US" altLang="zh-CN" sz="2000" b="1" dirty="0" err="1">
                <a:solidFill>
                  <a:schemeClr val="bg1"/>
                </a:solidFill>
                <a:latin typeface="+mn-ea"/>
                <a:ea typeface="+mn-ea"/>
              </a:rPr>
              <a:t>e.hasMoreElements</a:t>
            </a:r>
            <a:r>
              <a:rPr lang="en-US" altLang="zh-CN" sz="2000" b="1" dirty="0">
                <a:solidFill>
                  <a:schemeClr val="bg1"/>
                </a:solidFill>
                <a:latin typeface="+mn-ea"/>
                <a:ea typeface="+mn-ea"/>
              </a:rPr>
              <a:t>()){</a:t>
            </a:r>
          </a:p>
          <a:p>
            <a:pPr eaLnBrk="0" hangingPunct="0">
              <a:spcBef>
                <a:spcPts val="0"/>
              </a:spcBef>
              <a:spcAft>
                <a:spcPts val="0"/>
              </a:spcAft>
              <a:buFont typeface="Arial" charset="0"/>
              <a:buNone/>
            </a:pPr>
            <a:r>
              <a:rPr lang="en-US" altLang="zh-CN" sz="2000" b="1" dirty="0">
                <a:solidFill>
                  <a:schemeClr val="bg1"/>
                </a:solidFill>
                <a:latin typeface="+mn-ea"/>
                <a:ea typeface="+mn-ea"/>
              </a:rPr>
              <a:t>    String name=(String)</a:t>
            </a:r>
            <a:r>
              <a:rPr lang="en-US" altLang="zh-CN" sz="2000" b="1" dirty="0" err="1">
                <a:solidFill>
                  <a:schemeClr val="bg1"/>
                </a:solidFill>
                <a:latin typeface="+mn-ea"/>
                <a:ea typeface="+mn-ea"/>
              </a:rPr>
              <a:t>e.nextElement</a:t>
            </a:r>
            <a:r>
              <a:rPr lang="en-US" altLang="zh-CN" sz="2000" b="1" dirty="0">
                <a:solidFill>
                  <a:schemeClr val="bg1"/>
                </a:solidFill>
                <a:latin typeface="+mn-ea"/>
                <a:ea typeface="+mn-ea"/>
              </a:rPr>
              <a:t>();</a:t>
            </a:r>
          </a:p>
          <a:p>
            <a:pPr eaLnBrk="0" hangingPunct="0">
              <a:spcBef>
                <a:spcPts val="0"/>
              </a:spcBef>
              <a:spcAft>
                <a:spcPts val="0"/>
              </a:spcAft>
              <a:buFont typeface="Arial" charset="0"/>
              <a:buNone/>
            </a:pPr>
            <a:r>
              <a:rPr lang="en-US" altLang="zh-CN" sz="2000" b="1" dirty="0">
                <a:solidFill>
                  <a:schemeClr val="bg1"/>
                </a:solidFill>
                <a:latin typeface="+mn-ea"/>
                <a:ea typeface="+mn-ea"/>
              </a:rPr>
              <a:t>    String value=(String)</a:t>
            </a:r>
            <a:r>
              <a:rPr lang="en-US" altLang="zh-CN" sz="2000" b="1" dirty="0" err="1">
                <a:solidFill>
                  <a:schemeClr val="bg1"/>
                </a:solidFill>
                <a:latin typeface="+mn-ea"/>
                <a:ea typeface="+mn-ea"/>
              </a:rPr>
              <a:t>config</a:t>
            </a:r>
            <a:r>
              <a:rPr lang="en-US" altLang="zh-CN" sz="2000" b="1" dirty="0">
                <a:solidFill>
                  <a:schemeClr val="bg1"/>
                </a:solidFill>
                <a:latin typeface="+mn-ea"/>
                <a:ea typeface="+mn-ea"/>
              </a:rPr>
              <a:t>. </a:t>
            </a:r>
            <a:r>
              <a:rPr lang="en-US" altLang="zh-CN" sz="2000" b="1" dirty="0" err="1">
                <a:solidFill>
                  <a:schemeClr val="bg1"/>
                </a:solidFill>
                <a:latin typeface="+mn-ea"/>
                <a:ea typeface="+mn-ea"/>
              </a:rPr>
              <a:t>getInitParameter</a:t>
            </a:r>
            <a:r>
              <a:rPr lang="en-US" altLang="zh-CN" sz="2000" b="1" dirty="0">
                <a:solidFill>
                  <a:schemeClr val="bg1"/>
                </a:solidFill>
                <a:latin typeface="+mn-ea"/>
                <a:ea typeface="+mn-ea"/>
              </a:rPr>
              <a:t>(name);</a:t>
            </a:r>
          </a:p>
          <a:p>
            <a:pPr eaLnBrk="0" hangingPunct="0">
              <a:spcBef>
                <a:spcPts val="0"/>
              </a:spcBef>
              <a:spcAft>
                <a:spcPts val="0"/>
              </a:spcAft>
              <a:buFont typeface="Arial" charset="0"/>
              <a:buNone/>
            </a:pPr>
            <a:r>
              <a:rPr lang="en-US" altLang="zh-CN" sz="2000" b="1" dirty="0">
                <a:solidFill>
                  <a:schemeClr val="bg1"/>
                </a:solidFill>
                <a:latin typeface="+mn-ea"/>
                <a:ea typeface="+mn-ea"/>
              </a:rPr>
              <a:t>    </a:t>
            </a:r>
            <a:r>
              <a:rPr lang="en-US" altLang="zh-CN" sz="2000" b="1" dirty="0" err="1">
                <a:solidFill>
                  <a:schemeClr val="bg1"/>
                </a:solidFill>
                <a:latin typeface="+mn-ea"/>
                <a:ea typeface="+mn-ea"/>
              </a:rPr>
              <a:t>out.print</a:t>
            </a:r>
            <a:r>
              <a:rPr lang="en-US" altLang="zh-CN" sz="2000" b="1" dirty="0">
                <a:solidFill>
                  <a:schemeClr val="bg1"/>
                </a:solidFill>
                <a:latin typeface="+mn-ea"/>
                <a:ea typeface="+mn-ea"/>
              </a:rPr>
              <a:t>(name+"="+value+"&lt;</a:t>
            </a:r>
            <a:r>
              <a:rPr lang="en-US" altLang="zh-CN" sz="2000" b="1" dirty="0" err="1">
                <a:solidFill>
                  <a:schemeClr val="bg1"/>
                </a:solidFill>
                <a:latin typeface="+mn-ea"/>
                <a:ea typeface="+mn-ea"/>
              </a:rPr>
              <a:t>br</a:t>
            </a:r>
            <a:r>
              <a:rPr lang="en-US" altLang="zh-CN" sz="2000" b="1" dirty="0">
                <a:solidFill>
                  <a:schemeClr val="bg1"/>
                </a:solidFill>
                <a:latin typeface="+mn-ea"/>
                <a:ea typeface="+mn-ea"/>
              </a:rPr>
              <a:t>/&gt;");</a:t>
            </a:r>
          </a:p>
          <a:p>
            <a:pPr eaLnBrk="0" hangingPunct="0">
              <a:spcBef>
                <a:spcPts val="0"/>
              </a:spcBef>
              <a:spcAft>
                <a:spcPts val="0"/>
              </a:spcAft>
              <a:buFont typeface="Arial" charset="0"/>
              <a:buNone/>
            </a:pPr>
            <a:r>
              <a:rPr lang="zh-CN" altLang="en-US" sz="2000" b="1" dirty="0">
                <a:solidFill>
                  <a:schemeClr val="bg1"/>
                </a:solidFill>
                <a:latin typeface="+mn-ea"/>
                <a:ea typeface="+mn-ea"/>
              </a:rPr>
              <a:t>  </a:t>
            </a:r>
            <a:r>
              <a:rPr lang="en-US" altLang="zh-CN" sz="2000" b="1" dirty="0">
                <a:solidFill>
                  <a:schemeClr val="bg1"/>
                </a:solidFill>
                <a:latin typeface="+mn-ea"/>
                <a:ea typeface="+mn-ea"/>
              </a:rPr>
              <a:t>}</a:t>
            </a:r>
          </a:p>
          <a:p>
            <a:pPr eaLnBrk="0" hangingPunct="0">
              <a:spcBef>
                <a:spcPts val="0"/>
              </a:spcBef>
              <a:spcAft>
                <a:spcPts val="0"/>
              </a:spcAft>
              <a:buFont typeface="Arial" charset="0"/>
              <a:buNone/>
            </a:pPr>
            <a:r>
              <a:rPr lang="en-US" altLang="zh-CN" sz="2000" b="1" dirty="0">
                <a:solidFill>
                  <a:schemeClr val="bg1"/>
                </a:solidFill>
                <a:latin typeface="+mn-ea"/>
                <a:ea typeface="+mn-ea"/>
              </a:rPr>
              <a:t>%&gt;</a:t>
            </a:r>
          </a:p>
        </p:txBody>
      </p:sp>
    </p:spTree>
    <p:extLst>
      <p:ext uri="{BB962C8B-B14F-4D97-AF65-F5344CB8AC3E}">
        <p14:creationId xmlns:p14="http://schemas.microsoft.com/office/powerpoint/2010/main" val="2366372411"/>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r>
              <a:rPr lang="en-US" altLang="zh-CN" dirty="0"/>
              <a:t>5</a:t>
            </a:r>
            <a:r>
              <a:rPr lang="zh-CN" altLang="en-US" dirty="0" smtClean="0"/>
              <a:t>）转发与重定向 </a:t>
            </a:r>
          </a:p>
        </p:txBody>
      </p:sp>
      <p:sp>
        <p:nvSpPr>
          <p:cNvPr id="49155" name="Rectangle 3"/>
          <p:cNvSpPr>
            <a:spLocks noGrp="1" noRot="1" noChangeArrowheads="1"/>
          </p:cNvSpPr>
          <p:nvPr>
            <p:ph type="body" idx="1"/>
          </p:nvPr>
        </p:nvSpPr>
        <p:spPr>
          <a:xfrm>
            <a:off x="86816" y="980728"/>
            <a:ext cx="8949680" cy="1723549"/>
          </a:xfrm>
        </p:spPr>
        <p:txBody>
          <a:bodyPr/>
          <a:lstStyle/>
          <a:p>
            <a:pPr marL="0" indent="0" algn="just">
              <a:spcBef>
                <a:spcPts val="600"/>
              </a:spcBef>
              <a:buFont typeface="Wingdings" pitchFamily="2" charset="2"/>
              <a:buNone/>
            </a:pPr>
            <a:r>
              <a:rPr lang="zh-CN" altLang="en-US" sz="2400" dirty="0" smtClean="0">
                <a:latin typeface="+mn-ea"/>
              </a:rPr>
              <a:t>在真正的开发中，一个</a:t>
            </a:r>
            <a:r>
              <a:rPr lang="en-US" altLang="zh-CN" sz="2400" dirty="0" smtClean="0">
                <a:latin typeface="+mn-ea"/>
              </a:rPr>
              <a:t>Servlet</a:t>
            </a:r>
            <a:r>
              <a:rPr lang="zh-CN" altLang="en-US" sz="2400" dirty="0" smtClean="0">
                <a:latin typeface="+mn-ea"/>
              </a:rPr>
              <a:t>往往处理不了所有业务，我们需要多个</a:t>
            </a:r>
            <a:r>
              <a:rPr lang="en-US" altLang="zh-CN" sz="2400" dirty="0" smtClean="0">
                <a:latin typeface="+mn-ea"/>
              </a:rPr>
              <a:t>Servlet</a:t>
            </a:r>
            <a:r>
              <a:rPr lang="zh-CN" altLang="en-US" sz="2400" dirty="0" smtClean="0">
                <a:latin typeface="+mn-ea"/>
              </a:rPr>
              <a:t>协同工作处理，那么这里就有两个问题需要解决：</a:t>
            </a:r>
            <a:endParaRPr lang="en-US" altLang="zh-CN" sz="2400" dirty="0" smtClean="0">
              <a:latin typeface="+mn-ea"/>
            </a:endParaRPr>
          </a:p>
          <a:p>
            <a:pPr marL="723900" indent="-552450" algn="just">
              <a:spcBef>
                <a:spcPts val="600"/>
              </a:spcBef>
              <a:buFont typeface="Wingdings" pitchFamily="2" charset="2"/>
              <a:buChar char="p"/>
            </a:pPr>
            <a:r>
              <a:rPr lang="zh-CN" altLang="en-US" sz="2400" dirty="0" smtClean="0">
                <a:latin typeface="+mn-ea"/>
              </a:rPr>
              <a:t>如何由一个</a:t>
            </a:r>
            <a:r>
              <a:rPr lang="en-US" altLang="zh-CN" sz="2400" dirty="0" smtClean="0">
                <a:latin typeface="+mn-ea"/>
              </a:rPr>
              <a:t>Servlet</a:t>
            </a:r>
            <a:r>
              <a:rPr lang="zh-CN" altLang="en-US" sz="2400" dirty="0" smtClean="0">
                <a:latin typeface="+mn-ea"/>
              </a:rPr>
              <a:t>到另外一个</a:t>
            </a:r>
            <a:r>
              <a:rPr lang="en-US" altLang="zh-CN" sz="2400" dirty="0" smtClean="0">
                <a:latin typeface="+mn-ea"/>
              </a:rPr>
              <a:t>Servlet</a:t>
            </a:r>
            <a:r>
              <a:rPr lang="zh-CN" altLang="en-US" sz="2400" dirty="0">
                <a:latin typeface="+mn-ea"/>
              </a:rPr>
              <a:t>？</a:t>
            </a:r>
            <a:endParaRPr lang="en-US" altLang="zh-CN" sz="2400" dirty="0" smtClean="0">
              <a:latin typeface="+mn-ea"/>
            </a:endParaRPr>
          </a:p>
          <a:p>
            <a:pPr marL="723900" indent="-552450" algn="just">
              <a:spcBef>
                <a:spcPts val="600"/>
              </a:spcBef>
              <a:buFont typeface="Wingdings" pitchFamily="2" charset="2"/>
              <a:buChar char="p"/>
            </a:pPr>
            <a:r>
              <a:rPr lang="zh-CN" altLang="en-US" sz="2400" dirty="0" smtClean="0">
                <a:latin typeface="+mn-ea"/>
              </a:rPr>
              <a:t>这两个</a:t>
            </a:r>
            <a:r>
              <a:rPr lang="en-US" altLang="zh-CN" sz="2400" dirty="0" smtClean="0">
                <a:latin typeface="+mn-ea"/>
              </a:rPr>
              <a:t>Servlet</a:t>
            </a:r>
            <a:r>
              <a:rPr lang="zh-CN" altLang="en-US" sz="2400" dirty="0" smtClean="0">
                <a:latin typeface="+mn-ea"/>
              </a:rPr>
              <a:t>如何传递数据，如何通信？</a:t>
            </a:r>
            <a:endParaRPr lang="en-US" altLang="zh-CN" sz="2400" dirty="0" smtClean="0">
              <a:latin typeface="+mn-ea"/>
            </a:endParaRPr>
          </a:p>
        </p:txBody>
      </p:sp>
      <p:graphicFrame>
        <p:nvGraphicFramePr>
          <p:cNvPr id="3" name="图示 2"/>
          <p:cNvGraphicFramePr/>
          <p:nvPr>
            <p:extLst>
              <p:ext uri="{D42A27DB-BD31-4B8C-83A1-F6EECF244321}">
                <p14:modId xmlns:p14="http://schemas.microsoft.com/office/powerpoint/2010/main" val="3681688844"/>
              </p:ext>
            </p:extLst>
          </p:nvPr>
        </p:nvGraphicFramePr>
        <p:xfrm>
          <a:off x="0" y="2780928"/>
          <a:ext cx="9144000" cy="136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30874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type="body" idx="1"/>
          </p:nvPr>
        </p:nvSpPr>
        <p:spPr>
          <a:xfrm>
            <a:off x="86816" y="980728"/>
            <a:ext cx="8949680" cy="138499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smtClean="0">
                <a:latin typeface="+mn-ea"/>
              </a:rPr>
              <a:t>JSP</a:t>
            </a:r>
            <a:r>
              <a:rPr lang="zh-CN" altLang="en-US" sz="2800" dirty="0">
                <a:latin typeface="+mn-ea"/>
              </a:rPr>
              <a:t>页面在运行时发生异常，系统会生成一个异常对象，把相关的运行时异常信息封装在异常对象中，这个异常对象被传递给异常处理页作进一步处理。 </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solidFill>
                  <a:srgbClr val="FFFF00"/>
                </a:solidFill>
              </a:rPr>
              <a:t>Exception</a:t>
            </a:r>
            <a:r>
              <a:rPr lang="zh-CN" altLang="en-US" dirty="0">
                <a:solidFill>
                  <a:srgbClr val="FFFF00"/>
                </a:solidFill>
              </a:rPr>
              <a:t>隐含对象</a:t>
            </a:r>
          </a:p>
        </p:txBody>
      </p:sp>
      <p:sp>
        <p:nvSpPr>
          <p:cNvPr id="4" name="Rectangle 3"/>
          <p:cNvSpPr txBox="1">
            <a:spLocks noChangeArrowheads="1"/>
          </p:cNvSpPr>
          <p:nvPr/>
        </p:nvSpPr>
        <p:spPr bwMode="auto">
          <a:xfrm>
            <a:off x="0" y="2420888"/>
            <a:ext cx="9144000" cy="400110"/>
          </a:xfrm>
          <a:prstGeom prst="rect">
            <a:avLst/>
          </a:prstGeom>
          <a:solidFill>
            <a:schemeClr val="tx1"/>
          </a:solidFill>
          <a:ln>
            <a:solidFill>
              <a:schemeClr val="accent1"/>
            </a:solidFill>
          </a:ln>
          <a:extLst/>
        </p:spPr>
        <p:txBody>
          <a:bodyPr wrap="square" rtlCol="0">
            <a:spAutoFit/>
          </a:bodyPr>
          <a:lstStyle>
            <a:defPPr>
              <a:defRPr lang="en-US"/>
            </a:defPPr>
            <a:lvl1pPr>
              <a:spcBef>
                <a:spcPts val="600"/>
              </a:spcBef>
              <a:spcAft>
                <a:spcPts val="600"/>
              </a:spcAft>
              <a:defRPr sz="2000" b="1">
                <a:solidFill>
                  <a:schemeClr val="bg1"/>
                </a:solidFill>
                <a:latin typeface="+mn-ea"/>
                <a:ea typeface="+mn-ea"/>
              </a:defRPr>
            </a:lvl1pPr>
          </a:lstStyle>
          <a:p>
            <a:r>
              <a:rPr lang="en-US" altLang="zh-CN" dirty="0"/>
              <a:t>public </a:t>
            </a:r>
            <a:r>
              <a:rPr lang="en-US" altLang="zh-CN" dirty="0" err="1"/>
              <a:t>StackTraceElement</a:t>
            </a:r>
            <a:r>
              <a:rPr lang="en-US" altLang="zh-CN" dirty="0"/>
              <a:t>[ ] </a:t>
            </a:r>
            <a:r>
              <a:rPr lang="en-US" altLang="zh-CN" dirty="0" err="1"/>
              <a:t>getStackTrace</a:t>
            </a:r>
            <a:r>
              <a:rPr lang="en-US" altLang="zh-CN" dirty="0"/>
              <a:t>()</a:t>
            </a:r>
          </a:p>
        </p:txBody>
      </p:sp>
      <p:sp>
        <p:nvSpPr>
          <p:cNvPr id="5" name="矩形 4"/>
          <p:cNvSpPr/>
          <p:nvPr/>
        </p:nvSpPr>
        <p:spPr>
          <a:xfrm>
            <a:off x="0" y="2909262"/>
            <a:ext cx="9144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eaLnBrk="0" hangingPunct="0">
              <a:spcBef>
                <a:spcPct val="20000"/>
              </a:spcBef>
              <a:buFont typeface="Arial" charset="0"/>
              <a:buNone/>
            </a:pPr>
            <a:r>
              <a:rPr lang="zh-CN" altLang="en-US" sz="2800" b="1" dirty="0" smtClean="0">
                <a:solidFill>
                  <a:srgbClr val="003300"/>
                </a:solidFill>
                <a:latin typeface="+mn-ea"/>
                <a:ea typeface="+mn-ea"/>
              </a:rPr>
              <a:t>返回</a:t>
            </a:r>
            <a:r>
              <a:rPr lang="zh-CN" altLang="en-US" sz="2800" b="1" dirty="0">
                <a:solidFill>
                  <a:srgbClr val="003300"/>
                </a:solidFill>
                <a:latin typeface="+mn-ea"/>
                <a:ea typeface="+mn-ea"/>
              </a:rPr>
              <a:t>堆栈跟踪元素的数组，每个元素表示一个堆栈帧。数组的第零号元素（假定数据的长度为非零）表示堆栈顶部，堆栈顶部的帧表示生成堆栈跟踪的执行点，异常信息一般是通过访问数组的零号元素而得。</a:t>
            </a:r>
          </a:p>
        </p:txBody>
      </p:sp>
    </p:spTree>
    <p:extLst>
      <p:ext uri="{BB962C8B-B14F-4D97-AF65-F5344CB8AC3E}">
        <p14:creationId xmlns:p14="http://schemas.microsoft.com/office/powerpoint/2010/main" val="3659638821"/>
      </p:ext>
    </p:extLst>
  </p:cSld>
  <p:clrMapOvr>
    <a:masterClrMapping/>
  </p:clrMapOvr>
  <p:transition spd="slow">
    <p:randomBar dir="ver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
        <p:nvSpPr>
          <p:cNvPr id="4" name="内容占位符 3"/>
          <p:cNvSpPr>
            <a:spLocks noGrp="1"/>
          </p:cNvSpPr>
          <p:nvPr>
            <p:ph idx="1"/>
          </p:nvPr>
        </p:nvSpPr>
        <p:spPr>
          <a:xfrm>
            <a:off x="86816" y="980728"/>
            <a:ext cx="8949680" cy="954107"/>
          </a:xfrm>
        </p:spPr>
        <p:txBody>
          <a:bodyPr/>
          <a:lstStyle/>
          <a:p>
            <a:pPr marL="0" indent="0" algn="just">
              <a:buNone/>
            </a:pPr>
            <a:r>
              <a:rPr lang="en-US" altLang="zh-CN" sz="2800" dirty="0">
                <a:latin typeface="+mn-ea"/>
              </a:rPr>
              <a:t>exception</a:t>
            </a:r>
            <a:r>
              <a:rPr lang="zh-CN" altLang="en-US" sz="2800" dirty="0">
                <a:latin typeface="+mn-ea"/>
              </a:rPr>
              <a:t>隐含对象是</a:t>
            </a:r>
            <a:r>
              <a:rPr lang="en-US" altLang="zh-CN" sz="2800" dirty="0" err="1">
                <a:latin typeface="+mn-ea"/>
              </a:rPr>
              <a:t>java.lang.Throwable</a:t>
            </a:r>
            <a:r>
              <a:rPr lang="zh-CN" altLang="en-US" sz="2800" dirty="0">
                <a:latin typeface="+mn-ea"/>
              </a:rPr>
              <a:t>类型的，</a:t>
            </a:r>
            <a:r>
              <a:rPr lang="en-US" altLang="zh-CN" sz="2800" dirty="0" err="1">
                <a:latin typeface="+mn-ea"/>
              </a:rPr>
              <a:t>Throwable</a:t>
            </a:r>
            <a:r>
              <a:rPr lang="zh-CN" altLang="en-US" sz="2800" dirty="0">
                <a:latin typeface="+mn-ea"/>
              </a:rPr>
              <a:t>是</a:t>
            </a:r>
            <a:r>
              <a:rPr lang="en-US" altLang="zh-CN" sz="2800" dirty="0">
                <a:latin typeface="+mn-ea"/>
              </a:rPr>
              <a:t>Java</a:t>
            </a:r>
            <a:r>
              <a:rPr lang="zh-CN" altLang="en-US" sz="2800" dirty="0">
                <a:latin typeface="+mn-ea"/>
              </a:rPr>
              <a:t>中所有异常类的父类</a:t>
            </a:r>
            <a:r>
              <a:rPr lang="zh-CN" altLang="en-US" sz="2800" dirty="0" smtClean="0">
                <a:latin typeface="+mn-ea"/>
              </a:rPr>
              <a:t>，常见方法</a:t>
            </a:r>
            <a:r>
              <a:rPr lang="zh-CN" altLang="en-US" sz="2800" dirty="0">
                <a:latin typeface="+mn-ea"/>
              </a:rPr>
              <a:t>有： </a:t>
            </a:r>
          </a:p>
        </p:txBody>
      </p:sp>
      <p:sp>
        <p:nvSpPr>
          <p:cNvPr id="6" name="Rectangle 3"/>
          <p:cNvSpPr txBox="1">
            <a:spLocks noChangeArrowheads="1"/>
          </p:cNvSpPr>
          <p:nvPr/>
        </p:nvSpPr>
        <p:spPr bwMode="auto">
          <a:xfrm>
            <a:off x="0" y="1988840"/>
            <a:ext cx="9144000" cy="4124206"/>
          </a:xfrm>
          <a:prstGeom prst="rect">
            <a:avLst/>
          </a:prstGeom>
          <a:solidFill>
            <a:schemeClr val="accent3">
              <a:lumMod val="50000"/>
            </a:schemeClr>
          </a:solidFill>
          <a:ln>
            <a:solidFill>
              <a:schemeClr val="accent1"/>
            </a:solidFill>
          </a:ln>
          <a:extLst/>
        </p:spPr>
        <p:txBody>
          <a:bodyPr wrap="square" rtlCol="0">
            <a:spAutoFit/>
          </a:bodyPr>
          <a:lstStyle>
            <a:defPPr>
              <a:defRPr lang="en-US"/>
            </a:defPPr>
            <a:lvl1pPr>
              <a:spcBef>
                <a:spcPts val="0"/>
              </a:spcBef>
              <a:spcAft>
                <a:spcPts val="0"/>
              </a:spcAft>
              <a:defRPr sz="2000" b="1">
                <a:solidFill>
                  <a:schemeClr val="bg1"/>
                </a:solidFill>
                <a:latin typeface="+mn-ea"/>
                <a:ea typeface="+mn-ea"/>
              </a:defRPr>
            </a:lvl1pPr>
          </a:lstStyle>
          <a:p>
            <a:pPr marL="342900" indent="-342900">
              <a:spcBef>
                <a:spcPts val="600"/>
              </a:spcBef>
              <a:spcAft>
                <a:spcPts val="600"/>
              </a:spcAft>
              <a:buFont typeface="Arial" panose="020B0604020202020204" pitchFamily="34" charset="0"/>
              <a:buChar char="•"/>
            </a:pPr>
            <a:r>
              <a:rPr lang="en-US" altLang="zh-CN" sz="2400" dirty="0"/>
              <a:t>public String </a:t>
            </a:r>
            <a:r>
              <a:rPr lang="en-US" altLang="zh-CN" sz="2400" dirty="0" err="1"/>
              <a:t>getClassName</a:t>
            </a:r>
            <a:r>
              <a:rPr lang="en-US" altLang="zh-CN" sz="2400" dirty="0"/>
              <a:t>()</a:t>
            </a:r>
          </a:p>
          <a:p>
            <a:pPr>
              <a:spcBef>
                <a:spcPts val="600"/>
              </a:spcBef>
              <a:spcAft>
                <a:spcPts val="600"/>
              </a:spcAft>
            </a:pPr>
            <a:r>
              <a:rPr lang="zh-CN" altLang="en-US" sz="2400" dirty="0" smtClean="0"/>
              <a:t>作用：返回</a:t>
            </a:r>
            <a:r>
              <a:rPr lang="zh-CN" altLang="en-US" sz="2400" dirty="0"/>
              <a:t>发生异常的类</a:t>
            </a:r>
            <a:r>
              <a:rPr lang="zh-CN" altLang="en-US" sz="2400" dirty="0" smtClean="0"/>
              <a:t>名</a:t>
            </a:r>
            <a:endParaRPr lang="zh-CN" altLang="en-US" sz="2400" dirty="0"/>
          </a:p>
          <a:p>
            <a:pPr marL="342900" indent="-342900">
              <a:spcBef>
                <a:spcPts val="600"/>
              </a:spcBef>
              <a:spcAft>
                <a:spcPts val="600"/>
              </a:spcAft>
              <a:buFont typeface="Arial" panose="020B0604020202020204" pitchFamily="34" charset="0"/>
              <a:buChar char="•"/>
            </a:pPr>
            <a:r>
              <a:rPr lang="en-US" altLang="zh-CN" sz="2400" dirty="0"/>
              <a:t>public String </a:t>
            </a:r>
            <a:r>
              <a:rPr lang="en-US" altLang="zh-CN" sz="2400" dirty="0" err="1"/>
              <a:t>getMethodName</a:t>
            </a:r>
            <a:r>
              <a:rPr lang="en-US" altLang="zh-CN" sz="2400" dirty="0"/>
              <a:t>()</a:t>
            </a:r>
          </a:p>
          <a:p>
            <a:pPr>
              <a:spcBef>
                <a:spcPts val="600"/>
              </a:spcBef>
              <a:spcAft>
                <a:spcPts val="600"/>
              </a:spcAft>
            </a:pPr>
            <a:r>
              <a:rPr lang="zh-CN" altLang="en-US" sz="2400" dirty="0"/>
              <a:t>作用：</a:t>
            </a:r>
            <a:r>
              <a:rPr lang="zh-CN" altLang="en-US" sz="2400" dirty="0" smtClean="0"/>
              <a:t>返回</a:t>
            </a:r>
            <a:r>
              <a:rPr lang="zh-CN" altLang="en-US" sz="2400" dirty="0"/>
              <a:t>发生异常的方法</a:t>
            </a:r>
            <a:r>
              <a:rPr lang="zh-CN" altLang="en-US" sz="2400" dirty="0" smtClean="0"/>
              <a:t>名</a:t>
            </a:r>
            <a:endParaRPr lang="zh-CN" altLang="en-US" sz="2400" dirty="0"/>
          </a:p>
          <a:p>
            <a:pPr marL="342900" indent="-342900">
              <a:spcBef>
                <a:spcPts val="600"/>
              </a:spcBef>
              <a:spcAft>
                <a:spcPts val="600"/>
              </a:spcAft>
              <a:buFont typeface="Arial" panose="020B0604020202020204" pitchFamily="34" charset="0"/>
              <a:buChar char="•"/>
            </a:pPr>
            <a:r>
              <a:rPr lang="en-US" altLang="zh-CN" sz="2400" dirty="0"/>
              <a:t>public String </a:t>
            </a:r>
            <a:r>
              <a:rPr lang="en-US" altLang="zh-CN" sz="2400" dirty="0" err="1"/>
              <a:t>getFileName</a:t>
            </a:r>
            <a:r>
              <a:rPr lang="en-US" altLang="zh-CN" sz="2400" dirty="0"/>
              <a:t>()</a:t>
            </a:r>
          </a:p>
          <a:p>
            <a:pPr>
              <a:spcBef>
                <a:spcPts val="600"/>
              </a:spcBef>
              <a:spcAft>
                <a:spcPts val="600"/>
              </a:spcAft>
            </a:pPr>
            <a:r>
              <a:rPr lang="zh-CN" altLang="en-US" sz="2400" dirty="0"/>
              <a:t>作用：</a:t>
            </a:r>
            <a:r>
              <a:rPr lang="zh-CN" altLang="en-US" sz="2400" dirty="0" smtClean="0"/>
              <a:t>返回</a:t>
            </a:r>
            <a:r>
              <a:rPr lang="zh-CN" altLang="en-US" sz="2400" dirty="0"/>
              <a:t>发生异常的</a:t>
            </a:r>
            <a:r>
              <a:rPr lang="zh-CN" altLang="en-US" sz="2400" dirty="0" smtClean="0"/>
              <a:t>文件名</a:t>
            </a:r>
            <a:endParaRPr lang="zh-CN" altLang="en-US" sz="2400" dirty="0"/>
          </a:p>
          <a:p>
            <a:pPr marL="342900" indent="-342900">
              <a:spcBef>
                <a:spcPts val="600"/>
              </a:spcBef>
              <a:spcAft>
                <a:spcPts val="600"/>
              </a:spcAft>
              <a:buFont typeface="Arial" panose="020B0604020202020204" pitchFamily="34" charset="0"/>
              <a:buChar char="•"/>
            </a:pPr>
            <a:r>
              <a:rPr lang="en-US" altLang="zh-CN" sz="2400" dirty="0"/>
              <a:t>public </a:t>
            </a:r>
            <a:r>
              <a:rPr lang="en-US" altLang="zh-CN" sz="2400" dirty="0" err="1"/>
              <a:t>int</a:t>
            </a:r>
            <a:r>
              <a:rPr lang="en-US" altLang="zh-CN" sz="2400" dirty="0"/>
              <a:t> </a:t>
            </a:r>
            <a:r>
              <a:rPr lang="en-US" altLang="zh-CN" sz="2400" dirty="0" err="1"/>
              <a:t>getLineNumber</a:t>
            </a:r>
            <a:r>
              <a:rPr lang="en-US" altLang="zh-CN" sz="2400" dirty="0"/>
              <a:t>()</a:t>
            </a:r>
          </a:p>
          <a:p>
            <a:pPr>
              <a:spcBef>
                <a:spcPts val="600"/>
              </a:spcBef>
              <a:spcAft>
                <a:spcPts val="600"/>
              </a:spcAft>
            </a:pPr>
            <a:r>
              <a:rPr lang="zh-CN" altLang="en-US" sz="2400" dirty="0"/>
              <a:t>作用：</a:t>
            </a:r>
            <a:r>
              <a:rPr lang="zh-CN" altLang="en-US" sz="2400" dirty="0" smtClean="0"/>
              <a:t>返回</a:t>
            </a:r>
            <a:r>
              <a:rPr lang="zh-CN" altLang="en-US" sz="2400" dirty="0"/>
              <a:t>异常发生点在*</a:t>
            </a:r>
            <a:r>
              <a:rPr lang="en-US" altLang="zh-CN" sz="2400" dirty="0"/>
              <a:t>.java</a:t>
            </a:r>
            <a:r>
              <a:rPr lang="zh-CN" altLang="en-US" sz="2400" dirty="0"/>
              <a:t>源码文件中的行</a:t>
            </a:r>
            <a:r>
              <a:rPr lang="zh-CN" altLang="en-US" sz="2400" dirty="0" smtClean="0"/>
              <a:t>号</a:t>
            </a:r>
            <a:endParaRPr lang="zh-CN" altLang="en-US" sz="2400" dirty="0"/>
          </a:p>
        </p:txBody>
      </p:sp>
    </p:spTree>
    <p:extLst>
      <p:ext uri="{BB962C8B-B14F-4D97-AF65-F5344CB8AC3E}">
        <p14:creationId xmlns:p14="http://schemas.microsoft.com/office/powerpoint/2010/main" val="1594023037"/>
      </p:ext>
    </p:extLst>
  </p:cSld>
  <p:clrMapOvr>
    <a:masterClrMapping/>
  </p:clrMapOvr>
  <p:transition spd="slow">
    <p:randomBar dir="ver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
        <p:nvSpPr>
          <p:cNvPr id="3" name="内容占位符 2"/>
          <p:cNvSpPr>
            <a:spLocks noGrp="1"/>
          </p:cNvSpPr>
          <p:nvPr>
            <p:ph idx="1"/>
          </p:nvPr>
        </p:nvSpPr>
        <p:spPr>
          <a:xfrm>
            <a:off x="-1" y="908720"/>
            <a:ext cx="9143999" cy="584775"/>
          </a:xfrm>
        </p:spPr>
        <p:txBody>
          <a:bodyPr/>
          <a:lstStyle/>
          <a:p>
            <a:pPr marL="0" indent="0">
              <a:buNone/>
            </a:pPr>
            <a:r>
              <a:rPr lang="zh-CN" altLang="en-US" dirty="0" smtClean="0"/>
              <a:t>将系统异常捕捉后，转向其他页面显示</a:t>
            </a:r>
            <a:endParaRPr lang="zh-CN" altLang="en-US" dirty="0"/>
          </a:p>
        </p:txBody>
      </p:sp>
      <p:sp>
        <p:nvSpPr>
          <p:cNvPr id="4" name="矩形 3"/>
          <p:cNvSpPr/>
          <p:nvPr/>
        </p:nvSpPr>
        <p:spPr>
          <a:xfrm>
            <a:off x="-19472" y="1502782"/>
            <a:ext cx="9163472" cy="2862322"/>
          </a:xfrm>
          <a:prstGeom prst="rect">
            <a:avLst/>
          </a:prstGeom>
          <a:solidFill>
            <a:schemeClr val="accent3">
              <a:lumMod val="50000"/>
            </a:schemeClr>
          </a:solidFill>
          <a:ln>
            <a:solidFill>
              <a:schemeClr val="accent1"/>
            </a:solidFill>
          </a:ln>
        </p:spPr>
        <p:txBody>
          <a:bodyPr wrap="square" rtlCol="0">
            <a:spAutoFit/>
          </a:bodyPr>
          <a:lstStyle/>
          <a:p>
            <a:pPr>
              <a:spcBef>
                <a:spcPts val="0"/>
              </a:spcBef>
              <a:spcAft>
                <a:spcPts val="0"/>
              </a:spcAft>
            </a:pPr>
            <a:r>
              <a:rPr lang="en-US" altLang="zh-CN" sz="2000" b="1" dirty="0">
                <a:solidFill>
                  <a:schemeClr val="bg1"/>
                </a:solidFill>
                <a:latin typeface="+mn-ea"/>
                <a:ea typeface="+mn-ea"/>
              </a:rPr>
              <a:t>&lt;%@ page language="java" </a:t>
            </a:r>
            <a:r>
              <a:rPr lang="en-US" altLang="zh-CN" sz="2000" b="1" dirty="0" err="1">
                <a:solidFill>
                  <a:schemeClr val="bg1"/>
                </a:solidFill>
                <a:latin typeface="+mn-ea"/>
                <a:ea typeface="+mn-ea"/>
              </a:rPr>
              <a:t>contentType</a:t>
            </a:r>
            <a:r>
              <a:rPr lang="en-US" altLang="zh-CN" sz="2000" b="1" dirty="0">
                <a:solidFill>
                  <a:schemeClr val="bg1"/>
                </a:solidFill>
                <a:latin typeface="+mn-ea"/>
                <a:ea typeface="+mn-ea"/>
              </a:rPr>
              <a:t>="text/html" </a:t>
            </a:r>
            <a:r>
              <a:rPr lang="en-US" altLang="zh-CN" sz="2000" b="1" dirty="0" err="1">
                <a:solidFill>
                  <a:schemeClr val="bg1"/>
                </a:solidFill>
                <a:latin typeface="+mn-ea"/>
                <a:ea typeface="+mn-ea"/>
              </a:rPr>
              <a:t>pageEncoding</a:t>
            </a:r>
            <a:r>
              <a:rPr lang="en-US" altLang="zh-CN" sz="2000" b="1" dirty="0" smtClean="0">
                <a:solidFill>
                  <a:schemeClr val="bg1"/>
                </a:solidFill>
                <a:latin typeface="+mn-ea"/>
                <a:ea typeface="+mn-ea"/>
              </a:rPr>
              <a:t>="utf-8" </a:t>
            </a:r>
            <a:r>
              <a:rPr lang="en-US" altLang="zh-CN" sz="2000" b="1" dirty="0" err="1">
                <a:solidFill>
                  <a:srgbClr val="FFFF00"/>
                </a:solidFill>
                <a:latin typeface="+mn-ea"/>
                <a:ea typeface="+mn-ea"/>
              </a:rPr>
              <a:t>errorPage</a:t>
            </a:r>
            <a:r>
              <a:rPr lang="en-US" altLang="zh-CN" sz="2000" b="1" dirty="0">
                <a:solidFill>
                  <a:srgbClr val="FFFF00"/>
                </a:solidFill>
                <a:latin typeface="+mn-ea"/>
                <a:ea typeface="+mn-ea"/>
              </a:rPr>
              <a:t>="</a:t>
            </a:r>
            <a:r>
              <a:rPr lang="en-US" altLang="zh-CN" sz="2000" b="1" dirty="0" err="1">
                <a:solidFill>
                  <a:srgbClr val="FFFF00"/>
                </a:solidFill>
                <a:latin typeface="+mn-ea"/>
                <a:ea typeface="+mn-ea"/>
              </a:rPr>
              <a:t>error.jsp</a:t>
            </a:r>
            <a:r>
              <a:rPr lang="en-US" altLang="zh-CN" sz="2000" b="1" dirty="0">
                <a:solidFill>
                  <a:srgbClr val="FFFF00"/>
                </a:solidFill>
                <a:latin typeface="+mn-ea"/>
                <a:ea typeface="+mn-ea"/>
              </a:rPr>
              <a:t>"</a:t>
            </a:r>
            <a:r>
              <a:rPr lang="en-US" altLang="zh-CN" sz="2000" b="1" dirty="0">
                <a:solidFill>
                  <a:schemeClr val="bg1"/>
                </a:solidFill>
                <a:latin typeface="+mn-ea"/>
                <a:ea typeface="+mn-ea"/>
              </a:rPr>
              <a:t>%&gt;</a:t>
            </a:r>
          </a:p>
          <a:p>
            <a:pPr>
              <a:spcBef>
                <a:spcPts val="0"/>
              </a:spcBef>
              <a:spcAft>
                <a:spcPts val="0"/>
              </a:spcAft>
            </a:pPr>
            <a:r>
              <a:rPr lang="en-US" altLang="zh-CN" sz="2000" b="1" dirty="0">
                <a:solidFill>
                  <a:schemeClr val="bg1"/>
                </a:solidFill>
                <a:latin typeface="+mn-ea"/>
                <a:ea typeface="+mn-ea"/>
              </a:rPr>
              <a:t>&lt;body&gt;</a:t>
            </a:r>
          </a:p>
          <a:p>
            <a:pPr>
              <a:spcBef>
                <a:spcPts val="0"/>
              </a:spcBef>
              <a:spcAft>
                <a:spcPts val="0"/>
              </a:spcAft>
            </a:pPr>
            <a:r>
              <a:rPr lang="en-US" altLang="zh-CN" sz="2000" b="1" dirty="0">
                <a:solidFill>
                  <a:schemeClr val="bg1"/>
                </a:solidFill>
                <a:latin typeface="+mn-ea"/>
                <a:ea typeface="+mn-ea"/>
              </a:rPr>
              <a:t>&lt;%</a:t>
            </a:r>
          </a:p>
          <a:p>
            <a:pPr>
              <a:spcBef>
                <a:spcPts val="0"/>
              </a:spcBef>
              <a:spcAft>
                <a:spcPts val="0"/>
              </a:spcAft>
            </a:pPr>
            <a:r>
              <a:rPr lang="en-US" altLang="zh-CN" sz="2000" b="1" dirty="0" err="1">
                <a:solidFill>
                  <a:schemeClr val="bg1"/>
                </a:solidFill>
                <a:latin typeface="+mn-ea"/>
                <a:ea typeface="+mn-ea"/>
              </a:rPr>
              <a:t>int</a:t>
            </a:r>
            <a:r>
              <a:rPr lang="en-US" altLang="zh-CN" sz="2000" b="1" dirty="0">
                <a:solidFill>
                  <a:schemeClr val="bg1"/>
                </a:solidFill>
                <a:latin typeface="+mn-ea"/>
                <a:ea typeface="+mn-ea"/>
              </a:rPr>
              <a:t> a=9;</a:t>
            </a:r>
          </a:p>
          <a:p>
            <a:pPr>
              <a:spcBef>
                <a:spcPts val="0"/>
              </a:spcBef>
              <a:spcAft>
                <a:spcPts val="0"/>
              </a:spcAft>
            </a:pPr>
            <a:r>
              <a:rPr lang="en-US" altLang="zh-CN" sz="2000" b="1" dirty="0" err="1">
                <a:solidFill>
                  <a:schemeClr val="bg1"/>
                </a:solidFill>
                <a:latin typeface="+mn-ea"/>
                <a:ea typeface="+mn-ea"/>
              </a:rPr>
              <a:t>int</a:t>
            </a:r>
            <a:r>
              <a:rPr lang="en-US" altLang="zh-CN" sz="2000" b="1" dirty="0">
                <a:solidFill>
                  <a:schemeClr val="bg1"/>
                </a:solidFill>
                <a:latin typeface="+mn-ea"/>
                <a:ea typeface="+mn-ea"/>
              </a:rPr>
              <a:t> b=0;</a:t>
            </a:r>
          </a:p>
          <a:p>
            <a:pPr>
              <a:spcBef>
                <a:spcPts val="0"/>
              </a:spcBef>
              <a:spcAft>
                <a:spcPts val="0"/>
              </a:spcAft>
            </a:pPr>
            <a:r>
              <a:rPr lang="en-US" altLang="zh-CN" sz="2000" b="1" dirty="0">
                <a:solidFill>
                  <a:schemeClr val="bg1"/>
                </a:solidFill>
                <a:latin typeface="+mn-ea"/>
                <a:ea typeface="+mn-ea"/>
              </a:rPr>
              <a:t>%&gt;</a:t>
            </a:r>
          </a:p>
          <a:p>
            <a:pPr>
              <a:spcBef>
                <a:spcPts val="0"/>
              </a:spcBef>
              <a:spcAft>
                <a:spcPts val="0"/>
              </a:spcAft>
            </a:pPr>
            <a:r>
              <a:rPr lang="zh-CN" altLang="en-US" sz="2000" b="1" dirty="0">
                <a:solidFill>
                  <a:schemeClr val="bg1"/>
                </a:solidFill>
                <a:latin typeface="+mn-ea"/>
                <a:ea typeface="+mn-ea"/>
              </a:rPr>
              <a:t>结果</a:t>
            </a:r>
            <a:r>
              <a:rPr lang="en-US" altLang="zh-CN" sz="2000" b="1" dirty="0">
                <a:solidFill>
                  <a:schemeClr val="bg1"/>
                </a:solidFill>
                <a:latin typeface="+mn-ea"/>
                <a:ea typeface="+mn-ea"/>
              </a:rPr>
              <a:t>=&lt;%=(a/b)%&gt;</a:t>
            </a:r>
          </a:p>
          <a:p>
            <a:pPr>
              <a:spcBef>
                <a:spcPts val="0"/>
              </a:spcBef>
              <a:spcAft>
                <a:spcPts val="0"/>
              </a:spcAft>
            </a:pPr>
            <a:r>
              <a:rPr lang="en-US" altLang="zh-CN" sz="2000" b="1" dirty="0">
                <a:solidFill>
                  <a:schemeClr val="bg1"/>
                </a:solidFill>
                <a:latin typeface="+mn-ea"/>
                <a:ea typeface="+mn-ea"/>
              </a:rPr>
              <a:t>&lt;/body&gt;</a:t>
            </a:r>
            <a:endParaRPr lang="zh-CN" altLang="en-US" sz="2000" b="1" dirty="0">
              <a:solidFill>
                <a:schemeClr val="bg1"/>
              </a:solidFill>
              <a:latin typeface="+mn-ea"/>
              <a:ea typeface="+mn-ea"/>
            </a:endParaRPr>
          </a:p>
        </p:txBody>
      </p:sp>
      <p:sp>
        <p:nvSpPr>
          <p:cNvPr id="5" name="矩形 4"/>
          <p:cNvSpPr/>
          <p:nvPr/>
        </p:nvSpPr>
        <p:spPr>
          <a:xfrm>
            <a:off x="0" y="4365104"/>
            <a:ext cx="9143999" cy="1938992"/>
          </a:xfrm>
          <a:prstGeom prst="rect">
            <a:avLst/>
          </a:prstGeom>
          <a:solidFill>
            <a:schemeClr val="accent3">
              <a:lumMod val="50000"/>
            </a:schemeClr>
          </a:solidFill>
          <a:ln>
            <a:solidFill>
              <a:schemeClr val="accent1"/>
            </a:solidFill>
          </a:ln>
        </p:spPr>
        <p:txBody>
          <a:bodyPr wrap="square" rtlCol="0">
            <a:spAutoFit/>
          </a:bodyPr>
          <a:lstStyle/>
          <a:p>
            <a:pPr>
              <a:spcBef>
                <a:spcPts val="0"/>
              </a:spcBef>
              <a:spcAft>
                <a:spcPts val="0"/>
              </a:spcAft>
            </a:pPr>
            <a:r>
              <a:rPr lang="en-US" altLang="zh-CN" sz="2000" b="1" dirty="0">
                <a:solidFill>
                  <a:schemeClr val="bg1"/>
                </a:solidFill>
                <a:latin typeface="+mn-ea"/>
                <a:ea typeface="+mn-ea"/>
              </a:rPr>
              <a:t>&lt;%@ page language="java" import="</a:t>
            </a:r>
            <a:r>
              <a:rPr lang="en-US" altLang="zh-CN" sz="2000" b="1" dirty="0" err="1">
                <a:solidFill>
                  <a:schemeClr val="bg1"/>
                </a:solidFill>
                <a:latin typeface="+mn-ea"/>
                <a:ea typeface="+mn-ea"/>
              </a:rPr>
              <a:t>java.util</a:t>
            </a:r>
            <a:r>
              <a:rPr lang="en-US" altLang="zh-CN" sz="2000" b="1" dirty="0">
                <a:solidFill>
                  <a:schemeClr val="bg1"/>
                </a:solidFill>
                <a:latin typeface="+mn-ea"/>
                <a:ea typeface="+mn-ea"/>
              </a:rPr>
              <a:t>.*" </a:t>
            </a:r>
            <a:r>
              <a:rPr lang="en-US" altLang="zh-CN" sz="2000" b="1" dirty="0" err="1">
                <a:solidFill>
                  <a:schemeClr val="bg1"/>
                </a:solidFill>
                <a:latin typeface="+mn-ea"/>
              </a:rPr>
              <a:t>pageEncoding</a:t>
            </a:r>
            <a:r>
              <a:rPr lang="en-US" altLang="zh-CN" sz="2000" b="1" dirty="0">
                <a:solidFill>
                  <a:schemeClr val="bg1"/>
                </a:solidFill>
                <a:latin typeface="+mn-ea"/>
              </a:rPr>
              <a:t>="utf-8" </a:t>
            </a:r>
            <a:r>
              <a:rPr lang="en-US" altLang="zh-CN" sz="2000" b="1" dirty="0" err="1" smtClean="0">
                <a:solidFill>
                  <a:srgbClr val="FFFF00"/>
                </a:solidFill>
                <a:latin typeface="+mn-ea"/>
                <a:ea typeface="+mn-ea"/>
              </a:rPr>
              <a:t>isErrorPage</a:t>
            </a:r>
            <a:r>
              <a:rPr lang="en-US" altLang="zh-CN" sz="2000" b="1" dirty="0">
                <a:solidFill>
                  <a:srgbClr val="FFFF00"/>
                </a:solidFill>
                <a:latin typeface="+mn-ea"/>
                <a:ea typeface="+mn-ea"/>
              </a:rPr>
              <a:t>="true"</a:t>
            </a:r>
            <a:r>
              <a:rPr lang="en-US" altLang="zh-CN" sz="2000" b="1" dirty="0">
                <a:solidFill>
                  <a:schemeClr val="bg1"/>
                </a:solidFill>
                <a:latin typeface="+mn-ea"/>
                <a:ea typeface="+mn-ea"/>
              </a:rPr>
              <a:t>%&gt;</a:t>
            </a:r>
          </a:p>
          <a:p>
            <a:pPr>
              <a:spcBef>
                <a:spcPts val="0"/>
              </a:spcBef>
              <a:spcAft>
                <a:spcPts val="0"/>
              </a:spcAft>
            </a:pPr>
            <a:r>
              <a:rPr lang="en-US" altLang="zh-CN" sz="2000" b="1" dirty="0">
                <a:solidFill>
                  <a:schemeClr val="bg1"/>
                </a:solidFill>
                <a:latin typeface="+mn-ea"/>
                <a:ea typeface="+mn-ea"/>
              </a:rPr>
              <a:t>&lt;body&gt;</a:t>
            </a:r>
          </a:p>
          <a:p>
            <a:pPr>
              <a:spcBef>
                <a:spcPts val="0"/>
              </a:spcBef>
              <a:spcAft>
                <a:spcPts val="0"/>
              </a:spcAft>
            </a:pPr>
            <a:r>
              <a:rPr lang="zh-CN" altLang="en-US" sz="2000" b="1" dirty="0">
                <a:solidFill>
                  <a:schemeClr val="bg1"/>
                </a:solidFill>
                <a:latin typeface="+mn-ea"/>
                <a:ea typeface="+mn-ea"/>
              </a:rPr>
              <a:t>获取发生的错误！！！</a:t>
            </a:r>
            <a:r>
              <a:rPr lang="en-US" altLang="zh-CN" sz="2000" b="1" dirty="0">
                <a:solidFill>
                  <a:schemeClr val="bg1"/>
                </a:solidFill>
                <a:latin typeface="+mn-ea"/>
                <a:ea typeface="+mn-ea"/>
              </a:rPr>
              <a:t>&lt;</a:t>
            </a:r>
            <a:r>
              <a:rPr lang="en-US" altLang="zh-CN" sz="2000" b="1" dirty="0" err="1">
                <a:solidFill>
                  <a:schemeClr val="bg1"/>
                </a:solidFill>
                <a:latin typeface="+mn-ea"/>
                <a:ea typeface="+mn-ea"/>
              </a:rPr>
              <a:t>br</a:t>
            </a:r>
            <a:r>
              <a:rPr lang="en-US" altLang="zh-CN" sz="2000" b="1" dirty="0">
                <a:solidFill>
                  <a:schemeClr val="bg1"/>
                </a:solidFill>
                <a:latin typeface="+mn-ea"/>
                <a:ea typeface="+mn-ea"/>
              </a:rPr>
              <a:t>&gt;</a:t>
            </a:r>
          </a:p>
          <a:p>
            <a:pPr>
              <a:spcBef>
                <a:spcPts val="0"/>
              </a:spcBef>
              <a:spcAft>
                <a:spcPts val="0"/>
              </a:spcAft>
            </a:pPr>
            <a:r>
              <a:rPr lang="en-US" altLang="zh-CN" sz="2000" b="1" dirty="0">
                <a:solidFill>
                  <a:schemeClr val="bg1"/>
                </a:solidFill>
                <a:latin typeface="+mn-ea"/>
                <a:ea typeface="+mn-ea"/>
              </a:rPr>
              <a:t>&lt;%=</a:t>
            </a:r>
            <a:r>
              <a:rPr lang="en-US" altLang="zh-CN" sz="2000" b="1" dirty="0" err="1">
                <a:solidFill>
                  <a:schemeClr val="bg1"/>
                </a:solidFill>
                <a:latin typeface="+mn-ea"/>
                <a:ea typeface="+mn-ea"/>
              </a:rPr>
              <a:t>exception.getMessage</a:t>
            </a:r>
            <a:r>
              <a:rPr lang="en-US" altLang="zh-CN" sz="2000" b="1" dirty="0">
                <a:solidFill>
                  <a:schemeClr val="bg1"/>
                </a:solidFill>
                <a:latin typeface="+mn-ea"/>
                <a:ea typeface="+mn-ea"/>
              </a:rPr>
              <a:t>()%&gt;</a:t>
            </a:r>
          </a:p>
          <a:p>
            <a:pPr>
              <a:spcBef>
                <a:spcPts val="0"/>
              </a:spcBef>
              <a:spcAft>
                <a:spcPts val="0"/>
              </a:spcAft>
            </a:pPr>
            <a:r>
              <a:rPr lang="en-US" altLang="zh-CN" sz="2000" b="1" dirty="0">
                <a:solidFill>
                  <a:schemeClr val="bg1"/>
                </a:solidFill>
                <a:latin typeface="+mn-ea"/>
                <a:ea typeface="+mn-ea"/>
              </a:rPr>
              <a:t>&lt;/body&gt;</a:t>
            </a:r>
            <a:endParaRPr lang="zh-CN" altLang="en-US" sz="2000" b="1" dirty="0">
              <a:solidFill>
                <a:schemeClr val="bg1"/>
              </a:solidFill>
              <a:latin typeface="+mn-ea"/>
              <a:ea typeface="+mn-ea"/>
            </a:endParaRPr>
          </a:p>
        </p:txBody>
      </p:sp>
    </p:spTree>
    <p:extLst>
      <p:ext uri="{BB962C8B-B14F-4D97-AF65-F5344CB8AC3E}">
        <p14:creationId xmlns:p14="http://schemas.microsoft.com/office/powerpoint/2010/main" val="3528025561"/>
      </p:ext>
    </p:extLst>
  </p:cSld>
  <p:clrMapOvr>
    <a:masterClrMapping/>
  </p:clrMapOvr>
  <p:transition spd="slow">
    <p:randomBar dir="vert"/>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0" y="980728"/>
            <a:ext cx="9144000" cy="37117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a:r>
              <a:rPr lang="en-US" altLang="zh-CN" sz="2800" dirty="0" smtClean="0">
                <a:latin typeface="+mn-ea"/>
              </a:rPr>
              <a:t>JSP</a:t>
            </a:r>
            <a:r>
              <a:rPr lang="zh-CN" altLang="en-US" sz="2800" dirty="0">
                <a:latin typeface="+mn-ea"/>
              </a:rPr>
              <a:t>页面会被翻译成</a:t>
            </a:r>
            <a:r>
              <a:rPr lang="en-US" altLang="zh-CN" sz="2800" dirty="0">
                <a:latin typeface="+mn-ea"/>
              </a:rPr>
              <a:t>Servlet</a:t>
            </a:r>
            <a:r>
              <a:rPr lang="zh-CN" altLang="en-US" sz="2800" dirty="0">
                <a:latin typeface="+mn-ea"/>
              </a:rPr>
              <a:t>程序运行，最终会以一个“对象”的身份运行在</a:t>
            </a:r>
            <a:r>
              <a:rPr lang="en-US" altLang="zh-CN" sz="2800" dirty="0">
                <a:latin typeface="+mn-ea"/>
              </a:rPr>
              <a:t>JVM</a:t>
            </a:r>
            <a:r>
              <a:rPr lang="zh-CN" altLang="en-US" sz="2800" dirty="0" smtClean="0">
                <a:latin typeface="+mn-ea"/>
              </a:rPr>
              <a:t>中。而</a:t>
            </a:r>
            <a:r>
              <a:rPr lang="en-US" altLang="zh-CN" sz="2800" dirty="0" smtClean="0">
                <a:latin typeface="+mn-ea"/>
              </a:rPr>
              <a:t>page</a:t>
            </a:r>
            <a:r>
              <a:rPr lang="zh-CN" altLang="en-US" sz="2800" dirty="0" smtClean="0">
                <a:latin typeface="+mn-ea"/>
              </a:rPr>
              <a:t>对象则表示</a:t>
            </a:r>
            <a:r>
              <a:rPr lang="zh-CN" altLang="en-US" sz="2800" dirty="0">
                <a:latin typeface="+mn-ea"/>
              </a:rPr>
              <a:t>“</a:t>
            </a:r>
            <a:r>
              <a:rPr lang="zh-CN" altLang="en-US" sz="2800" dirty="0" smtClean="0">
                <a:latin typeface="+mn-ea"/>
              </a:rPr>
              <a:t>当前</a:t>
            </a:r>
            <a:r>
              <a:rPr lang="en-US" altLang="zh-CN" sz="2800" dirty="0" smtClean="0">
                <a:latin typeface="+mn-ea"/>
              </a:rPr>
              <a:t>Servlet</a:t>
            </a:r>
            <a:r>
              <a:rPr lang="zh-CN" altLang="en-US" sz="2800" dirty="0">
                <a:latin typeface="+mn-ea"/>
              </a:rPr>
              <a:t>程序对象”，相当于</a:t>
            </a:r>
            <a:r>
              <a:rPr lang="en-US" altLang="zh-CN" sz="2800" dirty="0">
                <a:latin typeface="+mn-ea"/>
              </a:rPr>
              <a:t>Java</a:t>
            </a:r>
            <a:r>
              <a:rPr lang="zh-CN" altLang="en-US" sz="2800" dirty="0">
                <a:latin typeface="+mn-ea"/>
              </a:rPr>
              <a:t>中</a:t>
            </a:r>
            <a:r>
              <a:rPr lang="zh-CN" altLang="en-US" sz="2800" dirty="0" smtClean="0">
                <a:latin typeface="+mn-ea"/>
              </a:rPr>
              <a:t>的</a:t>
            </a:r>
            <a:r>
              <a:rPr lang="en-US" altLang="zh-CN" sz="2800" dirty="0" smtClean="0">
                <a:latin typeface="+mn-ea"/>
              </a:rPr>
              <a:t>this</a:t>
            </a:r>
            <a:r>
              <a:rPr lang="zh-CN" altLang="en-US" sz="2800" dirty="0" smtClean="0">
                <a:latin typeface="+mn-ea"/>
              </a:rPr>
              <a:t>关键字。</a:t>
            </a:r>
            <a:endParaRPr lang="en-US" altLang="zh-CN" sz="2800" dirty="0" smtClean="0">
              <a:latin typeface="+mn-ea"/>
            </a:endParaRPr>
          </a:p>
          <a:p>
            <a:pPr algn="just"/>
            <a:r>
              <a:rPr lang="en-US" altLang="zh-CN" sz="2800" dirty="0">
                <a:latin typeface="+mn-ea"/>
              </a:rPr>
              <a:t>page</a:t>
            </a:r>
            <a:r>
              <a:rPr lang="zh-CN" altLang="en-US" sz="2800" dirty="0">
                <a:latin typeface="+mn-ea"/>
              </a:rPr>
              <a:t>对象代表</a:t>
            </a:r>
            <a:r>
              <a:rPr lang="en-US" altLang="zh-CN" sz="2800" dirty="0">
                <a:latin typeface="+mn-ea"/>
              </a:rPr>
              <a:t>JSP</a:t>
            </a:r>
            <a:r>
              <a:rPr lang="zh-CN" altLang="en-US" sz="2800" dirty="0">
                <a:latin typeface="+mn-ea"/>
              </a:rPr>
              <a:t>页面本身，是当前</a:t>
            </a:r>
            <a:r>
              <a:rPr lang="en-US" altLang="zh-CN" sz="2800" dirty="0">
                <a:latin typeface="+mn-ea"/>
              </a:rPr>
              <a:t>JSP</a:t>
            </a:r>
            <a:r>
              <a:rPr lang="zh-CN" altLang="en-US" sz="2800" dirty="0">
                <a:latin typeface="+mn-ea"/>
              </a:rPr>
              <a:t>页面本身的一个实例，在</a:t>
            </a:r>
            <a:r>
              <a:rPr lang="en-US" altLang="zh-CN" sz="2800" dirty="0">
                <a:latin typeface="+mn-ea"/>
              </a:rPr>
              <a:t>JSP</a:t>
            </a:r>
            <a:r>
              <a:rPr lang="zh-CN" altLang="en-US" sz="2800" dirty="0">
                <a:latin typeface="+mn-ea"/>
              </a:rPr>
              <a:t>页面的</a:t>
            </a:r>
            <a:r>
              <a:rPr lang="en-US" altLang="zh-CN" sz="2800" dirty="0">
                <a:latin typeface="+mn-ea"/>
              </a:rPr>
              <a:t>Java</a:t>
            </a:r>
            <a:r>
              <a:rPr lang="zh-CN" altLang="en-US" sz="2800" dirty="0">
                <a:latin typeface="+mn-ea"/>
              </a:rPr>
              <a:t>程序片和表达式中都可以使用</a:t>
            </a:r>
            <a:r>
              <a:rPr lang="en-US" altLang="zh-CN" sz="2800" dirty="0">
                <a:latin typeface="+mn-ea"/>
              </a:rPr>
              <a:t>page</a:t>
            </a:r>
            <a:r>
              <a:rPr lang="zh-CN" altLang="en-US" sz="2800" dirty="0">
                <a:latin typeface="+mn-ea"/>
              </a:rPr>
              <a:t>对象。   </a:t>
            </a:r>
          </a:p>
          <a:p>
            <a:pPr algn="just"/>
            <a:r>
              <a:rPr lang="en-US" altLang="zh-CN" sz="2800" dirty="0">
                <a:latin typeface="+mn-ea"/>
              </a:rPr>
              <a:t>page</a:t>
            </a:r>
            <a:r>
              <a:rPr lang="zh-CN" altLang="en-US" sz="2800" dirty="0">
                <a:latin typeface="+mn-ea"/>
              </a:rPr>
              <a:t>对象的基类是</a:t>
            </a:r>
            <a:r>
              <a:rPr lang="en-US" altLang="zh-CN" sz="2800" dirty="0" err="1">
                <a:latin typeface="+mn-ea"/>
              </a:rPr>
              <a:t>java.lang.Object</a:t>
            </a:r>
            <a:r>
              <a:rPr lang="zh-CN" altLang="en-US" sz="2800" dirty="0">
                <a:latin typeface="+mn-ea"/>
              </a:rPr>
              <a:t>类，如果直接通过</a:t>
            </a:r>
            <a:r>
              <a:rPr lang="en-US" altLang="zh-CN" sz="2800" dirty="0">
                <a:latin typeface="+mn-ea"/>
              </a:rPr>
              <a:t>page</a:t>
            </a:r>
            <a:r>
              <a:rPr lang="zh-CN" altLang="en-US" sz="2800" dirty="0">
                <a:latin typeface="+mn-ea"/>
              </a:rPr>
              <a:t>对象来调用方法，就只能调用</a:t>
            </a:r>
            <a:r>
              <a:rPr lang="en-US" altLang="zh-CN" sz="2800" dirty="0">
                <a:latin typeface="+mn-ea"/>
              </a:rPr>
              <a:t>Object</a:t>
            </a:r>
            <a:r>
              <a:rPr lang="zh-CN" altLang="en-US" sz="2800" dirty="0">
                <a:latin typeface="+mn-ea"/>
              </a:rPr>
              <a:t>类中的方法</a:t>
            </a:r>
            <a:r>
              <a:rPr lang="zh-CN" altLang="en-US" sz="2800" dirty="0" smtClean="0">
                <a:latin typeface="+mn-ea"/>
              </a:rPr>
              <a:t>。</a:t>
            </a:r>
            <a:endParaRPr lang="zh-CN" altLang="en-US" sz="2800" dirty="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b="1" dirty="0" smtClean="0">
                <a:solidFill>
                  <a:srgbClr val="FFFF00"/>
                </a:solidFill>
              </a:rPr>
              <a:t>Page</a:t>
            </a:r>
            <a:r>
              <a:rPr lang="zh-CN" altLang="en-US" b="1" dirty="0">
                <a:solidFill>
                  <a:srgbClr val="FFFF00"/>
                </a:solidFill>
              </a:rPr>
              <a:t>隐含对象</a:t>
            </a:r>
          </a:p>
        </p:txBody>
      </p:sp>
    </p:spTree>
    <p:extLst>
      <p:ext uri="{BB962C8B-B14F-4D97-AF65-F5344CB8AC3E}">
        <p14:creationId xmlns:p14="http://schemas.microsoft.com/office/powerpoint/2010/main" val="3198904070"/>
      </p:ext>
    </p:extLst>
  </p:cSld>
  <p:clrMapOvr>
    <a:masterClrMapping/>
  </p:clrMapOvr>
  <p:transition spd="slow">
    <p:randomBar dir="vert"/>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Page</a:t>
            </a:r>
            <a:r>
              <a:rPr lang="zh-CN" altLang="en-US" dirty="0"/>
              <a:t>对象的方法</a:t>
            </a:r>
          </a:p>
        </p:txBody>
      </p:sp>
      <p:graphicFrame>
        <p:nvGraphicFramePr>
          <p:cNvPr id="4" name="表格 3"/>
          <p:cNvGraphicFramePr>
            <a:graphicFrameLocks noGrp="1"/>
          </p:cNvGraphicFramePr>
          <p:nvPr>
            <p:extLst/>
          </p:nvPr>
        </p:nvGraphicFramePr>
        <p:xfrm>
          <a:off x="26318" y="908720"/>
          <a:ext cx="9117682" cy="5949281"/>
        </p:xfrm>
        <a:graphic>
          <a:graphicData uri="http://schemas.openxmlformats.org/drawingml/2006/table">
            <a:tbl>
              <a:tblPr firstRow="1" bandRow="1">
                <a:tableStyleId>{5C22544A-7EE6-4342-B048-85BDC9FD1C3A}</a:tableStyleId>
              </a:tblPr>
              <a:tblGrid>
                <a:gridCol w="3465562"/>
                <a:gridCol w="5652120"/>
              </a:tblGrid>
              <a:tr h="457637">
                <a:tc>
                  <a:txBody>
                    <a:bodyPr/>
                    <a:lstStyle/>
                    <a:p>
                      <a:pPr algn="ctr"/>
                      <a:r>
                        <a:rPr lang="zh-CN" altLang="en-US" sz="2000" b="1" dirty="0" smtClean="0">
                          <a:solidFill>
                            <a:schemeClr val="bg1"/>
                          </a:solidFill>
                        </a:rPr>
                        <a:t>方法</a:t>
                      </a:r>
                      <a:endParaRPr lang="zh-CN" altLang="en-US" sz="2000" b="1" dirty="0">
                        <a:solidFill>
                          <a:schemeClr val="bg1"/>
                        </a:solidFill>
                      </a:endParaRPr>
                    </a:p>
                  </a:txBody>
                  <a:tcPr/>
                </a:tc>
                <a:tc>
                  <a:txBody>
                    <a:bodyPr/>
                    <a:lstStyle/>
                    <a:p>
                      <a:pPr algn="ctr"/>
                      <a:r>
                        <a:rPr lang="zh-CN" altLang="en-US" sz="2000" b="1" dirty="0" smtClean="0">
                          <a:solidFill>
                            <a:schemeClr val="bg1"/>
                          </a:solidFill>
                        </a:rPr>
                        <a:t>含义</a:t>
                      </a:r>
                      <a:endParaRPr lang="zh-CN" altLang="en-US" sz="2000" b="1" dirty="0">
                        <a:solidFill>
                          <a:schemeClr val="bg1"/>
                        </a:solidFill>
                      </a:endParaRPr>
                    </a:p>
                  </a:txBody>
                  <a:tcPr/>
                </a:tc>
              </a:tr>
              <a:tr h="457637">
                <a:tc>
                  <a:txBody>
                    <a:bodyPr/>
                    <a:lstStyle/>
                    <a:p>
                      <a:r>
                        <a:rPr lang="en-US" altLang="zh-CN" sz="2000" b="1" dirty="0" smtClean="0">
                          <a:solidFill>
                            <a:srgbClr val="003300"/>
                          </a:solidFill>
                          <a:latin typeface="+mn-ea"/>
                        </a:rPr>
                        <a:t>class </a:t>
                      </a:r>
                      <a:r>
                        <a:rPr lang="en-US" altLang="zh-CN" sz="2000" b="1" dirty="0" err="1" smtClean="0">
                          <a:solidFill>
                            <a:srgbClr val="003300"/>
                          </a:solidFill>
                          <a:latin typeface="+mn-ea"/>
                        </a:rPr>
                        <a:t>getClass</a:t>
                      </a:r>
                      <a:r>
                        <a:rPr lang="en-US" altLang="zh-CN" sz="2000" b="1" dirty="0" smtClean="0">
                          <a:solidFill>
                            <a:srgbClr val="003300"/>
                          </a:solidFill>
                          <a:latin typeface="+mn-ea"/>
                        </a:rPr>
                        <a:t>() </a:t>
                      </a:r>
                      <a:endParaRPr lang="zh-CN" altLang="en-US" sz="2000" b="1" dirty="0">
                        <a:solidFill>
                          <a:srgbClr val="0033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rPr>
                        <a:t>返回此</a:t>
                      </a:r>
                      <a:r>
                        <a:rPr lang="en-US" altLang="zh-CN" sz="2000" b="1" dirty="0" smtClean="0">
                          <a:solidFill>
                            <a:srgbClr val="003300"/>
                          </a:solidFill>
                          <a:latin typeface="+mn-ea"/>
                        </a:rPr>
                        <a:t>Object</a:t>
                      </a:r>
                      <a:r>
                        <a:rPr lang="zh-CN" altLang="en-US" sz="2000" b="1" dirty="0" smtClean="0">
                          <a:solidFill>
                            <a:srgbClr val="003300"/>
                          </a:solidFill>
                          <a:latin typeface="+mn-ea"/>
                        </a:rPr>
                        <a:t>的类</a:t>
                      </a:r>
                      <a:endParaRPr lang="en-US" altLang="zh-CN" sz="2000" b="1" dirty="0" smtClean="0">
                        <a:solidFill>
                          <a:srgbClr val="003300"/>
                        </a:solidFill>
                        <a:latin typeface="+mn-ea"/>
                      </a:endParaRPr>
                    </a:p>
                  </a:txBody>
                  <a:tcPr/>
                </a:tc>
              </a:tr>
              <a:tr h="457637">
                <a:tc>
                  <a:txBody>
                    <a:bodyPr/>
                    <a:lstStyle/>
                    <a:p>
                      <a:r>
                        <a:rPr lang="en-US" altLang="zh-CN" sz="2000" b="1" dirty="0" err="1" smtClean="0">
                          <a:solidFill>
                            <a:srgbClr val="003300"/>
                          </a:solidFill>
                          <a:latin typeface="+mn-ea"/>
                        </a:rPr>
                        <a:t>int</a:t>
                      </a:r>
                      <a:r>
                        <a:rPr lang="en-US" altLang="zh-CN" sz="2000" b="1" dirty="0" smtClean="0">
                          <a:solidFill>
                            <a:srgbClr val="003300"/>
                          </a:solidFill>
                          <a:latin typeface="+mn-ea"/>
                        </a:rPr>
                        <a:t> </a:t>
                      </a:r>
                      <a:r>
                        <a:rPr lang="en-US" altLang="zh-CN" sz="2000" b="1" dirty="0" err="1" smtClean="0">
                          <a:solidFill>
                            <a:srgbClr val="003300"/>
                          </a:solidFill>
                          <a:latin typeface="+mn-ea"/>
                        </a:rPr>
                        <a:t>hashCode</a:t>
                      </a:r>
                      <a:r>
                        <a:rPr lang="en-US" altLang="zh-CN" sz="2000" b="1" dirty="0" smtClean="0">
                          <a:solidFill>
                            <a:srgbClr val="003300"/>
                          </a:solidFill>
                          <a:latin typeface="+mn-ea"/>
                        </a:rPr>
                        <a:t>()</a:t>
                      </a:r>
                      <a:r>
                        <a:rPr lang="en-US" altLang="zh-CN" sz="2000" b="1" baseline="0" dirty="0" smtClean="0">
                          <a:solidFill>
                            <a:srgbClr val="003300"/>
                          </a:solidFill>
                          <a:latin typeface="+mn-ea"/>
                        </a:rPr>
                        <a:t> </a:t>
                      </a:r>
                      <a:endParaRPr lang="zh-CN" altLang="en-US" sz="2000" b="1" dirty="0">
                        <a:solidFill>
                          <a:srgbClr val="0033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rPr>
                        <a:t>返回此</a:t>
                      </a:r>
                      <a:r>
                        <a:rPr lang="en-US" altLang="zh-CN" sz="2000" b="1" dirty="0" smtClean="0">
                          <a:solidFill>
                            <a:srgbClr val="003300"/>
                          </a:solidFill>
                          <a:latin typeface="+mn-ea"/>
                        </a:rPr>
                        <a:t>Object</a:t>
                      </a:r>
                      <a:r>
                        <a:rPr lang="zh-CN" altLang="en-US" sz="2000" b="1" dirty="0" smtClean="0">
                          <a:solidFill>
                            <a:srgbClr val="003300"/>
                          </a:solidFill>
                          <a:latin typeface="+mn-ea"/>
                        </a:rPr>
                        <a:t>的</a:t>
                      </a:r>
                      <a:r>
                        <a:rPr lang="en-US" altLang="zh-CN" sz="2000" b="1" dirty="0" smtClean="0">
                          <a:solidFill>
                            <a:srgbClr val="003300"/>
                          </a:solidFill>
                          <a:latin typeface="+mn-ea"/>
                        </a:rPr>
                        <a:t>hash</a:t>
                      </a:r>
                      <a:r>
                        <a:rPr lang="zh-CN" altLang="en-US" sz="2000" b="1" dirty="0" smtClean="0">
                          <a:solidFill>
                            <a:srgbClr val="003300"/>
                          </a:solidFill>
                          <a:latin typeface="+mn-ea"/>
                        </a:rPr>
                        <a:t>码 </a:t>
                      </a:r>
                      <a:endParaRPr lang="en-US" altLang="zh-CN" sz="2000" b="1" dirty="0" smtClean="0">
                        <a:solidFill>
                          <a:srgbClr val="003300"/>
                        </a:solidFill>
                        <a:latin typeface="+mn-ea"/>
                      </a:endParaRPr>
                    </a:p>
                  </a:txBody>
                  <a:tcPr/>
                </a:tc>
              </a:tr>
              <a:tr h="457637">
                <a:tc>
                  <a:txBody>
                    <a:bodyPr/>
                    <a:lstStyle/>
                    <a:p>
                      <a:r>
                        <a:rPr lang="en-US" altLang="zh-CN" sz="2000" b="1" dirty="0" err="1" smtClean="0">
                          <a:solidFill>
                            <a:srgbClr val="003300"/>
                          </a:solidFill>
                          <a:latin typeface="+mn-ea"/>
                        </a:rPr>
                        <a:t>boolean</a:t>
                      </a:r>
                      <a:r>
                        <a:rPr lang="en-US" altLang="zh-CN" sz="2000" b="1" dirty="0" smtClean="0">
                          <a:solidFill>
                            <a:srgbClr val="003300"/>
                          </a:solidFill>
                          <a:latin typeface="+mn-ea"/>
                        </a:rPr>
                        <a:t> equals(Object </a:t>
                      </a:r>
                      <a:r>
                        <a:rPr lang="en-US" altLang="zh-CN" sz="2000" b="1" dirty="0" err="1" smtClean="0">
                          <a:solidFill>
                            <a:srgbClr val="003300"/>
                          </a:solidFill>
                          <a:latin typeface="+mn-ea"/>
                        </a:rPr>
                        <a:t>obj</a:t>
                      </a:r>
                      <a:r>
                        <a:rPr lang="en-US" altLang="zh-CN" sz="2000" b="1" dirty="0" smtClean="0">
                          <a:solidFill>
                            <a:srgbClr val="003300"/>
                          </a:solidFill>
                          <a:latin typeface="+mn-ea"/>
                        </a:rPr>
                        <a:t>) </a:t>
                      </a:r>
                      <a:endParaRPr lang="zh-CN" altLang="en-US" sz="2000" b="1" dirty="0">
                        <a:solidFill>
                          <a:srgbClr val="003300"/>
                        </a:solidFill>
                      </a:endParaRPr>
                    </a:p>
                  </a:txBody>
                  <a:tcPr/>
                </a:tc>
                <a:tc>
                  <a:txBody>
                    <a:bodyPr/>
                    <a:lstStyle/>
                    <a:p>
                      <a:r>
                        <a:rPr lang="zh-CN" altLang="en-US" sz="2000" b="1" dirty="0" smtClean="0">
                          <a:solidFill>
                            <a:srgbClr val="003300"/>
                          </a:solidFill>
                          <a:latin typeface="+mn-ea"/>
                        </a:rPr>
                        <a:t>判断此</a:t>
                      </a:r>
                      <a:r>
                        <a:rPr lang="en-US" altLang="zh-CN" sz="2000" b="1" dirty="0" smtClean="0">
                          <a:solidFill>
                            <a:srgbClr val="003300"/>
                          </a:solidFill>
                          <a:latin typeface="+mn-ea"/>
                        </a:rPr>
                        <a:t>Object</a:t>
                      </a:r>
                      <a:r>
                        <a:rPr lang="zh-CN" altLang="en-US" sz="2000" b="1" dirty="0" smtClean="0">
                          <a:solidFill>
                            <a:srgbClr val="003300"/>
                          </a:solidFill>
                          <a:latin typeface="+mn-ea"/>
                        </a:rPr>
                        <a:t>是否与指定</a:t>
                      </a:r>
                      <a:r>
                        <a:rPr lang="en-US" altLang="zh-CN" sz="2000" b="1" dirty="0" smtClean="0">
                          <a:solidFill>
                            <a:srgbClr val="003300"/>
                          </a:solidFill>
                          <a:latin typeface="+mn-ea"/>
                        </a:rPr>
                        <a:t>Object</a:t>
                      </a:r>
                      <a:r>
                        <a:rPr lang="zh-CN" altLang="en-US" sz="2000" b="1" dirty="0" smtClean="0">
                          <a:solidFill>
                            <a:srgbClr val="003300"/>
                          </a:solidFill>
                          <a:latin typeface="+mn-ea"/>
                        </a:rPr>
                        <a:t>对象相等</a:t>
                      </a:r>
                      <a:endParaRPr lang="zh-CN" altLang="en-US" sz="2000" b="1" dirty="0">
                        <a:solidFill>
                          <a:srgbClr val="003300"/>
                        </a:solidFill>
                      </a:endParaRPr>
                    </a:p>
                  </a:txBody>
                  <a:tcPr/>
                </a:tc>
              </a:tr>
              <a:tr h="457637">
                <a:tc>
                  <a:txBody>
                    <a:bodyPr/>
                    <a:lstStyle/>
                    <a:p>
                      <a:r>
                        <a:rPr lang="en-US" altLang="zh-CN" sz="2000" b="1" dirty="0" smtClean="0">
                          <a:solidFill>
                            <a:srgbClr val="003300"/>
                          </a:solidFill>
                          <a:latin typeface="+mn-ea"/>
                        </a:rPr>
                        <a:t>void copy(Object </a:t>
                      </a:r>
                      <a:r>
                        <a:rPr lang="en-US" altLang="zh-CN" sz="2000" b="1" dirty="0" err="1" smtClean="0">
                          <a:solidFill>
                            <a:srgbClr val="003300"/>
                          </a:solidFill>
                          <a:latin typeface="+mn-ea"/>
                        </a:rPr>
                        <a:t>obj</a:t>
                      </a:r>
                      <a:r>
                        <a:rPr lang="en-US" altLang="zh-CN" sz="2000" b="1" dirty="0" smtClean="0">
                          <a:solidFill>
                            <a:srgbClr val="003300"/>
                          </a:solidFill>
                          <a:latin typeface="+mn-ea"/>
                        </a:rPr>
                        <a:t>) </a:t>
                      </a:r>
                      <a:endParaRPr lang="zh-CN" altLang="en-US" sz="2000" b="1" dirty="0">
                        <a:solidFill>
                          <a:srgbClr val="003300"/>
                        </a:solidFill>
                      </a:endParaRPr>
                    </a:p>
                  </a:txBody>
                  <a:tcPr/>
                </a:tc>
                <a:tc>
                  <a:txBody>
                    <a:bodyPr/>
                    <a:lstStyle/>
                    <a:p>
                      <a:r>
                        <a:rPr lang="zh-CN" altLang="en-US" sz="2000" b="1" dirty="0" smtClean="0">
                          <a:solidFill>
                            <a:srgbClr val="003300"/>
                          </a:solidFill>
                          <a:latin typeface="+mn-ea"/>
                        </a:rPr>
                        <a:t>把此</a:t>
                      </a:r>
                      <a:r>
                        <a:rPr lang="en-US" altLang="zh-CN" sz="2000" b="1" dirty="0" smtClean="0">
                          <a:solidFill>
                            <a:srgbClr val="003300"/>
                          </a:solidFill>
                          <a:latin typeface="+mn-ea"/>
                        </a:rPr>
                        <a:t>Object</a:t>
                      </a:r>
                      <a:r>
                        <a:rPr lang="zh-CN" altLang="en-US" sz="2000" b="1" dirty="0" smtClean="0">
                          <a:solidFill>
                            <a:srgbClr val="003300"/>
                          </a:solidFill>
                          <a:latin typeface="+mn-ea"/>
                        </a:rPr>
                        <a:t>拷贝到指定的</a:t>
                      </a:r>
                      <a:r>
                        <a:rPr lang="en-US" altLang="zh-CN" sz="2000" b="1" dirty="0" smtClean="0">
                          <a:solidFill>
                            <a:srgbClr val="003300"/>
                          </a:solidFill>
                          <a:latin typeface="+mn-ea"/>
                        </a:rPr>
                        <a:t>Object</a:t>
                      </a:r>
                      <a:r>
                        <a:rPr lang="zh-CN" altLang="en-US" sz="2000" b="1" dirty="0" smtClean="0">
                          <a:solidFill>
                            <a:srgbClr val="003300"/>
                          </a:solidFill>
                          <a:latin typeface="+mn-ea"/>
                        </a:rPr>
                        <a:t>对象中</a:t>
                      </a:r>
                      <a:endParaRPr lang="zh-CN" altLang="en-US" sz="2000" b="1" dirty="0">
                        <a:solidFill>
                          <a:srgbClr val="003300"/>
                        </a:solidFill>
                      </a:endParaRPr>
                    </a:p>
                  </a:txBody>
                  <a:tcPr/>
                </a:tc>
              </a:tr>
              <a:tr h="457637">
                <a:tc>
                  <a:txBody>
                    <a:bodyPr/>
                    <a:lstStyle/>
                    <a:p>
                      <a:r>
                        <a:rPr lang="en-US" altLang="zh-CN" sz="2000" b="1" dirty="0" smtClean="0">
                          <a:solidFill>
                            <a:srgbClr val="003300"/>
                          </a:solidFill>
                          <a:latin typeface="+mn-ea"/>
                        </a:rPr>
                        <a:t>Object clone() </a:t>
                      </a:r>
                      <a:endParaRPr lang="zh-CN" altLang="en-US" sz="2000" b="1" dirty="0">
                        <a:solidFill>
                          <a:srgbClr val="003300"/>
                        </a:solidFill>
                      </a:endParaRPr>
                    </a:p>
                  </a:txBody>
                  <a:tcPr/>
                </a:tc>
                <a:tc>
                  <a:txBody>
                    <a:bodyPr/>
                    <a:lstStyle/>
                    <a:p>
                      <a:r>
                        <a:rPr lang="zh-CN" altLang="en-US" sz="2000" b="1" dirty="0" smtClean="0">
                          <a:solidFill>
                            <a:srgbClr val="003300"/>
                          </a:solidFill>
                          <a:latin typeface="+mn-ea"/>
                        </a:rPr>
                        <a:t>克隆此</a:t>
                      </a:r>
                      <a:r>
                        <a:rPr lang="en-US" altLang="zh-CN" sz="2000" b="1" dirty="0" smtClean="0">
                          <a:solidFill>
                            <a:srgbClr val="003300"/>
                          </a:solidFill>
                          <a:latin typeface="+mn-ea"/>
                        </a:rPr>
                        <a:t>Object</a:t>
                      </a:r>
                      <a:r>
                        <a:rPr lang="zh-CN" altLang="en-US" sz="2000" b="1" dirty="0" smtClean="0">
                          <a:solidFill>
                            <a:srgbClr val="003300"/>
                          </a:solidFill>
                          <a:latin typeface="+mn-ea"/>
                        </a:rPr>
                        <a:t>对象</a:t>
                      </a:r>
                      <a:endParaRPr lang="zh-CN" altLang="en-US" sz="2000" b="1" dirty="0">
                        <a:solidFill>
                          <a:srgbClr val="003300"/>
                        </a:solidFill>
                      </a:endParaRPr>
                    </a:p>
                  </a:txBody>
                  <a:tcPr/>
                </a:tc>
              </a:tr>
              <a:tr h="457637">
                <a:tc>
                  <a:txBody>
                    <a:bodyPr/>
                    <a:lstStyle/>
                    <a:p>
                      <a:r>
                        <a:rPr lang="en-US" altLang="zh-CN" sz="2000" b="1" dirty="0" smtClean="0">
                          <a:solidFill>
                            <a:srgbClr val="003300"/>
                          </a:solidFill>
                          <a:latin typeface="+mn-ea"/>
                        </a:rPr>
                        <a:t>String </a:t>
                      </a:r>
                      <a:r>
                        <a:rPr lang="en-US" altLang="zh-CN" sz="2000" b="1" dirty="0" err="1" smtClean="0">
                          <a:solidFill>
                            <a:srgbClr val="003300"/>
                          </a:solidFill>
                          <a:latin typeface="+mn-ea"/>
                        </a:rPr>
                        <a:t>toString</a:t>
                      </a:r>
                      <a:r>
                        <a:rPr lang="en-US" altLang="zh-CN" sz="2000" b="1" dirty="0" smtClean="0">
                          <a:solidFill>
                            <a:srgbClr val="003300"/>
                          </a:solidFill>
                          <a:latin typeface="+mn-ea"/>
                        </a:rPr>
                        <a:t>() </a:t>
                      </a:r>
                      <a:endParaRPr lang="zh-CN" altLang="en-US" sz="2000" b="1" dirty="0">
                        <a:solidFill>
                          <a:srgbClr val="003300"/>
                        </a:solidFill>
                      </a:endParaRPr>
                    </a:p>
                  </a:txBody>
                  <a:tcPr/>
                </a:tc>
                <a:tc>
                  <a:txBody>
                    <a:bodyPr/>
                    <a:lstStyle/>
                    <a:p>
                      <a:r>
                        <a:rPr lang="zh-CN" altLang="en-US" sz="2000" b="1" dirty="0" smtClean="0">
                          <a:solidFill>
                            <a:srgbClr val="003300"/>
                          </a:solidFill>
                          <a:latin typeface="+mn-ea"/>
                        </a:rPr>
                        <a:t>把此</a:t>
                      </a:r>
                      <a:r>
                        <a:rPr lang="en-US" altLang="zh-CN" sz="2000" b="1" dirty="0" smtClean="0">
                          <a:solidFill>
                            <a:srgbClr val="003300"/>
                          </a:solidFill>
                          <a:latin typeface="+mn-ea"/>
                        </a:rPr>
                        <a:t>Object</a:t>
                      </a:r>
                      <a:r>
                        <a:rPr lang="zh-CN" altLang="en-US" sz="2000" b="1" dirty="0" smtClean="0">
                          <a:solidFill>
                            <a:srgbClr val="003300"/>
                          </a:solidFill>
                          <a:latin typeface="+mn-ea"/>
                        </a:rPr>
                        <a:t>对象转换成</a:t>
                      </a:r>
                      <a:r>
                        <a:rPr lang="en-US" altLang="zh-CN" sz="2000" b="1" dirty="0" smtClean="0">
                          <a:solidFill>
                            <a:srgbClr val="003300"/>
                          </a:solidFill>
                          <a:latin typeface="+mn-ea"/>
                        </a:rPr>
                        <a:t>String</a:t>
                      </a:r>
                      <a:r>
                        <a:rPr lang="zh-CN" altLang="en-US" sz="2000" b="1" dirty="0" smtClean="0">
                          <a:solidFill>
                            <a:srgbClr val="003300"/>
                          </a:solidFill>
                          <a:latin typeface="+mn-ea"/>
                        </a:rPr>
                        <a:t>类的对象</a:t>
                      </a:r>
                      <a:endParaRPr lang="zh-CN" altLang="en-US" sz="2000" b="1" dirty="0">
                        <a:solidFill>
                          <a:srgbClr val="003300"/>
                        </a:solidFill>
                      </a:endParaRPr>
                    </a:p>
                  </a:txBody>
                  <a:tcPr/>
                </a:tc>
              </a:tr>
              <a:tr h="457637">
                <a:tc>
                  <a:txBody>
                    <a:bodyPr/>
                    <a:lstStyle/>
                    <a:p>
                      <a:r>
                        <a:rPr lang="en-US" altLang="zh-CN" sz="2000" b="1" dirty="0" smtClean="0">
                          <a:solidFill>
                            <a:srgbClr val="003300"/>
                          </a:solidFill>
                          <a:latin typeface="+mn-ea"/>
                        </a:rPr>
                        <a:t>void notify() </a:t>
                      </a:r>
                      <a:endParaRPr lang="zh-CN" altLang="en-US" sz="2000" b="1" dirty="0">
                        <a:solidFill>
                          <a:srgbClr val="0033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rPr>
                        <a:t>唤醒一个等待的线程 </a:t>
                      </a:r>
                      <a:endParaRPr lang="en-US" altLang="zh-CN" sz="2000" b="1" dirty="0" smtClean="0">
                        <a:solidFill>
                          <a:srgbClr val="003300"/>
                        </a:solidFill>
                        <a:latin typeface="+mn-ea"/>
                      </a:endParaRPr>
                    </a:p>
                  </a:txBody>
                  <a:tcPr/>
                </a:tc>
              </a:tr>
              <a:tr h="457637">
                <a:tc>
                  <a:txBody>
                    <a:bodyPr/>
                    <a:lstStyle/>
                    <a:p>
                      <a:r>
                        <a:rPr lang="en-US" altLang="zh-CN" sz="2000" b="1" dirty="0" smtClean="0">
                          <a:solidFill>
                            <a:srgbClr val="003300"/>
                          </a:solidFill>
                          <a:latin typeface="+mn-ea"/>
                        </a:rPr>
                        <a:t>void </a:t>
                      </a:r>
                      <a:r>
                        <a:rPr lang="en-US" altLang="zh-CN" sz="2000" b="1" dirty="0" err="1" smtClean="0">
                          <a:solidFill>
                            <a:srgbClr val="003300"/>
                          </a:solidFill>
                          <a:latin typeface="+mn-ea"/>
                        </a:rPr>
                        <a:t>notifyAll</a:t>
                      </a:r>
                      <a:r>
                        <a:rPr lang="en-US" altLang="zh-CN" sz="2000" b="1" dirty="0" smtClean="0">
                          <a:solidFill>
                            <a:srgbClr val="003300"/>
                          </a:solidFill>
                          <a:latin typeface="+mn-ea"/>
                        </a:rPr>
                        <a:t>() </a:t>
                      </a:r>
                      <a:endParaRPr lang="zh-CN" altLang="en-US" sz="2000" b="1" dirty="0">
                        <a:solidFill>
                          <a:srgbClr val="0033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rPr>
                        <a:t>唤醒所有等待的线程 </a:t>
                      </a:r>
                      <a:endParaRPr lang="en-US" altLang="zh-CN" sz="2000" b="1" dirty="0" smtClean="0">
                        <a:solidFill>
                          <a:srgbClr val="003300"/>
                        </a:solidFill>
                        <a:latin typeface="+mn-ea"/>
                      </a:endParaRPr>
                    </a:p>
                  </a:txBody>
                  <a:tcPr/>
                </a:tc>
              </a:tr>
              <a:tr h="457637">
                <a:tc>
                  <a:txBody>
                    <a:bodyPr/>
                    <a:lstStyle/>
                    <a:p>
                      <a:r>
                        <a:rPr lang="en-US" altLang="zh-CN" sz="2000" b="1" dirty="0" smtClean="0">
                          <a:solidFill>
                            <a:srgbClr val="003300"/>
                          </a:solidFill>
                          <a:latin typeface="+mn-ea"/>
                        </a:rPr>
                        <a:t>void wait(</a:t>
                      </a:r>
                      <a:r>
                        <a:rPr lang="en-US" altLang="zh-CN" sz="2000" b="1" dirty="0" err="1" smtClean="0">
                          <a:solidFill>
                            <a:srgbClr val="003300"/>
                          </a:solidFill>
                          <a:latin typeface="+mn-ea"/>
                        </a:rPr>
                        <a:t>int</a:t>
                      </a:r>
                      <a:r>
                        <a:rPr lang="en-US" altLang="zh-CN" sz="2000" b="1" dirty="0" smtClean="0">
                          <a:solidFill>
                            <a:srgbClr val="003300"/>
                          </a:solidFill>
                          <a:latin typeface="+mn-ea"/>
                        </a:rPr>
                        <a:t> timeout) </a:t>
                      </a:r>
                      <a:endParaRPr lang="zh-CN" altLang="en-US" sz="2000" b="1" dirty="0">
                        <a:solidFill>
                          <a:srgbClr val="0033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rPr>
                        <a:t>使一个线程处于等待直到</a:t>
                      </a:r>
                      <a:r>
                        <a:rPr lang="en-US" altLang="zh-CN" sz="2000" b="1" dirty="0" smtClean="0">
                          <a:solidFill>
                            <a:srgbClr val="003300"/>
                          </a:solidFill>
                          <a:latin typeface="+mn-ea"/>
                        </a:rPr>
                        <a:t>timeout</a:t>
                      </a:r>
                      <a:r>
                        <a:rPr lang="zh-CN" altLang="en-US" sz="2000" b="1" dirty="0" smtClean="0">
                          <a:solidFill>
                            <a:srgbClr val="003300"/>
                          </a:solidFill>
                          <a:latin typeface="+mn-ea"/>
                        </a:rPr>
                        <a:t>结束或被唤醒 </a:t>
                      </a:r>
                      <a:endParaRPr lang="en-US" altLang="zh-CN" sz="2000" b="1" dirty="0" smtClean="0">
                        <a:solidFill>
                          <a:srgbClr val="003300"/>
                        </a:solidFill>
                        <a:latin typeface="+mn-ea"/>
                      </a:endParaRPr>
                    </a:p>
                  </a:txBody>
                  <a:tcPr/>
                </a:tc>
              </a:tr>
              <a:tr h="457637">
                <a:tc>
                  <a:txBody>
                    <a:bodyPr/>
                    <a:lstStyle/>
                    <a:p>
                      <a:r>
                        <a:rPr lang="en-US" altLang="zh-CN" sz="2000" b="1" dirty="0" smtClean="0">
                          <a:solidFill>
                            <a:srgbClr val="003300"/>
                          </a:solidFill>
                          <a:latin typeface="+mn-ea"/>
                        </a:rPr>
                        <a:t>void wait() </a:t>
                      </a:r>
                      <a:endParaRPr lang="zh-CN" altLang="en-US" sz="2000" b="1" dirty="0">
                        <a:solidFill>
                          <a:srgbClr val="0033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rPr>
                        <a:t>使一个线程处于等待直到被唤醒 </a:t>
                      </a:r>
                      <a:endParaRPr lang="en-US" altLang="zh-CN" sz="2000" b="1" dirty="0" smtClean="0">
                        <a:solidFill>
                          <a:srgbClr val="003300"/>
                        </a:solidFill>
                        <a:latin typeface="+mn-ea"/>
                      </a:endParaRPr>
                    </a:p>
                  </a:txBody>
                  <a:tcPr/>
                </a:tc>
              </a:tr>
              <a:tr h="457637">
                <a:tc>
                  <a:txBody>
                    <a:bodyPr/>
                    <a:lstStyle/>
                    <a:p>
                      <a:r>
                        <a:rPr lang="en-US" altLang="zh-CN" sz="2000" b="1" dirty="0" smtClean="0">
                          <a:solidFill>
                            <a:srgbClr val="003300"/>
                          </a:solidFill>
                          <a:latin typeface="+mn-ea"/>
                        </a:rPr>
                        <a:t>void </a:t>
                      </a:r>
                      <a:r>
                        <a:rPr lang="en-US" altLang="zh-CN" sz="2000" b="1" dirty="0" err="1" smtClean="0">
                          <a:solidFill>
                            <a:srgbClr val="003300"/>
                          </a:solidFill>
                          <a:latin typeface="+mn-ea"/>
                        </a:rPr>
                        <a:t>enterMonitor</a:t>
                      </a:r>
                      <a:r>
                        <a:rPr lang="en-US" altLang="zh-CN" sz="2000" b="1" dirty="0" smtClean="0">
                          <a:solidFill>
                            <a:srgbClr val="003300"/>
                          </a:solidFill>
                          <a:latin typeface="+mn-ea"/>
                        </a:rPr>
                        <a:t>() </a:t>
                      </a:r>
                      <a:endParaRPr lang="zh-CN" altLang="en-US" sz="2000" b="1" dirty="0">
                        <a:solidFill>
                          <a:srgbClr val="0033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rPr>
                        <a:t>对</a:t>
                      </a:r>
                      <a:r>
                        <a:rPr lang="en-US" altLang="zh-CN" sz="2000" b="1" dirty="0" smtClean="0">
                          <a:solidFill>
                            <a:srgbClr val="003300"/>
                          </a:solidFill>
                          <a:latin typeface="+mn-ea"/>
                        </a:rPr>
                        <a:t>Object</a:t>
                      </a:r>
                      <a:r>
                        <a:rPr lang="zh-CN" altLang="en-US" sz="2000" b="1" dirty="0" smtClean="0">
                          <a:solidFill>
                            <a:srgbClr val="003300"/>
                          </a:solidFill>
                          <a:latin typeface="+mn-ea"/>
                        </a:rPr>
                        <a:t>加锁 </a:t>
                      </a:r>
                      <a:endParaRPr lang="en-US" altLang="zh-CN" sz="2000" b="1" dirty="0" smtClean="0">
                        <a:solidFill>
                          <a:srgbClr val="003300"/>
                        </a:solidFill>
                        <a:latin typeface="+mn-ea"/>
                      </a:endParaRPr>
                    </a:p>
                  </a:txBody>
                  <a:tcPr/>
                </a:tc>
              </a:tr>
              <a:tr h="457637">
                <a:tc>
                  <a:txBody>
                    <a:bodyPr/>
                    <a:lstStyle/>
                    <a:p>
                      <a:r>
                        <a:rPr lang="en-US" altLang="zh-CN" sz="2000" b="1" dirty="0" smtClean="0">
                          <a:solidFill>
                            <a:srgbClr val="003300"/>
                          </a:solidFill>
                          <a:latin typeface="+mn-ea"/>
                        </a:rPr>
                        <a:t>void </a:t>
                      </a:r>
                      <a:r>
                        <a:rPr lang="en-US" altLang="zh-CN" sz="2000" b="1" dirty="0" err="1" smtClean="0">
                          <a:solidFill>
                            <a:srgbClr val="003300"/>
                          </a:solidFill>
                          <a:latin typeface="+mn-ea"/>
                        </a:rPr>
                        <a:t>exitMonitor</a:t>
                      </a:r>
                      <a:r>
                        <a:rPr lang="en-US" altLang="zh-CN" sz="2000" b="1" dirty="0" smtClean="0">
                          <a:solidFill>
                            <a:srgbClr val="003300"/>
                          </a:solidFill>
                          <a:latin typeface="+mn-ea"/>
                        </a:rPr>
                        <a:t>() </a:t>
                      </a:r>
                      <a:endParaRPr lang="zh-CN" altLang="en-US" sz="2000" b="1" dirty="0">
                        <a:solidFill>
                          <a:srgbClr val="0033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rPr>
                        <a:t>对</a:t>
                      </a:r>
                      <a:r>
                        <a:rPr lang="en-US" altLang="zh-CN" sz="2000" b="1" dirty="0" smtClean="0">
                          <a:solidFill>
                            <a:srgbClr val="003300"/>
                          </a:solidFill>
                          <a:latin typeface="+mn-ea"/>
                        </a:rPr>
                        <a:t>Object</a:t>
                      </a:r>
                      <a:r>
                        <a:rPr lang="zh-CN" altLang="en-US" sz="2000" b="1" dirty="0" smtClean="0">
                          <a:solidFill>
                            <a:srgbClr val="003300"/>
                          </a:solidFill>
                          <a:latin typeface="+mn-ea"/>
                        </a:rPr>
                        <a:t>开锁</a:t>
                      </a:r>
                    </a:p>
                  </a:txBody>
                  <a:tcPr/>
                </a:tc>
              </a:tr>
            </a:tbl>
          </a:graphicData>
        </a:graphic>
      </p:graphicFrame>
    </p:spTree>
    <p:extLst>
      <p:ext uri="{BB962C8B-B14F-4D97-AF65-F5344CB8AC3E}">
        <p14:creationId xmlns:p14="http://schemas.microsoft.com/office/powerpoint/2010/main" val="897275588"/>
      </p:ext>
    </p:extLst>
  </p:cSld>
  <p:clrMapOvr>
    <a:masterClrMapping/>
  </p:clrMapOvr>
  <p:transition spd="slow">
    <p:randomBar dir="ver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
        <p:nvSpPr>
          <p:cNvPr id="3" name="内容占位符 2"/>
          <p:cNvSpPr>
            <a:spLocks noGrp="1"/>
          </p:cNvSpPr>
          <p:nvPr>
            <p:ph idx="1"/>
          </p:nvPr>
        </p:nvSpPr>
        <p:spPr>
          <a:xfrm>
            <a:off x="0" y="908720"/>
            <a:ext cx="9144000" cy="1975926"/>
          </a:xfrm>
        </p:spPr>
        <p:txBody>
          <a:bodyPr/>
          <a:lstStyle/>
          <a:p>
            <a:pPr marL="0" indent="0" algn="just">
              <a:buNone/>
            </a:pPr>
            <a:r>
              <a:rPr lang="en-US" altLang="zh-CN" sz="2800" dirty="0">
                <a:latin typeface="+mn-ea"/>
              </a:rPr>
              <a:t>page</a:t>
            </a:r>
            <a:r>
              <a:rPr lang="zh-CN" altLang="en-US" sz="2800" dirty="0">
                <a:latin typeface="+mn-ea"/>
              </a:rPr>
              <a:t>属性范围一般使用</a:t>
            </a:r>
            <a:r>
              <a:rPr lang="en-US" altLang="zh-CN" sz="2800" dirty="0" err="1">
                <a:latin typeface="+mn-ea"/>
              </a:rPr>
              <a:t>pageContext</a:t>
            </a:r>
            <a:r>
              <a:rPr lang="zh-CN" altLang="en-US" sz="2800" dirty="0">
                <a:latin typeface="+mn-ea"/>
              </a:rPr>
              <a:t>表示</a:t>
            </a:r>
            <a:r>
              <a:rPr lang="en-US" altLang="zh-CN" sz="2800" dirty="0">
                <a:latin typeface="+mn-ea"/>
              </a:rPr>
              <a:t>,</a:t>
            </a:r>
            <a:r>
              <a:rPr lang="zh-CN" altLang="en-US" sz="2800" dirty="0">
                <a:latin typeface="+mn-ea"/>
              </a:rPr>
              <a:t>只在一个页面保存属性</a:t>
            </a:r>
            <a:r>
              <a:rPr lang="en-US" altLang="zh-CN" sz="2800" dirty="0">
                <a:latin typeface="+mn-ea"/>
              </a:rPr>
              <a:t>,</a:t>
            </a:r>
            <a:r>
              <a:rPr lang="zh-CN" altLang="en-US" sz="2800" dirty="0">
                <a:latin typeface="+mn-ea"/>
              </a:rPr>
              <a:t>跳转之后无效</a:t>
            </a:r>
            <a:r>
              <a:rPr lang="zh-CN" altLang="en-US" sz="2800" dirty="0" smtClean="0">
                <a:latin typeface="+mn-ea"/>
              </a:rPr>
              <a:t>。我们现在利用</a:t>
            </a:r>
            <a:r>
              <a:rPr lang="en-US" altLang="zh-CN" sz="2800" dirty="0" err="1" smtClean="0">
                <a:latin typeface="+mn-ea"/>
              </a:rPr>
              <a:t>pageContext</a:t>
            </a:r>
            <a:r>
              <a:rPr lang="zh-CN" altLang="en-US" sz="2800" dirty="0" smtClean="0">
                <a:latin typeface="+mn-ea"/>
              </a:rPr>
              <a:t>来验证</a:t>
            </a:r>
            <a:r>
              <a:rPr lang="en-US" altLang="zh-CN" sz="2800" dirty="0" smtClean="0">
                <a:latin typeface="+mn-ea"/>
              </a:rPr>
              <a:t>page</a:t>
            </a:r>
            <a:r>
              <a:rPr lang="zh-CN" altLang="en-US" sz="2800" dirty="0" smtClean="0">
                <a:latin typeface="+mn-ea"/>
              </a:rPr>
              <a:t>对象的作用范围。</a:t>
            </a:r>
            <a:endParaRPr lang="en-US" altLang="zh-CN" sz="2800" dirty="0" smtClean="0">
              <a:latin typeface="+mn-ea"/>
            </a:endParaRPr>
          </a:p>
          <a:p>
            <a:pPr marL="0" indent="0" algn="just">
              <a:buNone/>
            </a:pPr>
            <a:r>
              <a:rPr lang="en-US" altLang="zh-CN" sz="2800" dirty="0" smtClean="0">
                <a:latin typeface="+mn-ea"/>
              </a:rPr>
              <a:t>page1.jsp</a:t>
            </a:r>
            <a:r>
              <a:rPr lang="zh-CN" altLang="en-US" sz="2800" dirty="0" smtClean="0">
                <a:latin typeface="+mn-ea"/>
              </a:rPr>
              <a:t>代码：</a:t>
            </a:r>
            <a:endParaRPr lang="zh-CN" altLang="en-US" sz="2800" dirty="0">
              <a:latin typeface="+mn-ea"/>
            </a:endParaRPr>
          </a:p>
        </p:txBody>
      </p:sp>
      <p:sp>
        <p:nvSpPr>
          <p:cNvPr id="4" name="矩形 3"/>
          <p:cNvSpPr/>
          <p:nvPr/>
        </p:nvSpPr>
        <p:spPr>
          <a:xfrm>
            <a:off x="0" y="2852936"/>
            <a:ext cx="9144000" cy="3170099"/>
          </a:xfrm>
          <a:prstGeom prst="rect">
            <a:avLst/>
          </a:prstGeom>
          <a:solidFill>
            <a:schemeClr val="accent3">
              <a:lumMod val="50000"/>
            </a:schemeClr>
          </a:solidFill>
          <a:ln>
            <a:solidFill>
              <a:schemeClr val="accent1"/>
            </a:solidFill>
          </a:ln>
        </p:spPr>
        <p:txBody>
          <a:bodyPr wrap="square" rtlCol="0">
            <a:spAutoFit/>
          </a:bodyPr>
          <a:lstStyle/>
          <a:p>
            <a:r>
              <a:rPr lang="en-US" altLang="zh-CN" sz="2000" b="1" dirty="0">
                <a:solidFill>
                  <a:schemeClr val="bg1"/>
                </a:solidFill>
                <a:latin typeface="+mn-ea"/>
                <a:ea typeface="+mn-ea"/>
              </a:rPr>
              <a:t>&lt;%</a:t>
            </a:r>
            <a:r>
              <a:rPr lang="zh-CN" altLang="en-US" sz="2000" b="1" dirty="0">
                <a:solidFill>
                  <a:schemeClr val="bg1"/>
                </a:solidFill>
                <a:latin typeface="+mn-ea"/>
                <a:ea typeface="+mn-ea"/>
              </a:rPr>
              <a:t> </a:t>
            </a:r>
            <a:r>
              <a:rPr lang="en-US" altLang="zh-CN" sz="2000" b="1" dirty="0">
                <a:solidFill>
                  <a:srgbClr val="92D050"/>
                </a:solidFill>
                <a:latin typeface="+mn-ea"/>
                <a:ea typeface="+mn-ea"/>
              </a:rPr>
              <a:t>//</a:t>
            </a:r>
            <a:r>
              <a:rPr lang="zh-CN" altLang="en-US" sz="2000" b="1" dirty="0">
                <a:solidFill>
                  <a:srgbClr val="92D050"/>
                </a:solidFill>
                <a:latin typeface="+mn-ea"/>
                <a:ea typeface="+mn-ea"/>
              </a:rPr>
              <a:t>设置</a:t>
            </a:r>
            <a:r>
              <a:rPr lang="en-US" altLang="zh-CN" sz="2000" b="1" dirty="0">
                <a:solidFill>
                  <a:srgbClr val="92D050"/>
                </a:solidFill>
                <a:latin typeface="+mn-ea"/>
                <a:ea typeface="+mn-ea"/>
              </a:rPr>
              <a:t>page</a:t>
            </a:r>
            <a:r>
              <a:rPr lang="zh-CN" altLang="en-US" sz="2000" b="1" dirty="0">
                <a:solidFill>
                  <a:srgbClr val="92D050"/>
                </a:solidFill>
                <a:latin typeface="+mn-ea"/>
                <a:ea typeface="+mn-ea"/>
              </a:rPr>
              <a:t>属性</a:t>
            </a:r>
          </a:p>
          <a:p>
            <a:r>
              <a:rPr lang="en-US" altLang="zh-CN" sz="2000" b="1" dirty="0" smtClean="0">
                <a:solidFill>
                  <a:schemeClr val="bg1"/>
                </a:solidFill>
                <a:latin typeface="+mn-ea"/>
                <a:ea typeface="+mn-ea"/>
              </a:rPr>
              <a:t>  </a:t>
            </a:r>
            <a:r>
              <a:rPr lang="en-US" altLang="zh-CN" sz="2000" b="1" dirty="0" err="1" smtClean="0">
                <a:solidFill>
                  <a:schemeClr val="bg1"/>
                </a:solidFill>
                <a:latin typeface="+mn-ea"/>
                <a:ea typeface="+mn-ea"/>
              </a:rPr>
              <a:t>pageContext.setAttribute</a:t>
            </a:r>
            <a:r>
              <a:rPr lang="en-US" altLang="zh-CN" sz="2000" b="1" dirty="0">
                <a:solidFill>
                  <a:schemeClr val="bg1"/>
                </a:solidFill>
                <a:latin typeface="+mn-ea"/>
                <a:ea typeface="+mn-ea"/>
              </a:rPr>
              <a:t>("name","</a:t>
            </a:r>
            <a:r>
              <a:rPr lang="zh-CN" altLang="en-US" sz="2000" b="1" dirty="0">
                <a:solidFill>
                  <a:schemeClr val="bg1"/>
                </a:solidFill>
                <a:latin typeface="+mn-ea"/>
                <a:ea typeface="+mn-ea"/>
              </a:rPr>
              <a:t>小明</a:t>
            </a:r>
            <a:r>
              <a:rPr lang="en-US" altLang="zh-CN" sz="2000" b="1" dirty="0">
                <a:solidFill>
                  <a:schemeClr val="bg1"/>
                </a:solidFill>
                <a:latin typeface="+mn-ea"/>
                <a:ea typeface="+mn-ea"/>
              </a:rPr>
              <a:t>");</a:t>
            </a:r>
          </a:p>
          <a:p>
            <a:r>
              <a:rPr lang="en-US" altLang="zh-CN" sz="2000" b="1" dirty="0" smtClean="0">
                <a:solidFill>
                  <a:schemeClr val="bg1"/>
                </a:solidFill>
                <a:latin typeface="+mn-ea"/>
                <a:ea typeface="+mn-ea"/>
              </a:rPr>
              <a:t>  </a:t>
            </a:r>
            <a:r>
              <a:rPr lang="en-US" altLang="zh-CN" sz="2000" b="1" dirty="0" err="1" smtClean="0">
                <a:solidFill>
                  <a:schemeClr val="bg1"/>
                </a:solidFill>
                <a:latin typeface="+mn-ea"/>
                <a:ea typeface="+mn-ea"/>
              </a:rPr>
              <a:t>pageContext.setAttribute</a:t>
            </a:r>
            <a:r>
              <a:rPr lang="en-US" altLang="zh-CN" sz="2000" b="1" dirty="0">
                <a:solidFill>
                  <a:schemeClr val="bg1"/>
                </a:solidFill>
                <a:latin typeface="+mn-ea"/>
                <a:ea typeface="+mn-ea"/>
              </a:rPr>
              <a:t>("</a:t>
            </a:r>
            <a:r>
              <a:rPr lang="en-US" altLang="zh-CN" sz="2000" b="1" dirty="0" err="1">
                <a:solidFill>
                  <a:schemeClr val="bg1"/>
                </a:solidFill>
                <a:latin typeface="+mn-ea"/>
                <a:ea typeface="+mn-ea"/>
              </a:rPr>
              <a:t>birthday",new</a:t>
            </a:r>
            <a:r>
              <a:rPr lang="en-US" altLang="zh-CN" sz="2000" b="1" dirty="0">
                <a:solidFill>
                  <a:schemeClr val="bg1"/>
                </a:solidFill>
                <a:latin typeface="+mn-ea"/>
                <a:ea typeface="+mn-ea"/>
              </a:rPr>
              <a:t> Date());</a:t>
            </a:r>
          </a:p>
          <a:p>
            <a:r>
              <a:rPr lang="en-US" altLang="zh-CN" sz="2000" b="1" dirty="0">
                <a:solidFill>
                  <a:schemeClr val="bg1"/>
                </a:solidFill>
                <a:latin typeface="+mn-ea"/>
                <a:ea typeface="+mn-ea"/>
              </a:rPr>
              <a:t>%&gt;</a:t>
            </a:r>
          </a:p>
          <a:p>
            <a:r>
              <a:rPr lang="en-US" altLang="zh-CN" sz="2000" b="1" dirty="0">
                <a:solidFill>
                  <a:schemeClr val="bg1"/>
                </a:solidFill>
                <a:latin typeface="+mn-ea"/>
                <a:ea typeface="+mn-ea"/>
              </a:rPr>
              <a:t>&lt;%</a:t>
            </a:r>
            <a:r>
              <a:rPr lang="zh-CN" altLang="en-US" sz="2000" b="1" dirty="0">
                <a:solidFill>
                  <a:schemeClr val="bg1"/>
                </a:solidFill>
                <a:latin typeface="+mn-ea"/>
                <a:ea typeface="+mn-ea"/>
              </a:rPr>
              <a:t> </a:t>
            </a:r>
            <a:r>
              <a:rPr lang="en-US" altLang="zh-CN" sz="2000" b="1" dirty="0">
                <a:solidFill>
                  <a:srgbClr val="92D050"/>
                </a:solidFill>
                <a:latin typeface="+mn-ea"/>
                <a:ea typeface="+mn-ea"/>
              </a:rPr>
              <a:t>//</a:t>
            </a:r>
            <a:r>
              <a:rPr lang="zh-CN" altLang="en-US" sz="2000" b="1" dirty="0">
                <a:solidFill>
                  <a:srgbClr val="92D050"/>
                </a:solidFill>
                <a:latin typeface="+mn-ea"/>
                <a:ea typeface="+mn-ea"/>
              </a:rPr>
              <a:t>从</a:t>
            </a:r>
            <a:r>
              <a:rPr lang="en-US" altLang="zh-CN" sz="2000" b="1" dirty="0">
                <a:solidFill>
                  <a:srgbClr val="92D050"/>
                </a:solidFill>
                <a:latin typeface="+mn-ea"/>
                <a:ea typeface="+mn-ea"/>
              </a:rPr>
              <a:t>page</a:t>
            </a:r>
            <a:r>
              <a:rPr lang="zh-CN" altLang="en-US" sz="2000" b="1" dirty="0">
                <a:solidFill>
                  <a:srgbClr val="92D050"/>
                </a:solidFill>
                <a:latin typeface="+mn-ea"/>
                <a:ea typeface="+mn-ea"/>
              </a:rPr>
              <a:t>属性范围中取出属性</a:t>
            </a:r>
          </a:p>
          <a:p>
            <a:r>
              <a:rPr lang="en-US" altLang="zh-CN" sz="2000" b="1" dirty="0" smtClean="0">
                <a:solidFill>
                  <a:schemeClr val="bg1"/>
                </a:solidFill>
                <a:latin typeface="+mn-ea"/>
                <a:ea typeface="+mn-ea"/>
              </a:rPr>
              <a:t>  String </a:t>
            </a:r>
            <a:r>
              <a:rPr lang="en-US" altLang="zh-CN" sz="2000" b="1" dirty="0">
                <a:solidFill>
                  <a:schemeClr val="bg1"/>
                </a:solidFill>
                <a:latin typeface="+mn-ea"/>
                <a:ea typeface="+mn-ea"/>
              </a:rPr>
              <a:t>username=(String)</a:t>
            </a:r>
            <a:r>
              <a:rPr lang="en-US" altLang="zh-CN" sz="2000" b="1" dirty="0" err="1">
                <a:solidFill>
                  <a:schemeClr val="bg1"/>
                </a:solidFill>
                <a:latin typeface="+mn-ea"/>
                <a:ea typeface="+mn-ea"/>
              </a:rPr>
              <a:t>pageContext.getAttribute</a:t>
            </a:r>
            <a:r>
              <a:rPr lang="en-US" altLang="zh-CN" sz="2000" b="1" dirty="0">
                <a:solidFill>
                  <a:schemeClr val="bg1"/>
                </a:solidFill>
                <a:latin typeface="+mn-ea"/>
                <a:ea typeface="+mn-ea"/>
              </a:rPr>
              <a:t>("name");</a:t>
            </a:r>
          </a:p>
          <a:p>
            <a:r>
              <a:rPr lang="en-US" altLang="zh-CN" sz="2000" b="1" dirty="0" smtClean="0">
                <a:solidFill>
                  <a:schemeClr val="bg1"/>
                </a:solidFill>
                <a:latin typeface="+mn-ea"/>
                <a:ea typeface="+mn-ea"/>
              </a:rPr>
              <a:t>  Date </a:t>
            </a:r>
            <a:r>
              <a:rPr lang="en-US" altLang="zh-CN" sz="2000" b="1" dirty="0" err="1">
                <a:solidFill>
                  <a:schemeClr val="bg1"/>
                </a:solidFill>
                <a:latin typeface="+mn-ea"/>
                <a:ea typeface="+mn-ea"/>
              </a:rPr>
              <a:t>userbirthday</a:t>
            </a:r>
            <a:r>
              <a:rPr lang="en-US" altLang="zh-CN" sz="2000" b="1" dirty="0">
                <a:solidFill>
                  <a:schemeClr val="bg1"/>
                </a:solidFill>
                <a:latin typeface="+mn-ea"/>
                <a:ea typeface="+mn-ea"/>
              </a:rPr>
              <a:t>=(Date)</a:t>
            </a:r>
            <a:r>
              <a:rPr lang="en-US" altLang="zh-CN" sz="2000" b="1" dirty="0" err="1">
                <a:solidFill>
                  <a:schemeClr val="bg1"/>
                </a:solidFill>
                <a:latin typeface="+mn-ea"/>
                <a:ea typeface="+mn-ea"/>
              </a:rPr>
              <a:t>pageContext.getAttribute</a:t>
            </a:r>
            <a:r>
              <a:rPr lang="en-US" altLang="zh-CN" sz="2000" b="1" dirty="0">
                <a:solidFill>
                  <a:schemeClr val="bg1"/>
                </a:solidFill>
                <a:latin typeface="+mn-ea"/>
                <a:ea typeface="+mn-ea"/>
              </a:rPr>
              <a:t>("birthday");</a:t>
            </a:r>
          </a:p>
          <a:p>
            <a:r>
              <a:rPr lang="en-US" altLang="zh-CN" sz="2000" b="1" dirty="0">
                <a:solidFill>
                  <a:schemeClr val="bg1"/>
                </a:solidFill>
                <a:latin typeface="+mn-ea"/>
                <a:ea typeface="+mn-ea"/>
              </a:rPr>
              <a:t>%&gt;</a:t>
            </a:r>
          </a:p>
          <a:p>
            <a:r>
              <a:rPr lang="en-US" altLang="zh-CN" sz="2000" b="1" dirty="0">
                <a:solidFill>
                  <a:schemeClr val="bg1"/>
                </a:solidFill>
                <a:latin typeface="+mn-ea"/>
                <a:ea typeface="+mn-ea"/>
              </a:rPr>
              <a:t>&lt;h1&gt;&lt;%=username%&gt;&lt;/h1&gt;</a:t>
            </a:r>
          </a:p>
          <a:p>
            <a:r>
              <a:rPr lang="en-US" altLang="zh-CN" sz="2000" b="1" dirty="0">
                <a:solidFill>
                  <a:schemeClr val="bg1"/>
                </a:solidFill>
                <a:latin typeface="+mn-ea"/>
                <a:ea typeface="+mn-ea"/>
              </a:rPr>
              <a:t>&lt;h2&gt;&lt;%=</a:t>
            </a:r>
            <a:r>
              <a:rPr lang="en-US" altLang="zh-CN" sz="2000" b="1" dirty="0" err="1">
                <a:solidFill>
                  <a:schemeClr val="bg1"/>
                </a:solidFill>
                <a:latin typeface="+mn-ea"/>
                <a:ea typeface="+mn-ea"/>
              </a:rPr>
              <a:t>userbirthday</a:t>
            </a:r>
            <a:r>
              <a:rPr lang="en-US" altLang="zh-CN" sz="2000" b="1" dirty="0">
                <a:solidFill>
                  <a:schemeClr val="bg1"/>
                </a:solidFill>
                <a:latin typeface="+mn-ea"/>
                <a:ea typeface="+mn-ea"/>
              </a:rPr>
              <a:t>%&gt;&lt;/h2&gt;</a:t>
            </a:r>
            <a:endParaRPr lang="zh-CN" altLang="en-US" sz="2000" b="1" dirty="0">
              <a:solidFill>
                <a:schemeClr val="bg1"/>
              </a:solidFill>
              <a:latin typeface="+mn-ea"/>
              <a:ea typeface="+mn-ea"/>
            </a:endParaRPr>
          </a:p>
        </p:txBody>
      </p:sp>
    </p:spTree>
    <p:extLst>
      <p:ext uri="{BB962C8B-B14F-4D97-AF65-F5344CB8AC3E}">
        <p14:creationId xmlns:p14="http://schemas.microsoft.com/office/powerpoint/2010/main" val="3639342318"/>
      </p:ext>
    </p:extLst>
  </p:cSld>
  <p:clrMapOvr>
    <a:masterClrMapping/>
  </p:clrMapOvr>
  <p:transition spd="slow">
    <p:randomBar dir="vert"/>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908720"/>
            <a:ext cx="9144000"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0" hangingPunct="0">
              <a:spcBef>
                <a:spcPct val="20000"/>
              </a:spcBef>
              <a:buFont typeface="Arial" charset="0"/>
              <a:buNone/>
            </a:pPr>
            <a:r>
              <a:rPr lang="zh-CN" altLang="en-US" sz="2800" b="1" dirty="0" smtClean="0">
                <a:solidFill>
                  <a:srgbClr val="003300"/>
                </a:solidFill>
                <a:latin typeface="+mn-ea"/>
                <a:ea typeface="+mn-ea"/>
              </a:rPr>
              <a:t>在</a:t>
            </a:r>
            <a:r>
              <a:rPr lang="en-US" altLang="zh-CN" sz="2800" b="1" dirty="0">
                <a:solidFill>
                  <a:srgbClr val="003300"/>
                </a:solidFill>
                <a:latin typeface="+mn-ea"/>
                <a:ea typeface="+mn-ea"/>
              </a:rPr>
              <a:t>page1.jsp</a:t>
            </a:r>
            <a:r>
              <a:rPr lang="zh-CN" altLang="en-US" sz="2800" b="1" dirty="0">
                <a:solidFill>
                  <a:srgbClr val="003300"/>
                </a:solidFill>
                <a:latin typeface="+mn-ea"/>
                <a:ea typeface="+mn-ea"/>
              </a:rPr>
              <a:t>中添加代码：</a:t>
            </a:r>
            <a:endParaRPr lang="en-US" altLang="zh-CN" sz="2800" b="1" dirty="0">
              <a:solidFill>
                <a:srgbClr val="003300"/>
              </a:solidFill>
              <a:latin typeface="+mn-ea"/>
              <a:ea typeface="+mn-ea"/>
            </a:endParaRPr>
          </a:p>
          <a:p>
            <a:pPr eaLnBrk="0" hangingPunct="0">
              <a:spcBef>
                <a:spcPct val="20000"/>
              </a:spcBef>
              <a:buFont typeface="Arial" charset="0"/>
              <a:buNone/>
            </a:pPr>
            <a:r>
              <a:rPr lang="en-US" altLang="zh-CN" sz="2800" b="1" dirty="0">
                <a:solidFill>
                  <a:srgbClr val="003300"/>
                </a:solidFill>
                <a:latin typeface="+mn-ea"/>
                <a:ea typeface="+mn-ea"/>
              </a:rPr>
              <a:t>&lt;</a:t>
            </a:r>
            <a:r>
              <a:rPr lang="en-US" altLang="zh-CN" sz="2800" b="1" dirty="0" err="1">
                <a:solidFill>
                  <a:srgbClr val="003300"/>
                </a:solidFill>
                <a:latin typeface="+mn-ea"/>
                <a:ea typeface="+mn-ea"/>
              </a:rPr>
              <a:t>jsp:forward</a:t>
            </a:r>
            <a:r>
              <a:rPr lang="en-US" altLang="zh-CN" sz="2800" b="1" dirty="0">
                <a:solidFill>
                  <a:srgbClr val="003300"/>
                </a:solidFill>
                <a:latin typeface="+mn-ea"/>
                <a:ea typeface="+mn-ea"/>
              </a:rPr>
              <a:t> page="</a:t>
            </a:r>
            <a:r>
              <a:rPr lang="en-US" altLang="zh-CN" sz="2800" b="1" dirty="0" smtClean="0">
                <a:solidFill>
                  <a:srgbClr val="003300"/>
                </a:solidFill>
                <a:latin typeface="+mn-ea"/>
                <a:ea typeface="+mn-ea"/>
              </a:rPr>
              <a:t>page2.jsp</a:t>
            </a:r>
            <a:r>
              <a:rPr lang="en-US" altLang="zh-CN" sz="2800" b="1" dirty="0">
                <a:solidFill>
                  <a:srgbClr val="003300"/>
                </a:solidFill>
                <a:latin typeface="+mn-ea"/>
                <a:ea typeface="+mn-ea"/>
              </a:rPr>
              <a:t>"/&gt;</a:t>
            </a:r>
          </a:p>
          <a:p>
            <a:pPr eaLnBrk="0" hangingPunct="0">
              <a:spcBef>
                <a:spcPct val="20000"/>
              </a:spcBef>
              <a:buFont typeface="Arial" charset="0"/>
              <a:buNone/>
            </a:pPr>
            <a:r>
              <a:rPr lang="zh-CN" altLang="en-US" sz="2800" b="1" dirty="0">
                <a:solidFill>
                  <a:srgbClr val="003300"/>
                </a:solidFill>
                <a:latin typeface="+mn-ea"/>
                <a:ea typeface="+mn-ea"/>
              </a:rPr>
              <a:t>进行</a:t>
            </a:r>
            <a:r>
              <a:rPr lang="zh-CN" altLang="en-US" sz="2800" b="1" dirty="0" smtClean="0">
                <a:solidFill>
                  <a:srgbClr val="003300"/>
                </a:solidFill>
                <a:latin typeface="+mn-ea"/>
                <a:ea typeface="+mn-ea"/>
              </a:rPr>
              <a:t>验证</a:t>
            </a:r>
            <a:endParaRPr lang="en-US" altLang="zh-CN" sz="2800" b="1" dirty="0" smtClean="0">
              <a:solidFill>
                <a:srgbClr val="003300"/>
              </a:solidFill>
              <a:latin typeface="+mn-ea"/>
              <a:ea typeface="+mn-ea"/>
            </a:endParaRPr>
          </a:p>
          <a:p>
            <a:pPr eaLnBrk="0" hangingPunct="0">
              <a:spcBef>
                <a:spcPct val="20000"/>
              </a:spcBef>
              <a:buFont typeface="Arial" charset="0"/>
              <a:buNone/>
            </a:pPr>
            <a:r>
              <a:rPr lang="en-US" altLang="zh-CN" sz="2800" b="1" dirty="0" smtClean="0">
                <a:solidFill>
                  <a:srgbClr val="003300"/>
                </a:solidFill>
                <a:latin typeface="+mn-ea"/>
                <a:ea typeface="+mn-ea"/>
              </a:rPr>
              <a:t>page2.jsp</a:t>
            </a:r>
            <a:r>
              <a:rPr lang="zh-CN" altLang="en-US" sz="2800" b="1" dirty="0">
                <a:solidFill>
                  <a:srgbClr val="003300"/>
                </a:solidFill>
                <a:latin typeface="+mn-ea"/>
                <a:ea typeface="+mn-ea"/>
              </a:rPr>
              <a:t>代码：</a:t>
            </a:r>
          </a:p>
        </p:txBody>
      </p:sp>
      <p:sp>
        <p:nvSpPr>
          <p:cNvPr id="5" name="矩形 4"/>
          <p:cNvSpPr/>
          <p:nvPr/>
        </p:nvSpPr>
        <p:spPr>
          <a:xfrm>
            <a:off x="0" y="2996952"/>
            <a:ext cx="9144000" cy="1938992"/>
          </a:xfrm>
          <a:prstGeom prst="rect">
            <a:avLst/>
          </a:prstGeom>
          <a:solidFill>
            <a:schemeClr val="accent3">
              <a:lumMod val="50000"/>
            </a:schemeClr>
          </a:solidFill>
          <a:ln>
            <a:solidFill>
              <a:schemeClr val="accent1"/>
            </a:solidFill>
          </a:ln>
        </p:spPr>
        <p:txBody>
          <a:bodyPr wrap="square" rtlCol="0">
            <a:spAutoFit/>
          </a:bodyPr>
          <a:lstStyle/>
          <a:p>
            <a:pPr>
              <a:spcBef>
                <a:spcPts val="0"/>
              </a:spcBef>
              <a:spcAft>
                <a:spcPts val="0"/>
              </a:spcAft>
            </a:pPr>
            <a:r>
              <a:rPr lang="en-US" altLang="zh-CN" sz="2000" b="1" dirty="0" smtClean="0">
                <a:solidFill>
                  <a:schemeClr val="bg1"/>
                </a:solidFill>
                <a:latin typeface="+mn-ea"/>
                <a:ea typeface="+mn-ea"/>
              </a:rPr>
              <a:t>&lt;% </a:t>
            </a:r>
            <a:r>
              <a:rPr lang="en-US" altLang="zh-CN" sz="2000" b="1" dirty="0" smtClean="0">
                <a:solidFill>
                  <a:srgbClr val="92D050"/>
                </a:solidFill>
                <a:latin typeface="+mn-ea"/>
                <a:ea typeface="+mn-ea"/>
              </a:rPr>
              <a:t>//</a:t>
            </a:r>
            <a:r>
              <a:rPr lang="zh-CN" altLang="en-US" sz="2000" b="1" dirty="0">
                <a:solidFill>
                  <a:srgbClr val="92D050"/>
                </a:solidFill>
                <a:latin typeface="+mn-ea"/>
                <a:ea typeface="+mn-ea"/>
              </a:rPr>
              <a:t>从</a:t>
            </a:r>
            <a:r>
              <a:rPr lang="en-US" altLang="zh-CN" sz="2000" b="1" dirty="0">
                <a:solidFill>
                  <a:srgbClr val="92D050"/>
                </a:solidFill>
                <a:latin typeface="+mn-ea"/>
                <a:ea typeface="+mn-ea"/>
              </a:rPr>
              <a:t>page</a:t>
            </a:r>
            <a:r>
              <a:rPr lang="zh-CN" altLang="en-US" sz="2000" b="1" dirty="0">
                <a:solidFill>
                  <a:srgbClr val="92D050"/>
                </a:solidFill>
                <a:latin typeface="+mn-ea"/>
                <a:ea typeface="+mn-ea"/>
              </a:rPr>
              <a:t>属性范围中取出</a:t>
            </a:r>
            <a:r>
              <a:rPr lang="zh-CN" altLang="en-US" sz="2000" b="1" dirty="0" smtClean="0">
                <a:solidFill>
                  <a:srgbClr val="92D050"/>
                </a:solidFill>
                <a:latin typeface="+mn-ea"/>
                <a:ea typeface="+mn-ea"/>
              </a:rPr>
              <a:t>属性</a:t>
            </a:r>
            <a:endParaRPr lang="en-US" altLang="zh-CN" sz="2000" b="1" dirty="0" smtClean="0">
              <a:solidFill>
                <a:srgbClr val="92D050"/>
              </a:solidFill>
              <a:latin typeface="+mn-ea"/>
              <a:ea typeface="+mn-ea"/>
            </a:endParaRPr>
          </a:p>
          <a:p>
            <a:pPr>
              <a:spcBef>
                <a:spcPts val="0"/>
              </a:spcBef>
              <a:spcAft>
                <a:spcPts val="0"/>
              </a:spcAft>
            </a:pPr>
            <a:r>
              <a:rPr lang="en-US" altLang="zh-CN" sz="2000" b="1" dirty="0" smtClean="0">
                <a:solidFill>
                  <a:schemeClr val="bg1"/>
                </a:solidFill>
                <a:latin typeface="+mn-ea"/>
                <a:ea typeface="+mn-ea"/>
              </a:rPr>
              <a:t>String </a:t>
            </a:r>
            <a:r>
              <a:rPr lang="en-US" altLang="zh-CN" sz="2000" b="1" dirty="0">
                <a:solidFill>
                  <a:schemeClr val="bg1"/>
                </a:solidFill>
                <a:latin typeface="+mn-ea"/>
                <a:ea typeface="+mn-ea"/>
              </a:rPr>
              <a:t>username=(String)</a:t>
            </a:r>
            <a:r>
              <a:rPr lang="en-US" altLang="zh-CN" sz="2000" b="1" dirty="0" err="1">
                <a:solidFill>
                  <a:schemeClr val="bg1"/>
                </a:solidFill>
                <a:latin typeface="+mn-ea"/>
                <a:ea typeface="+mn-ea"/>
              </a:rPr>
              <a:t>pageContext.getAttribute</a:t>
            </a:r>
            <a:r>
              <a:rPr lang="en-US" altLang="zh-CN" sz="2000" b="1" dirty="0">
                <a:solidFill>
                  <a:schemeClr val="bg1"/>
                </a:solidFill>
                <a:latin typeface="+mn-ea"/>
                <a:ea typeface="+mn-ea"/>
              </a:rPr>
              <a:t>("name</a:t>
            </a:r>
            <a:r>
              <a:rPr lang="en-US" altLang="zh-CN" sz="2000" b="1" dirty="0" smtClean="0">
                <a:solidFill>
                  <a:schemeClr val="bg1"/>
                </a:solidFill>
                <a:latin typeface="+mn-ea"/>
                <a:ea typeface="+mn-ea"/>
              </a:rPr>
              <a:t>");</a:t>
            </a:r>
          </a:p>
          <a:p>
            <a:pPr>
              <a:spcBef>
                <a:spcPts val="0"/>
              </a:spcBef>
              <a:spcAft>
                <a:spcPts val="0"/>
              </a:spcAft>
            </a:pPr>
            <a:r>
              <a:rPr lang="en-US" altLang="zh-CN" sz="2000" b="1" dirty="0" smtClean="0">
                <a:solidFill>
                  <a:schemeClr val="bg1"/>
                </a:solidFill>
                <a:latin typeface="+mn-ea"/>
                <a:ea typeface="+mn-ea"/>
              </a:rPr>
              <a:t>Date </a:t>
            </a:r>
            <a:r>
              <a:rPr lang="en-US" altLang="zh-CN" sz="2000" b="1" dirty="0" err="1">
                <a:solidFill>
                  <a:schemeClr val="bg1"/>
                </a:solidFill>
                <a:latin typeface="+mn-ea"/>
                <a:ea typeface="+mn-ea"/>
              </a:rPr>
              <a:t>userbirthday</a:t>
            </a:r>
            <a:r>
              <a:rPr lang="en-US" altLang="zh-CN" sz="2000" b="1" dirty="0">
                <a:solidFill>
                  <a:schemeClr val="bg1"/>
                </a:solidFill>
                <a:latin typeface="+mn-ea"/>
                <a:ea typeface="+mn-ea"/>
              </a:rPr>
              <a:t>=(Date)</a:t>
            </a:r>
            <a:r>
              <a:rPr lang="en-US" altLang="zh-CN" sz="2000" b="1" dirty="0" err="1">
                <a:solidFill>
                  <a:schemeClr val="bg1"/>
                </a:solidFill>
                <a:latin typeface="+mn-ea"/>
                <a:ea typeface="+mn-ea"/>
              </a:rPr>
              <a:t>pageContext.getAttribute</a:t>
            </a:r>
            <a:r>
              <a:rPr lang="en-US" altLang="zh-CN" sz="2000" b="1" dirty="0">
                <a:solidFill>
                  <a:schemeClr val="bg1"/>
                </a:solidFill>
                <a:latin typeface="+mn-ea"/>
                <a:ea typeface="+mn-ea"/>
              </a:rPr>
              <a:t>("birthday</a:t>
            </a:r>
            <a:r>
              <a:rPr lang="en-US" altLang="zh-CN" sz="2000" b="1" dirty="0" smtClean="0">
                <a:solidFill>
                  <a:schemeClr val="bg1"/>
                </a:solidFill>
                <a:latin typeface="+mn-ea"/>
                <a:ea typeface="+mn-ea"/>
              </a:rPr>
              <a:t>");</a:t>
            </a:r>
          </a:p>
          <a:p>
            <a:pPr>
              <a:spcBef>
                <a:spcPts val="0"/>
              </a:spcBef>
              <a:spcAft>
                <a:spcPts val="0"/>
              </a:spcAft>
            </a:pPr>
            <a:r>
              <a:rPr lang="en-US" altLang="zh-CN" sz="2000" b="1" dirty="0" smtClean="0">
                <a:solidFill>
                  <a:schemeClr val="bg1"/>
                </a:solidFill>
                <a:latin typeface="+mn-ea"/>
                <a:ea typeface="+mn-ea"/>
              </a:rPr>
              <a:t>%&gt;</a:t>
            </a:r>
          </a:p>
          <a:p>
            <a:pPr>
              <a:spcBef>
                <a:spcPts val="0"/>
              </a:spcBef>
              <a:spcAft>
                <a:spcPts val="0"/>
              </a:spcAft>
            </a:pPr>
            <a:r>
              <a:rPr lang="en-US" altLang="zh-CN" sz="2000" b="1" dirty="0" smtClean="0">
                <a:solidFill>
                  <a:schemeClr val="bg1"/>
                </a:solidFill>
                <a:latin typeface="+mn-ea"/>
                <a:ea typeface="+mn-ea"/>
              </a:rPr>
              <a:t>&lt;</a:t>
            </a:r>
            <a:r>
              <a:rPr lang="en-US" altLang="zh-CN" sz="2000" b="1" dirty="0">
                <a:solidFill>
                  <a:schemeClr val="bg1"/>
                </a:solidFill>
                <a:latin typeface="+mn-ea"/>
                <a:ea typeface="+mn-ea"/>
              </a:rPr>
              <a:t>h1&gt;</a:t>
            </a:r>
            <a:r>
              <a:rPr lang="zh-CN" altLang="en-US" sz="2000" b="1" dirty="0">
                <a:solidFill>
                  <a:schemeClr val="bg1"/>
                </a:solidFill>
                <a:latin typeface="+mn-ea"/>
                <a:ea typeface="+mn-ea"/>
              </a:rPr>
              <a:t>姓名</a:t>
            </a:r>
            <a:r>
              <a:rPr lang="en-US" altLang="zh-CN" sz="2000" b="1" dirty="0">
                <a:solidFill>
                  <a:schemeClr val="bg1"/>
                </a:solidFill>
                <a:latin typeface="+mn-ea"/>
                <a:ea typeface="+mn-ea"/>
              </a:rPr>
              <a:t>:&lt;%=username%&gt;&lt;/h1</a:t>
            </a:r>
            <a:r>
              <a:rPr lang="en-US" altLang="zh-CN" sz="2000" b="1" dirty="0" smtClean="0">
                <a:solidFill>
                  <a:schemeClr val="bg1"/>
                </a:solidFill>
                <a:latin typeface="+mn-ea"/>
                <a:ea typeface="+mn-ea"/>
              </a:rPr>
              <a:t>&gt;</a:t>
            </a:r>
          </a:p>
          <a:p>
            <a:pPr>
              <a:spcBef>
                <a:spcPts val="0"/>
              </a:spcBef>
              <a:spcAft>
                <a:spcPts val="0"/>
              </a:spcAft>
            </a:pPr>
            <a:r>
              <a:rPr lang="en-US" altLang="zh-CN" sz="2000" b="1" dirty="0" smtClean="0">
                <a:solidFill>
                  <a:schemeClr val="bg1"/>
                </a:solidFill>
                <a:latin typeface="+mn-ea"/>
                <a:ea typeface="+mn-ea"/>
              </a:rPr>
              <a:t>&lt;</a:t>
            </a:r>
            <a:r>
              <a:rPr lang="en-US" altLang="zh-CN" sz="2000" b="1" dirty="0">
                <a:solidFill>
                  <a:schemeClr val="bg1"/>
                </a:solidFill>
                <a:latin typeface="+mn-ea"/>
                <a:ea typeface="+mn-ea"/>
              </a:rPr>
              <a:t>h2&gt;</a:t>
            </a:r>
            <a:r>
              <a:rPr lang="zh-CN" altLang="en-US" sz="2000" b="1" dirty="0">
                <a:solidFill>
                  <a:schemeClr val="bg1"/>
                </a:solidFill>
                <a:latin typeface="+mn-ea"/>
                <a:ea typeface="+mn-ea"/>
              </a:rPr>
              <a:t>生日</a:t>
            </a:r>
            <a:r>
              <a:rPr lang="en-US" altLang="zh-CN" sz="2000" b="1" dirty="0">
                <a:solidFill>
                  <a:schemeClr val="bg1"/>
                </a:solidFill>
                <a:latin typeface="+mn-ea"/>
                <a:ea typeface="+mn-ea"/>
              </a:rPr>
              <a:t>:&lt;%=</a:t>
            </a:r>
            <a:r>
              <a:rPr lang="en-US" altLang="zh-CN" sz="2000" b="1" dirty="0" err="1">
                <a:solidFill>
                  <a:schemeClr val="bg1"/>
                </a:solidFill>
                <a:latin typeface="+mn-ea"/>
                <a:ea typeface="+mn-ea"/>
              </a:rPr>
              <a:t>userbirthday</a:t>
            </a:r>
            <a:r>
              <a:rPr lang="en-US" altLang="zh-CN" sz="2000" b="1" dirty="0">
                <a:solidFill>
                  <a:schemeClr val="bg1"/>
                </a:solidFill>
                <a:latin typeface="+mn-ea"/>
                <a:ea typeface="+mn-ea"/>
              </a:rPr>
              <a:t>%&gt;&lt;/h2&gt;</a:t>
            </a:r>
            <a:endParaRPr lang="zh-CN" altLang="en-US" sz="2000" b="1" dirty="0">
              <a:solidFill>
                <a:schemeClr val="bg1"/>
              </a:solidFill>
              <a:latin typeface="+mn-ea"/>
              <a:ea typeface="+mn-ea"/>
            </a:endParaRPr>
          </a:p>
        </p:txBody>
      </p:sp>
      <p:sp>
        <p:nvSpPr>
          <p:cNvPr id="6" name="标题 5"/>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Tree>
    <p:extLst>
      <p:ext uri="{BB962C8B-B14F-4D97-AF65-F5344CB8AC3E}">
        <p14:creationId xmlns:p14="http://schemas.microsoft.com/office/powerpoint/2010/main" val="1860066960"/>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运行机制</a:t>
            </a:r>
          </a:p>
        </p:txBody>
      </p:sp>
      <p:sp>
        <p:nvSpPr>
          <p:cNvPr id="31" name="内容占位符 2"/>
          <p:cNvSpPr>
            <a:spLocks noGrp="1"/>
          </p:cNvSpPr>
          <p:nvPr>
            <p:ph idx="1"/>
          </p:nvPr>
        </p:nvSpPr>
        <p:spPr>
          <a:xfrm>
            <a:off x="0" y="920858"/>
            <a:ext cx="9144000" cy="1284006"/>
          </a:xfrm>
        </p:spPr>
        <p:txBody>
          <a:bodyPr/>
          <a:lstStyle/>
          <a:p>
            <a:pPr marL="0" indent="0">
              <a:lnSpc>
                <a:spcPct val="150000"/>
              </a:lnSpc>
              <a:spcBef>
                <a:spcPts val="0"/>
              </a:spcBef>
              <a:buNone/>
            </a:pPr>
            <a:r>
              <a:rPr lang="zh-CN" altLang="en-US" sz="2800" dirty="0" smtClean="0">
                <a:latin typeface="+mn-ea"/>
              </a:rPr>
              <a:t>两者都是可以让浏览器获得另外一个</a:t>
            </a:r>
            <a:r>
              <a:rPr lang="en-US" altLang="zh-CN" sz="2800" dirty="0" smtClean="0">
                <a:latin typeface="+mn-ea"/>
              </a:rPr>
              <a:t>URL</a:t>
            </a:r>
            <a:r>
              <a:rPr lang="zh-CN" altLang="en-US" sz="2800" dirty="0" smtClean="0">
                <a:latin typeface="+mn-ea"/>
              </a:rPr>
              <a:t>所指向的资源，并定位到该资源。但两者的内部运行机制有很大区别：</a:t>
            </a:r>
            <a:endParaRPr lang="en-US" altLang="zh-CN" sz="2800" dirty="0" smtClean="0">
              <a:latin typeface="+mn-ea"/>
            </a:endParaRPr>
          </a:p>
        </p:txBody>
      </p:sp>
      <p:grpSp>
        <p:nvGrpSpPr>
          <p:cNvPr id="6" name="组合 5"/>
          <p:cNvGrpSpPr/>
          <p:nvPr/>
        </p:nvGrpSpPr>
        <p:grpSpPr>
          <a:xfrm>
            <a:off x="4661470" y="2204864"/>
            <a:ext cx="4427984" cy="4526138"/>
            <a:chOff x="4661470" y="2204864"/>
            <a:chExt cx="4427984" cy="4526138"/>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36" name="圆角矩形 35"/>
            <p:cNvSpPr/>
            <p:nvPr/>
          </p:nvSpPr>
          <p:spPr>
            <a:xfrm>
              <a:off x="4661470" y="2204864"/>
              <a:ext cx="4427984" cy="4526138"/>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4000" dirty="0" smtClean="0">
                  <a:solidFill>
                    <a:srgbClr val="C00000"/>
                  </a:solidFill>
                </a:rPr>
                <a:t>转发机制</a:t>
              </a:r>
              <a:endParaRPr lang="zh-CN" altLang="en-US" sz="4000" dirty="0">
                <a:solidFill>
                  <a:srgbClr val="C00000"/>
                </a:solidFill>
              </a:endParaRPr>
            </a:p>
          </p:txBody>
        </p:sp>
        <p:sp>
          <p:nvSpPr>
            <p:cNvPr id="37" name="Rectangle 4"/>
            <p:cNvSpPr>
              <a:spLocks noChangeArrowheads="1"/>
            </p:cNvSpPr>
            <p:nvPr/>
          </p:nvSpPr>
          <p:spPr bwMode="auto">
            <a:xfrm>
              <a:off x="4730978" y="3663069"/>
              <a:ext cx="1197024" cy="2415417"/>
            </a:xfrm>
            <a:prstGeom prst="rect">
              <a:avLst/>
            </a:prstGeom>
            <a:grpFill/>
            <a:ln w="9525">
              <a:solidFill>
                <a:srgbClr val="003300"/>
              </a:solidFill>
              <a:miter lim="800000"/>
              <a:headEnd/>
              <a:tailEnd/>
            </a:ln>
          </p:spPr>
          <p:txBody>
            <a:bodyPr wrap="none" anchor="ctr"/>
            <a:lstStyle/>
            <a:p>
              <a:pPr algn="ctr"/>
              <a:r>
                <a:rPr lang="zh-CN" altLang="en-US" sz="2400">
                  <a:solidFill>
                    <a:srgbClr val="003300"/>
                  </a:solidFill>
                  <a:latin typeface="+mn-ea"/>
                  <a:ea typeface="+mn-ea"/>
                </a:rPr>
                <a:t>浏览器</a:t>
              </a:r>
            </a:p>
          </p:txBody>
        </p:sp>
        <p:grpSp>
          <p:nvGrpSpPr>
            <p:cNvPr id="38" name="组合 37"/>
            <p:cNvGrpSpPr/>
            <p:nvPr/>
          </p:nvGrpSpPr>
          <p:grpSpPr>
            <a:xfrm>
              <a:off x="6625262" y="3303030"/>
              <a:ext cx="2171700" cy="3150305"/>
              <a:chOff x="2001788" y="2237719"/>
              <a:chExt cx="2171700" cy="3150305"/>
            </a:xfrm>
            <a:grpFill/>
          </p:grpSpPr>
          <p:sp>
            <p:nvSpPr>
              <p:cNvPr id="39" name="Rectangle 5"/>
              <p:cNvSpPr>
                <a:spLocks noChangeArrowheads="1"/>
              </p:cNvSpPr>
              <p:nvPr/>
            </p:nvSpPr>
            <p:spPr bwMode="auto">
              <a:xfrm>
                <a:off x="2001788" y="2237719"/>
                <a:ext cx="2171700" cy="3150305"/>
              </a:xfrm>
              <a:prstGeom prst="rect">
                <a:avLst/>
              </a:prstGeom>
              <a:grpFill/>
              <a:ln w="9525">
                <a:solidFill>
                  <a:srgbClr val="003300"/>
                </a:solidFill>
                <a:miter lim="800000"/>
                <a:headEnd/>
                <a:tailEnd/>
              </a:ln>
            </p:spPr>
            <p:txBody>
              <a:bodyPr wrap="none" anchor="b" anchorCtr="1"/>
              <a:lstStyle/>
              <a:p>
                <a:pPr algn="ctr" eaLnBrk="1" hangingPunct="1">
                  <a:spcBef>
                    <a:spcPct val="50000"/>
                  </a:spcBef>
                </a:pPr>
                <a:r>
                  <a:rPr lang="en-US" altLang="zh-CN" sz="3200" dirty="0">
                    <a:solidFill>
                      <a:srgbClr val="003300"/>
                    </a:solidFill>
                    <a:latin typeface="+mn-ea"/>
                    <a:ea typeface="+mn-ea"/>
                  </a:rPr>
                  <a:t>Web</a:t>
                </a:r>
                <a:r>
                  <a:rPr lang="zh-CN" altLang="en-US" sz="3200" dirty="0">
                    <a:solidFill>
                      <a:srgbClr val="003300"/>
                    </a:solidFill>
                    <a:latin typeface="+mn-ea"/>
                    <a:ea typeface="+mn-ea"/>
                  </a:rPr>
                  <a:t>服务器</a:t>
                </a:r>
              </a:p>
            </p:txBody>
          </p:sp>
          <p:sp>
            <p:nvSpPr>
              <p:cNvPr id="40" name="Rectangle 7"/>
              <p:cNvSpPr>
                <a:spLocks noChangeArrowheads="1"/>
              </p:cNvSpPr>
              <p:nvPr/>
            </p:nvSpPr>
            <p:spPr bwMode="auto">
              <a:xfrm>
                <a:off x="2268488" y="2597759"/>
                <a:ext cx="1583432" cy="510844"/>
              </a:xfrm>
              <a:prstGeom prst="rect">
                <a:avLst/>
              </a:prstGeom>
              <a:grpFill/>
              <a:ln w="9525">
                <a:solidFill>
                  <a:srgbClr val="003300"/>
                </a:solidFill>
                <a:miter lim="800000"/>
                <a:headEnd/>
                <a:tailEnd/>
              </a:ln>
            </p:spPr>
            <p:txBody>
              <a:bodyPr wrap="none" anchor="ctr"/>
              <a:lstStyle/>
              <a:p>
                <a:pPr algn="ctr"/>
                <a:r>
                  <a:rPr lang="en-US" altLang="zh-CN" sz="2400">
                    <a:solidFill>
                      <a:srgbClr val="003300"/>
                    </a:solidFill>
                    <a:latin typeface="+mn-ea"/>
                    <a:ea typeface="+mn-ea"/>
                  </a:rPr>
                  <a:t>serlvet1</a:t>
                </a:r>
              </a:p>
            </p:txBody>
          </p:sp>
          <p:sp>
            <p:nvSpPr>
              <p:cNvPr id="41" name="Rectangle 8"/>
              <p:cNvSpPr>
                <a:spLocks noChangeArrowheads="1"/>
              </p:cNvSpPr>
              <p:nvPr/>
            </p:nvSpPr>
            <p:spPr bwMode="auto">
              <a:xfrm>
                <a:off x="2268488" y="3724735"/>
                <a:ext cx="1583432" cy="510844"/>
              </a:xfrm>
              <a:prstGeom prst="rect">
                <a:avLst/>
              </a:prstGeom>
              <a:grpFill/>
              <a:ln w="9525">
                <a:solidFill>
                  <a:srgbClr val="003300"/>
                </a:solidFill>
                <a:miter lim="800000"/>
                <a:headEnd/>
                <a:tailEnd/>
              </a:ln>
            </p:spPr>
            <p:txBody>
              <a:bodyPr wrap="none" anchor="ctr"/>
              <a:lstStyle/>
              <a:p>
                <a:pPr algn="ctr"/>
                <a:r>
                  <a:rPr lang="en-US" altLang="zh-CN" sz="2400" dirty="0">
                    <a:solidFill>
                      <a:srgbClr val="003300"/>
                    </a:solidFill>
                    <a:latin typeface="+mn-ea"/>
                    <a:ea typeface="+mn-ea"/>
                  </a:rPr>
                  <a:t>serlvet2</a:t>
                </a:r>
              </a:p>
            </p:txBody>
          </p:sp>
        </p:grpSp>
        <p:sp>
          <p:nvSpPr>
            <p:cNvPr id="42" name="Line 9"/>
            <p:cNvSpPr>
              <a:spLocks noChangeShapeType="1"/>
            </p:cNvSpPr>
            <p:nvPr/>
          </p:nvSpPr>
          <p:spPr bwMode="auto">
            <a:xfrm flipV="1">
              <a:off x="5939462" y="3846238"/>
              <a:ext cx="936000" cy="0"/>
            </a:xfrm>
            <a:prstGeom prst="line">
              <a:avLst/>
            </a:prstGeom>
            <a:grpFill/>
            <a:ln w="9525">
              <a:solidFill>
                <a:srgbClr val="003300"/>
              </a:solidFill>
              <a:round/>
              <a:headEnd/>
              <a:tailEnd type="triangle" w="med" len="med"/>
            </a:ln>
            <a:extLst/>
          </p:spPr>
          <p:txBody>
            <a:bodyPr/>
            <a:lstStyle/>
            <a:p>
              <a:endParaRPr lang="zh-CN" altLang="en-US" sz="1200">
                <a:solidFill>
                  <a:srgbClr val="003300"/>
                </a:solidFill>
                <a:latin typeface="+mn-ea"/>
                <a:ea typeface="+mn-ea"/>
              </a:endParaRPr>
            </a:p>
          </p:txBody>
        </p:sp>
        <p:sp>
          <p:nvSpPr>
            <p:cNvPr id="43" name="Text Box 10"/>
            <p:cNvSpPr txBox="1">
              <a:spLocks noChangeArrowheads="1"/>
            </p:cNvSpPr>
            <p:nvPr/>
          </p:nvSpPr>
          <p:spPr bwMode="auto">
            <a:xfrm>
              <a:off x="6105788" y="3350834"/>
              <a:ext cx="381000" cy="461665"/>
            </a:xfrm>
            <a:prstGeom prst="rect">
              <a:avLst/>
            </a:prstGeom>
            <a:grpFill/>
            <a:ln w="9525">
              <a:solidFill>
                <a:srgbClr val="003300"/>
              </a:solidFill>
              <a:miter lim="800000"/>
              <a:headEnd/>
              <a:tailEnd/>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2400">
                  <a:solidFill>
                    <a:srgbClr val="003300"/>
                  </a:solidFill>
                  <a:latin typeface="+mn-ea"/>
                  <a:ea typeface="+mn-ea"/>
                </a:rPr>
                <a:t>1</a:t>
              </a:r>
            </a:p>
          </p:txBody>
        </p:sp>
        <p:sp>
          <p:nvSpPr>
            <p:cNvPr id="44" name="Line 11"/>
            <p:cNvSpPr>
              <a:spLocks noChangeShapeType="1"/>
            </p:cNvSpPr>
            <p:nvPr/>
          </p:nvSpPr>
          <p:spPr bwMode="auto">
            <a:xfrm flipH="1">
              <a:off x="5920412" y="5045468"/>
              <a:ext cx="936000" cy="0"/>
            </a:xfrm>
            <a:prstGeom prst="line">
              <a:avLst/>
            </a:prstGeom>
            <a:grpFill/>
            <a:ln w="9525">
              <a:solidFill>
                <a:srgbClr val="003300"/>
              </a:solidFill>
              <a:round/>
              <a:headEnd/>
              <a:tailEnd type="triangle" w="med" len="med"/>
            </a:ln>
            <a:extLst/>
          </p:spPr>
          <p:txBody>
            <a:bodyPr/>
            <a:lstStyle/>
            <a:p>
              <a:endParaRPr lang="zh-CN" altLang="en-US" sz="1200">
                <a:solidFill>
                  <a:srgbClr val="003300"/>
                </a:solidFill>
                <a:latin typeface="+mn-ea"/>
                <a:ea typeface="+mn-ea"/>
              </a:endParaRPr>
            </a:p>
          </p:txBody>
        </p:sp>
        <p:sp>
          <p:nvSpPr>
            <p:cNvPr id="45" name="Line 13"/>
            <p:cNvSpPr>
              <a:spLocks noChangeShapeType="1"/>
            </p:cNvSpPr>
            <p:nvPr/>
          </p:nvSpPr>
          <p:spPr bwMode="auto">
            <a:xfrm>
              <a:off x="7711112" y="4173914"/>
              <a:ext cx="0" cy="616132"/>
            </a:xfrm>
            <a:prstGeom prst="line">
              <a:avLst/>
            </a:prstGeom>
            <a:grpFill/>
            <a:ln w="9525">
              <a:solidFill>
                <a:srgbClr val="003300"/>
              </a:solidFill>
              <a:round/>
              <a:headEnd/>
              <a:tailEnd type="triangle" w="med" len="med"/>
            </a:ln>
            <a:extLst/>
          </p:spPr>
          <p:txBody>
            <a:bodyPr/>
            <a:lstStyle/>
            <a:p>
              <a:endParaRPr lang="zh-CN" altLang="en-US" sz="1200">
                <a:solidFill>
                  <a:srgbClr val="003300"/>
                </a:solidFill>
                <a:latin typeface="+mn-ea"/>
                <a:ea typeface="+mn-ea"/>
              </a:endParaRPr>
            </a:p>
          </p:txBody>
        </p:sp>
        <p:sp>
          <p:nvSpPr>
            <p:cNvPr id="46" name="Text Box 10"/>
            <p:cNvSpPr txBox="1">
              <a:spLocks noChangeArrowheads="1"/>
            </p:cNvSpPr>
            <p:nvPr/>
          </p:nvSpPr>
          <p:spPr bwMode="auto">
            <a:xfrm>
              <a:off x="7759000" y="4251147"/>
              <a:ext cx="381000" cy="461665"/>
            </a:xfrm>
            <a:prstGeom prst="rect">
              <a:avLst/>
            </a:prstGeom>
            <a:grpFill/>
            <a:ln w="9525">
              <a:solidFill>
                <a:srgbClr val="003300"/>
              </a:solidFill>
              <a:miter lim="800000"/>
              <a:headEnd/>
              <a:tailEnd/>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2400" dirty="0" smtClean="0">
                  <a:solidFill>
                    <a:srgbClr val="003300"/>
                  </a:solidFill>
                  <a:latin typeface="+mn-ea"/>
                  <a:ea typeface="+mn-ea"/>
                </a:rPr>
                <a:t>2</a:t>
              </a:r>
              <a:endParaRPr lang="en-US" altLang="zh-CN" sz="2400" dirty="0">
                <a:solidFill>
                  <a:srgbClr val="003300"/>
                </a:solidFill>
                <a:latin typeface="+mn-ea"/>
                <a:ea typeface="+mn-ea"/>
              </a:endParaRPr>
            </a:p>
          </p:txBody>
        </p:sp>
        <p:sp>
          <p:nvSpPr>
            <p:cNvPr id="47" name="Text Box 10"/>
            <p:cNvSpPr txBox="1">
              <a:spLocks noChangeArrowheads="1"/>
            </p:cNvSpPr>
            <p:nvPr/>
          </p:nvSpPr>
          <p:spPr bwMode="auto">
            <a:xfrm>
              <a:off x="6105788" y="5085184"/>
              <a:ext cx="381000" cy="461665"/>
            </a:xfrm>
            <a:prstGeom prst="rect">
              <a:avLst/>
            </a:prstGeom>
            <a:grpFill/>
            <a:ln w="9525">
              <a:solidFill>
                <a:srgbClr val="003300"/>
              </a:solidFill>
              <a:miter lim="800000"/>
              <a:headEnd/>
              <a:tailEnd/>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2400" dirty="0" smtClean="0">
                  <a:solidFill>
                    <a:srgbClr val="003300"/>
                  </a:solidFill>
                  <a:latin typeface="+mn-ea"/>
                  <a:ea typeface="+mn-ea"/>
                </a:rPr>
                <a:t>3</a:t>
              </a:r>
              <a:endParaRPr lang="en-US" altLang="zh-CN" sz="2400" dirty="0">
                <a:solidFill>
                  <a:srgbClr val="003300"/>
                </a:solidFill>
                <a:latin typeface="+mn-ea"/>
                <a:ea typeface="+mn-ea"/>
              </a:endParaRPr>
            </a:p>
          </p:txBody>
        </p:sp>
      </p:grpSp>
      <p:grpSp>
        <p:nvGrpSpPr>
          <p:cNvPr id="8" name="组合 7"/>
          <p:cNvGrpSpPr/>
          <p:nvPr/>
        </p:nvGrpSpPr>
        <p:grpSpPr>
          <a:xfrm>
            <a:off x="37996" y="2204864"/>
            <a:ext cx="4427984" cy="4526138"/>
            <a:chOff x="37996" y="2204864"/>
            <a:chExt cx="4427984" cy="4526138"/>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4" name="圆角矩形 3"/>
            <p:cNvSpPr/>
            <p:nvPr/>
          </p:nvSpPr>
          <p:spPr>
            <a:xfrm>
              <a:off x="37996" y="2204864"/>
              <a:ext cx="4427984" cy="4526138"/>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4000" dirty="0">
                  <a:solidFill>
                    <a:srgbClr val="C00000"/>
                  </a:solidFill>
                </a:rPr>
                <a:t>重定向</a:t>
              </a:r>
              <a:r>
                <a:rPr lang="zh-CN" altLang="en-US" sz="4000" dirty="0" smtClean="0">
                  <a:solidFill>
                    <a:srgbClr val="C00000"/>
                  </a:solidFill>
                </a:rPr>
                <a:t>机制</a:t>
              </a:r>
              <a:endParaRPr lang="zh-CN" altLang="en-US" sz="4000" dirty="0">
                <a:solidFill>
                  <a:srgbClr val="C00000"/>
                </a:solidFill>
              </a:endParaRPr>
            </a:p>
          </p:txBody>
        </p:sp>
        <p:sp>
          <p:nvSpPr>
            <p:cNvPr id="52227" name="Rectangle 4"/>
            <p:cNvSpPr>
              <a:spLocks noChangeArrowheads="1"/>
            </p:cNvSpPr>
            <p:nvPr/>
          </p:nvSpPr>
          <p:spPr bwMode="auto">
            <a:xfrm>
              <a:off x="107504" y="3663069"/>
              <a:ext cx="1197024" cy="2415417"/>
            </a:xfrm>
            <a:prstGeom prst="rect">
              <a:avLst/>
            </a:prstGeom>
            <a:grpFill/>
            <a:ln w="9525">
              <a:solidFill>
                <a:srgbClr val="003300"/>
              </a:solidFill>
              <a:miter lim="800000"/>
              <a:headEnd/>
              <a:tailEnd/>
            </a:ln>
          </p:spPr>
          <p:txBody>
            <a:bodyPr wrap="none" anchor="ctr"/>
            <a:lstStyle/>
            <a:p>
              <a:pPr algn="ctr"/>
              <a:r>
                <a:rPr lang="zh-CN" altLang="en-US" sz="2400">
                  <a:solidFill>
                    <a:srgbClr val="003300"/>
                  </a:solidFill>
                  <a:latin typeface="+mn-ea"/>
                  <a:ea typeface="+mn-ea"/>
                </a:rPr>
                <a:t>浏览器</a:t>
              </a:r>
            </a:p>
          </p:txBody>
        </p:sp>
        <p:grpSp>
          <p:nvGrpSpPr>
            <p:cNvPr id="3" name="组合 2"/>
            <p:cNvGrpSpPr/>
            <p:nvPr/>
          </p:nvGrpSpPr>
          <p:grpSpPr>
            <a:xfrm>
              <a:off x="2001788" y="3303030"/>
              <a:ext cx="2171700" cy="3150305"/>
              <a:chOff x="2001788" y="2237719"/>
              <a:chExt cx="2171700" cy="3150305"/>
            </a:xfrm>
            <a:grpFill/>
          </p:grpSpPr>
          <p:sp>
            <p:nvSpPr>
              <p:cNvPr id="52228" name="Rectangle 5"/>
              <p:cNvSpPr>
                <a:spLocks noChangeArrowheads="1"/>
              </p:cNvSpPr>
              <p:nvPr/>
            </p:nvSpPr>
            <p:spPr bwMode="auto">
              <a:xfrm>
                <a:off x="2001788" y="2237719"/>
                <a:ext cx="2171700" cy="3150305"/>
              </a:xfrm>
              <a:prstGeom prst="rect">
                <a:avLst/>
              </a:prstGeom>
              <a:grpFill/>
              <a:ln w="9525">
                <a:solidFill>
                  <a:srgbClr val="003300"/>
                </a:solidFill>
                <a:miter lim="800000"/>
                <a:headEnd/>
                <a:tailEnd/>
              </a:ln>
            </p:spPr>
            <p:txBody>
              <a:bodyPr wrap="none" anchor="b" anchorCtr="1"/>
              <a:lstStyle/>
              <a:p>
                <a:pPr algn="ctr" eaLnBrk="1" hangingPunct="1">
                  <a:spcBef>
                    <a:spcPct val="50000"/>
                  </a:spcBef>
                </a:pPr>
                <a:r>
                  <a:rPr lang="en-US" altLang="zh-CN" sz="3200" dirty="0">
                    <a:solidFill>
                      <a:srgbClr val="003300"/>
                    </a:solidFill>
                    <a:latin typeface="+mn-ea"/>
                    <a:ea typeface="+mn-ea"/>
                  </a:rPr>
                  <a:t>Web</a:t>
                </a:r>
                <a:r>
                  <a:rPr lang="zh-CN" altLang="en-US" sz="3200" dirty="0">
                    <a:solidFill>
                      <a:srgbClr val="003300"/>
                    </a:solidFill>
                    <a:latin typeface="+mn-ea"/>
                    <a:ea typeface="+mn-ea"/>
                  </a:rPr>
                  <a:t>服务器</a:t>
                </a:r>
              </a:p>
            </p:txBody>
          </p:sp>
          <p:sp>
            <p:nvSpPr>
              <p:cNvPr id="52230" name="Rectangle 7"/>
              <p:cNvSpPr>
                <a:spLocks noChangeArrowheads="1"/>
              </p:cNvSpPr>
              <p:nvPr/>
            </p:nvSpPr>
            <p:spPr bwMode="auto">
              <a:xfrm>
                <a:off x="2268488" y="2644933"/>
                <a:ext cx="1583432" cy="510844"/>
              </a:xfrm>
              <a:prstGeom prst="rect">
                <a:avLst/>
              </a:prstGeom>
              <a:grpFill/>
              <a:ln w="9525">
                <a:solidFill>
                  <a:srgbClr val="003300"/>
                </a:solidFill>
                <a:miter lim="800000"/>
                <a:headEnd/>
                <a:tailEnd/>
              </a:ln>
            </p:spPr>
            <p:txBody>
              <a:bodyPr wrap="none" anchor="ctr"/>
              <a:lstStyle/>
              <a:p>
                <a:pPr algn="ctr"/>
                <a:r>
                  <a:rPr lang="en-US" altLang="zh-CN" sz="2400">
                    <a:solidFill>
                      <a:srgbClr val="003300"/>
                    </a:solidFill>
                    <a:latin typeface="+mn-ea"/>
                    <a:ea typeface="+mn-ea"/>
                  </a:rPr>
                  <a:t>serlvet1</a:t>
                </a:r>
              </a:p>
            </p:txBody>
          </p:sp>
          <p:sp>
            <p:nvSpPr>
              <p:cNvPr id="52231" name="Rectangle 8"/>
              <p:cNvSpPr>
                <a:spLocks noChangeArrowheads="1"/>
              </p:cNvSpPr>
              <p:nvPr/>
            </p:nvSpPr>
            <p:spPr bwMode="auto">
              <a:xfrm>
                <a:off x="2268488" y="4157101"/>
                <a:ext cx="1583432" cy="510844"/>
              </a:xfrm>
              <a:prstGeom prst="rect">
                <a:avLst/>
              </a:prstGeom>
              <a:grpFill/>
              <a:ln w="9525">
                <a:solidFill>
                  <a:srgbClr val="003300"/>
                </a:solidFill>
                <a:miter lim="800000"/>
                <a:headEnd/>
                <a:tailEnd/>
              </a:ln>
            </p:spPr>
            <p:txBody>
              <a:bodyPr wrap="none" anchor="ctr"/>
              <a:lstStyle/>
              <a:p>
                <a:pPr algn="ctr"/>
                <a:r>
                  <a:rPr lang="en-US" altLang="zh-CN" sz="2400" dirty="0">
                    <a:solidFill>
                      <a:srgbClr val="003300"/>
                    </a:solidFill>
                    <a:latin typeface="+mn-ea"/>
                    <a:ea typeface="+mn-ea"/>
                  </a:rPr>
                  <a:t>serlvet2</a:t>
                </a:r>
              </a:p>
            </p:txBody>
          </p:sp>
        </p:grpSp>
        <p:sp>
          <p:nvSpPr>
            <p:cNvPr id="52232" name="Line 9"/>
            <p:cNvSpPr>
              <a:spLocks noChangeShapeType="1"/>
            </p:cNvSpPr>
            <p:nvPr/>
          </p:nvSpPr>
          <p:spPr bwMode="auto">
            <a:xfrm flipV="1">
              <a:off x="1315988" y="3846238"/>
              <a:ext cx="936000" cy="0"/>
            </a:xfrm>
            <a:prstGeom prst="line">
              <a:avLst/>
            </a:prstGeom>
            <a:grpFill/>
            <a:ln w="9525">
              <a:solidFill>
                <a:srgbClr val="003300"/>
              </a:solidFill>
              <a:round/>
              <a:headEnd/>
              <a:tailEnd type="triangle" w="med" len="med"/>
            </a:ln>
            <a:extLst/>
          </p:spPr>
          <p:txBody>
            <a:bodyPr/>
            <a:lstStyle/>
            <a:p>
              <a:endParaRPr lang="zh-CN" altLang="en-US" sz="1200">
                <a:solidFill>
                  <a:srgbClr val="003300"/>
                </a:solidFill>
                <a:latin typeface="+mn-ea"/>
                <a:ea typeface="+mn-ea"/>
              </a:endParaRPr>
            </a:p>
          </p:txBody>
        </p:sp>
        <p:sp>
          <p:nvSpPr>
            <p:cNvPr id="52233" name="Text Box 10"/>
            <p:cNvSpPr txBox="1">
              <a:spLocks noChangeArrowheads="1"/>
            </p:cNvSpPr>
            <p:nvPr/>
          </p:nvSpPr>
          <p:spPr bwMode="auto">
            <a:xfrm>
              <a:off x="1482314" y="3350834"/>
              <a:ext cx="381000" cy="461665"/>
            </a:xfrm>
            <a:prstGeom prst="rect">
              <a:avLst/>
            </a:prstGeom>
            <a:grpFill/>
            <a:ln w="9525">
              <a:solidFill>
                <a:srgbClr val="003300"/>
              </a:solidFill>
              <a:miter lim="800000"/>
              <a:headEnd/>
              <a:tailEnd/>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2400">
                  <a:solidFill>
                    <a:srgbClr val="003300"/>
                  </a:solidFill>
                  <a:latin typeface="+mn-ea"/>
                  <a:ea typeface="+mn-ea"/>
                </a:rPr>
                <a:t>1</a:t>
              </a:r>
            </a:p>
          </p:txBody>
        </p:sp>
        <p:sp>
          <p:nvSpPr>
            <p:cNvPr id="52234" name="Line 11"/>
            <p:cNvSpPr>
              <a:spLocks noChangeShapeType="1"/>
            </p:cNvSpPr>
            <p:nvPr/>
          </p:nvSpPr>
          <p:spPr bwMode="auto">
            <a:xfrm flipH="1">
              <a:off x="1296938" y="4049166"/>
              <a:ext cx="936000" cy="0"/>
            </a:xfrm>
            <a:prstGeom prst="line">
              <a:avLst/>
            </a:prstGeom>
            <a:grpFill/>
            <a:ln w="9525">
              <a:solidFill>
                <a:srgbClr val="003300"/>
              </a:solidFill>
              <a:round/>
              <a:headEnd/>
              <a:tailEnd type="triangle" w="med" len="med"/>
            </a:ln>
            <a:extLst/>
          </p:spPr>
          <p:txBody>
            <a:bodyPr/>
            <a:lstStyle/>
            <a:p>
              <a:endParaRPr lang="zh-CN" altLang="en-US" sz="1200">
                <a:solidFill>
                  <a:srgbClr val="003300"/>
                </a:solidFill>
                <a:latin typeface="+mn-ea"/>
                <a:ea typeface="+mn-ea"/>
              </a:endParaRPr>
            </a:p>
          </p:txBody>
        </p:sp>
        <p:sp>
          <p:nvSpPr>
            <p:cNvPr id="52236" name="Line 13"/>
            <p:cNvSpPr>
              <a:spLocks noChangeShapeType="1"/>
            </p:cNvSpPr>
            <p:nvPr/>
          </p:nvSpPr>
          <p:spPr bwMode="auto">
            <a:xfrm flipV="1">
              <a:off x="1304528" y="5373216"/>
              <a:ext cx="936000" cy="0"/>
            </a:xfrm>
            <a:prstGeom prst="line">
              <a:avLst/>
            </a:prstGeom>
            <a:grpFill/>
            <a:ln w="9525">
              <a:solidFill>
                <a:srgbClr val="003300"/>
              </a:solidFill>
              <a:round/>
              <a:headEnd/>
              <a:tailEnd type="triangle" w="med" len="med"/>
            </a:ln>
            <a:extLst/>
          </p:spPr>
          <p:txBody>
            <a:bodyPr/>
            <a:lstStyle/>
            <a:p>
              <a:endParaRPr lang="zh-CN" altLang="en-US" sz="1200">
                <a:solidFill>
                  <a:srgbClr val="003300"/>
                </a:solidFill>
                <a:latin typeface="+mn-ea"/>
                <a:ea typeface="+mn-ea"/>
              </a:endParaRPr>
            </a:p>
          </p:txBody>
        </p:sp>
        <p:sp>
          <p:nvSpPr>
            <p:cNvPr id="33" name="Text Box 10"/>
            <p:cNvSpPr txBox="1">
              <a:spLocks noChangeArrowheads="1"/>
            </p:cNvSpPr>
            <p:nvPr/>
          </p:nvSpPr>
          <p:spPr bwMode="auto">
            <a:xfrm>
              <a:off x="1482314" y="4096122"/>
              <a:ext cx="381000" cy="461665"/>
            </a:xfrm>
            <a:prstGeom prst="rect">
              <a:avLst/>
            </a:prstGeom>
            <a:grpFill/>
            <a:ln w="9525">
              <a:solidFill>
                <a:srgbClr val="003300"/>
              </a:solidFill>
              <a:miter lim="800000"/>
              <a:headEnd/>
              <a:tailEnd/>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2400" dirty="0" smtClean="0">
                  <a:solidFill>
                    <a:srgbClr val="003300"/>
                  </a:solidFill>
                  <a:latin typeface="+mn-ea"/>
                  <a:ea typeface="+mn-ea"/>
                </a:rPr>
                <a:t>2</a:t>
              </a:r>
              <a:endParaRPr lang="en-US" altLang="zh-CN" sz="2400" dirty="0">
                <a:solidFill>
                  <a:srgbClr val="003300"/>
                </a:solidFill>
                <a:latin typeface="+mn-ea"/>
                <a:ea typeface="+mn-ea"/>
              </a:endParaRPr>
            </a:p>
          </p:txBody>
        </p:sp>
        <p:sp>
          <p:nvSpPr>
            <p:cNvPr id="34" name="Text Box 10"/>
            <p:cNvSpPr txBox="1">
              <a:spLocks noChangeArrowheads="1"/>
            </p:cNvSpPr>
            <p:nvPr/>
          </p:nvSpPr>
          <p:spPr bwMode="auto">
            <a:xfrm>
              <a:off x="1482314" y="4873352"/>
              <a:ext cx="381000" cy="461665"/>
            </a:xfrm>
            <a:prstGeom prst="rect">
              <a:avLst/>
            </a:prstGeom>
            <a:grpFill/>
            <a:ln w="9525">
              <a:solidFill>
                <a:srgbClr val="003300"/>
              </a:solidFill>
              <a:miter lim="800000"/>
              <a:headEnd/>
              <a:tailEnd/>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2400" dirty="0" smtClean="0">
                  <a:solidFill>
                    <a:srgbClr val="003300"/>
                  </a:solidFill>
                  <a:latin typeface="+mn-ea"/>
                  <a:ea typeface="+mn-ea"/>
                </a:rPr>
                <a:t>3</a:t>
              </a:r>
              <a:endParaRPr lang="en-US" altLang="zh-CN" sz="2400" dirty="0">
                <a:solidFill>
                  <a:srgbClr val="003300"/>
                </a:solidFill>
                <a:latin typeface="+mn-ea"/>
                <a:ea typeface="+mn-ea"/>
              </a:endParaRPr>
            </a:p>
          </p:txBody>
        </p:sp>
        <p:sp>
          <p:nvSpPr>
            <p:cNvPr id="32" name="Line 11"/>
            <p:cNvSpPr>
              <a:spLocks noChangeShapeType="1"/>
            </p:cNvSpPr>
            <p:nvPr/>
          </p:nvSpPr>
          <p:spPr bwMode="auto">
            <a:xfrm flipH="1">
              <a:off x="1297732" y="5535696"/>
              <a:ext cx="936000" cy="0"/>
            </a:xfrm>
            <a:prstGeom prst="line">
              <a:avLst/>
            </a:prstGeom>
            <a:grpFill/>
            <a:ln w="9525">
              <a:solidFill>
                <a:srgbClr val="003300"/>
              </a:solidFill>
              <a:round/>
              <a:headEnd/>
              <a:tailEnd type="triangle" w="med" len="med"/>
            </a:ln>
            <a:extLst/>
          </p:spPr>
          <p:txBody>
            <a:bodyPr/>
            <a:lstStyle/>
            <a:p>
              <a:endParaRPr lang="zh-CN" altLang="en-US" sz="1200">
                <a:solidFill>
                  <a:srgbClr val="003300"/>
                </a:solidFill>
                <a:latin typeface="+mn-ea"/>
                <a:ea typeface="+mn-ea"/>
              </a:endParaRPr>
            </a:p>
          </p:txBody>
        </p:sp>
        <p:sp>
          <p:nvSpPr>
            <p:cNvPr id="35" name="Text Box 10"/>
            <p:cNvSpPr txBox="1">
              <a:spLocks noChangeArrowheads="1"/>
            </p:cNvSpPr>
            <p:nvPr/>
          </p:nvSpPr>
          <p:spPr bwMode="auto">
            <a:xfrm>
              <a:off x="1483108" y="5582652"/>
              <a:ext cx="381000" cy="461665"/>
            </a:xfrm>
            <a:prstGeom prst="rect">
              <a:avLst/>
            </a:prstGeom>
            <a:grpFill/>
            <a:ln w="9525">
              <a:solidFill>
                <a:srgbClr val="003300"/>
              </a:solidFill>
              <a:miter lim="800000"/>
              <a:headEnd/>
              <a:tailEnd/>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2400" dirty="0" smtClean="0">
                  <a:solidFill>
                    <a:srgbClr val="003300"/>
                  </a:solidFill>
                  <a:latin typeface="+mn-ea"/>
                  <a:ea typeface="+mn-ea"/>
                </a:rPr>
                <a:t>4</a:t>
              </a:r>
              <a:endParaRPr lang="en-US" altLang="zh-CN" sz="2400" dirty="0">
                <a:solidFill>
                  <a:srgbClr val="003300"/>
                </a:solidFill>
                <a:latin typeface="+mn-ea"/>
                <a:ea typeface="+mn-ea"/>
              </a:endParaRPr>
            </a:p>
          </p:txBody>
        </p:sp>
      </p:grpSp>
    </p:spTree>
    <p:extLst>
      <p:ext uri="{BB962C8B-B14F-4D97-AF65-F5344CB8AC3E}">
        <p14:creationId xmlns:p14="http://schemas.microsoft.com/office/powerpoint/2010/main" val="606869933"/>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t>原理说明</a:t>
            </a:r>
            <a:endParaRPr lang="zh-CN" altLang="en-US" dirty="0"/>
          </a:p>
        </p:txBody>
      </p:sp>
      <p:sp>
        <p:nvSpPr>
          <p:cNvPr id="6" name="Rectangle 3"/>
          <p:cNvSpPr txBox="1">
            <a:spLocks noRot="1" noChangeArrowheads="1"/>
          </p:cNvSpPr>
          <p:nvPr/>
        </p:nvSpPr>
        <p:spPr bwMode="auto">
          <a:xfrm>
            <a:off x="0" y="908720"/>
            <a:ext cx="9144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50000"/>
              </a:lnSpc>
              <a:spcBef>
                <a:spcPts val="0"/>
              </a:spcBef>
              <a:spcAft>
                <a:spcPts val="0"/>
              </a:spcAft>
            </a:pPr>
            <a:r>
              <a:rPr lang="zh-CN" altLang="zh-CN" sz="2400" dirty="0" smtClean="0">
                <a:latin typeface="+mn-ea"/>
              </a:rPr>
              <a:t>当浏览器发送请求到</a:t>
            </a:r>
            <a:r>
              <a:rPr lang="en-US" altLang="zh-CN" sz="2400" dirty="0" smtClean="0">
                <a:latin typeface="+mn-ea"/>
              </a:rPr>
              <a:t>Web</a:t>
            </a:r>
            <a:r>
              <a:rPr lang="zh-CN" altLang="zh-CN" sz="2400" dirty="0" smtClean="0">
                <a:latin typeface="+mn-ea"/>
              </a:rPr>
              <a:t>服务器端时，</a:t>
            </a:r>
            <a:r>
              <a:rPr lang="en-US" altLang="zh-CN" sz="2400" dirty="0" smtClean="0">
                <a:latin typeface="+mn-ea"/>
              </a:rPr>
              <a:t>Web</a:t>
            </a:r>
            <a:r>
              <a:rPr lang="zh-CN" altLang="zh-CN" sz="2400" dirty="0" smtClean="0">
                <a:latin typeface="+mn-ea"/>
              </a:rPr>
              <a:t>服务器会将得到的内容传递给</a:t>
            </a:r>
            <a:r>
              <a:rPr lang="en-US" altLang="zh-CN" sz="2400" dirty="0" smtClean="0">
                <a:latin typeface="+mn-ea"/>
              </a:rPr>
              <a:t>Web</a:t>
            </a:r>
            <a:r>
              <a:rPr lang="zh-CN" altLang="zh-CN" sz="2400" dirty="0" smtClean="0">
                <a:latin typeface="+mn-ea"/>
              </a:rPr>
              <a:t>容器，</a:t>
            </a:r>
            <a:r>
              <a:rPr lang="en-US" altLang="zh-CN" sz="2400" dirty="0" smtClean="0">
                <a:latin typeface="+mn-ea"/>
              </a:rPr>
              <a:t>Web</a:t>
            </a:r>
            <a:r>
              <a:rPr lang="zh-CN" altLang="zh-CN" sz="2400" dirty="0" smtClean="0">
                <a:latin typeface="+mn-ea"/>
              </a:rPr>
              <a:t>容器在</a:t>
            </a:r>
            <a:r>
              <a:rPr lang="en-US" altLang="zh-CN" sz="2400" dirty="0" smtClean="0">
                <a:latin typeface="+mn-ea"/>
              </a:rPr>
              <a:t>web.xml</a:t>
            </a:r>
            <a:r>
              <a:rPr lang="zh-CN" altLang="zh-CN" sz="2400" dirty="0" smtClean="0">
                <a:latin typeface="+mn-ea"/>
              </a:rPr>
              <a:t>配置文件中找到相应的</a:t>
            </a:r>
            <a:r>
              <a:rPr lang="en-US" altLang="zh-CN" sz="2400" dirty="0" err="1" smtClean="0">
                <a:latin typeface="+mn-ea"/>
              </a:rPr>
              <a:t>ServletA</a:t>
            </a:r>
            <a:r>
              <a:rPr lang="zh-CN" altLang="zh-CN" sz="2400" dirty="0" smtClean="0">
                <a:latin typeface="+mn-ea"/>
              </a:rPr>
              <a:t>的配置文件的路径，找到之后，在开启一个线程，这时，</a:t>
            </a:r>
            <a:r>
              <a:rPr lang="en-US" altLang="zh-CN" sz="2400" dirty="0" err="1" smtClean="0">
                <a:latin typeface="+mn-ea"/>
              </a:rPr>
              <a:t>ServletA</a:t>
            </a:r>
            <a:r>
              <a:rPr lang="zh-CN" altLang="zh-CN" sz="2400" dirty="0" smtClean="0">
                <a:latin typeface="+mn-ea"/>
              </a:rPr>
              <a:t>就启动了一个进程，</a:t>
            </a:r>
            <a:r>
              <a:rPr lang="en-US" altLang="zh-CN" sz="2400" dirty="0" err="1" smtClean="0">
                <a:latin typeface="+mn-ea"/>
              </a:rPr>
              <a:t>ServletA</a:t>
            </a:r>
            <a:r>
              <a:rPr lang="zh-CN" altLang="zh-CN" sz="2400" dirty="0" smtClean="0">
                <a:latin typeface="+mn-ea"/>
              </a:rPr>
              <a:t>再将信息传递给</a:t>
            </a:r>
            <a:r>
              <a:rPr lang="en-US" altLang="zh-CN" sz="2400" dirty="0" err="1" smtClean="0">
                <a:latin typeface="+mn-ea"/>
              </a:rPr>
              <a:t>ServletB</a:t>
            </a:r>
            <a:r>
              <a:rPr lang="zh-CN" altLang="zh-CN" sz="2400" dirty="0" smtClean="0">
                <a:latin typeface="+mn-ea"/>
              </a:rPr>
              <a:t>，</a:t>
            </a:r>
            <a:r>
              <a:rPr lang="en-US" altLang="zh-CN" sz="2400" dirty="0" err="1" smtClean="0">
                <a:latin typeface="+mn-ea"/>
              </a:rPr>
              <a:t>ServletB</a:t>
            </a:r>
            <a:r>
              <a:rPr lang="zh-CN" altLang="zh-CN" sz="2400" dirty="0" smtClean="0">
                <a:latin typeface="+mn-ea"/>
              </a:rPr>
              <a:t>在得到信息之后就将得到的信息传给</a:t>
            </a:r>
            <a:r>
              <a:rPr lang="en-US" altLang="zh-CN" sz="2400" dirty="0" smtClean="0">
                <a:latin typeface="+mn-ea"/>
              </a:rPr>
              <a:t>Web</a:t>
            </a:r>
            <a:r>
              <a:rPr lang="zh-CN" altLang="zh-CN" sz="2400" dirty="0" smtClean="0">
                <a:latin typeface="+mn-ea"/>
              </a:rPr>
              <a:t>容器，</a:t>
            </a:r>
            <a:r>
              <a:rPr lang="en-US" altLang="zh-CN" sz="2400" dirty="0" smtClean="0">
                <a:latin typeface="+mn-ea"/>
              </a:rPr>
              <a:t>web</a:t>
            </a:r>
            <a:r>
              <a:rPr lang="zh-CN" altLang="zh-CN" sz="2400" dirty="0" smtClean="0">
                <a:latin typeface="+mn-ea"/>
              </a:rPr>
              <a:t>容器在传给</a:t>
            </a:r>
            <a:r>
              <a:rPr lang="en-US" altLang="zh-CN" sz="2400" dirty="0" smtClean="0">
                <a:latin typeface="+mn-ea"/>
              </a:rPr>
              <a:t>Web</a:t>
            </a:r>
            <a:r>
              <a:rPr lang="zh-CN" altLang="zh-CN" sz="2400" dirty="0" smtClean="0">
                <a:latin typeface="+mn-ea"/>
              </a:rPr>
              <a:t>服务器，最后，</a:t>
            </a:r>
            <a:r>
              <a:rPr lang="en-US" altLang="zh-CN" sz="2400" dirty="0" smtClean="0">
                <a:latin typeface="+mn-ea"/>
              </a:rPr>
              <a:t>Web</a:t>
            </a:r>
            <a:r>
              <a:rPr lang="zh-CN" altLang="zh-CN" sz="2400" dirty="0" smtClean="0">
                <a:latin typeface="+mn-ea"/>
              </a:rPr>
              <a:t>服务器再将信息通过解析在封装成对象响应给浏览器。</a:t>
            </a:r>
            <a:endParaRPr lang="en-US" altLang="zh-CN" sz="2400" dirty="0" smtClean="0">
              <a:latin typeface="+mn-ea"/>
            </a:endParaRPr>
          </a:p>
          <a:p>
            <a:pPr algn="just">
              <a:lnSpc>
                <a:spcPct val="150000"/>
              </a:lnSpc>
              <a:spcBef>
                <a:spcPts val="0"/>
              </a:spcBef>
              <a:spcAft>
                <a:spcPts val="0"/>
              </a:spcAft>
            </a:pPr>
            <a:r>
              <a:rPr lang="zh-CN" altLang="zh-CN" sz="2400" dirty="0" smtClean="0">
                <a:latin typeface="+mn-ea"/>
              </a:rPr>
              <a:t>基于这一原理</a:t>
            </a:r>
            <a:r>
              <a:rPr lang="zh-CN" altLang="en-US" sz="2400" dirty="0" smtClean="0">
                <a:latin typeface="+mn-ea"/>
              </a:rPr>
              <a:t>，</a:t>
            </a:r>
            <a:r>
              <a:rPr lang="en-US" altLang="zh-CN" sz="2400" dirty="0" smtClean="0">
                <a:latin typeface="+mn-ea"/>
              </a:rPr>
              <a:t>forward</a:t>
            </a:r>
            <a:r>
              <a:rPr lang="zh-CN" altLang="en-US" sz="2400" dirty="0" smtClean="0">
                <a:latin typeface="+mn-ea"/>
              </a:rPr>
              <a:t>转发</a:t>
            </a:r>
            <a:r>
              <a:rPr lang="zh-CN" altLang="zh-CN" sz="2400" dirty="0" smtClean="0">
                <a:latin typeface="+mn-ea"/>
              </a:rPr>
              <a:t>也叫</a:t>
            </a:r>
            <a:r>
              <a:rPr lang="zh-CN" altLang="zh-CN" sz="2400" dirty="0" smtClean="0">
                <a:solidFill>
                  <a:srgbClr val="C00000"/>
                </a:solidFill>
                <a:latin typeface="+mn-ea"/>
              </a:rPr>
              <a:t>权利的完全移交</a:t>
            </a:r>
            <a:r>
              <a:rPr lang="zh-CN" altLang="zh-CN" sz="2400" dirty="0" smtClean="0">
                <a:latin typeface="+mn-ea"/>
              </a:rPr>
              <a:t>。</a:t>
            </a:r>
            <a:endParaRPr lang="en-US" altLang="zh-CN" sz="2400" dirty="0" smtClean="0">
              <a:latin typeface="+mn-ea"/>
            </a:endParaRPr>
          </a:p>
        </p:txBody>
      </p:sp>
    </p:spTree>
    <p:extLst>
      <p:ext uri="{BB962C8B-B14F-4D97-AF65-F5344CB8AC3E}">
        <p14:creationId xmlns:p14="http://schemas.microsoft.com/office/powerpoint/2010/main" val="4031316630"/>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转发与重定向区别</a:t>
            </a:r>
          </a:p>
        </p:txBody>
      </p:sp>
      <p:graphicFrame>
        <p:nvGraphicFramePr>
          <p:cNvPr id="5" name="表格 4"/>
          <p:cNvGraphicFramePr>
            <a:graphicFrameLocks noGrp="1"/>
          </p:cNvGraphicFramePr>
          <p:nvPr>
            <p:extLst>
              <p:ext uri="{D42A27DB-BD31-4B8C-83A1-F6EECF244321}">
                <p14:modId xmlns:p14="http://schemas.microsoft.com/office/powerpoint/2010/main" val="1144085991"/>
              </p:ext>
            </p:extLst>
          </p:nvPr>
        </p:nvGraphicFramePr>
        <p:xfrm>
          <a:off x="0" y="908720"/>
          <a:ext cx="9144000" cy="5616623"/>
        </p:xfrm>
        <a:graphic>
          <a:graphicData uri="http://schemas.openxmlformats.org/drawingml/2006/table">
            <a:tbl>
              <a:tblPr firstRow="1" bandRow="1">
                <a:tableStyleId>{5C22544A-7EE6-4342-B048-85BDC9FD1C3A}</a:tableStyleId>
              </a:tblPr>
              <a:tblGrid>
                <a:gridCol w="4572000"/>
                <a:gridCol w="4572000"/>
              </a:tblGrid>
              <a:tr h="462127">
                <a:tc>
                  <a:txBody>
                    <a:bodyPr/>
                    <a:lstStyle/>
                    <a:p>
                      <a:pPr algn="ctr"/>
                      <a:r>
                        <a:rPr lang="zh-CN" altLang="en-US" sz="2000" b="1" dirty="0" smtClean="0">
                          <a:latin typeface="+mn-ea"/>
                          <a:ea typeface="+mn-ea"/>
                        </a:rPr>
                        <a:t>转发</a:t>
                      </a:r>
                      <a:r>
                        <a:rPr lang="en-US" altLang="zh-CN" sz="2000" dirty="0" smtClean="0">
                          <a:latin typeface="+mn-ea"/>
                        </a:rPr>
                        <a:t>forward/include</a:t>
                      </a:r>
                      <a:endParaRPr lang="zh-CN" altLang="en-US" sz="2000" b="1" dirty="0">
                        <a:latin typeface="+mn-ea"/>
                        <a:ea typeface="+mn-ea"/>
                      </a:endParaRPr>
                    </a:p>
                  </a:txBody>
                  <a:tcPr anchor="ctr"/>
                </a:tc>
                <a:tc>
                  <a:txBody>
                    <a:bodyPr/>
                    <a:lstStyle/>
                    <a:p>
                      <a:pPr algn="ctr"/>
                      <a:r>
                        <a:rPr lang="zh-CN" altLang="en-US" sz="2000" b="1" dirty="0" smtClean="0">
                          <a:latin typeface="+mn-ea"/>
                          <a:ea typeface="+mn-ea"/>
                        </a:rPr>
                        <a:t>重定向</a:t>
                      </a:r>
                      <a:r>
                        <a:rPr lang="en-US" altLang="zh-CN" sz="2000" dirty="0" err="1" smtClean="0">
                          <a:latin typeface="+mn-ea"/>
                        </a:rPr>
                        <a:t>sendRedirect</a:t>
                      </a:r>
                      <a:endParaRPr lang="zh-CN" altLang="en-US" sz="2000" b="1" dirty="0">
                        <a:latin typeface="+mn-ea"/>
                        <a:ea typeface="+mn-ea"/>
                      </a:endParaRPr>
                    </a:p>
                  </a:txBody>
                  <a:tcPr anchor="ctr"/>
                </a:tc>
              </a:tr>
              <a:tr h="1173092">
                <a:tc>
                  <a:txBody>
                    <a:bodyPr/>
                    <a:lstStyle/>
                    <a:p>
                      <a:r>
                        <a:rPr lang="zh-CN" altLang="en-US" sz="2000" b="1" dirty="0" smtClean="0">
                          <a:solidFill>
                            <a:srgbClr val="003300"/>
                          </a:solidFill>
                          <a:latin typeface="+mn-ea"/>
                          <a:ea typeface="+mn-ea"/>
                        </a:rPr>
                        <a:t>只能将请求转发给同一个</a:t>
                      </a:r>
                      <a:r>
                        <a:rPr lang="en-US" altLang="zh-CN" sz="2000" b="1" dirty="0" smtClean="0">
                          <a:solidFill>
                            <a:srgbClr val="003300"/>
                          </a:solidFill>
                          <a:latin typeface="+mn-ea"/>
                          <a:ea typeface="+mn-ea"/>
                        </a:rPr>
                        <a:t>web</a:t>
                      </a:r>
                      <a:r>
                        <a:rPr lang="zh-CN" altLang="en-US" sz="2000" b="1" dirty="0" smtClean="0">
                          <a:solidFill>
                            <a:srgbClr val="003300"/>
                          </a:solidFill>
                          <a:latin typeface="+mn-ea"/>
                          <a:ea typeface="+mn-ea"/>
                        </a:rPr>
                        <a:t>应用中的组件</a:t>
                      </a:r>
                      <a:endParaRPr lang="zh-CN" altLang="en-US" sz="2000" b="1" dirty="0">
                        <a:solidFill>
                          <a:srgbClr val="003300"/>
                        </a:solidFill>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ea typeface="+mn-ea"/>
                        </a:rPr>
                        <a:t>重定向到其他应用程序的资源，即可以是同一个站点上的，也可以是其他站点上的</a:t>
                      </a:r>
                      <a:endParaRPr lang="zh-CN" altLang="en-US" sz="2000" b="1" dirty="0">
                        <a:solidFill>
                          <a:srgbClr val="003300"/>
                        </a:solidFill>
                        <a:latin typeface="+mn-ea"/>
                        <a:ea typeface="+mn-ea"/>
                      </a:endParaRPr>
                    </a:p>
                  </a:txBody>
                  <a:tcPr anchor="ctr"/>
                </a:tc>
              </a:tr>
              <a:tr h="8176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ea typeface="+mn-ea"/>
                        </a:rPr>
                        <a:t>地址栏</a:t>
                      </a:r>
                      <a:r>
                        <a:rPr lang="en-US" altLang="zh-CN" sz="2000" b="1" dirty="0" err="1" smtClean="0">
                          <a:solidFill>
                            <a:srgbClr val="003300"/>
                          </a:solidFill>
                          <a:latin typeface="+mn-ea"/>
                          <a:ea typeface="+mn-ea"/>
                        </a:rPr>
                        <a:t>url</a:t>
                      </a:r>
                      <a:r>
                        <a:rPr lang="zh-CN" altLang="en-US" sz="2000" b="1" dirty="0" smtClean="0">
                          <a:solidFill>
                            <a:srgbClr val="003300"/>
                          </a:solidFill>
                          <a:latin typeface="+mn-ea"/>
                          <a:ea typeface="+mn-ea"/>
                        </a:rPr>
                        <a:t>路径不变，转发后数据可以传递，不会丢失</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ea typeface="+mn-ea"/>
                        </a:rPr>
                        <a:t>地址栏</a:t>
                      </a:r>
                      <a:r>
                        <a:rPr lang="en-US" altLang="zh-CN" sz="2000" b="1" dirty="0" err="1" smtClean="0">
                          <a:solidFill>
                            <a:srgbClr val="003300"/>
                          </a:solidFill>
                          <a:latin typeface="+mn-ea"/>
                          <a:ea typeface="+mn-ea"/>
                        </a:rPr>
                        <a:t>url</a:t>
                      </a:r>
                      <a:r>
                        <a:rPr lang="zh-CN" altLang="en-US" sz="2000" b="1" dirty="0" smtClean="0">
                          <a:solidFill>
                            <a:srgbClr val="003300"/>
                          </a:solidFill>
                          <a:latin typeface="+mn-ea"/>
                          <a:ea typeface="+mn-ea"/>
                        </a:rPr>
                        <a:t>路径改变，重新向后数据不可以传递，会丢失</a:t>
                      </a:r>
                    </a:p>
                  </a:txBody>
                  <a:tcPr anchor="ctr"/>
                </a:tc>
              </a:tr>
              <a:tr h="11730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ea typeface="+mn-ea"/>
                        </a:rPr>
                        <a:t>在服务器内部将请求转发给另外一个资源，而浏览器只知道发出了请求并得到了响应</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ea typeface="+mn-ea"/>
                        </a:rPr>
                        <a:t>对浏览器的响应是重新发出对另外一个</a:t>
                      </a:r>
                      <a:r>
                        <a:rPr lang="en-US" altLang="zh-CN" sz="2000" b="1" dirty="0" smtClean="0">
                          <a:solidFill>
                            <a:srgbClr val="003300"/>
                          </a:solidFill>
                          <a:latin typeface="+mn-ea"/>
                          <a:ea typeface="+mn-ea"/>
                        </a:rPr>
                        <a:t>URL</a:t>
                      </a:r>
                      <a:r>
                        <a:rPr lang="zh-CN" altLang="en-US" sz="2000" b="1" dirty="0" smtClean="0">
                          <a:solidFill>
                            <a:srgbClr val="003300"/>
                          </a:solidFill>
                          <a:latin typeface="+mn-ea"/>
                          <a:ea typeface="+mn-ea"/>
                        </a:rPr>
                        <a:t>的访问请求</a:t>
                      </a:r>
                    </a:p>
                  </a:txBody>
                  <a:tcPr anchor="ctr"/>
                </a:tc>
              </a:tr>
              <a:tr h="8176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ea typeface="+mn-ea"/>
                        </a:rPr>
                        <a:t>如果</a:t>
                      </a:r>
                      <a:r>
                        <a:rPr lang="en-US" altLang="zh-CN" sz="2000" b="1" dirty="0" smtClean="0">
                          <a:solidFill>
                            <a:srgbClr val="003300"/>
                          </a:solidFill>
                          <a:latin typeface="+mn-ea"/>
                          <a:ea typeface="+mn-ea"/>
                        </a:rPr>
                        <a:t>URL</a:t>
                      </a:r>
                      <a:r>
                        <a:rPr lang="zh-CN" altLang="en-US" sz="2000" b="1" dirty="0" smtClean="0">
                          <a:solidFill>
                            <a:srgbClr val="003300"/>
                          </a:solidFill>
                          <a:latin typeface="+mn-ea"/>
                          <a:ea typeface="+mn-ea"/>
                        </a:rPr>
                        <a:t>以“</a:t>
                      </a:r>
                      <a:r>
                        <a:rPr lang="en-US" altLang="zh-CN" sz="2000" b="1" dirty="0" smtClean="0">
                          <a:solidFill>
                            <a:srgbClr val="003300"/>
                          </a:solidFill>
                          <a:latin typeface="+mn-ea"/>
                          <a:ea typeface="+mn-ea"/>
                        </a:rPr>
                        <a:t>/</a:t>
                      </a:r>
                      <a:r>
                        <a:rPr lang="zh-CN" altLang="en-US" sz="2000" b="1" dirty="0" smtClean="0">
                          <a:solidFill>
                            <a:srgbClr val="003300"/>
                          </a:solidFill>
                          <a:latin typeface="+mn-ea"/>
                          <a:ea typeface="+mn-ea"/>
                        </a:rPr>
                        <a:t>”开头，就代表“</a:t>
                      </a:r>
                      <a:r>
                        <a:rPr lang="en-US" altLang="zh-CN" sz="2000" b="1" dirty="0" smtClean="0">
                          <a:solidFill>
                            <a:srgbClr val="003300"/>
                          </a:solidFill>
                          <a:latin typeface="+mn-ea"/>
                          <a:ea typeface="+mn-ea"/>
                        </a:rPr>
                        <a:t>Web</a:t>
                      </a:r>
                      <a:r>
                        <a:rPr lang="zh-CN" altLang="en-US" sz="2000" b="1" dirty="0" smtClean="0">
                          <a:solidFill>
                            <a:srgbClr val="003300"/>
                          </a:solidFill>
                          <a:latin typeface="+mn-ea"/>
                          <a:ea typeface="+mn-ea"/>
                        </a:rPr>
                        <a:t>应用程序根目录”</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ea typeface="+mn-ea"/>
                        </a:rPr>
                        <a:t>如果</a:t>
                      </a:r>
                      <a:r>
                        <a:rPr lang="en-US" altLang="zh-CN" sz="2000" b="1" dirty="0" smtClean="0">
                          <a:solidFill>
                            <a:srgbClr val="003300"/>
                          </a:solidFill>
                          <a:latin typeface="+mn-ea"/>
                          <a:ea typeface="+mn-ea"/>
                        </a:rPr>
                        <a:t>URL</a:t>
                      </a:r>
                      <a:r>
                        <a:rPr lang="zh-CN" altLang="en-US" sz="2000" b="1" dirty="0" smtClean="0">
                          <a:solidFill>
                            <a:srgbClr val="003300"/>
                          </a:solidFill>
                          <a:latin typeface="+mn-ea"/>
                          <a:ea typeface="+mn-ea"/>
                        </a:rPr>
                        <a:t>以“</a:t>
                      </a:r>
                      <a:r>
                        <a:rPr lang="en-US" altLang="zh-CN" sz="2000" b="1" dirty="0" smtClean="0">
                          <a:solidFill>
                            <a:srgbClr val="003300"/>
                          </a:solidFill>
                          <a:latin typeface="+mn-ea"/>
                          <a:ea typeface="+mn-ea"/>
                        </a:rPr>
                        <a:t>/</a:t>
                      </a:r>
                      <a:r>
                        <a:rPr lang="zh-CN" altLang="en-US" sz="2000" b="1" dirty="0" smtClean="0">
                          <a:solidFill>
                            <a:srgbClr val="003300"/>
                          </a:solidFill>
                          <a:latin typeface="+mn-ea"/>
                          <a:ea typeface="+mn-ea"/>
                        </a:rPr>
                        <a:t>”开头，就代表“站点根目录”</a:t>
                      </a:r>
                    </a:p>
                  </a:txBody>
                  <a:tcPr anchor="ctr"/>
                </a:tc>
              </a:tr>
              <a:tr h="1173092">
                <a:tc>
                  <a:txBody>
                    <a:bodyPr/>
                    <a:lstStyle/>
                    <a:p>
                      <a:r>
                        <a:rPr lang="zh-CN" altLang="en-US" sz="2000" b="1" dirty="0" smtClean="0">
                          <a:solidFill>
                            <a:srgbClr val="003300"/>
                          </a:solidFill>
                          <a:latin typeface="+mn-ea"/>
                          <a:ea typeface="+mn-ea"/>
                        </a:rPr>
                        <a:t>调用者与被调用者共享</a:t>
                      </a:r>
                      <a:r>
                        <a:rPr lang="en-US" altLang="zh-CN" sz="2000" b="1" dirty="0" smtClean="0">
                          <a:solidFill>
                            <a:srgbClr val="003300"/>
                          </a:solidFill>
                          <a:latin typeface="+mn-ea"/>
                          <a:ea typeface="+mn-ea"/>
                        </a:rPr>
                        <a:t>request</a:t>
                      </a:r>
                      <a:r>
                        <a:rPr lang="zh-CN" altLang="en-US" sz="2000" b="1" dirty="0" smtClean="0">
                          <a:solidFill>
                            <a:srgbClr val="003300"/>
                          </a:solidFill>
                          <a:latin typeface="+mn-ea"/>
                          <a:ea typeface="+mn-ea"/>
                        </a:rPr>
                        <a:t>和</a:t>
                      </a:r>
                      <a:r>
                        <a:rPr lang="en-US" altLang="zh-CN" sz="2000" b="1" dirty="0" smtClean="0">
                          <a:solidFill>
                            <a:srgbClr val="003300"/>
                          </a:solidFill>
                          <a:latin typeface="+mn-ea"/>
                          <a:ea typeface="+mn-ea"/>
                        </a:rPr>
                        <a:t>response</a:t>
                      </a:r>
                      <a:r>
                        <a:rPr lang="zh-CN" altLang="en-US" sz="2000" b="1" dirty="0" smtClean="0">
                          <a:solidFill>
                            <a:srgbClr val="003300"/>
                          </a:solidFill>
                          <a:latin typeface="+mn-ea"/>
                          <a:ea typeface="+mn-ea"/>
                        </a:rPr>
                        <a:t>对象，属于同一个访问请求和响应</a:t>
                      </a:r>
                      <a:endParaRPr lang="zh-CN" altLang="en-US" sz="2000" b="1" dirty="0">
                        <a:solidFill>
                          <a:srgbClr val="003300"/>
                        </a:solidFill>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003300"/>
                          </a:solidFill>
                          <a:latin typeface="+mn-ea"/>
                          <a:ea typeface="+mn-ea"/>
                        </a:rPr>
                        <a:t>调用者与被调用者拥有各自的</a:t>
                      </a:r>
                      <a:r>
                        <a:rPr lang="en-US" altLang="zh-CN" sz="2000" b="1" dirty="0" smtClean="0">
                          <a:solidFill>
                            <a:srgbClr val="003300"/>
                          </a:solidFill>
                          <a:latin typeface="+mn-ea"/>
                          <a:ea typeface="+mn-ea"/>
                        </a:rPr>
                        <a:t>request</a:t>
                      </a:r>
                      <a:r>
                        <a:rPr lang="zh-CN" altLang="en-US" sz="2000" b="1" dirty="0" smtClean="0">
                          <a:solidFill>
                            <a:srgbClr val="003300"/>
                          </a:solidFill>
                          <a:latin typeface="+mn-ea"/>
                          <a:ea typeface="+mn-ea"/>
                        </a:rPr>
                        <a:t>和</a:t>
                      </a:r>
                      <a:r>
                        <a:rPr lang="en-US" altLang="zh-CN" sz="2000" b="1" dirty="0" smtClean="0">
                          <a:solidFill>
                            <a:srgbClr val="003300"/>
                          </a:solidFill>
                          <a:latin typeface="+mn-ea"/>
                          <a:ea typeface="+mn-ea"/>
                        </a:rPr>
                        <a:t>response</a:t>
                      </a:r>
                      <a:r>
                        <a:rPr lang="zh-CN" altLang="en-US" sz="2000" b="1" dirty="0" smtClean="0">
                          <a:solidFill>
                            <a:srgbClr val="003300"/>
                          </a:solidFill>
                          <a:latin typeface="+mn-ea"/>
                          <a:ea typeface="+mn-ea"/>
                        </a:rPr>
                        <a:t>对象，是两个独立的访问请求和响应</a:t>
                      </a:r>
                    </a:p>
                  </a:txBody>
                  <a:tcPr anchor="ctr"/>
                </a:tc>
              </a:tr>
            </a:tbl>
          </a:graphicData>
        </a:graphic>
      </p:graphicFrame>
    </p:spTree>
    <p:extLst>
      <p:ext uri="{BB962C8B-B14F-4D97-AF65-F5344CB8AC3E}">
        <p14:creationId xmlns:p14="http://schemas.microsoft.com/office/powerpoint/2010/main" val="1195976331"/>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)include</a:t>
            </a:r>
            <a:r>
              <a:rPr lang="zh-CN" altLang="en-US" dirty="0" smtClean="0"/>
              <a:t>指令</a:t>
            </a:r>
            <a:endParaRPr lang="zh-CN" altLang="en-US" dirty="0"/>
          </a:p>
        </p:txBody>
      </p:sp>
      <p:sp>
        <p:nvSpPr>
          <p:cNvPr id="3" name="内容占位符 2"/>
          <p:cNvSpPr>
            <a:spLocks noGrp="1"/>
          </p:cNvSpPr>
          <p:nvPr>
            <p:ph idx="1"/>
          </p:nvPr>
        </p:nvSpPr>
        <p:spPr>
          <a:xfrm>
            <a:off x="86816" y="980728"/>
            <a:ext cx="8949680" cy="4918269"/>
          </a:xfrm>
        </p:spPr>
        <p:txBody>
          <a:bodyPr/>
          <a:lstStyle/>
          <a:p>
            <a:r>
              <a:rPr lang="zh-CN" altLang="zh-CN" dirty="0"/>
              <a:t>对于</a:t>
            </a:r>
            <a:r>
              <a:rPr lang="zh-CN" altLang="zh-CN" dirty="0">
                <a:solidFill>
                  <a:srgbClr val="C00000"/>
                </a:solidFill>
              </a:rPr>
              <a:t>页面的公共部分</a:t>
            </a:r>
            <a:r>
              <a:rPr lang="zh-CN" altLang="zh-CN" dirty="0"/>
              <a:t>，我们可以使用相同的</a:t>
            </a:r>
            <a:r>
              <a:rPr lang="en-US" altLang="zh-CN" dirty="0" err="1"/>
              <a:t>jsp</a:t>
            </a:r>
            <a:r>
              <a:rPr lang="zh-CN" altLang="zh-CN" dirty="0"/>
              <a:t>文件，并使用</a:t>
            </a:r>
            <a:r>
              <a:rPr lang="en-US" altLang="zh-CN" dirty="0"/>
              <a:t>include</a:t>
            </a:r>
            <a:r>
              <a:rPr lang="zh-CN" altLang="zh-CN" dirty="0"/>
              <a:t>指令导入，如此实现代码的优化。</a:t>
            </a:r>
          </a:p>
          <a:p>
            <a:r>
              <a:rPr lang="zh-CN" altLang="zh-CN" dirty="0"/>
              <a:t>告诉容器，在将</a:t>
            </a:r>
            <a:r>
              <a:rPr lang="en-US" altLang="zh-CN" dirty="0"/>
              <a:t>.</a:t>
            </a:r>
            <a:r>
              <a:rPr lang="en-US" altLang="zh-CN" dirty="0" err="1"/>
              <a:t>jsp</a:t>
            </a:r>
            <a:r>
              <a:rPr lang="zh-CN" altLang="zh-CN" dirty="0"/>
              <a:t>文件转换成</a:t>
            </a:r>
            <a:r>
              <a:rPr lang="en-US" altLang="zh-CN" dirty="0"/>
              <a:t>.java</a:t>
            </a:r>
            <a:r>
              <a:rPr lang="zh-CN" altLang="zh-CN" dirty="0"/>
              <a:t>文件时，在指令所在的位置插入相应的文件的“内容“。插入的页面并未运行，而是机械的将内容</a:t>
            </a:r>
            <a:r>
              <a:rPr lang="zh-CN" altLang="zh-CN" dirty="0" smtClean="0"/>
              <a:t>插</a:t>
            </a:r>
            <a:r>
              <a:rPr lang="zh-CN" altLang="en-US" dirty="0" smtClean="0"/>
              <a:t>入</a:t>
            </a:r>
            <a:endParaRPr lang="en-US" altLang="zh-CN" dirty="0" smtClean="0"/>
          </a:p>
          <a:p>
            <a:pPr marL="0" indent="0">
              <a:buNone/>
            </a:pPr>
            <a:r>
              <a:rPr lang="en-US" altLang="zh-CN" dirty="0"/>
              <a:t> </a:t>
            </a:r>
            <a:r>
              <a:rPr lang="en-US" altLang="zh-CN" dirty="0" smtClean="0"/>
              <a:t>   </a:t>
            </a:r>
            <a:r>
              <a:rPr lang="en-US" altLang="zh-CN" dirty="0"/>
              <a:t> &lt;%@include </a:t>
            </a:r>
            <a:r>
              <a:rPr lang="en-US" altLang="zh-CN" dirty="0">
                <a:solidFill>
                  <a:srgbClr val="C00000"/>
                </a:solidFill>
              </a:rPr>
              <a:t>file</a:t>
            </a:r>
            <a:r>
              <a:rPr lang="en-US" altLang="zh-CN" dirty="0"/>
              <a:t>=</a:t>
            </a:r>
            <a:r>
              <a:rPr lang="en-US" altLang="zh-CN" i="1" dirty="0"/>
              <a:t>"</a:t>
            </a:r>
            <a:r>
              <a:rPr lang="en-US" altLang="zh-CN" i="1" dirty="0" err="1"/>
              <a:t>footer.jsp</a:t>
            </a:r>
            <a:r>
              <a:rPr lang="en-US" altLang="zh-CN" i="1" dirty="0"/>
              <a:t>" %&gt;</a:t>
            </a:r>
            <a:endParaRPr lang="en-US" altLang="zh-CN" dirty="0" smtClean="0"/>
          </a:p>
          <a:p>
            <a:endParaRPr lang="zh-CN" altLang="zh-CN" dirty="0"/>
          </a:p>
          <a:p>
            <a:endParaRPr lang="zh-CN" altLang="en-US" dirty="0"/>
          </a:p>
        </p:txBody>
      </p:sp>
    </p:spTree>
    <p:extLst>
      <p:ext uri="{BB962C8B-B14F-4D97-AF65-F5344CB8AC3E}">
        <p14:creationId xmlns:p14="http://schemas.microsoft.com/office/powerpoint/2010/main" val="396602292"/>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2480679"/>
          </a:xfrm>
        </p:spPr>
        <p:txBody>
          <a:bodyPr/>
          <a:lstStyle/>
          <a:p>
            <a:r>
              <a:rPr lang="en-US" altLang="zh-CN" dirty="0"/>
              <a:t>&lt;</a:t>
            </a:r>
            <a:r>
              <a:rPr lang="en-US" altLang="zh-CN" dirty="0" err="1"/>
              <a:t>jsp:include</a:t>
            </a:r>
            <a:r>
              <a:rPr lang="en-US" altLang="zh-CN" dirty="0"/>
              <a:t> page=”/user/</a:t>
            </a:r>
            <a:r>
              <a:rPr lang="en-US" altLang="zh-CN" dirty="0" err="1"/>
              <a:t>test”flush</a:t>
            </a:r>
            <a:r>
              <a:rPr lang="en-US" altLang="zh-CN" dirty="0"/>
              <a:t>=”true</a:t>
            </a:r>
            <a:r>
              <a:rPr lang="en-US" altLang="zh-CN" dirty="0" smtClean="0"/>
              <a:t>”/&gt;</a:t>
            </a:r>
            <a:endParaRPr lang="en-US" altLang="zh-CN" dirty="0"/>
          </a:p>
          <a:p>
            <a:pPr marL="0" indent="0">
              <a:buNone/>
            </a:pPr>
            <a:r>
              <a:rPr lang="zh-CN" altLang="en-US" sz="2800" dirty="0" smtClean="0"/>
              <a:t>  此时</a:t>
            </a:r>
            <a:r>
              <a:rPr lang="zh-CN" altLang="en-US" sz="2800" dirty="0"/>
              <a:t>引入执行页面或生成的应答文本</a:t>
            </a:r>
            <a:r>
              <a:rPr lang="en-US" altLang="zh-CN" sz="2800" dirty="0"/>
              <a:t>.</a:t>
            </a:r>
            <a:r>
              <a:rPr lang="en-US" altLang="zh-CN" sz="2800" dirty="0" err="1"/>
              <a:t>jsp:include</a:t>
            </a:r>
            <a:r>
              <a:rPr lang="zh-CN" altLang="en-US" sz="2800" dirty="0"/>
              <a:t>标签导入一个重用文件的时候，这个文件是经过编译</a:t>
            </a:r>
            <a:r>
              <a:rPr lang="zh-CN" altLang="en-US" sz="2800" dirty="0" smtClean="0"/>
              <a:t>的</a:t>
            </a:r>
            <a:r>
              <a:rPr lang="en-US" altLang="zh-CN" sz="2800" dirty="0" smtClean="0"/>
              <a:t>.</a:t>
            </a:r>
          </a:p>
          <a:p>
            <a:pPr marL="0" indent="0">
              <a:buNone/>
            </a:pPr>
            <a:r>
              <a:rPr lang="en-US" altLang="zh-CN" sz="2800" dirty="0"/>
              <a:t> </a:t>
            </a:r>
            <a:r>
              <a:rPr lang="en-US" altLang="zh-CN" sz="2800" dirty="0" smtClean="0"/>
              <a:t>  flush </a:t>
            </a:r>
            <a:r>
              <a:rPr lang="zh-CN" altLang="en-US" sz="2800" dirty="0"/>
              <a:t>表示在读入包含内容之前是否清空任何现有的缓冲区。</a:t>
            </a:r>
          </a:p>
        </p:txBody>
      </p:sp>
    </p:spTree>
    <p:extLst>
      <p:ext uri="{BB962C8B-B14F-4D97-AF65-F5344CB8AC3E}">
        <p14:creationId xmlns:p14="http://schemas.microsoft.com/office/powerpoint/2010/main" val="1215995404"/>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对比</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878094096"/>
              </p:ext>
            </p:extLst>
          </p:nvPr>
        </p:nvGraphicFramePr>
        <p:xfrm>
          <a:off x="971600" y="1052736"/>
          <a:ext cx="7992888" cy="4190282"/>
        </p:xfrm>
        <a:graphic>
          <a:graphicData uri="http://schemas.openxmlformats.org/drawingml/2006/table">
            <a:tbl>
              <a:tblPr/>
              <a:tblGrid>
                <a:gridCol w="1584283"/>
                <a:gridCol w="3275774"/>
                <a:gridCol w="3132831"/>
              </a:tblGrid>
              <a:tr h="697924">
                <a:tc>
                  <a:txBody>
                    <a:bodyPr/>
                    <a:lstStyle/>
                    <a:p>
                      <a:pPr algn="ctr"/>
                      <a:r>
                        <a:rPr lang="zh-CN" altLang="en-US" sz="2800" dirty="0">
                          <a:effectLst/>
                        </a:rPr>
                        <a:t>区别</a:t>
                      </a:r>
                    </a:p>
                  </a:txBody>
                  <a:tcPr marL="128043" marR="128043" marT="73167" marB="7316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sz="2800" dirty="0">
                          <a:effectLst/>
                        </a:rPr>
                        <a:t>include</a:t>
                      </a:r>
                    </a:p>
                  </a:txBody>
                  <a:tcPr marL="128043" marR="128043" marT="73167" marB="7316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sz="2800">
                          <a:effectLst/>
                        </a:rPr>
                        <a:t>jsp:include</a:t>
                      </a:r>
                    </a:p>
                  </a:txBody>
                  <a:tcPr marL="128043" marR="128043" marT="73167" marB="7316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697924">
                <a:tc>
                  <a:txBody>
                    <a:bodyPr/>
                    <a:lstStyle/>
                    <a:p>
                      <a:pPr algn="ctr"/>
                      <a:r>
                        <a:rPr lang="zh-CN" altLang="en-US" sz="2800">
                          <a:effectLst/>
                        </a:rPr>
                        <a:t>执行时间</a:t>
                      </a:r>
                    </a:p>
                  </a:txBody>
                  <a:tcPr marL="128043" marR="128043" marT="73167" marB="7316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2800" dirty="0">
                          <a:effectLst/>
                        </a:rPr>
                        <a:t>翻译阶段</a:t>
                      </a:r>
                    </a:p>
                  </a:txBody>
                  <a:tcPr marL="128043" marR="128043" marT="73167" marB="7316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2800" dirty="0">
                          <a:effectLst/>
                        </a:rPr>
                        <a:t>在请求处理阶段执行</a:t>
                      </a:r>
                    </a:p>
                  </a:txBody>
                  <a:tcPr marL="128043" marR="128043" marT="73167" marB="7316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2492584">
                <a:tc>
                  <a:txBody>
                    <a:bodyPr/>
                    <a:lstStyle/>
                    <a:p>
                      <a:pPr algn="ctr"/>
                      <a:r>
                        <a:rPr lang="zh-CN" altLang="en-US" sz="2800">
                          <a:effectLst/>
                        </a:rPr>
                        <a:t>引入的内容</a:t>
                      </a:r>
                    </a:p>
                  </a:txBody>
                  <a:tcPr marL="128043" marR="128043" marT="73167" marB="7316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2800" dirty="0">
                          <a:effectLst/>
                        </a:rPr>
                        <a:t>引入静态文本，先包含，后编译</a:t>
                      </a:r>
                    </a:p>
                  </a:txBody>
                  <a:tcPr marL="128043" marR="128043" marT="73167" marB="7316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2800" dirty="0">
                          <a:effectLst/>
                        </a:rPr>
                        <a:t>引入执行页面或</a:t>
                      </a:r>
                      <a:r>
                        <a:rPr lang="en-US" altLang="zh-CN" sz="2800" dirty="0">
                          <a:effectLst/>
                        </a:rPr>
                        <a:t>servlet</a:t>
                      </a:r>
                      <a:r>
                        <a:rPr lang="zh-CN" altLang="en-US" sz="2800" dirty="0">
                          <a:effectLst/>
                        </a:rPr>
                        <a:t>所生成的应答文本</a:t>
                      </a:r>
                      <a:r>
                        <a:rPr lang="en-US" altLang="zh-CN" sz="2800" dirty="0">
                          <a:effectLst/>
                        </a:rPr>
                        <a:t>. </a:t>
                      </a:r>
                      <a:r>
                        <a:rPr lang="zh-CN" altLang="en-US" sz="2800" dirty="0">
                          <a:effectLst/>
                        </a:rPr>
                        <a:t>被包含的文件先编译，后包含进来，然后显示</a:t>
                      </a:r>
                    </a:p>
                  </a:txBody>
                  <a:tcPr marL="128043" marR="128043" marT="73167" marB="7316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44285110"/>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a:t>
            </a:r>
            <a:r>
              <a:rPr lang="zh-CN" altLang="zh-CN" dirty="0"/>
              <a:t>路径问题</a:t>
            </a:r>
            <a:endParaRPr lang="zh-CN" altLang="en-US" dirty="0"/>
          </a:p>
        </p:txBody>
      </p:sp>
      <p:sp>
        <p:nvSpPr>
          <p:cNvPr id="3" name="内容占位符 2"/>
          <p:cNvSpPr>
            <a:spLocks noGrp="1"/>
          </p:cNvSpPr>
          <p:nvPr>
            <p:ph idx="1"/>
          </p:nvPr>
        </p:nvSpPr>
        <p:spPr>
          <a:xfrm>
            <a:off x="86816" y="980728"/>
            <a:ext cx="8949680" cy="5706177"/>
          </a:xfrm>
        </p:spPr>
        <p:txBody>
          <a:bodyPr/>
          <a:lstStyle/>
          <a:p>
            <a:r>
              <a:rPr lang="zh-CN" altLang="zh-CN" dirty="0"/>
              <a:t>链接地址、表单提交地址、重定向、转发这四种情况下，如何写正确的路径（地址</a:t>
            </a:r>
            <a:r>
              <a:rPr lang="zh-CN" altLang="zh-CN" dirty="0" smtClean="0"/>
              <a:t>）</a:t>
            </a:r>
            <a:endParaRPr lang="en-US" altLang="zh-CN" dirty="0" smtClean="0"/>
          </a:p>
          <a:p>
            <a:pPr marL="0" indent="0">
              <a:buNone/>
            </a:pPr>
            <a:r>
              <a:rPr lang="en-US" altLang="zh-CN" dirty="0" smtClean="0"/>
              <a:t>     &lt;</a:t>
            </a:r>
            <a:r>
              <a:rPr lang="en-US" altLang="zh-CN" dirty="0"/>
              <a:t>a </a:t>
            </a:r>
            <a:r>
              <a:rPr lang="en-US" altLang="zh-CN" dirty="0" err="1"/>
              <a:t>href</a:t>
            </a:r>
            <a:r>
              <a:rPr lang="en-US" altLang="zh-CN" dirty="0" smtClean="0"/>
              <a:t>=“   "&gt;&lt;/</a:t>
            </a:r>
            <a:r>
              <a:rPr lang="en-US" altLang="zh-CN" dirty="0"/>
              <a:t>a&gt;</a:t>
            </a:r>
            <a:endParaRPr lang="zh-CN" altLang="zh-CN" dirty="0"/>
          </a:p>
          <a:p>
            <a:pPr marL="0" indent="0">
              <a:buNone/>
            </a:pPr>
            <a:r>
              <a:rPr lang="en-US" altLang="zh-CN" dirty="0"/>
              <a:t> </a:t>
            </a:r>
            <a:r>
              <a:rPr lang="en-US" altLang="zh-CN" dirty="0" smtClean="0"/>
              <a:t>    &lt;</a:t>
            </a:r>
            <a:r>
              <a:rPr lang="en-US" altLang="zh-CN" dirty="0"/>
              <a:t>form action</a:t>
            </a:r>
            <a:r>
              <a:rPr lang="en-US" altLang="zh-CN" dirty="0" smtClean="0"/>
              <a:t>=“   "&gt;</a:t>
            </a:r>
            <a:endParaRPr lang="zh-CN" altLang="zh-CN" dirty="0"/>
          </a:p>
          <a:p>
            <a:pPr marL="0" indent="0">
              <a:buNone/>
            </a:pPr>
            <a:r>
              <a:rPr lang="en-US" altLang="zh-CN" dirty="0" smtClean="0"/>
              <a:t>    </a:t>
            </a:r>
            <a:r>
              <a:rPr lang="en-US" altLang="zh-CN" dirty="0" err="1" smtClean="0"/>
              <a:t>response.sendRedirect</a:t>
            </a:r>
            <a:r>
              <a:rPr lang="en-US" altLang="zh-CN" dirty="0" smtClean="0"/>
              <a:t>(“   ");</a:t>
            </a:r>
            <a:endParaRPr lang="zh-CN" altLang="zh-CN" dirty="0"/>
          </a:p>
          <a:p>
            <a:pPr marL="0" indent="0">
              <a:buNone/>
            </a:pPr>
            <a:r>
              <a:rPr lang="en-US" altLang="zh-CN" dirty="0" smtClean="0"/>
              <a:t>    </a:t>
            </a:r>
            <a:r>
              <a:rPr lang="en-US" altLang="zh-CN" dirty="0" err="1" smtClean="0"/>
              <a:t>request.getRequestDispatcher</a:t>
            </a:r>
            <a:r>
              <a:rPr lang="en-US" altLang="zh-CN" dirty="0" smtClean="0"/>
              <a:t>(“  ");</a:t>
            </a:r>
          </a:p>
          <a:p>
            <a:pPr marL="0" indent="0">
              <a:buNone/>
            </a:pPr>
            <a:r>
              <a:rPr lang="zh-CN" altLang="zh-CN" dirty="0">
                <a:solidFill>
                  <a:srgbClr val="C00000"/>
                </a:solidFill>
              </a:rPr>
              <a:t>使用</a:t>
            </a:r>
            <a:r>
              <a:rPr lang="en-US" altLang="zh-CN" dirty="0">
                <a:solidFill>
                  <a:srgbClr val="C00000"/>
                </a:solidFill>
              </a:rPr>
              <a:t>String </a:t>
            </a:r>
            <a:r>
              <a:rPr lang="en-US" altLang="zh-CN" dirty="0" err="1">
                <a:solidFill>
                  <a:srgbClr val="C00000"/>
                </a:solidFill>
              </a:rPr>
              <a:t>request.getContextPath</a:t>
            </a:r>
            <a:r>
              <a:rPr lang="en-US" altLang="zh-CN" dirty="0">
                <a:solidFill>
                  <a:srgbClr val="C00000"/>
                </a:solidFill>
              </a:rPr>
              <a:t>()</a:t>
            </a:r>
            <a:r>
              <a:rPr lang="zh-CN" altLang="zh-CN" dirty="0">
                <a:solidFill>
                  <a:srgbClr val="C00000"/>
                </a:solidFill>
              </a:rPr>
              <a:t>方法来即时获取应用名</a:t>
            </a:r>
            <a:endParaRPr lang="zh-CN" altLang="en-US" dirty="0">
              <a:solidFill>
                <a:srgbClr val="C00000"/>
              </a:solidFill>
            </a:endParaRPr>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2636457233"/>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相对路径</a:t>
            </a:r>
            <a:endParaRPr lang="zh-CN" altLang="en-US" dirty="0"/>
          </a:p>
        </p:txBody>
      </p:sp>
      <p:sp>
        <p:nvSpPr>
          <p:cNvPr id="3" name="内容占位符 2"/>
          <p:cNvSpPr>
            <a:spLocks noGrp="1"/>
          </p:cNvSpPr>
          <p:nvPr>
            <p:ph idx="1"/>
          </p:nvPr>
        </p:nvSpPr>
        <p:spPr>
          <a:xfrm>
            <a:off x="86816" y="980728"/>
            <a:ext cx="8949680" cy="3933384"/>
          </a:xfrm>
        </p:spPr>
        <p:txBody>
          <a:bodyPr/>
          <a:lstStyle/>
          <a:p>
            <a:r>
              <a:rPr lang="zh-CN" altLang="zh-CN" dirty="0"/>
              <a:t>不以</a:t>
            </a:r>
            <a:r>
              <a:rPr lang="en-US" altLang="zh-CN" dirty="0"/>
              <a:t>"/"</a:t>
            </a:r>
            <a:r>
              <a:rPr lang="zh-CN" altLang="zh-CN" dirty="0"/>
              <a:t>开头的路径。</a:t>
            </a:r>
          </a:p>
          <a:p>
            <a:pPr lvl="0"/>
            <a:r>
              <a:rPr lang="zh-CN" altLang="zh-CN" dirty="0"/>
              <a:t>注意事项：</a:t>
            </a:r>
          </a:p>
          <a:p>
            <a:pPr lvl="0"/>
            <a:r>
              <a:rPr lang="en-US" altLang="zh-CN" dirty="0"/>
              <a:t>&lt;a </a:t>
            </a:r>
            <a:r>
              <a:rPr lang="en-US" altLang="zh-CN" dirty="0" err="1"/>
              <a:t>href</a:t>
            </a:r>
            <a:r>
              <a:rPr lang="en-US" altLang="zh-CN" dirty="0"/>
              <a:t>="../a2.jsp"&gt;</a:t>
            </a:r>
            <a:r>
              <a:rPr lang="zh-CN" altLang="zh-CN" dirty="0"/>
              <a:t>点击访问</a:t>
            </a:r>
            <a:r>
              <a:rPr lang="en-US" altLang="zh-CN" dirty="0"/>
              <a:t>a2.jsp&lt;/a&gt; &lt;!-- ../ </a:t>
            </a:r>
            <a:r>
              <a:rPr lang="zh-CN" altLang="zh-CN" dirty="0"/>
              <a:t>的用法为：向上跳一级</a:t>
            </a:r>
            <a:r>
              <a:rPr lang="en-US" altLang="zh-CN" dirty="0"/>
              <a:t> --&gt;</a:t>
            </a:r>
            <a:endParaRPr lang="zh-CN" altLang="zh-CN" dirty="0"/>
          </a:p>
          <a:p>
            <a:pPr marL="0" lvl="0" indent="0">
              <a:buNone/>
            </a:pPr>
            <a:r>
              <a:rPr lang="zh-CN" altLang="en-US" dirty="0" smtClean="0"/>
              <a:t>注：</a:t>
            </a:r>
            <a:r>
              <a:rPr lang="zh-CN" altLang="zh-CN" dirty="0" smtClean="0"/>
              <a:t>相对</a:t>
            </a:r>
            <a:r>
              <a:rPr lang="zh-CN" altLang="zh-CN" dirty="0"/>
              <a:t>路径较易出错，在实际开发中建议使用绝对路径。</a:t>
            </a:r>
          </a:p>
          <a:p>
            <a:endParaRPr lang="zh-CN" altLang="en-US" dirty="0"/>
          </a:p>
        </p:txBody>
      </p:sp>
    </p:spTree>
    <p:extLst>
      <p:ext uri="{BB962C8B-B14F-4D97-AF65-F5344CB8AC3E}">
        <p14:creationId xmlns:p14="http://schemas.microsoft.com/office/powerpoint/2010/main" val="483617335"/>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82460"/>
            <a:ext cx="6336258" cy="830997"/>
          </a:xfrm>
        </p:spPr>
        <p:txBody>
          <a:bodyPr/>
          <a:lstStyle/>
          <a:p>
            <a:pPr eaLnBrk="1" hangingPunct="1"/>
            <a:r>
              <a:rPr lang="en-US" altLang="zh-CN" sz="4800" b="1" dirty="0" smtClean="0">
                <a:latin typeface="黑体" panose="02010609060101010101" pitchFamily="49" charset="-122"/>
                <a:ea typeface="黑体" panose="02010609060101010101" pitchFamily="49" charset="-122"/>
              </a:rPr>
              <a:t>1.</a:t>
            </a:r>
            <a:r>
              <a:rPr lang="zh-CN" altLang="en-US" sz="4800" b="1" dirty="0" smtClean="0">
                <a:latin typeface="黑体" panose="02010609060101010101" pitchFamily="49" charset="-122"/>
                <a:ea typeface="黑体" panose="02010609060101010101" pitchFamily="49" charset="-122"/>
              </a:rPr>
              <a:t>请求转发</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01059452"/>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5115246"/>
          </a:xfrm>
        </p:spPr>
        <p:txBody>
          <a:bodyPr/>
          <a:lstStyle/>
          <a:p>
            <a:pPr marL="0" indent="0">
              <a:buNone/>
            </a:pPr>
            <a:r>
              <a:rPr lang="en-US" altLang="zh-CN" dirty="0"/>
              <a:t>&lt;%</a:t>
            </a:r>
          </a:p>
          <a:p>
            <a:pPr marL="0" indent="0">
              <a:buNone/>
            </a:pPr>
            <a:r>
              <a:rPr lang="en-US" altLang="zh-CN" dirty="0"/>
              <a:t>String path = </a:t>
            </a:r>
            <a:r>
              <a:rPr lang="en-US" altLang="zh-CN" dirty="0" err="1"/>
              <a:t>request.getContextPath</a:t>
            </a:r>
            <a:r>
              <a:rPr lang="en-US" altLang="zh-CN" dirty="0"/>
              <a:t>();</a:t>
            </a:r>
          </a:p>
          <a:p>
            <a:pPr marL="0" indent="0">
              <a:buNone/>
            </a:pPr>
            <a:r>
              <a:rPr lang="en-US" altLang="zh-CN" dirty="0"/>
              <a:t>String </a:t>
            </a:r>
            <a:r>
              <a:rPr lang="en-US" altLang="zh-CN" dirty="0" err="1"/>
              <a:t>basePath</a:t>
            </a:r>
            <a:r>
              <a:rPr lang="en-US" altLang="zh-CN" dirty="0"/>
              <a:t> = </a:t>
            </a:r>
            <a:r>
              <a:rPr lang="en-US" altLang="zh-CN" dirty="0" err="1"/>
              <a:t>request.getScheme</a:t>
            </a:r>
            <a:r>
              <a:rPr lang="en-US" altLang="zh-CN" dirty="0"/>
              <a:t>()+"://"+</a:t>
            </a:r>
            <a:r>
              <a:rPr lang="en-US" altLang="zh-CN" dirty="0" err="1"/>
              <a:t>request.getServerName</a:t>
            </a:r>
            <a:r>
              <a:rPr lang="en-US" altLang="zh-CN" dirty="0"/>
              <a:t>()+":"+</a:t>
            </a:r>
            <a:r>
              <a:rPr lang="en-US" altLang="zh-CN" dirty="0" err="1"/>
              <a:t>request.getServerPort</a:t>
            </a:r>
            <a:r>
              <a:rPr lang="en-US" altLang="zh-CN" dirty="0"/>
              <a:t>()+path+"/";</a:t>
            </a:r>
          </a:p>
          <a:p>
            <a:pPr marL="0" indent="0">
              <a:buNone/>
            </a:pPr>
            <a:r>
              <a:rPr lang="en-US" altLang="zh-CN" dirty="0" smtClean="0"/>
              <a:t>%&gt;</a:t>
            </a:r>
            <a:endParaRPr lang="en-US" altLang="zh-CN" dirty="0"/>
          </a:p>
          <a:p>
            <a:pPr marL="0" indent="0">
              <a:buNone/>
            </a:pPr>
            <a:r>
              <a:rPr lang="en-US" altLang="zh-CN" dirty="0"/>
              <a:t>&lt;head</a:t>
            </a:r>
            <a:r>
              <a:rPr lang="en-US" altLang="zh-CN" dirty="0" smtClean="0"/>
              <a:t>&gt;</a:t>
            </a:r>
            <a:endParaRPr lang="en-US" altLang="zh-CN" dirty="0"/>
          </a:p>
          <a:p>
            <a:pPr marL="0" indent="0">
              <a:buNone/>
            </a:pPr>
            <a:r>
              <a:rPr lang="en-US" altLang="zh-CN" dirty="0" smtClean="0"/>
              <a:t>  &lt;</a:t>
            </a:r>
            <a:r>
              <a:rPr lang="en-US" altLang="zh-CN" dirty="0"/>
              <a:t>base </a:t>
            </a:r>
            <a:r>
              <a:rPr lang="en-US" altLang="zh-CN" dirty="0" err="1"/>
              <a:t>href</a:t>
            </a:r>
            <a:r>
              <a:rPr lang="en-US" altLang="zh-CN" dirty="0"/>
              <a:t>="&lt;%=</a:t>
            </a:r>
            <a:r>
              <a:rPr lang="en-US" altLang="zh-CN" dirty="0" err="1"/>
              <a:t>basePath</a:t>
            </a:r>
            <a:r>
              <a:rPr lang="en-US" altLang="zh-CN" dirty="0"/>
              <a:t>%&gt;"&gt; </a:t>
            </a:r>
            <a:endParaRPr lang="en-US" altLang="zh-CN" dirty="0" smtClean="0"/>
          </a:p>
          <a:p>
            <a:pPr marL="0" indent="0">
              <a:buNone/>
            </a:pPr>
            <a:r>
              <a:rPr lang="en-US" altLang="zh-CN" dirty="0" smtClean="0"/>
              <a:t>&lt;/</a:t>
            </a:r>
            <a:r>
              <a:rPr lang="en-US" altLang="zh-CN" dirty="0"/>
              <a:t>head</a:t>
            </a:r>
            <a:r>
              <a:rPr lang="en-US" altLang="zh-CN" dirty="0" smtClean="0"/>
              <a:t>&gt;</a:t>
            </a:r>
          </a:p>
        </p:txBody>
      </p:sp>
    </p:spTree>
    <p:extLst>
      <p:ext uri="{BB962C8B-B14F-4D97-AF65-F5344CB8AC3E}">
        <p14:creationId xmlns:p14="http://schemas.microsoft.com/office/powerpoint/2010/main" val="901267290"/>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3145476"/>
          </a:xfrm>
        </p:spPr>
        <p:txBody>
          <a:bodyPr/>
          <a:lstStyle/>
          <a:p>
            <a:r>
              <a:rPr lang="en-US" altLang="zh-CN" dirty="0"/>
              <a:t>base</a:t>
            </a:r>
            <a:r>
              <a:rPr lang="zh-CN" altLang="en-US" dirty="0"/>
              <a:t>标记是一个基链接标记，是一个单标记。用以改变文件中所有连结标记的参数内定值。它只能应用于标记</a:t>
            </a:r>
            <a:r>
              <a:rPr lang="en-US" altLang="zh-CN" dirty="0"/>
              <a:t>&lt;head&gt;</a:t>
            </a:r>
            <a:r>
              <a:rPr lang="zh-CN" altLang="en-US" dirty="0"/>
              <a:t>与</a:t>
            </a:r>
            <a:r>
              <a:rPr lang="en-US" altLang="zh-CN" dirty="0"/>
              <a:t>&lt;/head&gt;</a:t>
            </a:r>
            <a:r>
              <a:rPr lang="zh-CN" altLang="en-US" dirty="0"/>
              <a:t>之间。你网页上的所有相对路径在链接时都将在前面加上基链接指向的地址。</a:t>
            </a:r>
          </a:p>
          <a:p>
            <a:pPr marL="0" indent="0">
              <a:buNone/>
            </a:pPr>
            <a:endParaRPr lang="zh-CN" altLang="en-US" dirty="0"/>
          </a:p>
        </p:txBody>
      </p:sp>
    </p:spTree>
    <p:extLst>
      <p:ext uri="{BB962C8B-B14F-4D97-AF65-F5344CB8AC3E}">
        <p14:creationId xmlns:p14="http://schemas.microsoft.com/office/powerpoint/2010/main" val="2696425536"/>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绝对路径</a:t>
            </a:r>
            <a:endParaRPr lang="zh-CN" altLang="en-US" dirty="0"/>
          </a:p>
        </p:txBody>
      </p:sp>
      <p:sp>
        <p:nvSpPr>
          <p:cNvPr id="3" name="内容占位符 2"/>
          <p:cNvSpPr>
            <a:spLocks noGrp="1"/>
          </p:cNvSpPr>
          <p:nvPr>
            <p:ph idx="1"/>
          </p:nvPr>
        </p:nvSpPr>
        <p:spPr>
          <a:xfrm>
            <a:off x="86816" y="980728"/>
            <a:ext cx="8949680" cy="2751522"/>
          </a:xfrm>
        </p:spPr>
        <p:txBody>
          <a:bodyPr/>
          <a:lstStyle/>
          <a:p>
            <a:r>
              <a:rPr lang="zh-CN" altLang="zh-CN" dirty="0"/>
              <a:t>以“</a:t>
            </a:r>
            <a:r>
              <a:rPr lang="en-US" altLang="zh-CN" dirty="0"/>
              <a:t>/</a:t>
            </a:r>
            <a:r>
              <a:rPr lang="zh-CN" altLang="zh-CN" dirty="0"/>
              <a:t>”开头的路径。</a:t>
            </a:r>
          </a:p>
          <a:p>
            <a:r>
              <a:rPr lang="zh-CN" altLang="zh-CN" dirty="0"/>
              <a:t>链接地址、表单提交地址、重定向的绝对路径，</a:t>
            </a:r>
            <a:r>
              <a:rPr lang="zh-CN" altLang="zh-CN" dirty="0">
                <a:solidFill>
                  <a:srgbClr val="C00000"/>
                </a:solidFill>
              </a:rPr>
              <a:t>应该从“应用名”开始</a:t>
            </a:r>
            <a:r>
              <a:rPr lang="zh-CN" altLang="zh-CN" dirty="0" smtClean="0">
                <a:solidFill>
                  <a:srgbClr val="C00000"/>
                </a:solidFill>
              </a:rPr>
              <a:t>写</a:t>
            </a:r>
            <a:r>
              <a:rPr lang="zh-CN" altLang="en-US" dirty="0" smtClean="0"/>
              <a:t>；</a:t>
            </a:r>
            <a:endParaRPr lang="en-US" altLang="zh-CN" dirty="0" smtClean="0"/>
          </a:p>
          <a:p>
            <a:r>
              <a:rPr lang="zh-CN" altLang="zh-CN" dirty="0" smtClean="0"/>
              <a:t>而</a:t>
            </a:r>
            <a:r>
              <a:rPr lang="zh-CN" altLang="zh-CN" dirty="0"/>
              <a:t>转发应该从</a:t>
            </a:r>
            <a:r>
              <a:rPr lang="zh-CN" altLang="zh-CN" dirty="0">
                <a:solidFill>
                  <a:srgbClr val="C00000"/>
                </a:solidFill>
              </a:rPr>
              <a:t>“应用名之后”开始</a:t>
            </a:r>
            <a:r>
              <a:rPr lang="zh-CN" altLang="zh-CN" dirty="0" smtClean="0">
                <a:solidFill>
                  <a:srgbClr val="C00000"/>
                </a:solidFill>
              </a:rPr>
              <a:t>写</a:t>
            </a:r>
            <a:r>
              <a:rPr lang="en-US" altLang="zh-CN" dirty="0" smtClean="0">
                <a:solidFill>
                  <a:srgbClr val="C00000"/>
                </a:solidFill>
              </a:rPr>
              <a:t>(</a:t>
            </a:r>
            <a:r>
              <a:rPr lang="zh-CN" altLang="en-US" smtClean="0">
                <a:solidFill>
                  <a:srgbClr val="C00000"/>
                </a:solidFill>
              </a:rPr>
              <a:t>转发目的地必须是同一应用内部的某个地址</a:t>
            </a:r>
            <a:r>
              <a:rPr lang="en-US" altLang="zh-CN" smtClean="0">
                <a:solidFill>
                  <a:srgbClr val="C00000"/>
                </a:solidFill>
              </a:rPr>
              <a:t>)</a:t>
            </a:r>
            <a:r>
              <a:rPr lang="zh-CN" altLang="zh-CN" dirty="0" smtClean="0"/>
              <a:t>。</a:t>
            </a:r>
            <a:endParaRPr lang="zh-CN" altLang="en-US" dirty="0"/>
          </a:p>
        </p:txBody>
      </p:sp>
    </p:spTree>
    <p:extLst>
      <p:ext uri="{BB962C8B-B14F-4D97-AF65-F5344CB8AC3E}">
        <p14:creationId xmlns:p14="http://schemas.microsoft.com/office/powerpoint/2010/main" val="734758464"/>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如何防止硬编码</a:t>
            </a:r>
            <a:endParaRPr lang="zh-CN" altLang="en-US" dirty="0"/>
          </a:p>
        </p:txBody>
      </p:sp>
      <p:sp>
        <p:nvSpPr>
          <p:cNvPr id="3" name="内容占位符 2"/>
          <p:cNvSpPr>
            <a:spLocks noGrp="1"/>
          </p:cNvSpPr>
          <p:nvPr>
            <p:ph idx="1"/>
          </p:nvPr>
        </p:nvSpPr>
        <p:spPr>
          <a:xfrm>
            <a:off x="86816" y="980728"/>
            <a:ext cx="8949680" cy="1077218"/>
          </a:xfrm>
        </p:spPr>
        <p:txBody>
          <a:bodyPr/>
          <a:lstStyle/>
          <a:p>
            <a:r>
              <a:rPr lang="zh-CN" altLang="zh-CN" dirty="0"/>
              <a:t>使用</a:t>
            </a:r>
            <a:r>
              <a:rPr lang="en-US" altLang="zh-CN" dirty="0"/>
              <a:t>String </a:t>
            </a:r>
            <a:r>
              <a:rPr lang="en-US" altLang="zh-CN" dirty="0" err="1" smtClean="0"/>
              <a:t>request.getContextPath</a:t>
            </a:r>
            <a:r>
              <a:rPr lang="en-US" altLang="zh-CN" dirty="0" smtClean="0"/>
              <a:t>()</a:t>
            </a:r>
            <a:r>
              <a:rPr lang="zh-CN" altLang="zh-CN" dirty="0" smtClean="0"/>
              <a:t>方法</a:t>
            </a:r>
            <a:r>
              <a:rPr lang="zh-CN" altLang="zh-CN" dirty="0"/>
              <a:t>来即时获取应用</a:t>
            </a:r>
            <a:r>
              <a:rPr lang="zh-CN" altLang="zh-CN" dirty="0" smtClean="0"/>
              <a:t>名</a:t>
            </a:r>
            <a:endParaRPr lang="zh-CN" altLang="en-US" dirty="0"/>
          </a:p>
        </p:txBody>
      </p:sp>
    </p:spTree>
    <p:extLst>
      <p:ext uri="{BB962C8B-B14F-4D97-AF65-F5344CB8AC3E}">
        <p14:creationId xmlns:p14="http://schemas.microsoft.com/office/powerpoint/2010/main" val="1040989576"/>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82460"/>
            <a:ext cx="6336258" cy="830997"/>
          </a:xfrm>
        </p:spPr>
        <p:txBody>
          <a:bodyPr/>
          <a:lstStyle/>
          <a:p>
            <a:pPr eaLnBrk="1" hangingPunct="1"/>
            <a:r>
              <a:rPr lang="en-US" altLang="zh-CN" sz="4800" dirty="0" smtClean="0">
                <a:latin typeface="黑体" panose="02010609060101010101" pitchFamily="49" charset="-122"/>
                <a:ea typeface="黑体" panose="02010609060101010101" pitchFamily="49" charset="-122"/>
              </a:rPr>
              <a:t>2.</a:t>
            </a:r>
            <a:r>
              <a:rPr lang="zh-CN" altLang="en-US" sz="4800" dirty="0" smtClean="0">
                <a:latin typeface="黑体" panose="02010609060101010101" pitchFamily="49" charset="-122"/>
                <a:ea typeface="黑体" panose="02010609060101010101" pitchFamily="49" charset="-122"/>
              </a:rPr>
              <a:t>  状态管理</a:t>
            </a:r>
            <a:endParaRPr lang="zh-CN" altLang="en-US" sz="4800" b="1" dirty="0" smtClean="0">
              <a:latin typeface="黑体" panose="02010609060101010101" pitchFamily="49" charset="-122"/>
              <a:ea typeface="黑体" panose="02010609060101010101" pitchFamily="49" charset="-122"/>
            </a:endParaRPr>
          </a:p>
        </p:txBody>
      </p:sp>
      <p:sp>
        <p:nvSpPr>
          <p:cNvPr id="2" name="副标题 1"/>
          <p:cNvSpPr>
            <a:spLocks noGrp="1"/>
          </p:cNvSpPr>
          <p:nvPr>
            <p:ph type="subTitle" idx="1"/>
          </p:nvPr>
        </p:nvSpPr>
        <p:spPr>
          <a:xfrm>
            <a:off x="3707904" y="3958208"/>
            <a:ext cx="5256584" cy="707886"/>
          </a:xfrm>
        </p:spPr>
        <p:txBody>
          <a:bodyPr/>
          <a:lstStyle/>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40575655"/>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什么是状态管理</a:t>
            </a:r>
            <a:endParaRPr lang="zh-CN" altLang="en-US" dirty="0"/>
          </a:p>
        </p:txBody>
      </p:sp>
      <p:sp>
        <p:nvSpPr>
          <p:cNvPr id="3" name="内容占位符 2"/>
          <p:cNvSpPr>
            <a:spLocks noGrp="1"/>
          </p:cNvSpPr>
          <p:nvPr>
            <p:ph idx="1"/>
          </p:nvPr>
        </p:nvSpPr>
        <p:spPr>
          <a:xfrm>
            <a:off x="86816" y="980728"/>
            <a:ext cx="8949680" cy="2160591"/>
          </a:xfrm>
        </p:spPr>
        <p:txBody>
          <a:bodyPr/>
          <a:lstStyle/>
          <a:p>
            <a:r>
              <a:rPr lang="zh-CN" altLang="zh-CN" dirty="0"/>
              <a:t>将浏览器与</a:t>
            </a:r>
            <a:r>
              <a:rPr lang="en-US" altLang="zh-CN" dirty="0"/>
              <a:t>Web</a:t>
            </a:r>
            <a:r>
              <a:rPr lang="zh-CN" altLang="zh-CN" dirty="0"/>
              <a:t>服务器之间多次交互当作一个整体来看待，并且将多次交互所涉及的</a:t>
            </a:r>
            <a:r>
              <a:rPr lang="zh-CN" altLang="zh-CN" dirty="0" smtClean="0"/>
              <a:t>数据</a:t>
            </a:r>
            <a:r>
              <a:rPr lang="en-US" altLang="zh-CN" dirty="0" smtClean="0"/>
              <a:t>(</a:t>
            </a:r>
            <a:r>
              <a:rPr lang="zh-CN" altLang="en-US" dirty="0" smtClean="0"/>
              <a:t>状态</a:t>
            </a:r>
            <a:r>
              <a:rPr lang="en-US" altLang="zh-CN" dirty="0" smtClean="0"/>
              <a:t>)</a:t>
            </a:r>
            <a:r>
              <a:rPr lang="zh-CN" altLang="zh-CN" dirty="0" smtClean="0"/>
              <a:t>保存</a:t>
            </a:r>
            <a:r>
              <a:rPr lang="en-US" altLang="zh-CN" dirty="0" smtClean="0"/>
              <a:t>(</a:t>
            </a:r>
            <a:r>
              <a:rPr lang="zh-CN" altLang="en-US" dirty="0" smtClean="0"/>
              <a:t>管理</a:t>
            </a:r>
            <a:r>
              <a:rPr lang="en-US" altLang="zh-CN" dirty="0" smtClean="0"/>
              <a:t>)</a:t>
            </a:r>
            <a:r>
              <a:rPr lang="zh-CN" altLang="zh-CN" dirty="0" smtClean="0"/>
              <a:t>下来</a:t>
            </a:r>
            <a:r>
              <a:rPr lang="zh-CN" altLang="zh-CN" dirty="0"/>
              <a:t>。</a:t>
            </a:r>
          </a:p>
          <a:p>
            <a:endParaRPr lang="zh-CN" altLang="en-US" dirty="0"/>
          </a:p>
        </p:txBody>
      </p:sp>
    </p:spTree>
    <p:extLst>
      <p:ext uri="{BB962C8B-B14F-4D97-AF65-F5344CB8AC3E}">
        <p14:creationId xmlns:p14="http://schemas.microsoft.com/office/powerpoint/2010/main" val="4245997976"/>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zh-CN" dirty="0" smtClean="0"/>
              <a:t>如何</a:t>
            </a:r>
            <a:r>
              <a:rPr lang="zh-CN" altLang="zh-CN" dirty="0"/>
              <a:t>进行状态管理</a:t>
            </a:r>
            <a:endParaRPr lang="zh-CN" altLang="en-US" dirty="0"/>
          </a:p>
        </p:txBody>
      </p:sp>
      <p:sp>
        <p:nvSpPr>
          <p:cNvPr id="3" name="内容占位符 2"/>
          <p:cNvSpPr>
            <a:spLocks noGrp="1"/>
          </p:cNvSpPr>
          <p:nvPr>
            <p:ph idx="1"/>
          </p:nvPr>
        </p:nvSpPr>
        <p:spPr>
          <a:xfrm>
            <a:off x="86816" y="980728"/>
            <a:ext cx="8949680" cy="3243965"/>
          </a:xfrm>
        </p:spPr>
        <p:txBody>
          <a:bodyPr/>
          <a:lstStyle/>
          <a:p>
            <a:r>
              <a:rPr lang="zh-CN" altLang="zh-CN" dirty="0"/>
              <a:t>第一大类：</a:t>
            </a:r>
            <a:r>
              <a:rPr lang="zh-CN" altLang="zh-CN" dirty="0">
                <a:solidFill>
                  <a:srgbClr val="FF0000"/>
                </a:solidFill>
              </a:rPr>
              <a:t>客户端状态管理技术</a:t>
            </a:r>
            <a:r>
              <a:rPr lang="zh-CN" altLang="zh-CN" dirty="0"/>
              <a:t>，即将状态（也就是多次交互所涉及的数据）保存在客户端（浏览器）。</a:t>
            </a:r>
          </a:p>
          <a:p>
            <a:r>
              <a:rPr lang="zh-CN" altLang="zh-CN" dirty="0"/>
              <a:t>第二大类：</a:t>
            </a:r>
            <a:r>
              <a:rPr lang="zh-CN" altLang="zh-CN" dirty="0">
                <a:solidFill>
                  <a:srgbClr val="FF0000"/>
                </a:solidFill>
              </a:rPr>
              <a:t>服务器端状态管理技术</a:t>
            </a:r>
            <a:r>
              <a:rPr lang="zh-CN" altLang="zh-CN" dirty="0"/>
              <a:t>，即将状态保存在</a:t>
            </a:r>
            <a:r>
              <a:rPr lang="en-US" altLang="zh-CN" dirty="0"/>
              <a:t>Web</a:t>
            </a:r>
            <a:r>
              <a:rPr lang="zh-CN" altLang="zh-CN" dirty="0"/>
              <a:t>服务器端。</a:t>
            </a:r>
          </a:p>
          <a:p>
            <a:endParaRPr lang="zh-CN" altLang="en-US" dirty="0"/>
          </a:p>
        </p:txBody>
      </p:sp>
    </p:spTree>
    <p:extLst>
      <p:ext uri="{BB962C8B-B14F-4D97-AF65-F5344CB8AC3E}">
        <p14:creationId xmlns:p14="http://schemas.microsoft.com/office/powerpoint/2010/main" val="3205943071"/>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什么是</a:t>
            </a:r>
            <a:r>
              <a:rPr lang="en-US" altLang="zh-CN" dirty="0" smtClean="0"/>
              <a:t>cookie</a:t>
            </a:r>
            <a:endParaRPr lang="zh-CN" altLang="en-US" dirty="0"/>
          </a:p>
        </p:txBody>
      </p:sp>
      <p:sp>
        <p:nvSpPr>
          <p:cNvPr id="3" name="内容占位符 2"/>
          <p:cNvSpPr>
            <a:spLocks noGrp="1"/>
          </p:cNvSpPr>
          <p:nvPr>
            <p:ph idx="1"/>
          </p:nvPr>
        </p:nvSpPr>
        <p:spPr>
          <a:xfrm>
            <a:off x="86816" y="980728"/>
            <a:ext cx="8949680" cy="5743111"/>
          </a:xfrm>
        </p:spPr>
        <p:txBody>
          <a:bodyPr/>
          <a:lstStyle/>
          <a:p>
            <a:pPr marL="0" indent="0">
              <a:buNone/>
            </a:pPr>
            <a:r>
              <a:rPr lang="zh-CN" altLang="zh-CN" dirty="0"/>
              <a:t>①是一种客户端的状态管理</a:t>
            </a:r>
            <a:r>
              <a:rPr lang="zh-CN" altLang="zh-CN" dirty="0" smtClean="0"/>
              <a:t>技术</a:t>
            </a:r>
            <a:r>
              <a:rPr lang="zh-CN" altLang="en-US" dirty="0" smtClean="0"/>
              <a:t>，是服务器端临时保存在浏览器的少量数据。</a:t>
            </a:r>
            <a:endParaRPr lang="en-US" altLang="zh-CN" dirty="0" smtClean="0"/>
          </a:p>
          <a:p>
            <a:pPr marL="0" indent="0">
              <a:buNone/>
            </a:pPr>
            <a:r>
              <a:rPr lang="zh-CN" altLang="zh-CN" dirty="0" smtClean="0"/>
              <a:t>②</a:t>
            </a:r>
            <a:r>
              <a:rPr lang="zh-CN" altLang="en-US" dirty="0" smtClean="0"/>
              <a:t>工作原理：</a:t>
            </a:r>
            <a:endParaRPr lang="en-US" altLang="zh-CN" dirty="0" smtClean="0"/>
          </a:p>
          <a:p>
            <a:pPr marL="0" indent="0">
              <a:buNone/>
            </a:pPr>
            <a:r>
              <a:rPr lang="en-US" altLang="zh-CN" dirty="0"/>
              <a:t> </a:t>
            </a:r>
            <a:r>
              <a:rPr lang="en-US" altLang="zh-CN" dirty="0" smtClean="0"/>
              <a:t>   </a:t>
            </a:r>
            <a:r>
              <a:rPr lang="zh-CN" altLang="zh-CN" sz="2800" dirty="0" smtClean="0">
                <a:solidFill>
                  <a:schemeClr val="tx1"/>
                </a:solidFill>
              </a:rPr>
              <a:t>当</a:t>
            </a:r>
            <a:r>
              <a:rPr lang="zh-CN" altLang="zh-CN" sz="2800" dirty="0">
                <a:solidFill>
                  <a:schemeClr val="tx1"/>
                </a:solidFill>
              </a:rPr>
              <a:t>浏览器访问服务器的时候，</a:t>
            </a:r>
            <a:r>
              <a:rPr lang="zh-CN" altLang="zh-CN" sz="2800" dirty="0">
                <a:solidFill>
                  <a:srgbClr val="FF0000"/>
                </a:solidFill>
              </a:rPr>
              <a:t>服务器可以将少量的数据以</a:t>
            </a:r>
            <a:r>
              <a:rPr lang="en-US" altLang="zh-CN" sz="2800" dirty="0">
                <a:solidFill>
                  <a:srgbClr val="FF0000"/>
                </a:solidFill>
              </a:rPr>
              <a:t>set-cookie</a:t>
            </a:r>
            <a:r>
              <a:rPr lang="zh-CN" altLang="zh-CN" sz="2800" dirty="0">
                <a:solidFill>
                  <a:srgbClr val="FF0000"/>
                </a:solidFill>
              </a:rPr>
              <a:t>消息头的方式发送给浏览器，浏览器会将这些数据保存下来</a:t>
            </a:r>
            <a:r>
              <a:rPr lang="zh-CN" altLang="zh-CN" sz="2800" dirty="0" smtClean="0">
                <a:solidFill>
                  <a:srgbClr val="FF0000"/>
                </a:solidFill>
              </a:rPr>
              <a:t>。</a:t>
            </a:r>
            <a:endParaRPr lang="en-US" altLang="zh-CN" sz="2800" dirty="0" smtClean="0">
              <a:solidFill>
                <a:srgbClr val="FF0000"/>
              </a:solidFill>
            </a:endParaRPr>
          </a:p>
          <a:p>
            <a:pPr marL="0" indent="0">
              <a:buNone/>
            </a:pPr>
            <a:r>
              <a:rPr lang="en-US" altLang="zh-CN" sz="2800" dirty="0" smtClean="0">
                <a:solidFill>
                  <a:srgbClr val="FF0000"/>
                </a:solidFill>
              </a:rPr>
              <a:t>   </a:t>
            </a:r>
            <a:r>
              <a:rPr lang="zh-CN" altLang="zh-CN" sz="2800" dirty="0" smtClean="0">
                <a:solidFill>
                  <a:schemeClr val="tx1"/>
                </a:solidFill>
              </a:rPr>
              <a:t>当浏览器再次访问服务器时，会将之前保存的这些数据以</a:t>
            </a:r>
            <a:r>
              <a:rPr lang="en-US" altLang="zh-CN" sz="2800" dirty="0" smtClean="0">
                <a:solidFill>
                  <a:schemeClr val="tx1"/>
                </a:solidFill>
              </a:rPr>
              <a:t>cookie</a:t>
            </a:r>
            <a:r>
              <a:rPr lang="zh-CN" altLang="zh-CN" sz="2800" dirty="0" smtClean="0">
                <a:solidFill>
                  <a:schemeClr val="tx1"/>
                </a:solidFill>
              </a:rPr>
              <a:t>消息头的方式发送给服务器。</a:t>
            </a:r>
          </a:p>
          <a:p>
            <a:pPr lvl="0"/>
            <a:r>
              <a:rPr lang="zh-CN" altLang="zh-CN" dirty="0" smtClean="0">
                <a:solidFill>
                  <a:srgbClr val="C00000"/>
                </a:solidFill>
              </a:rPr>
              <a:t>注意事项</a:t>
            </a:r>
            <a:r>
              <a:rPr lang="zh-CN" altLang="zh-CN" dirty="0" smtClean="0"/>
              <a:t>：有几个</a:t>
            </a:r>
            <a:r>
              <a:rPr lang="en-US" altLang="zh-CN" dirty="0" smtClean="0"/>
              <a:t>cookie</a:t>
            </a:r>
            <a:r>
              <a:rPr lang="zh-CN" altLang="zh-CN" dirty="0" smtClean="0"/>
              <a:t>，就有几个</a:t>
            </a:r>
            <a:r>
              <a:rPr lang="en-US" altLang="zh-CN" dirty="0" smtClean="0"/>
              <a:t>set-cookie</a:t>
            </a:r>
            <a:r>
              <a:rPr lang="zh-CN" altLang="zh-CN" dirty="0" smtClean="0"/>
              <a:t>消息头。</a:t>
            </a:r>
          </a:p>
          <a:p>
            <a:endParaRPr lang="zh-CN" altLang="en-US" dirty="0"/>
          </a:p>
        </p:txBody>
      </p:sp>
    </p:spTree>
    <p:extLst>
      <p:ext uri="{BB962C8B-B14F-4D97-AF65-F5344CB8AC3E}">
        <p14:creationId xmlns:p14="http://schemas.microsoft.com/office/powerpoint/2010/main" val="3173607966"/>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endParaRPr lang="zh-CN" altLang="en-US" b="1" dirty="0"/>
          </a:p>
        </p:txBody>
      </p:sp>
      <p:graphicFrame>
        <p:nvGraphicFramePr>
          <p:cNvPr id="2" name="图示 1"/>
          <p:cNvGraphicFramePr/>
          <p:nvPr>
            <p:extLst/>
          </p:nvPr>
        </p:nvGraphicFramePr>
        <p:xfrm>
          <a:off x="35496" y="980728"/>
          <a:ext cx="9057184"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559888"/>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nvPr>
        </p:nvGraphicFramePr>
        <p:xfrm>
          <a:off x="86816" y="980728"/>
          <a:ext cx="8949680"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t>Cookie</a:t>
            </a:r>
            <a:r>
              <a:rPr lang="zh-CN" altLang="en-US" dirty="0" smtClean="0"/>
              <a:t>的</a:t>
            </a:r>
            <a:r>
              <a:rPr lang="zh-CN" altLang="en-US" dirty="0"/>
              <a:t>基本使用过程</a:t>
            </a:r>
          </a:p>
        </p:txBody>
      </p:sp>
    </p:spTree>
    <p:extLst>
      <p:ext uri="{BB962C8B-B14F-4D97-AF65-F5344CB8AC3E}">
        <p14:creationId xmlns:p14="http://schemas.microsoft.com/office/powerpoint/2010/main" val="1803598407"/>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什么是转发</a:t>
            </a:r>
            <a:endParaRPr lang="zh-CN" altLang="en-US" dirty="0"/>
          </a:p>
        </p:txBody>
      </p:sp>
      <p:sp>
        <p:nvSpPr>
          <p:cNvPr id="3" name="内容占位符 2"/>
          <p:cNvSpPr>
            <a:spLocks noGrp="1"/>
          </p:cNvSpPr>
          <p:nvPr>
            <p:ph idx="1"/>
          </p:nvPr>
        </p:nvSpPr>
        <p:spPr>
          <a:xfrm>
            <a:off x="86816" y="980728"/>
            <a:ext cx="8949680" cy="2751522"/>
          </a:xfrm>
        </p:spPr>
        <p:txBody>
          <a:bodyPr/>
          <a:lstStyle/>
          <a:p>
            <a:r>
              <a:rPr lang="zh-CN" altLang="zh-CN" dirty="0" smtClean="0"/>
              <a:t>一</a:t>
            </a:r>
            <a:r>
              <a:rPr lang="zh-CN" altLang="zh-CN" dirty="0"/>
              <a:t>个</a:t>
            </a:r>
            <a:r>
              <a:rPr lang="en-US" altLang="zh-CN" dirty="0"/>
              <a:t>Web</a:t>
            </a:r>
            <a:r>
              <a:rPr lang="zh-CN" altLang="zh-CN" dirty="0"/>
              <a:t>组件（</a:t>
            </a:r>
            <a:r>
              <a:rPr lang="en-US" altLang="zh-CN" dirty="0"/>
              <a:t>Servlet/JSP</a:t>
            </a:r>
            <a:r>
              <a:rPr lang="zh-CN" altLang="zh-CN" dirty="0"/>
              <a:t>）将未完成的处理通过容器转交给另外一个</a:t>
            </a:r>
            <a:r>
              <a:rPr lang="en-US" altLang="zh-CN" dirty="0"/>
              <a:t>Web</a:t>
            </a:r>
            <a:r>
              <a:rPr lang="zh-CN" altLang="zh-CN" dirty="0"/>
              <a:t>组件继续完成</a:t>
            </a:r>
            <a:r>
              <a:rPr lang="zh-CN" altLang="zh-CN" dirty="0" smtClean="0"/>
              <a:t>。</a:t>
            </a:r>
            <a:endParaRPr lang="en-US" altLang="zh-CN" dirty="0" smtClean="0"/>
          </a:p>
          <a:p>
            <a:pPr marL="0" indent="0">
              <a:buNone/>
            </a:pPr>
            <a:r>
              <a:rPr lang="en-US" altLang="zh-CN" dirty="0"/>
              <a:t> </a:t>
            </a:r>
            <a:r>
              <a:rPr lang="en-US" altLang="zh-CN" dirty="0" smtClean="0"/>
              <a:t>  </a:t>
            </a:r>
            <a:r>
              <a:rPr lang="zh-CN" altLang="zh-CN" dirty="0" smtClean="0"/>
              <a:t>常见</a:t>
            </a:r>
            <a:r>
              <a:rPr lang="zh-CN" altLang="zh-CN" dirty="0"/>
              <a:t>的情况是：一个</a:t>
            </a:r>
            <a:r>
              <a:rPr lang="en-US" altLang="zh-CN" dirty="0"/>
              <a:t>Servlet</a:t>
            </a:r>
            <a:r>
              <a:rPr lang="zh-CN" altLang="zh-CN" dirty="0"/>
              <a:t>将数据处理完毕之后，转交给一个</a:t>
            </a:r>
            <a:r>
              <a:rPr lang="en-US" altLang="zh-CN" dirty="0"/>
              <a:t>JSP</a:t>
            </a:r>
            <a:r>
              <a:rPr lang="zh-CN" altLang="zh-CN" dirty="0"/>
              <a:t>去展现。</a:t>
            </a:r>
          </a:p>
          <a:p>
            <a:endParaRPr lang="zh-CN" altLang="en-US" dirty="0"/>
          </a:p>
        </p:txBody>
      </p:sp>
    </p:spTree>
    <p:extLst>
      <p:ext uri="{BB962C8B-B14F-4D97-AF65-F5344CB8AC3E}">
        <p14:creationId xmlns:p14="http://schemas.microsoft.com/office/powerpoint/2010/main" val="285591845"/>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99592" y="1772816"/>
            <a:ext cx="1728192"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084168" y="1484784"/>
            <a:ext cx="2319571"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9592" y="4005064"/>
            <a:ext cx="1728192" cy="369332"/>
          </a:xfrm>
          <a:prstGeom prst="rect">
            <a:avLst/>
          </a:prstGeom>
          <a:noFill/>
        </p:spPr>
        <p:txBody>
          <a:bodyPr wrap="square" rtlCol="0">
            <a:spAutoFit/>
          </a:bodyPr>
          <a:lstStyle/>
          <a:p>
            <a:r>
              <a:rPr lang="en-US" altLang="zh-CN" dirty="0" err="1" smtClean="0"/>
              <a:t>brower</a:t>
            </a:r>
            <a:endParaRPr lang="zh-CN" altLang="en-US" dirty="0"/>
          </a:p>
        </p:txBody>
      </p:sp>
      <p:sp>
        <p:nvSpPr>
          <p:cNvPr id="8" name="文本框 7"/>
          <p:cNvSpPr txBox="1"/>
          <p:nvPr/>
        </p:nvSpPr>
        <p:spPr>
          <a:xfrm>
            <a:off x="6300192" y="4086468"/>
            <a:ext cx="1728192" cy="369332"/>
          </a:xfrm>
          <a:prstGeom prst="rect">
            <a:avLst/>
          </a:prstGeom>
          <a:noFill/>
        </p:spPr>
        <p:txBody>
          <a:bodyPr wrap="square" rtlCol="0">
            <a:spAutoFit/>
          </a:bodyPr>
          <a:lstStyle/>
          <a:p>
            <a:r>
              <a:rPr lang="en-US" altLang="zh-CN" dirty="0" smtClean="0"/>
              <a:t>Web server </a:t>
            </a:r>
            <a:endParaRPr lang="zh-CN" altLang="en-US" dirty="0"/>
          </a:p>
        </p:txBody>
      </p:sp>
      <p:cxnSp>
        <p:nvCxnSpPr>
          <p:cNvPr id="14" name="直接箭头连接符 13"/>
          <p:cNvCxnSpPr/>
          <p:nvPr/>
        </p:nvCxnSpPr>
        <p:spPr>
          <a:xfrm flipV="1">
            <a:off x="2627784" y="1772816"/>
            <a:ext cx="3456384" cy="4320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181835" y="1667594"/>
            <a:ext cx="2221904" cy="864096"/>
          </a:xfrm>
          <a:prstGeom prst="ellipse">
            <a:avLst/>
          </a:prstGeom>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addCookie</a:t>
            </a:r>
            <a:endParaRPr lang="zh-CN" altLang="en-US" sz="2400" b="1" dirty="0">
              <a:solidFill>
                <a:schemeClr val="tx1"/>
              </a:solidFill>
            </a:endParaRPr>
          </a:p>
        </p:txBody>
      </p:sp>
      <p:sp>
        <p:nvSpPr>
          <p:cNvPr id="16" name="椭圆 15"/>
          <p:cNvSpPr/>
          <p:nvPr/>
        </p:nvSpPr>
        <p:spPr>
          <a:xfrm>
            <a:off x="6279502" y="2998470"/>
            <a:ext cx="2124237" cy="821229"/>
          </a:xfrm>
          <a:prstGeom prst="ellipse">
            <a:avLst/>
          </a:prstGeom>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433864" y="3192669"/>
            <a:ext cx="1872208" cy="461665"/>
          </a:xfrm>
          <a:prstGeom prst="rect">
            <a:avLst/>
          </a:prstGeom>
          <a:noFill/>
        </p:spPr>
        <p:txBody>
          <a:bodyPr wrap="square" rtlCol="0">
            <a:spAutoFit/>
          </a:bodyPr>
          <a:lstStyle/>
          <a:p>
            <a:r>
              <a:rPr lang="en-US" altLang="zh-CN" sz="2400" b="1" dirty="0" err="1" smtClean="0"/>
              <a:t>findCookie</a:t>
            </a:r>
            <a:endParaRPr lang="zh-CN" altLang="en-US" sz="2400" b="1" dirty="0"/>
          </a:p>
        </p:txBody>
      </p:sp>
      <p:sp>
        <p:nvSpPr>
          <p:cNvPr id="19" name="文本框 18"/>
          <p:cNvSpPr txBox="1"/>
          <p:nvPr/>
        </p:nvSpPr>
        <p:spPr>
          <a:xfrm>
            <a:off x="3347864" y="1662695"/>
            <a:ext cx="1656184" cy="369332"/>
          </a:xfrm>
          <a:prstGeom prst="rect">
            <a:avLst/>
          </a:prstGeom>
          <a:noFill/>
        </p:spPr>
        <p:txBody>
          <a:bodyPr wrap="square" rtlCol="0">
            <a:spAutoFit/>
          </a:bodyPr>
          <a:lstStyle/>
          <a:p>
            <a:r>
              <a:rPr lang="en-US" altLang="zh-CN" dirty="0" smtClean="0"/>
              <a:t>1</a:t>
            </a:r>
            <a:r>
              <a:rPr lang="en-US" altLang="zh-CN" dirty="0"/>
              <a:t>.</a:t>
            </a:r>
            <a:r>
              <a:rPr lang="zh-CN" altLang="en-US" dirty="0" smtClean="0"/>
              <a:t>访问服务器</a:t>
            </a:r>
            <a:endParaRPr lang="zh-CN" altLang="en-US" dirty="0"/>
          </a:p>
        </p:txBody>
      </p:sp>
      <p:cxnSp>
        <p:nvCxnSpPr>
          <p:cNvPr id="21" name="直接箭头连接符 20"/>
          <p:cNvCxnSpPr>
            <a:endCxn id="4" idx="3"/>
          </p:cNvCxnSpPr>
          <p:nvPr/>
        </p:nvCxnSpPr>
        <p:spPr>
          <a:xfrm flipH="1">
            <a:off x="2627784" y="2204864"/>
            <a:ext cx="3456384" cy="540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425044" y="2554534"/>
            <a:ext cx="1656184" cy="369332"/>
          </a:xfrm>
          <a:prstGeom prst="rect">
            <a:avLst/>
          </a:prstGeom>
          <a:noFill/>
        </p:spPr>
        <p:txBody>
          <a:bodyPr wrap="square" rtlCol="0">
            <a:spAutoFit/>
          </a:bodyPr>
          <a:lstStyle/>
          <a:p>
            <a:r>
              <a:rPr lang="en-US" altLang="zh-CN" dirty="0" smtClean="0"/>
              <a:t>2.set-cookie</a:t>
            </a:r>
            <a:endParaRPr lang="zh-CN" altLang="en-US" dirty="0"/>
          </a:p>
        </p:txBody>
      </p:sp>
      <p:sp>
        <p:nvSpPr>
          <p:cNvPr id="25" name="椭圆 24"/>
          <p:cNvSpPr/>
          <p:nvPr/>
        </p:nvSpPr>
        <p:spPr>
          <a:xfrm>
            <a:off x="1516832" y="4676469"/>
            <a:ext cx="2221904" cy="864096"/>
          </a:xfrm>
          <a:prstGeom prst="ellipse">
            <a:avLst/>
          </a:prstGeom>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内存或硬盘</a:t>
            </a:r>
            <a:endParaRPr lang="zh-CN" altLang="en-US" sz="2400" b="1" dirty="0">
              <a:solidFill>
                <a:schemeClr val="tx1"/>
              </a:solidFill>
            </a:endParaRPr>
          </a:p>
        </p:txBody>
      </p:sp>
      <p:cxnSp>
        <p:nvCxnSpPr>
          <p:cNvPr id="27" name="直接箭头连接符 26"/>
          <p:cNvCxnSpPr>
            <a:stCxn id="4" idx="2"/>
            <a:endCxn id="25" idx="0"/>
          </p:cNvCxnSpPr>
          <p:nvPr/>
        </p:nvCxnSpPr>
        <p:spPr>
          <a:xfrm>
            <a:off x="1763688" y="3717032"/>
            <a:ext cx="864096" cy="9594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237975" y="4012085"/>
            <a:ext cx="1656184" cy="369332"/>
          </a:xfrm>
          <a:prstGeom prst="rect">
            <a:avLst/>
          </a:prstGeom>
          <a:noFill/>
        </p:spPr>
        <p:txBody>
          <a:bodyPr wrap="square" rtlCol="0">
            <a:spAutoFit/>
          </a:bodyPr>
          <a:lstStyle/>
          <a:p>
            <a:r>
              <a:rPr lang="en-US" altLang="zh-CN" dirty="0" smtClean="0"/>
              <a:t>3.</a:t>
            </a:r>
            <a:r>
              <a:rPr lang="zh-CN" altLang="en-US" dirty="0" smtClean="0"/>
              <a:t>保存</a:t>
            </a:r>
            <a:endParaRPr lang="zh-CN" altLang="en-US" dirty="0"/>
          </a:p>
        </p:txBody>
      </p:sp>
      <p:cxnSp>
        <p:nvCxnSpPr>
          <p:cNvPr id="31" name="直接箭头连接符 30"/>
          <p:cNvCxnSpPr/>
          <p:nvPr/>
        </p:nvCxnSpPr>
        <p:spPr>
          <a:xfrm>
            <a:off x="2627784" y="3039976"/>
            <a:ext cx="3456384" cy="32608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425044" y="3238846"/>
            <a:ext cx="1656184" cy="646331"/>
          </a:xfrm>
          <a:prstGeom prst="rect">
            <a:avLst/>
          </a:prstGeom>
          <a:noFill/>
        </p:spPr>
        <p:txBody>
          <a:bodyPr wrap="square" rtlCol="0">
            <a:spAutoFit/>
          </a:bodyPr>
          <a:lstStyle/>
          <a:p>
            <a:r>
              <a:rPr lang="en-US" altLang="zh-CN" dirty="0" smtClean="0"/>
              <a:t>4.</a:t>
            </a:r>
            <a:r>
              <a:rPr lang="zh-CN" altLang="en-US" dirty="0" smtClean="0"/>
              <a:t>再次访问</a:t>
            </a:r>
            <a:endParaRPr lang="en-US" altLang="zh-CN" dirty="0" smtClean="0"/>
          </a:p>
          <a:p>
            <a:r>
              <a:rPr lang="en-US" altLang="zh-CN" dirty="0"/>
              <a:t> </a:t>
            </a:r>
            <a:r>
              <a:rPr lang="en-US" altLang="zh-CN" dirty="0" smtClean="0"/>
              <a:t>  </a:t>
            </a:r>
            <a:r>
              <a:rPr lang="zh-CN" altLang="en-US" dirty="0" smtClean="0"/>
              <a:t>携带</a:t>
            </a:r>
            <a:r>
              <a:rPr lang="en-US" altLang="zh-CN" dirty="0" smtClean="0"/>
              <a:t>cookie</a:t>
            </a:r>
            <a:endParaRPr lang="zh-CN" altLang="en-US" dirty="0"/>
          </a:p>
        </p:txBody>
      </p:sp>
    </p:spTree>
    <p:extLst>
      <p:ext uri="{BB962C8B-B14F-4D97-AF65-F5344CB8AC3E}">
        <p14:creationId xmlns:p14="http://schemas.microsoft.com/office/powerpoint/2010/main" val="3871293268"/>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type="body" idx="1"/>
          </p:nvPr>
        </p:nvSpPr>
        <p:spPr>
          <a:xfrm>
            <a:off x="86816" y="980728"/>
            <a:ext cx="8949680"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400" dirty="0" smtClean="0">
                <a:latin typeface="+mn-ea"/>
              </a:rPr>
              <a:t>1</a:t>
            </a:r>
            <a:r>
              <a:rPr lang="zh-CN" altLang="en-US" sz="2400" dirty="0" smtClean="0">
                <a:latin typeface="+mn-ea"/>
              </a:rPr>
              <a:t>、语法格式：</a:t>
            </a:r>
            <a:endParaRPr lang="zh-CN" altLang="en-US" sz="2400" dirty="0">
              <a:latin typeface="+mn-ea"/>
            </a:endParaRPr>
          </a:p>
        </p:txBody>
      </p:sp>
      <p:sp>
        <p:nvSpPr>
          <p:cNvPr id="210948" name="Rectangle 4"/>
          <p:cNvSpPr>
            <a:spLocks noChangeArrowheads="1"/>
          </p:cNvSpPr>
          <p:nvPr/>
        </p:nvSpPr>
        <p:spPr bwMode="auto">
          <a:xfrm>
            <a:off x="0" y="3429000"/>
            <a:ext cx="9144000" cy="1938992"/>
          </a:xfrm>
          <a:prstGeom prst="rect">
            <a:avLst/>
          </a:prstGeom>
          <a:solidFill>
            <a:schemeClr val="accent3">
              <a:lumMod val="50000"/>
            </a:schemeClr>
          </a:solidFill>
          <a:ln>
            <a:noFill/>
          </a:ln>
          <a:extLst/>
        </p:spPr>
        <p:txBody>
          <a:bodyPr vert="horz" wrap="square" lIns="91440" tIns="45720" rIns="91440" bIns="45720" numCol="1" anchor="t" anchorCtr="0" compatLnSpc="1">
            <a:prstTxWarp prst="textNoShape">
              <a:avLst/>
            </a:prstTxWarp>
            <a:spAutoFit/>
          </a:bodyPr>
          <a:lstStyle/>
          <a:p>
            <a:pPr eaLnBrk="0" hangingPunct="0">
              <a:spcBef>
                <a:spcPts val="0"/>
              </a:spcBef>
              <a:buFont typeface="Arial" charset="0"/>
              <a:buNone/>
            </a:pPr>
            <a:r>
              <a:rPr lang="en-US" altLang="zh-CN" sz="2400" b="1" dirty="0">
                <a:solidFill>
                  <a:schemeClr val="bg1"/>
                </a:solidFill>
                <a:latin typeface="+mn-ea"/>
                <a:ea typeface="+mn-ea"/>
              </a:rPr>
              <a:t>import="</a:t>
            </a:r>
            <a:r>
              <a:rPr lang="en-US" altLang="zh-CN" sz="2400" b="1" dirty="0" err="1" smtClean="0">
                <a:solidFill>
                  <a:schemeClr val="bg1"/>
                </a:solidFill>
                <a:latin typeface="+mn-ea"/>
                <a:ea typeface="+mn-ea"/>
              </a:rPr>
              <a:t>javax.servlet.http.Cookie</a:t>
            </a:r>
            <a:r>
              <a:rPr lang="en-US" altLang="zh-CN" sz="2400" b="1" dirty="0" smtClean="0">
                <a:solidFill>
                  <a:schemeClr val="bg1"/>
                </a:solidFill>
                <a:latin typeface="+mn-ea"/>
              </a:rPr>
              <a:t>"</a:t>
            </a:r>
          </a:p>
          <a:p>
            <a:pPr eaLnBrk="0" hangingPunct="0">
              <a:spcBef>
                <a:spcPts val="0"/>
              </a:spcBef>
              <a:buFont typeface="Arial" charset="0"/>
              <a:buNone/>
            </a:pPr>
            <a:r>
              <a:rPr lang="en-US" altLang="zh-CN" sz="2400" b="1" dirty="0" smtClean="0">
                <a:solidFill>
                  <a:schemeClr val="bg1"/>
                </a:solidFill>
                <a:latin typeface="+mn-ea"/>
                <a:ea typeface="+mn-ea"/>
              </a:rPr>
              <a:t>&lt;%</a:t>
            </a:r>
          </a:p>
          <a:p>
            <a:pPr eaLnBrk="0" hangingPunct="0">
              <a:spcBef>
                <a:spcPts val="0"/>
              </a:spcBef>
              <a:buFont typeface="Arial" charset="0"/>
              <a:buNone/>
            </a:pPr>
            <a:r>
              <a:rPr lang="en-US" altLang="zh-CN" sz="2400" b="1" dirty="0" smtClean="0">
                <a:solidFill>
                  <a:schemeClr val="bg1"/>
                </a:solidFill>
                <a:latin typeface="+mn-ea"/>
                <a:ea typeface="+mn-ea"/>
              </a:rPr>
              <a:t>  Cookie co </a:t>
            </a:r>
            <a:r>
              <a:rPr lang="en-US" altLang="zh-CN" sz="2400" b="1" dirty="0">
                <a:solidFill>
                  <a:schemeClr val="bg1"/>
                </a:solidFill>
                <a:latin typeface="+mn-ea"/>
                <a:ea typeface="+mn-ea"/>
              </a:rPr>
              <a:t>=new </a:t>
            </a:r>
            <a:r>
              <a:rPr lang="en-US" altLang="zh-CN" sz="2400" b="1" dirty="0" smtClean="0">
                <a:solidFill>
                  <a:schemeClr val="bg1"/>
                </a:solidFill>
                <a:latin typeface="+mn-ea"/>
                <a:ea typeface="+mn-ea"/>
              </a:rPr>
              <a:t>Cookie("</a:t>
            </a:r>
            <a:r>
              <a:rPr lang="en-US" altLang="zh-CN" sz="2400" b="1" dirty="0" err="1">
                <a:solidFill>
                  <a:schemeClr val="bg1"/>
                </a:solidFill>
                <a:latin typeface="+mn-ea"/>
                <a:ea typeface="+mn-ea"/>
              </a:rPr>
              <a:t>Parameter","Value</a:t>
            </a:r>
            <a:r>
              <a:rPr lang="en-US" altLang="zh-CN" sz="2400" b="1" dirty="0" smtClean="0">
                <a:solidFill>
                  <a:schemeClr val="bg1"/>
                </a:solidFill>
                <a:latin typeface="+mn-ea"/>
                <a:ea typeface="+mn-ea"/>
              </a:rPr>
              <a:t>");</a:t>
            </a:r>
          </a:p>
          <a:p>
            <a:pPr eaLnBrk="0" hangingPunct="0">
              <a:spcBef>
                <a:spcPts val="0"/>
              </a:spcBef>
              <a:buFont typeface="Arial" charset="0"/>
              <a:buNone/>
            </a:pPr>
            <a:r>
              <a:rPr lang="en-US" altLang="zh-CN" sz="2400" b="1" dirty="0" smtClean="0">
                <a:solidFill>
                  <a:schemeClr val="bg1"/>
                </a:solidFill>
                <a:latin typeface="+mn-ea"/>
                <a:ea typeface="+mn-ea"/>
              </a:rPr>
              <a:t>  </a:t>
            </a:r>
            <a:r>
              <a:rPr lang="en-US" altLang="zh-CN" sz="2400" b="1" dirty="0" err="1" smtClean="0">
                <a:solidFill>
                  <a:srgbClr val="FFFF00"/>
                </a:solidFill>
                <a:latin typeface="+mn-ea"/>
                <a:ea typeface="+mn-ea"/>
              </a:rPr>
              <a:t>response.addCookie</a:t>
            </a:r>
            <a:r>
              <a:rPr lang="en-US" altLang="zh-CN" sz="2400" b="1" dirty="0" smtClean="0">
                <a:solidFill>
                  <a:srgbClr val="FFFF00"/>
                </a:solidFill>
                <a:latin typeface="+mn-ea"/>
                <a:ea typeface="+mn-ea"/>
              </a:rPr>
              <a:t>(co);</a:t>
            </a:r>
          </a:p>
          <a:p>
            <a:pPr eaLnBrk="0" hangingPunct="0">
              <a:spcBef>
                <a:spcPts val="0"/>
              </a:spcBef>
              <a:buFont typeface="Arial" charset="0"/>
              <a:buNone/>
            </a:pPr>
            <a:r>
              <a:rPr lang="en-US" altLang="zh-CN" sz="2400" b="1" dirty="0" smtClean="0">
                <a:solidFill>
                  <a:schemeClr val="bg1"/>
                </a:solidFill>
                <a:latin typeface="+mn-ea"/>
                <a:ea typeface="+mn-ea"/>
              </a:rPr>
              <a:t>%&gt;</a:t>
            </a:r>
            <a:endParaRPr lang="zh-CN" altLang="en-US" sz="2400" b="1" dirty="0">
              <a:solidFill>
                <a:schemeClr val="bg1"/>
              </a:solidFill>
              <a:latin typeface="+mn-ea"/>
              <a:ea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(1)</a:t>
            </a:r>
            <a:r>
              <a:rPr lang="zh-CN" altLang="en-US" dirty="0" smtClean="0"/>
              <a:t>创建</a:t>
            </a:r>
            <a:r>
              <a:rPr lang="en-US" altLang="zh-CN" dirty="0" smtClean="0"/>
              <a:t>Cookie</a:t>
            </a:r>
            <a:r>
              <a:rPr lang="zh-CN" altLang="en-US" dirty="0" smtClean="0"/>
              <a:t>对象</a:t>
            </a:r>
            <a:endParaRPr lang="zh-CN" altLang="en-US" dirty="0"/>
          </a:p>
        </p:txBody>
      </p:sp>
      <p:sp>
        <p:nvSpPr>
          <p:cNvPr id="6" name="Rectangle 4"/>
          <p:cNvSpPr>
            <a:spLocks noChangeArrowheads="1"/>
          </p:cNvSpPr>
          <p:nvPr/>
        </p:nvSpPr>
        <p:spPr bwMode="auto">
          <a:xfrm>
            <a:off x="0" y="1484784"/>
            <a:ext cx="9144000" cy="461665"/>
          </a:xfrm>
          <a:prstGeom prst="rect">
            <a:avLst/>
          </a:prstGeom>
          <a:solidFill>
            <a:schemeClr val="tx1"/>
          </a:solidFill>
          <a:ln>
            <a:noFill/>
          </a:ln>
          <a:extLst/>
        </p:spPr>
        <p:txBody>
          <a:bodyPr vert="horz" wrap="square" lIns="91440" tIns="45720" rIns="91440" bIns="45720" numCol="1" anchor="t" anchorCtr="0" compatLnSpc="1">
            <a:prstTxWarp prst="textNoShape">
              <a:avLst/>
            </a:prstTxWarp>
            <a:spAutoFit/>
          </a:bodyPr>
          <a:lstStyle/>
          <a:p>
            <a:pPr eaLnBrk="0" hangingPunct="0">
              <a:spcBef>
                <a:spcPts val="0"/>
              </a:spcBef>
              <a:buFont typeface="Arial" charset="0"/>
              <a:buNone/>
            </a:pPr>
            <a:r>
              <a:rPr lang="en-US" altLang="zh-CN" sz="2400" b="1" dirty="0" smtClean="0">
                <a:solidFill>
                  <a:schemeClr val="bg1"/>
                </a:solidFill>
                <a:latin typeface="+mn-ea"/>
                <a:ea typeface="+mn-ea"/>
              </a:rPr>
              <a:t>Cookie(</a:t>
            </a:r>
            <a:r>
              <a:rPr lang="en-US" altLang="zh-CN" sz="2400" b="1" dirty="0" err="1" smtClean="0">
                <a:solidFill>
                  <a:schemeClr val="bg1"/>
                </a:solidFill>
                <a:latin typeface="+mn-ea"/>
                <a:ea typeface="+mn-ea"/>
              </a:rPr>
              <a:t>java.lang.String</a:t>
            </a:r>
            <a:r>
              <a:rPr lang="en-US" altLang="zh-CN" sz="2400" b="1" dirty="0" smtClean="0">
                <a:solidFill>
                  <a:schemeClr val="bg1"/>
                </a:solidFill>
                <a:latin typeface="+mn-ea"/>
                <a:ea typeface="+mn-ea"/>
              </a:rPr>
              <a:t> </a:t>
            </a:r>
            <a:r>
              <a:rPr lang="en-US" altLang="zh-CN" sz="2400" b="1" dirty="0">
                <a:solidFill>
                  <a:schemeClr val="bg1"/>
                </a:solidFill>
                <a:latin typeface="+mn-ea"/>
                <a:ea typeface="+mn-ea"/>
              </a:rPr>
              <a:t>name, </a:t>
            </a:r>
            <a:r>
              <a:rPr lang="en-US" altLang="zh-CN" sz="2400" b="1" dirty="0" err="1">
                <a:solidFill>
                  <a:schemeClr val="bg1"/>
                </a:solidFill>
                <a:latin typeface="+mn-ea"/>
                <a:ea typeface="+mn-ea"/>
              </a:rPr>
              <a:t>java.lang.String</a:t>
            </a:r>
            <a:r>
              <a:rPr lang="en-US" altLang="zh-CN" sz="2400" b="1" dirty="0">
                <a:solidFill>
                  <a:schemeClr val="bg1"/>
                </a:solidFill>
                <a:latin typeface="+mn-ea"/>
                <a:ea typeface="+mn-ea"/>
              </a:rPr>
              <a:t> value)</a:t>
            </a:r>
            <a:endParaRPr lang="zh-CN" altLang="en-US" sz="2400" b="1" dirty="0">
              <a:solidFill>
                <a:schemeClr val="bg1"/>
              </a:solidFill>
              <a:latin typeface="+mn-ea"/>
              <a:ea typeface="+mn-ea"/>
            </a:endParaRPr>
          </a:p>
        </p:txBody>
      </p:sp>
      <p:sp>
        <p:nvSpPr>
          <p:cNvPr id="7" name="矩形标注 6"/>
          <p:cNvSpPr/>
          <p:nvPr/>
        </p:nvSpPr>
        <p:spPr>
          <a:xfrm>
            <a:off x="1835696" y="2378497"/>
            <a:ext cx="3180879" cy="936104"/>
          </a:xfrm>
          <a:prstGeom prst="wedgeRectCallout">
            <a:avLst>
              <a:gd name="adj1" fmla="val -694"/>
              <a:gd name="adj2" fmla="val -97589"/>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dirty="0">
                <a:latin typeface="+mn-ea"/>
              </a:rPr>
              <a:t>第一个形参</a:t>
            </a:r>
            <a:r>
              <a:rPr lang="zh-CN" altLang="en-US" sz="2400" dirty="0" smtClean="0">
                <a:latin typeface="+mn-ea"/>
              </a:rPr>
              <a:t>是</a:t>
            </a:r>
            <a:r>
              <a:rPr lang="en-US" altLang="zh-CN" sz="2400" dirty="0" smtClean="0">
                <a:latin typeface="+mn-ea"/>
              </a:rPr>
              <a:t>Cookie</a:t>
            </a:r>
            <a:r>
              <a:rPr lang="zh-CN" altLang="en-US" sz="2400" dirty="0" smtClean="0">
                <a:latin typeface="+mn-ea"/>
              </a:rPr>
              <a:t>数据</a:t>
            </a:r>
            <a:r>
              <a:rPr lang="zh-CN" altLang="en-US" sz="2400" dirty="0">
                <a:latin typeface="+mn-ea"/>
              </a:rPr>
              <a:t>的变量名</a:t>
            </a:r>
            <a:endParaRPr lang="zh-CN" altLang="en-US" sz="2400" dirty="0"/>
          </a:p>
        </p:txBody>
      </p:sp>
      <p:sp>
        <p:nvSpPr>
          <p:cNvPr id="9" name="矩形标注 8"/>
          <p:cNvSpPr/>
          <p:nvPr/>
        </p:nvSpPr>
        <p:spPr>
          <a:xfrm>
            <a:off x="5567585" y="2378497"/>
            <a:ext cx="3180879" cy="936104"/>
          </a:xfrm>
          <a:prstGeom prst="wedgeRectCallout">
            <a:avLst>
              <a:gd name="adj1" fmla="val -2617"/>
              <a:gd name="adj2" fmla="val -95554"/>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dirty="0">
                <a:latin typeface="+mn-ea"/>
              </a:rPr>
              <a:t>第二个形参是待保存的数据，字符串类型</a:t>
            </a:r>
            <a:endParaRPr lang="zh-CN" altLang="en-US" sz="2400" dirty="0"/>
          </a:p>
        </p:txBody>
      </p:sp>
      <p:sp>
        <p:nvSpPr>
          <p:cNvPr id="10" name="矩形标注 9"/>
          <p:cNvSpPr/>
          <p:nvPr/>
        </p:nvSpPr>
        <p:spPr>
          <a:xfrm>
            <a:off x="2280271" y="5229200"/>
            <a:ext cx="3875905" cy="936104"/>
          </a:xfrm>
          <a:prstGeom prst="wedgeRectCallout">
            <a:avLst>
              <a:gd name="adj1" fmla="val -33258"/>
              <a:gd name="adj2" fmla="val -7520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dirty="0">
                <a:solidFill>
                  <a:schemeClr val="bg1"/>
                </a:solidFill>
                <a:latin typeface="+mn-ea"/>
              </a:rPr>
              <a:t>如需增加多个</a:t>
            </a:r>
            <a:r>
              <a:rPr lang="en-US" altLang="zh-CN" sz="2000" dirty="0">
                <a:solidFill>
                  <a:schemeClr val="bg1"/>
                </a:solidFill>
                <a:latin typeface="+mn-ea"/>
              </a:rPr>
              <a:t>Cookie</a:t>
            </a:r>
            <a:r>
              <a:rPr lang="zh-CN" altLang="en-US" sz="2000" dirty="0">
                <a:solidFill>
                  <a:schemeClr val="bg1"/>
                </a:solidFill>
                <a:latin typeface="+mn-ea"/>
              </a:rPr>
              <a:t>属性，增加</a:t>
            </a:r>
            <a:r>
              <a:rPr lang="en-US" altLang="zh-CN" sz="2000" dirty="0" err="1">
                <a:solidFill>
                  <a:schemeClr val="bg1"/>
                </a:solidFill>
                <a:latin typeface="+mn-ea"/>
              </a:rPr>
              <a:t>response.addCookie</a:t>
            </a:r>
            <a:r>
              <a:rPr lang="en-US" altLang="zh-CN" sz="2000" dirty="0">
                <a:solidFill>
                  <a:schemeClr val="bg1"/>
                </a:solidFill>
                <a:latin typeface="+mn-ea"/>
              </a:rPr>
              <a:t>()</a:t>
            </a:r>
            <a:r>
              <a:rPr lang="zh-CN" altLang="en-US" sz="2000" dirty="0">
                <a:solidFill>
                  <a:schemeClr val="bg1"/>
                </a:solidFill>
                <a:latin typeface="+mn-ea"/>
              </a:rPr>
              <a:t>即可</a:t>
            </a:r>
            <a:endParaRPr lang="zh-CN" altLang="en-US" sz="2000" dirty="0">
              <a:latin typeface="+mn-ea"/>
            </a:endParaRPr>
          </a:p>
        </p:txBody>
      </p:sp>
    </p:spTree>
    <p:extLst>
      <p:ext uri="{BB962C8B-B14F-4D97-AF65-F5344CB8AC3E}">
        <p14:creationId xmlns:p14="http://schemas.microsoft.com/office/powerpoint/2010/main" val="2790739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0948"/>
                                        </p:tgtEl>
                                        <p:attrNameLst>
                                          <p:attrName>style.visibility</p:attrName>
                                        </p:attrNameLst>
                                      </p:cBhvr>
                                      <p:to>
                                        <p:strVal val="visible"/>
                                      </p:to>
                                    </p:set>
                                    <p:animEffect transition="in" filter="wipe(up)">
                                      <p:cBhvr>
                                        <p:cTn id="17" dur="500"/>
                                        <p:tgtEl>
                                          <p:spTgt spid="2109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nimBg="1"/>
      <p:bldP spid="7" grpId="0"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type="body" idx="1"/>
          </p:nvPr>
        </p:nvSpPr>
        <p:spPr>
          <a:xfrm>
            <a:off x="12998" y="2958043"/>
            <a:ext cx="9131002"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zh-CN" altLang="en-US" sz="2400" dirty="0" smtClean="0">
                <a:latin typeface="+mn-ea"/>
              </a:rPr>
              <a:t>然后再遍历数组，获得</a:t>
            </a:r>
            <a:r>
              <a:rPr lang="en-US" altLang="zh-CN" sz="2400" dirty="0" smtClean="0">
                <a:latin typeface="+mn-ea"/>
              </a:rPr>
              <a:t>Cookie</a:t>
            </a:r>
            <a:r>
              <a:rPr lang="zh-CN" altLang="en-US" sz="2400" dirty="0" smtClean="0">
                <a:latin typeface="+mn-ea"/>
              </a:rPr>
              <a:t>中的指定名称和数值，语法格式：</a:t>
            </a:r>
            <a:endParaRPr lang="zh-CN" altLang="en-US" sz="2400" dirty="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(2)</a:t>
            </a:r>
            <a:r>
              <a:rPr lang="zh-CN" altLang="en-US" dirty="0" smtClean="0"/>
              <a:t>读取</a:t>
            </a:r>
            <a:r>
              <a:rPr lang="en-US" altLang="zh-CN" dirty="0" smtClean="0"/>
              <a:t>Cookie</a:t>
            </a:r>
            <a:r>
              <a:rPr lang="zh-CN" altLang="en-US" dirty="0" smtClean="0"/>
              <a:t>对象</a:t>
            </a:r>
            <a:endParaRPr lang="zh-CN" altLang="en-US" dirty="0"/>
          </a:p>
        </p:txBody>
      </p:sp>
      <p:sp>
        <p:nvSpPr>
          <p:cNvPr id="6" name="Rectangle 4"/>
          <p:cNvSpPr>
            <a:spLocks noChangeArrowheads="1"/>
          </p:cNvSpPr>
          <p:nvPr/>
        </p:nvSpPr>
        <p:spPr bwMode="auto">
          <a:xfrm>
            <a:off x="0" y="3462099"/>
            <a:ext cx="9144000" cy="830997"/>
          </a:xfrm>
          <a:prstGeom prst="rect">
            <a:avLst/>
          </a:prstGeom>
          <a:solidFill>
            <a:schemeClr val="tx1"/>
          </a:solidFill>
          <a:ln>
            <a:noFill/>
          </a:ln>
          <a:extLst/>
        </p:spPr>
        <p:txBody>
          <a:bodyPr vert="horz" wrap="square" lIns="91440" tIns="45720" rIns="91440" bIns="45720" numCol="1" anchor="t" anchorCtr="0" compatLnSpc="1">
            <a:prstTxWarp prst="textNoShape">
              <a:avLst/>
            </a:prstTxWarp>
            <a:spAutoFit/>
          </a:bodyPr>
          <a:lstStyle/>
          <a:p>
            <a:pPr eaLnBrk="0" hangingPunct="0">
              <a:spcBef>
                <a:spcPts val="0"/>
              </a:spcBef>
              <a:buFont typeface="Arial" charset="0"/>
              <a:buNone/>
            </a:pPr>
            <a:r>
              <a:rPr lang="zh-CN" altLang="en-US" sz="2400" b="1" dirty="0">
                <a:solidFill>
                  <a:schemeClr val="bg1"/>
                </a:solidFill>
                <a:latin typeface="+mn-ea"/>
                <a:ea typeface="+mn-ea"/>
              </a:rPr>
              <a:t>读取</a:t>
            </a:r>
            <a:r>
              <a:rPr lang="en-US" altLang="zh-CN" sz="2400" b="1" dirty="0">
                <a:solidFill>
                  <a:schemeClr val="bg1"/>
                </a:solidFill>
                <a:latin typeface="+mn-ea"/>
                <a:ea typeface="+mn-ea"/>
              </a:rPr>
              <a:t>Cookie</a:t>
            </a:r>
            <a:r>
              <a:rPr lang="zh-CN" altLang="en-US" sz="2400" b="1" dirty="0">
                <a:solidFill>
                  <a:schemeClr val="bg1"/>
                </a:solidFill>
                <a:latin typeface="+mn-ea"/>
                <a:ea typeface="+mn-ea"/>
              </a:rPr>
              <a:t>名：</a:t>
            </a:r>
            <a:r>
              <a:rPr lang="en-US" altLang="zh-CN" sz="2400" b="1" dirty="0" smtClean="0">
                <a:solidFill>
                  <a:schemeClr val="bg1"/>
                </a:solidFill>
                <a:latin typeface="+mn-ea"/>
                <a:ea typeface="+mn-ea"/>
              </a:rPr>
              <a:t>Cookie[</a:t>
            </a:r>
            <a:r>
              <a:rPr lang="en-US" altLang="zh-CN" sz="2400" b="1" dirty="0" err="1" smtClean="0">
                <a:solidFill>
                  <a:schemeClr val="bg1"/>
                </a:solidFill>
                <a:latin typeface="+mn-ea"/>
                <a:ea typeface="+mn-ea"/>
              </a:rPr>
              <a:t>i</a:t>
            </a:r>
            <a:r>
              <a:rPr lang="en-US" altLang="zh-CN" sz="2400" b="1" dirty="0" smtClean="0">
                <a:solidFill>
                  <a:schemeClr val="bg1"/>
                </a:solidFill>
                <a:latin typeface="+mn-ea"/>
                <a:ea typeface="+mn-ea"/>
              </a:rPr>
              <a:t>].</a:t>
            </a:r>
            <a:r>
              <a:rPr lang="en-US" altLang="zh-CN" sz="2400" b="1" dirty="0" err="1">
                <a:solidFill>
                  <a:schemeClr val="bg1"/>
                </a:solidFill>
                <a:latin typeface="+mn-ea"/>
                <a:ea typeface="+mn-ea"/>
              </a:rPr>
              <a:t>getName</a:t>
            </a:r>
            <a:r>
              <a:rPr lang="en-US" altLang="zh-CN" sz="2400" b="1" dirty="0">
                <a:solidFill>
                  <a:schemeClr val="bg1"/>
                </a:solidFill>
                <a:latin typeface="+mn-ea"/>
                <a:ea typeface="+mn-ea"/>
              </a:rPr>
              <a:t>()</a:t>
            </a:r>
          </a:p>
          <a:p>
            <a:pPr eaLnBrk="0" hangingPunct="0">
              <a:spcBef>
                <a:spcPts val="0"/>
              </a:spcBef>
              <a:buFont typeface="Arial" charset="0"/>
              <a:buNone/>
            </a:pPr>
            <a:r>
              <a:rPr lang="zh-CN" altLang="en-US" sz="2400" b="1" dirty="0">
                <a:solidFill>
                  <a:schemeClr val="bg1"/>
                </a:solidFill>
                <a:latin typeface="+mn-ea"/>
                <a:ea typeface="+mn-ea"/>
              </a:rPr>
              <a:t>读取</a:t>
            </a:r>
            <a:r>
              <a:rPr lang="en-US" altLang="zh-CN" sz="2400" b="1" dirty="0">
                <a:solidFill>
                  <a:schemeClr val="bg1"/>
                </a:solidFill>
                <a:latin typeface="+mn-ea"/>
                <a:ea typeface="+mn-ea"/>
              </a:rPr>
              <a:t>Cookie</a:t>
            </a:r>
            <a:r>
              <a:rPr lang="zh-CN" altLang="en-US" sz="2400" b="1" dirty="0">
                <a:solidFill>
                  <a:schemeClr val="bg1"/>
                </a:solidFill>
                <a:latin typeface="+mn-ea"/>
                <a:ea typeface="+mn-ea"/>
              </a:rPr>
              <a:t>值</a:t>
            </a:r>
            <a:r>
              <a:rPr lang="zh-CN" altLang="en-US" sz="2400" b="1" dirty="0" smtClean="0">
                <a:solidFill>
                  <a:schemeClr val="bg1"/>
                </a:solidFill>
                <a:latin typeface="+mn-ea"/>
                <a:ea typeface="+mn-ea"/>
              </a:rPr>
              <a:t>：</a:t>
            </a:r>
            <a:r>
              <a:rPr lang="en-US" altLang="zh-CN" sz="2400" b="1" dirty="0" smtClean="0">
                <a:solidFill>
                  <a:schemeClr val="bg1"/>
                </a:solidFill>
                <a:latin typeface="+mn-ea"/>
                <a:ea typeface="+mn-ea"/>
              </a:rPr>
              <a:t>Cookie[</a:t>
            </a:r>
            <a:r>
              <a:rPr lang="en-US" altLang="zh-CN" sz="2400" b="1" dirty="0" err="1" smtClean="0">
                <a:solidFill>
                  <a:schemeClr val="bg1"/>
                </a:solidFill>
                <a:latin typeface="+mn-ea"/>
                <a:ea typeface="+mn-ea"/>
              </a:rPr>
              <a:t>i</a:t>
            </a:r>
            <a:r>
              <a:rPr lang="en-US" altLang="zh-CN" sz="2400" b="1" dirty="0" smtClean="0">
                <a:solidFill>
                  <a:schemeClr val="bg1"/>
                </a:solidFill>
                <a:latin typeface="+mn-ea"/>
                <a:ea typeface="+mn-ea"/>
              </a:rPr>
              <a:t>].</a:t>
            </a:r>
            <a:r>
              <a:rPr lang="en-US" altLang="zh-CN" sz="2400" b="1" dirty="0" err="1" smtClean="0">
                <a:solidFill>
                  <a:schemeClr val="bg1"/>
                </a:solidFill>
                <a:latin typeface="+mn-ea"/>
                <a:ea typeface="+mn-ea"/>
              </a:rPr>
              <a:t>getValue</a:t>
            </a:r>
            <a:r>
              <a:rPr lang="en-US" altLang="zh-CN" sz="2400" b="1" dirty="0" smtClean="0">
                <a:solidFill>
                  <a:schemeClr val="bg1"/>
                </a:solidFill>
                <a:latin typeface="+mn-ea"/>
                <a:ea typeface="+mn-ea"/>
              </a:rPr>
              <a:t> </a:t>
            </a:r>
            <a:r>
              <a:rPr lang="en-US" altLang="zh-CN" sz="2400" b="1" dirty="0">
                <a:solidFill>
                  <a:schemeClr val="bg1"/>
                </a:solidFill>
                <a:latin typeface="+mn-ea"/>
                <a:ea typeface="+mn-ea"/>
              </a:rPr>
              <a:t>()</a:t>
            </a:r>
            <a:endParaRPr lang="zh-CN" altLang="en-US" sz="2400" b="1" dirty="0">
              <a:solidFill>
                <a:schemeClr val="bg1"/>
              </a:solidFill>
              <a:latin typeface="+mn-ea"/>
              <a:ea typeface="+mn-ea"/>
            </a:endParaRPr>
          </a:p>
        </p:txBody>
      </p:sp>
      <p:sp>
        <p:nvSpPr>
          <p:cNvPr id="9" name="Rectangle 4"/>
          <p:cNvSpPr>
            <a:spLocks noChangeArrowheads="1"/>
          </p:cNvSpPr>
          <p:nvPr/>
        </p:nvSpPr>
        <p:spPr bwMode="auto">
          <a:xfrm>
            <a:off x="0" y="1724615"/>
            <a:ext cx="9144000" cy="1200329"/>
          </a:xfrm>
          <a:prstGeom prst="rect">
            <a:avLst/>
          </a:prstGeom>
          <a:solidFill>
            <a:schemeClr val="tx1"/>
          </a:solidFill>
          <a:ln>
            <a:noFill/>
          </a:ln>
          <a:extLst/>
        </p:spPr>
        <p:txBody>
          <a:bodyPr vert="horz" wrap="square" lIns="91440" tIns="45720" rIns="91440" bIns="45720" numCol="1" anchor="t" anchorCtr="0" compatLnSpc="1">
            <a:prstTxWarp prst="textNoShape">
              <a:avLst/>
            </a:prstTxWarp>
            <a:spAutoFit/>
          </a:bodyPr>
          <a:lstStyle/>
          <a:p>
            <a:pPr eaLnBrk="0" hangingPunct="0">
              <a:spcBef>
                <a:spcPts val="0"/>
              </a:spcBef>
              <a:buFont typeface="Arial" charset="0"/>
              <a:buNone/>
            </a:pPr>
            <a:r>
              <a:rPr lang="en-US" altLang="zh-CN" sz="2400" b="1" dirty="0">
                <a:solidFill>
                  <a:schemeClr val="bg1"/>
                </a:solidFill>
                <a:latin typeface="+mn-ea"/>
                <a:ea typeface="+mn-ea"/>
              </a:rPr>
              <a:t>&lt;%</a:t>
            </a:r>
          </a:p>
          <a:p>
            <a:pPr eaLnBrk="0" hangingPunct="0">
              <a:spcBef>
                <a:spcPts val="0"/>
              </a:spcBef>
              <a:buFont typeface="Arial" charset="0"/>
              <a:buNone/>
            </a:pPr>
            <a:r>
              <a:rPr lang="en-US" altLang="zh-CN" sz="2400" b="1" dirty="0">
                <a:solidFill>
                  <a:schemeClr val="bg1"/>
                </a:solidFill>
                <a:latin typeface="+mn-ea"/>
                <a:ea typeface="+mn-ea"/>
              </a:rPr>
              <a:t>  </a:t>
            </a:r>
            <a:r>
              <a:rPr lang="en-US" altLang="zh-CN" sz="2400" b="1" dirty="0" smtClean="0">
                <a:solidFill>
                  <a:schemeClr val="bg1"/>
                </a:solidFill>
                <a:latin typeface="+mn-ea"/>
                <a:ea typeface="+mn-ea"/>
              </a:rPr>
              <a:t>Cookie</a:t>
            </a:r>
            <a:r>
              <a:rPr lang="en-US" altLang="zh-CN" sz="2400" b="1" smtClean="0">
                <a:solidFill>
                  <a:schemeClr val="bg1"/>
                </a:solidFill>
                <a:latin typeface="+mn-ea"/>
                <a:ea typeface="+mn-ea"/>
              </a:rPr>
              <a:t>[] Cookies=</a:t>
            </a:r>
            <a:r>
              <a:rPr lang="en-US" altLang="zh-CN" sz="2400" b="1" dirty="0" err="1" smtClean="0">
                <a:solidFill>
                  <a:schemeClr val="bg1"/>
                </a:solidFill>
                <a:latin typeface="+mn-ea"/>
                <a:ea typeface="+mn-ea"/>
              </a:rPr>
              <a:t>request.getCookies</a:t>
            </a:r>
            <a:r>
              <a:rPr lang="en-US" altLang="zh-CN" sz="2400" b="1" dirty="0">
                <a:solidFill>
                  <a:schemeClr val="bg1"/>
                </a:solidFill>
                <a:latin typeface="+mn-ea"/>
                <a:ea typeface="+mn-ea"/>
              </a:rPr>
              <a:t>();</a:t>
            </a:r>
          </a:p>
          <a:p>
            <a:pPr eaLnBrk="0" hangingPunct="0">
              <a:spcBef>
                <a:spcPts val="0"/>
              </a:spcBef>
              <a:buFont typeface="Arial" charset="0"/>
              <a:buNone/>
            </a:pPr>
            <a:r>
              <a:rPr lang="en-US" altLang="zh-CN" sz="2400" b="1" dirty="0">
                <a:solidFill>
                  <a:schemeClr val="bg1"/>
                </a:solidFill>
                <a:latin typeface="+mn-ea"/>
                <a:ea typeface="+mn-ea"/>
              </a:rPr>
              <a:t>%&gt;</a:t>
            </a:r>
          </a:p>
        </p:txBody>
      </p:sp>
      <p:sp>
        <p:nvSpPr>
          <p:cNvPr id="10" name="Rectangle 3"/>
          <p:cNvSpPr txBox="1">
            <a:spLocks noChangeArrowheads="1"/>
          </p:cNvSpPr>
          <p:nvPr/>
        </p:nvSpPr>
        <p:spPr bwMode="auto">
          <a:xfrm>
            <a:off x="12998" y="908720"/>
            <a:ext cx="91310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zh-CN" altLang="en-US" sz="2400" dirty="0" smtClean="0">
                <a:latin typeface="+mn-ea"/>
              </a:rPr>
              <a:t>绝大部分时候，</a:t>
            </a:r>
            <a:r>
              <a:rPr lang="en-US" altLang="zh-CN" sz="2400" dirty="0" smtClean="0">
                <a:latin typeface="+mn-ea"/>
              </a:rPr>
              <a:t>Cookie</a:t>
            </a:r>
            <a:r>
              <a:rPr lang="zh-CN" altLang="en-US" sz="2400" dirty="0" smtClean="0">
                <a:latin typeface="+mn-ea"/>
              </a:rPr>
              <a:t>对象中的数据不止一个，所以，我们在读取</a:t>
            </a:r>
            <a:r>
              <a:rPr lang="en-US" altLang="zh-CN" sz="2400" dirty="0" smtClean="0">
                <a:latin typeface="+mn-ea"/>
              </a:rPr>
              <a:t>Cookie</a:t>
            </a:r>
            <a:r>
              <a:rPr lang="zh-CN" altLang="en-US" sz="2400" dirty="0" smtClean="0">
                <a:latin typeface="+mn-ea"/>
              </a:rPr>
              <a:t>对象的时候，一般会建立一个数组来进行</a:t>
            </a:r>
            <a:r>
              <a:rPr lang="zh-CN" altLang="en-US" sz="2400" dirty="0">
                <a:latin typeface="+mn-ea"/>
              </a:rPr>
              <a:t>存放</a:t>
            </a:r>
            <a:r>
              <a:rPr lang="zh-CN" altLang="en-US" sz="2400" dirty="0" smtClean="0">
                <a:latin typeface="+mn-ea"/>
              </a:rPr>
              <a:t>。语法</a:t>
            </a:r>
            <a:r>
              <a:rPr lang="zh-CN" altLang="en-US" sz="2400" dirty="0">
                <a:latin typeface="+mn-ea"/>
              </a:rPr>
              <a:t>格式：</a:t>
            </a:r>
          </a:p>
        </p:txBody>
      </p:sp>
    </p:spTree>
    <p:extLst>
      <p:ext uri="{BB962C8B-B14F-4D97-AF65-F5344CB8AC3E}">
        <p14:creationId xmlns:p14="http://schemas.microsoft.com/office/powerpoint/2010/main" val="2894857764"/>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(3)Cookie</a:t>
            </a:r>
            <a:r>
              <a:rPr lang="zh-CN" altLang="en-US" dirty="0" smtClean="0"/>
              <a:t>中的乱码问题</a:t>
            </a:r>
            <a:endParaRPr lang="zh-CN" altLang="en-US" dirty="0"/>
          </a:p>
        </p:txBody>
      </p:sp>
      <p:sp>
        <p:nvSpPr>
          <p:cNvPr id="3" name="内容占位符 2"/>
          <p:cNvSpPr>
            <a:spLocks noGrp="1"/>
          </p:cNvSpPr>
          <p:nvPr>
            <p:ph idx="1"/>
          </p:nvPr>
        </p:nvSpPr>
        <p:spPr>
          <a:xfrm>
            <a:off x="86816" y="980728"/>
            <a:ext cx="8949680" cy="461665"/>
          </a:xfrm>
        </p:spPr>
        <p:txBody>
          <a:bodyPr/>
          <a:lstStyle/>
          <a:p>
            <a:pPr marL="0" indent="0">
              <a:buNone/>
            </a:pPr>
            <a:r>
              <a:rPr lang="en-US" altLang="zh-CN" sz="2400" dirty="0" smtClean="0">
                <a:latin typeface="+mn-ea"/>
              </a:rPr>
              <a:t>Cookie</a:t>
            </a:r>
            <a:r>
              <a:rPr lang="zh-CN" altLang="en-US" sz="2400" dirty="0" smtClean="0">
                <a:latin typeface="+mn-ea"/>
              </a:rPr>
              <a:t>不能</a:t>
            </a:r>
            <a:r>
              <a:rPr lang="zh-CN" altLang="en-US" sz="2400" dirty="0">
                <a:latin typeface="+mn-ea"/>
              </a:rPr>
              <a:t>直接存中文，中文必须编码</a:t>
            </a:r>
            <a:r>
              <a:rPr lang="zh-CN" altLang="en-US" sz="2400" dirty="0" smtClean="0">
                <a:latin typeface="+mn-ea"/>
              </a:rPr>
              <a:t>成</a:t>
            </a:r>
            <a:r>
              <a:rPr lang="en-US" altLang="zh-CN" sz="2400" dirty="0" smtClean="0">
                <a:latin typeface="+mn-ea"/>
              </a:rPr>
              <a:t>ASCCII</a:t>
            </a:r>
            <a:r>
              <a:rPr lang="zh-CN" altLang="en-US" sz="2400" dirty="0" smtClean="0">
                <a:latin typeface="+mn-ea"/>
              </a:rPr>
              <a:t>串</a:t>
            </a:r>
            <a:r>
              <a:rPr lang="zh-CN" altLang="en-US" sz="2400" dirty="0">
                <a:latin typeface="+mn-ea"/>
              </a:rPr>
              <a:t>才</a:t>
            </a:r>
            <a:r>
              <a:rPr lang="zh-CN" altLang="en-US" sz="2400" dirty="0" smtClean="0">
                <a:latin typeface="+mn-ea"/>
              </a:rPr>
              <a:t>行。</a:t>
            </a:r>
            <a:endParaRPr lang="en-US" altLang="zh-CN" sz="2400" dirty="0" smtClean="0">
              <a:latin typeface="+mn-ea"/>
            </a:endParaRPr>
          </a:p>
        </p:txBody>
      </p:sp>
      <p:sp>
        <p:nvSpPr>
          <p:cNvPr id="4" name="矩形 3"/>
          <p:cNvSpPr/>
          <p:nvPr/>
        </p:nvSpPr>
        <p:spPr>
          <a:xfrm>
            <a:off x="0" y="1963479"/>
            <a:ext cx="9144000" cy="757130"/>
          </a:xfrm>
          <a:prstGeom prst="rect">
            <a:avLst/>
          </a:prstGeom>
          <a:solidFill>
            <a:schemeClr val="accent3">
              <a:lumMod val="5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nSpc>
                <a:spcPct val="90000"/>
              </a:lnSpc>
            </a:pPr>
            <a:r>
              <a:rPr lang="en-US" altLang="zh-CN" sz="2400" b="1" dirty="0">
                <a:solidFill>
                  <a:schemeClr val="bg1"/>
                </a:solidFill>
                <a:latin typeface="+mn-ea"/>
                <a:ea typeface="+mn-ea"/>
              </a:rPr>
              <a:t>String </a:t>
            </a:r>
            <a:r>
              <a:rPr lang="en-US" altLang="zh-CN" sz="2400" b="1" dirty="0" err="1" smtClean="0">
                <a:solidFill>
                  <a:schemeClr val="bg1"/>
                </a:solidFill>
                <a:latin typeface="+mn-ea"/>
                <a:ea typeface="+mn-ea"/>
              </a:rPr>
              <a:t>str</a:t>
            </a:r>
            <a:r>
              <a:rPr lang="en-US" altLang="zh-CN" sz="2400" b="1" dirty="0">
                <a:solidFill>
                  <a:schemeClr val="bg1"/>
                </a:solidFill>
                <a:latin typeface="+mn-ea"/>
                <a:ea typeface="+mn-ea"/>
              </a:rPr>
              <a:t> </a:t>
            </a:r>
            <a:r>
              <a:rPr lang="en-US" altLang="zh-CN" sz="2400" b="1" dirty="0" smtClean="0">
                <a:solidFill>
                  <a:schemeClr val="bg1"/>
                </a:solidFill>
                <a:latin typeface="+mn-ea"/>
                <a:ea typeface="+mn-ea"/>
              </a:rPr>
              <a:t>=</a:t>
            </a:r>
            <a:r>
              <a:rPr lang="en-US" altLang="zh-CN" sz="2400" b="1" dirty="0">
                <a:solidFill>
                  <a:schemeClr val="bg1"/>
                </a:solidFill>
                <a:latin typeface="+mn-ea"/>
                <a:ea typeface="+mn-ea"/>
              </a:rPr>
              <a:t> </a:t>
            </a:r>
            <a:r>
              <a:rPr lang="en-US" altLang="zh-CN" sz="2400" b="1" dirty="0" err="1" smtClean="0">
                <a:solidFill>
                  <a:schemeClr val="bg1"/>
                </a:solidFill>
                <a:latin typeface="+mn-ea"/>
                <a:ea typeface="+mn-ea"/>
              </a:rPr>
              <a:t>java.net.</a:t>
            </a:r>
            <a:r>
              <a:rPr lang="en-US" altLang="zh-CN" sz="2400" b="1" dirty="0" err="1" smtClean="0">
                <a:solidFill>
                  <a:srgbClr val="FFFF00"/>
                </a:solidFill>
                <a:latin typeface="+mn-ea"/>
                <a:ea typeface="+mn-ea"/>
              </a:rPr>
              <a:t>URLEncoder.encode</a:t>
            </a:r>
            <a:r>
              <a:rPr lang="en-US" altLang="zh-CN" sz="2400" b="1" dirty="0" smtClean="0">
                <a:solidFill>
                  <a:schemeClr val="bg1"/>
                </a:solidFill>
                <a:latin typeface="+mn-ea"/>
                <a:ea typeface="+mn-ea"/>
              </a:rPr>
              <a:t>(</a:t>
            </a:r>
            <a:r>
              <a:rPr lang="zh-CN" altLang="en-US" sz="2400" b="1" dirty="0" smtClean="0">
                <a:solidFill>
                  <a:schemeClr val="bg1"/>
                </a:solidFill>
                <a:latin typeface="+mn-ea"/>
                <a:ea typeface="+mn-ea"/>
              </a:rPr>
              <a:t>原中文字串</a:t>
            </a:r>
            <a:r>
              <a:rPr lang="en-US" altLang="zh-CN" sz="2400" b="1" dirty="0" smtClean="0">
                <a:solidFill>
                  <a:schemeClr val="bg1"/>
                </a:solidFill>
                <a:latin typeface="+mn-ea"/>
                <a:ea typeface="+mn-ea"/>
              </a:rPr>
              <a:t>,”utf-8</a:t>
            </a:r>
            <a:r>
              <a:rPr lang="zh-CN" altLang="en-US" sz="2400" b="1" dirty="0" smtClean="0">
                <a:solidFill>
                  <a:schemeClr val="bg1"/>
                </a:solidFill>
                <a:latin typeface="+mn-ea"/>
                <a:ea typeface="+mn-ea"/>
              </a:rPr>
              <a:t>“</a:t>
            </a:r>
            <a:r>
              <a:rPr lang="en-US" altLang="zh-CN" sz="2400" b="1" dirty="0" smtClean="0">
                <a:solidFill>
                  <a:schemeClr val="bg1"/>
                </a:solidFill>
                <a:latin typeface="+mn-ea"/>
                <a:ea typeface="+mn-ea"/>
              </a:rPr>
              <a:t>);</a:t>
            </a:r>
            <a:endParaRPr lang="zh-CN" altLang="en-US" sz="2400" b="1" dirty="0">
              <a:solidFill>
                <a:schemeClr val="bg1"/>
              </a:solidFill>
              <a:latin typeface="+mn-ea"/>
              <a:ea typeface="+mn-ea"/>
            </a:endParaRPr>
          </a:p>
        </p:txBody>
      </p:sp>
      <p:sp>
        <p:nvSpPr>
          <p:cNvPr id="6" name="矩形 5"/>
          <p:cNvSpPr/>
          <p:nvPr/>
        </p:nvSpPr>
        <p:spPr>
          <a:xfrm>
            <a:off x="28600" y="1472257"/>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0" hangingPunct="0">
              <a:spcBef>
                <a:spcPct val="20000"/>
              </a:spcBef>
              <a:buFont typeface="Arial" charset="0"/>
              <a:buNone/>
            </a:pPr>
            <a:r>
              <a:rPr lang="en-US" altLang="zh-CN" sz="2400" b="1" dirty="0">
                <a:solidFill>
                  <a:srgbClr val="003300"/>
                </a:solidFill>
                <a:latin typeface="+mn-ea"/>
                <a:ea typeface="+mn-ea"/>
              </a:rPr>
              <a:t>(1)</a:t>
            </a:r>
            <a:r>
              <a:rPr lang="zh-CN" altLang="en-US" sz="2400" b="1" dirty="0">
                <a:solidFill>
                  <a:srgbClr val="003300"/>
                </a:solidFill>
                <a:latin typeface="+mn-ea"/>
                <a:ea typeface="+mn-ea"/>
              </a:rPr>
              <a:t>在写入的时候，我们可以</a:t>
            </a:r>
            <a:r>
              <a:rPr lang="zh-CN" altLang="en-US" sz="2400" b="1" dirty="0" smtClean="0">
                <a:solidFill>
                  <a:srgbClr val="003300"/>
                </a:solidFill>
                <a:latin typeface="+mn-ea"/>
                <a:ea typeface="+mn-ea"/>
              </a:rPr>
              <a:t>使用以下方法，</a:t>
            </a:r>
            <a:r>
              <a:rPr lang="zh-CN" altLang="en-US" sz="2400" b="1" dirty="0">
                <a:solidFill>
                  <a:srgbClr val="003300"/>
                </a:solidFill>
                <a:latin typeface="+mn-ea"/>
              </a:rPr>
              <a:t>对原字符串进行编码</a:t>
            </a:r>
            <a:endParaRPr lang="zh-CN" altLang="en-US" sz="2400" b="1" dirty="0">
              <a:solidFill>
                <a:srgbClr val="003300"/>
              </a:solidFill>
              <a:latin typeface="+mn-ea"/>
              <a:ea typeface="+mn-ea"/>
            </a:endParaRPr>
          </a:p>
        </p:txBody>
      </p:sp>
      <p:sp>
        <p:nvSpPr>
          <p:cNvPr id="7" name="矩形 6"/>
          <p:cNvSpPr/>
          <p:nvPr/>
        </p:nvSpPr>
        <p:spPr>
          <a:xfrm>
            <a:off x="25152" y="4078450"/>
            <a:ext cx="9144000" cy="757130"/>
          </a:xfrm>
          <a:prstGeom prst="rect">
            <a:avLst/>
          </a:prstGeom>
          <a:solidFill>
            <a:schemeClr val="accent3">
              <a:lumMod val="5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nSpc>
                <a:spcPct val="90000"/>
              </a:lnSpc>
            </a:pPr>
            <a:r>
              <a:rPr lang="en-US" altLang="zh-CN" sz="2400" b="1" dirty="0">
                <a:solidFill>
                  <a:schemeClr val="bg1"/>
                </a:solidFill>
                <a:latin typeface="+mn-ea"/>
                <a:ea typeface="+mn-ea"/>
              </a:rPr>
              <a:t>String </a:t>
            </a:r>
            <a:r>
              <a:rPr lang="en-US" altLang="zh-CN" sz="2400" b="1" dirty="0" err="1">
                <a:solidFill>
                  <a:schemeClr val="bg1"/>
                </a:solidFill>
                <a:latin typeface="+mn-ea"/>
                <a:ea typeface="+mn-ea"/>
              </a:rPr>
              <a:t>str</a:t>
            </a:r>
            <a:r>
              <a:rPr lang="en-US" altLang="zh-CN" sz="2400" b="1" dirty="0">
                <a:solidFill>
                  <a:schemeClr val="bg1"/>
                </a:solidFill>
                <a:latin typeface="+mn-ea"/>
                <a:ea typeface="+mn-ea"/>
              </a:rPr>
              <a:t> = </a:t>
            </a:r>
            <a:r>
              <a:rPr lang="en-US" altLang="zh-CN" sz="2400" b="1" dirty="0" smtClean="0">
                <a:solidFill>
                  <a:schemeClr val="bg1"/>
                </a:solidFill>
                <a:latin typeface="+mn-ea"/>
                <a:ea typeface="+mn-ea"/>
              </a:rPr>
              <a:t>java.net. </a:t>
            </a:r>
            <a:r>
              <a:rPr lang="en-US" altLang="zh-CN" sz="2400" b="1" dirty="0" err="1" smtClean="0">
                <a:solidFill>
                  <a:srgbClr val="FFFF00"/>
                </a:solidFill>
                <a:latin typeface="+mn-ea"/>
                <a:ea typeface="+mn-ea"/>
              </a:rPr>
              <a:t>URLDecoder.decode</a:t>
            </a:r>
            <a:r>
              <a:rPr lang="en-US" altLang="zh-CN" sz="2400" b="1" dirty="0" smtClean="0">
                <a:solidFill>
                  <a:schemeClr val="bg1"/>
                </a:solidFill>
                <a:latin typeface="+mn-ea"/>
                <a:ea typeface="+mn-ea"/>
              </a:rPr>
              <a:t>(</a:t>
            </a:r>
            <a:r>
              <a:rPr lang="zh-CN" altLang="en-US" sz="2400" b="1" dirty="0" smtClean="0">
                <a:solidFill>
                  <a:schemeClr val="bg1"/>
                </a:solidFill>
                <a:latin typeface="+mn-ea"/>
                <a:ea typeface="+mn-ea"/>
              </a:rPr>
              <a:t>编码后的字串</a:t>
            </a:r>
            <a:r>
              <a:rPr lang="en-US" altLang="zh-CN" sz="2400" b="1" dirty="0" smtClean="0">
                <a:solidFill>
                  <a:schemeClr val="bg1"/>
                </a:solidFill>
                <a:latin typeface="+mn-ea"/>
                <a:ea typeface="+mn-ea"/>
              </a:rPr>
              <a:t>,”utf-8”);</a:t>
            </a:r>
            <a:endParaRPr lang="zh-CN" altLang="en-US" sz="2400" b="1" dirty="0">
              <a:solidFill>
                <a:schemeClr val="bg1"/>
              </a:solidFill>
              <a:latin typeface="+mn-ea"/>
              <a:ea typeface="+mn-ea"/>
            </a:endParaRPr>
          </a:p>
        </p:txBody>
      </p:sp>
      <p:sp>
        <p:nvSpPr>
          <p:cNvPr id="9" name="矩形 8"/>
          <p:cNvSpPr/>
          <p:nvPr/>
        </p:nvSpPr>
        <p:spPr>
          <a:xfrm>
            <a:off x="-28083" y="3247453"/>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0" hangingPunct="0">
              <a:spcBef>
                <a:spcPct val="20000"/>
              </a:spcBef>
              <a:buFont typeface="Arial" charset="0"/>
              <a:buNone/>
            </a:pPr>
            <a:r>
              <a:rPr lang="en-US" altLang="zh-CN" sz="2400" b="1" dirty="0" smtClean="0">
                <a:solidFill>
                  <a:srgbClr val="003300"/>
                </a:solidFill>
                <a:latin typeface="+mn-ea"/>
                <a:ea typeface="+mn-ea"/>
              </a:rPr>
              <a:t>(2)</a:t>
            </a:r>
            <a:r>
              <a:rPr lang="zh-CN" altLang="en-US" sz="2400" b="1" dirty="0" smtClean="0">
                <a:solidFill>
                  <a:srgbClr val="003300"/>
                </a:solidFill>
                <a:latin typeface="+mn-ea"/>
                <a:ea typeface="+mn-ea"/>
              </a:rPr>
              <a:t>在读出的</a:t>
            </a:r>
            <a:r>
              <a:rPr lang="zh-CN" altLang="en-US" sz="2400" b="1" dirty="0">
                <a:solidFill>
                  <a:srgbClr val="003300"/>
                </a:solidFill>
                <a:latin typeface="+mn-ea"/>
                <a:ea typeface="+mn-ea"/>
              </a:rPr>
              <a:t>时候，我们可以</a:t>
            </a:r>
            <a:r>
              <a:rPr lang="zh-CN" altLang="en-US" sz="2400" b="1" dirty="0" smtClean="0">
                <a:solidFill>
                  <a:srgbClr val="003300"/>
                </a:solidFill>
                <a:latin typeface="+mn-ea"/>
                <a:ea typeface="+mn-ea"/>
              </a:rPr>
              <a:t>使用</a:t>
            </a:r>
            <a:r>
              <a:rPr lang="zh-CN" altLang="en-US" sz="2400" b="1" dirty="0">
                <a:solidFill>
                  <a:srgbClr val="003300"/>
                </a:solidFill>
                <a:latin typeface="+mn-ea"/>
              </a:rPr>
              <a:t>以下</a:t>
            </a:r>
            <a:r>
              <a:rPr lang="zh-CN" altLang="en-US" sz="2400" b="1" dirty="0" smtClean="0">
                <a:solidFill>
                  <a:srgbClr val="003300"/>
                </a:solidFill>
                <a:latin typeface="+mn-ea"/>
              </a:rPr>
              <a:t>方法，</a:t>
            </a:r>
            <a:r>
              <a:rPr lang="zh-CN" altLang="en-US" sz="2400" b="1" dirty="0" smtClean="0">
                <a:solidFill>
                  <a:srgbClr val="003300"/>
                </a:solidFill>
                <a:latin typeface="+mn-ea"/>
                <a:ea typeface="+mn-ea"/>
              </a:rPr>
              <a:t>对</a:t>
            </a:r>
            <a:r>
              <a:rPr lang="zh-CN" altLang="en-US" sz="2400" b="1" dirty="0" smtClean="0">
                <a:solidFill>
                  <a:srgbClr val="003300"/>
                </a:solidFill>
                <a:latin typeface="+mn-ea"/>
              </a:rPr>
              <a:t>编码</a:t>
            </a:r>
            <a:r>
              <a:rPr lang="zh-CN" altLang="en-US" sz="2400" b="1" dirty="0">
                <a:solidFill>
                  <a:srgbClr val="003300"/>
                </a:solidFill>
                <a:latin typeface="+mn-ea"/>
              </a:rPr>
              <a:t>后的字符串进行解码</a:t>
            </a:r>
            <a:endParaRPr lang="zh-CN" altLang="en-US" sz="2400" b="1" dirty="0">
              <a:solidFill>
                <a:srgbClr val="003300"/>
              </a:solidFill>
              <a:latin typeface="+mn-ea"/>
              <a:ea typeface="+mn-ea"/>
            </a:endParaRPr>
          </a:p>
        </p:txBody>
      </p:sp>
    </p:spTree>
    <p:extLst>
      <p:ext uri="{BB962C8B-B14F-4D97-AF65-F5344CB8AC3E}">
        <p14:creationId xmlns:p14="http://schemas.microsoft.com/office/powerpoint/2010/main" val="2884436443"/>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body" idx="1"/>
          </p:nvPr>
        </p:nvSpPr>
        <p:spPr>
          <a:xfrm>
            <a:off x="125971" y="1008432"/>
            <a:ext cx="8949680"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400" dirty="0" smtClean="0">
                <a:latin typeface="+mn-ea"/>
              </a:rPr>
              <a:t>Cookie</a:t>
            </a:r>
            <a:r>
              <a:rPr lang="zh-CN" altLang="en-US" sz="2400" dirty="0" smtClean="0">
                <a:latin typeface="+mn-ea"/>
              </a:rPr>
              <a:t>对象生命期的定义</a:t>
            </a:r>
            <a:r>
              <a:rPr lang="zh-CN" altLang="en-US" sz="2400" dirty="0" smtClean="0"/>
              <a:t>格式</a:t>
            </a:r>
            <a:r>
              <a:rPr lang="zh-CN" altLang="en-US" sz="2400" dirty="0"/>
              <a:t>：</a:t>
            </a:r>
            <a:endParaRPr lang="en-US" altLang="zh-CN" sz="2400" dirty="0"/>
          </a:p>
        </p:txBody>
      </p:sp>
      <p:sp>
        <p:nvSpPr>
          <p:cNvPr id="4" name="矩形 3"/>
          <p:cNvSpPr/>
          <p:nvPr/>
        </p:nvSpPr>
        <p:spPr>
          <a:xfrm>
            <a:off x="0" y="1435300"/>
            <a:ext cx="9144000" cy="461665"/>
          </a:xfrm>
          <a:prstGeom prst="rect">
            <a:avLst/>
          </a:prstGeom>
          <a:solidFill>
            <a:schemeClr val="tx1"/>
          </a:solidFill>
          <a:ln>
            <a:noFill/>
          </a:ln>
        </p:spPr>
        <p:txBody>
          <a:bodyPr vert="horz" wrap="square" lIns="91440" tIns="45720" rIns="91440" bIns="45720" numCol="1" anchor="t" anchorCtr="0" compatLnSpc="1">
            <a:prstTxWarp prst="textNoShape">
              <a:avLst/>
            </a:prstTxWarp>
            <a:spAutoFit/>
          </a:bodyPr>
          <a:lstStyle/>
          <a:p>
            <a:pPr eaLnBrk="0" hangingPunct="0">
              <a:spcBef>
                <a:spcPts val="0"/>
              </a:spcBef>
              <a:buFont typeface="Arial" charset="0"/>
              <a:buNone/>
            </a:pPr>
            <a:r>
              <a:rPr lang="en-US" altLang="zh-CN" sz="2400" b="1" dirty="0" err="1" smtClean="0">
                <a:solidFill>
                  <a:schemeClr val="bg1"/>
                </a:solidFill>
                <a:latin typeface="+mn-ea"/>
                <a:ea typeface="+mn-ea"/>
              </a:rPr>
              <a:t>Cookie.setMaxAge</a:t>
            </a:r>
            <a:r>
              <a:rPr lang="en-US" altLang="zh-CN" sz="2400" b="1" dirty="0" smtClean="0">
                <a:solidFill>
                  <a:schemeClr val="bg1"/>
                </a:solidFill>
                <a:latin typeface="+mn-ea"/>
                <a:ea typeface="+mn-ea"/>
              </a:rPr>
              <a:t>(</a:t>
            </a:r>
            <a:r>
              <a:rPr lang="en-US" altLang="zh-CN" sz="2400" b="1" dirty="0" err="1" smtClean="0">
                <a:solidFill>
                  <a:schemeClr val="bg1"/>
                </a:solidFill>
                <a:latin typeface="+mn-ea"/>
                <a:ea typeface="+mn-ea"/>
              </a:rPr>
              <a:t>int</a:t>
            </a:r>
            <a:r>
              <a:rPr lang="en-US" altLang="zh-CN" sz="2400" b="1" dirty="0" smtClean="0">
                <a:solidFill>
                  <a:schemeClr val="bg1"/>
                </a:solidFill>
                <a:latin typeface="+mn-ea"/>
                <a:ea typeface="+mn-ea"/>
              </a:rPr>
              <a:t> seconds)</a:t>
            </a:r>
          </a:p>
        </p:txBody>
      </p:sp>
      <p:sp>
        <p:nvSpPr>
          <p:cNvPr id="3" name="标题 2"/>
          <p:cNvSpPr>
            <a:spLocks noGrp="1"/>
          </p:cNvSpPr>
          <p:nvPr>
            <p:ph type="title"/>
          </p:nvPr>
        </p:nvSpPr>
        <p:spPr/>
        <p:txBody>
          <a:bodyPr/>
          <a:lstStyle/>
          <a:p>
            <a:r>
              <a:rPr lang="en-US" altLang="zh-CN" dirty="0" smtClean="0"/>
              <a:t>(4)</a:t>
            </a:r>
            <a:r>
              <a:rPr lang="en-US" altLang="zh-CN" dirty="0" smtClean="0">
                <a:latin typeface="+mn-ea"/>
              </a:rPr>
              <a:t>Cookie</a:t>
            </a:r>
            <a:r>
              <a:rPr lang="zh-CN" altLang="en-US" dirty="0" smtClean="0">
                <a:latin typeface="+mn-ea"/>
              </a:rPr>
              <a:t>生命期</a:t>
            </a:r>
            <a:endParaRPr lang="zh-CN" altLang="en-US" dirty="0"/>
          </a:p>
        </p:txBody>
      </p:sp>
      <p:sp>
        <p:nvSpPr>
          <p:cNvPr id="2" name="矩形 1"/>
          <p:cNvSpPr/>
          <p:nvPr/>
        </p:nvSpPr>
        <p:spPr>
          <a:xfrm>
            <a:off x="28811" y="2482505"/>
            <a:ext cx="9144000" cy="350865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342900" indent="-342900" algn="just">
              <a:spcBef>
                <a:spcPts val="600"/>
              </a:spcBef>
              <a:spcAft>
                <a:spcPts val="600"/>
              </a:spcAft>
              <a:buFont typeface="Arial" panose="020B0604020202020204" pitchFamily="34" charset="0"/>
              <a:buChar char="•"/>
            </a:pPr>
            <a:r>
              <a:rPr lang="zh-CN" altLang="en-US" sz="2400" dirty="0">
                <a:solidFill>
                  <a:schemeClr val="lt1"/>
                </a:solidFill>
                <a:latin typeface="+mn-ea"/>
                <a:ea typeface="+mn-ea"/>
              </a:rPr>
              <a:t>形参是生命时间数，单位秒</a:t>
            </a:r>
            <a:r>
              <a:rPr lang="zh-CN" altLang="en-US" sz="2400" dirty="0" smtClean="0">
                <a:solidFill>
                  <a:schemeClr val="lt1"/>
                </a:solidFill>
                <a:latin typeface="+mn-ea"/>
                <a:ea typeface="+mn-ea"/>
              </a:rPr>
              <a:t>。</a:t>
            </a:r>
            <a:endParaRPr lang="en-US" altLang="zh-CN" sz="2400" dirty="0" smtClean="0">
              <a:solidFill>
                <a:schemeClr val="lt1"/>
              </a:solidFill>
              <a:latin typeface="+mn-ea"/>
              <a:ea typeface="+mn-ea"/>
            </a:endParaRPr>
          </a:p>
          <a:p>
            <a:pPr marL="342900" indent="-342900" algn="just">
              <a:spcBef>
                <a:spcPts val="600"/>
              </a:spcBef>
              <a:spcAft>
                <a:spcPts val="600"/>
              </a:spcAft>
              <a:buFont typeface="Arial" panose="020B0604020202020204" pitchFamily="34" charset="0"/>
              <a:buChar char="•"/>
            </a:pPr>
            <a:r>
              <a:rPr lang="zh-CN" altLang="en-US" sz="2400" dirty="0" smtClean="0">
                <a:latin typeface="+mn-ea"/>
              </a:rPr>
              <a:t>缺省情况下，</a:t>
            </a:r>
            <a:r>
              <a:rPr lang="zh-CN" altLang="en-US" sz="2400" dirty="0">
                <a:latin typeface="+mn-ea"/>
              </a:rPr>
              <a:t>默认为</a:t>
            </a:r>
            <a:r>
              <a:rPr lang="en-US" altLang="zh-CN" sz="2400" dirty="0">
                <a:latin typeface="+mn-ea"/>
              </a:rPr>
              <a:t>-</a:t>
            </a:r>
            <a:r>
              <a:rPr lang="en-US" altLang="zh-CN" sz="2400" dirty="0" smtClean="0">
                <a:latin typeface="+mn-ea"/>
              </a:rPr>
              <a:t>1</a:t>
            </a:r>
            <a:r>
              <a:rPr lang="zh-CN" altLang="en-US" sz="2400" dirty="0" smtClean="0">
                <a:latin typeface="+mn-ea"/>
              </a:rPr>
              <a:t>，浏览器保存</a:t>
            </a:r>
            <a:r>
              <a:rPr lang="en-US" altLang="zh-CN" sz="2400" dirty="0" smtClean="0">
                <a:latin typeface="+mn-ea"/>
              </a:rPr>
              <a:t>cookie</a:t>
            </a:r>
            <a:r>
              <a:rPr lang="zh-CN" altLang="en-US" sz="2400" dirty="0" smtClean="0">
                <a:latin typeface="+mn-ea"/>
              </a:rPr>
              <a:t>在内存，浏览器不关闭，</a:t>
            </a:r>
            <a:r>
              <a:rPr lang="en-US" altLang="zh-CN" sz="2400" dirty="0" smtClean="0">
                <a:latin typeface="+mn-ea"/>
              </a:rPr>
              <a:t>cookie</a:t>
            </a:r>
            <a:r>
              <a:rPr lang="zh-CN" altLang="en-US" sz="2400" dirty="0" smtClean="0">
                <a:latin typeface="+mn-ea"/>
              </a:rPr>
              <a:t>一直保存，浏览器关闭，</a:t>
            </a:r>
            <a:r>
              <a:rPr lang="en-US" altLang="zh-CN" sz="2400" dirty="0" smtClean="0">
                <a:latin typeface="+mn-ea"/>
              </a:rPr>
              <a:t>cookie</a:t>
            </a:r>
            <a:r>
              <a:rPr lang="zh-CN" altLang="en-US" sz="2400" dirty="0" smtClean="0">
                <a:latin typeface="+mn-ea"/>
              </a:rPr>
              <a:t>销毁。</a:t>
            </a:r>
            <a:endParaRPr lang="en-US" altLang="zh-CN" sz="2400" dirty="0">
              <a:solidFill>
                <a:schemeClr val="lt1"/>
              </a:solidFill>
              <a:latin typeface="+mn-ea"/>
              <a:ea typeface="+mn-ea"/>
            </a:endParaRPr>
          </a:p>
          <a:p>
            <a:pPr marL="342900" indent="-342900" algn="just">
              <a:spcBef>
                <a:spcPts val="600"/>
              </a:spcBef>
              <a:spcAft>
                <a:spcPts val="600"/>
              </a:spcAft>
              <a:buFont typeface="Arial" panose="020B0604020202020204" pitchFamily="34" charset="0"/>
              <a:buChar char="•"/>
            </a:pPr>
            <a:r>
              <a:rPr lang="en-US" altLang="zh-CN" sz="2400" dirty="0" err="1">
                <a:solidFill>
                  <a:schemeClr val="lt1"/>
                </a:solidFill>
                <a:latin typeface="+mn-ea"/>
                <a:ea typeface="+mn-ea"/>
              </a:rPr>
              <a:t>setMaxAge</a:t>
            </a:r>
            <a:r>
              <a:rPr lang="en-US" altLang="zh-CN" sz="2400" dirty="0">
                <a:solidFill>
                  <a:schemeClr val="lt1"/>
                </a:solidFill>
                <a:latin typeface="+mn-ea"/>
                <a:ea typeface="+mn-ea"/>
              </a:rPr>
              <a:t>(</a:t>
            </a:r>
            <a:r>
              <a:rPr lang="en-US" altLang="zh-CN" sz="2400" dirty="0" err="1">
                <a:solidFill>
                  <a:schemeClr val="lt1"/>
                </a:solidFill>
                <a:latin typeface="+mn-ea"/>
                <a:ea typeface="+mn-ea"/>
              </a:rPr>
              <a:t>int</a:t>
            </a:r>
            <a:r>
              <a:rPr lang="en-US" altLang="zh-CN" sz="2400" dirty="0">
                <a:solidFill>
                  <a:schemeClr val="lt1"/>
                </a:solidFill>
                <a:latin typeface="+mn-ea"/>
                <a:ea typeface="+mn-ea"/>
              </a:rPr>
              <a:t> </a:t>
            </a:r>
            <a:r>
              <a:rPr lang="en-US" altLang="zh-CN" sz="2400" dirty="0" smtClean="0">
                <a:solidFill>
                  <a:schemeClr val="lt1"/>
                </a:solidFill>
                <a:latin typeface="+mn-ea"/>
                <a:ea typeface="+mn-ea"/>
              </a:rPr>
              <a:t>seconds)</a:t>
            </a:r>
            <a:r>
              <a:rPr lang="zh-CN" altLang="en-US" sz="2400" dirty="0">
                <a:solidFill>
                  <a:schemeClr val="lt1"/>
                </a:solidFill>
                <a:latin typeface="+mn-ea"/>
                <a:ea typeface="+mn-ea"/>
              </a:rPr>
              <a:t>方法的定义完成后，可用</a:t>
            </a:r>
            <a:r>
              <a:rPr lang="en-US" altLang="zh-CN" sz="2400" dirty="0" err="1">
                <a:solidFill>
                  <a:schemeClr val="lt1"/>
                </a:solidFill>
                <a:latin typeface="+mn-ea"/>
                <a:ea typeface="+mn-ea"/>
              </a:rPr>
              <a:t>getMaxAge</a:t>
            </a:r>
            <a:r>
              <a:rPr lang="en-US" altLang="zh-CN" sz="2400" dirty="0">
                <a:solidFill>
                  <a:schemeClr val="lt1"/>
                </a:solidFill>
                <a:latin typeface="+mn-ea"/>
                <a:ea typeface="+mn-ea"/>
              </a:rPr>
              <a:t>()</a:t>
            </a:r>
            <a:r>
              <a:rPr lang="zh-CN" altLang="en-US" sz="2400" dirty="0">
                <a:solidFill>
                  <a:schemeClr val="lt1"/>
                </a:solidFill>
                <a:latin typeface="+mn-ea"/>
                <a:ea typeface="+mn-ea"/>
              </a:rPr>
              <a:t>方法读取</a:t>
            </a:r>
            <a:r>
              <a:rPr lang="en-US" altLang="zh-CN" sz="2400" dirty="0">
                <a:solidFill>
                  <a:schemeClr val="lt1"/>
                </a:solidFill>
                <a:latin typeface="+mn-ea"/>
                <a:ea typeface="+mn-ea"/>
              </a:rPr>
              <a:t>Cookie</a:t>
            </a:r>
            <a:r>
              <a:rPr lang="zh-CN" altLang="en-US" sz="2400" dirty="0">
                <a:solidFill>
                  <a:schemeClr val="lt1"/>
                </a:solidFill>
                <a:latin typeface="+mn-ea"/>
                <a:ea typeface="+mn-ea"/>
              </a:rPr>
              <a:t>对象的生命时间</a:t>
            </a:r>
            <a:endParaRPr lang="en-US" altLang="zh-CN" sz="2400" dirty="0">
              <a:solidFill>
                <a:schemeClr val="lt1"/>
              </a:solidFill>
              <a:latin typeface="+mn-ea"/>
              <a:ea typeface="+mn-ea"/>
            </a:endParaRPr>
          </a:p>
          <a:p>
            <a:pPr marL="342900" indent="-342900" algn="just">
              <a:spcBef>
                <a:spcPts val="600"/>
              </a:spcBef>
              <a:spcAft>
                <a:spcPts val="600"/>
              </a:spcAft>
              <a:buFont typeface="Arial" panose="020B0604020202020204" pitchFamily="34" charset="0"/>
              <a:buChar char="•"/>
            </a:pPr>
            <a:r>
              <a:rPr lang="zh-CN" altLang="en-US" sz="2400" dirty="0" smtClean="0">
                <a:solidFill>
                  <a:schemeClr val="lt1"/>
                </a:solidFill>
                <a:latin typeface="+mn-ea"/>
                <a:ea typeface="+mn-ea"/>
              </a:rPr>
              <a:t>如果</a:t>
            </a:r>
            <a:r>
              <a:rPr lang="zh-CN" altLang="en-US" sz="2400" dirty="0" smtClean="0">
                <a:solidFill>
                  <a:srgbClr val="FFC000"/>
                </a:solidFill>
                <a:latin typeface="+mn-ea"/>
                <a:ea typeface="+mn-ea"/>
              </a:rPr>
              <a:t>参数大于</a:t>
            </a:r>
            <a:r>
              <a:rPr lang="en-US" altLang="zh-CN" sz="2400" dirty="0" smtClean="0">
                <a:solidFill>
                  <a:srgbClr val="FFC000"/>
                </a:solidFill>
                <a:latin typeface="+mn-ea"/>
                <a:ea typeface="+mn-ea"/>
              </a:rPr>
              <a:t>0</a:t>
            </a:r>
            <a:r>
              <a:rPr lang="zh-CN" altLang="en-US" sz="2400" dirty="0" smtClean="0">
                <a:solidFill>
                  <a:schemeClr val="lt1"/>
                </a:solidFill>
                <a:latin typeface="+mn-ea"/>
                <a:ea typeface="+mn-ea"/>
              </a:rPr>
              <a:t>，浏览器保存到硬盘上，如果超过制定时间，</a:t>
            </a:r>
            <a:r>
              <a:rPr lang="en-US" altLang="zh-CN" sz="2400" dirty="0" smtClean="0">
                <a:solidFill>
                  <a:schemeClr val="lt1"/>
                </a:solidFill>
                <a:latin typeface="+mn-ea"/>
                <a:ea typeface="+mn-ea"/>
              </a:rPr>
              <a:t>cookie</a:t>
            </a:r>
            <a:r>
              <a:rPr lang="zh-CN" altLang="en-US" sz="2400" dirty="0" smtClean="0">
                <a:latin typeface="+mn-ea"/>
              </a:rPr>
              <a:t>再</a:t>
            </a:r>
            <a:r>
              <a:rPr lang="zh-CN" altLang="en-US" sz="2400" dirty="0" smtClean="0">
                <a:solidFill>
                  <a:schemeClr val="lt1"/>
                </a:solidFill>
                <a:latin typeface="+mn-ea"/>
                <a:ea typeface="+mn-ea"/>
              </a:rPr>
              <a:t>删除；</a:t>
            </a:r>
            <a:r>
              <a:rPr lang="zh-CN" altLang="en-US" sz="2400" dirty="0" smtClean="0">
                <a:solidFill>
                  <a:srgbClr val="FFC000"/>
                </a:solidFill>
                <a:latin typeface="+mn-ea"/>
                <a:ea typeface="+mn-ea"/>
              </a:rPr>
              <a:t>参数为</a:t>
            </a:r>
            <a:r>
              <a:rPr lang="zh-CN" altLang="en-US" sz="2400" dirty="0">
                <a:solidFill>
                  <a:srgbClr val="FFC000"/>
                </a:solidFill>
                <a:latin typeface="+mn-ea"/>
                <a:ea typeface="+mn-ea"/>
              </a:rPr>
              <a:t>负数</a:t>
            </a:r>
            <a:r>
              <a:rPr lang="zh-CN" altLang="en-US" sz="2400" dirty="0" smtClean="0">
                <a:solidFill>
                  <a:schemeClr val="lt1"/>
                </a:solidFill>
                <a:latin typeface="+mn-ea"/>
                <a:ea typeface="+mn-ea"/>
              </a:rPr>
              <a:t>，</a:t>
            </a:r>
            <a:r>
              <a:rPr lang="zh-CN" altLang="en-US" sz="2400" dirty="0" smtClean="0">
                <a:latin typeface="+mn-ea"/>
              </a:rPr>
              <a:t>即为缺省情况；</a:t>
            </a:r>
            <a:r>
              <a:rPr lang="zh-CN" altLang="en-US" sz="2400" dirty="0" smtClean="0">
                <a:solidFill>
                  <a:schemeClr val="lt1"/>
                </a:solidFill>
                <a:latin typeface="+mn-ea"/>
                <a:ea typeface="+mn-ea"/>
              </a:rPr>
              <a:t>如果</a:t>
            </a:r>
            <a:r>
              <a:rPr lang="zh-CN" altLang="en-US" sz="2400" dirty="0" smtClean="0">
                <a:solidFill>
                  <a:srgbClr val="FFC000"/>
                </a:solidFill>
                <a:latin typeface="+mn-ea"/>
                <a:ea typeface="+mn-ea"/>
              </a:rPr>
              <a:t>参数等于零</a:t>
            </a:r>
            <a:r>
              <a:rPr lang="zh-CN" altLang="en-US" sz="2400" dirty="0">
                <a:solidFill>
                  <a:schemeClr val="lt1"/>
                </a:solidFill>
                <a:latin typeface="+mn-ea"/>
                <a:ea typeface="+mn-ea"/>
              </a:rPr>
              <a:t>，表示删除这个</a:t>
            </a:r>
            <a:r>
              <a:rPr lang="en-US" altLang="zh-CN" sz="2400" dirty="0" smtClean="0">
                <a:solidFill>
                  <a:schemeClr val="lt1"/>
                </a:solidFill>
                <a:latin typeface="+mn-ea"/>
                <a:ea typeface="+mn-ea"/>
              </a:rPr>
              <a:t>Cookie</a:t>
            </a:r>
            <a:r>
              <a:rPr lang="zh-CN" altLang="en-US" sz="2400" dirty="0" smtClean="0">
                <a:solidFill>
                  <a:schemeClr val="lt1"/>
                </a:solidFill>
                <a:latin typeface="+mn-ea"/>
                <a:ea typeface="+mn-ea"/>
              </a:rPr>
              <a:t>。</a:t>
            </a:r>
            <a:endParaRPr lang="en-US" altLang="zh-CN" sz="2400" dirty="0">
              <a:solidFill>
                <a:schemeClr val="lt1"/>
              </a:solidFill>
              <a:latin typeface="+mn-ea"/>
              <a:ea typeface="+mn-ea"/>
            </a:endParaRPr>
          </a:p>
        </p:txBody>
      </p:sp>
    </p:spTree>
    <p:extLst>
      <p:ext uri="{BB962C8B-B14F-4D97-AF65-F5344CB8AC3E}">
        <p14:creationId xmlns:p14="http://schemas.microsoft.com/office/powerpoint/2010/main" val="1535455387"/>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5</a:t>
            </a:r>
            <a:r>
              <a:rPr lang="zh-CN" altLang="en-US" dirty="0" smtClean="0"/>
              <a:t>）</a:t>
            </a:r>
            <a:r>
              <a:rPr lang="en-US" altLang="zh-CN" dirty="0" smtClean="0"/>
              <a:t>cookie</a:t>
            </a:r>
            <a:r>
              <a:rPr lang="zh-CN" altLang="en-US" dirty="0" smtClean="0"/>
              <a:t>的相关操作</a:t>
            </a:r>
            <a:endParaRPr lang="zh-CN" altLang="en-US" dirty="0"/>
          </a:p>
        </p:txBody>
      </p:sp>
      <p:sp>
        <p:nvSpPr>
          <p:cNvPr id="3" name="内容占位符 2"/>
          <p:cNvSpPr>
            <a:spLocks noGrp="1"/>
          </p:cNvSpPr>
          <p:nvPr>
            <p:ph idx="1"/>
          </p:nvPr>
        </p:nvSpPr>
        <p:spPr>
          <a:xfrm>
            <a:off x="86816" y="980728"/>
            <a:ext cx="8949680" cy="5213735"/>
          </a:xfrm>
        </p:spPr>
        <p:txBody>
          <a:bodyPr/>
          <a:lstStyle/>
          <a:p>
            <a:r>
              <a:rPr lang="zh-CN" altLang="en-US" dirty="0" smtClean="0"/>
              <a:t>修改</a:t>
            </a:r>
            <a:endParaRPr lang="en-US" altLang="zh-CN" dirty="0" smtClean="0"/>
          </a:p>
          <a:p>
            <a:pPr marL="0" indent="0">
              <a:buNone/>
            </a:pPr>
            <a:r>
              <a:rPr lang="zh-CN" altLang="en-US" b="0" dirty="0" smtClean="0"/>
              <a:t>    方法</a:t>
            </a:r>
            <a:r>
              <a:rPr lang="zh-CN" altLang="en-US" b="0" dirty="0"/>
              <a:t>是添加一个相同名字的</a:t>
            </a:r>
            <a:r>
              <a:rPr lang="en-US" altLang="zh-CN" b="0" dirty="0"/>
              <a:t>cookie,</a:t>
            </a:r>
            <a:r>
              <a:rPr lang="zh-CN" altLang="en-US" b="0" dirty="0"/>
              <a:t>新的覆盖老</a:t>
            </a:r>
            <a:r>
              <a:rPr lang="zh-CN" altLang="en-US" b="0" dirty="0" smtClean="0"/>
              <a:t>的</a:t>
            </a:r>
            <a:endParaRPr lang="en-US" altLang="zh-CN" b="0" dirty="0" smtClean="0"/>
          </a:p>
          <a:p>
            <a:r>
              <a:rPr lang="zh-CN" altLang="en-US" dirty="0" smtClean="0"/>
              <a:t>删除</a:t>
            </a:r>
            <a:endParaRPr lang="en-US" altLang="zh-CN" dirty="0" smtClean="0"/>
          </a:p>
          <a:p>
            <a:pPr marL="0" indent="0">
              <a:buNone/>
            </a:pPr>
            <a:r>
              <a:rPr lang="en-US" altLang="zh-CN" dirty="0"/>
              <a:t> </a:t>
            </a:r>
            <a:r>
              <a:rPr lang="en-US" altLang="zh-CN" dirty="0" smtClean="0"/>
              <a:t>  </a:t>
            </a:r>
            <a:r>
              <a:rPr lang="en-US" altLang="zh-CN" b="0" dirty="0"/>
              <a:t>Cookie  c = new </a:t>
            </a:r>
            <a:r>
              <a:rPr lang="en-US" altLang="zh-CN" b="0" dirty="0" smtClean="0"/>
              <a:t>Cookie(“cart”,””);</a:t>
            </a:r>
            <a:endParaRPr lang="en-US" altLang="zh-CN" b="0" dirty="0"/>
          </a:p>
          <a:p>
            <a:pPr marL="0" indent="0">
              <a:buNone/>
            </a:pPr>
            <a:r>
              <a:rPr lang="en-US" altLang="zh-CN" b="0" dirty="0"/>
              <a:t>   </a:t>
            </a:r>
            <a:r>
              <a:rPr lang="en-US" altLang="zh-CN" b="0" dirty="0" err="1" smtClean="0"/>
              <a:t>c.setMaxAge</a:t>
            </a:r>
            <a:r>
              <a:rPr lang="en-US" altLang="zh-CN" b="0" dirty="0" smtClean="0"/>
              <a:t> </a:t>
            </a:r>
            <a:r>
              <a:rPr lang="en-US" altLang="zh-CN" b="0" dirty="0"/>
              <a:t>(0</a:t>
            </a:r>
            <a:r>
              <a:rPr lang="en-US" altLang="zh-CN" b="0" dirty="0" smtClean="0"/>
              <a:t>);</a:t>
            </a:r>
            <a:endParaRPr lang="en-US" altLang="zh-CN" b="0" dirty="0"/>
          </a:p>
          <a:p>
            <a:pPr marL="0" indent="0">
              <a:buNone/>
            </a:pPr>
            <a:r>
              <a:rPr lang="en-US" altLang="zh-CN" b="0" dirty="0"/>
              <a:t>   </a:t>
            </a:r>
            <a:r>
              <a:rPr lang="en-US" altLang="zh-CN" b="0" dirty="0" err="1" smtClean="0"/>
              <a:t>response.addCookie</a:t>
            </a:r>
            <a:r>
              <a:rPr lang="en-US" altLang="zh-CN" b="0" dirty="0" smtClean="0"/>
              <a:t>(c</a:t>
            </a:r>
            <a:r>
              <a:rPr lang="en-US" altLang="zh-CN" b="0" dirty="0"/>
              <a:t>);</a:t>
            </a:r>
            <a:endParaRPr lang="zh-CN" altLang="en-US" b="0" dirty="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1029794695"/>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a:latin typeface="+mn-ea"/>
              </a:rPr>
              <a:t>Cookie</a:t>
            </a:r>
            <a:r>
              <a:rPr lang="zh-CN" altLang="en-US" dirty="0">
                <a:latin typeface="+mn-ea"/>
              </a:rPr>
              <a:t>路径问题</a:t>
            </a:r>
            <a:endParaRPr lang="zh-CN" altLang="en-US" dirty="0"/>
          </a:p>
        </p:txBody>
      </p:sp>
      <p:sp>
        <p:nvSpPr>
          <p:cNvPr id="3" name="内容占位符 2"/>
          <p:cNvSpPr>
            <a:spLocks noGrp="1"/>
          </p:cNvSpPr>
          <p:nvPr>
            <p:ph idx="1"/>
          </p:nvPr>
        </p:nvSpPr>
        <p:spPr>
          <a:xfrm>
            <a:off x="86816" y="980728"/>
            <a:ext cx="8949680" cy="6297108"/>
          </a:xfrm>
        </p:spPr>
        <p:txBody>
          <a:bodyPr/>
          <a:lstStyle/>
          <a:p>
            <a:pPr>
              <a:buFont typeface="Arial" panose="020B0604020202020204" pitchFamily="34" charset="0"/>
              <a:buChar char="•"/>
            </a:pPr>
            <a:r>
              <a:rPr lang="zh-CN" altLang="zh-CN" dirty="0" smtClean="0"/>
              <a:t>路径问题</a:t>
            </a:r>
            <a:r>
              <a:rPr lang="zh-CN" altLang="zh-CN" dirty="0"/>
              <a:t>指的是：浏览器在向服务器上的某个地址发请求时，会比较请求地址与</a:t>
            </a:r>
            <a:r>
              <a:rPr lang="en-US" altLang="zh-CN" dirty="0"/>
              <a:t>cookie</a:t>
            </a:r>
            <a:r>
              <a:rPr lang="zh-CN" altLang="zh-CN" dirty="0"/>
              <a:t>的路径是否匹配，只有匹配的</a:t>
            </a:r>
            <a:r>
              <a:rPr lang="en-US" altLang="zh-CN" dirty="0"/>
              <a:t>cookie</a:t>
            </a:r>
            <a:r>
              <a:rPr lang="zh-CN" altLang="zh-CN" dirty="0"/>
              <a:t>才会发送。</a:t>
            </a:r>
          </a:p>
          <a:p>
            <a:pPr>
              <a:buFont typeface="Arial" panose="020B0604020202020204" pitchFamily="34" charset="0"/>
              <a:buChar char="•"/>
            </a:pPr>
            <a:r>
              <a:rPr lang="en-US" altLang="zh-CN" dirty="0" smtClean="0"/>
              <a:t>cookie</a:t>
            </a:r>
            <a:r>
              <a:rPr lang="zh-CN" altLang="zh-CN" dirty="0"/>
              <a:t>有一个</a:t>
            </a:r>
            <a:r>
              <a:rPr lang="zh-CN" altLang="zh-CN" dirty="0">
                <a:solidFill>
                  <a:srgbClr val="C00000"/>
                </a:solidFill>
              </a:rPr>
              <a:t>默认的路径</a:t>
            </a:r>
            <a:r>
              <a:rPr lang="zh-CN" altLang="zh-CN" dirty="0"/>
              <a:t>，值等于创建该</a:t>
            </a:r>
            <a:r>
              <a:rPr lang="en-US" altLang="zh-CN" dirty="0"/>
              <a:t>cookie</a:t>
            </a:r>
            <a:r>
              <a:rPr lang="zh-CN" altLang="zh-CN" dirty="0"/>
              <a:t>的</a:t>
            </a:r>
            <a:r>
              <a:rPr lang="zh-CN" altLang="zh-CN" dirty="0" smtClean="0"/>
              <a:t>组件</a:t>
            </a:r>
            <a:r>
              <a:rPr lang="en-US" altLang="zh-CN" dirty="0" smtClean="0"/>
              <a:t>(servlet/</a:t>
            </a:r>
            <a:r>
              <a:rPr lang="en-US" altLang="zh-CN" dirty="0" err="1" smtClean="0"/>
              <a:t>jsp</a:t>
            </a:r>
            <a:r>
              <a:rPr lang="en-US" altLang="zh-CN" dirty="0" smtClean="0"/>
              <a:t>)</a:t>
            </a:r>
            <a:r>
              <a:rPr lang="zh-CN" altLang="zh-CN" dirty="0" smtClean="0"/>
              <a:t>的</a:t>
            </a:r>
            <a:r>
              <a:rPr lang="zh-CN" altLang="zh-CN" dirty="0"/>
              <a:t>路径，比如：</a:t>
            </a:r>
            <a:r>
              <a:rPr lang="en-US" altLang="zh-CN" dirty="0"/>
              <a:t>/</a:t>
            </a:r>
            <a:r>
              <a:rPr lang="en-US" altLang="zh-CN" dirty="0" smtClean="0"/>
              <a:t>web06_Cookie/app01/</a:t>
            </a:r>
            <a:r>
              <a:rPr lang="en-US" altLang="zh-CN" dirty="0" err="1" smtClean="0"/>
              <a:t>addCookie.jsp</a:t>
            </a:r>
            <a:r>
              <a:rPr lang="zh-CN" altLang="zh-CN" dirty="0" smtClean="0"/>
              <a:t>创建</a:t>
            </a:r>
            <a:r>
              <a:rPr lang="zh-CN" altLang="zh-CN" dirty="0"/>
              <a:t>了一个</a:t>
            </a:r>
            <a:r>
              <a:rPr lang="en-US" altLang="zh-CN" dirty="0"/>
              <a:t>cookie</a:t>
            </a:r>
            <a:r>
              <a:rPr lang="zh-CN" altLang="zh-CN" dirty="0" smtClean="0"/>
              <a:t>，则该</a:t>
            </a:r>
            <a:r>
              <a:rPr lang="en-US" altLang="zh-CN" dirty="0" smtClean="0"/>
              <a:t>cookie</a:t>
            </a:r>
            <a:r>
              <a:rPr lang="zh-CN" altLang="zh-CN" dirty="0"/>
              <a:t>默认的路径为：</a:t>
            </a:r>
            <a:r>
              <a:rPr lang="en-US" altLang="zh-CN" dirty="0"/>
              <a:t>/web06_Cookie/app01</a:t>
            </a:r>
            <a:r>
              <a:rPr lang="zh-CN" altLang="zh-CN" dirty="0"/>
              <a:t>。</a:t>
            </a:r>
          </a:p>
          <a:p>
            <a:pPr>
              <a:buFont typeface="Arial" panose="020B0604020202020204" pitchFamily="34" charset="0"/>
              <a:buChar char="•"/>
            </a:pPr>
            <a:r>
              <a:rPr lang="zh-CN" altLang="zh-CN" dirty="0" smtClean="0"/>
              <a:t>匹配</a:t>
            </a:r>
            <a:r>
              <a:rPr lang="zh-CN" altLang="zh-CN" dirty="0"/>
              <a:t>规则：</a:t>
            </a:r>
            <a:r>
              <a:rPr lang="zh-CN" altLang="zh-CN" dirty="0">
                <a:solidFill>
                  <a:srgbClr val="C00000"/>
                </a:solidFill>
              </a:rPr>
              <a:t>只有当访问的地址是</a:t>
            </a:r>
            <a:r>
              <a:rPr lang="en-US" altLang="zh-CN" dirty="0">
                <a:solidFill>
                  <a:srgbClr val="C00000"/>
                </a:solidFill>
              </a:rPr>
              <a:t>cookie</a:t>
            </a:r>
            <a:r>
              <a:rPr lang="zh-CN" altLang="zh-CN" dirty="0">
                <a:solidFill>
                  <a:srgbClr val="C00000"/>
                </a:solidFill>
              </a:rPr>
              <a:t>的路径或着是其子路径时</a:t>
            </a:r>
            <a:r>
              <a:rPr lang="zh-CN" altLang="zh-CN" dirty="0">
                <a:solidFill>
                  <a:srgbClr val="00B050"/>
                </a:solidFill>
              </a:rPr>
              <a:t>，</a:t>
            </a:r>
            <a:r>
              <a:rPr lang="zh-CN" altLang="zh-CN" dirty="0"/>
              <a:t>浏览器才会将这个</a:t>
            </a:r>
            <a:r>
              <a:rPr lang="en-US" altLang="zh-CN" dirty="0"/>
              <a:t>cookie</a:t>
            </a:r>
            <a:r>
              <a:rPr lang="zh-CN" altLang="zh-CN" dirty="0"/>
              <a:t>进行发送。</a:t>
            </a:r>
          </a:p>
          <a:p>
            <a:endParaRPr lang="zh-CN" altLang="en-US" dirty="0"/>
          </a:p>
        </p:txBody>
      </p:sp>
    </p:spTree>
    <p:extLst>
      <p:ext uri="{BB962C8B-B14F-4D97-AF65-F5344CB8AC3E}">
        <p14:creationId xmlns:p14="http://schemas.microsoft.com/office/powerpoint/2010/main" val="1070765569"/>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sp>
        <p:nvSpPr>
          <p:cNvPr id="9" name="矩形 8"/>
          <p:cNvSpPr/>
          <p:nvPr/>
        </p:nvSpPr>
        <p:spPr>
          <a:xfrm>
            <a:off x="0" y="1455167"/>
            <a:ext cx="9144000" cy="461665"/>
          </a:xfrm>
          <a:prstGeom prst="rect">
            <a:avLst/>
          </a:prstGeom>
          <a:solidFill>
            <a:schemeClr val="tx1"/>
          </a:solidFill>
          <a:ln>
            <a:noFill/>
          </a:ln>
        </p:spPr>
        <p:txBody>
          <a:bodyPr vert="horz" wrap="square" lIns="91440" tIns="45720" rIns="91440" bIns="45720" numCol="1" anchor="t" anchorCtr="0" compatLnSpc="1">
            <a:prstTxWarp prst="textNoShape">
              <a:avLst/>
            </a:prstTxWarp>
            <a:spAutoFit/>
          </a:bodyPr>
          <a:lstStyle/>
          <a:p>
            <a:pPr eaLnBrk="0" hangingPunct="0">
              <a:spcBef>
                <a:spcPts val="0"/>
              </a:spcBef>
              <a:buFont typeface="Arial" charset="0"/>
              <a:buNone/>
            </a:pPr>
            <a:r>
              <a:rPr lang="en-US" altLang="zh-CN" sz="2400" b="1" dirty="0" err="1" smtClean="0">
                <a:solidFill>
                  <a:schemeClr val="bg1"/>
                </a:solidFill>
                <a:latin typeface="+mn-ea"/>
              </a:rPr>
              <a:t>Cookie.setPath</a:t>
            </a:r>
            <a:r>
              <a:rPr lang="en-US" altLang="zh-CN" sz="2400" b="1" dirty="0">
                <a:solidFill>
                  <a:schemeClr val="bg1"/>
                </a:solidFill>
                <a:latin typeface="+mn-ea"/>
              </a:rPr>
              <a:t>("/")</a:t>
            </a:r>
            <a:endParaRPr lang="en-US" altLang="zh-CN" sz="2400" b="1" dirty="0">
              <a:solidFill>
                <a:schemeClr val="bg1"/>
              </a:solidFill>
              <a:latin typeface="+mn-ea"/>
              <a:ea typeface="+mn-ea"/>
            </a:endParaRPr>
          </a:p>
        </p:txBody>
      </p:sp>
      <p:sp>
        <p:nvSpPr>
          <p:cNvPr id="10" name="Rectangle 3"/>
          <p:cNvSpPr txBox="1">
            <a:spLocks noChangeArrowheads="1"/>
          </p:cNvSpPr>
          <p:nvPr/>
        </p:nvSpPr>
        <p:spPr bwMode="auto">
          <a:xfrm>
            <a:off x="0" y="993502"/>
            <a:ext cx="8949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charset="0"/>
              <a:buNone/>
            </a:pPr>
            <a:r>
              <a:rPr lang="en-US" altLang="zh-CN" sz="2400" dirty="0" smtClean="0">
                <a:latin typeface="+mn-ea"/>
              </a:rPr>
              <a:t>Cookie</a:t>
            </a:r>
            <a:r>
              <a:rPr lang="zh-CN" altLang="en-US" sz="2400" dirty="0" smtClean="0">
                <a:latin typeface="+mn-ea"/>
              </a:rPr>
              <a:t>对象作用范围的定义</a:t>
            </a:r>
            <a:r>
              <a:rPr lang="zh-CN" altLang="en-US" sz="2400" dirty="0" smtClean="0"/>
              <a:t>格式：</a:t>
            </a:r>
            <a:endParaRPr lang="en-US" altLang="zh-CN" sz="2400" dirty="0"/>
          </a:p>
        </p:txBody>
      </p:sp>
      <p:sp>
        <p:nvSpPr>
          <p:cNvPr id="5" name="矩形 4"/>
          <p:cNvSpPr/>
          <p:nvPr/>
        </p:nvSpPr>
        <p:spPr>
          <a:xfrm>
            <a:off x="0" y="1950740"/>
            <a:ext cx="9144000" cy="984885"/>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342900" indent="-342900" algn="just">
              <a:spcBef>
                <a:spcPts val="600"/>
              </a:spcBef>
              <a:spcAft>
                <a:spcPts val="600"/>
              </a:spcAft>
              <a:buFont typeface="Arial" panose="020B0604020202020204" pitchFamily="34" charset="0"/>
              <a:buChar char="•"/>
            </a:pPr>
            <a:r>
              <a:rPr lang="zh-CN" altLang="en-US" sz="2400" dirty="0">
                <a:latin typeface="+mn-ea"/>
              </a:rPr>
              <a:t>设置路径，表示该工程下都可以访问该</a:t>
            </a:r>
            <a:r>
              <a:rPr lang="en-US" altLang="zh-CN" sz="2400" dirty="0">
                <a:latin typeface="+mn-ea"/>
              </a:rPr>
              <a:t>cookie</a:t>
            </a:r>
            <a:r>
              <a:rPr lang="zh-CN" altLang="en-US" sz="2400" dirty="0">
                <a:latin typeface="+mn-ea"/>
              </a:rPr>
              <a:t>，</a:t>
            </a:r>
            <a:endParaRPr lang="en-US" altLang="zh-CN" sz="2400" dirty="0">
              <a:latin typeface="+mn-ea"/>
            </a:endParaRPr>
          </a:p>
          <a:p>
            <a:pPr marL="342900" indent="-342900" algn="just">
              <a:spcBef>
                <a:spcPts val="600"/>
              </a:spcBef>
              <a:spcAft>
                <a:spcPts val="600"/>
              </a:spcAft>
              <a:buFont typeface="Arial" panose="020B0604020202020204" pitchFamily="34" charset="0"/>
              <a:buChar char="•"/>
            </a:pPr>
            <a:r>
              <a:rPr lang="zh-CN" altLang="en-US" sz="2400" dirty="0" smtClean="0">
                <a:latin typeface="+mn-ea"/>
              </a:rPr>
              <a:t>若不</a:t>
            </a:r>
            <a:r>
              <a:rPr lang="zh-CN" altLang="en-US" sz="2400" dirty="0">
                <a:latin typeface="+mn-ea"/>
              </a:rPr>
              <a:t>设置路径</a:t>
            </a:r>
            <a:r>
              <a:rPr lang="zh-CN" altLang="en-US" sz="2400" dirty="0" smtClean="0">
                <a:latin typeface="+mn-ea"/>
              </a:rPr>
              <a:t>，则只有该</a:t>
            </a:r>
            <a:r>
              <a:rPr lang="en-US" altLang="zh-CN" sz="2400" dirty="0">
                <a:latin typeface="+mn-ea"/>
              </a:rPr>
              <a:t>cookie</a:t>
            </a:r>
            <a:r>
              <a:rPr lang="zh-CN" altLang="en-US" sz="2400" dirty="0">
                <a:latin typeface="+mn-ea"/>
              </a:rPr>
              <a:t>路径及其子路径可以访问。</a:t>
            </a:r>
          </a:p>
        </p:txBody>
      </p:sp>
    </p:spTree>
    <p:extLst>
      <p:ext uri="{BB962C8B-B14F-4D97-AF65-F5344CB8AC3E}">
        <p14:creationId xmlns:p14="http://schemas.microsoft.com/office/powerpoint/2010/main" val="1978969399"/>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0" y="889670"/>
            <a:ext cx="9144000" cy="2677656"/>
          </a:xfrm>
          <a:prstGeom prst="rect">
            <a:avLst/>
          </a:prstGeom>
          <a:solidFill>
            <a:schemeClr val="accent3">
              <a:lumMod val="50000"/>
            </a:schemeClr>
          </a:solidFill>
          <a:ln>
            <a:noFill/>
          </a:ln>
          <a:extLst/>
        </p:spPr>
        <p:txBody>
          <a:bodyPr vert="horz" wrap="square" lIns="91440" tIns="45720" rIns="91440" bIns="45720" numCol="1" anchor="t" anchorCtr="0" compatLnSpc="1">
            <a:prstTxWarp prst="textNoShape">
              <a:avLst/>
            </a:prstTxWarp>
            <a:spAutoFit/>
          </a:bodyPr>
          <a:lstStyle/>
          <a:p>
            <a:pPr algn="just" eaLnBrk="0" hangingPunct="0">
              <a:spcBef>
                <a:spcPts val="0"/>
              </a:spcBef>
            </a:pPr>
            <a:r>
              <a:rPr lang="en-US" altLang="zh-CN" sz="2400" b="1" dirty="0">
                <a:solidFill>
                  <a:schemeClr val="bg1"/>
                </a:solidFill>
                <a:latin typeface="+mn-ea"/>
              </a:rPr>
              <a:t>&lt;%@page import="</a:t>
            </a:r>
            <a:r>
              <a:rPr lang="en-US" altLang="zh-CN" sz="2400" b="1" dirty="0" err="1">
                <a:solidFill>
                  <a:schemeClr val="bg1"/>
                </a:solidFill>
                <a:latin typeface="+mn-ea"/>
              </a:rPr>
              <a:t>javax.servlet.http.Cookie</a:t>
            </a:r>
            <a:r>
              <a:rPr lang="en-US" altLang="zh-CN" sz="2400" b="1" dirty="0" smtClean="0">
                <a:solidFill>
                  <a:schemeClr val="bg1"/>
                </a:solidFill>
                <a:latin typeface="+mn-ea"/>
              </a:rPr>
              <a:t>"%&gt;</a:t>
            </a:r>
            <a:endParaRPr lang="en-US" altLang="zh-CN" sz="2400" b="1" dirty="0" smtClean="0">
              <a:solidFill>
                <a:schemeClr val="bg1"/>
              </a:solidFill>
              <a:latin typeface="+mn-ea"/>
              <a:ea typeface="+mn-ea"/>
            </a:endParaRPr>
          </a:p>
          <a:p>
            <a:pPr algn="just" eaLnBrk="0" hangingPunct="0">
              <a:spcBef>
                <a:spcPts val="0"/>
              </a:spcBef>
              <a:buFont typeface="Arial" charset="0"/>
              <a:buNone/>
            </a:pPr>
            <a:r>
              <a:rPr lang="en-US" altLang="zh-CN" sz="2400" b="1" dirty="0" smtClean="0">
                <a:solidFill>
                  <a:schemeClr val="bg1"/>
                </a:solidFill>
                <a:latin typeface="+mn-ea"/>
                <a:ea typeface="+mn-ea"/>
              </a:rPr>
              <a:t>&lt;%</a:t>
            </a:r>
            <a:endParaRPr lang="en-US" altLang="zh-CN" sz="2400" b="1" dirty="0">
              <a:solidFill>
                <a:schemeClr val="bg1"/>
              </a:solidFill>
              <a:latin typeface="+mn-ea"/>
              <a:ea typeface="+mn-ea"/>
            </a:endParaRPr>
          </a:p>
          <a:p>
            <a:pPr algn="just" eaLnBrk="0" hangingPunct="0">
              <a:spcBef>
                <a:spcPts val="0"/>
              </a:spcBef>
              <a:buFont typeface="Arial" charset="0"/>
              <a:buNone/>
            </a:pPr>
            <a:r>
              <a:rPr lang="en-US" altLang="zh-CN" sz="2400" b="1" dirty="0" smtClean="0">
                <a:solidFill>
                  <a:schemeClr val="bg1"/>
                </a:solidFill>
                <a:latin typeface="+mn-ea"/>
                <a:ea typeface="+mn-ea"/>
              </a:rPr>
              <a:t>  Cookie co=new Cookie("</a:t>
            </a:r>
            <a:r>
              <a:rPr lang="en-US" altLang="zh-CN" sz="2400" b="1" dirty="0" err="1">
                <a:solidFill>
                  <a:schemeClr val="bg1"/>
                </a:solidFill>
                <a:latin typeface="+mn-ea"/>
                <a:ea typeface="+mn-ea"/>
              </a:rPr>
              <a:t>login","tom</a:t>
            </a:r>
            <a:r>
              <a:rPr lang="en-US" altLang="zh-CN" sz="2400" b="1" dirty="0">
                <a:solidFill>
                  <a:schemeClr val="bg1"/>
                </a:solidFill>
                <a:latin typeface="+mn-ea"/>
                <a:ea typeface="+mn-ea"/>
              </a:rPr>
              <a:t>");</a:t>
            </a:r>
          </a:p>
          <a:p>
            <a:pPr algn="just" eaLnBrk="0" hangingPunct="0">
              <a:spcBef>
                <a:spcPts val="0"/>
              </a:spcBef>
              <a:buFont typeface="Arial" charset="0"/>
              <a:buNone/>
            </a:pPr>
            <a:r>
              <a:rPr lang="en-US" altLang="zh-CN" sz="2400" b="1" dirty="0" smtClean="0">
                <a:solidFill>
                  <a:schemeClr val="bg1"/>
                </a:solidFill>
                <a:latin typeface="+mn-ea"/>
                <a:ea typeface="+mn-ea"/>
              </a:rPr>
              <a:t>  </a:t>
            </a:r>
            <a:r>
              <a:rPr lang="en-US" altLang="zh-CN" sz="2400" b="1" dirty="0" err="1" smtClean="0">
                <a:solidFill>
                  <a:schemeClr val="bg1"/>
                </a:solidFill>
                <a:latin typeface="+mn-ea"/>
              </a:rPr>
              <a:t>co</a:t>
            </a:r>
            <a:r>
              <a:rPr lang="en-US" altLang="zh-CN" sz="2400" b="1" dirty="0" err="1" smtClean="0">
                <a:solidFill>
                  <a:schemeClr val="bg1"/>
                </a:solidFill>
                <a:latin typeface="+mn-ea"/>
                <a:ea typeface="+mn-ea"/>
              </a:rPr>
              <a:t>.setMaxAge</a:t>
            </a:r>
            <a:r>
              <a:rPr lang="en-US" altLang="zh-CN" sz="2400" b="1" dirty="0" smtClean="0">
                <a:solidFill>
                  <a:schemeClr val="bg1"/>
                </a:solidFill>
                <a:latin typeface="+mn-ea"/>
                <a:ea typeface="+mn-ea"/>
              </a:rPr>
              <a:t>(24*60*60);</a:t>
            </a:r>
            <a:endParaRPr lang="en-US" altLang="zh-CN" sz="2400" b="1" dirty="0" smtClean="0">
              <a:solidFill>
                <a:srgbClr val="FFFF00"/>
              </a:solidFill>
              <a:latin typeface="+mn-ea"/>
              <a:ea typeface="+mn-ea"/>
            </a:endParaRPr>
          </a:p>
          <a:p>
            <a:pPr marL="3143250" indent="-3143250" algn="just" eaLnBrk="0" hangingPunct="0">
              <a:spcBef>
                <a:spcPts val="0"/>
              </a:spcBef>
              <a:buFont typeface="Arial" charset="0"/>
              <a:buNone/>
            </a:pPr>
            <a:r>
              <a:rPr lang="en-US" altLang="zh-CN" sz="2400" b="1" dirty="0">
                <a:solidFill>
                  <a:schemeClr val="bg1"/>
                </a:solidFill>
                <a:latin typeface="+mn-ea"/>
                <a:ea typeface="+mn-ea"/>
              </a:rPr>
              <a:t>  </a:t>
            </a:r>
            <a:r>
              <a:rPr lang="en-US" altLang="zh-CN" sz="2400" b="1" dirty="0" err="1" smtClean="0">
                <a:solidFill>
                  <a:srgbClr val="FFFF00"/>
                </a:solidFill>
                <a:latin typeface="+mn-ea"/>
                <a:ea typeface="+mn-ea"/>
              </a:rPr>
              <a:t>co.setPath</a:t>
            </a:r>
            <a:r>
              <a:rPr lang="en-US" altLang="zh-CN" sz="2400" b="1" dirty="0" smtClean="0">
                <a:solidFill>
                  <a:srgbClr val="FFFF00"/>
                </a:solidFill>
                <a:latin typeface="+mn-ea"/>
                <a:ea typeface="+mn-ea"/>
              </a:rPr>
              <a:t>("/");</a:t>
            </a:r>
          </a:p>
          <a:p>
            <a:pPr marL="3143250" indent="-3143250" algn="just" eaLnBrk="0" hangingPunct="0">
              <a:spcBef>
                <a:spcPts val="0"/>
              </a:spcBef>
              <a:buFont typeface="Arial" charset="0"/>
              <a:buNone/>
            </a:pPr>
            <a:r>
              <a:rPr lang="en-US" altLang="zh-CN" sz="2400" b="1" dirty="0" smtClean="0">
                <a:solidFill>
                  <a:schemeClr val="bg1"/>
                </a:solidFill>
                <a:latin typeface="+mn-ea"/>
                <a:ea typeface="+mn-ea"/>
              </a:rPr>
              <a:t>  </a:t>
            </a:r>
            <a:r>
              <a:rPr lang="en-US" altLang="zh-CN" sz="2400" b="1" dirty="0" err="1" smtClean="0">
                <a:solidFill>
                  <a:schemeClr val="bg1"/>
                </a:solidFill>
                <a:latin typeface="+mn-ea"/>
                <a:ea typeface="+mn-ea"/>
              </a:rPr>
              <a:t>response.addCookie</a:t>
            </a:r>
            <a:r>
              <a:rPr lang="en-US" altLang="zh-CN" sz="2400" b="1" dirty="0" smtClean="0">
                <a:solidFill>
                  <a:schemeClr val="bg1"/>
                </a:solidFill>
                <a:latin typeface="+mn-ea"/>
                <a:ea typeface="+mn-ea"/>
              </a:rPr>
              <a:t>(co);</a:t>
            </a:r>
            <a:endParaRPr lang="en-US" altLang="zh-CN" sz="2400" b="1" dirty="0">
              <a:solidFill>
                <a:schemeClr val="bg1"/>
              </a:solidFill>
              <a:latin typeface="+mn-ea"/>
              <a:ea typeface="+mn-ea"/>
            </a:endParaRPr>
          </a:p>
          <a:p>
            <a:pPr algn="just" eaLnBrk="0" hangingPunct="0">
              <a:spcBef>
                <a:spcPts val="0"/>
              </a:spcBef>
              <a:buFont typeface="Arial" charset="0"/>
              <a:buNone/>
            </a:pPr>
            <a:r>
              <a:rPr lang="en-US" altLang="zh-CN" sz="2400" b="1" dirty="0" smtClean="0">
                <a:solidFill>
                  <a:schemeClr val="bg1"/>
                </a:solidFill>
                <a:latin typeface="+mn-ea"/>
                <a:ea typeface="+mn-ea"/>
              </a:rPr>
              <a:t>%&gt;</a:t>
            </a:r>
            <a:endParaRPr lang="zh-CN" altLang="en-US" sz="2400" b="1" dirty="0">
              <a:solidFill>
                <a:schemeClr val="bg1"/>
              </a:solidFill>
              <a:latin typeface="+mn-ea"/>
              <a:ea typeface="+mn-ea"/>
            </a:endParaRPr>
          </a:p>
        </p:txBody>
      </p:sp>
      <p:sp>
        <p:nvSpPr>
          <p:cNvPr id="3" name="标题 2"/>
          <p:cNvSpPr>
            <a:spLocks noGrp="1"/>
          </p:cNvSpPr>
          <p:nvPr>
            <p:ph type="title"/>
          </p:nvPr>
        </p:nvSpPr>
        <p:spPr/>
        <p:txBody>
          <a:bodyPr/>
          <a:lstStyle/>
          <a:p>
            <a:r>
              <a:rPr lang="zh-CN" altLang="en-US" dirty="0" smtClean="0"/>
              <a:t>示例</a:t>
            </a:r>
            <a:endParaRPr lang="zh-CN" altLang="en-US" dirty="0"/>
          </a:p>
        </p:txBody>
      </p:sp>
    </p:spTree>
    <p:extLst>
      <p:ext uri="{BB962C8B-B14F-4D97-AF65-F5344CB8AC3E}">
        <p14:creationId xmlns:p14="http://schemas.microsoft.com/office/powerpoint/2010/main" val="16150378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t>处理</a:t>
            </a:r>
            <a:r>
              <a:rPr lang="en-US" altLang="zh-CN" dirty="0" smtClean="0"/>
              <a:t>Cookie</a:t>
            </a:r>
            <a:r>
              <a:rPr lang="zh-CN" altLang="en-US" dirty="0" smtClean="0"/>
              <a:t>的</a:t>
            </a:r>
            <a:r>
              <a:rPr lang="zh-CN" altLang="en-US" dirty="0"/>
              <a:t>方法</a:t>
            </a:r>
          </a:p>
        </p:txBody>
      </p:sp>
      <p:graphicFrame>
        <p:nvGraphicFramePr>
          <p:cNvPr id="4" name="表格 3"/>
          <p:cNvGraphicFramePr>
            <a:graphicFrameLocks noGrp="1"/>
          </p:cNvGraphicFramePr>
          <p:nvPr>
            <p:extLst/>
          </p:nvPr>
        </p:nvGraphicFramePr>
        <p:xfrm>
          <a:off x="9550" y="931832"/>
          <a:ext cx="9134450" cy="5926167"/>
        </p:xfrm>
        <a:graphic>
          <a:graphicData uri="http://schemas.openxmlformats.org/drawingml/2006/table">
            <a:tbl>
              <a:tblPr firstRow="1" bandRow="1">
                <a:tableStyleId>{5C22544A-7EE6-4342-B048-85BDC9FD1C3A}</a:tableStyleId>
              </a:tblPr>
              <a:tblGrid>
                <a:gridCol w="2186186"/>
                <a:gridCol w="6948264"/>
              </a:tblGrid>
              <a:tr h="562337">
                <a:tc>
                  <a:txBody>
                    <a:bodyPr/>
                    <a:lstStyle/>
                    <a:p>
                      <a:pPr algn="ctr"/>
                      <a:r>
                        <a:rPr lang="zh-CN" altLang="en-US" sz="2000" b="0" baseline="0" dirty="0">
                          <a:solidFill>
                            <a:schemeClr val="bg1"/>
                          </a:solidFill>
                          <a:latin typeface="Tahoma" panose="020B0604030504040204" pitchFamily="34" charset="0"/>
                          <a:ea typeface="宋体" panose="02010600030101010101" pitchFamily="2" charset="-122"/>
                        </a:rPr>
                        <a:t>方法名</a:t>
                      </a:r>
                    </a:p>
                  </a:txBody>
                  <a:tcPr anchor="ctr"/>
                </a:tc>
                <a:tc>
                  <a:txBody>
                    <a:bodyPr/>
                    <a:lstStyle/>
                    <a:p>
                      <a:pPr algn="ctr"/>
                      <a:r>
                        <a:rPr lang="zh-CN" altLang="en-US" sz="2000" b="0" baseline="0" dirty="0">
                          <a:solidFill>
                            <a:schemeClr val="bg1"/>
                          </a:solidFill>
                          <a:latin typeface="Tahoma" panose="020B0604030504040204" pitchFamily="34" charset="0"/>
                          <a:ea typeface="宋体" panose="02010600030101010101" pitchFamily="2" charset="-122"/>
                        </a:rPr>
                        <a:t>方法解释</a:t>
                      </a:r>
                    </a:p>
                  </a:txBody>
                  <a:tcPr anchor="ctr"/>
                </a:tc>
              </a:tr>
              <a:tr h="562337">
                <a:tc>
                  <a:txBody>
                    <a:bodyPr/>
                    <a:lstStyle/>
                    <a:p>
                      <a:r>
                        <a:rPr lang="en-US" sz="2000" b="0" baseline="0" dirty="0" err="1" smtClean="0">
                          <a:solidFill>
                            <a:srgbClr val="003300"/>
                          </a:solidFill>
                          <a:latin typeface="Tahoma" panose="020B0604030504040204" pitchFamily="34" charset="0"/>
                          <a:ea typeface="宋体" panose="02010600030101010101" pitchFamily="2" charset="-122"/>
                        </a:rPr>
                        <a:t>setComment</a:t>
                      </a:r>
                      <a:r>
                        <a:rPr lang="en-US" sz="2000" b="0" baseline="0" dirty="0">
                          <a:solidFill>
                            <a:srgbClr val="003300"/>
                          </a:solidFill>
                          <a:latin typeface="Tahoma" panose="020B0604030504040204" pitchFamily="34" charset="0"/>
                          <a:ea typeface="宋体" panose="02010600030101010101" pitchFamily="2" charset="-122"/>
                        </a:rPr>
                        <a:t>()</a:t>
                      </a:r>
                    </a:p>
                  </a:txBody>
                  <a:tcPr anchor="ctr"/>
                </a:tc>
                <a:tc>
                  <a:txBody>
                    <a:bodyPr/>
                    <a:lstStyle/>
                    <a:p>
                      <a:r>
                        <a:rPr lang="zh-CN" altLang="en-US" sz="2000" b="0" baseline="0" dirty="0" smtClean="0">
                          <a:solidFill>
                            <a:srgbClr val="003300"/>
                          </a:solidFill>
                          <a:latin typeface="Tahoma" panose="020B0604030504040204" pitchFamily="34" charset="0"/>
                          <a:ea typeface="宋体" panose="02010600030101010101" pitchFamily="2" charset="-122"/>
                        </a:rPr>
                        <a:t>设置</a:t>
                      </a:r>
                      <a:r>
                        <a:rPr lang="en-US" altLang="zh-CN" sz="2000" b="0" baseline="0" dirty="0" smtClean="0">
                          <a:solidFill>
                            <a:srgbClr val="003300"/>
                          </a:solidFill>
                          <a:latin typeface="Tahoma" panose="020B0604030504040204" pitchFamily="34" charset="0"/>
                          <a:ea typeface="宋体" panose="02010600030101010101" pitchFamily="2" charset="-122"/>
                        </a:rPr>
                        <a:t>Cookie</a:t>
                      </a:r>
                      <a:r>
                        <a:rPr lang="zh-CN" altLang="en-US" sz="2000" b="0" baseline="0" dirty="0" smtClean="0">
                          <a:solidFill>
                            <a:srgbClr val="003300"/>
                          </a:solidFill>
                          <a:latin typeface="Tahoma" panose="020B0604030504040204" pitchFamily="34" charset="0"/>
                          <a:ea typeface="宋体" panose="02010600030101010101" pitchFamily="2" charset="-122"/>
                        </a:rPr>
                        <a:t>中</a:t>
                      </a:r>
                      <a:r>
                        <a:rPr lang="zh-CN" altLang="en-US" sz="2000" b="0" baseline="0" dirty="0">
                          <a:solidFill>
                            <a:srgbClr val="003300"/>
                          </a:solidFill>
                          <a:latin typeface="Tahoma" panose="020B0604030504040204" pitchFamily="34" charset="0"/>
                          <a:ea typeface="宋体" panose="02010600030101010101" pitchFamily="2" charset="-122"/>
                        </a:rPr>
                        <a:t>注释</a:t>
                      </a:r>
                      <a:r>
                        <a:rPr lang="en-US" altLang="zh-CN" sz="2000" b="0" baseline="0" dirty="0">
                          <a:solidFill>
                            <a:srgbClr val="003300"/>
                          </a:solidFill>
                          <a:latin typeface="Tahoma" panose="020B0604030504040204" pitchFamily="34" charset="0"/>
                          <a:ea typeface="宋体" panose="02010600030101010101" pitchFamily="2" charset="-122"/>
                        </a:rPr>
                        <a:t>,</a:t>
                      </a:r>
                      <a:r>
                        <a:rPr lang="zh-CN" altLang="en-US" sz="2000" b="0" baseline="0" dirty="0">
                          <a:solidFill>
                            <a:srgbClr val="003300"/>
                          </a:solidFill>
                          <a:latin typeface="Tahoma" panose="020B0604030504040204" pitchFamily="34" charset="0"/>
                          <a:ea typeface="宋体" panose="02010600030101010101" pitchFamily="2" charset="-122"/>
                        </a:rPr>
                        <a:t>如果没有注释的话将返回</a:t>
                      </a:r>
                      <a:r>
                        <a:rPr lang="zh-CN" altLang="en-US" sz="2000" b="0" baseline="0" dirty="0" smtClean="0">
                          <a:solidFill>
                            <a:srgbClr val="003300"/>
                          </a:solidFill>
                          <a:latin typeface="Tahoma" panose="020B0604030504040204" pitchFamily="34" charset="0"/>
                          <a:ea typeface="宋体" panose="02010600030101010101" pitchFamily="2" charset="-122"/>
                        </a:rPr>
                        <a:t>空值</a:t>
                      </a:r>
                      <a:endParaRPr lang="en-US" altLang="zh-CN" sz="2000" b="0" baseline="0" dirty="0">
                        <a:solidFill>
                          <a:srgbClr val="003300"/>
                        </a:solidFill>
                        <a:latin typeface="Tahoma" panose="020B0604030504040204" pitchFamily="34" charset="0"/>
                        <a:ea typeface="宋体" panose="02010600030101010101" pitchFamily="2" charset="-122"/>
                      </a:endParaRPr>
                    </a:p>
                  </a:txBody>
                  <a:tcPr anchor="ctr"/>
                </a:tc>
              </a:tr>
              <a:tr h="994904">
                <a:tc>
                  <a:txBody>
                    <a:bodyPr/>
                    <a:lstStyle/>
                    <a:p>
                      <a:r>
                        <a:rPr lang="en-US" sz="2000" b="0" baseline="0" dirty="0" err="1" smtClean="0">
                          <a:solidFill>
                            <a:srgbClr val="003300"/>
                          </a:solidFill>
                          <a:latin typeface="Tahoma" panose="020B0604030504040204" pitchFamily="34" charset="0"/>
                          <a:ea typeface="宋体" panose="02010600030101010101" pitchFamily="2" charset="-122"/>
                        </a:rPr>
                        <a:t>setDomain</a:t>
                      </a:r>
                      <a:r>
                        <a:rPr lang="en-US" sz="2000" b="0" baseline="0" dirty="0">
                          <a:solidFill>
                            <a:srgbClr val="003300"/>
                          </a:solidFill>
                          <a:latin typeface="Tahoma" panose="020B0604030504040204" pitchFamily="34" charset="0"/>
                          <a:ea typeface="宋体" panose="02010600030101010101" pitchFamily="2" charset="-122"/>
                        </a:rPr>
                        <a:t>()</a:t>
                      </a:r>
                    </a:p>
                  </a:txBody>
                  <a:tcPr anchor="ctr"/>
                </a:tc>
                <a:tc>
                  <a:txBody>
                    <a:bodyPr/>
                    <a:lstStyle/>
                    <a:p>
                      <a:r>
                        <a:rPr lang="zh-CN" altLang="en-US" sz="2000" b="0" baseline="0" dirty="0" smtClean="0">
                          <a:solidFill>
                            <a:srgbClr val="003300"/>
                          </a:solidFill>
                          <a:latin typeface="Tahoma" panose="020B0604030504040204" pitchFamily="34" charset="0"/>
                          <a:ea typeface="宋体" panose="02010600030101010101" pitchFamily="2" charset="-122"/>
                        </a:rPr>
                        <a:t>设置</a:t>
                      </a:r>
                      <a:r>
                        <a:rPr lang="en-US" sz="2000" b="0" baseline="0" dirty="0" smtClean="0">
                          <a:solidFill>
                            <a:srgbClr val="003300"/>
                          </a:solidFill>
                          <a:latin typeface="Tahoma" panose="020B0604030504040204" pitchFamily="34" charset="0"/>
                          <a:ea typeface="宋体" panose="02010600030101010101" pitchFamily="2" charset="-122"/>
                        </a:rPr>
                        <a:t>Cookie</a:t>
                      </a:r>
                      <a:r>
                        <a:rPr lang="zh-CN" altLang="en-US" sz="2000" b="0" baseline="0" dirty="0" smtClean="0">
                          <a:solidFill>
                            <a:srgbClr val="003300"/>
                          </a:solidFill>
                          <a:latin typeface="Tahoma" panose="020B0604030504040204" pitchFamily="34" charset="0"/>
                          <a:ea typeface="宋体" panose="02010600030101010101" pitchFamily="2" charset="-122"/>
                        </a:rPr>
                        <a:t>中</a:t>
                      </a:r>
                      <a:r>
                        <a:rPr lang="en-US" sz="2000" b="0" baseline="0" dirty="0" smtClean="0">
                          <a:solidFill>
                            <a:srgbClr val="003300"/>
                          </a:solidFill>
                          <a:latin typeface="Tahoma" panose="020B0604030504040204" pitchFamily="34" charset="0"/>
                          <a:ea typeface="宋体" panose="02010600030101010101" pitchFamily="2" charset="-122"/>
                        </a:rPr>
                        <a:t>Cookie</a:t>
                      </a:r>
                      <a:r>
                        <a:rPr lang="zh-CN" altLang="en-US" sz="2000" b="0" baseline="0" dirty="0" smtClean="0">
                          <a:solidFill>
                            <a:srgbClr val="003300"/>
                          </a:solidFill>
                          <a:latin typeface="Tahoma" panose="020B0604030504040204" pitchFamily="34" charset="0"/>
                          <a:ea typeface="宋体" panose="02010600030101010101" pitchFamily="2" charset="-122"/>
                        </a:rPr>
                        <a:t>适用</a:t>
                      </a:r>
                      <a:r>
                        <a:rPr lang="zh-CN" altLang="en-US" sz="2000" b="0" baseline="0" dirty="0">
                          <a:solidFill>
                            <a:srgbClr val="003300"/>
                          </a:solidFill>
                          <a:latin typeface="Tahoma" panose="020B0604030504040204" pitchFamily="34" charset="0"/>
                          <a:ea typeface="宋体" panose="02010600030101010101" pitchFamily="2" charset="-122"/>
                        </a:rPr>
                        <a:t>的</a:t>
                      </a:r>
                      <a:r>
                        <a:rPr lang="zh-CN" altLang="en-US" sz="2000" b="0" baseline="0" dirty="0" smtClean="0">
                          <a:solidFill>
                            <a:srgbClr val="003300"/>
                          </a:solidFill>
                          <a:latin typeface="Tahoma" panose="020B0604030504040204" pitchFamily="34" charset="0"/>
                          <a:ea typeface="宋体" panose="02010600030101010101" pitchFamily="2" charset="-122"/>
                        </a:rPr>
                        <a:t>域名。域名</a:t>
                      </a:r>
                      <a:r>
                        <a:rPr lang="zh-CN" altLang="en-US" sz="2000" b="0" baseline="0" dirty="0">
                          <a:solidFill>
                            <a:srgbClr val="003300"/>
                          </a:solidFill>
                          <a:latin typeface="Tahoma" panose="020B0604030504040204" pitchFamily="34" charset="0"/>
                          <a:ea typeface="宋体" panose="02010600030101010101" pitchFamily="2" charset="-122"/>
                        </a:rPr>
                        <a:t>必须以点开始（</a:t>
                      </a:r>
                      <a:r>
                        <a:rPr lang="zh-CN" altLang="en-US" sz="2000" b="0" baseline="0" dirty="0" smtClean="0">
                          <a:solidFill>
                            <a:srgbClr val="003300"/>
                          </a:solidFill>
                          <a:latin typeface="Tahoma" panose="020B0604030504040204" pitchFamily="34" charset="0"/>
                          <a:ea typeface="宋体" panose="02010600030101010101" pitchFamily="2" charset="-122"/>
                        </a:rPr>
                        <a:t>例如：</a:t>
                      </a:r>
                      <a:r>
                        <a:rPr lang="en-US" sz="2000" b="0" baseline="0" dirty="0" smtClean="0">
                          <a:solidFill>
                            <a:srgbClr val="003300"/>
                          </a:solidFill>
                          <a:latin typeface="Tahoma" panose="020B0604030504040204" pitchFamily="34" charset="0"/>
                          <a:ea typeface="宋体" panose="02010600030101010101" pitchFamily="2" charset="-122"/>
                        </a:rPr>
                        <a:t>yesky.com</a:t>
                      </a:r>
                      <a:r>
                        <a:rPr lang="en-US" sz="2000" b="0" baseline="0" dirty="0">
                          <a:solidFill>
                            <a:srgbClr val="003300"/>
                          </a:solidFill>
                          <a:latin typeface="Tahoma" panose="020B0604030504040204" pitchFamily="34" charset="0"/>
                          <a:ea typeface="宋体" panose="02010600030101010101" pitchFamily="2" charset="-122"/>
                        </a:rPr>
                        <a:t>）</a:t>
                      </a:r>
                    </a:p>
                  </a:txBody>
                  <a:tcPr anchor="ctr"/>
                </a:tc>
              </a:tr>
              <a:tr h="562337">
                <a:tc>
                  <a:txBody>
                    <a:bodyPr/>
                    <a:lstStyle/>
                    <a:p>
                      <a:r>
                        <a:rPr lang="en-US" sz="2000" b="0" baseline="0" dirty="0" err="1" smtClean="0">
                          <a:solidFill>
                            <a:srgbClr val="C00000"/>
                          </a:solidFill>
                          <a:latin typeface="Tahoma" panose="020B0604030504040204" pitchFamily="34" charset="0"/>
                          <a:ea typeface="宋体" panose="02010600030101010101" pitchFamily="2" charset="-122"/>
                        </a:rPr>
                        <a:t>setMaxAge</a:t>
                      </a:r>
                      <a:r>
                        <a:rPr lang="en-US" sz="2000" b="0" baseline="0" dirty="0">
                          <a:solidFill>
                            <a:srgbClr val="C00000"/>
                          </a:solidFill>
                          <a:latin typeface="Tahoma" panose="020B0604030504040204" pitchFamily="34" charset="0"/>
                          <a:ea typeface="宋体" panose="02010600030101010101" pitchFamily="2" charset="-122"/>
                        </a:rPr>
                        <a:t>()</a:t>
                      </a:r>
                    </a:p>
                  </a:txBody>
                  <a:tcPr anchor="ctr"/>
                </a:tc>
                <a:tc>
                  <a:txBody>
                    <a:bodyPr/>
                    <a:lstStyle/>
                    <a:p>
                      <a:r>
                        <a:rPr lang="zh-CN" altLang="en-US" sz="2000" b="0" baseline="0" dirty="0" smtClean="0">
                          <a:solidFill>
                            <a:srgbClr val="C00000"/>
                          </a:solidFill>
                          <a:latin typeface="Tahoma" panose="020B0604030504040204" pitchFamily="34" charset="0"/>
                          <a:ea typeface="宋体" panose="02010600030101010101" pitchFamily="2" charset="-122"/>
                        </a:rPr>
                        <a:t>设置</a:t>
                      </a:r>
                      <a:r>
                        <a:rPr lang="en-US" altLang="zh-CN" sz="2000" b="0" baseline="0" dirty="0" smtClean="0">
                          <a:solidFill>
                            <a:srgbClr val="C00000"/>
                          </a:solidFill>
                          <a:latin typeface="Tahoma" panose="020B0604030504040204" pitchFamily="34" charset="0"/>
                          <a:ea typeface="宋体" panose="02010600030101010101" pitchFamily="2" charset="-122"/>
                        </a:rPr>
                        <a:t>Cookie</a:t>
                      </a:r>
                      <a:r>
                        <a:rPr lang="zh-CN" altLang="en-US" sz="2000" b="0" baseline="0" dirty="0" smtClean="0">
                          <a:solidFill>
                            <a:srgbClr val="C00000"/>
                          </a:solidFill>
                          <a:latin typeface="Tahoma" panose="020B0604030504040204" pitchFamily="34" charset="0"/>
                          <a:ea typeface="宋体" panose="02010600030101010101" pitchFamily="2" charset="-122"/>
                        </a:rPr>
                        <a:t>过期</a:t>
                      </a:r>
                      <a:r>
                        <a:rPr lang="zh-CN" altLang="en-US" sz="2000" b="0" baseline="0" dirty="0">
                          <a:solidFill>
                            <a:srgbClr val="C00000"/>
                          </a:solidFill>
                          <a:latin typeface="Tahoma" panose="020B0604030504040204" pitchFamily="34" charset="0"/>
                          <a:ea typeface="宋体" panose="02010600030101010101" pitchFamily="2" charset="-122"/>
                        </a:rPr>
                        <a:t>之前的最大</a:t>
                      </a:r>
                      <a:r>
                        <a:rPr lang="zh-CN" altLang="en-US" sz="2000" b="0" baseline="0" dirty="0" smtClean="0">
                          <a:solidFill>
                            <a:srgbClr val="C00000"/>
                          </a:solidFill>
                          <a:latin typeface="Tahoma" panose="020B0604030504040204" pitchFamily="34" charset="0"/>
                          <a:ea typeface="宋体" panose="02010600030101010101" pitchFamily="2" charset="-122"/>
                        </a:rPr>
                        <a:t>时间</a:t>
                      </a:r>
                      <a:endParaRPr lang="zh-CN" altLang="en-US" sz="2000" b="0" baseline="0" dirty="0">
                        <a:solidFill>
                          <a:srgbClr val="C00000"/>
                        </a:solidFill>
                        <a:latin typeface="Tahoma" panose="020B0604030504040204" pitchFamily="34" charset="0"/>
                        <a:ea typeface="宋体" panose="02010600030101010101" pitchFamily="2" charset="-122"/>
                      </a:endParaRPr>
                    </a:p>
                  </a:txBody>
                  <a:tcPr anchor="ctr"/>
                </a:tc>
              </a:tr>
              <a:tr h="562337">
                <a:tc>
                  <a:txBody>
                    <a:bodyPr/>
                    <a:lstStyle/>
                    <a:p>
                      <a:r>
                        <a:rPr lang="en-US" sz="2000" b="0" baseline="0" dirty="0" err="1" smtClean="0">
                          <a:solidFill>
                            <a:srgbClr val="C00000"/>
                          </a:solidFill>
                          <a:latin typeface="Tahoma" panose="020B0604030504040204" pitchFamily="34" charset="0"/>
                          <a:ea typeface="宋体" panose="02010600030101010101" pitchFamily="2" charset="-122"/>
                        </a:rPr>
                        <a:t>setPath</a:t>
                      </a:r>
                      <a:r>
                        <a:rPr lang="en-US" sz="2000" b="0" baseline="0" dirty="0">
                          <a:solidFill>
                            <a:srgbClr val="C00000"/>
                          </a:solidFill>
                          <a:latin typeface="Tahoma" panose="020B0604030504040204" pitchFamily="34" charset="0"/>
                          <a:ea typeface="宋体" panose="02010600030101010101" pitchFamily="2" charset="-122"/>
                        </a:rPr>
                        <a:t>()</a:t>
                      </a:r>
                    </a:p>
                  </a:txBody>
                  <a:tcPr anchor="ctr"/>
                </a:tc>
                <a:tc>
                  <a:txBody>
                    <a:bodyPr/>
                    <a:lstStyle/>
                    <a:p>
                      <a:r>
                        <a:rPr lang="zh-CN" altLang="en-US" sz="2000" b="0" baseline="0" dirty="0" smtClean="0">
                          <a:solidFill>
                            <a:srgbClr val="C00000"/>
                          </a:solidFill>
                          <a:latin typeface="Tahoma" panose="020B0604030504040204" pitchFamily="34" charset="0"/>
                          <a:ea typeface="宋体" panose="02010600030101010101" pitchFamily="2" charset="-122"/>
                        </a:rPr>
                        <a:t>设置</a:t>
                      </a:r>
                      <a:r>
                        <a:rPr lang="en-US" altLang="zh-CN" sz="2000" b="0" baseline="0" dirty="0" smtClean="0">
                          <a:solidFill>
                            <a:srgbClr val="C00000"/>
                          </a:solidFill>
                          <a:latin typeface="Tahoma" panose="020B0604030504040204" pitchFamily="34" charset="0"/>
                          <a:ea typeface="宋体" panose="02010600030101010101" pitchFamily="2" charset="-122"/>
                        </a:rPr>
                        <a:t>Cookie</a:t>
                      </a:r>
                      <a:r>
                        <a:rPr lang="zh-CN" altLang="en-US" sz="2000" b="0" baseline="0" dirty="0" smtClean="0">
                          <a:solidFill>
                            <a:srgbClr val="C00000"/>
                          </a:solidFill>
                          <a:latin typeface="Tahoma" panose="020B0604030504040204" pitchFamily="34" charset="0"/>
                          <a:ea typeface="宋体" panose="02010600030101010101" pitchFamily="2" charset="-122"/>
                        </a:rPr>
                        <a:t>适用</a:t>
                      </a:r>
                      <a:r>
                        <a:rPr lang="zh-CN" altLang="en-US" sz="2000" b="0" baseline="0" dirty="0">
                          <a:solidFill>
                            <a:srgbClr val="C00000"/>
                          </a:solidFill>
                          <a:latin typeface="Tahoma" panose="020B0604030504040204" pitchFamily="34" charset="0"/>
                          <a:ea typeface="宋体" panose="02010600030101010101" pitchFamily="2" charset="-122"/>
                        </a:rPr>
                        <a:t>的</a:t>
                      </a:r>
                      <a:r>
                        <a:rPr lang="zh-CN" altLang="en-US" sz="2000" b="0" baseline="0" dirty="0" smtClean="0">
                          <a:solidFill>
                            <a:srgbClr val="C00000"/>
                          </a:solidFill>
                          <a:latin typeface="Tahoma" panose="020B0604030504040204" pitchFamily="34" charset="0"/>
                          <a:ea typeface="宋体" panose="02010600030101010101" pitchFamily="2" charset="-122"/>
                        </a:rPr>
                        <a:t>路径</a:t>
                      </a:r>
                      <a:endParaRPr lang="zh-CN" altLang="en-US" sz="2000" b="0" baseline="0" dirty="0">
                        <a:solidFill>
                          <a:srgbClr val="C00000"/>
                        </a:solidFill>
                        <a:latin typeface="Tahoma" panose="020B0604030504040204" pitchFamily="34" charset="0"/>
                        <a:ea typeface="宋体" panose="02010600030101010101" pitchFamily="2" charset="-122"/>
                      </a:endParaRPr>
                    </a:p>
                  </a:txBody>
                  <a:tcPr anchor="ctr"/>
                </a:tc>
              </a:tr>
              <a:tr h="994904">
                <a:tc>
                  <a:txBody>
                    <a:bodyPr/>
                    <a:lstStyle/>
                    <a:p>
                      <a:r>
                        <a:rPr lang="en-US" sz="2000" b="0" baseline="0" dirty="0" err="1">
                          <a:solidFill>
                            <a:srgbClr val="003300"/>
                          </a:solidFill>
                          <a:latin typeface="Tahoma" panose="020B0604030504040204" pitchFamily="34" charset="0"/>
                          <a:ea typeface="宋体" panose="02010600030101010101" pitchFamily="2" charset="-122"/>
                        </a:rPr>
                        <a:t>getSecure</a:t>
                      </a:r>
                      <a:r>
                        <a:rPr lang="en-US" sz="2000" b="0" baseline="0" dirty="0">
                          <a:solidFill>
                            <a:srgbClr val="003300"/>
                          </a:solidFill>
                          <a:latin typeface="Tahoma" panose="020B0604030504040204" pitchFamily="34" charset="0"/>
                          <a:ea typeface="宋体" panose="02010600030101010101" pitchFamily="2" charset="-122"/>
                        </a:rPr>
                        <a:t>()</a:t>
                      </a:r>
                    </a:p>
                  </a:txBody>
                  <a:tcPr anchor="ctr"/>
                </a:tc>
                <a:tc>
                  <a:txBody>
                    <a:bodyPr/>
                    <a:lstStyle/>
                    <a:p>
                      <a:r>
                        <a:rPr lang="zh-CN" altLang="en-US" sz="2000" b="0" baseline="0" dirty="0">
                          <a:solidFill>
                            <a:srgbClr val="003300"/>
                          </a:solidFill>
                          <a:latin typeface="Tahoma" panose="020B0604030504040204" pitchFamily="34" charset="0"/>
                          <a:ea typeface="宋体" panose="02010600030101010101" pitchFamily="2" charset="-122"/>
                        </a:rPr>
                        <a:t>如果浏览器通过安全协议</a:t>
                      </a:r>
                      <a:r>
                        <a:rPr lang="zh-CN" altLang="en-US" sz="2000" b="0" baseline="0" dirty="0" smtClean="0">
                          <a:solidFill>
                            <a:srgbClr val="003300"/>
                          </a:solidFill>
                          <a:latin typeface="Tahoma" panose="020B0604030504040204" pitchFamily="34" charset="0"/>
                          <a:ea typeface="宋体" panose="02010600030101010101" pitchFamily="2" charset="-122"/>
                        </a:rPr>
                        <a:t>发送</a:t>
                      </a:r>
                      <a:r>
                        <a:rPr lang="en-US" altLang="zh-CN" sz="2000" b="0" baseline="0" dirty="0" smtClean="0">
                          <a:solidFill>
                            <a:srgbClr val="003300"/>
                          </a:solidFill>
                          <a:latin typeface="Tahoma" panose="020B0604030504040204" pitchFamily="34" charset="0"/>
                          <a:ea typeface="宋体" panose="02010600030101010101" pitchFamily="2" charset="-122"/>
                        </a:rPr>
                        <a:t>Cookies</a:t>
                      </a:r>
                      <a:r>
                        <a:rPr lang="zh-CN" altLang="en-US" sz="2000" b="0" baseline="0" dirty="0">
                          <a:solidFill>
                            <a:srgbClr val="003300"/>
                          </a:solidFill>
                          <a:latin typeface="Tahoma" panose="020B0604030504040204" pitchFamily="34" charset="0"/>
                          <a:ea typeface="宋体" panose="02010600030101010101" pitchFamily="2" charset="-122"/>
                        </a:rPr>
                        <a:t>将返回</a:t>
                      </a:r>
                      <a:r>
                        <a:rPr lang="en-US" altLang="zh-CN" sz="2000" b="0" baseline="0" dirty="0">
                          <a:solidFill>
                            <a:srgbClr val="003300"/>
                          </a:solidFill>
                          <a:latin typeface="Tahoma" panose="020B0604030504040204" pitchFamily="34" charset="0"/>
                          <a:ea typeface="宋体" panose="02010600030101010101" pitchFamily="2" charset="-122"/>
                        </a:rPr>
                        <a:t>true</a:t>
                      </a:r>
                      <a:r>
                        <a:rPr lang="zh-CN" altLang="en-US" sz="2000" b="0" baseline="0" dirty="0">
                          <a:solidFill>
                            <a:srgbClr val="003300"/>
                          </a:solidFill>
                          <a:latin typeface="Tahoma" panose="020B0604030504040204" pitchFamily="34" charset="0"/>
                          <a:ea typeface="宋体" panose="02010600030101010101" pitchFamily="2" charset="-122"/>
                        </a:rPr>
                        <a:t>值</a:t>
                      </a:r>
                      <a:r>
                        <a:rPr lang="zh-CN" altLang="en-US" sz="2000" b="0" baseline="0" dirty="0" smtClean="0">
                          <a:solidFill>
                            <a:srgbClr val="003300"/>
                          </a:solidFill>
                          <a:latin typeface="Tahoma" panose="020B0604030504040204" pitchFamily="34" charset="0"/>
                          <a:ea typeface="宋体" panose="02010600030101010101" pitchFamily="2" charset="-122"/>
                        </a:rPr>
                        <a:t>，使用</a:t>
                      </a:r>
                      <a:r>
                        <a:rPr lang="zh-CN" altLang="en-US" sz="2000" b="0" baseline="0" dirty="0">
                          <a:solidFill>
                            <a:srgbClr val="003300"/>
                          </a:solidFill>
                          <a:latin typeface="Tahoma" panose="020B0604030504040204" pitchFamily="34" charset="0"/>
                          <a:ea typeface="宋体" panose="02010600030101010101" pitchFamily="2" charset="-122"/>
                        </a:rPr>
                        <a:t>标准协议则返回</a:t>
                      </a:r>
                      <a:r>
                        <a:rPr lang="en-US" altLang="zh-CN" sz="2000" b="0" baseline="0" dirty="0">
                          <a:solidFill>
                            <a:srgbClr val="003300"/>
                          </a:solidFill>
                          <a:latin typeface="Tahoma" panose="020B0604030504040204" pitchFamily="34" charset="0"/>
                          <a:ea typeface="宋体" panose="02010600030101010101" pitchFamily="2" charset="-122"/>
                        </a:rPr>
                        <a:t>false</a:t>
                      </a:r>
                      <a:r>
                        <a:rPr lang="zh-CN" altLang="en-US" sz="2000" b="0" baseline="0" dirty="0" smtClean="0">
                          <a:solidFill>
                            <a:srgbClr val="003300"/>
                          </a:solidFill>
                          <a:latin typeface="Tahoma" panose="020B0604030504040204" pitchFamily="34" charset="0"/>
                          <a:ea typeface="宋体" panose="02010600030101010101" pitchFamily="2" charset="-122"/>
                        </a:rPr>
                        <a:t>值</a:t>
                      </a:r>
                      <a:endParaRPr lang="zh-CN" altLang="en-US" sz="2000" b="0" baseline="0" dirty="0">
                        <a:solidFill>
                          <a:srgbClr val="003300"/>
                        </a:solidFill>
                        <a:latin typeface="Tahoma" panose="020B0604030504040204" pitchFamily="34" charset="0"/>
                        <a:ea typeface="宋体" panose="02010600030101010101" pitchFamily="2" charset="-122"/>
                      </a:endParaRPr>
                    </a:p>
                  </a:txBody>
                  <a:tcPr anchor="ctr"/>
                </a:tc>
              </a:tr>
              <a:tr h="562337">
                <a:tc>
                  <a:txBody>
                    <a:bodyPr/>
                    <a:lstStyle/>
                    <a:p>
                      <a:r>
                        <a:rPr lang="en-US" sz="2000" b="0" baseline="0">
                          <a:solidFill>
                            <a:srgbClr val="C00000"/>
                          </a:solidFill>
                          <a:latin typeface="Tahoma" panose="020B0604030504040204" pitchFamily="34" charset="0"/>
                          <a:ea typeface="宋体" panose="02010600030101010101" pitchFamily="2" charset="-122"/>
                        </a:rPr>
                        <a:t>getName()</a:t>
                      </a:r>
                    </a:p>
                  </a:txBody>
                  <a:tcPr anchor="ctr"/>
                </a:tc>
                <a:tc>
                  <a:txBody>
                    <a:bodyPr/>
                    <a:lstStyle/>
                    <a:p>
                      <a:r>
                        <a:rPr lang="zh-CN" altLang="en-US" sz="2000" b="0" baseline="0" dirty="0" smtClean="0">
                          <a:solidFill>
                            <a:srgbClr val="C00000"/>
                          </a:solidFill>
                          <a:latin typeface="Tahoma" panose="020B0604030504040204" pitchFamily="34" charset="0"/>
                          <a:ea typeface="宋体" panose="02010600030101010101" pitchFamily="2" charset="-122"/>
                        </a:rPr>
                        <a:t>返回</a:t>
                      </a:r>
                      <a:r>
                        <a:rPr lang="en-US" altLang="zh-CN" sz="2000" b="0" baseline="0" dirty="0" smtClean="0">
                          <a:solidFill>
                            <a:srgbClr val="C00000"/>
                          </a:solidFill>
                          <a:latin typeface="Tahoma" panose="020B0604030504040204" pitchFamily="34" charset="0"/>
                          <a:ea typeface="宋体" panose="02010600030101010101" pitchFamily="2" charset="-122"/>
                        </a:rPr>
                        <a:t>Cookie</a:t>
                      </a:r>
                      <a:r>
                        <a:rPr lang="zh-CN" altLang="en-US" sz="2000" b="0" baseline="0" dirty="0" smtClean="0">
                          <a:solidFill>
                            <a:srgbClr val="C00000"/>
                          </a:solidFill>
                          <a:latin typeface="Tahoma" panose="020B0604030504040204" pitchFamily="34" charset="0"/>
                          <a:ea typeface="宋体" panose="02010600030101010101" pitchFamily="2" charset="-122"/>
                        </a:rPr>
                        <a:t>的名字</a:t>
                      </a:r>
                      <a:endParaRPr lang="zh-CN" altLang="en-US" sz="2000" b="0" baseline="0" dirty="0">
                        <a:solidFill>
                          <a:srgbClr val="C00000"/>
                        </a:solidFill>
                        <a:latin typeface="Tahoma" panose="020B0604030504040204" pitchFamily="34" charset="0"/>
                        <a:ea typeface="宋体" panose="02010600030101010101" pitchFamily="2" charset="-122"/>
                      </a:endParaRPr>
                    </a:p>
                  </a:txBody>
                  <a:tcPr anchor="ctr"/>
                </a:tc>
              </a:tr>
              <a:tr h="562337">
                <a:tc>
                  <a:txBody>
                    <a:bodyPr/>
                    <a:lstStyle/>
                    <a:p>
                      <a:r>
                        <a:rPr lang="en-US" sz="2000" b="0" baseline="0">
                          <a:solidFill>
                            <a:srgbClr val="C00000"/>
                          </a:solidFill>
                          <a:latin typeface="Tahoma" panose="020B0604030504040204" pitchFamily="34" charset="0"/>
                          <a:ea typeface="宋体" panose="02010600030101010101" pitchFamily="2" charset="-122"/>
                        </a:rPr>
                        <a:t>getValue()</a:t>
                      </a:r>
                    </a:p>
                  </a:txBody>
                  <a:tcPr anchor="ctr"/>
                </a:tc>
                <a:tc>
                  <a:txBody>
                    <a:bodyPr/>
                    <a:lstStyle/>
                    <a:p>
                      <a:r>
                        <a:rPr lang="zh-CN" altLang="en-US" sz="2000" b="0" baseline="0" dirty="0" smtClean="0">
                          <a:solidFill>
                            <a:srgbClr val="C00000"/>
                          </a:solidFill>
                          <a:latin typeface="Tahoma" panose="020B0604030504040204" pitchFamily="34" charset="0"/>
                          <a:ea typeface="宋体" panose="02010600030101010101" pitchFamily="2" charset="-122"/>
                        </a:rPr>
                        <a:t>返回</a:t>
                      </a:r>
                      <a:r>
                        <a:rPr lang="en-US" sz="2000" b="0" baseline="0" dirty="0" smtClean="0">
                          <a:solidFill>
                            <a:srgbClr val="C00000"/>
                          </a:solidFill>
                          <a:latin typeface="Tahoma" panose="020B0604030504040204" pitchFamily="34" charset="0"/>
                          <a:ea typeface="宋体" panose="02010600030101010101" pitchFamily="2" charset="-122"/>
                        </a:rPr>
                        <a:t>Cookie</a:t>
                      </a:r>
                      <a:r>
                        <a:rPr lang="zh-CN" altLang="en-US" sz="2000" b="0" baseline="0" dirty="0" smtClean="0">
                          <a:solidFill>
                            <a:srgbClr val="C00000"/>
                          </a:solidFill>
                          <a:latin typeface="Tahoma" panose="020B0604030504040204" pitchFamily="34" charset="0"/>
                          <a:ea typeface="宋体" panose="02010600030101010101" pitchFamily="2" charset="-122"/>
                        </a:rPr>
                        <a:t>的值</a:t>
                      </a:r>
                      <a:endParaRPr lang="en-US" sz="2000" b="0" baseline="0" dirty="0">
                        <a:solidFill>
                          <a:srgbClr val="C00000"/>
                        </a:solidFill>
                        <a:latin typeface="Tahoma" panose="020B0604030504040204" pitchFamily="34" charset="0"/>
                        <a:ea typeface="宋体" panose="02010600030101010101" pitchFamily="2" charset="-122"/>
                      </a:endParaRPr>
                    </a:p>
                  </a:txBody>
                  <a:tcPr anchor="ctr"/>
                </a:tc>
              </a:tr>
              <a:tr h="562337">
                <a:tc>
                  <a:txBody>
                    <a:bodyPr/>
                    <a:lstStyle/>
                    <a:p>
                      <a:r>
                        <a:rPr lang="en-US" sz="2000" b="0" baseline="0">
                          <a:solidFill>
                            <a:srgbClr val="003300"/>
                          </a:solidFill>
                          <a:latin typeface="Tahoma" panose="020B0604030504040204" pitchFamily="34" charset="0"/>
                          <a:ea typeface="宋体" panose="02010600030101010101" pitchFamily="2" charset="-122"/>
                        </a:rPr>
                        <a:t>getVersion()</a:t>
                      </a:r>
                    </a:p>
                  </a:txBody>
                  <a:tcPr anchor="ctr"/>
                </a:tc>
                <a:tc>
                  <a:txBody>
                    <a:bodyPr/>
                    <a:lstStyle/>
                    <a:p>
                      <a:r>
                        <a:rPr lang="zh-CN" altLang="en-US" sz="2000" b="0" baseline="0" dirty="0" smtClean="0">
                          <a:solidFill>
                            <a:srgbClr val="003300"/>
                          </a:solidFill>
                          <a:latin typeface="Tahoma" panose="020B0604030504040204" pitchFamily="34" charset="0"/>
                          <a:ea typeface="宋体" panose="02010600030101010101" pitchFamily="2" charset="-122"/>
                        </a:rPr>
                        <a:t>返回</a:t>
                      </a:r>
                      <a:r>
                        <a:rPr lang="en-US" altLang="zh-CN" sz="2000" b="0" baseline="0" dirty="0" smtClean="0">
                          <a:solidFill>
                            <a:srgbClr val="003300"/>
                          </a:solidFill>
                          <a:latin typeface="Tahoma" panose="020B0604030504040204" pitchFamily="34" charset="0"/>
                          <a:ea typeface="宋体" panose="02010600030101010101" pitchFamily="2" charset="-122"/>
                        </a:rPr>
                        <a:t>Cookie</a:t>
                      </a:r>
                      <a:r>
                        <a:rPr lang="zh-CN" altLang="en-US" sz="2000" b="0" baseline="0" dirty="0" smtClean="0">
                          <a:solidFill>
                            <a:srgbClr val="003300"/>
                          </a:solidFill>
                          <a:latin typeface="Tahoma" panose="020B0604030504040204" pitchFamily="34" charset="0"/>
                          <a:ea typeface="宋体" panose="02010600030101010101" pitchFamily="2" charset="-122"/>
                        </a:rPr>
                        <a:t>所</a:t>
                      </a:r>
                      <a:r>
                        <a:rPr lang="zh-CN" altLang="en-US" sz="2000" b="0" baseline="0" dirty="0">
                          <a:solidFill>
                            <a:srgbClr val="003300"/>
                          </a:solidFill>
                          <a:latin typeface="Tahoma" panose="020B0604030504040204" pitchFamily="34" charset="0"/>
                          <a:ea typeface="宋体" panose="02010600030101010101" pitchFamily="2" charset="-122"/>
                        </a:rPr>
                        <a:t>遵从的协议</a:t>
                      </a:r>
                      <a:r>
                        <a:rPr lang="zh-CN" altLang="en-US" sz="2000" b="0" baseline="0" dirty="0" smtClean="0">
                          <a:solidFill>
                            <a:srgbClr val="003300"/>
                          </a:solidFill>
                          <a:latin typeface="Tahoma" panose="020B0604030504040204" pitchFamily="34" charset="0"/>
                          <a:ea typeface="宋体" panose="02010600030101010101" pitchFamily="2" charset="-122"/>
                        </a:rPr>
                        <a:t>版本</a:t>
                      </a:r>
                      <a:endParaRPr lang="zh-CN" altLang="en-US" sz="2000" b="0" baseline="0" dirty="0">
                        <a:solidFill>
                          <a:srgbClr val="003300"/>
                        </a:solidFill>
                        <a:latin typeface="Tahoma" panose="020B0604030504040204" pitchFamily="34" charset="0"/>
                        <a:ea typeface="宋体" panose="02010600030101010101" pitchFamily="2" charset="-122"/>
                      </a:endParaRPr>
                    </a:p>
                  </a:txBody>
                  <a:tcPr anchor="ctr"/>
                </a:tc>
              </a:tr>
            </a:tbl>
          </a:graphicData>
        </a:graphic>
      </p:graphicFrame>
    </p:spTree>
    <p:extLst>
      <p:ext uri="{BB962C8B-B14F-4D97-AF65-F5344CB8AC3E}">
        <p14:creationId xmlns:p14="http://schemas.microsoft.com/office/powerpoint/2010/main" val="356262569"/>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如何转发</a:t>
            </a:r>
            <a:endParaRPr lang="zh-CN" altLang="en-US" dirty="0"/>
          </a:p>
        </p:txBody>
      </p:sp>
      <p:sp>
        <p:nvSpPr>
          <p:cNvPr id="3" name="内容占位符 2"/>
          <p:cNvSpPr>
            <a:spLocks noGrp="1"/>
          </p:cNvSpPr>
          <p:nvPr>
            <p:ph idx="1"/>
          </p:nvPr>
        </p:nvSpPr>
        <p:spPr>
          <a:xfrm>
            <a:off x="86816" y="980728"/>
            <a:ext cx="8949680" cy="4130361"/>
          </a:xfrm>
        </p:spPr>
        <p:txBody>
          <a:bodyPr/>
          <a:lstStyle/>
          <a:p>
            <a:pPr marL="0" indent="0">
              <a:buNone/>
            </a:pPr>
            <a:r>
              <a:rPr lang="en-US" altLang="zh-CN" dirty="0" smtClean="0"/>
              <a:t> step1</a:t>
            </a:r>
            <a:r>
              <a:rPr lang="zh-CN" altLang="zh-CN" dirty="0"/>
              <a:t>：绑定数据到</a:t>
            </a:r>
            <a:r>
              <a:rPr lang="en-US" altLang="zh-CN" dirty="0" err="1" smtClean="0"/>
              <a:t>requset</a:t>
            </a:r>
            <a:endParaRPr lang="en-US" altLang="zh-CN" dirty="0" smtClean="0"/>
          </a:p>
          <a:p>
            <a:pPr marL="0" indent="0">
              <a:buNone/>
            </a:pPr>
            <a:r>
              <a:rPr lang="en-US" altLang="zh-CN" dirty="0" smtClean="0"/>
              <a:t>     </a:t>
            </a:r>
            <a:r>
              <a:rPr lang="en-US" altLang="zh-CN" dirty="0" err="1" smtClean="0"/>
              <a:t>request.setAttribute</a:t>
            </a:r>
            <a:r>
              <a:rPr lang="en-US" altLang="zh-CN" dirty="0" smtClean="0"/>
              <a:t>(String </a:t>
            </a:r>
            <a:r>
              <a:rPr lang="en-US" altLang="zh-CN" dirty="0" err="1" smtClean="0"/>
              <a:t>name,Object</a:t>
            </a:r>
            <a:r>
              <a:rPr lang="en-US" altLang="zh-CN" dirty="0" smtClean="0"/>
              <a:t> </a:t>
            </a:r>
            <a:r>
              <a:rPr lang="en-US" altLang="zh-CN" dirty="0" err="1" smtClean="0"/>
              <a:t>obj</a:t>
            </a:r>
            <a:r>
              <a:rPr lang="en-US" altLang="zh-CN" dirty="0" smtClean="0"/>
              <a:t>);</a:t>
            </a:r>
          </a:p>
          <a:p>
            <a:pPr marL="0" indent="0">
              <a:buNone/>
            </a:pPr>
            <a:r>
              <a:rPr lang="en-US" altLang="zh-CN" dirty="0"/>
              <a:t> </a:t>
            </a:r>
            <a:r>
              <a:rPr lang="en-US" altLang="zh-CN" dirty="0" smtClean="0"/>
              <a:t>           name</a:t>
            </a:r>
            <a:r>
              <a:rPr lang="zh-CN" altLang="zh-CN" dirty="0"/>
              <a:t>：绑定名。</a:t>
            </a:r>
            <a:r>
              <a:rPr lang="en-US" altLang="zh-CN" dirty="0" err="1" smtClean="0"/>
              <a:t>obj</a:t>
            </a:r>
            <a:r>
              <a:rPr lang="zh-CN" altLang="zh-CN" dirty="0"/>
              <a:t>：绑定值</a:t>
            </a:r>
            <a:r>
              <a:rPr lang="zh-CN" altLang="zh-CN" dirty="0" smtClean="0"/>
              <a:t>。</a:t>
            </a:r>
            <a:endParaRPr lang="en-US" altLang="zh-CN" dirty="0" smtClean="0"/>
          </a:p>
          <a:p>
            <a:pPr marL="0" indent="0">
              <a:buNone/>
            </a:pPr>
            <a:r>
              <a:rPr lang="zh-CN" altLang="zh-CN" dirty="0" smtClean="0"/>
              <a:t>另</a:t>
            </a:r>
            <a:r>
              <a:rPr lang="zh-CN" altLang="zh-CN" dirty="0"/>
              <a:t>一个方法获取绑定值：</a:t>
            </a:r>
          </a:p>
          <a:p>
            <a:pPr marL="0" indent="0">
              <a:buNone/>
            </a:pPr>
            <a:r>
              <a:rPr lang="en-US" altLang="zh-CN" dirty="0" smtClean="0"/>
              <a:t>      </a:t>
            </a:r>
            <a:r>
              <a:rPr lang="en-US" altLang="zh-CN" dirty="0"/>
              <a:t>Object </a:t>
            </a:r>
            <a:r>
              <a:rPr lang="en-US" altLang="zh-CN" dirty="0" err="1"/>
              <a:t>request.getAttribute</a:t>
            </a:r>
            <a:r>
              <a:rPr lang="en-US" altLang="zh-CN" dirty="0"/>
              <a:t>(String name</a:t>
            </a:r>
            <a:r>
              <a:rPr lang="en-US" altLang="zh-CN" dirty="0" smtClean="0"/>
              <a:t>);</a:t>
            </a:r>
          </a:p>
          <a:p>
            <a:pPr marL="0" indent="0">
              <a:buNone/>
            </a:pPr>
            <a:r>
              <a:rPr lang="en-US" altLang="zh-CN" dirty="0"/>
              <a:t> </a:t>
            </a:r>
            <a:r>
              <a:rPr lang="en-US" altLang="zh-CN" dirty="0" smtClean="0"/>
              <a:t>           </a:t>
            </a:r>
            <a:r>
              <a:rPr lang="zh-CN" altLang="zh-CN" dirty="0" smtClean="0"/>
              <a:t>如果</a:t>
            </a:r>
            <a:r>
              <a:rPr lang="zh-CN" altLang="zh-CN" dirty="0"/>
              <a:t>绑定对象的值不存在，会返回</a:t>
            </a:r>
            <a:r>
              <a:rPr lang="en-US" altLang="zh-CN" dirty="0"/>
              <a:t>null</a:t>
            </a:r>
            <a:endParaRPr lang="zh-CN" altLang="zh-CN" dirty="0"/>
          </a:p>
          <a:p>
            <a:endParaRPr lang="zh-CN" altLang="en-US" dirty="0"/>
          </a:p>
        </p:txBody>
      </p:sp>
    </p:spTree>
    <p:extLst>
      <p:ext uri="{BB962C8B-B14F-4D97-AF65-F5344CB8AC3E}">
        <p14:creationId xmlns:p14="http://schemas.microsoft.com/office/powerpoint/2010/main" val="4163815208"/>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4)Session</a:t>
            </a:r>
            <a:r>
              <a:rPr lang="zh-CN" altLang="en-US" dirty="0" smtClean="0"/>
              <a:t>对象</a:t>
            </a:r>
            <a:endParaRPr lang="zh-CN" altLang="en-US" dirty="0"/>
          </a:p>
        </p:txBody>
      </p:sp>
      <p:sp>
        <p:nvSpPr>
          <p:cNvPr id="3" name="内容占位符 2"/>
          <p:cNvSpPr>
            <a:spLocks noGrp="1"/>
          </p:cNvSpPr>
          <p:nvPr>
            <p:ph idx="1"/>
          </p:nvPr>
        </p:nvSpPr>
        <p:spPr>
          <a:xfrm>
            <a:off x="86816" y="980728"/>
            <a:ext cx="8949680" cy="584775"/>
          </a:xfrm>
        </p:spPr>
        <p:txBody>
          <a:bodyPr/>
          <a:lstStyle/>
          <a:p>
            <a:r>
              <a:rPr lang="zh-CN" altLang="en-US" dirty="0" smtClean="0"/>
              <a:t>服务器为维护状态而创建的一个特殊对象</a:t>
            </a:r>
            <a:endParaRPr lang="zh-CN" altLang="en-US" dirty="0"/>
          </a:p>
        </p:txBody>
      </p:sp>
    </p:spTree>
    <p:extLst>
      <p:ext uri="{BB962C8B-B14F-4D97-AF65-F5344CB8AC3E}">
        <p14:creationId xmlns:p14="http://schemas.microsoft.com/office/powerpoint/2010/main" val="1018196949"/>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工作原理</a:t>
            </a:r>
            <a:endParaRPr lang="zh-CN" altLang="en-US" dirty="0"/>
          </a:p>
        </p:txBody>
      </p:sp>
      <p:sp>
        <p:nvSpPr>
          <p:cNvPr id="3" name="内容占位符 2"/>
          <p:cNvSpPr>
            <a:spLocks noGrp="1"/>
          </p:cNvSpPr>
          <p:nvPr>
            <p:ph idx="1"/>
          </p:nvPr>
        </p:nvSpPr>
        <p:spPr>
          <a:xfrm>
            <a:off x="86816" y="980728"/>
            <a:ext cx="8949680" cy="5213735"/>
          </a:xfrm>
        </p:spPr>
        <p:txBody>
          <a:bodyPr/>
          <a:lstStyle/>
          <a:p>
            <a:pPr marL="0" indent="0">
              <a:buNone/>
            </a:pPr>
            <a:r>
              <a:rPr lang="en-US" altLang="zh-CN" dirty="0" smtClean="0"/>
              <a:t>1.</a:t>
            </a:r>
            <a:r>
              <a:rPr lang="zh-CN" altLang="zh-CN" dirty="0" smtClean="0"/>
              <a:t>当</a:t>
            </a:r>
            <a:r>
              <a:rPr lang="zh-CN" altLang="zh-CN" dirty="0"/>
              <a:t>浏览器访问服务器时，服务器</a:t>
            </a:r>
            <a:r>
              <a:rPr lang="zh-CN" altLang="zh-CN" dirty="0" smtClean="0"/>
              <a:t>会</a:t>
            </a:r>
            <a:r>
              <a:rPr lang="zh-CN" altLang="en-US" dirty="0" smtClean="0"/>
              <a:t>在内存</a:t>
            </a:r>
            <a:r>
              <a:rPr lang="zh-CN" altLang="zh-CN" dirty="0" smtClean="0"/>
              <a:t>创建</a:t>
            </a:r>
            <a:r>
              <a:rPr lang="zh-CN" altLang="zh-CN" dirty="0"/>
              <a:t>一个</a:t>
            </a:r>
            <a:r>
              <a:rPr lang="en-US" altLang="zh-CN" dirty="0">
                <a:solidFill>
                  <a:srgbClr val="FF0000"/>
                </a:solidFill>
              </a:rPr>
              <a:t>session</a:t>
            </a:r>
            <a:r>
              <a:rPr lang="zh-CN" altLang="zh-CN" dirty="0">
                <a:solidFill>
                  <a:srgbClr val="FF0000"/>
                </a:solidFill>
              </a:rPr>
              <a:t>对象</a:t>
            </a:r>
            <a:r>
              <a:rPr lang="zh-CN" altLang="zh-CN" dirty="0"/>
              <a:t>（该对象有一个唯一的</a:t>
            </a:r>
            <a:r>
              <a:rPr lang="en-US" altLang="zh-CN" dirty="0"/>
              <a:t>id</a:t>
            </a:r>
            <a:r>
              <a:rPr lang="zh-CN" altLang="zh-CN" dirty="0"/>
              <a:t>号，称之为</a:t>
            </a:r>
            <a:r>
              <a:rPr lang="en-US" altLang="zh-CN" dirty="0" err="1"/>
              <a:t>sessionId</a:t>
            </a:r>
            <a:r>
              <a:rPr lang="zh-CN" altLang="zh-CN" dirty="0"/>
              <a:t>）</a:t>
            </a:r>
            <a:r>
              <a:rPr lang="zh-CN" altLang="zh-CN" dirty="0" smtClean="0"/>
              <a:t>。</a:t>
            </a:r>
            <a:endParaRPr lang="en-US" altLang="zh-CN" dirty="0" smtClean="0"/>
          </a:p>
          <a:p>
            <a:pPr marL="0" indent="0">
              <a:buNone/>
            </a:pPr>
            <a:r>
              <a:rPr lang="en-US" altLang="zh-CN" dirty="0" smtClean="0"/>
              <a:t>2.</a:t>
            </a:r>
            <a:r>
              <a:rPr lang="zh-CN" altLang="zh-CN" dirty="0" smtClean="0"/>
              <a:t>服务器</a:t>
            </a:r>
            <a:r>
              <a:rPr lang="zh-CN" altLang="zh-CN" dirty="0"/>
              <a:t>在默认情况下，会使用</a:t>
            </a:r>
            <a:r>
              <a:rPr lang="en-US" altLang="zh-CN" dirty="0"/>
              <a:t>set-cookie</a:t>
            </a:r>
            <a:r>
              <a:rPr lang="zh-CN" altLang="zh-CN" dirty="0"/>
              <a:t>消息头将这个</a:t>
            </a:r>
            <a:r>
              <a:rPr lang="en-US" altLang="zh-CN" dirty="0" err="1">
                <a:solidFill>
                  <a:srgbClr val="FF0000"/>
                </a:solidFill>
              </a:rPr>
              <a:t>sessionId</a:t>
            </a:r>
            <a:r>
              <a:rPr lang="zh-CN" altLang="zh-CN" dirty="0"/>
              <a:t>发送浏览器，浏览器会将这个</a:t>
            </a:r>
            <a:r>
              <a:rPr lang="en-US" altLang="zh-CN" dirty="0" err="1"/>
              <a:t>sessionId</a:t>
            </a:r>
            <a:r>
              <a:rPr lang="zh-CN" altLang="zh-CN" dirty="0"/>
              <a:t>保存下来（内存中，因为指定生存时间）</a:t>
            </a:r>
            <a:r>
              <a:rPr lang="zh-CN" altLang="zh-CN" dirty="0" smtClean="0"/>
              <a:t>。</a:t>
            </a:r>
            <a:endParaRPr lang="en-US" altLang="zh-CN" dirty="0" smtClean="0"/>
          </a:p>
          <a:p>
            <a:pPr marL="0" indent="0">
              <a:buNone/>
            </a:pPr>
            <a:r>
              <a:rPr lang="en-US" altLang="zh-CN" dirty="0" smtClean="0"/>
              <a:t>3.</a:t>
            </a:r>
            <a:r>
              <a:rPr lang="zh-CN" altLang="zh-CN" dirty="0" smtClean="0"/>
              <a:t>当</a:t>
            </a:r>
            <a:r>
              <a:rPr lang="zh-CN" altLang="zh-CN" dirty="0"/>
              <a:t>浏览器再次访问服务器时，会将</a:t>
            </a:r>
            <a:r>
              <a:rPr lang="en-US" altLang="zh-CN" dirty="0" err="1"/>
              <a:t>sessionId</a:t>
            </a:r>
            <a:r>
              <a:rPr lang="zh-CN" altLang="zh-CN" dirty="0"/>
              <a:t>使用</a:t>
            </a:r>
            <a:r>
              <a:rPr lang="en-US" altLang="zh-CN" dirty="0"/>
              <a:t>cookie</a:t>
            </a:r>
            <a:r>
              <a:rPr lang="zh-CN" altLang="zh-CN" dirty="0"/>
              <a:t>消息头发送给服务器，服务器依据这个</a:t>
            </a:r>
            <a:r>
              <a:rPr lang="en-US" altLang="zh-CN" dirty="0" err="1"/>
              <a:t>sessionId</a:t>
            </a:r>
            <a:r>
              <a:rPr lang="zh-CN" altLang="zh-CN" dirty="0"/>
              <a:t>就可以找到之前创建的</a:t>
            </a:r>
            <a:r>
              <a:rPr lang="en-US" altLang="zh-CN" dirty="0"/>
              <a:t>session</a:t>
            </a:r>
            <a:r>
              <a:rPr lang="zh-CN" altLang="zh-CN" dirty="0"/>
              <a:t>对象。</a:t>
            </a:r>
            <a:endParaRPr lang="zh-CN" altLang="en-US" dirty="0"/>
          </a:p>
        </p:txBody>
      </p:sp>
    </p:spTree>
    <p:extLst>
      <p:ext uri="{BB962C8B-B14F-4D97-AF65-F5344CB8AC3E}">
        <p14:creationId xmlns:p14="http://schemas.microsoft.com/office/powerpoint/2010/main" val="2887451990"/>
      </p:ext>
    </p:extLst>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t>Session</a:t>
            </a:r>
            <a:r>
              <a:rPr lang="zh-CN" altLang="en-US" dirty="0" smtClean="0"/>
              <a:t>访问机制</a:t>
            </a:r>
            <a:endParaRPr lang="zh-CN" altLang="en-US" dirty="0"/>
          </a:p>
        </p:txBody>
      </p:sp>
      <p:grpSp>
        <p:nvGrpSpPr>
          <p:cNvPr id="28" name="组合 27"/>
          <p:cNvGrpSpPr/>
          <p:nvPr/>
        </p:nvGrpSpPr>
        <p:grpSpPr>
          <a:xfrm>
            <a:off x="160648" y="996008"/>
            <a:ext cx="8911852" cy="5817368"/>
            <a:chOff x="160648" y="996008"/>
            <a:chExt cx="8911852" cy="5817368"/>
          </a:xfrm>
        </p:grpSpPr>
        <p:sp>
          <p:nvSpPr>
            <p:cNvPr id="3" name="圆角矩形 2"/>
            <p:cNvSpPr/>
            <p:nvPr/>
          </p:nvSpPr>
          <p:spPr>
            <a:xfrm>
              <a:off x="3295160" y="996008"/>
              <a:ext cx="2736304"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t>服务器接受了客户端的请求，并预备为客户端创建一</a:t>
              </a:r>
              <a:r>
                <a:rPr lang="zh-CN" altLang="en-US" dirty="0" smtClean="0"/>
                <a:t>个</a:t>
              </a:r>
              <a:r>
                <a:rPr lang="en-US" altLang="zh-CN" dirty="0" smtClean="0"/>
                <a:t>Session</a:t>
              </a:r>
              <a:endParaRPr lang="zh-CN" altLang="en-US" dirty="0"/>
            </a:p>
          </p:txBody>
        </p:sp>
        <p:sp>
          <p:nvSpPr>
            <p:cNvPr id="6" name="圆角矩形 5"/>
            <p:cNvSpPr/>
            <p:nvPr/>
          </p:nvSpPr>
          <p:spPr>
            <a:xfrm>
              <a:off x="160648" y="3822322"/>
              <a:ext cx="2736304"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t>服务器就</a:t>
              </a:r>
              <a:r>
                <a:rPr lang="zh-CN" altLang="en-US" dirty="0" smtClean="0"/>
                <a:t>按照</a:t>
              </a:r>
              <a:r>
                <a:rPr lang="en-US" altLang="zh-CN" dirty="0" err="1" smtClean="0"/>
                <a:t>SessionID</a:t>
              </a:r>
              <a:r>
                <a:rPr lang="zh-CN" altLang="en-US" dirty="0" smtClean="0"/>
                <a:t>把这个</a:t>
              </a:r>
              <a:r>
                <a:rPr lang="en-US" altLang="zh-CN" dirty="0" smtClean="0"/>
                <a:t>Session</a:t>
              </a:r>
              <a:r>
                <a:rPr lang="zh-CN" altLang="en-US" dirty="0" smtClean="0"/>
                <a:t>检索</a:t>
              </a:r>
              <a:r>
                <a:rPr lang="zh-CN" altLang="en-US" dirty="0"/>
                <a:t>出来</a:t>
              </a:r>
              <a:r>
                <a:rPr lang="zh-CN" altLang="en-US" dirty="0" smtClean="0"/>
                <a:t>使用</a:t>
              </a:r>
              <a:r>
                <a:rPr lang="en-US" altLang="zh-CN" dirty="0" smtClean="0"/>
                <a:t>)</a:t>
              </a:r>
              <a:endParaRPr lang="zh-CN" altLang="en-US" dirty="0"/>
            </a:p>
          </p:txBody>
        </p:sp>
        <p:sp>
          <p:nvSpPr>
            <p:cNvPr id="5" name="菱形 4"/>
            <p:cNvSpPr/>
            <p:nvPr/>
          </p:nvSpPr>
          <p:spPr>
            <a:xfrm>
              <a:off x="2719096" y="2508176"/>
              <a:ext cx="3888432" cy="1800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t>服务器检查客户端的请求里是否已包含了一</a:t>
              </a:r>
              <a:r>
                <a:rPr lang="zh-CN" altLang="en-US" dirty="0" smtClean="0"/>
                <a:t>个</a:t>
              </a:r>
              <a:r>
                <a:rPr lang="en-US" altLang="zh-CN" dirty="0" smtClean="0"/>
                <a:t>Session ID</a:t>
              </a:r>
              <a:r>
                <a:rPr lang="zh-CN" altLang="en-US" dirty="0" smtClean="0"/>
                <a:t>标识</a:t>
              </a:r>
              <a:endParaRPr lang="zh-CN" altLang="en-US" dirty="0"/>
            </a:p>
          </p:txBody>
        </p:sp>
        <p:sp>
          <p:nvSpPr>
            <p:cNvPr id="9" name="矩形 8"/>
            <p:cNvSpPr/>
            <p:nvPr/>
          </p:nvSpPr>
          <p:spPr>
            <a:xfrm>
              <a:off x="611560" y="2545050"/>
              <a:ext cx="2916324" cy="646331"/>
            </a:xfrm>
            <a:prstGeom prst="rect">
              <a:avLst/>
            </a:prstGeom>
          </p:spPr>
          <p:txBody>
            <a:bodyPr wrap="square">
              <a:spAutoFit/>
            </a:bodyPr>
            <a:lstStyle/>
            <a:p>
              <a:r>
                <a:rPr lang="zh-CN" altLang="en-US" dirty="0" smtClean="0">
                  <a:solidFill>
                    <a:srgbClr val="003300"/>
                  </a:solidFill>
                </a:rPr>
                <a:t>包含：说明</a:t>
              </a:r>
              <a:r>
                <a:rPr lang="zh-CN" altLang="en-US" dirty="0">
                  <a:solidFill>
                    <a:srgbClr val="003300"/>
                  </a:solidFill>
                </a:rPr>
                <a:t>以前已经为此客户端创建</a:t>
              </a:r>
              <a:r>
                <a:rPr lang="zh-CN" altLang="en-US" dirty="0" smtClean="0">
                  <a:solidFill>
                    <a:srgbClr val="003300"/>
                  </a:solidFill>
                </a:rPr>
                <a:t>过</a:t>
              </a:r>
              <a:r>
                <a:rPr lang="en-US" altLang="zh-CN" dirty="0" smtClean="0">
                  <a:solidFill>
                    <a:srgbClr val="003300"/>
                  </a:solidFill>
                </a:rPr>
                <a:t>Session</a:t>
              </a:r>
              <a:endParaRPr lang="zh-CN" altLang="en-US" dirty="0">
                <a:solidFill>
                  <a:srgbClr val="003300"/>
                </a:solidFill>
              </a:endParaRPr>
            </a:p>
          </p:txBody>
        </p:sp>
        <p:sp>
          <p:nvSpPr>
            <p:cNvPr id="12" name="矩形 11"/>
            <p:cNvSpPr/>
            <p:nvPr/>
          </p:nvSpPr>
          <p:spPr>
            <a:xfrm>
              <a:off x="6156176" y="2508176"/>
              <a:ext cx="2916324" cy="646331"/>
            </a:xfrm>
            <a:prstGeom prst="rect">
              <a:avLst/>
            </a:prstGeom>
          </p:spPr>
          <p:txBody>
            <a:bodyPr wrap="square">
              <a:spAutoFit/>
            </a:bodyPr>
            <a:lstStyle/>
            <a:p>
              <a:r>
                <a:rPr lang="zh-CN" altLang="en-US" dirty="0" smtClean="0">
                  <a:solidFill>
                    <a:srgbClr val="003300"/>
                  </a:solidFill>
                </a:rPr>
                <a:t>不包含：说明以前从未为客户端</a:t>
              </a:r>
              <a:r>
                <a:rPr lang="zh-CN" altLang="en-US" dirty="0">
                  <a:solidFill>
                    <a:srgbClr val="003300"/>
                  </a:solidFill>
                </a:rPr>
                <a:t>创建</a:t>
              </a:r>
              <a:r>
                <a:rPr lang="zh-CN" altLang="en-US" dirty="0" smtClean="0">
                  <a:solidFill>
                    <a:srgbClr val="003300"/>
                  </a:solidFill>
                </a:rPr>
                <a:t>过</a:t>
              </a:r>
              <a:r>
                <a:rPr lang="en-US" altLang="zh-CN" dirty="0" smtClean="0">
                  <a:solidFill>
                    <a:srgbClr val="003300"/>
                  </a:solidFill>
                </a:rPr>
                <a:t>Session</a:t>
              </a:r>
              <a:endParaRPr lang="zh-CN" altLang="en-US" dirty="0">
                <a:solidFill>
                  <a:srgbClr val="003300"/>
                </a:solidFill>
              </a:endParaRPr>
            </a:p>
          </p:txBody>
        </p:sp>
        <p:sp>
          <p:nvSpPr>
            <p:cNvPr id="13" name="圆角矩形 12"/>
            <p:cNvSpPr/>
            <p:nvPr/>
          </p:nvSpPr>
          <p:spPr>
            <a:xfrm>
              <a:off x="6317686" y="3822322"/>
              <a:ext cx="2736304"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服务器</a:t>
              </a:r>
              <a:r>
                <a:rPr lang="zh-CN" altLang="en-US" dirty="0"/>
                <a:t>为此客户端创建一</a:t>
              </a:r>
              <a:r>
                <a:rPr lang="zh-CN" altLang="en-US" dirty="0" smtClean="0"/>
                <a:t>个</a:t>
              </a:r>
              <a:r>
                <a:rPr lang="en-US" altLang="zh-CN" dirty="0" smtClean="0"/>
                <a:t>Session</a:t>
              </a:r>
              <a:r>
                <a:rPr lang="zh-CN" altLang="en-US" dirty="0" smtClean="0"/>
                <a:t>并且</a:t>
              </a:r>
              <a:r>
                <a:rPr lang="zh-CN" altLang="en-US" dirty="0"/>
                <a:t>生成一个与</a:t>
              </a:r>
              <a:r>
                <a:rPr lang="zh-CN" altLang="en-US" dirty="0" smtClean="0"/>
                <a:t>此</a:t>
              </a:r>
              <a:r>
                <a:rPr lang="en-US" altLang="zh-CN" dirty="0" smtClean="0"/>
                <a:t>Session</a:t>
              </a:r>
              <a:r>
                <a:rPr lang="zh-CN" altLang="en-US" dirty="0" smtClean="0"/>
                <a:t>相</a:t>
              </a:r>
              <a:r>
                <a:rPr lang="zh-CN" altLang="en-US" dirty="0"/>
                <a:t>关联</a:t>
              </a:r>
              <a:r>
                <a:rPr lang="zh-CN" altLang="en-US" dirty="0" smtClean="0"/>
                <a:t>的</a:t>
              </a:r>
              <a:r>
                <a:rPr lang="en-US" altLang="zh-CN" dirty="0" smtClean="0"/>
                <a:t>Session ID</a:t>
              </a:r>
              <a:endParaRPr lang="zh-CN" altLang="en-US" dirty="0"/>
            </a:p>
          </p:txBody>
        </p:sp>
        <p:sp>
          <p:nvSpPr>
            <p:cNvPr id="14" name="圆角矩形 13"/>
            <p:cNvSpPr/>
            <p:nvPr/>
          </p:nvSpPr>
          <p:spPr>
            <a:xfrm>
              <a:off x="6317686" y="5589240"/>
              <a:ext cx="2736304"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err="1" smtClean="0"/>
                <a:t>SessionID</a:t>
              </a:r>
              <a:r>
                <a:rPr lang="zh-CN" altLang="en-US" dirty="0" smtClean="0"/>
                <a:t>将会在</a:t>
              </a:r>
              <a:r>
                <a:rPr lang="zh-CN" altLang="en-US" dirty="0"/>
                <a:t>本次响应中返回给客户端</a:t>
              </a:r>
              <a:r>
                <a:rPr lang="zh-CN" altLang="en-US" dirty="0" smtClean="0"/>
                <a:t>保存</a:t>
              </a:r>
              <a:endParaRPr lang="zh-CN" altLang="en-US" dirty="0"/>
            </a:p>
          </p:txBody>
        </p:sp>
        <p:cxnSp>
          <p:nvCxnSpPr>
            <p:cNvPr id="15" name="肘形连接符 14"/>
            <p:cNvCxnSpPr>
              <a:stCxn id="5" idx="1"/>
              <a:endCxn id="6" idx="0"/>
            </p:cNvCxnSpPr>
            <p:nvPr/>
          </p:nvCxnSpPr>
          <p:spPr>
            <a:xfrm rot="10800000" flipV="1">
              <a:off x="1528800" y="3408276"/>
              <a:ext cx="1190296" cy="4140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5" idx="3"/>
              <a:endCxn id="13" idx="0"/>
            </p:cNvCxnSpPr>
            <p:nvPr/>
          </p:nvCxnSpPr>
          <p:spPr>
            <a:xfrm>
              <a:off x="6607528" y="3408276"/>
              <a:ext cx="1078310" cy="4140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3" idx="2"/>
              <a:endCxn id="5" idx="0"/>
            </p:cNvCxnSpPr>
            <p:nvPr/>
          </p:nvCxnSpPr>
          <p:spPr>
            <a:xfrm>
              <a:off x="4663312" y="222014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2"/>
              <a:endCxn id="14" idx="0"/>
            </p:cNvCxnSpPr>
            <p:nvPr/>
          </p:nvCxnSpPr>
          <p:spPr>
            <a:xfrm>
              <a:off x="7685838" y="5046458"/>
              <a:ext cx="0" cy="542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 name="矩形标注 6"/>
          <p:cNvSpPr/>
          <p:nvPr/>
        </p:nvSpPr>
        <p:spPr>
          <a:xfrm>
            <a:off x="3059832" y="4377878"/>
            <a:ext cx="3096344" cy="923330"/>
          </a:xfrm>
          <a:prstGeom prst="wedgeRectCallout">
            <a:avLst>
              <a:gd name="adj1" fmla="val -7772"/>
              <a:gd name="adj2" fmla="val -9502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algn="just" eaLnBrk="0" hangingPunct="0">
              <a:spcBef>
                <a:spcPct val="30000"/>
              </a:spcBef>
              <a:defRPr/>
            </a:pPr>
            <a:r>
              <a:rPr lang="en-US" altLang="zh-CN" dirty="0" err="1" smtClean="0">
                <a:latin typeface="+mn-ea"/>
              </a:rPr>
              <a:t>SessionID</a:t>
            </a:r>
            <a:r>
              <a:rPr lang="zh-CN" altLang="zh-CN" dirty="0" smtClean="0">
                <a:latin typeface="+mn-ea"/>
              </a:rPr>
              <a:t>是</a:t>
            </a:r>
            <a:r>
              <a:rPr lang="zh-CN" altLang="zh-CN" dirty="0">
                <a:latin typeface="+mn-ea"/>
              </a:rPr>
              <a:t>一</a:t>
            </a:r>
            <a:r>
              <a:rPr lang="zh-CN" altLang="zh-CN" dirty="0" smtClean="0">
                <a:latin typeface="+mn-ea"/>
              </a:rPr>
              <a:t>个不会</a:t>
            </a:r>
            <a:r>
              <a:rPr lang="zh-CN" altLang="zh-CN" dirty="0">
                <a:latin typeface="+mn-ea"/>
              </a:rPr>
              <a:t>重复</a:t>
            </a:r>
            <a:r>
              <a:rPr lang="zh-CN" altLang="zh-CN" dirty="0" smtClean="0">
                <a:latin typeface="+mn-ea"/>
              </a:rPr>
              <a:t>，不</a:t>
            </a:r>
            <a:r>
              <a:rPr lang="zh-CN" altLang="zh-CN" dirty="0">
                <a:latin typeface="+mn-ea"/>
              </a:rPr>
              <a:t>容易被找到规律</a:t>
            </a:r>
            <a:r>
              <a:rPr lang="zh-CN" altLang="en-US" dirty="0">
                <a:latin typeface="+mn-ea"/>
              </a:rPr>
              <a:t>，难</a:t>
            </a:r>
            <a:r>
              <a:rPr lang="zh-CN" altLang="zh-CN" dirty="0">
                <a:latin typeface="+mn-ea"/>
              </a:rPr>
              <a:t>以仿造的字符串</a:t>
            </a:r>
          </a:p>
        </p:txBody>
      </p:sp>
      <p:sp>
        <p:nvSpPr>
          <p:cNvPr id="18" name="矩形标注 17"/>
          <p:cNvSpPr/>
          <p:nvPr/>
        </p:nvSpPr>
        <p:spPr>
          <a:xfrm>
            <a:off x="1963012" y="5578207"/>
            <a:ext cx="4193164" cy="923330"/>
          </a:xfrm>
          <a:prstGeom prst="wedgeRectCallout">
            <a:avLst>
              <a:gd name="adj1" fmla="val 57195"/>
              <a:gd name="adj2" fmla="val -114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algn="just" eaLnBrk="0" hangingPunct="0">
              <a:spcBef>
                <a:spcPct val="30000"/>
              </a:spcBef>
              <a:defRPr/>
            </a:pPr>
            <a:r>
              <a:rPr lang="zh-CN" altLang="en-US" dirty="0" smtClean="0">
                <a:solidFill>
                  <a:schemeClr val="bg1"/>
                </a:solidFill>
                <a:latin typeface="+mn-ea"/>
              </a:rPr>
              <a:t>此时，我们就可以利用</a:t>
            </a:r>
            <a:r>
              <a:rPr lang="en-US" altLang="zh-CN" dirty="0" smtClean="0">
                <a:solidFill>
                  <a:schemeClr val="bg1"/>
                </a:solidFill>
                <a:latin typeface="+mn-ea"/>
              </a:rPr>
              <a:t>Session</a:t>
            </a:r>
            <a:r>
              <a:rPr lang="zh-CN" altLang="en-US" dirty="0" smtClean="0">
                <a:solidFill>
                  <a:schemeClr val="bg1"/>
                </a:solidFill>
                <a:latin typeface="+mn-ea"/>
              </a:rPr>
              <a:t>追踪，</a:t>
            </a:r>
            <a:r>
              <a:rPr lang="zh-CN" altLang="zh-CN" dirty="0" smtClean="0">
                <a:solidFill>
                  <a:schemeClr val="bg1"/>
                </a:solidFill>
                <a:latin typeface="+mn-ea"/>
              </a:rPr>
              <a:t>把</a:t>
            </a:r>
            <a:r>
              <a:rPr lang="zh-CN" altLang="zh-CN" dirty="0">
                <a:solidFill>
                  <a:schemeClr val="bg1"/>
                </a:solidFill>
                <a:latin typeface="+mn-ea"/>
              </a:rPr>
              <a:t>一个操作中产生的信息保存下来，供后续操作</a:t>
            </a:r>
            <a:r>
              <a:rPr lang="zh-CN" altLang="zh-CN" dirty="0" smtClean="0">
                <a:solidFill>
                  <a:schemeClr val="bg1"/>
                </a:solidFill>
                <a:latin typeface="+mn-ea"/>
              </a:rPr>
              <a:t>使用</a:t>
            </a:r>
            <a:r>
              <a:rPr lang="zh-CN" altLang="en-US" dirty="0" smtClean="0">
                <a:solidFill>
                  <a:schemeClr val="bg1"/>
                </a:solidFill>
                <a:latin typeface="+mn-ea"/>
              </a:rPr>
              <a:t>来实现通信了</a:t>
            </a:r>
            <a:endParaRPr lang="zh-CN" altLang="zh-CN" dirty="0">
              <a:solidFill>
                <a:schemeClr val="bg1"/>
              </a:solidFill>
              <a:latin typeface="+mn-ea"/>
            </a:endParaRPr>
          </a:p>
        </p:txBody>
      </p:sp>
    </p:spTree>
    <p:extLst>
      <p:ext uri="{BB962C8B-B14F-4D97-AF65-F5344CB8AC3E}">
        <p14:creationId xmlns:p14="http://schemas.microsoft.com/office/powerpoint/2010/main" val="3836216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right)">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dirty="0"/>
          </a:p>
        </p:txBody>
      </p:sp>
      <p:graphicFrame>
        <p:nvGraphicFramePr>
          <p:cNvPr id="4" name="图示 3"/>
          <p:cNvGraphicFramePr/>
          <p:nvPr>
            <p:extLst>
              <p:ext uri="{D42A27DB-BD31-4B8C-83A1-F6EECF244321}">
                <p14:modId xmlns:p14="http://schemas.microsoft.com/office/powerpoint/2010/main" val="523855162"/>
              </p:ext>
            </p:extLst>
          </p:nvPr>
        </p:nvGraphicFramePr>
        <p:xfrm>
          <a:off x="86816" y="980728"/>
          <a:ext cx="8949680"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5735243"/>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t>与</a:t>
            </a:r>
            <a:r>
              <a:rPr lang="en-US" altLang="zh-CN" dirty="0" smtClean="0"/>
              <a:t>Cookie</a:t>
            </a:r>
            <a:r>
              <a:rPr lang="zh-CN" altLang="en-US" dirty="0" smtClean="0"/>
              <a:t>的</a:t>
            </a:r>
            <a:r>
              <a:rPr lang="zh-CN" altLang="en-US" dirty="0"/>
              <a:t>区别</a:t>
            </a:r>
          </a:p>
        </p:txBody>
      </p:sp>
      <p:graphicFrame>
        <p:nvGraphicFramePr>
          <p:cNvPr id="5" name="内容占位符 4"/>
          <p:cNvGraphicFramePr>
            <a:graphicFrameLocks noGrp="1"/>
          </p:cNvGraphicFramePr>
          <p:nvPr>
            <p:ph idx="1"/>
            <p:extLst/>
          </p:nvPr>
        </p:nvGraphicFramePr>
        <p:xfrm>
          <a:off x="86816" y="980728"/>
          <a:ext cx="8949680"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0" y="5949280"/>
            <a:ext cx="9144000" cy="923330"/>
          </a:xfrm>
          <a:prstGeom prst="rect">
            <a:avLst/>
          </a:prstGeom>
          <a:solidFill>
            <a:schemeClr val="tx1"/>
          </a:solidFill>
        </p:spPr>
        <p:txBody>
          <a:bodyPr wrap="square">
            <a:spAutoFit/>
          </a:bodyPr>
          <a:lstStyle/>
          <a:p>
            <a:r>
              <a:rPr lang="zh-CN" altLang="en-US" dirty="0" smtClean="0">
                <a:solidFill>
                  <a:schemeClr val="bg1"/>
                </a:solidFill>
                <a:latin typeface="+mn-ea"/>
                <a:ea typeface="+mn-ea"/>
              </a:rPr>
              <a:t>个人建议：</a:t>
            </a:r>
            <a:endParaRPr lang="en-US" altLang="zh-CN" dirty="0" smtClean="0">
              <a:solidFill>
                <a:schemeClr val="bg1"/>
              </a:solidFill>
              <a:latin typeface="+mn-ea"/>
              <a:ea typeface="+mn-ea"/>
            </a:endParaRPr>
          </a:p>
          <a:p>
            <a:pPr marL="285750" indent="-285750">
              <a:buFont typeface="Arial" panose="020B0604020202020204" pitchFamily="34" charset="0"/>
              <a:buChar char="•"/>
            </a:pPr>
            <a:r>
              <a:rPr lang="zh-CN" altLang="en-US" dirty="0" smtClean="0">
                <a:solidFill>
                  <a:schemeClr val="bg1"/>
                </a:solidFill>
                <a:latin typeface="+mn-ea"/>
                <a:ea typeface="+mn-ea"/>
              </a:rPr>
              <a:t>将账号卡号等重要私人信息存放在</a:t>
            </a:r>
            <a:r>
              <a:rPr lang="en-US" altLang="zh-CN" dirty="0" smtClean="0">
                <a:solidFill>
                  <a:schemeClr val="bg1"/>
                </a:solidFill>
                <a:latin typeface="+mn-ea"/>
                <a:ea typeface="+mn-ea"/>
              </a:rPr>
              <a:t>Session</a:t>
            </a:r>
            <a:r>
              <a:rPr lang="zh-CN" altLang="en-US" dirty="0" smtClean="0">
                <a:solidFill>
                  <a:schemeClr val="bg1"/>
                </a:solidFill>
                <a:latin typeface="+mn-ea"/>
                <a:ea typeface="+mn-ea"/>
              </a:rPr>
              <a:t>中</a:t>
            </a:r>
            <a:endParaRPr lang="en-US" altLang="zh-CN" dirty="0" smtClean="0">
              <a:solidFill>
                <a:schemeClr val="bg1"/>
              </a:solidFill>
              <a:latin typeface="+mn-ea"/>
              <a:ea typeface="+mn-ea"/>
            </a:endParaRPr>
          </a:p>
          <a:p>
            <a:pPr marL="285750" indent="-285750">
              <a:buFont typeface="Arial" panose="020B0604020202020204" pitchFamily="34" charset="0"/>
              <a:buChar char="•"/>
            </a:pPr>
            <a:r>
              <a:rPr lang="zh-CN" altLang="en-US" dirty="0" smtClean="0">
                <a:solidFill>
                  <a:schemeClr val="bg1"/>
                </a:solidFill>
                <a:latin typeface="+mn-ea"/>
                <a:ea typeface="+mn-ea"/>
              </a:rPr>
              <a:t>其他信息可以放在</a:t>
            </a:r>
            <a:r>
              <a:rPr lang="en-US" altLang="zh-CN" dirty="0" smtClean="0">
                <a:solidFill>
                  <a:schemeClr val="bg1"/>
                </a:solidFill>
                <a:latin typeface="+mn-ea"/>
                <a:ea typeface="+mn-ea"/>
              </a:rPr>
              <a:t>Cookie</a:t>
            </a:r>
            <a:r>
              <a:rPr lang="zh-CN" altLang="en-US" dirty="0" smtClean="0">
                <a:solidFill>
                  <a:schemeClr val="bg1"/>
                </a:solidFill>
                <a:latin typeface="+mn-ea"/>
                <a:ea typeface="+mn-ea"/>
              </a:rPr>
              <a:t>中</a:t>
            </a:r>
            <a:endParaRPr lang="zh-CN" altLang="en-US" dirty="0">
              <a:solidFill>
                <a:schemeClr val="bg1"/>
              </a:solidFill>
              <a:latin typeface="+mn-ea"/>
              <a:ea typeface="+mn-ea"/>
            </a:endParaRPr>
          </a:p>
        </p:txBody>
      </p:sp>
    </p:spTree>
    <p:extLst>
      <p:ext uri="{BB962C8B-B14F-4D97-AF65-F5344CB8AC3E}">
        <p14:creationId xmlns:p14="http://schemas.microsoft.com/office/powerpoint/2010/main" val="1027484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如何获得</a:t>
            </a:r>
            <a:r>
              <a:rPr lang="en-US" altLang="zh-CN" dirty="0" smtClean="0"/>
              <a:t>session</a:t>
            </a:r>
            <a:endParaRPr lang="zh-CN" altLang="en-US" dirty="0"/>
          </a:p>
        </p:txBody>
      </p:sp>
      <p:sp>
        <p:nvSpPr>
          <p:cNvPr id="3" name="内容占位符 2"/>
          <p:cNvSpPr>
            <a:spLocks noGrp="1"/>
          </p:cNvSpPr>
          <p:nvPr>
            <p:ph idx="1"/>
          </p:nvPr>
        </p:nvSpPr>
        <p:spPr>
          <a:xfrm>
            <a:off x="86816" y="980728"/>
            <a:ext cx="8949680" cy="4992136"/>
          </a:xfrm>
        </p:spPr>
        <p:txBody>
          <a:bodyPr/>
          <a:lstStyle/>
          <a:p>
            <a:r>
              <a:rPr lang="zh-CN" altLang="zh-CN" dirty="0"/>
              <a:t>方式一：</a:t>
            </a:r>
            <a:r>
              <a:rPr lang="en-US" altLang="zh-CN" dirty="0" err="1"/>
              <a:t>HttpSession</a:t>
            </a:r>
            <a:r>
              <a:rPr lang="en-US" altLang="zh-CN" dirty="0"/>
              <a:t> </a:t>
            </a:r>
            <a:r>
              <a:rPr lang="en-US" altLang="zh-CN" dirty="0" smtClean="0"/>
              <a:t>s=</a:t>
            </a:r>
            <a:r>
              <a:rPr lang="en-US" altLang="zh-CN" dirty="0" err="1" smtClean="0"/>
              <a:t>request.getSession</a:t>
            </a:r>
            <a:r>
              <a:rPr lang="en-US" altLang="zh-CN" dirty="0" smtClean="0"/>
              <a:t>(true/false);</a:t>
            </a:r>
          </a:p>
          <a:p>
            <a:r>
              <a:rPr lang="zh-CN" altLang="zh-CN" dirty="0"/>
              <a:t>方式二：</a:t>
            </a:r>
            <a:r>
              <a:rPr lang="en-US" altLang="zh-CN" dirty="0" err="1"/>
              <a:t>HttpSession</a:t>
            </a:r>
            <a:r>
              <a:rPr lang="en-US" altLang="zh-CN" dirty="0"/>
              <a:t> s=</a:t>
            </a:r>
            <a:r>
              <a:rPr lang="en-US" altLang="zh-CN" dirty="0" err="1"/>
              <a:t>request.getSession</a:t>
            </a:r>
            <a:r>
              <a:rPr lang="en-US" altLang="zh-CN" dirty="0"/>
              <a:t>();</a:t>
            </a:r>
            <a:endParaRPr lang="zh-CN" altLang="zh-CN" dirty="0"/>
          </a:p>
          <a:p>
            <a:pPr marL="0" indent="0">
              <a:buNone/>
            </a:pPr>
            <a:r>
              <a:rPr lang="en-US" altLang="zh-CN" dirty="0"/>
              <a:t> </a:t>
            </a:r>
            <a:r>
              <a:rPr lang="en-US" altLang="zh-CN" dirty="0" smtClean="0"/>
              <a:t>    </a:t>
            </a:r>
            <a:r>
              <a:rPr lang="zh-CN" altLang="zh-CN" dirty="0" smtClean="0"/>
              <a:t>等价</a:t>
            </a:r>
            <a:r>
              <a:rPr lang="zh-CN" altLang="zh-CN" dirty="0"/>
              <a:t>于</a:t>
            </a:r>
            <a:r>
              <a:rPr lang="en-US" altLang="zh-CN" dirty="0" err="1"/>
              <a:t>HttpSession</a:t>
            </a:r>
            <a:r>
              <a:rPr lang="en-US" altLang="zh-CN" dirty="0"/>
              <a:t> s=</a:t>
            </a:r>
            <a:r>
              <a:rPr lang="en-US" altLang="zh-CN" dirty="0" err="1"/>
              <a:t>request.getSession</a:t>
            </a:r>
            <a:r>
              <a:rPr lang="en-US" altLang="zh-CN" dirty="0"/>
              <a:t>(true</a:t>
            </a:r>
            <a:r>
              <a:rPr lang="en-US" altLang="zh-CN" dirty="0" smtClean="0"/>
              <a:t>);</a:t>
            </a:r>
          </a:p>
          <a:p>
            <a:pPr marL="0" indent="0">
              <a:buNone/>
            </a:pPr>
            <a:endParaRPr lang="zh-CN" altLang="zh-CN" dirty="0"/>
          </a:p>
          <a:p>
            <a:r>
              <a:rPr lang="zh-CN" altLang="en-US" dirty="0" smtClean="0"/>
              <a:t>功能：</a:t>
            </a:r>
            <a:r>
              <a:rPr kumimoji="1" lang="zh-CN" altLang="zh-CN" sz="2400" dirty="0">
                <a:solidFill>
                  <a:schemeClr val="tx1"/>
                </a:solidFill>
                <a:latin typeface="Arial" charset="0"/>
              </a:rPr>
              <a:t>服务器会先检查请求当中是否有</a:t>
            </a:r>
            <a:r>
              <a:rPr kumimoji="1" lang="en-US" altLang="zh-CN" sz="2400" dirty="0" err="1">
                <a:solidFill>
                  <a:schemeClr val="tx1"/>
                </a:solidFill>
                <a:latin typeface="Arial" charset="0"/>
              </a:rPr>
              <a:t>sessionId</a:t>
            </a:r>
            <a:r>
              <a:rPr kumimoji="1" lang="zh-CN" altLang="zh-CN" sz="2400" dirty="0">
                <a:solidFill>
                  <a:schemeClr val="tx1"/>
                </a:solidFill>
                <a:latin typeface="Arial" charset="0"/>
              </a:rPr>
              <a:t>，如果没有则创建一个</a:t>
            </a:r>
            <a:r>
              <a:rPr kumimoji="1" lang="en-US" altLang="zh-CN" sz="2400" dirty="0">
                <a:solidFill>
                  <a:schemeClr val="tx1"/>
                </a:solidFill>
                <a:latin typeface="Arial" charset="0"/>
              </a:rPr>
              <a:t>session</a:t>
            </a:r>
            <a:r>
              <a:rPr kumimoji="1" lang="zh-CN" altLang="zh-CN" sz="2400" dirty="0">
                <a:solidFill>
                  <a:schemeClr val="tx1"/>
                </a:solidFill>
                <a:latin typeface="Arial" charset="0"/>
              </a:rPr>
              <a:t>对象。</a:t>
            </a:r>
          </a:p>
          <a:p>
            <a:pPr marL="0" indent="0">
              <a:buNone/>
            </a:pPr>
            <a:r>
              <a:rPr kumimoji="1" lang="en-US" altLang="zh-CN" sz="2400" dirty="0" smtClean="0">
                <a:solidFill>
                  <a:schemeClr val="tx1"/>
                </a:solidFill>
                <a:latin typeface="Arial" charset="0"/>
              </a:rPr>
              <a:t>           </a:t>
            </a:r>
            <a:r>
              <a:rPr kumimoji="1" lang="en-US" altLang="zh-CN" sz="2400" dirty="0">
                <a:solidFill>
                  <a:schemeClr val="tx1"/>
                </a:solidFill>
                <a:latin typeface="Arial" charset="0"/>
              </a:rPr>
              <a:t>	</a:t>
            </a:r>
            <a:r>
              <a:rPr kumimoji="1" lang="zh-CN" altLang="zh-CN" sz="2400" dirty="0">
                <a:solidFill>
                  <a:schemeClr val="tx1"/>
                </a:solidFill>
                <a:latin typeface="Arial" charset="0"/>
              </a:rPr>
              <a:t>如果有</a:t>
            </a:r>
            <a:r>
              <a:rPr kumimoji="1" lang="en-US" altLang="zh-CN" sz="2400" dirty="0" err="1">
                <a:solidFill>
                  <a:schemeClr val="tx1"/>
                </a:solidFill>
                <a:latin typeface="Arial" charset="0"/>
              </a:rPr>
              <a:t>sessionId</a:t>
            </a:r>
            <a:r>
              <a:rPr kumimoji="1" lang="zh-CN" altLang="zh-CN" sz="2400" dirty="0">
                <a:solidFill>
                  <a:schemeClr val="tx1"/>
                </a:solidFill>
                <a:latin typeface="Arial" charset="0"/>
              </a:rPr>
              <a:t>，则服务器会依据</a:t>
            </a:r>
            <a:r>
              <a:rPr kumimoji="1" lang="en-US" altLang="zh-CN" sz="2400" dirty="0" err="1">
                <a:solidFill>
                  <a:schemeClr val="tx1"/>
                </a:solidFill>
                <a:latin typeface="Arial" charset="0"/>
              </a:rPr>
              <a:t>sessionId</a:t>
            </a:r>
            <a:r>
              <a:rPr kumimoji="1" lang="zh-CN" altLang="zh-CN" sz="2400" dirty="0">
                <a:solidFill>
                  <a:schemeClr val="tx1"/>
                </a:solidFill>
                <a:latin typeface="Arial" charset="0"/>
              </a:rPr>
              <a:t>查找对应的</a:t>
            </a:r>
            <a:r>
              <a:rPr kumimoji="1" lang="en-US" altLang="zh-CN" sz="2400" dirty="0">
                <a:solidFill>
                  <a:schemeClr val="tx1"/>
                </a:solidFill>
                <a:latin typeface="Arial" charset="0"/>
              </a:rPr>
              <a:t>session</a:t>
            </a:r>
            <a:r>
              <a:rPr kumimoji="1" lang="zh-CN" altLang="zh-CN" sz="2400" dirty="0">
                <a:solidFill>
                  <a:schemeClr val="tx1"/>
                </a:solidFill>
                <a:latin typeface="Arial" charset="0"/>
              </a:rPr>
              <a:t>对象，如果找到了，则返回</a:t>
            </a:r>
            <a:r>
              <a:rPr kumimoji="1" lang="en-US" altLang="zh-CN" sz="2400" dirty="0">
                <a:solidFill>
                  <a:schemeClr val="tx1"/>
                </a:solidFill>
                <a:latin typeface="Arial" charset="0"/>
              </a:rPr>
              <a:t>session</a:t>
            </a:r>
            <a:r>
              <a:rPr kumimoji="1" lang="zh-CN" altLang="zh-CN" sz="2400" dirty="0">
                <a:solidFill>
                  <a:schemeClr val="tx1"/>
                </a:solidFill>
                <a:latin typeface="Arial" charset="0"/>
              </a:rPr>
              <a:t>对象。根据</a:t>
            </a:r>
            <a:r>
              <a:rPr kumimoji="1" lang="en-US" altLang="zh-CN" sz="2400" dirty="0" err="1">
                <a:solidFill>
                  <a:schemeClr val="tx1"/>
                </a:solidFill>
                <a:latin typeface="Arial" charset="0"/>
              </a:rPr>
              <a:t>sessionId</a:t>
            </a:r>
            <a:r>
              <a:rPr kumimoji="1" lang="zh-CN" altLang="zh-CN" sz="2400" dirty="0">
                <a:solidFill>
                  <a:schemeClr val="tx1"/>
                </a:solidFill>
                <a:latin typeface="Arial" charset="0"/>
              </a:rPr>
              <a:t>找不到，则服务器会创建一个新</a:t>
            </a:r>
            <a:endParaRPr lang="zh-CN" altLang="en-US" sz="2400" dirty="0"/>
          </a:p>
        </p:txBody>
      </p:sp>
    </p:spTree>
    <p:extLst>
      <p:ext uri="{BB962C8B-B14F-4D97-AF65-F5344CB8AC3E}">
        <p14:creationId xmlns:p14="http://schemas.microsoft.com/office/powerpoint/2010/main" val="4169565404"/>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t>常用方法</a:t>
            </a:r>
            <a:endParaRPr lang="zh-CN" altLang="en-US" dirty="0"/>
          </a:p>
        </p:txBody>
      </p:sp>
      <p:graphicFrame>
        <p:nvGraphicFramePr>
          <p:cNvPr id="7" name="图示 6"/>
          <p:cNvGraphicFramePr/>
          <p:nvPr>
            <p:extLst/>
          </p:nvPr>
        </p:nvGraphicFramePr>
        <p:xfrm>
          <a:off x="179512" y="946820"/>
          <a:ext cx="8784976" cy="583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8377601"/>
      </p:ext>
    </p:extLst>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a:xfrm>
            <a:off x="-3398" y="908720"/>
            <a:ext cx="9147398"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400" dirty="0" err="1">
                <a:solidFill>
                  <a:srgbClr val="C00000"/>
                </a:solidFill>
                <a:latin typeface="Tahoma" panose="020B0604030504040204" pitchFamily="34" charset="0"/>
                <a:ea typeface="宋体" panose="02010600030101010101" pitchFamily="2" charset="-122"/>
              </a:rPr>
              <a:t>getID</a:t>
            </a:r>
            <a:r>
              <a:rPr lang="en-US" altLang="zh-CN" sz="2400" dirty="0" smtClean="0">
                <a:solidFill>
                  <a:srgbClr val="C00000"/>
                </a:solidFill>
                <a:latin typeface="Tahoma" panose="020B0604030504040204" pitchFamily="34" charset="0"/>
                <a:ea typeface="宋体" panose="02010600030101010101" pitchFamily="2" charset="-122"/>
              </a:rPr>
              <a:t>()</a:t>
            </a:r>
            <a:r>
              <a:rPr lang="zh-CN" altLang="en-US" sz="2400" dirty="0" smtClean="0">
                <a:solidFill>
                  <a:srgbClr val="C00000"/>
                </a:solidFill>
                <a:latin typeface="Tahoma" panose="020B0604030504040204" pitchFamily="34" charset="0"/>
                <a:ea typeface="宋体" panose="02010600030101010101" pitchFamily="2" charset="-122"/>
              </a:rPr>
              <a:t>：</a:t>
            </a:r>
            <a:r>
              <a:rPr lang="zh-CN" altLang="en-US" sz="2400" dirty="0" smtClean="0">
                <a:latin typeface="Tahoma" panose="020B0604030504040204" pitchFamily="34" charset="0"/>
                <a:ea typeface="宋体" panose="02010600030101010101" pitchFamily="2" charset="-122"/>
              </a:rPr>
              <a:t>返回当前</a:t>
            </a:r>
            <a:r>
              <a:rPr lang="en-US" altLang="zh-CN" sz="2400" dirty="0" smtClean="0">
                <a:latin typeface="Tahoma" panose="020B0604030504040204" pitchFamily="34" charset="0"/>
                <a:ea typeface="宋体" panose="02010600030101010101" pitchFamily="2" charset="-122"/>
              </a:rPr>
              <a:t>Session</a:t>
            </a:r>
            <a:r>
              <a:rPr lang="zh-CN" altLang="en-US" sz="2400" dirty="0" smtClean="0">
                <a:latin typeface="Tahoma" panose="020B0604030504040204" pitchFamily="34" charset="0"/>
                <a:ea typeface="宋体" panose="02010600030101010101" pitchFamily="2" charset="-122"/>
              </a:rPr>
              <a:t>对象的</a:t>
            </a:r>
            <a:r>
              <a:rPr lang="en-US" altLang="zh-CN" sz="2400" dirty="0" smtClean="0">
                <a:latin typeface="Tahoma" panose="020B0604030504040204" pitchFamily="34" charset="0"/>
                <a:ea typeface="宋体" panose="02010600030101010101" pitchFamily="2" charset="-122"/>
              </a:rPr>
              <a:t>ID</a:t>
            </a:r>
            <a:r>
              <a:rPr lang="zh-CN" altLang="en-US" sz="2400" dirty="0" smtClean="0">
                <a:latin typeface="Tahoma" panose="020B0604030504040204" pitchFamily="34" charset="0"/>
                <a:ea typeface="宋体" panose="02010600030101010101" pitchFamily="2" charset="-122"/>
              </a:rPr>
              <a:t>号</a:t>
            </a:r>
            <a:endParaRPr lang="zh-CN" altLang="en-US" sz="2400" dirty="0">
              <a:latin typeface="Tahoma" panose="020B0604030504040204" pitchFamily="34" charset="0"/>
              <a:ea typeface="宋体" panose="02010600030101010101" pitchFamily="2" charset="-122"/>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err="1" smtClean="0"/>
              <a:t>getID</a:t>
            </a:r>
            <a:r>
              <a:rPr lang="en-US" altLang="zh-CN" dirty="0" smtClean="0"/>
              <a:t>()</a:t>
            </a:r>
            <a:endParaRPr lang="zh-CN" altLang="en-US" dirty="0"/>
          </a:p>
        </p:txBody>
      </p:sp>
      <p:sp>
        <p:nvSpPr>
          <p:cNvPr id="3" name="矩形 2"/>
          <p:cNvSpPr/>
          <p:nvPr/>
        </p:nvSpPr>
        <p:spPr>
          <a:xfrm>
            <a:off x="-3398" y="1340768"/>
            <a:ext cx="9147398" cy="384721"/>
          </a:xfrm>
          <a:prstGeom prst="rect">
            <a:avLst/>
          </a:prstGeom>
          <a:solidFill>
            <a:schemeClr val="tx1"/>
          </a:solidFill>
          <a:ln>
            <a:noFill/>
          </a:ln>
          <a:extLst/>
        </p:spPr>
        <p:txBody>
          <a:bodyPr vert="horz" wrap="square" lIns="91440" tIns="45720" rIns="91440" bIns="45720" numCol="1" anchor="t" anchorCtr="0" compatLnSpc="1">
            <a:prstTxWarp prst="textNoShape">
              <a:avLst/>
            </a:prstTxWarp>
            <a:spAutoFit/>
          </a:bodyPr>
          <a:lstStyle/>
          <a:p>
            <a:pPr>
              <a:lnSpc>
                <a:spcPct val="95000"/>
              </a:lnSpc>
            </a:pPr>
            <a:r>
              <a:rPr lang="en-US" altLang="zh-CN" sz="2000" b="1" dirty="0">
                <a:solidFill>
                  <a:schemeClr val="bg1"/>
                </a:solidFill>
                <a:latin typeface="+mn-ea"/>
                <a:ea typeface="+mn-ea"/>
              </a:rPr>
              <a:t>public </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a:t>
            </a:r>
            <a:r>
              <a:rPr lang="en-US" altLang="zh-CN" sz="2000" b="1" dirty="0" err="1">
                <a:solidFill>
                  <a:schemeClr val="bg1"/>
                </a:solidFill>
                <a:latin typeface="+mn-ea"/>
                <a:ea typeface="+mn-ea"/>
              </a:rPr>
              <a:t>getID</a:t>
            </a:r>
            <a:r>
              <a:rPr lang="en-US" altLang="zh-CN" sz="2000" b="1" dirty="0">
                <a:solidFill>
                  <a:schemeClr val="bg1"/>
                </a:solidFill>
                <a:latin typeface="+mn-ea"/>
                <a:ea typeface="+mn-ea"/>
              </a:rPr>
              <a:t>()</a:t>
            </a:r>
          </a:p>
        </p:txBody>
      </p:sp>
      <p:sp>
        <p:nvSpPr>
          <p:cNvPr id="7" name="矩形 6"/>
          <p:cNvSpPr/>
          <p:nvPr/>
        </p:nvSpPr>
        <p:spPr>
          <a:xfrm>
            <a:off x="0" y="1753766"/>
            <a:ext cx="9144000" cy="1261884"/>
          </a:xfrm>
          <a:prstGeom prst="rect">
            <a:avLst/>
          </a:prstGeom>
          <a:solidFill>
            <a:schemeClr val="accent3">
              <a:lumMod val="5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nSpc>
                <a:spcPct val="95000"/>
              </a:lnSpc>
            </a:pPr>
            <a:r>
              <a:rPr lang="en-US" altLang="zh-CN" sz="2000" b="1" dirty="0" smtClean="0">
                <a:solidFill>
                  <a:schemeClr val="bg1"/>
                </a:solidFill>
                <a:latin typeface="+mn-ea"/>
                <a:ea typeface="+mn-ea"/>
              </a:rPr>
              <a:t>&lt;%</a:t>
            </a:r>
          </a:p>
          <a:p>
            <a:pPr>
              <a:lnSpc>
                <a:spcPct val="95000"/>
              </a:lnSpc>
            </a:pPr>
            <a:r>
              <a:rPr lang="en-US" altLang="zh-CN" sz="2000" b="1" dirty="0" smtClean="0">
                <a:solidFill>
                  <a:schemeClr val="bg1"/>
                </a:solidFill>
                <a:latin typeface="+mn-ea"/>
                <a:ea typeface="+mn-ea"/>
              </a:rPr>
              <a:t>  String ID=</a:t>
            </a:r>
            <a:r>
              <a:rPr lang="en-US" altLang="zh-CN" sz="2000" b="1" dirty="0" err="1" smtClean="0">
                <a:solidFill>
                  <a:schemeClr val="bg1"/>
                </a:solidFill>
                <a:latin typeface="+mn-ea"/>
                <a:ea typeface="+mn-ea"/>
              </a:rPr>
              <a:t>Session.getID</a:t>
            </a:r>
            <a:r>
              <a:rPr lang="en-US" altLang="zh-CN" sz="2000" b="1" dirty="0" smtClean="0">
                <a:solidFill>
                  <a:schemeClr val="bg1"/>
                </a:solidFill>
                <a:latin typeface="+mn-ea"/>
                <a:ea typeface="+mn-ea"/>
              </a:rPr>
              <a:t>();</a:t>
            </a:r>
          </a:p>
          <a:p>
            <a:pPr>
              <a:lnSpc>
                <a:spcPct val="95000"/>
              </a:lnSpc>
            </a:pPr>
            <a:r>
              <a:rPr lang="en-US" altLang="zh-CN" sz="2000" b="1" dirty="0">
                <a:solidFill>
                  <a:schemeClr val="bg1"/>
                </a:solidFill>
                <a:latin typeface="+mn-ea"/>
                <a:ea typeface="+mn-ea"/>
              </a:rPr>
              <a:t> </a:t>
            </a:r>
            <a:r>
              <a:rPr lang="en-US" altLang="zh-CN" sz="2000" b="1" dirty="0" smtClean="0">
                <a:solidFill>
                  <a:schemeClr val="bg1"/>
                </a:solidFill>
                <a:latin typeface="+mn-ea"/>
                <a:ea typeface="+mn-ea"/>
              </a:rPr>
              <a:t> </a:t>
            </a:r>
            <a:r>
              <a:rPr lang="en-US" altLang="zh-CN" sz="2000" b="1" dirty="0" err="1" smtClean="0">
                <a:solidFill>
                  <a:schemeClr val="bg1"/>
                </a:solidFill>
                <a:latin typeface="+mn-ea"/>
                <a:ea typeface="+mn-ea"/>
              </a:rPr>
              <a:t>out.print</a:t>
            </a:r>
            <a:r>
              <a:rPr lang="en-US" altLang="zh-CN" sz="2000" b="1" dirty="0" smtClean="0">
                <a:solidFill>
                  <a:schemeClr val="bg1"/>
                </a:solidFill>
                <a:latin typeface="+mn-ea"/>
                <a:ea typeface="+mn-ea"/>
              </a:rPr>
              <a:t>(ID);</a:t>
            </a:r>
            <a:endParaRPr lang="en-US" altLang="zh-CN" sz="2000" b="1" dirty="0">
              <a:solidFill>
                <a:schemeClr val="bg1"/>
              </a:solidFill>
              <a:latin typeface="+mn-ea"/>
              <a:ea typeface="+mn-ea"/>
            </a:endParaRPr>
          </a:p>
          <a:p>
            <a:pPr>
              <a:lnSpc>
                <a:spcPct val="95000"/>
              </a:lnSpc>
            </a:pPr>
            <a:r>
              <a:rPr lang="en-US" altLang="zh-CN" sz="2000" b="1" dirty="0" smtClean="0">
                <a:solidFill>
                  <a:schemeClr val="bg1"/>
                </a:solidFill>
                <a:latin typeface="+mn-ea"/>
                <a:ea typeface="+mn-ea"/>
              </a:rPr>
              <a:t>%&gt;</a:t>
            </a:r>
            <a:endParaRPr lang="en-US" altLang="zh-CN" sz="2000" b="1" dirty="0">
              <a:solidFill>
                <a:schemeClr val="bg1"/>
              </a:solidFill>
              <a:latin typeface="+mn-ea"/>
              <a:ea typeface="+mn-ea"/>
            </a:endParaRPr>
          </a:p>
        </p:txBody>
      </p:sp>
    </p:spTree>
    <p:extLst>
      <p:ext uri="{BB962C8B-B14F-4D97-AF65-F5344CB8AC3E}">
        <p14:creationId xmlns:p14="http://schemas.microsoft.com/office/powerpoint/2010/main" val="2550740583"/>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body" idx="1"/>
          </p:nvPr>
        </p:nvSpPr>
        <p:spPr>
          <a:xfrm>
            <a:off x="179512" y="1988840"/>
            <a:ext cx="8949680" cy="255454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spcBef>
                <a:spcPts val="600"/>
              </a:spcBef>
              <a:spcAft>
                <a:spcPts val="600"/>
              </a:spcAft>
              <a:buNone/>
            </a:pPr>
            <a:r>
              <a:rPr lang="zh-CN" altLang="en-US" sz="2400" dirty="0" smtClean="0">
                <a:latin typeface="+mn-ea"/>
              </a:rPr>
              <a:t>影响</a:t>
            </a:r>
            <a:r>
              <a:rPr lang="en-US" altLang="zh-CN" sz="2400" dirty="0" smtClean="0">
                <a:latin typeface="+mn-ea"/>
              </a:rPr>
              <a:t>Session</a:t>
            </a:r>
            <a:r>
              <a:rPr lang="zh-CN" altLang="en-US" sz="2400" dirty="0" smtClean="0">
                <a:latin typeface="+mn-ea"/>
              </a:rPr>
              <a:t>对象</a:t>
            </a:r>
            <a:r>
              <a:rPr lang="zh-CN" altLang="en-US" sz="2400" dirty="0">
                <a:latin typeface="+mn-ea"/>
              </a:rPr>
              <a:t>生命期的主要因素有：</a:t>
            </a:r>
          </a:p>
          <a:p>
            <a:pPr marL="723900" lvl="1" indent="-361950">
              <a:spcBef>
                <a:spcPts val="600"/>
              </a:spcBef>
              <a:spcAft>
                <a:spcPts val="600"/>
              </a:spcAft>
            </a:pPr>
            <a:r>
              <a:rPr lang="zh-CN" altLang="en-US" sz="2400" dirty="0">
                <a:latin typeface="+mn-ea"/>
              </a:rPr>
              <a:t>客户端浏览器窗口</a:t>
            </a:r>
            <a:r>
              <a:rPr lang="zh-CN" altLang="en-US" sz="2400" dirty="0" smtClean="0">
                <a:latin typeface="+mn-ea"/>
              </a:rPr>
              <a:t>关闭，主动结束</a:t>
            </a:r>
            <a:r>
              <a:rPr lang="en-US" altLang="zh-CN" sz="2400" dirty="0" smtClean="0">
                <a:latin typeface="+mn-ea"/>
              </a:rPr>
              <a:t>Session</a:t>
            </a:r>
            <a:endParaRPr lang="zh-CN" altLang="en-US" sz="2400" dirty="0">
              <a:latin typeface="+mn-ea"/>
            </a:endParaRPr>
          </a:p>
          <a:p>
            <a:pPr marL="723900" lvl="1" indent="-361950">
              <a:spcBef>
                <a:spcPts val="600"/>
              </a:spcBef>
              <a:spcAft>
                <a:spcPts val="600"/>
              </a:spcAft>
            </a:pPr>
            <a:r>
              <a:rPr lang="zh-CN" altLang="en-US" sz="2400" dirty="0" smtClean="0">
                <a:latin typeface="+mn-ea"/>
              </a:rPr>
              <a:t>关闭或重启服务器，服务器</a:t>
            </a:r>
            <a:r>
              <a:rPr lang="zh-CN" altLang="en-US" sz="2400" dirty="0">
                <a:latin typeface="+mn-ea"/>
              </a:rPr>
              <a:t>内存</a:t>
            </a:r>
            <a:r>
              <a:rPr lang="zh-CN" altLang="en-US" sz="2400" dirty="0" smtClean="0">
                <a:latin typeface="+mn-ea"/>
              </a:rPr>
              <a:t>中的</a:t>
            </a:r>
            <a:r>
              <a:rPr lang="en-US" altLang="zh-CN" sz="2400" dirty="0" smtClean="0">
                <a:latin typeface="+mn-ea"/>
              </a:rPr>
              <a:t>Session</a:t>
            </a:r>
            <a:r>
              <a:rPr lang="zh-CN" altLang="en-US" sz="2400" dirty="0" smtClean="0">
                <a:latin typeface="+mn-ea"/>
              </a:rPr>
              <a:t>对象丢失</a:t>
            </a:r>
            <a:endParaRPr lang="zh-CN" altLang="en-US" sz="2400" dirty="0">
              <a:latin typeface="+mn-ea"/>
            </a:endParaRPr>
          </a:p>
          <a:p>
            <a:pPr marL="723900" lvl="1" indent="-361950">
              <a:spcBef>
                <a:spcPts val="600"/>
              </a:spcBef>
              <a:spcAft>
                <a:spcPts val="600"/>
              </a:spcAft>
            </a:pPr>
            <a:r>
              <a:rPr lang="en-US" altLang="zh-CN" sz="2400" dirty="0" smtClean="0">
                <a:solidFill>
                  <a:srgbClr val="FF0000"/>
                </a:solidFill>
                <a:latin typeface="+mn-ea"/>
              </a:rPr>
              <a:t>Session</a:t>
            </a:r>
            <a:r>
              <a:rPr lang="zh-CN" altLang="en-US" sz="2400" dirty="0" smtClean="0">
                <a:solidFill>
                  <a:srgbClr val="FF0000"/>
                </a:solidFill>
                <a:latin typeface="+mn-ea"/>
              </a:rPr>
              <a:t>超时</a:t>
            </a:r>
            <a:r>
              <a:rPr lang="zh-CN" altLang="en-US" sz="2400" dirty="0" smtClean="0">
                <a:latin typeface="+mn-ea"/>
              </a:rPr>
              <a:t>，服务器会</a:t>
            </a:r>
            <a:r>
              <a:rPr lang="zh-CN" altLang="en-US" sz="2400" dirty="0">
                <a:latin typeface="+mn-ea"/>
              </a:rPr>
              <a:t>删除超时</a:t>
            </a:r>
            <a:r>
              <a:rPr lang="zh-CN" altLang="en-US" sz="2400" dirty="0" smtClean="0">
                <a:latin typeface="+mn-ea"/>
              </a:rPr>
              <a:t>的</a:t>
            </a:r>
            <a:r>
              <a:rPr lang="en-US" altLang="zh-CN" sz="2400" dirty="0" smtClean="0">
                <a:latin typeface="+mn-ea"/>
              </a:rPr>
              <a:t>Session</a:t>
            </a:r>
            <a:r>
              <a:rPr lang="zh-CN" altLang="en-US" sz="2400" dirty="0" smtClean="0">
                <a:latin typeface="+mn-ea"/>
              </a:rPr>
              <a:t>对象</a:t>
            </a:r>
            <a:endParaRPr lang="zh-CN" altLang="en-US" sz="2400" dirty="0">
              <a:latin typeface="+mn-ea"/>
            </a:endParaRPr>
          </a:p>
          <a:p>
            <a:pPr marL="723900" lvl="1" indent="-361950">
              <a:spcBef>
                <a:spcPts val="600"/>
              </a:spcBef>
              <a:spcAft>
                <a:spcPts val="600"/>
              </a:spcAft>
            </a:pPr>
            <a:r>
              <a:rPr lang="zh-CN" altLang="en-US" sz="2400" dirty="0" smtClean="0">
                <a:solidFill>
                  <a:srgbClr val="FF0000"/>
                </a:solidFill>
                <a:latin typeface="+mn-ea"/>
              </a:rPr>
              <a:t>程序调用</a:t>
            </a:r>
            <a:r>
              <a:rPr lang="en-US" altLang="zh-CN" sz="2400" dirty="0" err="1" smtClean="0">
                <a:solidFill>
                  <a:srgbClr val="FF0000"/>
                </a:solidFill>
                <a:latin typeface="+mn-ea"/>
              </a:rPr>
              <a:t>Session.invalidate</a:t>
            </a:r>
            <a:r>
              <a:rPr lang="en-US" altLang="zh-CN" sz="2400" dirty="0" smtClean="0">
                <a:solidFill>
                  <a:srgbClr val="FF0000"/>
                </a:solidFill>
                <a:latin typeface="+mn-ea"/>
              </a:rPr>
              <a:t>()</a:t>
            </a:r>
            <a:r>
              <a:rPr lang="zh-CN" altLang="en-US" sz="2400" dirty="0" smtClean="0">
                <a:solidFill>
                  <a:srgbClr val="FF0000"/>
                </a:solidFill>
                <a:latin typeface="+mn-ea"/>
              </a:rPr>
              <a:t>销毁</a:t>
            </a:r>
            <a:r>
              <a:rPr lang="en-US" altLang="zh-CN" sz="2400" dirty="0" smtClean="0">
                <a:solidFill>
                  <a:srgbClr val="FF0000"/>
                </a:solidFill>
                <a:latin typeface="+mn-ea"/>
              </a:rPr>
              <a:t>Session</a:t>
            </a:r>
            <a:endParaRPr lang="zh-CN" altLang="en-US" sz="2400" dirty="0">
              <a:solidFill>
                <a:srgbClr val="FF0000"/>
              </a:solidFill>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t>导致</a:t>
            </a:r>
            <a:r>
              <a:rPr lang="en-US" altLang="zh-CN" dirty="0" smtClean="0"/>
              <a:t>Session</a:t>
            </a:r>
            <a:r>
              <a:rPr lang="zh-CN" altLang="en-US" dirty="0" smtClean="0"/>
              <a:t>失效</a:t>
            </a:r>
            <a:r>
              <a:rPr lang="zh-CN" altLang="en-US" dirty="0"/>
              <a:t>的原因</a:t>
            </a:r>
          </a:p>
        </p:txBody>
      </p:sp>
      <p:graphicFrame>
        <p:nvGraphicFramePr>
          <p:cNvPr id="4" name="图示 3"/>
          <p:cNvGraphicFramePr/>
          <p:nvPr>
            <p:extLst/>
          </p:nvPr>
        </p:nvGraphicFramePr>
        <p:xfrm>
          <a:off x="34330" y="980728"/>
          <a:ext cx="9109670" cy="923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3584693"/>
      </p:ext>
    </p:extLst>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2357568"/>
          </a:xfrm>
        </p:spPr>
        <p:txBody>
          <a:bodyPr/>
          <a:lstStyle/>
          <a:p>
            <a:r>
              <a:rPr lang="en-US" altLang="zh-CN" dirty="0"/>
              <a:t> Tomcat-</a:t>
            </a:r>
            <a:r>
              <a:rPr lang="en-US" altLang="zh-CN" dirty="0" err="1"/>
              <a:t>conf</a:t>
            </a:r>
            <a:r>
              <a:rPr lang="en-US" altLang="zh-CN" dirty="0"/>
              <a:t> – </a:t>
            </a:r>
            <a:r>
              <a:rPr lang="en-US" altLang="zh-CN" dirty="0" smtClean="0"/>
              <a:t>web.xml</a:t>
            </a:r>
          </a:p>
          <a:p>
            <a:pPr marL="0" indent="0">
              <a:buNone/>
            </a:pPr>
            <a:r>
              <a:rPr lang="en-US" altLang="zh-CN" dirty="0" smtClean="0"/>
              <a:t>     &lt;</a:t>
            </a:r>
            <a:r>
              <a:rPr lang="en-US" altLang="zh-CN" dirty="0"/>
              <a:t>session-</a:t>
            </a:r>
            <a:r>
              <a:rPr lang="en-US" altLang="zh-CN" dirty="0" err="1"/>
              <a:t>config</a:t>
            </a:r>
            <a:r>
              <a:rPr lang="en-US" altLang="zh-CN" dirty="0"/>
              <a:t>&gt;</a:t>
            </a:r>
          </a:p>
          <a:p>
            <a:pPr marL="0" indent="0">
              <a:buNone/>
            </a:pPr>
            <a:r>
              <a:rPr lang="en-US" altLang="zh-CN" dirty="0"/>
              <a:t> </a:t>
            </a:r>
            <a:r>
              <a:rPr lang="en-US" altLang="zh-CN" dirty="0" smtClean="0"/>
              <a:t>         </a:t>
            </a:r>
            <a:r>
              <a:rPr lang="en-US" altLang="zh-CN" dirty="0"/>
              <a:t>&lt;session-timeout&gt;30&lt;/session-timeout&gt;</a:t>
            </a:r>
          </a:p>
          <a:p>
            <a:pPr marL="0" indent="0">
              <a:buNone/>
            </a:pPr>
            <a:r>
              <a:rPr lang="en-US" altLang="zh-CN" dirty="0" smtClean="0"/>
              <a:t>      </a:t>
            </a:r>
            <a:r>
              <a:rPr lang="en-US" altLang="zh-CN" dirty="0"/>
              <a:t>&lt;/session-</a:t>
            </a:r>
            <a:r>
              <a:rPr lang="en-US" altLang="zh-CN" dirty="0" err="1"/>
              <a:t>config</a:t>
            </a:r>
            <a:r>
              <a:rPr lang="en-US" altLang="zh-CN" dirty="0"/>
              <a:t>&gt;</a:t>
            </a:r>
            <a:endParaRPr lang="zh-CN" altLang="en-US" dirty="0"/>
          </a:p>
        </p:txBody>
      </p:sp>
    </p:spTree>
    <p:extLst>
      <p:ext uri="{BB962C8B-B14F-4D97-AF65-F5344CB8AC3E}">
        <p14:creationId xmlns:p14="http://schemas.microsoft.com/office/powerpoint/2010/main" val="3770348857"/>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877672" cy="2850011"/>
          </a:xfrm>
        </p:spPr>
        <p:txBody>
          <a:bodyPr/>
          <a:lstStyle/>
          <a:p>
            <a:pPr marL="0" indent="0">
              <a:buNone/>
            </a:pPr>
            <a:r>
              <a:rPr lang="en-US" altLang="zh-CN" dirty="0" smtClean="0"/>
              <a:t>step2</a:t>
            </a:r>
            <a:r>
              <a:rPr lang="zh-CN" altLang="zh-CN" dirty="0"/>
              <a:t>：获得一个</a:t>
            </a:r>
            <a:r>
              <a:rPr lang="zh-CN" altLang="zh-CN" dirty="0" smtClean="0"/>
              <a:t>转发器</a:t>
            </a:r>
            <a:endParaRPr lang="en-US" altLang="zh-CN" dirty="0" smtClean="0"/>
          </a:p>
          <a:p>
            <a:pPr marL="0" indent="0">
              <a:buNone/>
            </a:pPr>
            <a:r>
              <a:rPr lang="en-US" altLang="zh-CN" dirty="0"/>
              <a:t> </a:t>
            </a:r>
            <a:r>
              <a:rPr lang="en-US" altLang="zh-CN" dirty="0" smtClean="0"/>
              <a:t>      </a:t>
            </a:r>
            <a:r>
              <a:rPr lang="en-US" altLang="zh-CN" dirty="0" err="1" smtClean="0"/>
              <a:t>RequestDispatcher</a:t>
            </a:r>
            <a:r>
              <a:rPr lang="en-US" altLang="zh-CN" dirty="0" smtClean="0"/>
              <a:t>            </a:t>
            </a:r>
            <a:r>
              <a:rPr lang="en-US" altLang="zh-CN" dirty="0" err="1" smtClean="0"/>
              <a:t>rd</a:t>
            </a:r>
            <a:r>
              <a:rPr lang="en-US" altLang="zh-CN" dirty="0" smtClean="0"/>
              <a:t>=</a:t>
            </a:r>
            <a:r>
              <a:rPr lang="en-US" altLang="zh-CN" dirty="0" err="1" smtClean="0"/>
              <a:t>request.getRequsetDispatcher</a:t>
            </a:r>
            <a:r>
              <a:rPr lang="en-US" altLang="zh-CN" dirty="0" smtClean="0"/>
              <a:t>(String </a:t>
            </a:r>
            <a:r>
              <a:rPr lang="en-US" altLang="zh-CN" dirty="0" err="1" smtClean="0"/>
              <a:t>url</a:t>
            </a:r>
            <a:r>
              <a:rPr lang="en-US" altLang="zh-CN" dirty="0" smtClean="0"/>
              <a:t>);</a:t>
            </a:r>
          </a:p>
          <a:p>
            <a:pPr marL="0" indent="0">
              <a:buNone/>
            </a:pPr>
            <a:r>
              <a:rPr lang="en-US" altLang="zh-CN" dirty="0"/>
              <a:t> </a:t>
            </a:r>
            <a:r>
              <a:rPr lang="en-US" altLang="zh-CN" dirty="0" smtClean="0"/>
              <a:t>    </a:t>
            </a:r>
            <a:r>
              <a:rPr lang="en-US" altLang="zh-CN" dirty="0" err="1"/>
              <a:t>url</a:t>
            </a:r>
            <a:r>
              <a:rPr lang="zh-CN" altLang="zh-CN" dirty="0"/>
              <a:t>：要转发给哪一个</a:t>
            </a:r>
            <a:r>
              <a:rPr lang="en-US" altLang="zh-CN" dirty="0"/>
              <a:t>Web</a:t>
            </a:r>
            <a:r>
              <a:rPr lang="zh-CN" altLang="zh-CN" dirty="0" smtClean="0"/>
              <a:t>组件</a:t>
            </a:r>
            <a:endParaRPr lang="zh-CN" altLang="zh-CN" dirty="0"/>
          </a:p>
          <a:p>
            <a:endParaRPr lang="zh-CN" altLang="en-US" dirty="0"/>
          </a:p>
        </p:txBody>
      </p:sp>
    </p:spTree>
    <p:extLst>
      <p:ext uri="{BB962C8B-B14F-4D97-AF65-F5344CB8AC3E}">
        <p14:creationId xmlns:p14="http://schemas.microsoft.com/office/powerpoint/2010/main" val="2535930237"/>
      </p:ext>
    </p:extLst>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type="body" idx="1"/>
          </p:nvPr>
        </p:nvSpPr>
        <p:spPr>
          <a:xfrm>
            <a:off x="0" y="908720"/>
            <a:ext cx="9144000" cy="289925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400" dirty="0" err="1">
                <a:solidFill>
                  <a:srgbClr val="C00000"/>
                </a:solidFill>
                <a:latin typeface="Tahoma" panose="020B0604030504040204" pitchFamily="34" charset="0"/>
                <a:ea typeface="宋体" panose="02010600030101010101" pitchFamily="2" charset="-122"/>
              </a:rPr>
              <a:t>setMaxInactiveInterval</a:t>
            </a:r>
            <a:r>
              <a:rPr lang="en-US" altLang="zh-CN" sz="2400" dirty="0" smtClean="0">
                <a:solidFill>
                  <a:srgbClr val="C00000"/>
                </a:solidFill>
                <a:latin typeface="Tahoma" panose="020B0604030504040204" pitchFamily="34" charset="0"/>
                <a:ea typeface="宋体" panose="02010600030101010101" pitchFamily="2" charset="-122"/>
              </a:rPr>
              <a:t>()</a:t>
            </a:r>
            <a:r>
              <a:rPr lang="zh-CN" altLang="en-US" sz="2400" dirty="0" smtClean="0">
                <a:solidFill>
                  <a:srgbClr val="C00000"/>
                </a:solidFill>
                <a:latin typeface="Tahoma" panose="020B0604030504040204" pitchFamily="34" charset="0"/>
                <a:ea typeface="宋体" panose="02010600030101010101" pitchFamily="2" charset="-122"/>
              </a:rPr>
              <a:t>：</a:t>
            </a:r>
            <a:r>
              <a:rPr lang="zh-CN" altLang="en-US" sz="2400" dirty="0" smtClean="0">
                <a:latin typeface="Tahoma" panose="020B0604030504040204" pitchFamily="34" charset="0"/>
                <a:ea typeface="宋体" panose="02010600030101010101" pitchFamily="2" charset="-122"/>
              </a:rPr>
              <a:t>用于定义</a:t>
            </a:r>
            <a:r>
              <a:rPr lang="en-US" altLang="zh-CN" sz="2400" dirty="0">
                <a:latin typeface="Tahoma" panose="020B0604030504040204" pitchFamily="34" charset="0"/>
                <a:ea typeface="宋体" panose="02010600030101010101" pitchFamily="2" charset="-122"/>
              </a:rPr>
              <a:t>Session</a:t>
            </a:r>
            <a:r>
              <a:rPr lang="zh-CN" altLang="en-US" sz="2400" dirty="0">
                <a:latin typeface="Tahoma" panose="020B0604030504040204" pitchFamily="34" charset="0"/>
                <a:ea typeface="宋体" panose="02010600030101010101" pitchFamily="2" charset="-122"/>
              </a:rPr>
              <a:t>对象的超时时间，单位秒</a:t>
            </a:r>
            <a:r>
              <a:rPr lang="zh-CN" altLang="en-US" sz="2400" dirty="0" smtClean="0">
                <a:latin typeface="Tahoma" panose="020B0604030504040204" pitchFamily="34" charset="0"/>
                <a:ea typeface="宋体" panose="02010600030101010101" pitchFamily="2" charset="-122"/>
              </a:rPr>
              <a:t>。如果</a:t>
            </a:r>
            <a:r>
              <a:rPr lang="zh-CN" altLang="en-US" sz="2400" dirty="0">
                <a:latin typeface="Tahoma" panose="020B0604030504040204" pitchFamily="34" charset="0"/>
                <a:ea typeface="宋体" panose="02010600030101010101" pitchFamily="2" charset="-122"/>
              </a:rPr>
              <a:t>客户端从最后一次请求开始，在</a:t>
            </a:r>
            <a:r>
              <a:rPr lang="zh-CN" altLang="en-US" sz="2400" dirty="0" smtClean="0">
                <a:latin typeface="Tahoma" panose="020B0604030504040204" pitchFamily="34" charset="0"/>
                <a:ea typeface="宋体" panose="02010600030101010101" pitchFamily="2" charset="-122"/>
              </a:rPr>
              <a:t>连续时间内没有</a:t>
            </a:r>
            <a:r>
              <a:rPr lang="zh-CN" altLang="en-US" sz="2400" dirty="0">
                <a:latin typeface="Tahoma" panose="020B0604030504040204" pitchFamily="34" charset="0"/>
                <a:ea typeface="宋体" panose="02010600030101010101" pitchFamily="2" charset="-122"/>
              </a:rPr>
              <a:t>再向服务器发送</a:t>
            </a:r>
            <a:r>
              <a:rPr lang="en-US" altLang="zh-CN" sz="2400" dirty="0">
                <a:latin typeface="Tahoma" panose="020B0604030504040204" pitchFamily="34" charset="0"/>
                <a:ea typeface="宋体" panose="02010600030101010101" pitchFamily="2" charset="-122"/>
              </a:rPr>
              <a:t>HTTP</a:t>
            </a:r>
            <a:r>
              <a:rPr lang="zh-CN" altLang="en-US" sz="2400" dirty="0">
                <a:latin typeface="Tahoma" panose="020B0604030504040204" pitchFamily="34" charset="0"/>
                <a:ea typeface="宋体" panose="02010600030101010101" pitchFamily="2" charset="-122"/>
              </a:rPr>
              <a:t>请求，则服务器认为出现了</a:t>
            </a:r>
            <a:r>
              <a:rPr lang="en-US" altLang="zh-CN" sz="2400" dirty="0">
                <a:latin typeface="Tahoma" panose="020B0604030504040204" pitchFamily="34" charset="0"/>
                <a:ea typeface="宋体" panose="02010600030101010101" pitchFamily="2" charset="-122"/>
              </a:rPr>
              <a:t>Session</a:t>
            </a:r>
            <a:r>
              <a:rPr lang="zh-CN" altLang="en-US" sz="2400" dirty="0">
                <a:latin typeface="Tahoma" panose="020B0604030504040204" pitchFamily="34" charset="0"/>
                <a:ea typeface="宋体" panose="02010600030101010101" pitchFamily="2" charset="-122"/>
              </a:rPr>
              <a:t>超时，将删除本次的</a:t>
            </a:r>
            <a:r>
              <a:rPr lang="en-US" altLang="zh-CN" sz="2400" dirty="0">
                <a:latin typeface="Tahoma" panose="020B0604030504040204" pitchFamily="34" charset="0"/>
                <a:ea typeface="宋体" panose="02010600030101010101" pitchFamily="2" charset="-122"/>
              </a:rPr>
              <a:t>Session</a:t>
            </a:r>
            <a:r>
              <a:rPr lang="zh-CN" altLang="en-US" sz="2400" dirty="0" smtClean="0">
                <a:latin typeface="Tahoma" panose="020B0604030504040204" pitchFamily="34" charset="0"/>
                <a:ea typeface="宋体" panose="02010600030101010101" pitchFamily="2" charset="-122"/>
              </a:rPr>
              <a:t>对象</a:t>
            </a:r>
            <a:endParaRPr lang="zh-CN" altLang="en-US" sz="2400" dirty="0">
              <a:latin typeface="Tahoma" panose="020B0604030504040204" pitchFamily="34" charset="0"/>
              <a:ea typeface="宋体" panose="02010600030101010101" pitchFamily="2" charset="-122"/>
            </a:endParaRPr>
          </a:p>
          <a:p>
            <a:pPr algn="just"/>
            <a:r>
              <a:rPr lang="zh-CN" altLang="en-US" sz="2400" dirty="0">
                <a:latin typeface="Tahoma" panose="020B0604030504040204" pitchFamily="34" charset="0"/>
                <a:ea typeface="宋体" panose="02010600030101010101" pitchFamily="2" charset="-122"/>
              </a:rPr>
              <a:t>如果超时时间为负数，表示永不</a:t>
            </a:r>
            <a:r>
              <a:rPr lang="zh-CN" altLang="en-US" sz="2400" dirty="0" smtClean="0">
                <a:latin typeface="Tahoma" panose="020B0604030504040204" pitchFamily="34" charset="0"/>
                <a:ea typeface="宋体" panose="02010600030101010101" pitchFamily="2" charset="-122"/>
              </a:rPr>
              <a:t>超时</a:t>
            </a:r>
            <a:endParaRPr lang="en-US" altLang="zh-CN" sz="2400" dirty="0">
              <a:latin typeface="Tahoma" panose="020B0604030504040204" pitchFamily="34" charset="0"/>
              <a:ea typeface="宋体" panose="02010600030101010101" pitchFamily="2" charset="-122"/>
            </a:endParaRPr>
          </a:p>
          <a:p>
            <a:pPr algn="just"/>
            <a:r>
              <a:rPr lang="en-US" altLang="zh-CN" sz="2400" dirty="0">
                <a:latin typeface="Tahoma" panose="020B0604030504040204" pitchFamily="34" charset="0"/>
                <a:ea typeface="宋体" panose="02010600030101010101" pitchFamily="2" charset="-122"/>
              </a:rPr>
              <a:t>Tomcat</a:t>
            </a:r>
            <a:r>
              <a:rPr lang="zh-CN" altLang="en-US" sz="2400" dirty="0">
                <a:latin typeface="Tahoma" panose="020B0604030504040204" pitchFamily="34" charset="0"/>
                <a:ea typeface="宋体" panose="02010600030101010101" pitchFamily="2" charset="-122"/>
              </a:rPr>
              <a:t>默认的超时时间是</a:t>
            </a:r>
            <a:r>
              <a:rPr lang="en-US" altLang="zh-CN" sz="2400" dirty="0">
                <a:latin typeface="Tahoma" panose="020B0604030504040204" pitchFamily="34" charset="0"/>
                <a:ea typeface="宋体" panose="02010600030101010101" pitchFamily="2" charset="-122"/>
              </a:rPr>
              <a:t>30</a:t>
            </a:r>
            <a:r>
              <a:rPr lang="zh-CN" altLang="en-US" sz="2400" dirty="0">
                <a:latin typeface="Tahoma" panose="020B0604030504040204" pitchFamily="34" charset="0"/>
                <a:ea typeface="宋体" panose="02010600030101010101" pitchFamily="2" charset="-122"/>
              </a:rPr>
              <a:t>分钟</a:t>
            </a:r>
            <a:endParaRPr lang="en-US" altLang="zh-CN" sz="2400" dirty="0">
              <a:latin typeface="Tahoma" panose="020B0604030504040204" pitchFamily="34" charset="0"/>
              <a:ea typeface="宋体" panose="02010600030101010101" pitchFamily="2" charset="-122"/>
            </a:endParaRPr>
          </a:p>
          <a:p>
            <a:pPr algn="just"/>
            <a:r>
              <a:rPr lang="en-US" altLang="zh-CN" sz="2400" dirty="0">
                <a:latin typeface="Tahoma" panose="020B0604030504040204" pitchFamily="34" charset="0"/>
                <a:ea typeface="宋体" panose="02010600030101010101" pitchFamily="2" charset="-122"/>
              </a:rPr>
              <a:t>Session</a:t>
            </a:r>
            <a:r>
              <a:rPr lang="zh-CN" altLang="en-US" sz="2400" dirty="0">
                <a:latin typeface="Tahoma" panose="020B0604030504040204" pitchFamily="34" charset="0"/>
                <a:ea typeface="宋体" panose="02010600030101010101" pitchFamily="2" charset="-122"/>
              </a:rPr>
              <a:t>对象的超时检测由服务器实现，这也会增加系统开销</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err="1" smtClean="0"/>
              <a:t>setMaxInactiveInterval</a:t>
            </a:r>
            <a:r>
              <a:rPr lang="en-US" altLang="zh-CN" dirty="0"/>
              <a:t>()</a:t>
            </a:r>
            <a:endParaRPr lang="zh-CN" altLang="en-US" dirty="0"/>
          </a:p>
        </p:txBody>
      </p:sp>
      <p:sp>
        <p:nvSpPr>
          <p:cNvPr id="3" name="矩形 2"/>
          <p:cNvSpPr/>
          <p:nvPr/>
        </p:nvSpPr>
        <p:spPr>
          <a:xfrm>
            <a:off x="0" y="3789040"/>
            <a:ext cx="9144000" cy="384721"/>
          </a:xfrm>
          <a:prstGeom prst="rect">
            <a:avLst/>
          </a:prstGeom>
          <a:solidFill>
            <a:schemeClr val="tx1"/>
          </a:solidFill>
          <a:ln>
            <a:noFill/>
          </a:ln>
          <a:extLst/>
        </p:spPr>
        <p:txBody>
          <a:bodyPr vert="horz" wrap="square" lIns="91440" tIns="45720" rIns="91440" bIns="45720" numCol="1" anchor="t" anchorCtr="0" compatLnSpc="1">
            <a:prstTxWarp prst="textNoShape">
              <a:avLst/>
            </a:prstTxWarp>
            <a:spAutoFit/>
          </a:bodyPr>
          <a:lstStyle/>
          <a:p>
            <a:pPr>
              <a:lnSpc>
                <a:spcPct val="95000"/>
              </a:lnSpc>
            </a:pPr>
            <a:r>
              <a:rPr lang="en-US" altLang="zh-CN" sz="2000" b="1" dirty="0">
                <a:solidFill>
                  <a:schemeClr val="bg1"/>
                </a:solidFill>
                <a:latin typeface="+mn-ea"/>
                <a:ea typeface="+mn-ea"/>
              </a:rPr>
              <a:t>public </a:t>
            </a:r>
            <a:r>
              <a:rPr lang="en-US" altLang="zh-CN" sz="2000" b="1" dirty="0" smtClean="0">
                <a:solidFill>
                  <a:schemeClr val="bg1"/>
                </a:solidFill>
                <a:latin typeface="+mn-ea"/>
                <a:ea typeface="+mn-ea"/>
              </a:rPr>
              <a:t>void </a:t>
            </a:r>
            <a:r>
              <a:rPr lang="en-US" altLang="zh-CN" sz="2000" b="1" dirty="0" err="1">
                <a:solidFill>
                  <a:schemeClr val="bg1"/>
                </a:solidFill>
                <a:latin typeface="+mn-ea"/>
                <a:ea typeface="+mn-ea"/>
              </a:rPr>
              <a:t>setMaxInactiveInterval</a:t>
            </a:r>
            <a:r>
              <a:rPr lang="en-US" altLang="zh-CN" sz="2000" b="1" dirty="0">
                <a:solidFill>
                  <a:schemeClr val="bg1"/>
                </a:solidFill>
                <a:latin typeface="+mn-ea"/>
                <a:ea typeface="+mn-ea"/>
              </a:rPr>
              <a:t>(</a:t>
            </a:r>
            <a:r>
              <a:rPr lang="en-US" altLang="zh-CN" sz="2000" b="1" dirty="0" err="1">
                <a:solidFill>
                  <a:schemeClr val="bg1"/>
                </a:solidFill>
                <a:latin typeface="+mn-ea"/>
                <a:ea typeface="+mn-ea"/>
              </a:rPr>
              <a:t>int</a:t>
            </a:r>
            <a:r>
              <a:rPr lang="en-US" altLang="zh-CN" sz="2000" b="1" dirty="0">
                <a:solidFill>
                  <a:schemeClr val="bg1"/>
                </a:solidFill>
                <a:latin typeface="+mn-ea"/>
                <a:ea typeface="+mn-ea"/>
              </a:rPr>
              <a:t> interval)</a:t>
            </a:r>
          </a:p>
        </p:txBody>
      </p:sp>
    </p:spTree>
    <p:extLst>
      <p:ext uri="{BB962C8B-B14F-4D97-AF65-F5344CB8AC3E}">
        <p14:creationId xmlns:p14="http://schemas.microsoft.com/office/powerpoint/2010/main" val="3016559381"/>
      </p:ext>
    </p:extLst>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body" idx="1"/>
          </p:nvPr>
        </p:nvSpPr>
        <p:spPr>
          <a:xfrm>
            <a:off x="0" y="908720"/>
            <a:ext cx="9144000" cy="120032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400" dirty="0" err="1">
                <a:solidFill>
                  <a:srgbClr val="C00000"/>
                </a:solidFill>
                <a:latin typeface="Tahoma" panose="020B0604030504040204" pitchFamily="34" charset="0"/>
                <a:ea typeface="宋体" panose="02010600030101010101" pitchFamily="2" charset="-122"/>
              </a:rPr>
              <a:t>setAttribute</a:t>
            </a:r>
            <a:r>
              <a:rPr lang="en-US" altLang="zh-CN" sz="2400" dirty="0" smtClean="0">
                <a:solidFill>
                  <a:srgbClr val="C00000"/>
                </a:solidFill>
                <a:latin typeface="Tahoma" panose="020B0604030504040204" pitchFamily="34" charset="0"/>
                <a:ea typeface="宋体" panose="02010600030101010101" pitchFamily="2" charset="-122"/>
              </a:rPr>
              <a:t>()</a:t>
            </a:r>
            <a:r>
              <a:rPr lang="zh-CN" altLang="en-US" sz="2400" dirty="0" smtClean="0">
                <a:solidFill>
                  <a:srgbClr val="C00000"/>
                </a:solidFill>
                <a:latin typeface="Tahoma" panose="020B0604030504040204" pitchFamily="34" charset="0"/>
                <a:ea typeface="宋体" panose="02010600030101010101" pitchFamily="2" charset="-122"/>
              </a:rPr>
              <a:t>：</a:t>
            </a:r>
            <a:r>
              <a:rPr lang="zh-CN" altLang="en-US" sz="2400" dirty="0" smtClean="0">
                <a:latin typeface="Tahoma" panose="020B0604030504040204" pitchFamily="34" charset="0"/>
                <a:ea typeface="宋体" panose="02010600030101010101" pitchFamily="2" charset="-122"/>
              </a:rPr>
              <a:t>定义</a:t>
            </a:r>
            <a:r>
              <a:rPr lang="en-US" altLang="zh-CN" sz="2400" dirty="0">
                <a:latin typeface="Tahoma" panose="020B0604030504040204" pitchFamily="34" charset="0"/>
                <a:ea typeface="宋体" panose="02010600030101010101" pitchFamily="2" charset="-122"/>
              </a:rPr>
              <a:t>Session</a:t>
            </a:r>
            <a:r>
              <a:rPr lang="zh-CN" altLang="en-US" sz="2400" dirty="0">
                <a:latin typeface="Tahoma" panose="020B0604030504040204" pitchFamily="34" charset="0"/>
                <a:ea typeface="宋体" panose="02010600030101010101" pitchFamily="2" charset="-122"/>
              </a:rPr>
              <a:t>作用范围变量，第一个</a:t>
            </a:r>
            <a:r>
              <a:rPr lang="zh-CN" altLang="en-US" sz="2400" dirty="0" smtClean="0">
                <a:latin typeface="Tahoma" panose="020B0604030504040204" pitchFamily="34" charset="0"/>
                <a:ea typeface="宋体" panose="02010600030101010101" pitchFamily="2" charset="-122"/>
              </a:rPr>
              <a:t>形参</a:t>
            </a:r>
            <a:r>
              <a:rPr lang="en-US" altLang="zh-CN" sz="2400" dirty="0" smtClean="0">
                <a:latin typeface="Tahoma" panose="020B0604030504040204" pitchFamily="34" charset="0"/>
                <a:ea typeface="宋体" panose="02010600030101010101" pitchFamily="2" charset="-122"/>
              </a:rPr>
              <a:t>name</a:t>
            </a:r>
            <a:r>
              <a:rPr lang="zh-CN" altLang="en-US" sz="2400" dirty="0" smtClean="0">
                <a:latin typeface="Tahoma" panose="020B0604030504040204" pitchFamily="34" charset="0"/>
                <a:ea typeface="宋体" panose="02010600030101010101" pitchFamily="2" charset="-122"/>
              </a:rPr>
              <a:t>是</a:t>
            </a:r>
            <a:r>
              <a:rPr lang="en-US" altLang="zh-CN" sz="2400" dirty="0">
                <a:latin typeface="Tahoma" panose="020B0604030504040204" pitchFamily="34" charset="0"/>
                <a:ea typeface="宋体" panose="02010600030101010101" pitchFamily="2" charset="-122"/>
              </a:rPr>
              <a:t>Session</a:t>
            </a:r>
            <a:r>
              <a:rPr lang="zh-CN" altLang="en-US" sz="2400" dirty="0">
                <a:latin typeface="Tahoma" panose="020B0604030504040204" pitchFamily="34" charset="0"/>
                <a:ea typeface="宋体" panose="02010600030101010101" pitchFamily="2" charset="-122"/>
              </a:rPr>
              <a:t>作用范围变量名，第二个形参</a:t>
            </a:r>
            <a:r>
              <a:rPr lang="en-US" altLang="zh-CN" sz="2400" dirty="0">
                <a:latin typeface="Tahoma" panose="020B0604030504040204" pitchFamily="34" charset="0"/>
                <a:ea typeface="宋体" panose="02010600030101010101" pitchFamily="2" charset="-122"/>
              </a:rPr>
              <a:t>value</a:t>
            </a:r>
            <a:r>
              <a:rPr lang="zh-CN" altLang="en-US" sz="2400" dirty="0">
                <a:latin typeface="Tahoma" panose="020B0604030504040204" pitchFamily="34" charset="0"/>
                <a:ea typeface="宋体" panose="02010600030101010101" pitchFamily="2" charset="-122"/>
              </a:rPr>
              <a:t>是</a:t>
            </a:r>
            <a:r>
              <a:rPr lang="en-US" altLang="zh-CN" sz="2400" dirty="0">
                <a:latin typeface="Tahoma" panose="020B0604030504040204" pitchFamily="34" charset="0"/>
                <a:ea typeface="宋体" panose="02010600030101010101" pitchFamily="2" charset="-122"/>
              </a:rPr>
              <a:t>Session</a:t>
            </a:r>
            <a:r>
              <a:rPr lang="zh-CN" altLang="en-US" sz="2400" dirty="0">
                <a:latin typeface="Tahoma" panose="020B0604030504040204" pitchFamily="34" charset="0"/>
                <a:ea typeface="宋体" panose="02010600030101010101" pitchFamily="2" charset="-122"/>
              </a:rPr>
              <a:t>属性</a:t>
            </a:r>
            <a:r>
              <a:rPr lang="zh-CN" altLang="en-US" sz="2400" dirty="0" smtClean="0">
                <a:latin typeface="Tahoma" panose="020B0604030504040204" pitchFamily="34" charset="0"/>
                <a:ea typeface="宋体" panose="02010600030101010101" pitchFamily="2" charset="-122"/>
              </a:rPr>
              <a:t>。如果</a:t>
            </a:r>
            <a:r>
              <a:rPr lang="en-US" altLang="zh-CN" sz="2400" dirty="0">
                <a:latin typeface="Tahoma" panose="020B0604030504040204" pitchFamily="34" charset="0"/>
                <a:ea typeface="宋体" panose="02010600030101010101" pitchFamily="2" charset="-122"/>
              </a:rPr>
              <a:t>value</a:t>
            </a:r>
            <a:r>
              <a:rPr lang="zh-CN" altLang="en-US" sz="2400" dirty="0">
                <a:latin typeface="Tahoma" panose="020B0604030504040204" pitchFamily="34" charset="0"/>
                <a:ea typeface="宋体" panose="02010600030101010101" pitchFamily="2" charset="-122"/>
              </a:rPr>
              <a:t>为</a:t>
            </a:r>
            <a:r>
              <a:rPr lang="en-US" altLang="zh-CN" sz="2400" dirty="0">
                <a:latin typeface="Tahoma" panose="020B0604030504040204" pitchFamily="34" charset="0"/>
                <a:ea typeface="宋体" panose="02010600030101010101" pitchFamily="2" charset="-122"/>
              </a:rPr>
              <a:t>null</a:t>
            </a:r>
            <a:r>
              <a:rPr lang="zh-CN" altLang="en-US" sz="2400" dirty="0">
                <a:latin typeface="Tahoma" panose="020B0604030504040204" pitchFamily="34" charset="0"/>
                <a:ea typeface="宋体" panose="02010600030101010101" pitchFamily="2" charset="-122"/>
              </a:rPr>
              <a:t>，则表示取消</a:t>
            </a:r>
            <a:r>
              <a:rPr lang="en-US" altLang="zh-CN" sz="2400" dirty="0">
                <a:latin typeface="Tahoma" panose="020B0604030504040204" pitchFamily="34" charset="0"/>
                <a:ea typeface="宋体" panose="02010600030101010101" pitchFamily="2" charset="-122"/>
              </a:rPr>
              <a:t>Session</a:t>
            </a:r>
            <a:r>
              <a:rPr lang="zh-CN" altLang="en-US" sz="2400" dirty="0">
                <a:latin typeface="Tahoma" panose="020B0604030504040204" pitchFamily="34" charset="0"/>
                <a:ea typeface="宋体" panose="02010600030101010101" pitchFamily="2" charset="-122"/>
              </a:rPr>
              <a:t>属性和</a:t>
            </a:r>
            <a:r>
              <a:rPr lang="en-US" altLang="zh-CN" sz="2400" dirty="0">
                <a:latin typeface="Tahoma" panose="020B0604030504040204" pitchFamily="34" charset="0"/>
                <a:ea typeface="宋体" panose="02010600030101010101" pitchFamily="2" charset="-122"/>
              </a:rPr>
              <a:t>Session</a:t>
            </a:r>
            <a:r>
              <a:rPr lang="zh-CN" altLang="en-US" sz="2400" dirty="0">
                <a:latin typeface="Tahoma" panose="020B0604030504040204" pitchFamily="34" charset="0"/>
                <a:ea typeface="宋体" panose="02010600030101010101" pitchFamily="2" charset="-122"/>
              </a:rPr>
              <a:t>的绑定</a:t>
            </a:r>
            <a:r>
              <a:rPr lang="zh-CN" altLang="en-US" sz="2400" dirty="0" smtClean="0">
                <a:latin typeface="Tahoma" panose="020B0604030504040204" pitchFamily="34" charset="0"/>
                <a:ea typeface="宋体" panose="02010600030101010101" pitchFamily="2" charset="-122"/>
              </a:rPr>
              <a:t>关系</a:t>
            </a:r>
            <a:endParaRPr lang="zh-CN" altLang="en-US" sz="2400" dirty="0">
              <a:latin typeface="Tahoma" panose="020B0604030504040204" pitchFamily="34" charset="0"/>
              <a:ea typeface="宋体" panose="02010600030101010101" pitchFamily="2" charset="-122"/>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solidFill>
                  <a:srgbClr val="FFFF00"/>
                </a:solidFill>
              </a:rPr>
              <a:t>*</a:t>
            </a:r>
            <a:r>
              <a:rPr lang="en-US" altLang="zh-CN" dirty="0" err="1" smtClean="0"/>
              <a:t>xxxAttribute</a:t>
            </a:r>
            <a:r>
              <a:rPr lang="en-US" altLang="zh-CN" dirty="0"/>
              <a:t>()</a:t>
            </a:r>
            <a:endParaRPr lang="zh-CN" altLang="en-US" dirty="0"/>
          </a:p>
        </p:txBody>
      </p:sp>
      <p:sp>
        <p:nvSpPr>
          <p:cNvPr id="3" name="矩形 2"/>
          <p:cNvSpPr/>
          <p:nvPr/>
        </p:nvSpPr>
        <p:spPr>
          <a:xfrm>
            <a:off x="0" y="2108175"/>
            <a:ext cx="9144000" cy="384721"/>
          </a:xfrm>
          <a:prstGeom prst="rect">
            <a:avLst/>
          </a:prstGeom>
          <a:solidFill>
            <a:schemeClr val="tx1"/>
          </a:solidFill>
          <a:ln>
            <a:noFill/>
          </a:ln>
          <a:extLst/>
        </p:spPr>
        <p:txBody>
          <a:bodyPr vert="horz" wrap="square" lIns="91440" tIns="45720" rIns="91440" bIns="45720" numCol="1" anchor="t" anchorCtr="0" compatLnSpc="1">
            <a:prstTxWarp prst="textNoShape">
              <a:avLst/>
            </a:prstTxWarp>
            <a:spAutoFit/>
          </a:bodyPr>
          <a:lstStyle/>
          <a:p>
            <a:pPr>
              <a:lnSpc>
                <a:spcPct val="95000"/>
              </a:lnSpc>
            </a:pPr>
            <a:r>
              <a:rPr lang="en-US" altLang="zh-CN" sz="2000" b="1" dirty="0">
                <a:solidFill>
                  <a:schemeClr val="bg1"/>
                </a:solidFill>
                <a:latin typeface="+mn-ea"/>
                <a:ea typeface="+mn-ea"/>
              </a:rPr>
              <a:t>public </a:t>
            </a:r>
            <a:r>
              <a:rPr lang="en-US" altLang="zh-CN" sz="2000" b="1" dirty="0" smtClean="0">
                <a:solidFill>
                  <a:schemeClr val="bg1"/>
                </a:solidFill>
                <a:latin typeface="+mn-ea"/>
                <a:ea typeface="+mn-ea"/>
              </a:rPr>
              <a:t>void </a:t>
            </a:r>
            <a:r>
              <a:rPr lang="en-US" altLang="zh-CN" sz="2000" b="1" dirty="0" err="1">
                <a:solidFill>
                  <a:schemeClr val="bg1"/>
                </a:solidFill>
                <a:latin typeface="+mn-ea"/>
                <a:ea typeface="+mn-ea"/>
              </a:rPr>
              <a:t>setAttribute</a:t>
            </a:r>
            <a:r>
              <a:rPr lang="en-US" altLang="zh-CN" sz="2000" b="1" dirty="0">
                <a:solidFill>
                  <a:schemeClr val="bg1"/>
                </a:solidFill>
                <a:latin typeface="+mn-ea"/>
                <a:ea typeface="+mn-ea"/>
              </a:rPr>
              <a:t>(</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a:t>
            </a:r>
            <a:r>
              <a:rPr lang="en-US" altLang="zh-CN" sz="2000" b="1" dirty="0" err="1">
                <a:solidFill>
                  <a:schemeClr val="bg1"/>
                </a:solidFill>
                <a:latin typeface="+mn-ea"/>
                <a:ea typeface="+mn-ea"/>
              </a:rPr>
              <a:t>name,java.lang.Object</a:t>
            </a:r>
            <a:r>
              <a:rPr lang="en-US" altLang="zh-CN" sz="2000" b="1" dirty="0">
                <a:solidFill>
                  <a:schemeClr val="bg1"/>
                </a:solidFill>
                <a:latin typeface="+mn-ea"/>
                <a:ea typeface="+mn-ea"/>
              </a:rPr>
              <a:t> value)</a:t>
            </a:r>
          </a:p>
        </p:txBody>
      </p:sp>
      <p:sp>
        <p:nvSpPr>
          <p:cNvPr id="6" name="Rectangle 3"/>
          <p:cNvSpPr txBox="1">
            <a:spLocks noChangeArrowheads="1"/>
          </p:cNvSpPr>
          <p:nvPr/>
        </p:nvSpPr>
        <p:spPr bwMode="auto">
          <a:xfrm>
            <a:off x="0" y="2684239"/>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just" eaLnBrk="0" hangingPunct="0">
              <a:spcBef>
                <a:spcPct val="20000"/>
              </a:spcBef>
              <a:buFont typeface="Arial" charset="0"/>
              <a:buNone/>
              <a:defRPr sz="2400" b="1">
                <a:solidFill>
                  <a:srgbClr val="C00000"/>
                </a:solidFill>
                <a:latin typeface="Tahoma" panose="020B0604030504040204" pitchFamily="34" charset="0"/>
                <a:ea typeface="宋体" panose="02010600030101010101" pitchFamily="2" charset="-122"/>
              </a:defRPr>
            </a:lvl1pPr>
            <a:lvl2pPr marL="742950" indent="-285750" eaLnBrk="0" hangingPunct="0">
              <a:spcBef>
                <a:spcPct val="20000"/>
              </a:spcBef>
              <a:buFont typeface="Arial" charset="0"/>
              <a:buChar char="–"/>
              <a:defRPr sz="2800" b="1">
                <a:solidFill>
                  <a:srgbClr val="003300"/>
                </a:solidFill>
                <a:latin typeface="+mn-lt"/>
                <a:ea typeface="+mn-ea"/>
              </a:defRPr>
            </a:lvl2pPr>
            <a:lvl3pPr marL="1143000" indent="-228600" eaLnBrk="0" hangingPunct="0">
              <a:spcBef>
                <a:spcPct val="20000"/>
              </a:spcBef>
              <a:buFont typeface="Arial" charset="0"/>
              <a:buChar char="•"/>
              <a:defRPr sz="2400" b="1">
                <a:solidFill>
                  <a:srgbClr val="003300"/>
                </a:solidFill>
                <a:latin typeface="+mn-lt"/>
                <a:ea typeface="+mn-ea"/>
              </a:defRPr>
            </a:lvl3pPr>
            <a:lvl4pPr marL="1600200" indent="-228600" eaLnBrk="0" hangingPunct="0">
              <a:spcBef>
                <a:spcPct val="20000"/>
              </a:spcBef>
              <a:buFont typeface="Arial" charset="0"/>
              <a:buChar char="–"/>
              <a:defRPr sz="2000" b="1">
                <a:solidFill>
                  <a:srgbClr val="003300"/>
                </a:solidFill>
                <a:latin typeface="+mn-lt"/>
                <a:ea typeface="+mn-ea"/>
              </a:defRPr>
            </a:lvl4pPr>
            <a:lvl5pPr marL="2057400" indent="-228600" eaLnBrk="0" hangingPunct="0">
              <a:spcBef>
                <a:spcPct val="20000"/>
              </a:spcBef>
              <a:buFont typeface="Arial" charset="0"/>
              <a:buChar char="»"/>
              <a:defRPr sz="2000" b="1">
                <a:solidFill>
                  <a:srgbClr val="003300"/>
                </a:solidFill>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r>
              <a:rPr lang="en-US" altLang="zh-CN" dirty="0" err="1"/>
              <a:t>getAttribute</a:t>
            </a:r>
            <a:r>
              <a:rPr lang="en-US" altLang="zh-CN" dirty="0" smtClean="0"/>
              <a:t>()</a:t>
            </a:r>
            <a:r>
              <a:rPr lang="zh-CN" altLang="en-US" dirty="0" smtClean="0"/>
              <a:t>：</a:t>
            </a:r>
            <a:r>
              <a:rPr lang="zh-CN" altLang="en-US" dirty="0" smtClean="0">
                <a:solidFill>
                  <a:srgbClr val="003300"/>
                </a:solidFill>
              </a:rPr>
              <a:t>读取</a:t>
            </a:r>
            <a:r>
              <a:rPr lang="zh-CN" altLang="en-US" dirty="0">
                <a:solidFill>
                  <a:srgbClr val="003300"/>
                </a:solidFill>
              </a:rPr>
              <a:t>一个</a:t>
            </a:r>
            <a:r>
              <a:rPr lang="en-US" altLang="zh-CN" dirty="0">
                <a:solidFill>
                  <a:srgbClr val="003300"/>
                </a:solidFill>
              </a:rPr>
              <a:t>Session</a:t>
            </a:r>
            <a:r>
              <a:rPr lang="zh-CN" altLang="en-US" dirty="0">
                <a:solidFill>
                  <a:srgbClr val="003300"/>
                </a:solidFill>
              </a:rPr>
              <a:t>作用范围变量，返回一个</a:t>
            </a:r>
            <a:r>
              <a:rPr lang="en-US" altLang="zh-CN" dirty="0">
                <a:solidFill>
                  <a:srgbClr val="003300"/>
                </a:solidFill>
              </a:rPr>
              <a:t>Object</a:t>
            </a:r>
            <a:r>
              <a:rPr lang="zh-CN" altLang="en-US" dirty="0">
                <a:solidFill>
                  <a:srgbClr val="003300"/>
                </a:solidFill>
              </a:rPr>
              <a:t>类型的对象，必要时要进行强制类型转换，如果找不到指定名字的数据对象，则返回</a:t>
            </a:r>
            <a:r>
              <a:rPr lang="en-US" altLang="zh-CN" dirty="0" smtClean="0">
                <a:solidFill>
                  <a:srgbClr val="003300"/>
                </a:solidFill>
              </a:rPr>
              <a:t>null</a:t>
            </a:r>
            <a:endParaRPr lang="zh-CN" altLang="en-US" dirty="0">
              <a:solidFill>
                <a:srgbClr val="003300"/>
              </a:solidFill>
            </a:endParaRPr>
          </a:p>
        </p:txBody>
      </p:sp>
      <p:sp>
        <p:nvSpPr>
          <p:cNvPr id="7" name="矩形 6"/>
          <p:cNvSpPr/>
          <p:nvPr/>
        </p:nvSpPr>
        <p:spPr>
          <a:xfrm>
            <a:off x="0" y="3908375"/>
            <a:ext cx="9144000" cy="384721"/>
          </a:xfrm>
          <a:prstGeom prst="rect">
            <a:avLst/>
          </a:prstGeom>
          <a:solidFill>
            <a:schemeClr val="tx1"/>
          </a:solidFill>
          <a:ln>
            <a:noFill/>
          </a:ln>
          <a:extLst/>
        </p:spPr>
        <p:txBody>
          <a:bodyPr vert="horz" wrap="square" lIns="91440" tIns="45720" rIns="91440" bIns="45720" numCol="1" anchor="t" anchorCtr="0" compatLnSpc="1">
            <a:prstTxWarp prst="textNoShape">
              <a:avLst/>
            </a:prstTxWarp>
            <a:spAutoFit/>
          </a:bodyPr>
          <a:lstStyle/>
          <a:p>
            <a:pPr>
              <a:lnSpc>
                <a:spcPct val="95000"/>
              </a:lnSpc>
            </a:pPr>
            <a:r>
              <a:rPr lang="en-US" altLang="zh-CN" sz="2000" b="1" dirty="0">
                <a:solidFill>
                  <a:schemeClr val="bg1"/>
                </a:solidFill>
                <a:latin typeface="+mn-ea"/>
                <a:ea typeface="+mn-ea"/>
              </a:rPr>
              <a:t>public </a:t>
            </a:r>
            <a:r>
              <a:rPr lang="en-US" altLang="zh-CN" sz="2000" b="1" dirty="0" err="1">
                <a:solidFill>
                  <a:schemeClr val="bg1"/>
                </a:solidFill>
                <a:latin typeface="+mn-ea"/>
                <a:ea typeface="+mn-ea"/>
              </a:rPr>
              <a:t>java.lang.Object</a:t>
            </a:r>
            <a:r>
              <a:rPr lang="en-US" altLang="zh-CN" sz="2000" b="1" dirty="0">
                <a:solidFill>
                  <a:schemeClr val="bg1"/>
                </a:solidFill>
                <a:latin typeface="+mn-ea"/>
                <a:ea typeface="+mn-ea"/>
              </a:rPr>
              <a:t> </a:t>
            </a:r>
            <a:r>
              <a:rPr lang="en-US" altLang="zh-CN" sz="2000" b="1" dirty="0" err="1">
                <a:solidFill>
                  <a:schemeClr val="bg1"/>
                </a:solidFill>
                <a:latin typeface="+mn-ea"/>
                <a:ea typeface="+mn-ea"/>
              </a:rPr>
              <a:t>getAttribute</a:t>
            </a:r>
            <a:r>
              <a:rPr lang="en-US" altLang="zh-CN" sz="2000" b="1" dirty="0">
                <a:solidFill>
                  <a:schemeClr val="bg1"/>
                </a:solidFill>
                <a:latin typeface="+mn-ea"/>
                <a:ea typeface="+mn-ea"/>
              </a:rPr>
              <a:t>(</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name)</a:t>
            </a:r>
          </a:p>
        </p:txBody>
      </p:sp>
      <p:sp>
        <p:nvSpPr>
          <p:cNvPr id="8" name="Rectangle 3"/>
          <p:cNvSpPr txBox="1">
            <a:spLocks noChangeArrowheads="1"/>
          </p:cNvSpPr>
          <p:nvPr/>
        </p:nvSpPr>
        <p:spPr bwMode="auto">
          <a:xfrm>
            <a:off x="0" y="4484439"/>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en-US"/>
            </a:defPPr>
            <a:lvl1pPr marL="0" indent="0" algn="just" eaLnBrk="0" hangingPunct="0">
              <a:spcBef>
                <a:spcPct val="20000"/>
              </a:spcBef>
              <a:buFont typeface="Arial" charset="0"/>
              <a:buNone/>
              <a:defRPr sz="2400" b="1">
                <a:solidFill>
                  <a:srgbClr val="C00000"/>
                </a:solidFill>
                <a:latin typeface="Tahoma" panose="020B0604030504040204" pitchFamily="34" charset="0"/>
                <a:ea typeface="宋体" panose="02010600030101010101" pitchFamily="2" charset="-122"/>
              </a:defRPr>
            </a:lvl1pPr>
            <a:lvl2pPr marL="742950" indent="-285750" eaLnBrk="0" hangingPunct="0">
              <a:spcBef>
                <a:spcPct val="20000"/>
              </a:spcBef>
              <a:buFont typeface="Arial" charset="0"/>
              <a:buChar char="–"/>
              <a:defRPr sz="2800" b="1">
                <a:solidFill>
                  <a:srgbClr val="003300"/>
                </a:solidFill>
                <a:latin typeface="+mn-lt"/>
                <a:ea typeface="+mn-ea"/>
              </a:defRPr>
            </a:lvl2pPr>
            <a:lvl3pPr marL="1143000" indent="-228600" eaLnBrk="0" hangingPunct="0">
              <a:spcBef>
                <a:spcPct val="20000"/>
              </a:spcBef>
              <a:buFont typeface="Arial" charset="0"/>
              <a:buChar char="•"/>
              <a:defRPr sz="2400" b="1">
                <a:solidFill>
                  <a:srgbClr val="003300"/>
                </a:solidFill>
                <a:latin typeface="+mn-lt"/>
                <a:ea typeface="+mn-ea"/>
              </a:defRPr>
            </a:lvl3pPr>
            <a:lvl4pPr marL="1600200" indent="-228600" eaLnBrk="0" hangingPunct="0">
              <a:spcBef>
                <a:spcPct val="20000"/>
              </a:spcBef>
              <a:buFont typeface="Arial" charset="0"/>
              <a:buChar char="–"/>
              <a:defRPr sz="2000" b="1">
                <a:solidFill>
                  <a:srgbClr val="003300"/>
                </a:solidFill>
                <a:latin typeface="+mn-lt"/>
                <a:ea typeface="+mn-ea"/>
              </a:defRPr>
            </a:lvl4pPr>
            <a:lvl5pPr marL="2057400" indent="-228600" eaLnBrk="0" hangingPunct="0">
              <a:spcBef>
                <a:spcPct val="20000"/>
              </a:spcBef>
              <a:buFont typeface="Arial" charset="0"/>
              <a:buChar char="»"/>
              <a:defRPr sz="2000" b="1">
                <a:solidFill>
                  <a:srgbClr val="003300"/>
                </a:solidFill>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r>
              <a:rPr lang="en-US" altLang="zh-CN" dirty="0" err="1"/>
              <a:t>removeAttribute</a:t>
            </a:r>
            <a:r>
              <a:rPr lang="en-US" altLang="zh-CN" dirty="0" smtClean="0"/>
              <a:t>()</a:t>
            </a:r>
            <a:r>
              <a:rPr lang="zh-CN" altLang="en-US" dirty="0" smtClean="0"/>
              <a:t>：</a:t>
            </a:r>
            <a:r>
              <a:rPr lang="zh-CN" altLang="en-US" dirty="0" smtClean="0">
                <a:solidFill>
                  <a:srgbClr val="003300"/>
                </a:solidFill>
              </a:rPr>
              <a:t>解除</a:t>
            </a:r>
            <a:r>
              <a:rPr lang="zh-CN" altLang="en-US" dirty="0">
                <a:solidFill>
                  <a:srgbClr val="003300"/>
                </a:solidFill>
              </a:rPr>
              <a:t>指定名字的数据对象与</a:t>
            </a:r>
            <a:r>
              <a:rPr lang="en-US" altLang="zh-CN" dirty="0">
                <a:solidFill>
                  <a:srgbClr val="003300"/>
                </a:solidFill>
              </a:rPr>
              <a:t>Session</a:t>
            </a:r>
            <a:r>
              <a:rPr lang="zh-CN" altLang="en-US" dirty="0">
                <a:solidFill>
                  <a:srgbClr val="003300"/>
                </a:solidFill>
              </a:rPr>
              <a:t>的绑定关系，即删除一个指定名字的</a:t>
            </a:r>
            <a:r>
              <a:rPr lang="en-US" altLang="zh-CN" dirty="0">
                <a:solidFill>
                  <a:srgbClr val="003300"/>
                </a:solidFill>
              </a:rPr>
              <a:t>Session</a:t>
            </a:r>
            <a:r>
              <a:rPr lang="zh-CN" altLang="en-US" dirty="0" smtClean="0">
                <a:solidFill>
                  <a:srgbClr val="003300"/>
                </a:solidFill>
              </a:rPr>
              <a:t>属性</a:t>
            </a:r>
            <a:endParaRPr lang="zh-CN" altLang="en-US" dirty="0">
              <a:solidFill>
                <a:srgbClr val="003300"/>
              </a:solidFill>
            </a:endParaRPr>
          </a:p>
        </p:txBody>
      </p:sp>
      <p:sp>
        <p:nvSpPr>
          <p:cNvPr id="9" name="矩形 8"/>
          <p:cNvSpPr/>
          <p:nvPr/>
        </p:nvSpPr>
        <p:spPr>
          <a:xfrm>
            <a:off x="0" y="5348535"/>
            <a:ext cx="9144000" cy="384721"/>
          </a:xfrm>
          <a:prstGeom prst="rect">
            <a:avLst/>
          </a:prstGeom>
          <a:solidFill>
            <a:schemeClr val="tx1"/>
          </a:solidFill>
          <a:ln>
            <a:noFill/>
          </a:ln>
          <a:extLst/>
        </p:spPr>
        <p:txBody>
          <a:bodyPr vert="horz" wrap="square" lIns="91440" tIns="45720" rIns="91440" bIns="45720" numCol="1" anchor="t" anchorCtr="0" compatLnSpc="1">
            <a:prstTxWarp prst="textNoShape">
              <a:avLst/>
            </a:prstTxWarp>
            <a:spAutoFit/>
          </a:bodyPr>
          <a:lstStyle/>
          <a:p>
            <a:pPr>
              <a:lnSpc>
                <a:spcPct val="95000"/>
              </a:lnSpc>
            </a:pPr>
            <a:r>
              <a:rPr lang="en-US" altLang="zh-CN" sz="2000" b="1" dirty="0">
                <a:solidFill>
                  <a:schemeClr val="bg1"/>
                </a:solidFill>
                <a:latin typeface="+mn-ea"/>
                <a:ea typeface="+mn-ea"/>
              </a:rPr>
              <a:t>public </a:t>
            </a:r>
            <a:r>
              <a:rPr lang="en-US" altLang="zh-CN" sz="2000" b="1" dirty="0" smtClean="0">
                <a:solidFill>
                  <a:schemeClr val="bg1"/>
                </a:solidFill>
                <a:latin typeface="+mn-ea"/>
                <a:ea typeface="+mn-ea"/>
              </a:rPr>
              <a:t>void </a:t>
            </a:r>
            <a:r>
              <a:rPr lang="en-US" altLang="zh-CN" sz="2000" b="1" dirty="0" err="1">
                <a:solidFill>
                  <a:schemeClr val="bg1"/>
                </a:solidFill>
                <a:latin typeface="+mn-ea"/>
                <a:ea typeface="+mn-ea"/>
              </a:rPr>
              <a:t>removeAttribute</a:t>
            </a:r>
            <a:r>
              <a:rPr lang="en-US" altLang="zh-CN" sz="2000" b="1" dirty="0">
                <a:solidFill>
                  <a:schemeClr val="bg1"/>
                </a:solidFill>
                <a:latin typeface="+mn-ea"/>
                <a:ea typeface="+mn-ea"/>
              </a:rPr>
              <a:t>(</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name)</a:t>
            </a:r>
          </a:p>
        </p:txBody>
      </p:sp>
    </p:spTree>
    <p:extLst>
      <p:ext uri="{BB962C8B-B14F-4D97-AF65-F5344CB8AC3E}">
        <p14:creationId xmlns:p14="http://schemas.microsoft.com/office/powerpoint/2010/main" val="1611243768"/>
      </p:ext>
    </p:extLst>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3" name="内容占位符 2"/>
          <p:cNvSpPr>
            <a:spLocks noGrp="1"/>
          </p:cNvSpPr>
          <p:nvPr>
            <p:ph idx="1"/>
          </p:nvPr>
        </p:nvSpPr>
        <p:spPr>
          <a:xfrm>
            <a:off x="86816" y="980728"/>
            <a:ext cx="8949680" cy="1668149"/>
          </a:xfrm>
        </p:spPr>
        <p:txBody>
          <a:bodyPr/>
          <a:lstStyle/>
          <a:p>
            <a:r>
              <a:rPr lang="zh-CN" altLang="en-US" dirty="0" smtClean="0"/>
              <a:t>利用</a:t>
            </a:r>
            <a:r>
              <a:rPr lang="en-US" altLang="zh-CN" dirty="0" smtClean="0"/>
              <a:t>session</a:t>
            </a:r>
            <a:r>
              <a:rPr lang="zh-CN" altLang="en-US" dirty="0" smtClean="0"/>
              <a:t>统计用户访问网站的次数</a:t>
            </a:r>
            <a:endParaRPr lang="en-US" altLang="zh-CN" dirty="0" smtClean="0"/>
          </a:p>
          <a:p>
            <a:pPr marL="0" indent="0">
              <a:buNone/>
            </a:pPr>
            <a:r>
              <a:rPr lang="zh-CN" altLang="en-US" dirty="0" smtClean="0"/>
              <a:t>思考：</a:t>
            </a:r>
            <a:r>
              <a:rPr lang="en-US" altLang="zh-CN" dirty="0" smtClean="0"/>
              <a:t>session</a:t>
            </a:r>
            <a:r>
              <a:rPr lang="zh-CN" altLang="en-US" dirty="0" smtClean="0"/>
              <a:t>统计次数不能长期保存，能否用</a:t>
            </a:r>
            <a:r>
              <a:rPr lang="en-US" altLang="zh-CN" dirty="0" smtClean="0"/>
              <a:t>cookie</a:t>
            </a:r>
            <a:r>
              <a:rPr lang="zh-CN" altLang="en-US" smtClean="0"/>
              <a:t>实现</a:t>
            </a:r>
            <a:endParaRPr lang="zh-CN" altLang="en-US" dirty="0"/>
          </a:p>
        </p:txBody>
      </p:sp>
    </p:spTree>
    <p:extLst>
      <p:ext uri="{BB962C8B-B14F-4D97-AF65-F5344CB8AC3E}">
        <p14:creationId xmlns:p14="http://schemas.microsoft.com/office/powerpoint/2010/main" val="1831233760"/>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type="body" idx="1"/>
          </p:nvPr>
        </p:nvSpPr>
        <p:spPr>
          <a:xfrm>
            <a:off x="0" y="908720"/>
            <a:ext cx="9144000" cy="10402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smtClean="0">
                <a:solidFill>
                  <a:srgbClr val="C00000"/>
                </a:solidFill>
                <a:latin typeface="Tahoma" panose="020B0604030504040204" pitchFamily="34" charset="0"/>
                <a:ea typeface="宋体" panose="02010600030101010101" pitchFamily="2" charset="-122"/>
              </a:rPr>
              <a:t>invalidate()</a:t>
            </a:r>
            <a:r>
              <a:rPr lang="zh-CN" altLang="en-US" sz="2800" dirty="0" smtClean="0">
                <a:solidFill>
                  <a:srgbClr val="C00000"/>
                </a:solidFill>
                <a:latin typeface="Tahoma" panose="020B0604030504040204" pitchFamily="34" charset="0"/>
                <a:ea typeface="宋体" panose="02010600030101010101" pitchFamily="2" charset="-122"/>
              </a:rPr>
              <a:t>：</a:t>
            </a:r>
            <a:r>
              <a:rPr lang="zh-CN" altLang="en-US" sz="2800" dirty="0" smtClean="0">
                <a:latin typeface="Tahoma" panose="020B0604030504040204" pitchFamily="34" charset="0"/>
                <a:ea typeface="宋体" panose="02010600030101010101" pitchFamily="2" charset="-122"/>
              </a:rPr>
              <a:t>用于</a:t>
            </a:r>
            <a:r>
              <a:rPr lang="zh-CN" altLang="en-US" sz="2800" dirty="0">
                <a:latin typeface="Tahoma" panose="020B0604030504040204" pitchFamily="34" charset="0"/>
                <a:ea typeface="宋体" panose="02010600030101010101" pitchFamily="2" charset="-122"/>
              </a:rPr>
              <a:t>销毁</a:t>
            </a:r>
            <a:r>
              <a:rPr lang="en-US" altLang="zh-CN" sz="2800" dirty="0">
                <a:latin typeface="Tahoma" panose="020B0604030504040204" pitchFamily="34" charset="0"/>
                <a:ea typeface="宋体" panose="02010600030101010101" pitchFamily="2" charset="-122"/>
              </a:rPr>
              <a:t>Session</a:t>
            </a:r>
            <a:r>
              <a:rPr lang="zh-CN" altLang="en-US" sz="2800" dirty="0" smtClean="0">
                <a:latin typeface="Tahoma" panose="020B0604030504040204" pitchFamily="34" charset="0"/>
                <a:ea typeface="宋体" panose="02010600030101010101" pitchFamily="2" charset="-122"/>
              </a:rPr>
              <a:t>对象</a:t>
            </a:r>
            <a:endParaRPr lang="en-US" altLang="zh-CN" sz="2800" dirty="0" smtClean="0">
              <a:latin typeface="Tahoma" panose="020B0604030504040204" pitchFamily="34" charset="0"/>
              <a:ea typeface="宋体" panose="02010600030101010101" pitchFamily="2" charset="-122"/>
            </a:endParaRPr>
          </a:p>
          <a:p>
            <a:pPr marL="0" indent="0" algn="just">
              <a:buNone/>
            </a:pPr>
            <a:r>
              <a:rPr lang="en-US" altLang="zh-CN" sz="2800" dirty="0" err="1" smtClean="0">
                <a:latin typeface="Tahoma" panose="020B0604030504040204" pitchFamily="34" charset="0"/>
                <a:ea typeface="宋体" panose="02010600030101010101" pitchFamily="2" charset="-122"/>
              </a:rPr>
              <a:t>session.invalidate</a:t>
            </a:r>
            <a:r>
              <a:rPr lang="en-US" altLang="zh-CN" sz="2800" dirty="0" smtClean="0">
                <a:latin typeface="Tahoma" panose="020B0604030504040204" pitchFamily="34" charset="0"/>
                <a:ea typeface="宋体" panose="02010600030101010101" pitchFamily="2" charset="-122"/>
              </a:rPr>
              <a:t>();</a:t>
            </a:r>
            <a:endParaRPr lang="zh-CN" altLang="en-US" sz="2800" dirty="0">
              <a:latin typeface="Tahoma" panose="020B0604030504040204" pitchFamily="34" charset="0"/>
              <a:ea typeface="宋体" panose="02010600030101010101" pitchFamily="2" charset="-122"/>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t>invalidate()</a:t>
            </a:r>
            <a:endParaRPr lang="zh-CN" altLang="en-US" dirty="0"/>
          </a:p>
        </p:txBody>
      </p:sp>
    </p:spTree>
    <p:extLst>
      <p:ext uri="{BB962C8B-B14F-4D97-AF65-F5344CB8AC3E}">
        <p14:creationId xmlns:p14="http://schemas.microsoft.com/office/powerpoint/2010/main" val="1571086846"/>
      </p:ext>
    </p:extLst>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3" name="内容占位符 2"/>
          <p:cNvSpPr>
            <a:spLocks noGrp="1"/>
          </p:cNvSpPr>
          <p:nvPr>
            <p:ph idx="1"/>
          </p:nvPr>
        </p:nvSpPr>
        <p:spPr>
          <a:xfrm>
            <a:off x="86816" y="980728"/>
            <a:ext cx="8949680" cy="584775"/>
          </a:xfrm>
        </p:spPr>
        <p:txBody>
          <a:bodyPr/>
          <a:lstStyle/>
          <a:p>
            <a:r>
              <a:rPr lang="zh-CN" altLang="en-US" dirty="0" smtClean="0"/>
              <a:t>实现登录界面，利用</a:t>
            </a:r>
            <a:r>
              <a:rPr lang="en-US" altLang="zh-CN" dirty="0" smtClean="0"/>
              <a:t>session</a:t>
            </a:r>
            <a:r>
              <a:rPr lang="zh-CN" altLang="en-US" dirty="0" smtClean="0"/>
              <a:t>实行验证</a:t>
            </a:r>
            <a:endParaRPr lang="zh-CN" altLang="en-US" dirty="0"/>
          </a:p>
        </p:txBody>
      </p:sp>
    </p:spTree>
    <p:extLst>
      <p:ext uri="{BB962C8B-B14F-4D97-AF65-F5344CB8AC3E}">
        <p14:creationId xmlns:p14="http://schemas.microsoft.com/office/powerpoint/2010/main" val="1295963195"/>
      </p:ext>
    </p:extLst>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补充说明：</a:t>
            </a:r>
            <a:endParaRPr lang="zh-CN" altLang="en-US" dirty="0"/>
          </a:p>
        </p:txBody>
      </p:sp>
      <p:sp>
        <p:nvSpPr>
          <p:cNvPr id="3" name="内容占位符 2"/>
          <p:cNvSpPr>
            <a:spLocks noGrp="1"/>
          </p:cNvSpPr>
          <p:nvPr>
            <p:ph idx="1"/>
          </p:nvPr>
        </p:nvSpPr>
        <p:spPr>
          <a:xfrm>
            <a:off x="86816" y="980728"/>
            <a:ext cx="8949680" cy="3440942"/>
          </a:xfrm>
        </p:spPr>
        <p:txBody>
          <a:bodyPr/>
          <a:lstStyle/>
          <a:p>
            <a:pPr marL="0" indent="0">
              <a:buNone/>
            </a:pPr>
            <a:r>
              <a:rPr lang="zh-CN" altLang="en-US" dirty="0" smtClean="0"/>
              <a:t>角色：学生、教师、管理员</a:t>
            </a:r>
            <a:endParaRPr lang="en-US" altLang="zh-CN" dirty="0" smtClean="0"/>
          </a:p>
          <a:p>
            <a:pPr marL="0" indent="0">
              <a:buNone/>
            </a:pPr>
            <a:r>
              <a:rPr lang="zh-CN" altLang="en-US" dirty="0" smtClean="0"/>
              <a:t>对应类：</a:t>
            </a:r>
            <a:r>
              <a:rPr lang="en-US" altLang="zh-CN" dirty="0" smtClean="0"/>
              <a:t>student</a:t>
            </a:r>
          </a:p>
          <a:p>
            <a:pPr marL="0" indent="0">
              <a:buNone/>
            </a:pPr>
            <a:r>
              <a:rPr lang="en-US" altLang="zh-CN" dirty="0"/>
              <a:t> </a:t>
            </a:r>
            <a:r>
              <a:rPr lang="en-US" altLang="zh-CN" dirty="0" smtClean="0"/>
              <a:t>                 teacher</a:t>
            </a:r>
          </a:p>
          <a:p>
            <a:pPr marL="0" indent="0">
              <a:buNone/>
            </a:pPr>
            <a:r>
              <a:rPr lang="en-US" altLang="zh-CN" dirty="0"/>
              <a:t> </a:t>
            </a:r>
            <a:r>
              <a:rPr lang="en-US" altLang="zh-CN" dirty="0" smtClean="0"/>
              <a:t>                 administer</a:t>
            </a:r>
          </a:p>
          <a:p>
            <a:r>
              <a:rPr lang="en-US" altLang="zh-CN" dirty="0"/>
              <a:t> </a:t>
            </a:r>
            <a:r>
              <a:rPr lang="zh-CN" altLang="en-US" dirty="0" smtClean="0"/>
              <a:t>共同属性</a:t>
            </a:r>
            <a:r>
              <a:rPr lang="en-US" altLang="zh-CN" dirty="0" smtClean="0"/>
              <a:t>: </a:t>
            </a:r>
            <a:r>
              <a:rPr lang="en-US" altLang="zh-CN" dirty="0"/>
              <a:t> </a:t>
            </a:r>
            <a:r>
              <a:rPr lang="en-US" altLang="zh-CN" dirty="0" err="1"/>
              <a:t>int</a:t>
            </a:r>
            <a:r>
              <a:rPr lang="en-US" altLang="zh-CN" dirty="0"/>
              <a:t> id</a:t>
            </a:r>
            <a:r>
              <a:rPr lang="en-US" altLang="zh-CN" dirty="0" smtClean="0"/>
              <a:t>; String </a:t>
            </a:r>
            <a:r>
              <a:rPr lang="en-US" altLang="zh-CN" dirty="0"/>
              <a:t>sequence</a:t>
            </a:r>
            <a:r>
              <a:rPr lang="en-US" altLang="zh-CN" dirty="0" smtClean="0"/>
              <a:t>;   </a:t>
            </a:r>
            <a:r>
              <a:rPr lang="en-US" altLang="zh-CN" dirty="0"/>
              <a:t>String name</a:t>
            </a:r>
            <a:r>
              <a:rPr lang="en-US" altLang="zh-CN" dirty="0" smtClean="0"/>
              <a:t>;  </a:t>
            </a:r>
            <a:r>
              <a:rPr lang="en-US" altLang="zh-CN" dirty="0"/>
              <a:t>String password</a:t>
            </a:r>
            <a:r>
              <a:rPr lang="en-US" altLang="zh-CN" dirty="0" smtClean="0"/>
              <a:t>;  </a:t>
            </a:r>
            <a:r>
              <a:rPr lang="en-US" altLang="zh-CN" dirty="0"/>
              <a:t>String type</a:t>
            </a:r>
            <a:r>
              <a:rPr lang="en-US" altLang="zh-CN" dirty="0" smtClean="0"/>
              <a:t>;</a:t>
            </a:r>
          </a:p>
        </p:txBody>
      </p:sp>
    </p:spTree>
    <p:extLst>
      <p:ext uri="{BB962C8B-B14F-4D97-AF65-F5344CB8AC3E}">
        <p14:creationId xmlns:p14="http://schemas.microsoft.com/office/powerpoint/2010/main" val="1256978887"/>
      </p:ext>
    </p:extLst>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82460"/>
            <a:ext cx="6336258" cy="830997"/>
          </a:xfrm>
        </p:spPr>
        <p:txBody>
          <a:bodyPr/>
          <a:lstStyle/>
          <a:p>
            <a:pPr eaLnBrk="1" hangingPunct="1"/>
            <a:r>
              <a:rPr lang="en-US" altLang="zh-CN" sz="4800" dirty="0" smtClean="0">
                <a:latin typeface="黑体" panose="02010609060101010101" pitchFamily="49" charset="-122"/>
                <a:ea typeface="黑体" panose="02010609060101010101" pitchFamily="49" charset="-122"/>
              </a:rPr>
              <a:t>3.</a:t>
            </a:r>
            <a:r>
              <a:rPr lang="zh-CN" altLang="en-US" sz="4800" smtClean="0">
                <a:latin typeface="黑体" panose="02010609060101010101" pitchFamily="49" charset="-122"/>
                <a:ea typeface="黑体" panose="02010609060101010101" pitchFamily="49" charset="-122"/>
              </a:rPr>
              <a:t>过滤器与监听器</a:t>
            </a:r>
            <a:endParaRPr lang="zh-CN" altLang="en-US" sz="4800" b="1" dirty="0" smtClean="0">
              <a:latin typeface="黑体" panose="02010609060101010101" pitchFamily="49" charset="-122"/>
              <a:ea typeface="黑体" panose="02010609060101010101" pitchFamily="49" charset="-122"/>
            </a:endParaRPr>
          </a:p>
        </p:txBody>
      </p:sp>
      <p:sp>
        <p:nvSpPr>
          <p:cNvPr id="2" name="副标题 1"/>
          <p:cNvSpPr>
            <a:spLocks noGrp="1"/>
          </p:cNvSpPr>
          <p:nvPr>
            <p:ph type="subTitle" idx="1"/>
          </p:nvPr>
        </p:nvSpPr>
        <p:spPr>
          <a:xfrm>
            <a:off x="3707904" y="3958208"/>
            <a:ext cx="5256584" cy="707886"/>
          </a:xfrm>
        </p:spPr>
        <p:txBody>
          <a:bodyPr/>
          <a:lstStyle/>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50247825"/>
      </p:ext>
    </p:extLst>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82460"/>
            <a:ext cx="6336258" cy="830997"/>
          </a:xfrm>
        </p:spPr>
        <p:txBody>
          <a:bodyPr/>
          <a:lstStyle/>
          <a:p>
            <a:pPr eaLnBrk="1" hangingPunct="1"/>
            <a:r>
              <a:rPr lang="en-US" altLang="zh-CN" sz="4800" dirty="0" smtClean="0">
                <a:latin typeface="黑体" panose="02010609060101010101" pitchFamily="49" charset="-122"/>
                <a:ea typeface="黑体" panose="02010609060101010101" pitchFamily="49" charset="-122"/>
              </a:rPr>
              <a:t>1)</a:t>
            </a:r>
            <a:r>
              <a:rPr lang="zh-CN" altLang="en-US" sz="4800" dirty="0" smtClean="0">
                <a:latin typeface="黑体" panose="02010609060101010101" pitchFamily="49" charset="-122"/>
                <a:ea typeface="黑体" panose="02010609060101010101" pitchFamily="49" charset="-122"/>
              </a:rPr>
              <a:t>过滤器</a:t>
            </a:r>
            <a:endParaRPr lang="zh-CN" altLang="en-US" sz="4800" b="1"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49651159"/>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什么是过滤器</a:t>
            </a:r>
            <a:endParaRPr lang="zh-CN" altLang="en-US" dirty="0"/>
          </a:p>
        </p:txBody>
      </p:sp>
      <p:sp>
        <p:nvSpPr>
          <p:cNvPr id="3" name="内容占位符 2"/>
          <p:cNvSpPr>
            <a:spLocks noGrp="1"/>
          </p:cNvSpPr>
          <p:nvPr>
            <p:ph idx="1"/>
          </p:nvPr>
        </p:nvSpPr>
        <p:spPr>
          <a:xfrm>
            <a:off x="86816" y="980728"/>
            <a:ext cx="8949680" cy="1569660"/>
          </a:xfrm>
        </p:spPr>
        <p:txBody>
          <a:bodyPr/>
          <a:lstStyle/>
          <a:p>
            <a:r>
              <a:rPr lang="en-US" altLang="zh-CN" dirty="0"/>
              <a:t>Servlet</a:t>
            </a:r>
            <a:r>
              <a:rPr lang="zh-CN" altLang="zh-CN" dirty="0"/>
              <a:t>规范当中定义的一种特殊的组件，</a:t>
            </a:r>
            <a:r>
              <a:rPr lang="zh-CN" altLang="zh-CN" dirty="0" smtClean="0"/>
              <a:t>可以</a:t>
            </a:r>
            <a:r>
              <a:rPr lang="zh-CN" altLang="en-US" dirty="0" smtClean="0"/>
              <a:t>用来</a:t>
            </a:r>
            <a:r>
              <a:rPr lang="zh-CN" altLang="zh-CN" dirty="0" smtClean="0"/>
              <a:t>拦截</a:t>
            </a:r>
            <a:r>
              <a:rPr lang="en-US" altLang="zh-CN" dirty="0"/>
              <a:t>Servlet</a:t>
            </a:r>
            <a:r>
              <a:rPr lang="zh-CN" altLang="zh-CN" dirty="0"/>
              <a:t>容器的调用过程并进行相应的处理。</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276872"/>
            <a:ext cx="6552728" cy="417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71005"/>
      </p:ext>
    </p:extLst>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如何写一个过滤器</a:t>
            </a:r>
            <a:endParaRPr lang="zh-CN" altLang="en-US" dirty="0"/>
          </a:p>
        </p:txBody>
      </p:sp>
      <p:sp>
        <p:nvSpPr>
          <p:cNvPr id="3" name="内容占位符 2"/>
          <p:cNvSpPr>
            <a:spLocks noGrp="1"/>
          </p:cNvSpPr>
          <p:nvPr>
            <p:ph idx="1"/>
          </p:nvPr>
        </p:nvSpPr>
        <p:spPr>
          <a:xfrm>
            <a:off x="86816" y="980728"/>
            <a:ext cx="8949680" cy="5656933"/>
          </a:xfrm>
        </p:spPr>
        <p:txBody>
          <a:bodyPr/>
          <a:lstStyle/>
          <a:p>
            <a:pPr marL="0" indent="0">
              <a:buNone/>
            </a:pPr>
            <a:r>
              <a:rPr lang="en-US" altLang="zh-CN" dirty="0"/>
              <a:t>step1</a:t>
            </a:r>
            <a:r>
              <a:rPr lang="zh-CN" altLang="zh-CN" dirty="0"/>
              <a:t>：写一个</a:t>
            </a:r>
            <a:r>
              <a:rPr lang="en-US" altLang="zh-CN" dirty="0"/>
              <a:t>Java</a:t>
            </a:r>
            <a:r>
              <a:rPr lang="zh-CN" altLang="zh-CN" dirty="0"/>
              <a:t>类，实现</a:t>
            </a:r>
            <a:r>
              <a:rPr lang="en-US" altLang="zh-CN" dirty="0"/>
              <a:t>Filter</a:t>
            </a:r>
            <a:r>
              <a:rPr lang="zh-CN" altLang="zh-CN" dirty="0" smtClean="0"/>
              <a:t>接口</a:t>
            </a:r>
            <a:endParaRPr lang="en-US" altLang="zh-CN" dirty="0" smtClean="0"/>
          </a:p>
          <a:p>
            <a:pPr marL="0" indent="0">
              <a:buNone/>
            </a:pPr>
            <a:r>
              <a:rPr lang="en-US" altLang="zh-CN" sz="2800" dirty="0"/>
              <a:t> </a:t>
            </a:r>
            <a:r>
              <a:rPr lang="en-US" altLang="zh-CN" sz="2800" dirty="0" smtClean="0"/>
              <a:t>    </a:t>
            </a:r>
            <a:r>
              <a:rPr lang="en-US" altLang="zh-CN" sz="2800" dirty="0">
                <a:solidFill>
                  <a:srgbClr val="7030A0"/>
                </a:solidFill>
              </a:rPr>
              <a:t>public class </a:t>
            </a:r>
            <a:r>
              <a:rPr lang="en-US" altLang="zh-CN" sz="2800" dirty="0" smtClean="0">
                <a:solidFill>
                  <a:srgbClr val="7030A0"/>
                </a:solidFill>
              </a:rPr>
              <a:t> </a:t>
            </a:r>
            <a:r>
              <a:rPr lang="zh-CN" altLang="en-US" sz="2800" dirty="0" smtClean="0">
                <a:solidFill>
                  <a:srgbClr val="7030A0"/>
                </a:solidFill>
              </a:rPr>
              <a:t>类</a:t>
            </a:r>
            <a:r>
              <a:rPr lang="zh-CN" altLang="en-US" sz="2800" dirty="0">
                <a:solidFill>
                  <a:srgbClr val="7030A0"/>
                </a:solidFill>
              </a:rPr>
              <a:t>名</a:t>
            </a:r>
            <a:r>
              <a:rPr lang="en-US" altLang="zh-CN" sz="2800" dirty="0" smtClean="0">
                <a:solidFill>
                  <a:srgbClr val="7030A0"/>
                </a:solidFill>
              </a:rPr>
              <a:t> </a:t>
            </a:r>
            <a:r>
              <a:rPr lang="en-US" altLang="zh-CN" sz="2800" dirty="0">
                <a:solidFill>
                  <a:srgbClr val="7030A0"/>
                </a:solidFill>
              </a:rPr>
              <a:t>implements Filter </a:t>
            </a:r>
            <a:r>
              <a:rPr lang="en-US" altLang="zh-CN" sz="2800" dirty="0" smtClean="0">
                <a:solidFill>
                  <a:srgbClr val="7030A0"/>
                </a:solidFill>
              </a:rPr>
              <a:t>{</a:t>
            </a:r>
          </a:p>
          <a:p>
            <a:pPr marL="0" indent="0">
              <a:buNone/>
            </a:pPr>
            <a:r>
              <a:rPr lang="en-US" altLang="zh-CN" sz="2800" dirty="0">
                <a:solidFill>
                  <a:srgbClr val="7030A0"/>
                </a:solidFill>
              </a:rPr>
              <a:t> </a:t>
            </a:r>
            <a:r>
              <a:rPr lang="en-US" altLang="zh-CN" sz="2800" dirty="0" smtClean="0">
                <a:solidFill>
                  <a:srgbClr val="7030A0"/>
                </a:solidFill>
              </a:rPr>
              <a:t>     }</a:t>
            </a:r>
            <a:endParaRPr lang="zh-CN" altLang="zh-CN" sz="2800" dirty="0">
              <a:solidFill>
                <a:srgbClr val="7030A0"/>
              </a:solidFill>
            </a:endParaRPr>
          </a:p>
          <a:p>
            <a:pPr marL="0" indent="0">
              <a:buNone/>
            </a:pPr>
            <a:r>
              <a:rPr lang="en-US" altLang="zh-CN" dirty="0"/>
              <a:t>step2</a:t>
            </a:r>
            <a:r>
              <a:rPr lang="zh-CN" altLang="zh-CN" dirty="0"/>
              <a:t>：在</a:t>
            </a:r>
            <a:r>
              <a:rPr lang="en-US" altLang="zh-CN" dirty="0" err="1"/>
              <a:t>doFilter</a:t>
            </a:r>
            <a:r>
              <a:rPr lang="zh-CN" altLang="zh-CN" dirty="0"/>
              <a:t>方法里面，</a:t>
            </a:r>
            <a:r>
              <a:rPr lang="zh-CN" altLang="zh-CN" dirty="0" smtClean="0"/>
              <a:t>编写</a:t>
            </a:r>
            <a:r>
              <a:rPr lang="zh-CN" altLang="en-US" dirty="0" smtClean="0"/>
              <a:t>拦截</a:t>
            </a:r>
            <a:r>
              <a:rPr lang="zh-CN" altLang="zh-CN" dirty="0" smtClean="0"/>
              <a:t>处理</a:t>
            </a:r>
            <a:r>
              <a:rPr lang="zh-CN" altLang="zh-CN" dirty="0"/>
              <a:t>逻辑</a:t>
            </a:r>
          </a:p>
          <a:p>
            <a:pPr marL="0" indent="0">
              <a:buNone/>
            </a:pPr>
            <a:r>
              <a:rPr lang="en-US" altLang="zh-CN" dirty="0"/>
              <a:t>step3</a:t>
            </a:r>
            <a:r>
              <a:rPr lang="zh-CN" altLang="zh-CN" dirty="0"/>
              <a:t>：配置</a:t>
            </a:r>
            <a:r>
              <a:rPr lang="zh-CN" altLang="zh-CN" dirty="0" smtClean="0"/>
              <a:t>过滤器</a:t>
            </a:r>
            <a:r>
              <a:rPr lang="en-US" altLang="zh-CN" dirty="0" smtClean="0"/>
              <a:t>(web.xml)</a:t>
            </a:r>
          </a:p>
          <a:p>
            <a:pPr marL="0" indent="0">
              <a:buNone/>
            </a:pPr>
            <a:r>
              <a:rPr lang="en-US" altLang="zh-CN" dirty="0"/>
              <a:t> </a:t>
            </a:r>
            <a:r>
              <a:rPr lang="en-US" altLang="zh-CN" dirty="0" smtClean="0"/>
              <a:t>   </a:t>
            </a:r>
            <a:r>
              <a:rPr lang="en-US" altLang="zh-CN" sz="2800" dirty="0" smtClean="0">
                <a:solidFill>
                  <a:srgbClr val="7030A0"/>
                </a:solidFill>
              </a:rPr>
              <a:t>&lt;filter&gt;&lt;/filter&gt; </a:t>
            </a:r>
          </a:p>
          <a:p>
            <a:pPr marL="0" indent="0">
              <a:buNone/>
            </a:pPr>
            <a:r>
              <a:rPr lang="en-US" altLang="zh-CN" sz="2800" dirty="0">
                <a:solidFill>
                  <a:srgbClr val="7030A0"/>
                </a:solidFill>
              </a:rPr>
              <a:t> </a:t>
            </a:r>
            <a:r>
              <a:rPr lang="en-US" altLang="zh-CN" sz="2800" dirty="0" smtClean="0">
                <a:solidFill>
                  <a:srgbClr val="7030A0"/>
                </a:solidFill>
              </a:rPr>
              <a:t>    &lt;filter-mapping&gt;&lt;/filter-mapping&gt;</a:t>
            </a:r>
            <a:endParaRPr lang="zh-CN" altLang="zh-CN" sz="2800" dirty="0">
              <a:solidFill>
                <a:srgbClr val="7030A0"/>
              </a:solidFill>
            </a:endParaRPr>
          </a:p>
          <a:p>
            <a:pPr lvl="0"/>
            <a:r>
              <a:rPr lang="zh-CN" altLang="zh-CN" dirty="0">
                <a:solidFill>
                  <a:srgbClr val="C00000"/>
                </a:solidFill>
              </a:rPr>
              <a:t>注意事项：</a:t>
            </a:r>
            <a:r>
              <a:rPr lang="en-US" altLang="zh-CN" dirty="0">
                <a:solidFill>
                  <a:schemeClr val="tx1"/>
                </a:solidFill>
              </a:rPr>
              <a:t>Filter</a:t>
            </a:r>
            <a:r>
              <a:rPr lang="zh-CN" altLang="zh-CN" dirty="0">
                <a:solidFill>
                  <a:schemeClr val="tx1"/>
                </a:solidFill>
              </a:rPr>
              <a:t>的</a:t>
            </a:r>
            <a:r>
              <a:rPr lang="en-US" altLang="zh-CN" dirty="0">
                <a:solidFill>
                  <a:schemeClr val="tx1"/>
                </a:solidFill>
              </a:rPr>
              <a:t>xml</a:t>
            </a:r>
            <a:r>
              <a:rPr lang="zh-CN" altLang="zh-CN" dirty="0">
                <a:solidFill>
                  <a:schemeClr val="tx1"/>
                </a:solidFill>
              </a:rPr>
              <a:t>配置在</a:t>
            </a:r>
            <a:r>
              <a:rPr lang="en-US" altLang="zh-CN" dirty="0">
                <a:solidFill>
                  <a:schemeClr val="tx1"/>
                </a:solidFill>
              </a:rPr>
              <a:t>Servlet</a:t>
            </a:r>
            <a:r>
              <a:rPr lang="zh-CN" altLang="zh-CN" dirty="0">
                <a:solidFill>
                  <a:schemeClr val="tx1"/>
                </a:solidFill>
              </a:rPr>
              <a:t>的</a:t>
            </a:r>
            <a:r>
              <a:rPr lang="en-US" altLang="zh-CN" dirty="0">
                <a:solidFill>
                  <a:schemeClr val="tx1"/>
                </a:solidFill>
              </a:rPr>
              <a:t>xml</a:t>
            </a:r>
            <a:r>
              <a:rPr lang="zh-CN" altLang="zh-CN" dirty="0">
                <a:solidFill>
                  <a:schemeClr val="tx1"/>
                </a:solidFill>
              </a:rPr>
              <a:t>配置前！</a:t>
            </a:r>
          </a:p>
          <a:p>
            <a:endParaRPr lang="zh-CN" altLang="en-US" dirty="0"/>
          </a:p>
        </p:txBody>
      </p:sp>
    </p:spTree>
    <p:extLst>
      <p:ext uri="{BB962C8B-B14F-4D97-AF65-F5344CB8AC3E}">
        <p14:creationId xmlns:p14="http://schemas.microsoft.com/office/powerpoint/2010/main" val="71111916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2357568"/>
          </a:xfrm>
        </p:spPr>
        <p:txBody>
          <a:bodyPr/>
          <a:lstStyle/>
          <a:p>
            <a:pPr marL="0" indent="0">
              <a:buNone/>
            </a:pPr>
            <a:r>
              <a:rPr lang="en-US" altLang="zh-CN" dirty="0"/>
              <a:t>step3</a:t>
            </a:r>
            <a:r>
              <a:rPr lang="zh-CN" altLang="zh-CN" dirty="0"/>
              <a:t>：转发</a:t>
            </a:r>
          </a:p>
          <a:p>
            <a:pPr marL="0" indent="0">
              <a:buNone/>
            </a:pPr>
            <a:r>
              <a:rPr lang="en-US" altLang="zh-CN" dirty="0"/>
              <a:t>    </a:t>
            </a:r>
            <a:r>
              <a:rPr lang="en-US" altLang="zh-CN" dirty="0" err="1"/>
              <a:t>rd.forward</a:t>
            </a:r>
            <a:r>
              <a:rPr lang="en-US" altLang="zh-CN" dirty="0"/>
              <a:t>(</a:t>
            </a:r>
            <a:r>
              <a:rPr lang="en-US" altLang="zh-CN" dirty="0" err="1"/>
              <a:t>request,response</a:t>
            </a:r>
            <a:r>
              <a:rPr lang="en-US" altLang="zh-CN" dirty="0"/>
              <a:t>);</a:t>
            </a:r>
          </a:p>
          <a:p>
            <a:pPr marL="0" indent="0">
              <a:buNone/>
            </a:pPr>
            <a:r>
              <a:rPr lang="en-US" altLang="zh-CN" dirty="0"/>
              <a:t>    JSP</a:t>
            </a:r>
            <a:r>
              <a:rPr lang="zh-CN" altLang="zh-CN" dirty="0"/>
              <a:t>和</a:t>
            </a:r>
            <a:r>
              <a:rPr lang="en-US" altLang="zh-CN" dirty="0"/>
              <a:t>Servlet</a:t>
            </a:r>
            <a:r>
              <a:rPr lang="zh-CN" altLang="zh-CN" dirty="0"/>
              <a:t>会共享相同的请求和响应对象</a:t>
            </a:r>
          </a:p>
          <a:p>
            <a:endParaRPr lang="zh-CN" altLang="en-US" dirty="0"/>
          </a:p>
        </p:txBody>
      </p:sp>
    </p:spTree>
    <p:extLst>
      <p:ext uri="{BB962C8B-B14F-4D97-AF65-F5344CB8AC3E}">
        <p14:creationId xmlns:p14="http://schemas.microsoft.com/office/powerpoint/2010/main" val="115184471"/>
      </p:ext>
    </p:ext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a:xfrm>
            <a:off x="86816" y="980728"/>
            <a:ext cx="8949680" cy="2259080"/>
          </a:xfrm>
        </p:spPr>
        <p:txBody>
          <a:bodyPr/>
          <a:lstStyle/>
          <a:p>
            <a:r>
              <a:rPr lang="zh-CN" altLang="en-US" dirty="0">
                <a:latin typeface="Tahoma" panose="020B0604030504040204" pitchFamily="34" charset="0"/>
              </a:rPr>
              <a:t>过滤文档中的敏感</a:t>
            </a:r>
            <a:r>
              <a:rPr lang="zh-CN" altLang="en-US" dirty="0" smtClean="0">
                <a:latin typeface="Tahoma" panose="020B0604030504040204" pitchFamily="34" charset="0"/>
              </a:rPr>
              <a:t>字</a:t>
            </a:r>
            <a:endParaRPr lang="en-US" altLang="zh-CN" dirty="0" smtClean="0">
              <a:latin typeface="Tahoma" panose="020B0604030504040204" pitchFamily="34" charset="0"/>
            </a:endParaRPr>
          </a:p>
          <a:p>
            <a:endParaRPr lang="en-US" altLang="zh-CN" dirty="0">
              <a:latin typeface="Tahoma" panose="020B0604030504040204" pitchFamily="34" charset="0"/>
            </a:endParaRPr>
          </a:p>
          <a:p>
            <a:pPr marL="0" indent="0">
              <a:buNone/>
            </a:pPr>
            <a:r>
              <a:rPr lang="zh-CN" altLang="en-US" dirty="0" smtClean="0"/>
              <a:t>练习：利用过滤器统计字数，超过</a:t>
            </a:r>
            <a:r>
              <a:rPr lang="en-US" altLang="zh-CN" dirty="0" smtClean="0"/>
              <a:t>10</a:t>
            </a:r>
            <a:r>
              <a:rPr lang="zh-CN" altLang="en-US" dirty="0" smtClean="0"/>
              <a:t>个的则拒绝输出。</a:t>
            </a:r>
            <a:endParaRPr lang="zh-CN" altLang="en-US" dirty="0"/>
          </a:p>
        </p:txBody>
      </p:sp>
    </p:spTree>
    <p:extLst>
      <p:ext uri="{BB962C8B-B14F-4D97-AF65-F5344CB8AC3E}">
        <p14:creationId xmlns:p14="http://schemas.microsoft.com/office/powerpoint/2010/main" val="326891423"/>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过滤器优先级</a:t>
            </a:r>
            <a:endParaRPr lang="zh-CN" altLang="en-US" dirty="0"/>
          </a:p>
        </p:txBody>
      </p:sp>
      <p:sp>
        <p:nvSpPr>
          <p:cNvPr id="3" name="内容占位符 2"/>
          <p:cNvSpPr>
            <a:spLocks noGrp="1"/>
          </p:cNvSpPr>
          <p:nvPr>
            <p:ph idx="1"/>
          </p:nvPr>
        </p:nvSpPr>
        <p:spPr>
          <a:xfrm>
            <a:off x="86816" y="980728"/>
            <a:ext cx="8949680" cy="1569660"/>
          </a:xfrm>
        </p:spPr>
        <p:txBody>
          <a:bodyPr/>
          <a:lstStyle/>
          <a:p>
            <a:r>
              <a:rPr lang="zh-CN" altLang="zh-CN" dirty="0"/>
              <a:t>如果有多个过滤器都满足过滤的条件，则容器会依据</a:t>
            </a:r>
            <a:r>
              <a:rPr lang="en-US" altLang="zh-CN" dirty="0">
                <a:solidFill>
                  <a:srgbClr val="C00000"/>
                </a:solidFill>
              </a:rPr>
              <a:t>&lt;filter-mapping&gt;</a:t>
            </a:r>
            <a:r>
              <a:rPr lang="zh-CN" altLang="zh-CN" dirty="0">
                <a:solidFill>
                  <a:srgbClr val="C00000"/>
                </a:solidFill>
              </a:rPr>
              <a:t>的先后顺序</a:t>
            </a:r>
            <a:r>
              <a:rPr lang="zh-CN" altLang="zh-CN" dirty="0"/>
              <a:t>来调用过滤器。</a:t>
            </a:r>
            <a:endParaRPr lang="zh-CN" altLang="en-US" dirty="0"/>
          </a:p>
        </p:txBody>
      </p:sp>
    </p:spTree>
    <p:extLst>
      <p:ext uri="{BB962C8B-B14F-4D97-AF65-F5344CB8AC3E}">
        <p14:creationId xmlns:p14="http://schemas.microsoft.com/office/powerpoint/2010/main" val="3195593096"/>
      </p:ext>
    </p:extLst>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en-US" altLang="zh-CN" dirty="0"/>
              <a:t>.</a:t>
            </a:r>
            <a:r>
              <a:rPr lang="en-US" altLang="zh-CN" dirty="0" smtClean="0"/>
              <a:t>Config</a:t>
            </a:r>
            <a:r>
              <a:rPr lang="zh-CN" altLang="en-US" dirty="0" smtClean="0"/>
              <a:t>的应用</a:t>
            </a:r>
            <a:endParaRPr lang="zh-CN" altLang="en-US" dirty="0"/>
          </a:p>
        </p:txBody>
      </p:sp>
      <p:sp>
        <p:nvSpPr>
          <p:cNvPr id="3" name="内容占位符 2"/>
          <p:cNvSpPr>
            <a:spLocks noGrp="1"/>
          </p:cNvSpPr>
          <p:nvPr>
            <p:ph idx="1"/>
          </p:nvPr>
        </p:nvSpPr>
        <p:spPr>
          <a:xfrm>
            <a:off x="86816" y="980728"/>
            <a:ext cx="8949680" cy="4142673"/>
          </a:xfrm>
        </p:spPr>
        <p:txBody>
          <a:bodyPr/>
          <a:lstStyle/>
          <a:p>
            <a:pPr marL="0" indent="0">
              <a:buNone/>
            </a:pPr>
            <a:r>
              <a:rPr lang="en-US" altLang="zh-CN" sz="2800" dirty="0"/>
              <a:t>&lt;filter&gt;</a:t>
            </a:r>
          </a:p>
          <a:p>
            <a:pPr marL="0" indent="0">
              <a:buNone/>
            </a:pPr>
            <a:r>
              <a:rPr lang="en-US" altLang="zh-CN" sz="2800" dirty="0"/>
              <a:t>     &lt;filter-name&gt;</a:t>
            </a:r>
            <a:r>
              <a:rPr lang="en-US" altLang="zh-CN" sz="2800" dirty="0" err="1"/>
              <a:t>commentA</a:t>
            </a:r>
            <a:r>
              <a:rPr lang="en-US" altLang="zh-CN" sz="2800" dirty="0"/>
              <a:t>&lt;/filter-name&gt;</a:t>
            </a:r>
          </a:p>
          <a:p>
            <a:pPr marL="0" indent="0">
              <a:buNone/>
            </a:pPr>
            <a:r>
              <a:rPr lang="en-US" altLang="zh-CN" sz="2800" dirty="0"/>
              <a:t>     &lt;filter-class&gt;</a:t>
            </a:r>
            <a:r>
              <a:rPr lang="en-US" altLang="zh-CN" sz="2800" dirty="0" err="1"/>
              <a:t>filter.CommentFilterA</a:t>
            </a:r>
            <a:r>
              <a:rPr lang="en-US" altLang="zh-CN" sz="2800" dirty="0"/>
              <a:t>&lt;/filter-class&gt;</a:t>
            </a:r>
          </a:p>
          <a:p>
            <a:pPr marL="0" indent="0">
              <a:buNone/>
            </a:pPr>
            <a:r>
              <a:rPr lang="en-US" altLang="zh-CN" sz="2800" dirty="0">
                <a:solidFill>
                  <a:srgbClr val="C00000"/>
                </a:solidFill>
              </a:rPr>
              <a:t>     &lt;</a:t>
            </a:r>
            <a:r>
              <a:rPr lang="en-US" altLang="zh-CN" sz="2800" dirty="0" err="1">
                <a:solidFill>
                  <a:srgbClr val="C00000"/>
                </a:solidFill>
              </a:rPr>
              <a:t>init-param</a:t>
            </a:r>
            <a:r>
              <a:rPr lang="en-US" altLang="zh-CN" sz="2800" dirty="0">
                <a:solidFill>
                  <a:srgbClr val="C00000"/>
                </a:solidFill>
              </a:rPr>
              <a:t>&gt;</a:t>
            </a:r>
          </a:p>
          <a:p>
            <a:pPr marL="0" indent="0">
              <a:buNone/>
            </a:pPr>
            <a:r>
              <a:rPr lang="en-US" altLang="zh-CN" sz="2800" dirty="0">
                <a:solidFill>
                  <a:srgbClr val="C00000"/>
                </a:solidFill>
              </a:rPr>
              <a:t>        &lt;</a:t>
            </a:r>
            <a:r>
              <a:rPr lang="en-US" altLang="zh-CN" sz="2800" dirty="0" err="1">
                <a:solidFill>
                  <a:srgbClr val="C00000"/>
                </a:solidFill>
              </a:rPr>
              <a:t>param</a:t>
            </a:r>
            <a:r>
              <a:rPr lang="en-US" altLang="zh-CN" sz="2800" dirty="0">
                <a:solidFill>
                  <a:srgbClr val="C00000"/>
                </a:solidFill>
              </a:rPr>
              <a:t>-name&gt;</a:t>
            </a:r>
            <a:r>
              <a:rPr lang="en-US" altLang="zh-CN" sz="2800" dirty="0" err="1">
                <a:solidFill>
                  <a:srgbClr val="C00000"/>
                </a:solidFill>
              </a:rPr>
              <a:t>illegalStr</a:t>
            </a:r>
            <a:r>
              <a:rPr lang="en-US" altLang="zh-CN" sz="2800" dirty="0">
                <a:solidFill>
                  <a:srgbClr val="C00000"/>
                </a:solidFill>
              </a:rPr>
              <a:t>&lt;/</a:t>
            </a:r>
            <a:r>
              <a:rPr lang="en-US" altLang="zh-CN" sz="2800" dirty="0" err="1">
                <a:solidFill>
                  <a:srgbClr val="C00000"/>
                </a:solidFill>
              </a:rPr>
              <a:t>param</a:t>
            </a:r>
            <a:r>
              <a:rPr lang="en-US" altLang="zh-CN" sz="2800" dirty="0">
                <a:solidFill>
                  <a:srgbClr val="C00000"/>
                </a:solidFill>
              </a:rPr>
              <a:t>-name&gt;</a:t>
            </a:r>
          </a:p>
          <a:p>
            <a:pPr marL="0" indent="0">
              <a:buNone/>
            </a:pPr>
            <a:r>
              <a:rPr lang="en-US" altLang="zh-CN" sz="2800" dirty="0">
                <a:solidFill>
                  <a:srgbClr val="C00000"/>
                </a:solidFill>
              </a:rPr>
              <a:t>        &lt;</a:t>
            </a:r>
            <a:r>
              <a:rPr lang="en-US" altLang="zh-CN" sz="2800" dirty="0" err="1">
                <a:solidFill>
                  <a:srgbClr val="C00000"/>
                </a:solidFill>
              </a:rPr>
              <a:t>param</a:t>
            </a:r>
            <a:r>
              <a:rPr lang="en-US" altLang="zh-CN" sz="2800" dirty="0">
                <a:solidFill>
                  <a:srgbClr val="C00000"/>
                </a:solidFill>
              </a:rPr>
              <a:t>-value&gt;</a:t>
            </a:r>
            <a:r>
              <a:rPr lang="zh-CN" altLang="en-US" sz="2800" dirty="0">
                <a:solidFill>
                  <a:srgbClr val="C00000"/>
                </a:solidFill>
              </a:rPr>
              <a:t>猪</a:t>
            </a:r>
            <a:r>
              <a:rPr lang="en-US" altLang="zh-CN" sz="2800" dirty="0">
                <a:solidFill>
                  <a:srgbClr val="C00000"/>
                </a:solidFill>
              </a:rPr>
              <a:t>&lt;/</a:t>
            </a:r>
            <a:r>
              <a:rPr lang="en-US" altLang="zh-CN" sz="2800" dirty="0" err="1">
                <a:solidFill>
                  <a:srgbClr val="C00000"/>
                </a:solidFill>
              </a:rPr>
              <a:t>param</a:t>
            </a:r>
            <a:r>
              <a:rPr lang="en-US" altLang="zh-CN" sz="2800" dirty="0">
                <a:solidFill>
                  <a:srgbClr val="C00000"/>
                </a:solidFill>
              </a:rPr>
              <a:t>-value&gt;</a:t>
            </a:r>
          </a:p>
          <a:p>
            <a:pPr marL="0" indent="0">
              <a:buNone/>
            </a:pPr>
            <a:r>
              <a:rPr lang="en-US" altLang="zh-CN" sz="2800" dirty="0">
                <a:solidFill>
                  <a:srgbClr val="C00000"/>
                </a:solidFill>
              </a:rPr>
              <a:t>     &lt;/</a:t>
            </a:r>
            <a:r>
              <a:rPr lang="en-US" altLang="zh-CN" sz="2800" dirty="0" err="1">
                <a:solidFill>
                  <a:srgbClr val="C00000"/>
                </a:solidFill>
              </a:rPr>
              <a:t>init-param</a:t>
            </a:r>
            <a:r>
              <a:rPr lang="en-US" altLang="zh-CN" sz="2800" dirty="0">
                <a:solidFill>
                  <a:srgbClr val="C00000"/>
                </a:solidFill>
              </a:rPr>
              <a:t>&gt;</a:t>
            </a:r>
          </a:p>
          <a:p>
            <a:pPr marL="0" indent="0">
              <a:buNone/>
            </a:pPr>
            <a:r>
              <a:rPr lang="en-US" altLang="zh-CN" sz="2800" dirty="0"/>
              <a:t>  &lt;/filter&gt;</a:t>
            </a:r>
            <a:endParaRPr lang="zh-CN" altLang="en-US" sz="2800" dirty="0"/>
          </a:p>
        </p:txBody>
      </p:sp>
      <p:sp>
        <p:nvSpPr>
          <p:cNvPr id="4" name="矩形 3"/>
          <p:cNvSpPr/>
          <p:nvPr/>
        </p:nvSpPr>
        <p:spPr>
          <a:xfrm>
            <a:off x="2807296" y="4177253"/>
            <a:ext cx="6336704" cy="2677656"/>
          </a:xfrm>
          <a:prstGeom prst="rect">
            <a:avLst/>
          </a:prstGeom>
        </p:spPr>
        <p:txBody>
          <a:bodyPr wrap="square">
            <a:spAutoFit/>
          </a:bodyPr>
          <a:lstStyle/>
          <a:p>
            <a:r>
              <a:rPr lang="en-US" altLang="zh-CN" sz="2400" b="1" dirty="0" smtClean="0">
                <a:solidFill>
                  <a:srgbClr val="7F0055"/>
                </a:solidFill>
                <a:latin typeface="宋体" panose="02010600030101010101" pitchFamily="2" charset="-122"/>
                <a:ea typeface="宋体" panose="02010600030101010101" pitchFamily="2" charset="-122"/>
              </a:rPr>
              <a:t>private </a:t>
            </a:r>
            <a:r>
              <a:rPr lang="en-US" altLang="zh-CN" sz="2400" b="1" dirty="0" err="1">
                <a:solidFill>
                  <a:srgbClr val="7F0055"/>
                </a:solidFill>
                <a:latin typeface="宋体" panose="02010600030101010101" pitchFamily="2" charset="-122"/>
                <a:ea typeface="宋体" panose="02010600030101010101" pitchFamily="2" charset="-122"/>
              </a:rPr>
              <a:t>FilterConfig</a:t>
            </a:r>
            <a:r>
              <a:rPr lang="en-US" altLang="zh-CN" sz="2400" b="1" dirty="0">
                <a:solidFill>
                  <a:srgbClr val="7F0055"/>
                </a:solidFill>
                <a:latin typeface="宋体" panose="02010600030101010101" pitchFamily="2" charset="-122"/>
                <a:ea typeface="宋体" panose="02010600030101010101" pitchFamily="2" charset="-122"/>
              </a:rPr>
              <a:t> </a:t>
            </a:r>
            <a:r>
              <a:rPr lang="en-US" altLang="zh-CN" sz="2400" b="1" dirty="0" err="1">
                <a:solidFill>
                  <a:srgbClr val="7F0055"/>
                </a:solidFill>
                <a:latin typeface="宋体" panose="02010600030101010101" pitchFamily="2" charset="-122"/>
                <a:ea typeface="宋体" panose="02010600030101010101" pitchFamily="2" charset="-122"/>
              </a:rPr>
              <a:t>config</a:t>
            </a:r>
            <a:r>
              <a:rPr lang="en-US" altLang="zh-CN" sz="2400" b="1" dirty="0" smtClean="0">
                <a:solidFill>
                  <a:srgbClr val="7F0055"/>
                </a:solidFill>
                <a:latin typeface="宋体" panose="02010600030101010101" pitchFamily="2" charset="-122"/>
                <a:ea typeface="宋体" panose="02010600030101010101" pitchFamily="2" charset="-122"/>
              </a:rPr>
              <a:t>;</a:t>
            </a:r>
          </a:p>
          <a:p>
            <a:r>
              <a:rPr lang="en-US" altLang="zh-CN" sz="2400" b="1" dirty="0" smtClean="0">
                <a:solidFill>
                  <a:srgbClr val="7F0055"/>
                </a:solidFill>
                <a:latin typeface="宋体" panose="02010600030101010101" pitchFamily="2" charset="-122"/>
                <a:ea typeface="宋体" panose="02010600030101010101" pitchFamily="2" charset="-122"/>
              </a:rPr>
              <a:t>//</a:t>
            </a:r>
            <a:r>
              <a:rPr lang="zh-CN" altLang="en-US" sz="2400" b="1" dirty="0" smtClean="0">
                <a:solidFill>
                  <a:srgbClr val="7F0055"/>
                </a:solidFill>
                <a:latin typeface="宋体" panose="02010600030101010101" pitchFamily="2" charset="-122"/>
                <a:ea typeface="宋体" panose="02010600030101010101" pitchFamily="2" charset="-122"/>
              </a:rPr>
              <a:t>定义属性接收局部变量值</a:t>
            </a:r>
            <a:endParaRPr lang="en-US" altLang="zh-CN" sz="2400" b="1" dirty="0">
              <a:solidFill>
                <a:srgbClr val="7F0055"/>
              </a:solidFill>
              <a:latin typeface="宋体" panose="02010600030101010101" pitchFamily="2" charset="-122"/>
              <a:ea typeface="宋体" panose="02010600030101010101" pitchFamily="2" charset="-122"/>
            </a:endParaRPr>
          </a:p>
          <a:p>
            <a:r>
              <a:rPr lang="en-US" altLang="zh-CN" sz="2400" b="1" dirty="0" smtClean="0">
                <a:solidFill>
                  <a:srgbClr val="7F0055"/>
                </a:solidFill>
                <a:latin typeface="宋体" panose="02010600030101010101" pitchFamily="2" charset="-122"/>
                <a:ea typeface="宋体" panose="02010600030101010101" pitchFamily="2" charset="-122"/>
              </a:rPr>
              <a:t>public</a:t>
            </a:r>
            <a:r>
              <a:rPr lang="en-US" altLang="zh-CN" sz="2400" b="1" dirty="0" smtClean="0">
                <a:solidFill>
                  <a:srgbClr val="000000"/>
                </a:solidFill>
                <a:latin typeface="宋体" panose="02010600030101010101" pitchFamily="2" charset="-122"/>
                <a:ea typeface="宋体" panose="02010600030101010101" pitchFamily="2" charset="-122"/>
              </a:rPr>
              <a:t> </a:t>
            </a:r>
            <a:r>
              <a:rPr lang="en-US" altLang="zh-CN" sz="2400" b="1" dirty="0">
                <a:solidFill>
                  <a:srgbClr val="7F0055"/>
                </a:solidFill>
                <a:latin typeface="宋体" panose="02010600030101010101" pitchFamily="2" charset="-122"/>
                <a:ea typeface="宋体" panose="02010600030101010101" pitchFamily="2" charset="-122"/>
              </a:rPr>
              <a:t>void</a:t>
            </a:r>
            <a:r>
              <a:rPr lang="en-US" altLang="zh-CN" sz="2400" b="1" dirty="0">
                <a:solidFill>
                  <a:srgbClr val="000000"/>
                </a:solidFill>
                <a:latin typeface="宋体" panose="02010600030101010101" pitchFamily="2" charset="-122"/>
                <a:ea typeface="宋体" panose="02010600030101010101" pitchFamily="2" charset="-122"/>
              </a:rPr>
              <a:t> </a:t>
            </a:r>
            <a:r>
              <a:rPr lang="en-US" altLang="zh-CN" sz="2400" b="1" dirty="0" err="1">
                <a:solidFill>
                  <a:srgbClr val="000000"/>
                </a:solidFill>
                <a:latin typeface="宋体" panose="02010600030101010101" pitchFamily="2" charset="-122"/>
                <a:ea typeface="宋体" panose="02010600030101010101" pitchFamily="2" charset="-122"/>
              </a:rPr>
              <a:t>init</a:t>
            </a:r>
            <a:r>
              <a:rPr lang="en-US" altLang="zh-CN" sz="2400" b="1" dirty="0">
                <a:solidFill>
                  <a:srgbClr val="000000"/>
                </a:solidFill>
                <a:latin typeface="宋体" panose="02010600030101010101" pitchFamily="2" charset="-122"/>
                <a:ea typeface="宋体" panose="02010600030101010101" pitchFamily="2" charset="-122"/>
              </a:rPr>
              <a:t>(</a:t>
            </a:r>
            <a:r>
              <a:rPr lang="en-US" altLang="zh-CN" sz="2400" b="1" dirty="0" err="1">
                <a:solidFill>
                  <a:srgbClr val="000000"/>
                </a:solidFill>
                <a:latin typeface="宋体" panose="02010600030101010101" pitchFamily="2" charset="-122"/>
                <a:ea typeface="宋体" panose="02010600030101010101" pitchFamily="2" charset="-122"/>
              </a:rPr>
              <a:t>FilterConfig</a:t>
            </a:r>
            <a:r>
              <a:rPr lang="en-US" altLang="zh-CN" sz="2400" b="1" dirty="0">
                <a:solidFill>
                  <a:srgbClr val="000000"/>
                </a:solidFill>
                <a:latin typeface="宋体" panose="02010600030101010101" pitchFamily="2" charset="-122"/>
                <a:ea typeface="宋体" panose="02010600030101010101" pitchFamily="2" charset="-122"/>
              </a:rPr>
              <a:t> arg0) </a:t>
            </a:r>
            <a:r>
              <a:rPr lang="en-US" altLang="zh-CN" sz="2400" b="1" dirty="0">
                <a:solidFill>
                  <a:srgbClr val="7F0055"/>
                </a:solidFill>
                <a:latin typeface="宋体" panose="02010600030101010101" pitchFamily="2" charset="-122"/>
                <a:ea typeface="宋体" panose="02010600030101010101" pitchFamily="2" charset="-122"/>
              </a:rPr>
              <a:t>throws</a:t>
            </a:r>
            <a:r>
              <a:rPr lang="en-US" altLang="zh-CN" sz="2400" b="1" dirty="0">
                <a:solidFill>
                  <a:srgbClr val="000000"/>
                </a:solidFill>
                <a:latin typeface="宋体" panose="02010600030101010101" pitchFamily="2" charset="-122"/>
                <a:ea typeface="宋体" panose="02010600030101010101" pitchFamily="2" charset="-122"/>
              </a:rPr>
              <a:t> </a:t>
            </a:r>
            <a:r>
              <a:rPr lang="en-US" altLang="zh-CN" sz="2400" b="1" dirty="0" err="1">
                <a:solidFill>
                  <a:srgbClr val="000000"/>
                </a:solidFill>
                <a:latin typeface="宋体" panose="02010600030101010101" pitchFamily="2" charset="-122"/>
                <a:ea typeface="宋体" panose="02010600030101010101" pitchFamily="2" charset="-122"/>
              </a:rPr>
              <a:t>ServletException</a:t>
            </a:r>
            <a:r>
              <a:rPr lang="en-US" altLang="zh-CN" sz="2400" b="1" dirty="0">
                <a:solidFill>
                  <a:srgbClr val="000000"/>
                </a:solidFill>
                <a:latin typeface="宋体" panose="02010600030101010101" pitchFamily="2" charset="-122"/>
                <a:ea typeface="宋体" panose="02010600030101010101" pitchFamily="2" charset="-122"/>
              </a:rPr>
              <a:t> {</a:t>
            </a:r>
          </a:p>
          <a:p>
            <a:r>
              <a:rPr lang="en-US" altLang="zh-CN" sz="2400" dirty="0">
                <a:solidFill>
                  <a:srgbClr val="3F7F5F"/>
                </a:solidFill>
                <a:latin typeface="宋体" panose="02010600030101010101" pitchFamily="2" charset="-122"/>
                <a:ea typeface="宋体" panose="02010600030101010101" pitchFamily="2" charset="-122"/>
              </a:rPr>
              <a:t>// </a:t>
            </a:r>
            <a:r>
              <a:rPr lang="en-US" altLang="zh-CN" sz="2400" b="1" dirty="0">
                <a:solidFill>
                  <a:srgbClr val="7F9FBF"/>
                </a:solidFill>
                <a:latin typeface="宋体" panose="02010600030101010101" pitchFamily="2" charset="-122"/>
                <a:ea typeface="宋体" panose="02010600030101010101" pitchFamily="2" charset="-122"/>
              </a:rPr>
              <a:t>TODO</a:t>
            </a:r>
            <a:r>
              <a:rPr lang="en-US" altLang="zh-CN" sz="2400" b="1" dirty="0">
                <a:solidFill>
                  <a:srgbClr val="3F7F5F"/>
                </a:solidFill>
                <a:latin typeface="宋体" panose="02010600030101010101" pitchFamily="2" charset="-122"/>
                <a:ea typeface="宋体" panose="02010600030101010101" pitchFamily="2" charset="-122"/>
              </a:rPr>
              <a:t> Auto-generated method stub</a:t>
            </a:r>
          </a:p>
          <a:p>
            <a:r>
              <a:rPr lang="en-US" altLang="zh-CN" sz="2400" dirty="0">
                <a:solidFill>
                  <a:srgbClr val="000000"/>
                </a:solidFill>
                <a:latin typeface="宋体" panose="02010600030101010101" pitchFamily="2" charset="-122"/>
                <a:ea typeface="宋体" panose="02010600030101010101" pitchFamily="2" charset="-122"/>
              </a:rPr>
              <a:t>     </a:t>
            </a:r>
            <a:r>
              <a:rPr lang="en-US" altLang="zh-CN" sz="2400" dirty="0" err="1">
                <a:solidFill>
                  <a:srgbClr val="0000C0"/>
                </a:solidFill>
                <a:latin typeface="宋体" panose="02010600030101010101" pitchFamily="2" charset="-122"/>
                <a:ea typeface="宋体" panose="02010600030101010101" pitchFamily="2" charset="-122"/>
              </a:rPr>
              <a:t>config</a:t>
            </a:r>
            <a:r>
              <a:rPr lang="en-US" altLang="zh-CN" sz="2400" dirty="0">
                <a:solidFill>
                  <a:srgbClr val="000000"/>
                </a:solidFill>
                <a:latin typeface="宋体" panose="02010600030101010101" pitchFamily="2" charset="-122"/>
                <a:ea typeface="宋体" panose="02010600030101010101" pitchFamily="2" charset="-122"/>
              </a:rPr>
              <a:t> = arg0</a:t>
            </a:r>
            <a:r>
              <a:rPr lang="en-US" altLang="zh-CN" sz="2400" dirty="0" smtClean="0">
                <a:solidFill>
                  <a:srgbClr val="000000"/>
                </a:solidFill>
                <a:latin typeface="宋体" panose="02010600030101010101" pitchFamily="2" charset="-122"/>
                <a:ea typeface="宋体" panose="02010600030101010101" pitchFamily="2" charset="-122"/>
              </a:rPr>
              <a:t>;</a:t>
            </a:r>
            <a:endParaRPr lang="en-US" altLang="zh-CN" sz="2400" i="1" dirty="0">
              <a:solidFill>
                <a:srgbClr val="000000"/>
              </a:solidFill>
              <a:latin typeface="宋体" panose="02010600030101010101" pitchFamily="2" charset="-122"/>
              <a:ea typeface="宋体" panose="02010600030101010101" pitchFamily="2" charset="-122"/>
            </a:endParaRPr>
          </a:p>
          <a:p>
            <a:r>
              <a:rPr lang="en-US" altLang="zh-CN" sz="2400" dirty="0">
                <a:solidFill>
                  <a:srgbClr val="000000"/>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085539364"/>
      </p:ext>
    </p:extLst>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82460"/>
            <a:ext cx="6336258" cy="830997"/>
          </a:xfrm>
        </p:spPr>
        <p:txBody>
          <a:bodyPr/>
          <a:lstStyle/>
          <a:p>
            <a:pPr eaLnBrk="1" hangingPunct="1"/>
            <a:r>
              <a:rPr lang="en-US" altLang="zh-CN" sz="4800" dirty="0" smtClean="0">
                <a:latin typeface="黑体" panose="02010609060101010101" pitchFamily="49" charset="-122"/>
                <a:ea typeface="黑体" panose="02010609060101010101" pitchFamily="49" charset="-122"/>
              </a:rPr>
              <a:t>2)</a:t>
            </a:r>
            <a:r>
              <a:rPr lang="zh-CN" altLang="en-US" sz="4800" dirty="0" smtClean="0">
                <a:latin typeface="黑体" panose="02010609060101010101" pitchFamily="49" charset="-122"/>
                <a:ea typeface="黑体" panose="02010609060101010101" pitchFamily="49" charset="-122"/>
              </a:rPr>
              <a:t>监听器</a:t>
            </a:r>
            <a:endParaRPr lang="zh-CN" altLang="en-US" sz="4800" b="1"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68359816"/>
      </p:ext>
    </p:extLst>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什么是监听器</a:t>
            </a:r>
            <a:endParaRPr lang="zh-CN" altLang="en-US" dirty="0"/>
          </a:p>
        </p:txBody>
      </p:sp>
      <p:sp>
        <p:nvSpPr>
          <p:cNvPr id="3" name="内容占位符 2"/>
          <p:cNvSpPr>
            <a:spLocks noGrp="1"/>
          </p:cNvSpPr>
          <p:nvPr>
            <p:ph idx="1"/>
          </p:nvPr>
        </p:nvSpPr>
        <p:spPr>
          <a:xfrm>
            <a:off x="35496" y="836712"/>
            <a:ext cx="8949680" cy="6395597"/>
          </a:xfrm>
        </p:spPr>
        <p:txBody>
          <a:bodyPr/>
          <a:lstStyle/>
          <a:p>
            <a:r>
              <a:rPr lang="en-US" altLang="zh-CN" dirty="0"/>
              <a:t>Servlet</a:t>
            </a:r>
            <a:r>
              <a:rPr lang="zh-CN" altLang="zh-CN" dirty="0"/>
              <a:t>规范当中定义的一种特殊的组件，用来监听容器产生的事件并进行处理</a:t>
            </a:r>
            <a:r>
              <a:rPr lang="zh-CN" altLang="zh-CN" dirty="0" smtClean="0"/>
              <a:t>。</a:t>
            </a:r>
            <a:endParaRPr lang="en-US" altLang="zh-CN" dirty="0" smtClean="0"/>
          </a:p>
          <a:p>
            <a:endParaRPr lang="en-US" altLang="zh-CN" dirty="0"/>
          </a:p>
          <a:p>
            <a:r>
              <a:rPr lang="zh-CN" altLang="en-US" dirty="0" smtClean="0">
                <a:solidFill>
                  <a:srgbClr val="C00000"/>
                </a:solidFill>
              </a:rPr>
              <a:t>注</a:t>
            </a:r>
            <a:r>
              <a:rPr lang="en-US" altLang="zh-CN" dirty="0" smtClean="0">
                <a:solidFill>
                  <a:srgbClr val="C00000"/>
                </a:solidFill>
              </a:rPr>
              <a:t>:</a:t>
            </a:r>
            <a:r>
              <a:rPr lang="en-US" altLang="zh-CN" dirty="0" smtClean="0"/>
              <a:t> </a:t>
            </a:r>
            <a:r>
              <a:rPr lang="zh-CN" altLang="en-US" sz="2800" dirty="0" smtClean="0">
                <a:solidFill>
                  <a:schemeClr val="tx1"/>
                </a:solidFill>
              </a:rPr>
              <a:t>容器产生的事件主要有两大类</a:t>
            </a:r>
            <a:endParaRPr lang="en-US" altLang="zh-CN" sz="2800" dirty="0" smtClean="0">
              <a:solidFill>
                <a:schemeClr val="tx1"/>
              </a:solidFill>
            </a:endParaRPr>
          </a:p>
          <a:p>
            <a:pPr marL="0" indent="0">
              <a:buNone/>
            </a:pPr>
            <a:r>
              <a:rPr lang="en-US" altLang="zh-CN" sz="2800" dirty="0" smtClean="0">
                <a:solidFill>
                  <a:schemeClr val="tx1"/>
                </a:solidFill>
              </a:rPr>
              <a:t>           1)</a:t>
            </a:r>
            <a:r>
              <a:rPr lang="zh-CN" altLang="en-US" sz="2800" dirty="0" smtClean="0">
                <a:solidFill>
                  <a:schemeClr val="tx1"/>
                </a:solidFill>
              </a:rPr>
              <a:t>生命周期相关的事件</a:t>
            </a:r>
            <a:endParaRPr lang="en-US" altLang="zh-CN" sz="2800" dirty="0" smtClean="0">
              <a:solidFill>
                <a:schemeClr val="tx1"/>
              </a:solidFill>
            </a:endParaRPr>
          </a:p>
          <a:p>
            <a:pPr marL="0" indent="0">
              <a:buNone/>
            </a:pPr>
            <a:r>
              <a:rPr lang="en-US" altLang="zh-CN" sz="2800" dirty="0">
                <a:solidFill>
                  <a:schemeClr val="tx1"/>
                </a:solidFill>
              </a:rPr>
              <a:t> </a:t>
            </a:r>
            <a:r>
              <a:rPr lang="en-US" altLang="zh-CN" sz="2800" dirty="0" smtClean="0">
                <a:solidFill>
                  <a:schemeClr val="tx1"/>
                </a:solidFill>
              </a:rPr>
              <a:t>              </a:t>
            </a:r>
            <a:r>
              <a:rPr lang="zh-CN" altLang="en-US" sz="2800" dirty="0" smtClean="0">
                <a:solidFill>
                  <a:schemeClr val="tx1"/>
                </a:solidFill>
              </a:rPr>
              <a:t>容器创建或销毁了</a:t>
            </a:r>
            <a:r>
              <a:rPr lang="en-US" altLang="zh-CN" sz="2800" dirty="0" err="1" smtClean="0">
                <a:solidFill>
                  <a:schemeClr val="tx1"/>
                </a:solidFill>
              </a:rPr>
              <a:t>request,session,servletContext</a:t>
            </a:r>
            <a:r>
              <a:rPr lang="zh-CN" altLang="en-US" sz="2800" dirty="0" smtClean="0">
                <a:solidFill>
                  <a:schemeClr val="tx1"/>
                </a:solidFill>
              </a:rPr>
              <a:t>  </a:t>
            </a:r>
            <a:endParaRPr lang="en-US" altLang="zh-CN" sz="2800" dirty="0" smtClean="0">
              <a:solidFill>
                <a:schemeClr val="tx1"/>
              </a:solidFill>
            </a:endParaRPr>
          </a:p>
          <a:p>
            <a:pPr marL="0" indent="0">
              <a:buNone/>
            </a:pPr>
            <a:r>
              <a:rPr lang="en-US" altLang="zh-CN" sz="2800" dirty="0">
                <a:solidFill>
                  <a:schemeClr val="tx1"/>
                </a:solidFill>
              </a:rPr>
              <a:t> </a:t>
            </a:r>
            <a:r>
              <a:rPr lang="en-US" altLang="zh-CN" sz="2800" dirty="0" smtClean="0">
                <a:solidFill>
                  <a:schemeClr val="tx1"/>
                </a:solidFill>
              </a:rPr>
              <a:t>                </a:t>
            </a:r>
            <a:r>
              <a:rPr lang="zh-CN" altLang="en-US" sz="2800" dirty="0" smtClean="0">
                <a:solidFill>
                  <a:schemeClr val="tx1"/>
                </a:solidFill>
              </a:rPr>
              <a:t>时产生的事件。</a:t>
            </a:r>
            <a:endParaRPr lang="en-US" altLang="zh-CN" sz="2800" dirty="0" smtClean="0">
              <a:solidFill>
                <a:schemeClr val="tx1"/>
              </a:solidFill>
            </a:endParaRPr>
          </a:p>
          <a:p>
            <a:pPr marL="0" indent="0">
              <a:buNone/>
            </a:pPr>
            <a:r>
              <a:rPr lang="en-US" altLang="zh-CN" sz="2800" dirty="0">
                <a:solidFill>
                  <a:schemeClr val="tx1"/>
                </a:solidFill>
              </a:rPr>
              <a:t> </a:t>
            </a:r>
            <a:r>
              <a:rPr lang="en-US" altLang="zh-CN" sz="2800" dirty="0" smtClean="0">
                <a:solidFill>
                  <a:schemeClr val="tx1"/>
                </a:solidFill>
              </a:rPr>
              <a:t>           2)</a:t>
            </a:r>
            <a:r>
              <a:rPr lang="zh-CN" altLang="en-US" sz="2800" dirty="0" smtClean="0">
                <a:solidFill>
                  <a:schemeClr val="tx1"/>
                </a:solidFill>
              </a:rPr>
              <a:t>绑订数据相关的事件</a:t>
            </a:r>
            <a:endParaRPr lang="en-US" altLang="zh-CN" sz="2800" dirty="0" smtClean="0">
              <a:solidFill>
                <a:schemeClr val="tx1"/>
              </a:solidFill>
            </a:endParaRPr>
          </a:p>
          <a:p>
            <a:pPr marL="0" indent="0">
              <a:buNone/>
            </a:pPr>
            <a:r>
              <a:rPr lang="en-US" altLang="zh-CN" sz="2800" dirty="0">
                <a:solidFill>
                  <a:schemeClr val="tx1"/>
                </a:solidFill>
              </a:rPr>
              <a:t> </a:t>
            </a:r>
            <a:r>
              <a:rPr lang="en-US" altLang="zh-CN" sz="2800" dirty="0" smtClean="0">
                <a:solidFill>
                  <a:schemeClr val="tx1"/>
                </a:solidFill>
              </a:rPr>
              <a:t>               </a:t>
            </a:r>
            <a:r>
              <a:rPr lang="zh-CN" altLang="en-US" sz="2800" dirty="0" smtClean="0">
                <a:solidFill>
                  <a:schemeClr val="tx1"/>
                </a:solidFill>
              </a:rPr>
              <a:t>调用了</a:t>
            </a:r>
            <a:r>
              <a:rPr lang="en-US" altLang="zh-CN" sz="2800" dirty="0" err="1" smtClean="0">
                <a:solidFill>
                  <a:schemeClr val="tx1"/>
                </a:solidFill>
              </a:rPr>
              <a:t>request,session</a:t>
            </a:r>
            <a:r>
              <a:rPr lang="en-US" altLang="zh-CN" sz="2800" dirty="0" smtClean="0">
                <a:solidFill>
                  <a:schemeClr val="tx1"/>
                </a:solidFill>
              </a:rPr>
              <a:t>,</a:t>
            </a:r>
            <a:r>
              <a:rPr lang="en-US" altLang="zh-CN" sz="2800" dirty="0">
                <a:solidFill>
                  <a:schemeClr val="tx1"/>
                </a:solidFill>
              </a:rPr>
              <a:t> </a:t>
            </a:r>
            <a:r>
              <a:rPr lang="en-US" altLang="zh-CN" sz="2800" dirty="0" err="1" smtClean="0">
                <a:solidFill>
                  <a:schemeClr val="tx1"/>
                </a:solidFill>
              </a:rPr>
              <a:t>servletContext</a:t>
            </a:r>
            <a:endParaRPr lang="en-US" altLang="zh-CN" sz="2800" dirty="0" smtClean="0">
              <a:solidFill>
                <a:schemeClr val="tx1"/>
              </a:solidFill>
            </a:endParaRPr>
          </a:p>
          <a:p>
            <a:pPr marL="0" indent="0">
              <a:buNone/>
            </a:pPr>
            <a:r>
              <a:rPr lang="en-US" altLang="zh-CN" sz="2800" dirty="0">
                <a:solidFill>
                  <a:schemeClr val="tx1"/>
                </a:solidFill>
              </a:rPr>
              <a:t> </a:t>
            </a:r>
            <a:r>
              <a:rPr lang="en-US" altLang="zh-CN" sz="2800" dirty="0" smtClean="0">
                <a:solidFill>
                  <a:schemeClr val="tx1"/>
                </a:solidFill>
              </a:rPr>
              <a:t>                </a:t>
            </a:r>
            <a:r>
              <a:rPr lang="en-US" altLang="zh-CN" sz="2800" dirty="0" err="1">
                <a:solidFill>
                  <a:schemeClr val="tx1"/>
                </a:solidFill>
              </a:rPr>
              <a:t>setAtrribute,removeAttribute</a:t>
            </a:r>
            <a:r>
              <a:rPr lang="zh-CN" altLang="en-US" sz="2800" dirty="0">
                <a:solidFill>
                  <a:schemeClr val="tx1"/>
                </a:solidFill>
              </a:rPr>
              <a:t>时产生的事</a:t>
            </a:r>
            <a:endParaRPr lang="en-US" altLang="zh-CN" sz="2800" dirty="0">
              <a:solidFill>
                <a:schemeClr val="tx1"/>
              </a:solidFill>
            </a:endParaRPr>
          </a:p>
          <a:p>
            <a:pPr marL="0" indent="0">
              <a:buNone/>
            </a:pPr>
            <a:r>
              <a:rPr lang="en-US" altLang="zh-CN" sz="2800" dirty="0">
                <a:solidFill>
                  <a:schemeClr val="tx1"/>
                </a:solidFill>
              </a:rPr>
              <a:t>                 </a:t>
            </a:r>
            <a:r>
              <a:rPr lang="zh-CN" altLang="en-US" sz="2800" dirty="0">
                <a:solidFill>
                  <a:schemeClr val="tx1"/>
                </a:solidFill>
              </a:rPr>
              <a:t>件</a:t>
            </a:r>
          </a:p>
          <a:p>
            <a:pPr marL="0" indent="0">
              <a:buNone/>
            </a:pPr>
            <a:endParaRPr lang="zh-CN" altLang="en-US" sz="2800" dirty="0">
              <a:solidFill>
                <a:schemeClr val="tx1"/>
              </a:solidFill>
            </a:endParaRPr>
          </a:p>
        </p:txBody>
      </p:sp>
    </p:spTree>
    <p:extLst>
      <p:ext uri="{BB962C8B-B14F-4D97-AF65-F5344CB8AC3E}">
        <p14:creationId xmlns:p14="http://schemas.microsoft.com/office/powerpoint/2010/main" val="1131620570"/>
      </p:ext>
    </p:extLst>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补充：</a:t>
            </a:r>
            <a:r>
              <a:rPr lang="en-US" altLang="zh-CN" sz="4000" dirty="0"/>
              <a:t> </a:t>
            </a:r>
            <a:r>
              <a:rPr lang="en-US" altLang="zh-CN" sz="4000" dirty="0" err="1" smtClean="0"/>
              <a:t>ServletContext</a:t>
            </a:r>
            <a:r>
              <a:rPr lang="en-US" altLang="zh-CN" sz="4000" dirty="0" smtClean="0"/>
              <a:t>(application)</a:t>
            </a:r>
            <a:endParaRPr lang="zh-CN" altLang="en-US" sz="4000" dirty="0"/>
          </a:p>
        </p:txBody>
      </p:sp>
      <p:sp>
        <p:nvSpPr>
          <p:cNvPr id="3" name="内容占位符 2"/>
          <p:cNvSpPr>
            <a:spLocks noGrp="1"/>
          </p:cNvSpPr>
          <p:nvPr>
            <p:ph idx="1"/>
          </p:nvPr>
        </p:nvSpPr>
        <p:spPr>
          <a:xfrm>
            <a:off x="86816" y="980728"/>
            <a:ext cx="8949680" cy="4770537"/>
          </a:xfrm>
        </p:spPr>
        <p:txBody>
          <a:bodyPr/>
          <a:lstStyle/>
          <a:p>
            <a:pPr marL="0" indent="0">
              <a:buNone/>
            </a:pPr>
            <a:r>
              <a:rPr lang="en-US" altLang="zh-CN" dirty="0" smtClean="0"/>
              <a:t>1)</a:t>
            </a:r>
            <a:r>
              <a:rPr lang="zh-CN" altLang="en-US" dirty="0" smtClean="0"/>
              <a:t>什么是</a:t>
            </a:r>
            <a:r>
              <a:rPr lang="en-US" altLang="zh-CN" dirty="0"/>
              <a:t>servlet</a:t>
            </a:r>
            <a:r>
              <a:rPr lang="zh-CN" altLang="en-US" dirty="0" smtClean="0"/>
              <a:t>上下文</a:t>
            </a:r>
            <a:r>
              <a:rPr lang="en-US" altLang="zh-CN" dirty="0" smtClean="0"/>
              <a:t>(</a:t>
            </a:r>
            <a:r>
              <a:rPr lang="en-US" altLang="zh-CN" dirty="0" err="1"/>
              <a:t>ServletContext</a:t>
            </a:r>
            <a:r>
              <a:rPr lang="en-US" altLang="zh-CN" dirty="0" smtClean="0"/>
              <a:t>)</a:t>
            </a:r>
            <a:r>
              <a:rPr lang="zh-CN" altLang="en-US" dirty="0" smtClean="0"/>
              <a:t>？</a:t>
            </a:r>
            <a:endParaRPr lang="en-US" altLang="zh-CN" dirty="0" smtClean="0"/>
          </a:p>
          <a:p>
            <a:pPr marL="0" indent="0">
              <a:buNone/>
            </a:pPr>
            <a:r>
              <a:rPr lang="en-US" altLang="zh-CN" dirty="0" smtClean="0"/>
              <a:t>   </a:t>
            </a:r>
            <a:r>
              <a:rPr lang="zh-CN" altLang="zh-CN" sz="2800" dirty="0" smtClean="0"/>
              <a:t>容器</a:t>
            </a:r>
            <a:r>
              <a:rPr lang="zh-CN" altLang="zh-CN" sz="2800" dirty="0"/>
              <a:t>在启动的时候，会为每一个应用创建唯一的一个符合</a:t>
            </a:r>
            <a:r>
              <a:rPr lang="en-US" altLang="zh-CN" sz="2800" dirty="0" err="1"/>
              <a:t>ServletContext</a:t>
            </a:r>
            <a:r>
              <a:rPr lang="zh-CN" altLang="zh-CN" sz="2800" dirty="0"/>
              <a:t>接口要求的对象（</a:t>
            </a:r>
            <a:r>
              <a:rPr lang="en-US" altLang="zh-CN" sz="2800" dirty="0"/>
              <a:t>Servlet</a:t>
            </a:r>
            <a:r>
              <a:rPr lang="zh-CN" altLang="zh-CN" sz="2800" dirty="0"/>
              <a:t>上下文），该对象一直存在，只有非容器关闭时对象被销毁</a:t>
            </a:r>
            <a:r>
              <a:rPr lang="zh-CN" altLang="zh-CN" sz="2800" dirty="0" smtClean="0"/>
              <a:t>。</a:t>
            </a:r>
            <a:endParaRPr lang="en-US" altLang="zh-CN" sz="2800" dirty="0" smtClean="0"/>
          </a:p>
          <a:p>
            <a:pPr marL="0" indent="0">
              <a:buNone/>
            </a:pPr>
            <a:endParaRPr lang="en-US" altLang="zh-CN" sz="2800" dirty="0" smtClean="0"/>
          </a:p>
          <a:p>
            <a:pPr marL="0" indent="0">
              <a:buNone/>
            </a:pPr>
            <a:r>
              <a:rPr lang="en-US" altLang="zh-CN" sz="2800" dirty="0" smtClean="0"/>
              <a:t>2) </a:t>
            </a:r>
            <a:r>
              <a:rPr lang="zh-CN" altLang="en-US" dirty="0" smtClean="0"/>
              <a:t>特点：</a:t>
            </a:r>
            <a:endParaRPr lang="en-US" altLang="zh-CN" dirty="0" smtClean="0"/>
          </a:p>
          <a:p>
            <a:pPr marL="0" indent="0">
              <a:buNone/>
            </a:pPr>
            <a:r>
              <a:rPr lang="en-US" altLang="zh-CN" sz="2800" dirty="0"/>
              <a:t> </a:t>
            </a:r>
            <a:r>
              <a:rPr lang="en-US" altLang="zh-CN" sz="2800" dirty="0" smtClean="0"/>
              <a:t>                   </a:t>
            </a:r>
            <a:r>
              <a:rPr lang="zh-CN" altLang="en-US" sz="2800" dirty="0" smtClean="0"/>
              <a:t>唯一性（一个</a:t>
            </a:r>
            <a:r>
              <a:rPr lang="en-US" altLang="zh-CN" sz="2800" dirty="0" smtClean="0"/>
              <a:t>web</a:t>
            </a:r>
            <a:r>
              <a:rPr lang="zh-CN" altLang="en-US" sz="2800" dirty="0" smtClean="0"/>
              <a:t>应用对应唯一一个）</a:t>
            </a:r>
            <a:endParaRPr lang="en-US" altLang="zh-CN" sz="2800" dirty="0" smtClean="0"/>
          </a:p>
          <a:p>
            <a:pPr marL="0" indent="0">
              <a:buNone/>
            </a:pPr>
            <a:r>
              <a:rPr lang="en-US" altLang="zh-CN" sz="2800" dirty="0"/>
              <a:t> </a:t>
            </a:r>
            <a:r>
              <a:rPr lang="en-US" altLang="zh-CN" sz="2800" dirty="0" smtClean="0"/>
              <a:t>                  </a:t>
            </a:r>
            <a:r>
              <a:rPr lang="zh-CN" altLang="en-US" sz="2800" dirty="0" smtClean="0"/>
              <a:t>持久性（只要容器没有关闭，应用没有删除）</a:t>
            </a:r>
            <a:endParaRPr lang="zh-CN" altLang="zh-CN" sz="2800" dirty="0"/>
          </a:p>
          <a:p>
            <a:pPr marL="0" indent="0">
              <a:buNone/>
            </a:pPr>
            <a:endParaRPr lang="zh-CN" altLang="en-US" dirty="0"/>
          </a:p>
        </p:txBody>
      </p:sp>
    </p:spTree>
    <p:extLst>
      <p:ext uri="{BB962C8B-B14F-4D97-AF65-F5344CB8AC3E}">
        <p14:creationId xmlns:p14="http://schemas.microsoft.com/office/powerpoint/2010/main" val="1904878043"/>
      </p:ext>
    </p:extLst>
  </p:cSld>
  <p:clrMapOvr>
    <a:masterClrMapping/>
  </p:clrMapOvr>
  <p:transition spd="slow">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5398401"/>
          </a:xfrm>
        </p:spPr>
        <p:txBody>
          <a:bodyPr/>
          <a:lstStyle/>
          <a:p>
            <a:pPr marL="0" indent="0">
              <a:buNone/>
            </a:pPr>
            <a:r>
              <a:rPr lang="en-US" altLang="zh-CN" dirty="0" smtClean="0"/>
              <a:t>3) </a:t>
            </a:r>
            <a:r>
              <a:rPr lang="zh-CN" altLang="en-US" dirty="0" smtClean="0"/>
              <a:t>如何获得上下文？</a:t>
            </a:r>
            <a:endParaRPr lang="en-US" altLang="zh-CN" dirty="0" smtClean="0"/>
          </a:p>
          <a:p>
            <a:r>
              <a:rPr lang="en-US" altLang="zh-CN" sz="2800" dirty="0" err="1" smtClean="0">
                <a:solidFill>
                  <a:srgbClr val="C00000"/>
                </a:solidFill>
              </a:rPr>
              <a:t>GenericServlet.getServletContext</a:t>
            </a:r>
            <a:r>
              <a:rPr lang="en-US" altLang="zh-CN" sz="2800" dirty="0">
                <a:solidFill>
                  <a:srgbClr val="C00000"/>
                </a:solidFill>
              </a:rPr>
              <a:t>();</a:t>
            </a:r>
            <a:r>
              <a:rPr lang="en-US" altLang="zh-CN" sz="2800" dirty="0">
                <a:solidFill>
                  <a:schemeClr val="tx1"/>
                </a:solidFill>
              </a:rPr>
              <a:t>//</a:t>
            </a:r>
            <a:r>
              <a:rPr lang="zh-CN" altLang="zh-CN" sz="2800" dirty="0">
                <a:solidFill>
                  <a:schemeClr val="tx1"/>
                </a:solidFill>
              </a:rPr>
              <a:t>通过</a:t>
            </a:r>
            <a:r>
              <a:rPr lang="en-US" altLang="zh-CN" sz="2800" dirty="0" err="1">
                <a:solidFill>
                  <a:schemeClr val="tx1"/>
                </a:solidFill>
              </a:rPr>
              <a:t>GenericServlet</a:t>
            </a:r>
            <a:r>
              <a:rPr lang="zh-CN" altLang="zh-CN" sz="2800" dirty="0">
                <a:solidFill>
                  <a:schemeClr val="tx1"/>
                </a:solidFill>
              </a:rPr>
              <a:t>抽象类获得上下文（其实也是调用了</a:t>
            </a:r>
            <a:r>
              <a:rPr lang="en-US" altLang="zh-CN" sz="2800" dirty="0" err="1">
                <a:solidFill>
                  <a:schemeClr val="tx1"/>
                </a:solidFill>
              </a:rPr>
              <a:t>ServletConfig</a:t>
            </a:r>
            <a:r>
              <a:rPr lang="zh-CN" altLang="zh-CN" sz="2800" dirty="0">
                <a:solidFill>
                  <a:schemeClr val="tx1"/>
                </a:solidFill>
              </a:rPr>
              <a:t>的</a:t>
            </a:r>
            <a:r>
              <a:rPr lang="en-US" altLang="zh-CN" sz="2800" dirty="0" err="1">
                <a:solidFill>
                  <a:schemeClr val="tx1"/>
                </a:solidFill>
              </a:rPr>
              <a:t>getServletContext</a:t>
            </a:r>
            <a:r>
              <a:rPr lang="zh-CN" altLang="zh-CN" sz="2800" dirty="0">
                <a:solidFill>
                  <a:schemeClr val="tx1"/>
                </a:solidFill>
              </a:rPr>
              <a:t>方法）</a:t>
            </a:r>
          </a:p>
          <a:p>
            <a:r>
              <a:rPr lang="en-US" altLang="zh-CN" sz="2800" dirty="0" err="1" smtClean="0">
                <a:solidFill>
                  <a:srgbClr val="C00000"/>
                </a:solidFill>
              </a:rPr>
              <a:t>HttpSession.getServletContext</a:t>
            </a:r>
            <a:r>
              <a:rPr lang="en-US" altLang="zh-CN" sz="2800" dirty="0">
                <a:solidFill>
                  <a:srgbClr val="C00000"/>
                </a:solidFill>
              </a:rPr>
              <a:t>();</a:t>
            </a:r>
            <a:r>
              <a:rPr lang="en-US" altLang="zh-CN" sz="2800" dirty="0">
                <a:solidFill>
                  <a:schemeClr val="tx1"/>
                </a:solidFill>
              </a:rPr>
              <a:t>//</a:t>
            </a:r>
            <a:r>
              <a:rPr lang="zh-CN" altLang="zh-CN" sz="2800" dirty="0">
                <a:solidFill>
                  <a:schemeClr val="tx1"/>
                </a:solidFill>
              </a:rPr>
              <a:t>通过</a:t>
            </a:r>
            <a:r>
              <a:rPr lang="en-US" altLang="zh-CN" sz="2800" dirty="0">
                <a:solidFill>
                  <a:schemeClr val="tx1"/>
                </a:solidFill>
              </a:rPr>
              <a:t>Session</a:t>
            </a:r>
            <a:r>
              <a:rPr lang="zh-CN" altLang="zh-CN" sz="2800" dirty="0">
                <a:solidFill>
                  <a:schemeClr val="tx1"/>
                </a:solidFill>
              </a:rPr>
              <a:t>获得上下文</a:t>
            </a:r>
          </a:p>
          <a:p>
            <a:r>
              <a:rPr lang="en-US" altLang="zh-CN" sz="2800" dirty="0" err="1" smtClean="0">
                <a:solidFill>
                  <a:srgbClr val="C00000"/>
                </a:solidFill>
              </a:rPr>
              <a:t>ServletConfig.getServletContext</a:t>
            </a:r>
            <a:r>
              <a:rPr lang="en-US" altLang="zh-CN" sz="2800" dirty="0">
                <a:solidFill>
                  <a:srgbClr val="C00000"/>
                </a:solidFill>
              </a:rPr>
              <a:t>();</a:t>
            </a:r>
            <a:r>
              <a:rPr lang="en-US" altLang="zh-CN" sz="2800" dirty="0">
                <a:solidFill>
                  <a:schemeClr val="tx1"/>
                </a:solidFill>
              </a:rPr>
              <a:t>//</a:t>
            </a:r>
            <a:r>
              <a:rPr lang="zh-CN" altLang="zh-CN" sz="2800" dirty="0">
                <a:solidFill>
                  <a:schemeClr val="tx1"/>
                </a:solidFill>
              </a:rPr>
              <a:t>通过</a:t>
            </a:r>
            <a:r>
              <a:rPr lang="en-US" altLang="zh-CN" sz="2800" dirty="0" err="1">
                <a:solidFill>
                  <a:schemeClr val="tx1"/>
                </a:solidFill>
              </a:rPr>
              <a:t>ServletConfig</a:t>
            </a:r>
            <a:r>
              <a:rPr lang="zh-CN" altLang="zh-CN" sz="2800" dirty="0">
                <a:solidFill>
                  <a:schemeClr val="tx1"/>
                </a:solidFill>
              </a:rPr>
              <a:t>接口获得上下文</a:t>
            </a:r>
          </a:p>
          <a:p>
            <a:r>
              <a:rPr lang="en-US" altLang="zh-CN" sz="2800" dirty="0" err="1" smtClean="0">
                <a:solidFill>
                  <a:srgbClr val="C00000"/>
                </a:solidFill>
              </a:rPr>
              <a:t>FilterConfig.getServletContext</a:t>
            </a:r>
            <a:r>
              <a:rPr lang="en-US" altLang="zh-CN" sz="2800" dirty="0">
                <a:solidFill>
                  <a:srgbClr val="C00000"/>
                </a:solidFill>
              </a:rPr>
              <a:t>();</a:t>
            </a:r>
            <a:r>
              <a:rPr lang="en-US" altLang="zh-CN" sz="2800" dirty="0">
                <a:solidFill>
                  <a:schemeClr val="tx1"/>
                </a:solidFill>
              </a:rPr>
              <a:t>//</a:t>
            </a:r>
            <a:r>
              <a:rPr lang="zh-CN" altLang="zh-CN" sz="2800" dirty="0">
                <a:solidFill>
                  <a:schemeClr val="tx1"/>
                </a:solidFill>
              </a:rPr>
              <a:t>通过过滤器获得上下文</a:t>
            </a:r>
          </a:p>
          <a:p>
            <a:pPr marL="0" indent="0">
              <a:buNone/>
            </a:pPr>
            <a:endParaRPr lang="zh-CN" altLang="en-US" dirty="0"/>
          </a:p>
        </p:txBody>
      </p:sp>
    </p:spTree>
    <p:extLst>
      <p:ext uri="{BB962C8B-B14F-4D97-AF65-F5344CB8AC3E}">
        <p14:creationId xmlns:p14="http://schemas.microsoft.com/office/powerpoint/2010/main" val="4168204451"/>
      </p:ext>
    </p:extLst>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4327338"/>
          </a:xfrm>
        </p:spPr>
        <p:txBody>
          <a:bodyPr/>
          <a:lstStyle/>
          <a:p>
            <a:pPr marL="0" indent="0">
              <a:buNone/>
            </a:pPr>
            <a:r>
              <a:rPr lang="en-US" altLang="zh-CN" dirty="0" smtClean="0"/>
              <a:t>4)</a:t>
            </a:r>
            <a:r>
              <a:rPr lang="zh-CN" altLang="en-US" dirty="0" smtClean="0"/>
              <a:t>作用：</a:t>
            </a:r>
            <a:endParaRPr lang="en-US" altLang="zh-CN" dirty="0" smtClean="0"/>
          </a:p>
          <a:p>
            <a:r>
              <a:rPr lang="zh-CN" altLang="zh-CN" dirty="0" smtClean="0">
                <a:solidFill>
                  <a:srgbClr val="C00000"/>
                </a:solidFill>
              </a:rPr>
              <a:t>绑定</a:t>
            </a:r>
            <a:r>
              <a:rPr lang="zh-CN" altLang="zh-CN" dirty="0">
                <a:solidFill>
                  <a:srgbClr val="C00000"/>
                </a:solidFill>
              </a:rPr>
              <a:t>数据</a:t>
            </a:r>
            <a:r>
              <a:rPr lang="zh-CN" altLang="zh-CN" dirty="0"/>
              <a:t>：</a:t>
            </a:r>
            <a:r>
              <a:rPr lang="en-US" altLang="zh-CN" dirty="0" err="1"/>
              <a:t>setAttribute</a:t>
            </a:r>
            <a:r>
              <a:rPr lang="zh-CN" altLang="zh-CN" dirty="0"/>
              <a:t>、</a:t>
            </a:r>
            <a:r>
              <a:rPr lang="en-US" altLang="zh-CN" dirty="0" err="1"/>
              <a:t>removeAttribute</a:t>
            </a:r>
            <a:r>
              <a:rPr lang="zh-CN" altLang="zh-CN" dirty="0"/>
              <a:t>、</a:t>
            </a:r>
            <a:r>
              <a:rPr lang="en-US" altLang="zh-CN" dirty="0" err="1"/>
              <a:t>getAttribute</a:t>
            </a:r>
            <a:r>
              <a:rPr lang="en-US" altLang="zh-CN" dirty="0"/>
              <a:t>	</a:t>
            </a:r>
            <a:endParaRPr lang="zh-CN" altLang="zh-CN" dirty="0"/>
          </a:p>
          <a:p>
            <a:r>
              <a:rPr lang="zh-CN" altLang="zh-CN" dirty="0" smtClean="0">
                <a:solidFill>
                  <a:srgbClr val="C00000"/>
                </a:solidFill>
              </a:rPr>
              <a:t>访问</a:t>
            </a:r>
            <a:r>
              <a:rPr lang="zh-CN" altLang="zh-CN" dirty="0">
                <a:solidFill>
                  <a:srgbClr val="C00000"/>
                </a:solidFill>
              </a:rPr>
              <a:t>全局的初始化参数</a:t>
            </a:r>
          </a:p>
          <a:p>
            <a:pPr marL="0" indent="0">
              <a:buNone/>
            </a:pPr>
            <a:r>
              <a:rPr lang="en-US" altLang="zh-CN" dirty="0" smtClean="0"/>
              <a:t>     </a:t>
            </a:r>
            <a:r>
              <a:rPr lang="zh-CN" altLang="zh-CN" dirty="0" smtClean="0"/>
              <a:t>即使</a:t>
            </a:r>
            <a:r>
              <a:rPr lang="zh-CN" altLang="zh-CN" dirty="0"/>
              <a:t>用</a:t>
            </a:r>
            <a:r>
              <a:rPr lang="en-US" altLang="zh-CN" dirty="0"/>
              <a:t>&lt;context-</a:t>
            </a:r>
            <a:r>
              <a:rPr lang="en-US" altLang="zh-CN" dirty="0" err="1"/>
              <a:t>param</a:t>
            </a:r>
            <a:r>
              <a:rPr lang="en-US" altLang="zh-CN" dirty="0"/>
              <a:t>&gt;</a:t>
            </a:r>
            <a:r>
              <a:rPr lang="zh-CN" altLang="zh-CN" dirty="0"/>
              <a:t>配置的初始化参数，调用</a:t>
            </a:r>
            <a:r>
              <a:rPr lang="en-US" altLang="zh-CN" dirty="0"/>
              <a:t>String </a:t>
            </a:r>
            <a:r>
              <a:rPr lang="en-US" altLang="zh-CN" dirty="0" err="1"/>
              <a:t>getInitParameter</a:t>
            </a:r>
            <a:r>
              <a:rPr lang="en-US" altLang="zh-CN" dirty="0"/>
              <a:t>(String </a:t>
            </a:r>
            <a:r>
              <a:rPr lang="en-US" altLang="zh-CN" dirty="0" err="1"/>
              <a:t>paramName</a:t>
            </a:r>
            <a:r>
              <a:rPr lang="en-US" altLang="zh-CN" dirty="0"/>
              <a:t>)</a:t>
            </a:r>
            <a:r>
              <a:rPr lang="zh-CN" altLang="zh-CN" dirty="0"/>
              <a:t>方法，可以被同一个应用中的所有的</a:t>
            </a:r>
            <a:r>
              <a:rPr lang="en-US" altLang="zh-CN" dirty="0"/>
              <a:t>Servlet</a:t>
            </a:r>
            <a:r>
              <a:rPr lang="zh-CN" altLang="zh-CN" dirty="0"/>
              <a:t>、</a:t>
            </a:r>
            <a:r>
              <a:rPr lang="en-US" altLang="zh-CN" dirty="0"/>
              <a:t>Filter</a:t>
            </a:r>
            <a:r>
              <a:rPr lang="zh-CN" altLang="zh-CN" dirty="0"/>
              <a:t>共享。</a:t>
            </a:r>
            <a:endParaRPr lang="zh-CN" altLang="en-US" dirty="0"/>
          </a:p>
        </p:txBody>
      </p:sp>
    </p:spTree>
    <p:extLst>
      <p:ext uri="{BB962C8B-B14F-4D97-AF65-F5344CB8AC3E}">
        <p14:creationId xmlns:p14="http://schemas.microsoft.com/office/powerpoint/2010/main" val="1602278531"/>
      </p:ext>
    </p:extLst>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如何写一个监听器</a:t>
            </a:r>
            <a:endParaRPr lang="zh-CN" altLang="en-US" dirty="0"/>
          </a:p>
        </p:txBody>
      </p:sp>
      <p:sp>
        <p:nvSpPr>
          <p:cNvPr id="3" name="内容占位符 2"/>
          <p:cNvSpPr>
            <a:spLocks noGrp="1"/>
          </p:cNvSpPr>
          <p:nvPr>
            <p:ph idx="1"/>
          </p:nvPr>
        </p:nvSpPr>
        <p:spPr>
          <a:xfrm>
            <a:off x="86816" y="980728"/>
            <a:ext cx="8949680" cy="3834896"/>
          </a:xfrm>
        </p:spPr>
        <p:txBody>
          <a:bodyPr/>
          <a:lstStyle/>
          <a:p>
            <a:r>
              <a:rPr lang="en-US" altLang="zh-CN" dirty="0"/>
              <a:t>step1</a:t>
            </a:r>
            <a:r>
              <a:rPr lang="zh-CN" altLang="zh-CN" dirty="0"/>
              <a:t>：写一个</a:t>
            </a:r>
            <a:r>
              <a:rPr lang="en-US" altLang="zh-CN" dirty="0"/>
              <a:t>Java</a:t>
            </a:r>
            <a:r>
              <a:rPr lang="zh-CN" altLang="zh-CN" dirty="0"/>
              <a:t>类，实现监听器接口（依据监听的事件类型来选择对应的接口，</a:t>
            </a:r>
            <a:r>
              <a:rPr lang="en-US" altLang="zh-CN" dirty="0"/>
              <a:t>8</a:t>
            </a:r>
            <a:r>
              <a:rPr lang="zh-CN" altLang="zh-CN" dirty="0"/>
              <a:t>种，如继承</a:t>
            </a:r>
            <a:r>
              <a:rPr lang="en-US" altLang="zh-CN" dirty="0" err="1"/>
              <a:t>HttpSessionListener</a:t>
            </a:r>
            <a:r>
              <a:rPr lang="zh-CN" altLang="zh-CN" dirty="0"/>
              <a:t>）</a:t>
            </a:r>
          </a:p>
          <a:p>
            <a:r>
              <a:rPr lang="en-US" altLang="zh-CN" dirty="0"/>
              <a:t>step2</a:t>
            </a:r>
            <a:r>
              <a:rPr lang="zh-CN" altLang="zh-CN" dirty="0"/>
              <a:t>：在监听器接口定义的方法里面，</a:t>
            </a:r>
            <a:r>
              <a:rPr lang="zh-CN" altLang="zh-CN" dirty="0" smtClean="0"/>
              <a:t>编写</a:t>
            </a:r>
            <a:r>
              <a:rPr lang="zh-CN" altLang="en-US" dirty="0" smtClean="0"/>
              <a:t>监听</a:t>
            </a:r>
            <a:r>
              <a:rPr lang="zh-CN" altLang="zh-CN" dirty="0" smtClean="0"/>
              <a:t>处理</a:t>
            </a:r>
            <a:r>
              <a:rPr lang="zh-CN" altLang="zh-CN" dirty="0"/>
              <a:t>逻辑</a:t>
            </a:r>
          </a:p>
          <a:p>
            <a:r>
              <a:rPr lang="en-US" altLang="zh-CN" dirty="0"/>
              <a:t>step3</a:t>
            </a:r>
            <a:r>
              <a:rPr lang="zh-CN" altLang="zh-CN" dirty="0"/>
              <a:t>：配置监听器</a:t>
            </a:r>
          </a:p>
          <a:p>
            <a:endParaRPr lang="zh-CN" altLang="en-US" dirty="0"/>
          </a:p>
        </p:txBody>
      </p:sp>
    </p:spTree>
    <p:extLst>
      <p:ext uri="{BB962C8B-B14F-4D97-AF65-F5344CB8AC3E}">
        <p14:creationId xmlns:p14="http://schemas.microsoft.com/office/powerpoint/2010/main" val="3126410878"/>
      </p:ext>
    </p:extLst>
  </p:cSld>
  <p:clrMapOvr>
    <a:masterClrMapping/>
  </p:clrMapOvr>
  <p:transition spd="slow">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a:xfrm>
            <a:off x="86816" y="980728"/>
            <a:ext cx="8949680" cy="1175706"/>
          </a:xfrm>
        </p:spPr>
        <p:txBody>
          <a:bodyPr/>
          <a:lstStyle/>
          <a:p>
            <a:r>
              <a:rPr lang="zh-CN" altLang="zh-CN" dirty="0"/>
              <a:t>统计在线人数</a:t>
            </a:r>
          </a:p>
          <a:p>
            <a:pPr marL="0" indent="0">
              <a:buNone/>
            </a:pPr>
            <a:endParaRPr lang="zh-CN" altLang="en-US" dirty="0"/>
          </a:p>
        </p:txBody>
      </p:sp>
    </p:spTree>
    <p:extLst>
      <p:ext uri="{BB962C8B-B14F-4D97-AF65-F5344CB8AC3E}">
        <p14:creationId xmlns:p14="http://schemas.microsoft.com/office/powerpoint/2010/main" val="110464783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t>forward</a:t>
            </a:r>
            <a:r>
              <a:rPr lang="zh-CN" altLang="en-US" dirty="0" smtClean="0"/>
              <a:t>请求转发原理</a:t>
            </a:r>
            <a:endParaRPr lang="zh-CN" altLang="en-US" dirty="0"/>
          </a:p>
        </p:txBody>
      </p:sp>
      <p:pic>
        <p:nvPicPr>
          <p:cNvPr id="5" name="图片 4" descr="http://static.oschina.net/uploads/space/2013/1031/161535_Cncu_1258343.png"/>
          <p:cNvPicPr/>
          <p:nvPr/>
        </p:nvPicPr>
        <p:blipFill>
          <a:blip r:embed="rId3">
            <a:extLst>
              <a:ext uri="{28A0092B-C50C-407E-A947-70E740481C1C}">
                <a14:useLocalDpi xmlns:a14="http://schemas.microsoft.com/office/drawing/2010/main" val="0"/>
              </a:ext>
            </a:extLst>
          </a:blip>
          <a:srcRect/>
          <a:stretch>
            <a:fillRect/>
          </a:stretch>
        </p:blipFill>
        <p:spPr bwMode="auto">
          <a:xfrm>
            <a:off x="-2604" y="908720"/>
            <a:ext cx="9121130" cy="4340970"/>
          </a:xfrm>
          <a:prstGeom prst="rect">
            <a:avLst/>
          </a:prstGeom>
          <a:noFill/>
          <a:ln>
            <a:noFill/>
          </a:ln>
        </p:spPr>
      </p:pic>
    </p:spTree>
    <p:extLst>
      <p:ext uri="{BB962C8B-B14F-4D97-AF65-F5344CB8AC3E}">
        <p14:creationId xmlns:p14="http://schemas.microsoft.com/office/powerpoint/2010/main" val="42872572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容器如何处理请求资源路径</a:t>
            </a:r>
            <a:endParaRPr lang="zh-CN" altLang="en-US" dirty="0"/>
          </a:p>
        </p:txBody>
      </p:sp>
      <p:sp>
        <p:nvSpPr>
          <p:cNvPr id="3" name="内容占位符 2"/>
          <p:cNvSpPr>
            <a:spLocks noGrp="1"/>
          </p:cNvSpPr>
          <p:nvPr>
            <p:ph idx="1"/>
          </p:nvPr>
        </p:nvSpPr>
        <p:spPr>
          <a:xfrm>
            <a:off x="86816" y="980728"/>
            <a:ext cx="8949680" cy="6198620"/>
          </a:xfrm>
        </p:spPr>
        <p:txBody>
          <a:bodyPr/>
          <a:lstStyle/>
          <a:p>
            <a:pPr marL="0" indent="0">
              <a:buNone/>
            </a:pPr>
            <a:r>
              <a:rPr lang="en-US" altLang="zh-CN" sz="2800" dirty="0" smtClean="0"/>
              <a:t>http://localhost:8080/JDBCDAOX/page.html</a:t>
            </a:r>
          </a:p>
          <a:p>
            <a:pPr marL="0" indent="0">
              <a:buNone/>
            </a:pPr>
            <a:r>
              <a:rPr lang="en-US" altLang="zh-CN" sz="2800" dirty="0" smtClean="0"/>
              <a:t>1.</a:t>
            </a:r>
            <a:r>
              <a:rPr lang="zh-CN" altLang="en-US" sz="2800" dirty="0" smtClean="0"/>
              <a:t>容器依据应用名找到应用所在文件夹</a:t>
            </a:r>
            <a:endParaRPr lang="en-US" altLang="zh-CN" sz="2800" dirty="0" smtClean="0"/>
          </a:p>
          <a:p>
            <a:pPr marL="0" indent="0">
              <a:buNone/>
            </a:pPr>
            <a:r>
              <a:rPr lang="en-US" altLang="zh-CN" sz="2800" dirty="0" smtClean="0"/>
              <a:t>2.</a:t>
            </a:r>
            <a:r>
              <a:rPr lang="zh-CN" altLang="en-US" sz="2800" dirty="0" smtClean="0"/>
              <a:t>容器默认为调用的是一个</a:t>
            </a:r>
            <a:r>
              <a:rPr lang="en-US" altLang="zh-CN" sz="2800" dirty="0" smtClean="0"/>
              <a:t>servlet</a:t>
            </a:r>
            <a:r>
              <a:rPr lang="zh-CN" altLang="en-US" sz="2800" dirty="0" smtClean="0"/>
              <a:t>，去</a:t>
            </a:r>
            <a:r>
              <a:rPr lang="en-US" altLang="zh-CN" sz="2800" dirty="0" smtClean="0"/>
              <a:t>web.xml</a:t>
            </a:r>
            <a:r>
              <a:rPr lang="zh-CN" altLang="en-US" sz="2800" dirty="0" smtClean="0"/>
              <a:t>查找有没有对应的</a:t>
            </a:r>
            <a:r>
              <a:rPr lang="en-US" altLang="zh-CN" sz="2800" dirty="0" smtClean="0"/>
              <a:t>servlet</a:t>
            </a:r>
          </a:p>
          <a:p>
            <a:pPr marL="0" indent="0">
              <a:buNone/>
            </a:pPr>
            <a:r>
              <a:rPr lang="en-US" altLang="zh-CN" sz="2800" dirty="0"/>
              <a:t> </a:t>
            </a:r>
            <a:r>
              <a:rPr lang="en-US" altLang="zh-CN" sz="2800" dirty="0" smtClean="0"/>
              <a:t>   (1)</a:t>
            </a:r>
            <a:r>
              <a:rPr lang="zh-CN" altLang="en-US" sz="2800" dirty="0" smtClean="0"/>
              <a:t>精确匹配  </a:t>
            </a:r>
            <a:endParaRPr lang="en-US" altLang="zh-CN" sz="2800" dirty="0" smtClean="0"/>
          </a:p>
          <a:p>
            <a:pPr marL="0" indent="0">
              <a:buNone/>
            </a:pPr>
            <a:r>
              <a:rPr lang="en-US" altLang="zh-CN" sz="2800" dirty="0"/>
              <a:t> </a:t>
            </a:r>
            <a:r>
              <a:rPr lang="en-US" altLang="zh-CN" sz="2800" dirty="0" smtClean="0"/>
              <a:t>         &lt;</a:t>
            </a:r>
            <a:r>
              <a:rPr lang="en-US" altLang="zh-CN" sz="2800" dirty="0" err="1" smtClean="0"/>
              <a:t>url</a:t>
            </a:r>
            <a:r>
              <a:rPr lang="en-US" altLang="zh-CN" sz="2800" dirty="0" smtClean="0"/>
              <a:t>-pattern&gt;/page.html&lt;/</a:t>
            </a:r>
            <a:r>
              <a:rPr lang="en-US" altLang="zh-CN" sz="2800" dirty="0" err="1" smtClean="0"/>
              <a:t>url</a:t>
            </a:r>
            <a:r>
              <a:rPr lang="en-US" altLang="zh-CN" sz="2800" dirty="0" smtClean="0"/>
              <a:t>-pattern&gt;</a:t>
            </a:r>
          </a:p>
          <a:p>
            <a:pPr marL="0" indent="0">
              <a:buNone/>
            </a:pPr>
            <a:r>
              <a:rPr lang="en-US" altLang="zh-CN" sz="2800" dirty="0"/>
              <a:t> </a:t>
            </a:r>
            <a:r>
              <a:rPr lang="en-US" altLang="zh-CN" sz="2800" dirty="0" smtClean="0"/>
              <a:t>   (2)</a:t>
            </a:r>
            <a:r>
              <a:rPr lang="zh-CN" altLang="en-US" sz="2800" dirty="0" smtClean="0"/>
              <a:t>通配符匹配：使用 *来 匹配</a:t>
            </a:r>
            <a:r>
              <a:rPr lang="en-US" altLang="zh-CN" sz="2800" dirty="0" smtClean="0"/>
              <a:t>0</a:t>
            </a:r>
            <a:r>
              <a:rPr lang="zh-CN" altLang="en-US" sz="2800" dirty="0" smtClean="0"/>
              <a:t>个或 多个字符</a:t>
            </a:r>
            <a:endParaRPr lang="en-US" altLang="zh-CN" sz="2800" dirty="0" smtClean="0"/>
          </a:p>
          <a:p>
            <a:pPr marL="0" indent="0">
              <a:buNone/>
            </a:pPr>
            <a:r>
              <a:rPr lang="en-US" altLang="zh-CN" sz="2800" dirty="0"/>
              <a:t> </a:t>
            </a:r>
            <a:r>
              <a:rPr lang="en-US" altLang="zh-CN" sz="2800" dirty="0" smtClean="0"/>
              <a:t>        </a:t>
            </a:r>
            <a:r>
              <a:rPr lang="en-US" altLang="zh-CN" sz="2800" dirty="0"/>
              <a:t>&lt;</a:t>
            </a:r>
            <a:r>
              <a:rPr lang="en-US" altLang="zh-CN" sz="2800" dirty="0" err="1"/>
              <a:t>url</a:t>
            </a:r>
            <a:r>
              <a:rPr lang="en-US" altLang="zh-CN" sz="2800" dirty="0"/>
              <a:t>-pattern</a:t>
            </a:r>
            <a:r>
              <a:rPr lang="en-US" altLang="zh-CN" sz="2800" dirty="0" smtClean="0"/>
              <a:t>&gt;/</a:t>
            </a:r>
            <a:r>
              <a:rPr lang="en-US" altLang="zh-CN" sz="2800" dirty="0"/>
              <a:t>*</a:t>
            </a:r>
            <a:r>
              <a:rPr lang="en-US" altLang="zh-CN" sz="2800" dirty="0" smtClean="0"/>
              <a:t>&lt;/</a:t>
            </a:r>
            <a:r>
              <a:rPr lang="en-US" altLang="zh-CN" sz="2800" dirty="0" err="1"/>
              <a:t>url</a:t>
            </a:r>
            <a:r>
              <a:rPr lang="en-US" altLang="zh-CN" sz="2800" dirty="0"/>
              <a:t>-pattern</a:t>
            </a:r>
            <a:r>
              <a:rPr lang="en-US" altLang="zh-CN" sz="2800" dirty="0" smtClean="0"/>
              <a:t>&gt;</a:t>
            </a:r>
          </a:p>
          <a:p>
            <a:pPr marL="0" indent="0">
              <a:buNone/>
            </a:pPr>
            <a:r>
              <a:rPr lang="en-US" altLang="zh-CN" sz="2800" dirty="0"/>
              <a:t> </a:t>
            </a:r>
            <a:r>
              <a:rPr lang="en-US" altLang="zh-CN" sz="2800" dirty="0" smtClean="0"/>
              <a:t>   (3)</a:t>
            </a:r>
            <a:r>
              <a:rPr lang="zh-CN" altLang="en-US" sz="2800" dirty="0" smtClean="0"/>
              <a:t>后缀匹配 </a:t>
            </a:r>
            <a:endParaRPr lang="en-US" altLang="zh-CN" sz="2800" dirty="0" smtClean="0"/>
          </a:p>
          <a:p>
            <a:pPr marL="0" indent="0">
              <a:buNone/>
            </a:pPr>
            <a:r>
              <a:rPr lang="en-US" altLang="zh-CN" sz="2800" dirty="0"/>
              <a:t> </a:t>
            </a:r>
            <a:r>
              <a:rPr lang="en-US" altLang="zh-CN" sz="2800" dirty="0" smtClean="0"/>
              <a:t>          </a:t>
            </a:r>
            <a:r>
              <a:rPr lang="en-US" altLang="zh-CN" sz="2800" dirty="0"/>
              <a:t>&lt;</a:t>
            </a:r>
            <a:r>
              <a:rPr lang="en-US" altLang="zh-CN" sz="2800" dirty="0" err="1"/>
              <a:t>url</a:t>
            </a:r>
            <a:r>
              <a:rPr lang="en-US" altLang="zh-CN" sz="2800" dirty="0"/>
              <a:t>-pattern</a:t>
            </a:r>
            <a:r>
              <a:rPr lang="en-US" altLang="zh-CN" sz="2800" dirty="0" smtClean="0"/>
              <a:t>&gt;*.do&lt;/</a:t>
            </a:r>
            <a:r>
              <a:rPr lang="en-US" altLang="zh-CN" sz="2800" dirty="0" err="1"/>
              <a:t>url</a:t>
            </a:r>
            <a:r>
              <a:rPr lang="en-US" altLang="zh-CN" sz="2800" dirty="0"/>
              <a:t>-pattern</a:t>
            </a:r>
            <a:r>
              <a:rPr lang="en-US" altLang="zh-CN" sz="2800" dirty="0" smtClean="0"/>
              <a:t>&gt;</a:t>
            </a:r>
          </a:p>
          <a:p>
            <a:pPr marL="0" indent="0">
              <a:buNone/>
            </a:pPr>
            <a:r>
              <a:rPr lang="en-US" altLang="zh-CN" sz="2800" dirty="0"/>
              <a:t> </a:t>
            </a:r>
            <a:r>
              <a:rPr lang="en-US" altLang="zh-CN" sz="2800" dirty="0" smtClean="0"/>
              <a:t>           </a:t>
            </a:r>
            <a:r>
              <a:rPr lang="zh-CN" altLang="en-US" sz="2800" dirty="0" smtClean="0"/>
              <a:t>会匹配所有以</a:t>
            </a:r>
            <a:r>
              <a:rPr lang="en-US" altLang="zh-CN" sz="2800" dirty="0" smtClean="0"/>
              <a:t>.do</a:t>
            </a:r>
            <a:r>
              <a:rPr lang="zh-CN" altLang="en-US" sz="2800" dirty="0" smtClean="0"/>
              <a:t>结尾的请求。</a:t>
            </a:r>
            <a:endParaRPr lang="en-US" altLang="zh-CN" sz="2800" dirty="0"/>
          </a:p>
          <a:p>
            <a:pPr marL="0" indent="0">
              <a:buNone/>
            </a:pPr>
            <a:endParaRPr lang="zh-CN" altLang="en-US" dirty="0"/>
          </a:p>
        </p:txBody>
      </p:sp>
    </p:spTree>
    <p:extLst>
      <p:ext uri="{BB962C8B-B14F-4D97-AF65-F5344CB8AC3E}">
        <p14:creationId xmlns:p14="http://schemas.microsoft.com/office/powerpoint/2010/main" val="2067114155"/>
      </p:ext>
    </p:extLst>
  </p:cSld>
  <p:clrMapOvr>
    <a:masterClrMapping/>
  </p:clrMapOvr>
  <p:transition spd="slow">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1077218"/>
          </a:xfrm>
        </p:spPr>
        <p:txBody>
          <a:bodyPr/>
          <a:lstStyle/>
          <a:p>
            <a:pPr marL="0" indent="0">
              <a:buNone/>
            </a:pPr>
            <a:r>
              <a:rPr lang="en-US" altLang="zh-CN" dirty="0" smtClean="0"/>
              <a:t>3.</a:t>
            </a:r>
            <a:r>
              <a:rPr lang="zh-CN" altLang="en-US" dirty="0" smtClean="0"/>
              <a:t>如果没有匹配的</a:t>
            </a:r>
            <a:r>
              <a:rPr lang="en-US" altLang="zh-CN" dirty="0" smtClean="0"/>
              <a:t>servlet</a:t>
            </a:r>
            <a:r>
              <a:rPr lang="zh-CN" altLang="en-US" dirty="0" smtClean="0"/>
              <a:t>，则容器会查找相应的文件</a:t>
            </a:r>
            <a:endParaRPr lang="zh-CN" altLang="en-US" dirty="0"/>
          </a:p>
        </p:txBody>
      </p:sp>
    </p:spTree>
    <p:extLst>
      <p:ext uri="{BB962C8B-B14F-4D97-AF65-F5344CB8AC3E}">
        <p14:creationId xmlns:p14="http://schemas.microsoft.com/office/powerpoint/2010/main" val="2216200975"/>
      </p:ext>
    </p:extLst>
  </p:cSld>
  <p:clrMapOvr>
    <a:masterClrMapping/>
  </p:clrMapOvr>
  <p:transition spd="slow">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160" y="1268760"/>
            <a:ext cx="8949680" cy="2357568"/>
          </a:xfrm>
        </p:spPr>
        <p:txBody>
          <a:bodyPr/>
          <a:lstStyle/>
          <a:p>
            <a:r>
              <a:rPr lang="en-US" altLang="zh-CN" dirty="0" err="1"/>
              <a:t>System.</a:t>
            </a:r>
            <a:r>
              <a:rPr lang="en-US" altLang="zh-CN" i="1" dirty="0" err="1"/>
              <a:t>out.println</a:t>
            </a:r>
            <a:r>
              <a:rPr lang="en-US" altLang="zh-CN" i="1" dirty="0"/>
              <a:t>(</a:t>
            </a:r>
            <a:r>
              <a:rPr lang="en-US" altLang="zh-CN" i="1" dirty="0" err="1"/>
              <a:t>request.getContextPath</a:t>
            </a:r>
            <a:r>
              <a:rPr lang="en-US" altLang="zh-CN" i="1" dirty="0" smtClean="0"/>
              <a:t>());</a:t>
            </a:r>
          </a:p>
          <a:p>
            <a:r>
              <a:rPr lang="en-US" altLang="zh-CN" dirty="0" err="1" smtClean="0"/>
              <a:t>System.</a:t>
            </a:r>
            <a:r>
              <a:rPr lang="en-US" altLang="zh-CN" i="1" dirty="0" err="1" smtClean="0"/>
              <a:t>out.println</a:t>
            </a:r>
            <a:r>
              <a:rPr lang="en-US" altLang="zh-CN" i="1" dirty="0" smtClean="0"/>
              <a:t>(</a:t>
            </a:r>
            <a:r>
              <a:rPr lang="en-US" altLang="zh-CN" i="1" dirty="0" err="1" smtClean="0"/>
              <a:t>request.getServletPath</a:t>
            </a:r>
            <a:r>
              <a:rPr lang="en-US" altLang="zh-CN" i="1" dirty="0" smtClean="0"/>
              <a:t>());</a:t>
            </a:r>
          </a:p>
          <a:p>
            <a:pPr marL="0" indent="0">
              <a:buNone/>
            </a:pPr>
            <a:r>
              <a:rPr lang="zh-CN" altLang="en-US" i="1" dirty="0" smtClean="0"/>
              <a:t>　</a:t>
            </a:r>
            <a:r>
              <a:rPr lang="en-US" altLang="zh-CN" dirty="0" err="1" smtClean="0"/>
              <a:t>System.</a:t>
            </a:r>
            <a:r>
              <a:rPr lang="en-US" altLang="zh-CN" i="1" dirty="0" err="1" smtClean="0"/>
              <a:t>out.println</a:t>
            </a:r>
            <a:r>
              <a:rPr lang="en-US" altLang="zh-CN" i="1" dirty="0" smtClean="0"/>
              <a:t>(</a:t>
            </a:r>
            <a:r>
              <a:rPr lang="en-US" altLang="zh-CN" i="1" dirty="0" err="1" smtClean="0"/>
              <a:t>request.getRequestURI</a:t>
            </a:r>
            <a:r>
              <a:rPr lang="en-US" altLang="zh-CN" i="1" dirty="0"/>
              <a:t>());</a:t>
            </a:r>
          </a:p>
          <a:p>
            <a:r>
              <a:rPr lang="en-US" altLang="zh-CN" dirty="0" err="1"/>
              <a:t>System.</a:t>
            </a:r>
            <a:r>
              <a:rPr lang="en-US" altLang="zh-CN" i="1" dirty="0" err="1"/>
              <a:t>out.println</a:t>
            </a:r>
            <a:r>
              <a:rPr lang="en-US" altLang="zh-CN" i="1" dirty="0"/>
              <a:t>(</a:t>
            </a:r>
            <a:r>
              <a:rPr lang="en-US" altLang="zh-CN" i="1" dirty="0" err="1"/>
              <a:t>request.getRequestURL</a:t>
            </a:r>
            <a:r>
              <a:rPr lang="en-US" altLang="zh-CN" i="1" dirty="0" smtClean="0"/>
              <a:t>());</a:t>
            </a:r>
            <a:endParaRPr lang="en-US" altLang="zh-CN" i="1" dirty="0"/>
          </a:p>
        </p:txBody>
      </p:sp>
      <p:sp>
        <p:nvSpPr>
          <p:cNvPr id="4" name="矩形 3"/>
          <p:cNvSpPr/>
          <p:nvPr/>
        </p:nvSpPr>
        <p:spPr>
          <a:xfrm>
            <a:off x="539552" y="3717032"/>
            <a:ext cx="7272808" cy="1815882"/>
          </a:xfrm>
          <a:prstGeom prst="rect">
            <a:avLst/>
          </a:prstGeom>
        </p:spPr>
        <p:txBody>
          <a:bodyPr wrap="square">
            <a:spAutoFit/>
          </a:bodyPr>
          <a:lstStyle/>
          <a:p>
            <a:r>
              <a:rPr lang="en-US" altLang="zh-CN" sz="2800" dirty="0">
                <a:solidFill>
                  <a:srgbClr val="000000"/>
                </a:solidFill>
                <a:latin typeface="宋体" panose="02010600030101010101" pitchFamily="2" charset="-122"/>
                <a:ea typeface="宋体" panose="02010600030101010101" pitchFamily="2" charset="-122"/>
              </a:rPr>
              <a:t>/JDBCDAO</a:t>
            </a:r>
          </a:p>
          <a:p>
            <a:r>
              <a:rPr lang="en-US" altLang="zh-CN" sz="2800" dirty="0">
                <a:solidFill>
                  <a:srgbClr val="000000"/>
                </a:solidFill>
                <a:latin typeface="宋体" panose="02010600030101010101" pitchFamily="2" charset="-122"/>
                <a:ea typeface="宋体" panose="02010600030101010101" pitchFamily="2" charset="-122"/>
              </a:rPr>
              <a:t>/list.do</a:t>
            </a:r>
          </a:p>
          <a:p>
            <a:r>
              <a:rPr lang="en-US" altLang="zh-CN" sz="2800" dirty="0">
                <a:solidFill>
                  <a:srgbClr val="000000"/>
                </a:solidFill>
                <a:latin typeface="宋体" panose="02010600030101010101" pitchFamily="2" charset="-122"/>
                <a:ea typeface="宋体" panose="02010600030101010101" pitchFamily="2" charset="-122"/>
              </a:rPr>
              <a:t>/JDBCDAO/list.do</a:t>
            </a:r>
          </a:p>
          <a:p>
            <a:r>
              <a:rPr lang="en-US" altLang="zh-CN" sz="2800" dirty="0">
                <a:solidFill>
                  <a:srgbClr val="000000"/>
                </a:solidFill>
                <a:latin typeface="宋体" panose="02010600030101010101" pitchFamily="2" charset="-122"/>
                <a:ea typeface="宋体" panose="02010600030101010101" pitchFamily="2" charset="-122"/>
              </a:rPr>
              <a:t>http://</a:t>
            </a:r>
            <a:r>
              <a:rPr lang="en-US" altLang="zh-CN" sz="2800" dirty="0" smtClean="0">
                <a:solidFill>
                  <a:srgbClr val="000000"/>
                </a:solidFill>
                <a:latin typeface="宋体" panose="02010600030101010101" pitchFamily="2" charset="-122"/>
                <a:ea typeface="宋体" panose="02010600030101010101" pitchFamily="2" charset="-122"/>
              </a:rPr>
              <a:t>localhost:8080/JDBCDAO/list.do </a:t>
            </a:r>
            <a:endParaRPr lang="zh-CN" altLang="en-US" sz="2800" dirty="0"/>
          </a:p>
        </p:txBody>
      </p:sp>
    </p:spTree>
    <p:extLst>
      <p:ext uri="{BB962C8B-B14F-4D97-AF65-F5344CB8AC3E}">
        <p14:creationId xmlns:p14="http://schemas.microsoft.com/office/powerpoint/2010/main" val="3733918289"/>
      </p:ext>
    </p:extLst>
  </p:cSld>
  <p:clrMapOvr>
    <a:masterClrMapping/>
  </p:clrMapOvr>
  <p:transition spd="slow">
    <p:randomBa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3" name="内容占位符 2"/>
          <p:cNvSpPr>
            <a:spLocks noGrp="1"/>
          </p:cNvSpPr>
          <p:nvPr>
            <p:ph idx="1"/>
          </p:nvPr>
        </p:nvSpPr>
        <p:spPr>
          <a:xfrm>
            <a:off x="86816" y="980728"/>
            <a:ext cx="8949680" cy="584775"/>
          </a:xfrm>
        </p:spPr>
        <p:txBody>
          <a:bodyPr/>
          <a:lstStyle/>
          <a:p>
            <a:r>
              <a:rPr lang="zh-CN" altLang="en-US" dirty="0" smtClean="0"/>
              <a:t>利用资源路径通配符</a:t>
            </a:r>
            <a:r>
              <a:rPr lang="zh-CN" altLang="en-US" smtClean="0"/>
              <a:t>合并</a:t>
            </a:r>
            <a:r>
              <a:rPr lang="en-US" altLang="zh-CN" dirty="0" smtClean="0"/>
              <a:t>servlet</a:t>
            </a:r>
          </a:p>
        </p:txBody>
      </p:sp>
    </p:spTree>
    <p:extLst>
      <p:ext uri="{BB962C8B-B14F-4D97-AF65-F5344CB8AC3E}">
        <p14:creationId xmlns:p14="http://schemas.microsoft.com/office/powerpoint/2010/main" val="1355951814"/>
      </p:ext>
    </p:extLst>
  </p:cSld>
  <p:clrMapOvr>
    <a:masterClrMapping/>
  </p:clrMapOvr>
  <p:transition spd="slow">
    <p:randomBar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异常处理</a:t>
            </a:r>
            <a:endParaRPr lang="zh-CN" altLang="en-US" dirty="0"/>
          </a:p>
        </p:txBody>
      </p:sp>
      <p:sp>
        <p:nvSpPr>
          <p:cNvPr id="3" name="内容占位符 2"/>
          <p:cNvSpPr>
            <a:spLocks noGrp="1"/>
          </p:cNvSpPr>
          <p:nvPr>
            <p:ph idx="1"/>
          </p:nvPr>
        </p:nvSpPr>
        <p:spPr>
          <a:xfrm>
            <a:off x="86816" y="980728"/>
            <a:ext cx="8949680" cy="5706177"/>
          </a:xfrm>
        </p:spPr>
        <p:txBody>
          <a:bodyPr/>
          <a:lstStyle/>
          <a:p>
            <a:pPr marL="0" indent="0">
              <a:buNone/>
            </a:pPr>
            <a:r>
              <a:rPr lang="en-US" altLang="zh-CN" dirty="0" smtClean="0"/>
              <a:t>1.</a:t>
            </a:r>
            <a:r>
              <a:rPr lang="zh-CN" altLang="en-US" dirty="0" smtClean="0"/>
              <a:t>编程式处理</a:t>
            </a:r>
            <a:r>
              <a:rPr lang="en-US" altLang="zh-CN" dirty="0" smtClean="0"/>
              <a:t>: </a:t>
            </a:r>
          </a:p>
          <a:p>
            <a:pPr marL="0" indent="0">
              <a:buNone/>
            </a:pPr>
            <a:r>
              <a:rPr lang="en-US" altLang="zh-CN" dirty="0"/>
              <a:t> </a:t>
            </a:r>
            <a:r>
              <a:rPr lang="en-US" altLang="zh-CN" dirty="0" smtClean="0"/>
              <a:t>   1)</a:t>
            </a:r>
            <a:r>
              <a:rPr lang="zh-CN" altLang="en-US" dirty="0" smtClean="0"/>
              <a:t>捕获异常</a:t>
            </a:r>
            <a:endParaRPr lang="en-US" altLang="zh-CN" dirty="0" smtClean="0"/>
          </a:p>
          <a:p>
            <a:pPr marL="0" indent="0">
              <a:buNone/>
            </a:pPr>
            <a:r>
              <a:rPr lang="en-US" altLang="zh-CN" dirty="0"/>
              <a:t> </a:t>
            </a:r>
            <a:r>
              <a:rPr lang="en-US" altLang="zh-CN" dirty="0" smtClean="0"/>
              <a:t>   2)</a:t>
            </a:r>
            <a:r>
              <a:rPr lang="zh-CN" altLang="en-US" dirty="0" smtClean="0"/>
              <a:t>转发</a:t>
            </a:r>
            <a:endParaRPr lang="en-US" altLang="zh-CN" dirty="0" smtClean="0"/>
          </a:p>
          <a:p>
            <a:pPr marL="0" indent="0">
              <a:buNone/>
            </a:pPr>
            <a:r>
              <a:rPr lang="zh-CN" altLang="en-US" dirty="0" smtClean="0"/>
              <a:t>注：比较灵活，一般是用户造成的异常，即应用异常。</a:t>
            </a:r>
            <a:endParaRPr lang="en-US" altLang="zh-CN" dirty="0" smtClean="0"/>
          </a:p>
          <a:p>
            <a:pPr marL="0" indent="0">
              <a:buNone/>
            </a:pPr>
            <a:r>
              <a:rPr lang="zh-CN" altLang="en-US" dirty="0" smtClean="0">
                <a:solidFill>
                  <a:schemeClr val="tx1"/>
                </a:solidFill>
              </a:rPr>
              <a:t>例如：</a:t>
            </a:r>
            <a:r>
              <a:rPr lang="en-US" altLang="zh-CN" dirty="0" err="1">
                <a:solidFill>
                  <a:schemeClr val="tx1"/>
                </a:solidFill>
              </a:rPr>
              <a:t>request.setAttribute</a:t>
            </a:r>
            <a:r>
              <a:rPr lang="en-US" altLang="zh-CN" dirty="0">
                <a:solidFill>
                  <a:schemeClr val="tx1"/>
                </a:solidFill>
              </a:rPr>
              <a:t>("</a:t>
            </a:r>
            <a:r>
              <a:rPr lang="en-US" altLang="zh-CN" dirty="0" err="1">
                <a:solidFill>
                  <a:schemeClr val="tx1"/>
                </a:solidFill>
              </a:rPr>
              <a:t>login_fail</a:t>
            </a:r>
            <a:r>
              <a:rPr lang="en-US" altLang="zh-CN" dirty="0">
                <a:solidFill>
                  <a:schemeClr val="tx1"/>
                </a:solidFill>
              </a:rPr>
              <a:t>", "</a:t>
            </a:r>
            <a:r>
              <a:rPr lang="zh-CN" altLang="en-US" dirty="0">
                <a:solidFill>
                  <a:schemeClr val="tx1"/>
                </a:solidFill>
              </a:rPr>
              <a:t>用户名或密码错误</a:t>
            </a:r>
            <a:r>
              <a:rPr lang="en-US" altLang="zh-CN" dirty="0">
                <a:solidFill>
                  <a:schemeClr val="tx1"/>
                </a:solidFill>
              </a:rPr>
              <a:t>");</a:t>
            </a:r>
          </a:p>
          <a:p>
            <a:pPr marL="0" indent="0">
              <a:buNone/>
            </a:pPr>
            <a:r>
              <a:rPr lang="en-US" altLang="zh-CN" dirty="0">
                <a:solidFill>
                  <a:schemeClr val="tx1"/>
                </a:solidFill>
              </a:rPr>
              <a:t>  </a:t>
            </a:r>
            <a:r>
              <a:rPr lang="en-US" altLang="zh-CN" dirty="0" smtClean="0">
                <a:solidFill>
                  <a:schemeClr val="tx1"/>
                </a:solidFill>
              </a:rPr>
              <a:t>        </a:t>
            </a:r>
            <a:r>
              <a:rPr lang="en-US" altLang="zh-CN" dirty="0" err="1" smtClean="0">
                <a:solidFill>
                  <a:schemeClr val="tx1"/>
                </a:solidFill>
              </a:rPr>
              <a:t>RequestDispatcher</a:t>
            </a:r>
            <a:r>
              <a:rPr lang="en-US" altLang="zh-CN" dirty="0" smtClean="0">
                <a:solidFill>
                  <a:schemeClr val="tx1"/>
                </a:solidFill>
              </a:rPr>
              <a:t>  </a:t>
            </a:r>
            <a:r>
              <a:rPr lang="en-US" altLang="zh-CN" dirty="0" err="1">
                <a:solidFill>
                  <a:schemeClr val="tx1"/>
                </a:solidFill>
              </a:rPr>
              <a:t>rd</a:t>
            </a:r>
            <a:r>
              <a:rPr lang="en-US" altLang="zh-CN" dirty="0">
                <a:solidFill>
                  <a:schemeClr val="tx1"/>
                </a:solidFill>
              </a:rPr>
              <a:t> = </a:t>
            </a:r>
          </a:p>
          <a:p>
            <a:pPr marL="0" indent="0">
              <a:buNone/>
            </a:pPr>
            <a:r>
              <a:rPr lang="en-US" altLang="zh-CN" dirty="0">
                <a:solidFill>
                  <a:schemeClr val="tx1"/>
                </a:solidFill>
              </a:rPr>
              <a:t>  </a:t>
            </a:r>
            <a:r>
              <a:rPr lang="en-US" altLang="zh-CN" dirty="0" smtClean="0">
                <a:solidFill>
                  <a:schemeClr val="tx1"/>
                </a:solidFill>
              </a:rPr>
              <a:t>         </a:t>
            </a:r>
            <a:r>
              <a:rPr lang="en-US" altLang="zh-CN" dirty="0" err="1" smtClean="0">
                <a:solidFill>
                  <a:schemeClr val="tx1"/>
                </a:solidFill>
              </a:rPr>
              <a:t>request.getRequestDispatcher</a:t>
            </a:r>
            <a:r>
              <a:rPr lang="en-US" altLang="zh-CN" dirty="0">
                <a:solidFill>
                  <a:schemeClr val="tx1"/>
                </a:solidFill>
              </a:rPr>
              <a:t>("</a:t>
            </a:r>
            <a:r>
              <a:rPr lang="en-US" altLang="zh-CN" dirty="0" err="1">
                <a:solidFill>
                  <a:schemeClr val="tx1"/>
                </a:solidFill>
              </a:rPr>
              <a:t>login.jsp</a:t>
            </a:r>
            <a:r>
              <a:rPr lang="en-US" altLang="zh-CN" dirty="0">
                <a:solidFill>
                  <a:schemeClr val="tx1"/>
                </a:solidFill>
              </a:rPr>
              <a:t>");</a:t>
            </a:r>
          </a:p>
          <a:p>
            <a:pPr marL="0" indent="0">
              <a:buNone/>
            </a:pPr>
            <a:r>
              <a:rPr lang="en-US" altLang="zh-CN" dirty="0">
                <a:solidFill>
                  <a:schemeClr val="tx1"/>
                </a:solidFill>
              </a:rPr>
              <a:t>  </a:t>
            </a:r>
            <a:r>
              <a:rPr lang="en-US" altLang="zh-CN" dirty="0" smtClean="0">
                <a:solidFill>
                  <a:schemeClr val="tx1"/>
                </a:solidFill>
              </a:rPr>
              <a:t>         </a:t>
            </a:r>
            <a:r>
              <a:rPr lang="en-US" altLang="zh-CN" dirty="0" err="1" smtClean="0">
                <a:solidFill>
                  <a:schemeClr val="tx1"/>
                </a:solidFill>
              </a:rPr>
              <a:t>rd.forward</a:t>
            </a:r>
            <a:r>
              <a:rPr lang="en-US" altLang="zh-CN" dirty="0" smtClean="0">
                <a:solidFill>
                  <a:schemeClr val="tx1"/>
                </a:solidFill>
              </a:rPr>
              <a:t>(request</a:t>
            </a:r>
            <a:r>
              <a:rPr lang="en-US" altLang="zh-CN" dirty="0">
                <a:solidFill>
                  <a:schemeClr val="tx1"/>
                </a:solidFill>
              </a:rPr>
              <a:t>, response);</a:t>
            </a:r>
            <a:endParaRPr lang="zh-CN" altLang="en-US" dirty="0">
              <a:solidFill>
                <a:schemeClr val="tx1"/>
              </a:solidFill>
            </a:endParaRPr>
          </a:p>
        </p:txBody>
      </p:sp>
    </p:spTree>
    <p:extLst>
      <p:ext uri="{BB962C8B-B14F-4D97-AF65-F5344CB8AC3E}">
        <p14:creationId xmlns:p14="http://schemas.microsoft.com/office/powerpoint/2010/main" val="1956543717"/>
      </p:ext>
    </p:extLst>
  </p:cSld>
  <p:clrMapOvr>
    <a:masterClrMapping/>
  </p:clrMapOvr>
  <p:transition spd="slow">
    <p:randomBar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6013954"/>
          </a:xfrm>
        </p:spPr>
        <p:txBody>
          <a:bodyPr/>
          <a:lstStyle/>
          <a:p>
            <a:pPr marL="0" indent="0">
              <a:buNone/>
            </a:pPr>
            <a:r>
              <a:rPr lang="en-US" altLang="zh-CN" dirty="0" smtClean="0"/>
              <a:t>2.</a:t>
            </a:r>
            <a:r>
              <a:rPr lang="zh-CN" altLang="en-US" dirty="0" smtClean="0"/>
              <a:t>声明式处理（即交给容器来处理）</a:t>
            </a:r>
            <a:endParaRPr lang="en-US" altLang="zh-CN" dirty="0" smtClean="0"/>
          </a:p>
          <a:p>
            <a:pPr marL="0" indent="0">
              <a:buNone/>
            </a:pPr>
            <a:r>
              <a:rPr lang="en-US" altLang="zh-CN" dirty="0"/>
              <a:t> </a:t>
            </a:r>
            <a:r>
              <a:rPr lang="en-US" altLang="zh-CN" dirty="0" smtClean="0"/>
              <a:t> 1)</a:t>
            </a:r>
            <a:r>
              <a:rPr lang="zh-CN" altLang="en-US" dirty="0" smtClean="0"/>
              <a:t>捕获异常，然后抛出异常给容器</a:t>
            </a:r>
            <a:endParaRPr lang="en-US" altLang="zh-CN" dirty="0" smtClean="0"/>
          </a:p>
          <a:p>
            <a:pPr marL="0" indent="0">
              <a:buNone/>
            </a:pPr>
            <a:r>
              <a:rPr lang="en-US" altLang="zh-CN" dirty="0"/>
              <a:t> </a:t>
            </a:r>
            <a:r>
              <a:rPr lang="en-US" altLang="zh-CN" dirty="0" smtClean="0"/>
              <a:t> 2)</a:t>
            </a:r>
            <a:r>
              <a:rPr lang="zh-CN" altLang="en-US" dirty="0" smtClean="0"/>
              <a:t>在</a:t>
            </a:r>
            <a:r>
              <a:rPr lang="en-US" altLang="zh-CN" dirty="0" smtClean="0"/>
              <a:t>web.xml</a:t>
            </a:r>
            <a:r>
              <a:rPr lang="zh-CN" altLang="en-US" dirty="0" smtClean="0"/>
              <a:t>中配置异常处理页面</a:t>
            </a:r>
            <a:endParaRPr lang="en-US" altLang="zh-CN" dirty="0" smtClean="0"/>
          </a:p>
          <a:p>
            <a:pPr marL="0" indent="0">
              <a:buNone/>
            </a:pPr>
            <a:r>
              <a:rPr lang="zh-CN" altLang="en-US" dirty="0" smtClean="0"/>
              <a:t>注：一般系统异常用这种，不太灵活，不可恢复的错误</a:t>
            </a:r>
            <a:endParaRPr lang="en-US" altLang="zh-CN" dirty="0" smtClean="0"/>
          </a:p>
          <a:p>
            <a:pPr marL="0" indent="0">
              <a:buNone/>
            </a:pPr>
            <a:r>
              <a:rPr lang="zh-CN" altLang="en-US" dirty="0" smtClean="0"/>
              <a:t>例如：</a:t>
            </a:r>
            <a:r>
              <a:rPr lang="en-US" altLang="zh-CN" sz="2400" dirty="0"/>
              <a:t>throw new </a:t>
            </a:r>
            <a:r>
              <a:rPr lang="en-US" altLang="zh-CN" sz="2400" dirty="0" err="1"/>
              <a:t>ServletException</a:t>
            </a:r>
            <a:r>
              <a:rPr lang="en-US" altLang="zh-CN" sz="2400" dirty="0"/>
              <a:t>(e);</a:t>
            </a:r>
            <a:endParaRPr lang="en-US" altLang="zh-CN" sz="2400" dirty="0" smtClean="0"/>
          </a:p>
          <a:p>
            <a:pPr marL="0" indent="0">
              <a:buNone/>
            </a:pPr>
            <a:r>
              <a:rPr lang="en-US" altLang="zh-CN" dirty="0"/>
              <a:t> </a:t>
            </a:r>
            <a:r>
              <a:rPr lang="en-US" altLang="zh-CN" dirty="0" smtClean="0"/>
              <a:t>   </a:t>
            </a:r>
            <a:r>
              <a:rPr lang="en-US" altLang="zh-CN" sz="2800" dirty="0"/>
              <a:t>&lt;error-page&gt;</a:t>
            </a:r>
          </a:p>
          <a:p>
            <a:pPr marL="0" indent="0">
              <a:buNone/>
            </a:pPr>
            <a:r>
              <a:rPr lang="en-US" altLang="zh-CN" sz="2800" dirty="0"/>
              <a:t>   </a:t>
            </a:r>
            <a:r>
              <a:rPr lang="en-US" altLang="zh-CN" sz="2800" dirty="0" smtClean="0"/>
              <a:t>     </a:t>
            </a:r>
            <a:r>
              <a:rPr lang="en-US" altLang="zh-CN" sz="2800" dirty="0"/>
              <a:t>&lt;</a:t>
            </a:r>
            <a:r>
              <a:rPr lang="en-US" altLang="zh-CN" sz="2800" dirty="0" smtClean="0"/>
              <a:t>exception-   type&gt;</a:t>
            </a:r>
            <a:r>
              <a:rPr lang="en-US" altLang="zh-CN" sz="2800" dirty="0" err="1" smtClean="0"/>
              <a:t>javax.servlet.servletException</a:t>
            </a:r>
            <a:r>
              <a:rPr lang="en-US" altLang="zh-CN" sz="2800" dirty="0"/>
              <a:t>&lt;/exception-type&gt;</a:t>
            </a:r>
          </a:p>
          <a:p>
            <a:pPr marL="0" indent="0">
              <a:buNone/>
            </a:pPr>
            <a:r>
              <a:rPr lang="en-US" altLang="zh-CN" sz="2800" dirty="0"/>
              <a:t>     </a:t>
            </a:r>
            <a:r>
              <a:rPr lang="en-US" altLang="zh-CN" sz="2800" dirty="0" smtClean="0"/>
              <a:t>   &lt;</a:t>
            </a:r>
            <a:r>
              <a:rPr lang="en-US" altLang="zh-CN" sz="2800" dirty="0"/>
              <a:t>location&gt;/</a:t>
            </a:r>
            <a:r>
              <a:rPr lang="en-US" altLang="zh-CN" sz="2800" dirty="0" err="1"/>
              <a:t>error.jsp</a:t>
            </a:r>
            <a:r>
              <a:rPr lang="en-US" altLang="zh-CN" sz="2800" dirty="0"/>
              <a:t>&lt;/location&gt;</a:t>
            </a:r>
          </a:p>
          <a:p>
            <a:pPr marL="0" indent="0">
              <a:buNone/>
            </a:pPr>
            <a:r>
              <a:rPr lang="en-US" altLang="zh-CN" sz="2800" dirty="0"/>
              <a:t>  &lt;/error-page&gt;</a:t>
            </a:r>
            <a:endParaRPr lang="zh-CN" altLang="en-US" sz="2800" dirty="0"/>
          </a:p>
        </p:txBody>
      </p:sp>
    </p:spTree>
    <p:extLst>
      <p:ext uri="{BB962C8B-B14F-4D97-AF65-F5344CB8AC3E}">
        <p14:creationId xmlns:p14="http://schemas.microsoft.com/office/powerpoint/2010/main" val="3597639241"/>
      </p:ext>
    </p:extLst>
  </p:cSld>
  <p:clrMapOvr>
    <a:masterClrMapping/>
  </p:clrMapOvr>
  <p:transition spd="slow">
    <p:randomBar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82460"/>
            <a:ext cx="6336258" cy="830997"/>
          </a:xfrm>
        </p:spPr>
        <p:txBody>
          <a:bodyPr/>
          <a:lstStyle/>
          <a:p>
            <a:pPr eaLnBrk="1" hangingPunct="1"/>
            <a:r>
              <a:rPr lang="en-US" altLang="zh-CN" sz="4800" dirty="0">
                <a:latin typeface="黑体" panose="02010609060101010101" pitchFamily="49" charset="-122"/>
                <a:ea typeface="黑体" panose="02010609060101010101" pitchFamily="49" charset="-122"/>
              </a:rPr>
              <a:t>6</a:t>
            </a:r>
            <a:r>
              <a:rPr lang="en-US" altLang="zh-CN" sz="4800" dirty="0" smtClean="0">
                <a:latin typeface="黑体" panose="02010609060101010101" pitchFamily="49" charset="-122"/>
                <a:ea typeface="黑体" panose="02010609060101010101" pitchFamily="49" charset="-122"/>
              </a:rPr>
              <a:t>.</a:t>
            </a:r>
            <a:r>
              <a:rPr lang="zh-CN" altLang="en-US" sz="4800" dirty="0" smtClean="0">
                <a:latin typeface="黑体" panose="02010609060101010101" pitchFamily="49" charset="-122"/>
                <a:ea typeface="黑体" panose="02010609060101010101" pitchFamily="49" charset="-122"/>
              </a:rPr>
              <a:t>  其它</a:t>
            </a:r>
            <a:r>
              <a:rPr lang="en-US" altLang="zh-CN" sz="4800" dirty="0" smtClean="0">
                <a:latin typeface="黑体" panose="02010609060101010101" pitchFamily="49" charset="-122"/>
                <a:ea typeface="黑体" panose="02010609060101010101" pitchFamily="49" charset="-122"/>
              </a:rPr>
              <a:t>JSP</a:t>
            </a:r>
            <a:r>
              <a:rPr lang="zh-CN" altLang="en-US" sz="4800" dirty="0" smtClean="0">
                <a:latin typeface="黑体" panose="02010609060101010101" pitchFamily="49" charset="-122"/>
                <a:ea typeface="黑体" panose="02010609060101010101" pitchFamily="49" charset="-122"/>
              </a:rPr>
              <a:t>隐式对象</a:t>
            </a:r>
            <a:endParaRPr lang="zh-CN" altLang="en-US" sz="4800" b="1" dirty="0" smtClean="0">
              <a:latin typeface="黑体" panose="02010609060101010101" pitchFamily="49" charset="-122"/>
              <a:ea typeface="黑体" panose="02010609060101010101" pitchFamily="49" charset="-122"/>
            </a:endParaRPr>
          </a:p>
        </p:txBody>
      </p:sp>
      <p:sp>
        <p:nvSpPr>
          <p:cNvPr id="2" name="副标题 1"/>
          <p:cNvSpPr>
            <a:spLocks noGrp="1"/>
          </p:cNvSpPr>
          <p:nvPr>
            <p:ph type="subTitle" idx="1"/>
          </p:nvPr>
        </p:nvSpPr>
        <p:spPr>
          <a:xfrm>
            <a:off x="3707904" y="3958208"/>
            <a:ext cx="5256584" cy="707886"/>
          </a:xfrm>
        </p:spPr>
        <p:txBody>
          <a:bodyPr/>
          <a:lstStyle/>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96507753"/>
      </p:ext>
    </p:extLst>
  </p:cSld>
  <p:clrMapOvr>
    <a:masterClrMapping/>
  </p:clrMapOvr>
  <p:transition spd="slow">
    <p:randomBar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b="1" dirty="0" smtClean="0">
                <a:solidFill>
                  <a:srgbClr val="FFFF00"/>
                </a:solidFill>
              </a:rPr>
              <a:t>Application</a:t>
            </a:r>
            <a:r>
              <a:rPr lang="zh-CN" altLang="en-US" b="1" dirty="0">
                <a:solidFill>
                  <a:srgbClr val="FFFF00"/>
                </a:solidFill>
              </a:rPr>
              <a:t>隐含对象 </a:t>
            </a:r>
          </a:p>
        </p:txBody>
      </p:sp>
      <p:sp>
        <p:nvSpPr>
          <p:cNvPr id="2" name="内容占位符 1"/>
          <p:cNvSpPr>
            <a:spLocks noGrp="1"/>
          </p:cNvSpPr>
          <p:nvPr>
            <p:ph idx="1"/>
          </p:nvPr>
        </p:nvSpPr>
        <p:spPr>
          <a:xfrm>
            <a:off x="0" y="908720"/>
            <a:ext cx="9144000" cy="2074414"/>
          </a:xfrm>
        </p:spPr>
        <p:txBody>
          <a:bodyPr/>
          <a:lstStyle/>
          <a:p>
            <a:r>
              <a:rPr lang="zh-CN" altLang="en-US" sz="2800" dirty="0">
                <a:latin typeface="+mn-ea"/>
              </a:rPr>
              <a:t>访问</a:t>
            </a:r>
            <a:r>
              <a:rPr lang="en-US" altLang="zh-CN" sz="2800" dirty="0">
                <a:latin typeface="+mn-ea"/>
              </a:rPr>
              <a:t>Web</a:t>
            </a:r>
            <a:r>
              <a:rPr lang="zh-CN" altLang="en-US" sz="2800" dirty="0">
                <a:latin typeface="+mn-ea"/>
              </a:rPr>
              <a:t>应用的初始</a:t>
            </a:r>
            <a:r>
              <a:rPr lang="zh-CN" altLang="en-US" sz="2800" dirty="0" smtClean="0">
                <a:latin typeface="+mn-ea"/>
              </a:rPr>
              <a:t>参数</a:t>
            </a:r>
            <a:endParaRPr lang="en-US" altLang="zh-CN" sz="2800" dirty="0" smtClean="0">
              <a:latin typeface="+mn-ea"/>
            </a:endParaRPr>
          </a:p>
          <a:p>
            <a:r>
              <a:rPr lang="en-US" altLang="zh-CN" sz="2800" dirty="0">
                <a:latin typeface="+mn-ea"/>
              </a:rPr>
              <a:t>application</a:t>
            </a:r>
            <a:r>
              <a:rPr lang="zh-CN" altLang="en-US" sz="2800" dirty="0">
                <a:latin typeface="+mn-ea"/>
              </a:rPr>
              <a:t>作用范围</a:t>
            </a:r>
            <a:r>
              <a:rPr lang="zh-CN" altLang="en-US" sz="2800" dirty="0" smtClean="0">
                <a:latin typeface="+mn-ea"/>
              </a:rPr>
              <a:t>变量</a:t>
            </a:r>
            <a:endParaRPr lang="en-US" altLang="zh-CN" sz="2800" dirty="0" smtClean="0">
              <a:latin typeface="+mn-ea"/>
            </a:endParaRPr>
          </a:p>
          <a:p>
            <a:r>
              <a:rPr lang="zh-CN" altLang="en-US" sz="2800" dirty="0">
                <a:latin typeface="+mn-ea"/>
              </a:rPr>
              <a:t>读取</a:t>
            </a:r>
            <a:r>
              <a:rPr lang="en-US" altLang="zh-CN" sz="2800" dirty="0">
                <a:latin typeface="+mn-ea"/>
              </a:rPr>
              <a:t>Servlet</a:t>
            </a:r>
            <a:r>
              <a:rPr lang="zh-CN" altLang="en-US" sz="2800" dirty="0">
                <a:latin typeface="+mn-ea"/>
              </a:rPr>
              <a:t>容器信息</a:t>
            </a:r>
            <a:endParaRPr lang="en-US" altLang="zh-CN" sz="2800" dirty="0">
              <a:latin typeface="+mn-ea"/>
            </a:endParaRPr>
          </a:p>
          <a:p>
            <a:r>
              <a:rPr lang="zh-CN" altLang="en-US" sz="2800" dirty="0">
                <a:latin typeface="+mn-ea"/>
              </a:rPr>
              <a:t>记录操作</a:t>
            </a:r>
            <a:r>
              <a:rPr lang="zh-CN" altLang="en-US" sz="2800" dirty="0" smtClean="0">
                <a:latin typeface="+mn-ea"/>
              </a:rPr>
              <a:t>日志</a:t>
            </a:r>
            <a:endParaRPr lang="zh-CN" altLang="en-US" sz="2800" dirty="0"/>
          </a:p>
        </p:txBody>
      </p:sp>
    </p:spTree>
    <p:extLst>
      <p:ext uri="{BB962C8B-B14F-4D97-AF65-F5344CB8AC3E}">
        <p14:creationId xmlns:p14="http://schemas.microsoft.com/office/powerpoint/2010/main" val="1453372953"/>
      </p:ext>
    </p:extLst>
  </p:cSld>
  <p:clrMapOvr>
    <a:masterClrMapping/>
  </p:clrMapOvr>
  <p:transition spd="slow">
    <p:randomBar dir="ver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b="1" dirty="0"/>
              <a:t>1</a:t>
            </a:r>
            <a:r>
              <a:rPr lang="zh-CN" altLang="en-US" b="1" dirty="0"/>
              <a:t>、访问</a:t>
            </a:r>
            <a:r>
              <a:rPr lang="en-US" altLang="zh-CN" b="1" dirty="0"/>
              <a:t>Web</a:t>
            </a:r>
            <a:r>
              <a:rPr lang="zh-CN" altLang="en-US" b="1" dirty="0"/>
              <a:t>应用的初始参数</a:t>
            </a:r>
          </a:p>
        </p:txBody>
      </p:sp>
      <p:sp>
        <p:nvSpPr>
          <p:cNvPr id="271363" name="Rectangle 3"/>
          <p:cNvSpPr>
            <a:spLocks noGrp="1" noChangeArrowheads="1"/>
          </p:cNvSpPr>
          <p:nvPr>
            <p:ph type="body" idx="1"/>
          </p:nvPr>
        </p:nvSpPr>
        <p:spPr>
          <a:xfrm>
            <a:off x="86816" y="980728"/>
            <a:ext cx="8949680" cy="224676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smtClean="0">
                <a:latin typeface="+mn-ea"/>
              </a:rPr>
              <a:t>Tomcat</a:t>
            </a:r>
            <a:r>
              <a:rPr lang="zh-CN" altLang="en-US" sz="2800" dirty="0">
                <a:latin typeface="+mn-ea"/>
              </a:rPr>
              <a:t>启动时，会自动加载合法的</a:t>
            </a:r>
            <a:r>
              <a:rPr lang="en-US" altLang="zh-CN" sz="2800" dirty="0">
                <a:latin typeface="+mn-ea"/>
              </a:rPr>
              <a:t>Web</a:t>
            </a:r>
            <a:r>
              <a:rPr lang="zh-CN" altLang="en-US" sz="2800" dirty="0">
                <a:latin typeface="+mn-ea"/>
              </a:rPr>
              <a:t>应用。在</a:t>
            </a:r>
            <a:r>
              <a:rPr lang="en-US" altLang="zh-CN" sz="2800" dirty="0">
                <a:latin typeface="+mn-ea"/>
              </a:rPr>
              <a:t>Web.xml</a:t>
            </a:r>
            <a:r>
              <a:rPr lang="zh-CN" altLang="en-US" sz="2800" dirty="0">
                <a:latin typeface="+mn-ea"/>
              </a:rPr>
              <a:t>文件中，定义一些全局的初始化参数，让</a:t>
            </a:r>
            <a:r>
              <a:rPr lang="en-US" altLang="zh-CN" sz="2800" dirty="0">
                <a:latin typeface="+mn-ea"/>
              </a:rPr>
              <a:t>Tomcat</a:t>
            </a:r>
            <a:r>
              <a:rPr lang="zh-CN" altLang="en-US" sz="2800" dirty="0">
                <a:latin typeface="+mn-ea"/>
              </a:rPr>
              <a:t>在启动</a:t>
            </a:r>
            <a:r>
              <a:rPr lang="en-US" altLang="zh-CN" sz="2800" dirty="0">
                <a:latin typeface="+mn-ea"/>
              </a:rPr>
              <a:t>Web</a:t>
            </a:r>
            <a:r>
              <a:rPr lang="zh-CN" altLang="en-US" sz="2800" dirty="0">
                <a:latin typeface="+mn-ea"/>
              </a:rPr>
              <a:t>应用时自动加载到</a:t>
            </a:r>
            <a:r>
              <a:rPr lang="en-US" altLang="zh-CN" sz="2800" dirty="0">
                <a:latin typeface="+mn-ea"/>
              </a:rPr>
              <a:t>Servlet</a:t>
            </a:r>
            <a:r>
              <a:rPr lang="zh-CN" altLang="en-US" sz="2800" dirty="0">
                <a:latin typeface="+mn-ea"/>
              </a:rPr>
              <a:t>容器中</a:t>
            </a:r>
            <a:r>
              <a:rPr lang="zh-CN" altLang="en-US" sz="2800" dirty="0" smtClean="0">
                <a:latin typeface="+mn-ea"/>
              </a:rPr>
              <a:t>，</a:t>
            </a:r>
            <a:r>
              <a:rPr lang="en-US" altLang="zh-CN" sz="2800" dirty="0" smtClean="0">
                <a:latin typeface="+mn-ea"/>
              </a:rPr>
              <a:t>Web</a:t>
            </a:r>
            <a:r>
              <a:rPr lang="zh-CN" altLang="en-US" sz="2800" dirty="0">
                <a:latin typeface="+mn-ea"/>
              </a:rPr>
              <a:t>应用中的</a:t>
            </a:r>
            <a:r>
              <a:rPr lang="en-US" altLang="zh-CN" sz="2800" dirty="0">
                <a:latin typeface="+mn-ea"/>
              </a:rPr>
              <a:t>Servlet</a:t>
            </a:r>
            <a:r>
              <a:rPr lang="zh-CN" altLang="en-US" sz="2800" dirty="0">
                <a:latin typeface="+mn-ea"/>
              </a:rPr>
              <a:t>程序通过访问</a:t>
            </a:r>
            <a:r>
              <a:rPr lang="en-US" altLang="zh-CN" sz="2800" dirty="0">
                <a:latin typeface="+mn-ea"/>
              </a:rPr>
              <a:t>Servlet</a:t>
            </a:r>
            <a:r>
              <a:rPr lang="zh-CN" altLang="en-US" sz="2800" dirty="0">
                <a:latin typeface="+mn-ea"/>
              </a:rPr>
              <a:t>容器获得这些全局初始化参数。 </a:t>
            </a:r>
          </a:p>
        </p:txBody>
      </p:sp>
    </p:spTree>
    <p:extLst>
      <p:ext uri="{BB962C8B-B14F-4D97-AF65-F5344CB8AC3E}">
        <p14:creationId xmlns:p14="http://schemas.microsoft.com/office/powerpoint/2010/main" val="2657478019"/>
      </p:ext>
    </p:extLst>
  </p:cSld>
  <p:clrMapOvr>
    <a:masterClrMapping/>
  </p:clrMapOvr>
  <p:transition spd="slow">
    <p:randomBar dir="ver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type="body" idx="1"/>
          </p:nvPr>
        </p:nvSpPr>
        <p:spPr>
          <a:xfrm>
            <a:off x="86816" y="980728"/>
            <a:ext cx="8949680" cy="147117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smtClean="0">
                <a:latin typeface="+mn-ea"/>
              </a:rPr>
              <a:t>(1)Web</a:t>
            </a:r>
            <a:r>
              <a:rPr lang="zh-CN" altLang="en-US" sz="2800" dirty="0">
                <a:latin typeface="+mn-ea"/>
              </a:rPr>
              <a:t>应用初始化参数的定义</a:t>
            </a:r>
          </a:p>
          <a:p>
            <a:pPr marL="0" indent="0" algn="just">
              <a:buNone/>
            </a:pPr>
            <a:r>
              <a:rPr lang="en-US" altLang="zh-CN" sz="2800" dirty="0">
                <a:latin typeface="+mn-ea"/>
              </a:rPr>
              <a:t>Web</a:t>
            </a:r>
            <a:r>
              <a:rPr lang="zh-CN" altLang="en-US" sz="2800" dirty="0">
                <a:latin typeface="+mn-ea"/>
              </a:rPr>
              <a:t>应用初始化参数是在</a:t>
            </a:r>
            <a:r>
              <a:rPr lang="en-US" altLang="zh-CN" sz="2800" dirty="0">
                <a:latin typeface="+mn-ea"/>
              </a:rPr>
              <a:t>Web</a:t>
            </a:r>
            <a:r>
              <a:rPr lang="zh-CN" altLang="en-US" sz="2800" dirty="0">
                <a:latin typeface="+mn-ea"/>
              </a:rPr>
              <a:t>应用的部署文件</a:t>
            </a:r>
            <a:r>
              <a:rPr lang="en-US" altLang="zh-CN" sz="2800" dirty="0">
                <a:latin typeface="+mn-ea"/>
              </a:rPr>
              <a:t>WEB-INF\web.xml</a:t>
            </a:r>
            <a:r>
              <a:rPr lang="zh-CN" altLang="en-US" sz="2800" dirty="0">
                <a:latin typeface="+mn-ea"/>
              </a:rPr>
              <a:t>中定义，基本语法格式为：</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
        <p:nvSpPr>
          <p:cNvPr id="3" name="TextBox 2"/>
          <p:cNvSpPr txBox="1"/>
          <p:nvPr/>
        </p:nvSpPr>
        <p:spPr>
          <a:xfrm>
            <a:off x="0" y="2492896"/>
            <a:ext cx="9144000" cy="2031325"/>
          </a:xfrm>
          <a:prstGeom prst="rect">
            <a:avLst/>
          </a:prstGeom>
          <a:solidFill>
            <a:schemeClr val="tx1"/>
          </a:solidFill>
          <a:ln>
            <a:solidFill>
              <a:schemeClr val="accent1"/>
            </a:solidFill>
          </a:ln>
        </p:spPr>
        <p:txBody>
          <a:bodyPr wrap="square" rtlCol="0">
            <a:spAutoFit/>
          </a:bodyPr>
          <a:lstStyle>
            <a:defPPr>
              <a:defRPr lang="en-US"/>
            </a:defPPr>
            <a:lvl1pPr>
              <a:spcBef>
                <a:spcPts val="600"/>
              </a:spcBef>
              <a:spcAft>
                <a:spcPts val="600"/>
              </a:spcAft>
              <a:defRPr sz="2000" b="1">
                <a:solidFill>
                  <a:schemeClr val="bg1"/>
                </a:solidFill>
                <a:latin typeface="+mn-ea"/>
                <a:ea typeface="+mn-ea"/>
              </a:defRPr>
            </a:lvl1pPr>
          </a:lstStyle>
          <a:p>
            <a:r>
              <a:rPr lang="en-US" altLang="zh-CN" sz="2400" dirty="0"/>
              <a:t>&lt;context-</a:t>
            </a:r>
            <a:r>
              <a:rPr lang="en-US" altLang="zh-CN" sz="2400" dirty="0" err="1"/>
              <a:t>param</a:t>
            </a:r>
            <a:r>
              <a:rPr lang="en-US" altLang="zh-CN" sz="2400" dirty="0"/>
              <a:t>&gt;</a:t>
            </a:r>
          </a:p>
          <a:p>
            <a:r>
              <a:rPr lang="en-US" altLang="zh-CN" sz="2400" dirty="0"/>
              <a:t> &lt;</a:t>
            </a:r>
            <a:r>
              <a:rPr lang="en-US" altLang="zh-CN" sz="2400" dirty="0" err="1"/>
              <a:t>param</a:t>
            </a:r>
            <a:r>
              <a:rPr lang="en-US" altLang="zh-CN" sz="2400" dirty="0"/>
              <a:t>-name&gt;</a:t>
            </a:r>
            <a:r>
              <a:rPr lang="zh-CN" altLang="en-US" sz="2400" dirty="0"/>
              <a:t>参数名</a:t>
            </a:r>
            <a:r>
              <a:rPr lang="en-US" altLang="zh-CN" sz="2400" dirty="0"/>
              <a:t>&lt;/</a:t>
            </a:r>
            <a:r>
              <a:rPr lang="en-US" altLang="zh-CN" sz="2400" dirty="0" err="1"/>
              <a:t>param</a:t>
            </a:r>
            <a:r>
              <a:rPr lang="en-US" altLang="zh-CN" sz="2400" dirty="0"/>
              <a:t>-name&gt;</a:t>
            </a:r>
          </a:p>
          <a:p>
            <a:r>
              <a:rPr lang="en-US" altLang="zh-CN" sz="2400" dirty="0"/>
              <a:t> &lt;</a:t>
            </a:r>
            <a:r>
              <a:rPr lang="en-US" altLang="zh-CN" sz="2400" dirty="0" err="1"/>
              <a:t>param</a:t>
            </a:r>
            <a:r>
              <a:rPr lang="en-US" altLang="zh-CN" sz="2400" dirty="0"/>
              <a:t>-value&gt;</a:t>
            </a:r>
            <a:r>
              <a:rPr lang="zh-CN" altLang="en-US" sz="2400" dirty="0"/>
              <a:t>参数值</a:t>
            </a:r>
            <a:r>
              <a:rPr lang="en-US" altLang="zh-CN" sz="2400" dirty="0"/>
              <a:t>&lt;/</a:t>
            </a:r>
            <a:r>
              <a:rPr lang="en-US" altLang="zh-CN" sz="2400" dirty="0" err="1"/>
              <a:t>param</a:t>
            </a:r>
            <a:r>
              <a:rPr lang="en-US" altLang="zh-CN" sz="2400" dirty="0"/>
              <a:t>-value&gt;</a:t>
            </a:r>
          </a:p>
          <a:p>
            <a:r>
              <a:rPr lang="en-US" altLang="zh-CN" sz="2400" dirty="0"/>
              <a:t>&lt;/context-</a:t>
            </a:r>
            <a:r>
              <a:rPr lang="en-US" altLang="zh-CN" sz="2400" dirty="0" err="1"/>
              <a:t>param</a:t>
            </a:r>
            <a:r>
              <a:rPr lang="en-US" altLang="zh-CN" sz="2400" dirty="0"/>
              <a:t>&gt;</a:t>
            </a:r>
            <a:endParaRPr lang="zh-CN" altLang="en-US" sz="2400" dirty="0"/>
          </a:p>
        </p:txBody>
      </p:sp>
    </p:spTree>
    <p:extLst>
      <p:ext uri="{BB962C8B-B14F-4D97-AF65-F5344CB8AC3E}">
        <p14:creationId xmlns:p14="http://schemas.microsoft.com/office/powerpoint/2010/main" val="4159659713"/>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2259080"/>
          </a:xfrm>
        </p:spPr>
        <p:txBody>
          <a:bodyPr/>
          <a:lstStyle/>
          <a:p>
            <a:pPr marL="0" indent="0">
              <a:buNone/>
            </a:pPr>
            <a:r>
              <a:rPr lang="en-US" altLang="zh-CN" dirty="0"/>
              <a:t>step4</a:t>
            </a:r>
            <a:r>
              <a:rPr lang="zh-CN" altLang="zh-CN" dirty="0"/>
              <a:t>：在转发的目的地，可以</a:t>
            </a:r>
            <a:r>
              <a:rPr lang="zh-CN" altLang="zh-CN" dirty="0" smtClean="0"/>
              <a:t>使用</a:t>
            </a:r>
            <a:r>
              <a:rPr lang="en-US" altLang="zh-CN" dirty="0" smtClean="0"/>
              <a:t> </a:t>
            </a:r>
          </a:p>
          <a:p>
            <a:pPr marL="0" indent="0">
              <a:buNone/>
            </a:pPr>
            <a:r>
              <a:rPr lang="en-US" altLang="zh-CN" dirty="0" smtClean="0"/>
              <a:t>   </a:t>
            </a:r>
            <a:r>
              <a:rPr lang="en-US" altLang="zh-CN" dirty="0" err="1" smtClean="0"/>
              <a:t>request.getAttribute</a:t>
            </a:r>
            <a:r>
              <a:rPr lang="zh-CN" altLang="zh-CN" dirty="0"/>
              <a:t>方法获得绑定的数据，然后进行处理。</a:t>
            </a:r>
          </a:p>
          <a:p>
            <a:endParaRPr lang="zh-CN" altLang="en-US" dirty="0"/>
          </a:p>
        </p:txBody>
      </p:sp>
    </p:spTree>
    <p:extLst>
      <p:ext uri="{BB962C8B-B14F-4D97-AF65-F5344CB8AC3E}">
        <p14:creationId xmlns:p14="http://schemas.microsoft.com/office/powerpoint/2010/main" val="312756053"/>
      </p:ext>
    </p:extLst>
  </p:cSld>
  <p:clrMapOvr>
    <a:masterClrMapping/>
  </p:clrMapOvr>
  <p:transition spd="slow">
    <p:randomBar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p:cNvSpPr>
            <a:spLocks noGrp="1" noChangeArrowheads="1"/>
          </p:cNvSpPr>
          <p:nvPr>
            <p:ph type="body" idx="1"/>
          </p:nvPr>
        </p:nvSpPr>
        <p:spPr>
          <a:xfrm>
            <a:off x="0" y="908720"/>
            <a:ext cx="9144000" cy="207441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zh-CN" altLang="en-US" sz="2800" dirty="0" smtClean="0">
                <a:latin typeface="+mn-ea"/>
              </a:rPr>
              <a:t>定义</a:t>
            </a:r>
            <a:r>
              <a:rPr lang="zh-CN" altLang="en-US" sz="2800" dirty="0">
                <a:latin typeface="+mn-ea"/>
              </a:rPr>
              <a:t>三个初始化参数</a:t>
            </a:r>
            <a:r>
              <a:rPr lang="zh-CN" altLang="en-US" sz="2800" dirty="0" smtClean="0">
                <a:latin typeface="+mn-ea"/>
              </a:rPr>
              <a:t>：</a:t>
            </a:r>
            <a:endParaRPr lang="en-US" altLang="zh-CN" sz="2800" dirty="0" smtClean="0">
              <a:latin typeface="+mn-ea"/>
            </a:endParaRPr>
          </a:p>
          <a:p>
            <a:pPr marL="0" indent="0" algn="just">
              <a:buNone/>
            </a:pPr>
            <a:r>
              <a:rPr lang="en-US" altLang="zh-CN" sz="2800" dirty="0" err="1" smtClean="0">
                <a:latin typeface="+mn-ea"/>
              </a:rPr>
              <a:t>DBLoginName</a:t>
            </a:r>
            <a:r>
              <a:rPr lang="en-US" altLang="zh-CN" sz="2800" dirty="0" smtClean="0">
                <a:latin typeface="+mn-ea"/>
              </a:rPr>
              <a:t>=admin</a:t>
            </a:r>
          </a:p>
          <a:p>
            <a:pPr marL="0" indent="0" algn="just">
              <a:buNone/>
            </a:pPr>
            <a:r>
              <a:rPr lang="en-US" altLang="zh-CN" sz="2800" dirty="0" err="1" smtClean="0">
                <a:latin typeface="+mn-ea"/>
              </a:rPr>
              <a:t>DBLoginPassword</a:t>
            </a:r>
            <a:r>
              <a:rPr lang="en-US" altLang="zh-CN" sz="2800" dirty="0" smtClean="0">
                <a:latin typeface="+mn-ea"/>
              </a:rPr>
              <a:t>=123</a:t>
            </a:r>
          </a:p>
          <a:p>
            <a:pPr marL="0" indent="0" algn="just">
              <a:buNone/>
            </a:pPr>
            <a:r>
              <a:rPr lang="en-US" altLang="zh-CN" sz="2800" dirty="0" err="1" smtClean="0">
                <a:latin typeface="+mn-ea"/>
              </a:rPr>
              <a:t>DBmsg</a:t>
            </a:r>
            <a:r>
              <a:rPr lang="en-US" altLang="zh-CN" sz="2800" dirty="0">
                <a:latin typeface="+mn-ea"/>
              </a:rPr>
              <a:t>=/</a:t>
            </a:r>
            <a:r>
              <a:rPr lang="en-US" altLang="zh-CN" sz="2800" dirty="0" err="1" smtClean="0">
                <a:latin typeface="+mn-ea"/>
              </a:rPr>
              <a:t>msg.properties</a:t>
            </a:r>
            <a:endParaRPr lang="zh-CN" altLang="en-US" sz="2800" dirty="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
        <p:nvSpPr>
          <p:cNvPr id="5" name="TextBox 4"/>
          <p:cNvSpPr txBox="1"/>
          <p:nvPr/>
        </p:nvSpPr>
        <p:spPr>
          <a:xfrm>
            <a:off x="0" y="2996952"/>
            <a:ext cx="9144000" cy="3447098"/>
          </a:xfrm>
          <a:prstGeom prst="rect">
            <a:avLst/>
          </a:prstGeom>
          <a:solidFill>
            <a:schemeClr val="accent3">
              <a:lumMod val="50000"/>
            </a:schemeClr>
          </a:solidFill>
          <a:ln>
            <a:solidFill>
              <a:schemeClr val="accent1"/>
            </a:solidFill>
          </a:ln>
        </p:spPr>
        <p:txBody>
          <a:bodyPr wrap="square" rtlCol="0">
            <a:spAutoFit/>
          </a:bodyPr>
          <a:lstStyle>
            <a:defPPr>
              <a:defRPr lang="en-US"/>
            </a:defPPr>
            <a:lvl1pPr>
              <a:spcBef>
                <a:spcPts val="600"/>
              </a:spcBef>
              <a:spcAft>
                <a:spcPts val="600"/>
              </a:spcAft>
              <a:defRPr sz="2000" b="1">
                <a:solidFill>
                  <a:schemeClr val="bg1"/>
                </a:solidFill>
                <a:latin typeface="+mn-ea"/>
                <a:ea typeface="+mn-ea"/>
              </a:defRPr>
            </a:lvl1pPr>
          </a:lstStyle>
          <a:p>
            <a:pPr>
              <a:spcBef>
                <a:spcPts val="0"/>
              </a:spcBef>
              <a:spcAft>
                <a:spcPts val="0"/>
              </a:spcAft>
            </a:pPr>
            <a:r>
              <a:rPr lang="en-US" altLang="zh-CN" sz="1800" dirty="0"/>
              <a:t>&lt;context-</a:t>
            </a:r>
            <a:r>
              <a:rPr lang="en-US" altLang="zh-CN" sz="1800" dirty="0" err="1"/>
              <a:t>param</a:t>
            </a:r>
            <a:r>
              <a:rPr lang="en-US" altLang="zh-CN" sz="1800" dirty="0"/>
              <a:t>&gt;</a:t>
            </a:r>
          </a:p>
          <a:p>
            <a:pPr>
              <a:spcBef>
                <a:spcPts val="0"/>
              </a:spcBef>
              <a:spcAft>
                <a:spcPts val="0"/>
              </a:spcAft>
            </a:pPr>
            <a:r>
              <a:rPr lang="en-US" altLang="zh-CN" sz="1800" dirty="0"/>
              <a:t> &lt;</a:t>
            </a:r>
            <a:r>
              <a:rPr lang="en-US" altLang="zh-CN" sz="1800" dirty="0" err="1"/>
              <a:t>param</a:t>
            </a:r>
            <a:r>
              <a:rPr lang="en-US" altLang="zh-CN" sz="1800" dirty="0"/>
              <a:t>-name&gt;</a:t>
            </a:r>
            <a:r>
              <a:rPr lang="en-US" altLang="zh-CN" sz="1800" dirty="0" err="1"/>
              <a:t>DBloginName</a:t>
            </a:r>
            <a:r>
              <a:rPr lang="en-US" altLang="zh-CN" sz="1800" dirty="0"/>
              <a:t>&lt;/</a:t>
            </a:r>
            <a:r>
              <a:rPr lang="en-US" altLang="zh-CN" sz="1800" dirty="0" err="1"/>
              <a:t>param</a:t>
            </a:r>
            <a:r>
              <a:rPr lang="en-US" altLang="zh-CN" sz="1800" dirty="0"/>
              <a:t>-name&gt;</a:t>
            </a:r>
          </a:p>
          <a:p>
            <a:pPr>
              <a:spcBef>
                <a:spcPts val="0"/>
              </a:spcBef>
              <a:spcAft>
                <a:spcPts val="0"/>
              </a:spcAft>
            </a:pPr>
            <a:r>
              <a:rPr lang="en-US" altLang="zh-CN" sz="1800" dirty="0"/>
              <a:t> &lt;</a:t>
            </a:r>
            <a:r>
              <a:rPr lang="en-US" altLang="zh-CN" sz="1800" dirty="0" err="1"/>
              <a:t>param</a:t>
            </a:r>
            <a:r>
              <a:rPr lang="en-US" altLang="zh-CN" sz="1800" dirty="0"/>
              <a:t>-value&gt;admin&lt;/</a:t>
            </a:r>
            <a:r>
              <a:rPr lang="en-US" altLang="zh-CN" sz="1800" dirty="0" err="1"/>
              <a:t>param</a:t>
            </a:r>
            <a:r>
              <a:rPr lang="en-US" altLang="zh-CN" sz="1800" dirty="0"/>
              <a:t>-value&gt;</a:t>
            </a:r>
          </a:p>
          <a:p>
            <a:pPr>
              <a:spcBef>
                <a:spcPts val="0"/>
              </a:spcBef>
              <a:spcAft>
                <a:spcPts val="0"/>
              </a:spcAft>
            </a:pPr>
            <a:r>
              <a:rPr lang="en-US" altLang="zh-CN" sz="1800" dirty="0"/>
              <a:t>&lt;/context-</a:t>
            </a:r>
            <a:r>
              <a:rPr lang="en-US" altLang="zh-CN" sz="1800" dirty="0" err="1"/>
              <a:t>param</a:t>
            </a:r>
            <a:r>
              <a:rPr lang="en-US" altLang="zh-CN" sz="1800" dirty="0"/>
              <a:t>&gt;</a:t>
            </a:r>
            <a:endParaRPr lang="zh-CN" altLang="en-US" sz="1800" dirty="0"/>
          </a:p>
          <a:p>
            <a:pPr>
              <a:spcBef>
                <a:spcPts val="0"/>
              </a:spcBef>
              <a:spcAft>
                <a:spcPts val="0"/>
              </a:spcAft>
            </a:pPr>
            <a:r>
              <a:rPr lang="en-US" altLang="zh-CN" sz="1800" dirty="0"/>
              <a:t>&lt;context-</a:t>
            </a:r>
            <a:r>
              <a:rPr lang="en-US" altLang="zh-CN" sz="1800" dirty="0" err="1"/>
              <a:t>param</a:t>
            </a:r>
            <a:r>
              <a:rPr lang="en-US" altLang="zh-CN" sz="1800" dirty="0"/>
              <a:t>&gt;</a:t>
            </a:r>
          </a:p>
          <a:p>
            <a:pPr>
              <a:spcBef>
                <a:spcPts val="0"/>
              </a:spcBef>
              <a:spcAft>
                <a:spcPts val="0"/>
              </a:spcAft>
            </a:pPr>
            <a:r>
              <a:rPr lang="en-US" altLang="zh-CN" sz="1800" dirty="0"/>
              <a:t> &lt;</a:t>
            </a:r>
            <a:r>
              <a:rPr lang="en-US" altLang="zh-CN" sz="1800" dirty="0" err="1"/>
              <a:t>param</a:t>
            </a:r>
            <a:r>
              <a:rPr lang="en-US" altLang="zh-CN" sz="1800" dirty="0"/>
              <a:t>-name&gt;</a:t>
            </a:r>
            <a:r>
              <a:rPr lang="en-US" altLang="zh-CN" sz="1800" dirty="0" err="1"/>
              <a:t>DBloginPassword</a:t>
            </a:r>
            <a:r>
              <a:rPr lang="en-US" altLang="zh-CN" sz="1800" dirty="0"/>
              <a:t>&lt;/</a:t>
            </a:r>
            <a:r>
              <a:rPr lang="en-US" altLang="zh-CN" sz="1800" dirty="0" err="1"/>
              <a:t>param</a:t>
            </a:r>
            <a:r>
              <a:rPr lang="en-US" altLang="zh-CN" sz="1800" dirty="0"/>
              <a:t>-name&gt;</a:t>
            </a:r>
          </a:p>
          <a:p>
            <a:pPr>
              <a:spcBef>
                <a:spcPts val="0"/>
              </a:spcBef>
              <a:spcAft>
                <a:spcPts val="0"/>
              </a:spcAft>
            </a:pPr>
            <a:r>
              <a:rPr lang="en-US" altLang="zh-CN" sz="1800" dirty="0"/>
              <a:t> &lt;</a:t>
            </a:r>
            <a:r>
              <a:rPr lang="en-US" altLang="zh-CN" sz="1800" dirty="0" err="1"/>
              <a:t>param</a:t>
            </a:r>
            <a:r>
              <a:rPr lang="en-US" altLang="zh-CN" sz="1800" dirty="0"/>
              <a:t>-value&gt;123&lt;/</a:t>
            </a:r>
            <a:r>
              <a:rPr lang="en-US" altLang="zh-CN" sz="1800" dirty="0" err="1"/>
              <a:t>param</a:t>
            </a:r>
            <a:r>
              <a:rPr lang="en-US" altLang="zh-CN" sz="1800" dirty="0"/>
              <a:t>-value&gt;</a:t>
            </a:r>
          </a:p>
          <a:p>
            <a:pPr>
              <a:spcBef>
                <a:spcPts val="0"/>
              </a:spcBef>
              <a:spcAft>
                <a:spcPts val="0"/>
              </a:spcAft>
            </a:pPr>
            <a:r>
              <a:rPr lang="en-US" altLang="zh-CN" sz="1800" dirty="0"/>
              <a:t>&lt;/context-</a:t>
            </a:r>
            <a:r>
              <a:rPr lang="en-US" altLang="zh-CN" sz="1800" dirty="0" err="1"/>
              <a:t>param</a:t>
            </a:r>
            <a:r>
              <a:rPr lang="en-US" altLang="zh-CN" sz="1800" dirty="0"/>
              <a:t>&gt;</a:t>
            </a:r>
            <a:endParaRPr lang="zh-CN" altLang="en-US" sz="1800" dirty="0"/>
          </a:p>
          <a:p>
            <a:pPr>
              <a:spcBef>
                <a:spcPts val="0"/>
              </a:spcBef>
              <a:spcAft>
                <a:spcPts val="0"/>
              </a:spcAft>
            </a:pPr>
            <a:r>
              <a:rPr lang="en-US" altLang="zh-CN" sz="1800" dirty="0"/>
              <a:t>&lt;context-</a:t>
            </a:r>
            <a:r>
              <a:rPr lang="en-US" altLang="zh-CN" sz="1800" dirty="0" err="1"/>
              <a:t>param</a:t>
            </a:r>
            <a:r>
              <a:rPr lang="en-US" altLang="zh-CN" sz="1800" dirty="0"/>
              <a:t>&gt;</a:t>
            </a:r>
          </a:p>
          <a:p>
            <a:pPr>
              <a:spcBef>
                <a:spcPts val="0"/>
              </a:spcBef>
              <a:spcAft>
                <a:spcPts val="0"/>
              </a:spcAft>
            </a:pPr>
            <a:r>
              <a:rPr lang="en-US" altLang="zh-CN" sz="1800" dirty="0"/>
              <a:t> &lt;</a:t>
            </a:r>
            <a:r>
              <a:rPr lang="en-US" altLang="zh-CN" sz="1800" dirty="0" err="1"/>
              <a:t>param</a:t>
            </a:r>
            <a:r>
              <a:rPr lang="en-US" altLang="zh-CN" sz="1800" dirty="0"/>
              <a:t>-name&gt;</a:t>
            </a:r>
            <a:r>
              <a:rPr lang="en-US" altLang="zh-CN" sz="1800" dirty="0" err="1"/>
              <a:t>DBmsg</a:t>
            </a:r>
            <a:r>
              <a:rPr lang="en-US" altLang="zh-CN" sz="1800" dirty="0"/>
              <a:t>&lt;/</a:t>
            </a:r>
            <a:r>
              <a:rPr lang="en-US" altLang="zh-CN" sz="1800" dirty="0" err="1"/>
              <a:t>param</a:t>
            </a:r>
            <a:r>
              <a:rPr lang="en-US" altLang="zh-CN" sz="1800" dirty="0"/>
              <a:t>-name&gt;</a:t>
            </a:r>
          </a:p>
          <a:p>
            <a:pPr>
              <a:spcBef>
                <a:spcPts val="0"/>
              </a:spcBef>
              <a:spcAft>
                <a:spcPts val="0"/>
              </a:spcAft>
            </a:pPr>
            <a:r>
              <a:rPr lang="en-US" altLang="zh-CN" sz="1800" dirty="0"/>
              <a:t> &lt;</a:t>
            </a:r>
            <a:r>
              <a:rPr lang="en-US" altLang="zh-CN" sz="1800" dirty="0" err="1"/>
              <a:t>param</a:t>
            </a:r>
            <a:r>
              <a:rPr lang="en-US" altLang="zh-CN" sz="1800" dirty="0"/>
              <a:t>-value&gt;/</a:t>
            </a:r>
            <a:r>
              <a:rPr lang="en-US" altLang="zh-CN" sz="1800" dirty="0" err="1"/>
              <a:t>msg.properties</a:t>
            </a:r>
            <a:r>
              <a:rPr lang="en-US" altLang="zh-CN" sz="1800" dirty="0"/>
              <a:t>&lt;/</a:t>
            </a:r>
            <a:r>
              <a:rPr lang="en-US" altLang="zh-CN" sz="1800" dirty="0" err="1"/>
              <a:t>param</a:t>
            </a:r>
            <a:r>
              <a:rPr lang="en-US" altLang="zh-CN" sz="1800" dirty="0"/>
              <a:t>-value&gt;</a:t>
            </a:r>
          </a:p>
          <a:p>
            <a:pPr>
              <a:spcBef>
                <a:spcPts val="0"/>
              </a:spcBef>
              <a:spcAft>
                <a:spcPts val="0"/>
              </a:spcAft>
            </a:pPr>
            <a:r>
              <a:rPr lang="en-US" altLang="zh-CN" sz="1800" dirty="0"/>
              <a:t>&lt;/context-</a:t>
            </a:r>
            <a:r>
              <a:rPr lang="en-US" altLang="zh-CN" sz="1800" dirty="0" err="1"/>
              <a:t>param</a:t>
            </a:r>
            <a:r>
              <a:rPr lang="en-US" altLang="zh-CN" sz="1800" dirty="0"/>
              <a:t>&gt;</a:t>
            </a:r>
            <a:endParaRPr lang="zh-CN" altLang="en-US" sz="1800" dirty="0"/>
          </a:p>
        </p:txBody>
      </p:sp>
    </p:spTree>
    <p:extLst>
      <p:ext uri="{BB962C8B-B14F-4D97-AF65-F5344CB8AC3E}">
        <p14:creationId xmlns:p14="http://schemas.microsoft.com/office/powerpoint/2010/main" val="644502344"/>
      </p:ext>
    </p:extLst>
  </p:cSld>
  <p:clrMapOvr>
    <a:masterClrMapping/>
  </p:clrMapOvr>
  <p:transition spd="slow">
    <p:randomBar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type="body" idx="1"/>
          </p:nvPr>
        </p:nvSpPr>
        <p:spPr>
          <a:xfrm>
            <a:off x="86816" y="980728"/>
            <a:ext cx="894968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smtClean="0">
                <a:latin typeface="+mn-ea"/>
              </a:rPr>
              <a:t>(2)</a:t>
            </a:r>
            <a:r>
              <a:rPr lang="zh-CN" altLang="en-US" sz="2800" dirty="0" smtClean="0">
                <a:latin typeface="+mn-ea"/>
              </a:rPr>
              <a:t>读取</a:t>
            </a:r>
            <a:r>
              <a:rPr lang="en-US" altLang="zh-CN" sz="2800" dirty="0">
                <a:latin typeface="+mn-ea"/>
              </a:rPr>
              <a:t>Web</a:t>
            </a:r>
            <a:r>
              <a:rPr lang="zh-CN" altLang="en-US" sz="2800" dirty="0">
                <a:latin typeface="+mn-ea"/>
              </a:rPr>
              <a:t>应用的初始化</a:t>
            </a:r>
            <a:r>
              <a:rPr lang="zh-CN" altLang="en-US" sz="2800" dirty="0" smtClean="0">
                <a:latin typeface="+mn-ea"/>
              </a:rPr>
              <a:t>参数，</a:t>
            </a:r>
            <a:r>
              <a:rPr lang="zh-CN" altLang="en-US" sz="2800" dirty="0">
                <a:latin typeface="+mn-ea"/>
              </a:rPr>
              <a:t>要用到的方法有</a:t>
            </a:r>
            <a:r>
              <a:rPr lang="zh-CN" altLang="en-US" sz="2800" dirty="0" smtClean="0">
                <a:latin typeface="+mn-ea"/>
              </a:rPr>
              <a:t>：</a:t>
            </a:r>
            <a:endParaRPr lang="zh-CN" altLang="en-US" sz="2800" dirty="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
        <p:nvSpPr>
          <p:cNvPr id="3" name="矩形 2"/>
          <p:cNvSpPr/>
          <p:nvPr/>
        </p:nvSpPr>
        <p:spPr>
          <a:xfrm>
            <a:off x="0" y="2060848"/>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eaLnBrk="0" hangingPunct="0">
              <a:spcBef>
                <a:spcPct val="20000"/>
              </a:spcBef>
              <a:buFont typeface="Arial" charset="0"/>
              <a:buNone/>
            </a:pPr>
            <a:r>
              <a:rPr lang="zh-CN" altLang="en-US" sz="2800" b="1" dirty="0">
                <a:solidFill>
                  <a:srgbClr val="003300"/>
                </a:solidFill>
                <a:latin typeface="+mn-ea"/>
                <a:ea typeface="+mn-ea"/>
              </a:rPr>
              <a:t>返回初始化参数的变量名，并存储在枚举型对象中，如果没有初始化参数，则返回</a:t>
            </a:r>
            <a:r>
              <a:rPr lang="en-US" altLang="zh-CN" sz="2800" b="1" dirty="0">
                <a:solidFill>
                  <a:srgbClr val="003300"/>
                </a:solidFill>
                <a:latin typeface="+mn-ea"/>
                <a:ea typeface="+mn-ea"/>
              </a:rPr>
              <a:t>null</a:t>
            </a:r>
            <a:r>
              <a:rPr lang="zh-CN" altLang="en-US" sz="2800" b="1" dirty="0">
                <a:solidFill>
                  <a:srgbClr val="003300"/>
                </a:solidFill>
                <a:latin typeface="+mn-ea"/>
                <a:ea typeface="+mn-ea"/>
              </a:rPr>
              <a:t>。</a:t>
            </a:r>
          </a:p>
        </p:txBody>
      </p:sp>
      <p:sp>
        <p:nvSpPr>
          <p:cNvPr id="4" name="矩形 3"/>
          <p:cNvSpPr/>
          <p:nvPr/>
        </p:nvSpPr>
        <p:spPr>
          <a:xfrm>
            <a:off x="0" y="1590640"/>
            <a:ext cx="9144000" cy="461665"/>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400" b="1" dirty="0">
                <a:solidFill>
                  <a:schemeClr val="bg1"/>
                </a:solidFill>
                <a:latin typeface="+mn-ea"/>
                <a:ea typeface="+mn-ea"/>
              </a:rPr>
              <a:t>public </a:t>
            </a:r>
            <a:r>
              <a:rPr lang="en-US" altLang="zh-CN" sz="2400" b="1" dirty="0" err="1">
                <a:solidFill>
                  <a:schemeClr val="bg1"/>
                </a:solidFill>
                <a:latin typeface="+mn-ea"/>
                <a:ea typeface="+mn-ea"/>
              </a:rPr>
              <a:t>java.util.Enumeration</a:t>
            </a:r>
            <a:r>
              <a:rPr lang="en-US" altLang="zh-CN" sz="2400" b="1" dirty="0">
                <a:solidFill>
                  <a:schemeClr val="bg1"/>
                </a:solidFill>
                <a:latin typeface="+mn-ea"/>
                <a:ea typeface="+mn-ea"/>
              </a:rPr>
              <a:t> </a:t>
            </a:r>
            <a:r>
              <a:rPr lang="en-US" altLang="zh-CN" sz="2400" b="1" dirty="0" err="1">
                <a:solidFill>
                  <a:schemeClr val="bg1"/>
                </a:solidFill>
                <a:latin typeface="+mn-ea"/>
                <a:ea typeface="+mn-ea"/>
              </a:rPr>
              <a:t>getInitParameterNames</a:t>
            </a:r>
            <a:r>
              <a:rPr lang="en-US" altLang="zh-CN" sz="2400" b="1" dirty="0" smtClean="0">
                <a:solidFill>
                  <a:schemeClr val="bg1"/>
                </a:solidFill>
                <a:latin typeface="+mn-ea"/>
                <a:ea typeface="+mn-ea"/>
              </a:rPr>
              <a:t>()</a:t>
            </a:r>
            <a:endParaRPr lang="zh-CN" altLang="en-US" sz="2400" b="1" dirty="0">
              <a:solidFill>
                <a:schemeClr val="bg1"/>
              </a:solidFill>
              <a:latin typeface="+mn-ea"/>
              <a:ea typeface="+mn-ea"/>
            </a:endParaRPr>
          </a:p>
        </p:txBody>
      </p:sp>
      <p:sp>
        <p:nvSpPr>
          <p:cNvPr id="6" name="Rectangle 3"/>
          <p:cNvSpPr txBox="1">
            <a:spLocks noChangeArrowheads="1"/>
          </p:cNvSpPr>
          <p:nvPr/>
        </p:nvSpPr>
        <p:spPr bwMode="auto">
          <a:xfrm>
            <a:off x="-10344" y="3699029"/>
            <a:ext cx="915434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charset="0"/>
              <a:buNone/>
            </a:pPr>
            <a:r>
              <a:rPr lang="zh-CN" altLang="en-US" sz="2800" dirty="0" smtClean="0">
                <a:latin typeface="+mn-ea"/>
              </a:rPr>
              <a:t>方法的形参是初始化参数的变量名，方法返回指定变量名的初始化参数值。</a:t>
            </a:r>
            <a:endParaRPr lang="zh-CN" altLang="en-US" sz="2800" dirty="0">
              <a:latin typeface="+mn-ea"/>
            </a:endParaRPr>
          </a:p>
        </p:txBody>
      </p:sp>
      <p:sp>
        <p:nvSpPr>
          <p:cNvPr id="7" name="矩形 6"/>
          <p:cNvSpPr/>
          <p:nvPr/>
        </p:nvSpPr>
        <p:spPr>
          <a:xfrm>
            <a:off x="-10344" y="3212976"/>
            <a:ext cx="9144000" cy="400110"/>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000" b="1" dirty="0">
                <a:solidFill>
                  <a:schemeClr val="bg1"/>
                </a:solidFill>
                <a:latin typeface="+mn-ea"/>
                <a:ea typeface="+mn-ea"/>
              </a:rPr>
              <a:t>public </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a:t>
            </a:r>
            <a:r>
              <a:rPr lang="en-US" altLang="zh-CN" sz="2000" b="1" dirty="0" err="1">
                <a:solidFill>
                  <a:schemeClr val="bg1"/>
                </a:solidFill>
                <a:latin typeface="+mn-ea"/>
                <a:ea typeface="+mn-ea"/>
              </a:rPr>
              <a:t>getInitParameter</a:t>
            </a:r>
            <a:r>
              <a:rPr lang="en-US" altLang="zh-CN" sz="2000" b="1" dirty="0">
                <a:solidFill>
                  <a:schemeClr val="bg1"/>
                </a:solidFill>
                <a:latin typeface="+mn-ea"/>
                <a:ea typeface="+mn-ea"/>
              </a:rPr>
              <a:t>(</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name)</a:t>
            </a:r>
            <a:endParaRPr lang="zh-CN" altLang="en-US" sz="2000" b="1" dirty="0">
              <a:solidFill>
                <a:schemeClr val="bg1"/>
              </a:solidFill>
              <a:latin typeface="+mn-ea"/>
              <a:ea typeface="+mn-ea"/>
            </a:endParaRPr>
          </a:p>
        </p:txBody>
      </p:sp>
    </p:spTree>
    <p:extLst>
      <p:ext uri="{BB962C8B-B14F-4D97-AF65-F5344CB8AC3E}">
        <p14:creationId xmlns:p14="http://schemas.microsoft.com/office/powerpoint/2010/main" val="2588796461"/>
      </p:ext>
    </p:extLst>
  </p:cSld>
  <p:clrMapOvr>
    <a:masterClrMapping/>
  </p:clrMapOvr>
  <p:transition spd="slow">
    <p:randomBar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ChangeArrowheads="1"/>
          </p:cNvSpPr>
          <p:nvPr>
            <p:ph type="body" idx="1"/>
          </p:nvPr>
        </p:nvSpPr>
        <p:spPr>
          <a:xfrm>
            <a:off x="86816" y="980728"/>
            <a:ext cx="894968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zh-CN" altLang="en-US" sz="2800" dirty="0" smtClean="0">
                <a:latin typeface="+mn-ea"/>
              </a:rPr>
              <a:t>读取前面定义</a:t>
            </a:r>
            <a:r>
              <a:rPr lang="zh-CN" altLang="en-US" sz="2800" dirty="0">
                <a:latin typeface="+mn-ea"/>
              </a:rPr>
              <a:t>的三个初始化</a:t>
            </a:r>
            <a:r>
              <a:rPr lang="zh-CN" altLang="en-US" sz="2800" dirty="0" smtClean="0">
                <a:latin typeface="+mn-ea"/>
              </a:rPr>
              <a:t>参数：</a:t>
            </a:r>
            <a:endParaRPr lang="zh-CN" altLang="en-US" sz="2800" dirty="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
        <p:nvSpPr>
          <p:cNvPr id="5" name="TextBox 4"/>
          <p:cNvSpPr txBox="1"/>
          <p:nvPr/>
        </p:nvSpPr>
        <p:spPr>
          <a:xfrm>
            <a:off x="0" y="1556792"/>
            <a:ext cx="9144000" cy="3785652"/>
          </a:xfrm>
          <a:prstGeom prst="rect">
            <a:avLst/>
          </a:prstGeom>
          <a:solidFill>
            <a:schemeClr val="accent3">
              <a:lumMod val="50000"/>
            </a:schemeClr>
          </a:solidFill>
          <a:ln>
            <a:solidFill>
              <a:schemeClr val="accent1"/>
            </a:solidFill>
          </a:ln>
        </p:spPr>
        <p:txBody>
          <a:bodyPr wrap="square" rtlCol="0">
            <a:spAutoFit/>
          </a:bodyPr>
          <a:lstStyle>
            <a:defPPr>
              <a:defRPr lang="en-US"/>
            </a:defPPr>
            <a:lvl1pPr>
              <a:spcBef>
                <a:spcPts val="600"/>
              </a:spcBef>
              <a:spcAft>
                <a:spcPts val="600"/>
              </a:spcAft>
              <a:defRPr sz="2000" b="1">
                <a:solidFill>
                  <a:schemeClr val="bg1"/>
                </a:solidFill>
                <a:latin typeface="+mn-ea"/>
                <a:ea typeface="+mn-ea"/>
              </a:defRPr>
            </a:lvl1pPr>
          </a:lstStyle>
          <a:p>
            <a:pPr>
              <a:spcBef>
                <a:spcPts val="0"/>
              </a:spcBef>
              <a:spcAft>
                <a:spcPts val="0"/>
              </a:spcAft>
            </a:pPr>
            <a:r>
              <a:rPr lang="en-US" altLang="zh-CN" dirty="0"/>
              <a:t>&lt;body&gt;</a:t>
            </a:r>
          </a:p>
          <a:p>
            <a:pPr>
              <a:spcBef>
                <a:spcPts val="0"/>
              </a:spcBef>
              <a:spcAft>
                <a:spcPts val="0"/>
              </a:spcAft>
            </a:pPr>
            <a:r>
              <a:rPr lang="en-US" altLang="zh-CN" dirty="0"/>
              <a:t>  &lt;%@ page import=“</a:t>
            </a:r>
            <a:r>
              <a:rPr lang="en-US" altLang="zh-CN" dirty="0" err="1"/>
              <a:t>java.util</a:t>
            </a:r>
            <a:r>
              <a:rPr lang="en-US" altLang="zh-CN" dirty="0"/>
              <a:t>.*”%&gt;</a:t>
            </a:r>
          </a:p>
          <a:p>
            <a:pPr>
              <a:spcBef>
                <a:spcPts val="0"/>
              </a:spcBef>
              <a:spcAft>
                <a:spcPts val="0"/>
              </a:spcAft>
            </a:pPr>
            <a:r>
              <a:rPr lang="en-US" altLang="zh-CN" dirty="0"/>
              <a:t>  &lt;%</a:t>
            </a:r>
          </a:p>
          <a:p>
            <a:pPr>
              <a:spcBef>
                <a:spcPts val="0"/>
              </a:spcBef>
              <a:spcAft>
                <a:spcPts val="0"/>
              </a:spcAft>
            </a:pPr>
            <a:r>
              <a:rPr lang="en-US" altLang="zh-CN" dirty="0"/>
              <a:t>    Enumeration e=</a:t>
            </a:r>
            <a:r>
              <a:rPr lang="en-US" altLang="zh-CN" dirty="0" err="1"/>
              <a:t>application.getInitParameterNames</a:t>
            </a:r>
            <a:r>
              <a:rPr lang="en-US" altLang="zh-CN" dirty="0"/>
              <a:t>();</a:t>
            </a:r>
          </a:p>
          <a:p>
            <a:pPr>
              <a:spcBef>
                <a:spcPts val="0"/>
              </a:spcBef>
              <a:spcAft>
                <a:spcPts val="0"/>
              </a:spcAft>
            </a:pPr>
            <a:r>
              <a:rPr lang="en-US" altLang="zh-CN" dirty="0"/>
              <a:t>    </a:t>
            </a:r>
            <a:r>
              <a:rPr lang="en-US" altLang="zh-CN" dirty="0" err="1"/>
              <a:t>out.print</a:t>
            </a:r>
            <a:r>
              <a:rPr lang="en-US" altLang="zh-CN" dirty="0"/>
              <a:t>(“</a:t>
            </a:r>
            <a:r>
              <a:rPr lang="zh-CN" altLang="en-US" dirty="0"/>
              <a:t>读取</a:t>
            </a:r>
            <a:r>
              <a:rPr lang="en-US" altLang="zh-CN" dirty="0"/>
              <a:t>web</a:t>
            </a:r>
            <a:r>
              <a:rPr lang="zh-CN" altLang="en-US" dirty="0"/>
              <a:t>应用初始化参数：</a:t>
            </a:r>
            <a:r>
              <a:rPr lang="en-US" altLang="zh-CN" dirty="0"/>
              <a:t>&lt;</a:t>
            </a:r>
            <a:r>
              <a:rPr lang="en-US" altLang="zh-CN" dirty="0" err="1"/>
              <a:t>br</a:t>
            </a:r>
            <a:r>
              <a:rPr lang="en-US" altLang="zh-CN" dirty="0"/>
              <a:t>/&gt;”);</a:t>
            </a:r>
          </a:p>
          <a:p>
            <a:pPr>
              <a:spcBef>
                <a:spcPts val="0"/>
              </a:spcBef>
              <a:spcAft>
                <a:spcPts val="0"/>
              </a:spcAft>
            </a:pPr>
            <a:r>
              <a:rPr lang="en-US" altLang="zh-CN" dirty="0"/>
              <a:t>    while(</a:t>
            </a:r>
            <a:r>
              <a:rPr lang="en-US" altLang="zh-CN" dirty="0" err="1"/>
              <a:t>e.hasMoreElements</a:t>
            </a:r>
            <a:r>
              <a:rPr lang="en-US" altLang="zh-CN" dirty="0"/>
              <a:t>){</a:t>
            </a:r>
          </a:p>
          <a:p>
            <a:pPr>
              <a:spcBef>
                <a:spcPts val="0"/>
              </a:spcBef>
              <a:spcAft>
                <a:spcPts val="0"/>
              </a:spcAft>
            </a:pPr>
            <a:r>
              <a:rPr lang="en-US" altLang="zh-CN" dirty="0"/>
              <a:t>      String n=(String)</a:t>
            </a:r>
            <a:r>
              <a:rPr lang="en-US" altLang="zh-CN" dirty="0" err="1"/>
              <a:t>e.nextElement</a:t>
            </a:r>
            <a:r>
              <a:rPr lang="en-US" altLang="zh-CN" dirty="0"/>
              <a:t>();</a:t>
            </a:r>
          </a:p>
          <a:p>
            <a:pPr>
              <a:spcBef>
                <a:spcPts val="0"/>
              </a:spcBef>
              <a:spcAft>
                <a:spcPts val="0"/>
              </a:spcAft>
            </a:pPr>
            <a:r>
              <a:rPr lang="en-US" altLang="zh-CN" dirty="0"/>
              <a:t>      String v=(String)application. </a:t>
            </a:r>
            <a:r>
              <a:rPr lang="en-US" altLang="zh-CN" dirty="0" err="1"/>
              <a:t>getInitParameter</a:t>
            </a:r>
            <a:r>
              <a:rPr lang="en-US" altLang="zh-CN" dirty="0"/>
              <a:t>(n);</a:t>
            </a:r>
          </a:p>
          <a:p>
            <a:pPr>
              <a:spcBef>
                <a:spcPts val="0"/>
              </a:spcBef>
              <a:spcAft>
                <a:spcPts val="0"/>
              </a:spcAft>
            </a:pPr>
            <a:r>
              <a:rPr lang="en-US" altLang="zh-CN" dirty="0"/>
              <a:t>      </a:t>
            </a:r>
            <a:r>
              <a:rPr lang="en-US" altLang="zh-CN" dirty="0" err="1"/>
              <a:t>out.print</a:t>
            </a:r>
            <a:r>
              <a:rPr lang="en-US" altLang="zh-CN" dirty="0"/>
              <a:t>(n+”=”+v+”&lt;</a:t>
            </a:r>
            <a:r>
              <a:rPr lang="en-US" altLang="zh-CN" dirty="0" err="1"/>
              <a:t>br</a:t>
            </a:r>
            <a:r>
              <a:rPr lang="en-US" altLang="zh-CN" dirty="0"/>
              <a:t>/&gt;”);</a:t>
            </a:r>
          </a:p>
          <a:p>
            <a:pPr>
              <a:spcBef>
                <a:spcPts val="0"/>
              </a:spcBef>
              <a:spcAft>
                <a:spcPts val="0"/>
              </a:spcAft>
            </a:pPr>
            <a:r>
              <a:rPr lang="en-US" altLang="zh-CN" dirty="0"/>
              <a:t>    }</a:t>
            </a:r>
          </a:p>
          <a:p>
            <a:pPr>
              <a:spcBef>
                <a:spcPts val="0"/>
              </a:spcBef>
              <a:spcAft>
                <a:spcPts val="0"/>
              </a:spcAft>
            </a:pPr>
            <a:r>
              <a:rPr lang="en-US" altLang="zh-CN" dirty="0"/>
              <a:t>  %&gt;</a:t>
            </a:r>
          </a:p>
          <a:p>
            <a:pPr>
              <a:spcBef>
                <a:spcPts val="0"/>
              </a:spcBef>
              <a:spcAft>
                <a:spcPts val="0"/>
              </a:spcAft>
            </a:pPr>
            <a:r>
              <a:rPr lang="en-US" altLang="zh-CN" dirty="0"/>
              <a:t>&lt;/body&gt;</a:t>
            </a:r>
            <a:endParaRPr lang="zh-CN" altLang="en-US" dirty="0"/>
          </a:p>
        </p:txBody>
      </p:sp>
    </p:spTree>
    <p:extLst>
      <p:ext uri="{BB962C8B-B14F-4D97-AF65-F5344CB8AC3E}">
        <p14:creationId xmlns:p14="http://schemas.microsoft.com/office/powerpoint/2010/main" val="1043638499"/>
      </p:ext>
    </p:extLst>
  </p:cSld>
  <p:clrMapOvr>
    <a:masterClrMapping/>
  </p:clrMapOvr>
  <p:transition spd="slow">
    <p:randomBar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type="body" idx="1"/>
          </p:nvPr>
        </p:nvSpPr>
        <p:spPr>
          <a:xfrm>
            <a:off x="86816" y="980728"/>
            <a:ext cx="8949680" cy="9541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smtClean="0">
                <a:latin typeface="+mn-ea"/>
              </a:rPr>
              <a:t>(1)application</a:t>
            </a:r>
            <a:r>
              <a:rPr lang="zh-CN" altLang="en-US" sz="2800" dirty="0">
                <a:latin typeface="+mn-ea"/>
              </a:rPr>
              <a:t>作用范围变量能够被</a:t>
            </a:r>
            <a:r>
              <a:rPr lang="en-US" altLang="zh-CN" sz="2800" dirty="0">
                <a:latin typeface="+mn-ea"/>
              </a:rPr>
              <a:t>Web</a:t>
            </a:r>
            <a:r>
              <a:rPr lang="zh-CN" altLang="en-US" sz="2800" dirty="0">
                <a:latin typeface="+mn-ea"/>
              </a:rPr>
              <a:t>应用中的所有程序共享。</a:t>
            </a:r>
            <a:r>
              <a:rPr lang="en-US" altLang="zh-CN" sz="2800" dirty="0">
                <a:latin typeface="+mn-ea"/>
              </a:rPr>
              <a:t>application</a:t>
            </a:r>
            <a:r>
              <a:rPr lang="zh-CN" altLang="en-US" sz="2800" dirty="0">
                <a:latin typeface="+mn-ea"/>
              </a:rPr>
              <a:t>对象提供的存储方法主要有</a:t>
            </a:r>
            <a:r>
              <a:rPr lang="zh-CN" altLang="en-US" sz="2800" dirty="0" smtClean="0">
                <a:latin typeface="+mn-ea"/>
              </a:rPr>
              <a:t>：</a:t>
            </a:r>
            <a:endParaRPr lang="zh-CN" altLang="en-US" sz="2800" dirty="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2</a:t>
            </a:r>
            <a:r>
              <a:rPr lang="zh-CN" altLang="en-US" dirty="0"/>
              <a:t>、</a:t>
            </a:r>
            <a:r>
              <a:rPr lang="en-US" altLang="zh-CN" dirty="0"/>
              <a:t>application</a:t>
            </a:r>
            <a:r>
              <a:rPr lang="zh-CN" altLang="en-US" dirty="0"/>
              <a:t>作用范围变量</a:t>
            </a:r>
          </a:p>
        </p:txBody>
      </p:sp>
      <p:sp>
        <p:nvSpPr>
          <p:cNvPr id="3" name="矩形 2"/>
          <p:cNvSpPr/>
          <p:nvPr/>
        </p:nvSpPr>
        <p:spPr>
          <a:xfrm>
            <a:off x="0" y="1988840"/>
            <a:ext cx="9144000" cy="461665"/>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400" b="1" dirty="0">
                <a:solidFill>
                  <a:schemeClr val="bg1"/>
                </a:solidFill>
                <a:latin typeface="+mn-ea"/>
                <a:ea typeface="+mn-ea"/>
              </a:rPr>
              <a:t>public </a:t>
            </a:r>
            <a:r>
              <a:rPr lang="en-US" altLang="zh-CN" sz="2400" b="1" dirty="0" err="1">
                <a:solidFill>
                  <a:schemeClr val="bg1"/>
                </a:solidFill>
                <a:latin typeface="+mn-ea"/>
                <a:ea typeface="+mn-ea"/>
              </a:rPr>
              <a:t>java.util.Enumeration</a:t>
            </a:r>
            <a:r>
              <a:rPr lang="en-US" altLang="zh-CN" sz="2400" b="1" dirty="0">
                <a:solidFill>
                  <a:schemeClr val="bg1"/>
                </a:solidFill>
                <a:latin typeface="+mn-ea"/>
                <a:ea typeface="+mn-ea"/>
              </a:rPr>
              <a:t> </a:t>
            </a:r>
            <a:r>
              <a:rPr lang="en-US" altLang="zh-CN" sz="2400" b="1" dirty="0" err="1">
                <a:solidFill>
                  <a:schemeClr val="bg1"/>
                </a:solidFill>
                <a:latin typeface="+mn-ea"/>
                <a:ea typeface="+mn-ea"/>
              </a:rPr>
              <a:t>getAttributeNames</a:t>
            </a:r>
            <a:r>
              <a:rPr lang="en-US" altLang="zh-CN" sz="2400" b="1" dirty="0">
                <a:solidFill>
                  <a:schemeClr val="bg1"/>
                </a:solidFill>
                <a:latin typeface="+mn-ea"/>
                <a:ea typeface="+mn-ea"/>
              </a:rPr>
              <a:t>()</a:t>
            </a:r>
          </a:p>
        </p:txBody>
      </p:sp>
      <p:sp>
        <p:nvSpPr>
          <p:cNvPr id="4" name="矩形 3"/>
          <p:cNvSpPr/>
          <p:nvPr/>
        </p:nvSpPr>
        <p:spPr>
          <a:xfrm>
            <a:off x="0" y="2474893"/>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eaLnBrk="0" hangingPunct="0">
              <a:spcBef>
                <a:spcPct val="20000"/>
              </a:spcBef>
              <a:buFont typeface="Arial" charset="0"/>
              <a:buNone/>
            </a:pPr>
            <a:r>
              <a:rPr lang="zh-CN" altLang="en-US" sz="2800" b="1" dirty="0">
                <a:solidFill>
                  <a:srgbClr val="003300"/>
                </a:solidFill>
                <a:latin typeface="+mn-ea"/>
                <a:ea typeface="+mn-ea"/>
              </a:rPr>
              <a:t>返回当前上下文中所有可用的</a:t>
            </a:r>
            <a:r>
              <a:rPr lang="en-US" altLang="zh-CN" sz="2800" b="1" dirty="0" err="1">
                <a:solidFill>
                  <a:srgbClr val="003300"/>
                </a:solidFill>
                <a:latin typeface="+mn-ea"/>
                <a:ea typeface="+mn-ea"/>
              </a:rPr>
              <a:t>appliaction</a:t>
            </a:r>
            <a:r>
              <a:rPr lang="zh-CN" altLang="en-US" sz="2800" b="1" dirty="0">
                <a:solidFill>
                  <a:srgbClr val="003300"/>
                </a:solidFill>
                <a:latin typeface="+mn-ea"/>
                <a:ea typeface="+mn-ea"/>
              </a:rPr>
              <a:t>作用范围变量名，并存储在枚举型对象中。</a:t>
            </a:r>
          </a:p>
        </p:txBody>
      </p:sp>
    </p:spTree>
    <p:extLst>
      <p:ext uri="{BB962C8B-B14F-4D97-AF65-F5344CB8AC3E}">
        <p14:creationId xmlns:p14="http://schemas.microsoft.com/office/powerpoint/2010/main" val="3226851448"/>
      </p:ext>
    </p:extLst>
  </p:cSld>
  <p:clrMapOvr>
    <a:masterClrMapping/>
  </p:clrMapOvr>
  <p:transition spd="slow">
    <p:randomBar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
        <p:nvSpPr>
          <p:cNvPr id="3" name="内容占位符 2"/>
          <p:cNvSpPr>
            <a:spLocks noGrp="1"/>
          </p:cNvSpPr>
          <p:nvPr>
            <p:ph idx="1"/>
          </p:nvPr>
        </p:nvSpPr>
        <p:spPr>
          <a:xfrm>
            <a:off x="86816" y="980728"/>
            <a:ext cx="8949680" cy="523220"/>
          </a:xfrm>
        </p:spPr>
        <p:txBody>
          <a:bodyPr/>
          <a:lstStyle/>
          <a:p>
            <a:pPr marL="0" indent="0">
              <a:buNone/>
            </a:pPr>
            <a:r>
              <a:rPr lang="zh-CN" altLang="en-US" sz="2800" dirty="0" smtClean="0"/>
              <a:t>统计网页访问次数</a:t>
            </a:r>
            <a:endParaRPr lang="zh-CN" altLang="en-US" sz="2800" dirty="0"/>
          </a:p>
        </p:txBody>
      </p:sp>
      <p:sp>
        <p:nvSpPr>
          <p:cNvPr id="4" name="矩形 3"/>
          <p:cNvSpPr/>
          <p:nvPr/>
        </p:nvSpPr>
        <p:spPr>
          <a:xfrm>
            <a:off x="0" y="1556792"/>
            <a:ext cx="9144000" cy="3308598"/>
          </a:xfrm>
          <a:prstGeom prst="rect">
            <a:avLst/>
          </a:prstGeom>
          <a:solidFill>
            <a:schemeClr val="accent3">
              <a:lumMod val="50000"/>
            </a:schemeClr>
          </a:solidFill>
          <a:ln>
            <a:solidFill>
              <a:schemeClr val="accent1"/>
            </a:solidFill>
          </a:ln>
        </p:spPr>
        <p:txBody>
          <a:bodyPr wrap="square" rtlCol="0">
            <a:spAutoFit/>
          </a:bodyPr>
          <a:lstStyle/>
          <a:p>
            <a:pPr>
              <a:spcBef>
                <a:spcPts val="0"/>
              </a:spcBef>
              <a:spcAft>
                <a:spcPts val="0"/>
              </a:spcAft>
            </a:pPr>
            <a:r>
              <a:rPr lang="en-US" altLang="zh-CN" sz="1900" b="1" dirty="0">
                <a:solidFill>
                  <a:schemeClr val="bg1"/>
                </a:solidFill>
                <a:latin typeface="+mn-ea"/>
                <a:ea typeface="+mn-ea"/>
              </a:rPr>
              <a:t>&lt;% </a:t>
            </a:r>
          </a:p>
          <a:p>
            <a:pPr>
              <a:spcBef>
                <a:spcPts val="0"/>
              </a:spcBef>
              <a:spcAft>
                <a:spcPts val="0"/>
              </a:spcAft>
            </a:pPr>
            <a:r>
              <a:rPr lang="en-US" altLang="zh-CN" sz="1900" b="1" dirty="0" smtClean="0">
                <a:solidFill>
                  <a:schemeClr val="bg1"/>
                </a:solidFill>
                <a:latin typeface="+mn-ea"/>
                <a:ea typeface="+mn-ea"/>
              </a:rPr>
              <a:t>  </a:t>
            </a:r>
            <a:r>
              <a:rPr lang="en-US" altLang="zh-CN" sz="1900" b="1" dirty="0" err="1" smtClean="0">
                <a:solidFill>
                  <a:schemeClr val="bg1"/>
                </a:solidFill>
                <a:latin typeface="+mn-ea"/>
                <a:ea typeface="+mn-ea"/>
              </a:rPr>
              <a:t>int</a:t>
            </a:r>
            <a:r>
              <a:rPr lang="en-US" altLang="zh-CN" sz="1900" b="1" dirty="0" smtClean="0">
                <a:solidFill>
                  <a:schemeClr val="bg1"/>
                </a:solidFill>
                <a:latin typeface="+mn-ea"/>
                <a:ea typeface="+mn-ea"/>
              </a:rPr>
              <a:t> </a:t>
            </a:r>
            <a:r>
              <a:rPr lang="en-US" altLang="zh-CN" sz="1900" b="1" dirty="0">
                <a:solidFill>
                  <a:schemeClr val="bg1"/>
                </a:solidFill>
                <a:latin typeface="+mn-ea"/>
                <a:ea typeface="+mn-ea"/>
              </a:rPr>
              <a:t>number=0;</a:t>
            </a:r>
          </a:p>
          <a:p>
            <a:pPr>
              <a:spcBef>
                <a:spcPts val="0"/>
              </a:spcBef>
              <a:spcAft>
                <a:spcPts val="0"/>
              </a:spcAft>
            </a:pPr>
            <a:r>
              <a:rPr lang="en-US" altLang="zh-CN" sz="1900" b="1" dirty="0" smtClean="0">
                <a:solidFill>
                  <a:schemeClr val="bg1"/>
                </a:solidFill>
                <a:latin typeface="+mn-ea"/>
                <a:ea typeface="+mn-ea"/>
              </a:rPr>
              <a:t>  if(</a:t>
            </a:r>
            <a:r>
              <a:rPr lang="en-US" altLang="zh-CN" sz="1900" b="1" dirty="0" err="1" smtClean="0">
                <a:solidFill>
                  <a:schemeClr val="bg1"/>
                </a:solidFill>
                <a:latin typeface="+mn-ea"/>
                <a:ea typeface="+mn-ea"/>
              </a:rPr>
              <a:t>application.getAttribute</a:t>
            </a:r>
            <a:r>
              <a:rPr lang="en-US" altLang="zh-CN" sz="1900" b="1" dirty="0">
                <a:solidFill>
                  <a:schemeClr val="bg1"/>
                </a:solidFill>
                <a:latin typeface="+mn-ea"/>
                <a:ea typeface="+mn-ea"/>
              </a:rPr>
              <a:t>("number")==null){</a:t>
            </a:r>
          </a:p>
          <a:p>
            <a:pPr>
              <a:spcBef>
                <a:spcPts val="0"/>
              </a:spcBef>
              <a:spcAft>
                <a:spcPts val="0"/>
              </a:spcAft>
            </a:pPr>
            <a:r>
              <a:rPr lang="en-US" altLang="zh-CN" sz="1900" b="1" dirty="0" smtClean="0">
                <a:solidFill>
                  <a:schemeClr val="bg1"/>
                </a:solidFill>
                <a:latin typeface="+mn-ea"/>
                <a:ea typeface="+mn-ea"/>
              </a:rPr>
              <a:t>    number=1</a:t>
            </a:r>
            <a:r>
              <a:rPr lang="en-US" altLang="zh-CN" sz="1900" b="1" dirty="0">
                <a:solidFill>
                  <a:schemeClr val="bg1"/>
                </a:solidFill>
                <a:latin typeface="+mn-ea"/>
                <a:ea typeface="+mn-ea"/>
              </a:rPr>
              <a:t>;</a:t>
            </a:r>
          </a:p>
          <a:p>
            <a:pPr>
              <a:spcBef>
                <a:spcPts val="0"/>
              </a:spcBef>
              <a:spcAft>
                <a:spcPts val="0"/>
              </a:spcAft>
            </a:pPr>
            <a:r>
              <a:rPr lang="en-US" altLang="zh-CN" sz="1900" b="1" dirty="0" smtClean="0">
                <a:solidFill>
                  <a:schemeClr val="bg1"/>
                </a:solidFill>
                <a:latin typeface="+mn-ea"/>
                <a:ea typeface="+mn-ea"/>
              </a:rPr>
              <a:t>  }</a:t>
            </a:r>
            <a:r>
              <a:rPr lang="en-US" altLang="zh-CN" sz="1900" b="1" dirty="0">
                <a:solidFill>
                  <a:schemeClr val="bg1"/>
                </a:solidFill>
                <a:latin typeface="+mn-ea"/>
                <a:ea typeface="+mn-ea"/>
              </a:rPr>
              <a:t>else{</a:t>
            </a:r>
          </a:p>
          <a:p>
            <a:pPr>
              <a:spcBef>
                <a:spcPts val="0"/>
              </a:spcBef>
              <a:spcAft>
                <a:spcPts val="0"/>
              </a:spcAft>
            </a:pPr>
            <a:r>
              <a:rPr lang="en-US" altLang="zh-CN" sz="1900" b="1" dirty="0" smtClean="0">
                <a:solidFill>
                  <a:schemeClr val="bg1"/>
                </a:solidFill>
                <a:latin typeface="+mn-ea"/>
                <a:ea typeface="+mn-ea"/>
              </a:rPr>
              <a:t>    number=</a:t>
            </a:r>
            <a:r>
              <a:rPr lang="en-US" altLang="zh-CN" sz="1900" b="1" dirty="0" err="1" smtClean="0">
                <a:solidFill>
                  <a:schemeClr val="bg1"/>
                </a:solidFill>
                <a:latin typeface="+mn-ea"/>
                <a:ea typeface="+mn-ea"/>
              </a:rPr>
              <a:t>Integer.parseInt</a:t>
            </a:r>
            <a:r>
              <a:rPr lang="en-US" altLang="zh-CN" sz="1900" b="1" dirty="0">
                <a:solidFill>
                  <a:schemeClr val="bg1"/>
                </a:solidFill>
                <a:latin typeface="+mn-ea"/>
                <a:ea typeface="+mn-ea"/>
              </a:rPr>
              <a:t>((String)</a:t>
            </a:r>
            <a:r>
              <a:rPr lang="en-US" altLang="zh-CN" sz="1900" b="1" dirty="0" err="1">
                <a:solidFill>
                  <a:schemeClr val="bg1"/>
                </a:solidFill>
                <a:latin typeface="+mn-ea"/>
                <a:ea typeface="+mn-ea"/>
              </a:rPr>
              <a:t>application.getAttribute</a:t>
            </a:r>
            <a:r>
              <a:rPr lang="en-US" altLang="zh-CN" sz="1900" b="1" dirty="0">
                <a:solidFill>
                  <a:schemeClr val="bg1"/>
                </a:solidFill>
                <a:latin typeface="+mn-ea"/>
                <a:ea typeface="+mn-ea"/>
              </a:rPr>
              <a:t>("number"));</a:t>
            </a:r>
          </a:p>
          <a:p>
            <a:pPr>
              <a:spcBef>
                <a:spcPts val="0"/>
              </a:spcBef>
              <a:spcAft>
                <a:spcPts val="0"/>
              </a:spcAft>
            </a:pPr>
            <a:r>
              <a:rPr lang="en-US" altLang="zh-CN" sz="1900" b="1" dirty="0" smtClean="0">
                <a:solidFill>
                  <a:schemeClr val="bg1"/>
                </a:solidFill>
                <a:latin typeface="+mn-ea"/>
                <a:ea typeface="+mn-ea"/>
              </a:rPr>
              <a:t>    number=number+1</a:t>
            </a:r>
            <a:r>
              <a:rPr lang="en-US" altLang="zh-CN" sz="1900" b="1" dirty="0">
                <a:solidFill>
                  <a:schemeClr val="bg1"/>
                </a:solidFill>
                <a:latin typeface="+mn-ea"/>
                <a:ea typeface="+mn-ea"/>
              </a:rPr>
              <a:t>;</a:t>
            </a:r>
          </a:p>
          <a:p>
            <a:pPr>
              <a:spcBef>
                <a:spcPts val="0"/>
              </a:spcBef>
              <a:spcAft>
                <a:spcPts val="0"/>
              </a:spcAft>
            </a:pPr>
            <a:r>
              <a:rPr lang="en-US" altLang="zh-CN" sz="1900" b="1" dirty="0" smtClean="0">
                <a:solidFill>
                  <a:schemeClr val="bg1"/>
                </a:solidFill>
                <a:latin typeface="+mn-ea"/>
                <a:ea typeface="+mn-ea"/>
              </a:rPr>
              <a:t>  }</a:t>
            </a:r>
            <a:endParaRPr lang="en-US" altLang="zh-CN" sz="1900" b="1" dirty="0">
              <a:solidFill>
                <a:schemeClr val="bg1"/>
              </a:solidFill>
              <a:latin typeface="+mn-ea"/>
              <a:ea typeface="+mn-ea"/>
            </a:endParaRPr>
          </a:p>
          <a:p>
            <a:pPr>
              <a:spcBef>
                <a:spcPts val="0"/>
              </a:spcBef>
              <a:spcAft>
                <a:spcPts val="0"/>
              </a:spcAft>
            </a:pPr>
            <a:r>
              <a:rPr lang="en-US" altLang="zh-CN" sz="1900" b="1" dirty="0" smtClean="0">
                <a:solidFill>
                  <a:schemeClr val="bg1"/>
                </a:solidFill>
                <a:latin typeface="+mn-ea"/>
                <a:ea typeface="+mn-ea"/>
              </a:rPr>
              <a:t>  </a:t>
            </a:r>
            <a:r>
              <a:rPr lang="en-US" altLang="zh-CN" sz="1900" b="1" dirty="0" err="1" smtClean="0">
                <a:solidFill>
                  <a:schemeClr val="bg1"/>
                </a:solidFill>
                <a:latin typeface="+mn-ea"/>
                <a:ea typeface="+mn-ea"/>
              </a:rPr>
              <a:t>out.print</a:t>
            </a:r>
            <a:r>
              <a:rPr lang="en-US" altLang="zh-CN" sz="1900" b="1" dirty="0">
                <a:solidFill>
                  <a:schemeClr val="bg1"/>
                </a:solidFill>
                <a:latin typeface="+mn-ea"/>
                <a:ea typeface="+mn-ea"/>
              </a:rPr>
              <a:t>("</a:t>
            </a:r>
            <a:r>
              <a:rPr lang="zh-CN" altLang="en-US" sz="1900" b="1" dirty="0">
                <a:solidFill>
                  <a:schemeClr val="bg1"/>
                </a:solidFill>
                <a:latin typeface="+mn-ea"/>
                <a:ea typeface="+mn-ea"/>
              </a:rPr>
              <a:t>该网页访问的次数：</a:t>
            </a:r>
            <a:r>
              <a:rPr lang="en-US" altLang="zh-CN" sz="1900" b="1" dirty="0">
                <a:solidFill>
                  <a:schemeClr val="bg1"/>
                </a:solidFill>
                <a:latin typeface="+mn-ea"/>
                <a:ea typeface="+mn-ea"/>
              </a:rPr>
              <a:t>"+number);</a:t>
            </a:r>
          </a:p>
          <a:p>
            <a:pPr>
              <a:spcBef>
                <a:spcPts val="0"/>
              </a:spcBef>
              <a:spcAft>
                <a:spcPts val="0"/>
              </a:spcAft>
            </a:pPr>
            <a:r>
              <a:rPr lang="en-US" altLang="zh-CN" sz="1900" b="1" dirty="0" smtClean="0">
                <a:solidFill>
                  <a:schemeClr val="bg1"/>
                </a:solidFill>
                <a:latin typeface="+mn-ea"/>
                <a:ea typeface="+mn-ea"/>
              </a:rPr>
              <a:t>  </a:t>
            </a:r>
            <a:r>
              <a:rPr lang="en-US" altLang="zh-CN" sz="1900" b="1" dirty="0" err="1" smtClean="0">
                <a:solidFill>
                  <a:schemeClr val="bg1"/>
                </a:solidFill>
                <a:latin typeface="+mn-ea"/>
                <a:ea typeface="+mn-ea"/>
              </a:rPr>
              <a:t>application.setAttribute</a:t>
            </a:r>
            <a:r>
              <a:rPr lang="en-US" altLang="zh-CN" sz="1900" b="1" dirty="0">
                <a:solidFill>
                  <a:schemeClr val="bg1"/>
                </a:solidFill>
                <a:latin typeface="+mn-ea"/>
                <a:ea typeface="+mn-ea"/>
              </a:rPr>
              <a:t>("number",</a:t>
            </a:r>
            <a:r>
              <a:rPr lang="en-US" altLang="zh-CN" sz="1900" b="1" dirty="0" err="1">
                <a:solidFill>
                  <a:schemeClr val="bg1"/>
                </a:solidFill>
                <a:latin typeface="+mn-ea"/>
                <a:ea typeface="+mn-ea"/>
              </a:rPr>
              <a:t>String.valueOf</a:t>
            </a:r>
            <a:r>
              <a:rPr lang="en-US" altLang="zh-CN" sz="1900" b="1" dirty="0">
                <a:solidFill>
                  <a:schemeClr val="bg1"/>
                </a:solidFill>
                <a:latin typeface="+mn-ea"/>
                <a:ea typeface="+mn-ea"/>
              </a:rPr>
              <a:t>(number));</a:t>
            </a:r>
          </a:p>
          <a:p>
            <a:pPr>
              <a:spcBef>
                <a:spcPts val="0"/>
              </a:spcBef>
              <a:spcAft>
                <a:spcPts val="0"/>
              </a:spcAft>
            </a:pPr>
            <a:r>
              <a:rPr lang="en-US" altLang="zh-CN" sz="1900" b="1" dirty="0">
                <a:solidFill>
                  <a:schemeClr val="bg1"/>
                </a:solidFill>
                <a:latin typeface="+mn-ea"/>
                <a:ea typeface="+mn-ea"/>
              </a:rPr>
              <a:t>%&gt;</a:t>
            </a:r>
            <a:endParaRPr lang="zh-CN" altLang="en-US" sz="1900" b="1" dirty="0">
              <a:solidFill>
                <a:schemeClr val="bg1"/>
              </a:solidFill>
              <a:latin typeface="+mn-ea"/>
              <a:ea typeface="+mn-ea"/>
            </a:endParaRPr>
          </a:p>
        </p:txBody>
      </p:sp>
      <p:sp>
        <p:nvSpPr>
          <p:cNvPr id="5" name="Rectangle 3"/>
          <p:cNvSpPr txBox="1">
            <a:spLocks noChangeArrowheads="1"/>
          </p:cNvSpPr>
          <p:nvPr/>
        </p:nvSpPr>
        <p:spPr bwMode="auto">
          <a:xfrm>
            <a:off x="1180356" y="4941168"/>
            <a:ext cx="7963644" cy="1200329"/>
          </a:xfrm>
          <a:prstGeom prst="rect">
            <a:avLst/>
          </a:prstGeom>
          <a:solidFill>
            <a:schemeClr val="tx1"/>
          </a:solidFill>
          <a:ln>
            <a:noFill/>
          </a:ln>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spcBef>
                <a:spcPts val="0"/>
              </a:spcBef>
            </a:pPr>
            <a:r>
              <a:rPr lang="zh-CN" altLang="en-US" sz="2400" dirty="0" smtClean="0">
                <a:solidFill>
                  <a:schemeClr val="bg1"/>
                </a:solidFill>
                <a:latin typeface="+mn-ea"/>
              </a:rPr>
              <a:t>启动</a:t>
            </a:r>
            <a:r>
              <a:rPr lang="en-US" altLang="zh-CN" sz="2400" dirty="0" smtClean="0">
                <a:solidFill>
                  <a:schemeClr val="bg1"/>
                </a:solidFill>
                <a:latin typeface="+mn-ea"/>
              </a:rPr>
              <a:t>Tomcat</a:t>
            </a:r>
            <a:r>
              <a:rPr lang="zh-CN" altLang="en-US" sz="2400" dirty="0" smtClean="0">
                <a:solidFill>
                  <a:schemeClr val="bg1"/>
                </a:solidFill>
                <a:latin typeface="+mn-ea"/>
              </a:rPr>
              <a:t>，预览页面，出现访问计数值。</a:t>
            </a:r>
            <a:endParaRPr lang="en-US" altLang="zh-CN" sz="2400" dirty="0" smtClean="0">
              <a:solidFill>
                <a:schemeClr val="bg1"/>
              </a:solidFill>
              <a:latin typeface="+mn-ea"/>
            </a:endParaRPr>
          </a:p>
          <a:p>
            <a:pPr algn="just">
              <a:spcBef>
                <a:spcPts val="0"/>
              </a:spcBef>
            </a:pPr>
            <a:r>
              <a:rPr lang="zh-CN" altLang="en-US" sz="2400" dirty="0" smtClean="0">
                <a:solidFill>
                  <a:schemeClr val="bg1"/>
                </a:solidFill>
                <a:latin typeface="+mn-ea"/>
              </a:rPr>
              <a:t>另打开一个浏览器窗口访问该页面，发现计数值加</a:t>
            </a:r>
            <a:r>
              <a:rPr lang="en-US" altLang="zh-CN" sz="2400" dirty="0" smtClean="0">
                <a:solidFill>
                  <a:schemeClr val="bg1"/>
                </a:solidFill>
                <a:latin typeface="+mn-ea"/>
              </a:rPr>
              <a:t>1</a:t>
            </a:r>
            <a:r>
              <a:rPr lang="zh-CN" altLang="en-US" sz="2400" dirty="0" smtClean="0">
                <a:solidFill>
                  <a:schemeClr val="bg1"/>
                </a:solidFill>
                <a:latin typeface="+mn-ea"/>
              </a:rPr>
              <a:t>。</a:t>
            </a:r>
          </a:p>
          <a:p>
            <a:pPr algn="just">
              <a:spcBef>
                <a:spcPts val="0"/>
              </a:spcBef>
            </a:pPr>
            <a:r>
              <a:rPr lang="zh-CN" altLang="en-US" sz="2400" dirty="0" smtClean="0">
                <a:solidFill>
                  <a:schemeClr val="bg1"/>
                </a:solidFill>
                <a:latin typeface="+mn-ea"/>
              </a:rPr>
              <a:t>重启</a:t>
            </a:r>
            <a:r>
              <a:rPr lang="en-US" altLang="zh-CN" sz="2400" dirty="0" smtClean="0">
                <a:solidFill>
                  <a:schemeClr val="bg1"/>
                </a:solidFill>
                <a:latin typeface="+mn-ea"/>
              </a:rPr>
              <a:t>Tomcat</a:t>
            </a:r>
            <a:r>
              <a:rPr lang="zh-CN" altLang="en-US" sz="2400" dirty="0" smtClean="0">
                <a:solidFill>
                  <a:schemeClr val="bg1"/>
                </a:solidFill>
                <a:latin typeface="+mn-ea"/>
              </a:rPr>
              <a:t>再访问，发现计数从</a:t>
            </a:r>
            <a:r>
              <a:rPr lang="en-US" altLang="zh-CN" sz="2400" dirty="0" smtClean="0">
                <a:solidFill>
                  <a:schemeClr val="bg1"/>
                </a:solidFill>
                <a:latin typeface="+mn-ea"/>
              </a:rPr>
              <a:t>1</a:t>
            </a:r>
            <a:r>
              <a:rPr lang="zh-CN" altLang="en-US" sz="2400" dirty="0" smtClean="0">
                <a:solidFill>
                  <a:schemeClr val="bg1"/>
                </a:solidFill>
                <a:latin typeface="+mn-ea"/>
              </a:rPr>
              <a:t>开始。</a:t>
            </a:r>
            <a:endParaRPr lang="en-US" altLang="zh-CN" sz="2400" dirty="0" smtClean="0">
              <a:solidFill>
                <a:schemeClr val="bg1"/>
              </a:solidFill>
              <a:latin typeface="+mn-ea"/>
            </a:endParaRPr>
          </a:p>
        </p:txBody>
      </p:sp>
    </p:spTree>
    <p:extLst>
      <p:ext uri="{BB962C8B-B14F-4D97-AF65-F5344CB8AC3E}">
        <p14:creationId xmlns:p14="http://schemas.microsoft.com/office/powerpoint/2010/main" val="3494622289"/>
      </p:ext>
    </p:extLst>
  </p:cSld>
  <p:clrMapOvr>
    <a:masterClrMapping/>
  </p:clrMapOvr>
  <p:transition spd="slow">
    <p:randomBar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type="body" idx="1"/>
          </p:nvPr>
        </p:nvSpPr>
        <p:spPr>
          <a:xfrm>
            <a:off x="86816" y="980728"/>
            <a:ext cx="8949680" cy="18158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smtClean="0">
                <a:latin typeface="+mn-ea"/>
              </a:rPr>
              <a:t>(2)</a:t>
            </a:r>
            <a:r>
              <a:rPr lang="zh-CN" altLang="en-US" sz="2800" dirty="0" smtClean="0">
                <a:latin typeface="+mn-ea"/>
              </a:rPr>
              <a:t>从</a:t>
            </a:r>
            <a:r>
              <a:rPr lang="en-US" altLang="zh-CN" sz="2800" dirty="0">
                <a:latin typeface="+mn-ea"/>
              </a:rPr>
              <a:t>application</a:t>
            </a:r>
            <a:r>
              <a:rPr lang="zh-CN" altLang="en-US" sz="2800" dirty="0">
                <a:latin typeface="+mn-ea"/>
              </a:rPr>
              <a:t>作用范围中读取指定名字的属性值，返回的属性值是</a:t>
            </a:r>
            <a:r>
              <a:rPr lang="en-US" altLang="zh-CN" sz="2800" dirty="0">
                <a:latin typeface="+mn-ea"/>
              </a:rPr>
              <a:t>Object</a:t>
            </a:r>
            <a:r>
              <a:rPr lang="zh-CN" altLang="en-US" sz="2800" dirty="0">
                <a:latin typeface="+mn-ea"/>
              </a:rPr>
              <a:t>类型，一般要进行强制类型转换，还原其原本数据类型。如果指定的属性值对象不存在，则返回</a:t>
            </a:r>
            <a:r>
              <a:rPr lang="en-US" altLang="zh-CN" sz="2800" dirty="0">
                <a:latin typeface="+mn-ea"/>
              </a:rPr>
              <a:t>null</a:t>
            </a:r>
            <a:r>
              <a:rPr lang="zh-CN" altLang="en-US" sz="2800" dirty="0">
                <a:latin typeface="+mn-ea"/>
              </a:rPr>
              <a:t>。 </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
        <p:nvSpPr>
          <p:cNvPr id="3" name="矩形 2"/>
          <p:cNvSpPr/>
          <p:nvPr/>
        </p:nvSpPr>
        <p:spPr>
          <a:xfrm>
            <a:off x="0" y="2812866"/>
            <a:ext cx="9144000" cy="461665"/>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400" b="1" dirty="0">
                <a:solidFill>
                  <a:schemeClr val="bg1"/>
                </a:solidFill>
                <a:latin typeface="+mn-ea"/>
                <a:ea typeface="+mn-ea"/>
              </a:rPr>
              <a:t>public </a:t>
            </a:r>
            <a:r>
              <a:rPr lang="en-US" altLang="zh-CN" sz="2400" b="1" dirty="0" err="1">
                <a:solidFill>
                  <a:schemeClr val="bg1"/>
                </a:solidFill>
                <a:latin typeface="+mn-ea"/>
                <a:ea typeface="+mn-ea"/>
              </a:rPr>
              <a:t>java.lang.Object</a:t>
            </a:r>
            <a:r>
              <a:rPr lang="en-US" altLang="zh-CN" sz="2400" b="1" dirty="0">
                <a:solidFill>
                  <a:schemeClr val="bg1"/>
                </a:solidFill>
                <a:latin typeface="+mn-ea"/>
                <a:ea typeface="+mn-ea"/>
              </a:rPr>
              <a:t> </a:t>
            </a:r>
            <a:r>
              <a:rPr lang="en-US" altLang="zh-CN" sz="2400" b="1" dirty="0" err="1">
                <a:solidFill>
                  <a:schemeClr val="bg1"/>
                </a:solidFill>
                <a:latin typeface="+mn-ea"/>
                <a:ea typeface="+mn-ea"/>
              </a:rPr>
              <a:t>getAttribute</a:t>
            </a:r>
            <a:r>
              <a:rPr lang="en-US" altLang="zh-CN" sz="2400" b="1" dirty="0">
                <a:solidFill>
                  <a:schemeClr val="bg1"/>
                </a:solidFill>
                <a:latin typeface="+mn-ea"/>
                <a:ea typeface="+mn-ea"/>
              </a:rPr>
              <a:t>(</a:t>
            </a:r>
            <a:r>
              <a:rPr lang="en-US" altLang="zh-CN" sz="2400" b="1" dirty="0" err="1">
                <a:solidFill>
                  <a:schemeClr val="bg1"/>
                </a:solidFill>
                <a:latin typeface="+mn-ea"/>
                <a:ea typeface="+mn-ea"/>
              </a:rPr>
              <a:t>java.lang.String</a:t>
            </a:r>
            <a:r>
              <a:rPr lang="en-US" altLang="zh-CN" sz="2400" b="1" dirty="0">
                <a:solidFill>
                  <a:schemeClr val="bg1"/>
                </a:solidFill>
                <a:latin typeface="+mn-ea"/>
                <a:ea typeface="+mn-ea"/>
              </a:rPr>
              <a:t> name)</a:t>
            </a:r>
          </a:p>
        </p:txBody>
      </p:sp>
    </p:spTree>
    <p:extLst>
      <p:ext uri="{BB962C8B-B14F-4D97-AF65-F5344CB8AC3E}">
        <p14:creationId xmlns:p14="http://schemas.microsoft.com/office/powerpoint/2010/main" val="149036769"/>
      </p:ext>
    </p:extLst>
  </p:cSld>
  <p:clrMapOvr>
    <a:masterClrMapping/>
  </p:clrMapOvr>
  <p:transition spd="slow">
    <p:randomBar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Grp="1" noChangeArrowheads="1"/>
          </p:cNvSpPr>
          <p:nvPr>
            <p:ph type="body" idx="1"/>
          </p:nvPr>
        </p:nvSpPr>
        <p:spPr>
          <a:xfrm>
            <a:off x="0" y="980728"/>
            <a:ext cx="91440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zh-CN" altLang="en-US" sz="2800" dirty="0" smtClean="0">
                <a:latin typeface="+mn-ea"/>
              </a:rPr>
              <a:t>遍历</a:t>
            </a:r>
            <a:r>
              <a:rPr lang="zh-CN" altLang="en-US" sz="2800" dirty="0">
                <a:latin typeface="+mn-ea"/>
              </a:rPr>
              <a:t>当前</a:t>
            </a:r>
            <a:r>
              <a:rPr lang="en-US" altLang="zh-CN" sz="2800" dirty="0">
                <a:latin typeface="+mn-ea"/>
              </a:rPr>
              <a:t>Web</a:t>
            </a:r>
            <a:r>
              <a:rPr lang="zh-CN" altLang="en-US" sz="2800" dirty="0">
                <a:latin typeface="+mn-ea"/>
              </a:rPr>
              <a:t>应用中所有的</a:t>
            </a:r>
            <a:r>
              <a:rPr lang="en-US" altLang="zh-CN" sz="2800" dirty="0">
                <a:latin typeface="+mn-ea"/>
              </a:rPr>
              <a:t>application</a:t>
            </a:r>
            <a:r>
              <a:rPr lang="zh-CN" altLang="en-US" sz="2800" dirty="0">
                <a:latin typeface="+mn-ea"/>
              </a:rPr>
              <a:t>属性：</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
        <p:nvSpPr>
          <p:cNvPr id="5" name="TextBox 4"/>
          <p:cNvSpPr txBox="1"/>
          <p:nvPr/>
        </p:nvSpPr>
        <p:spPr>
          <a:xfrm>
            <a:off x="0" y="1556792"/>
            <a:ext cx="9144000" cy="4708981"/>
          </a:xfrm>
          <a:prstGeom prst="rect">
            <a:avLst/>
          </a:prstGeom>
          <a:solidFill>
            <a:schemeClr val="accent3">
              <a:lumMod val="50000"/>
            </a:schemeClr>
          </a:solidFill>
          <a:ln>
            <a:solidFill>
              <a:schemeClr val="accent1"/>
            </a:solidFill>
          </a:ln>
        </p:spPr>
        <p:txBody>
          <a:bodyPr wrap="square" rtlCol="0">
            <a:spAutoFit/>
          </a:bodyPr>
          <a:lstStyle>
            <a:defPPr>
              <a:defRPr lang="en-US"/>
            </a:defPPr>
            <a:lvl1pPr>
              <a:spcBef>
                <a:spcPts val="600"/>
              </a:spcBef>
              <a:spcAft>
                <a:spcPts val="600"/>
              </a:spcAft>
              <a:defRPr sz="2000" b="1">
                <a:solidFill>
                  <a:schemeClr val="bg1"/>
                </a:solidFill>
                <a:latin typeface="+mn-ea"/>
                <a:ea typeface="+mn-ea"/>
              </a:defRPr>
            </a:lvl1pPr>
          </a:lstStyle>
          <a:p>
            <a:pPr>
              <a:spcBef>
                <a:spcPts val="0"/>
              </a:spcBef>
              <a:spcAft>
                <a:spcPts val="0"/>
              </a:spcAft>
            </a:pPr>
            <a:r>
              <a:rPr lang="en-US" altLang="zh-CN" dirty="0"/>
              <a:t>&lt;body&gt;</a:t>
            </a:r>
          </a:p>
          <a:p>
            <a:pPr>
              <a:spcBef>
                <a:spcPts val="0"/>
              </a:spcBef>
              <a:spcAft>
                <a:spcPts val="0"/>
              </a:spcAft>
            </a:pPr>
            <a:r>
              <a:rPr lang="en-US" altLang="zh-CN" dirty="0"/>
              <a:t>  &lt;%@ page import=“</a:t>
            </a:r>
            <a:r>
              <a:rPr lang="en-US" altLang="zh-CN" dirty="0" err="1"/>
              <a:t>java.util</a:t>
            </a:r>
            <a:r>
              <a:rPr lang="en-US" altLang="zh-CN" dirty="0"/>
              <a:t>.*”%&gt;</a:t>
            </a:r>
          </a:p>
          <a:p>
            <a:pPr>
              <a:spcBef>
                <a:spcPts val="0"/>
              </a:spcBef>
              <a:spcAft>
                <a:spcPts val="0"/>
              </a:spcAft>
            </a:pPr>
            <a:r>
              <a:rPr lang="en-US" altLang="zh-CN" dirty="0"/>
              <a:t>  &lt;%</a:t>
            </a:r>
          </a:p>
          <a:p>
            <a:pPr lvl="1"/>
            <a:r>
              <a:rPr lang="en-US" altLang="zh-CN" sz="2000" b="1" dirty="0">
                <a:solidFill>
                  <a:schemeClr val="bg1"/>
                </a:solidFill>
                <a:latin typeface="+mn-ea"/>
                <a:ea typeface="+mn-ea"/>
              </a:rPr>
              <a:t>try{</a:t>
            </a:r>
          </a:p>
          <a:p>
            <a:pPr lvl="1"/>
            <a:r>
              <a:rPr lang="en-US" altLang="zh-CN" sz="2000" b="1" dirty="0">
                <a:solidFill>
                  <a:schemeClr val="bg1"/>
                </a:solidFill>
                <a:latin typeface="+mn-ea"/>
                <a:ea typeface="+mn-ea"/>
              </a:rPr>
              <a:t>  Enumeration e=</a:t>
            </a:r>
            <a:r>
              <a:rPr lang="en-US" altLang="zh-CN" sz="2000" b="1" dirty="0" err="1">
                <a:solidFill>
                  <a:schemeClr val="bg1"/>
                </a:solidFill>
                <a:latin typeface="+mn-ea"/>
                <a:ea typeface="+mn-ea"/>
              </a:rPr>
              <a:t>application.getAttributeNames</a:t>
            </a:r>
            <a:r>
              <a:rPr lang="en-US" altLang="zh-CN" sz="2000" b="1" dirty="0">
                <a:solidFill>
                  <a:schemeClr val="bg1"/>
                </a:solidFill>
                <a:latin typeface="+mn-ea"/>
                <a:ea typeface="+mn-ea"/>
              </a:rPr>
              <a:t>();</a:t>
            </a:r>
          </a:p>
          <a:p>
            <a:pPr lvl="1"/>
            <a:r>
              <a:rPr lang="en-US" altLang="zh-CN" sz="2000" b="1" dirty="0">
                <a:solidFill>
                  <a:schemeClr val="bg1"/>
                </a:solidFill>
                <a:latin typeface="+mn-ea"/>
                <a:ea typeface="+mn-ea"/>
              </a:rPr>
              <a:t>  </a:t>
            </a:r>
            <a:r>
              <a:rPr lang="en-US" altLang="zh-CN" sz="2000" b="1" dirty="0" err="1">
                <a:solidFill>
                  <a:schemeClr val="bg1"/>
                </a:solidFill>
                <a:latin typeface="+mn-ea"/>
                <a:ea typeface="+mn-ea"/>
              </a:rPr>
              <a:t>out.print</a:t>
            </a:r>
            <a:r>
              <a:rPr lang="en-US" altLang="zh-CN" sz="2000" b="1" dirty="0">
                <a:solidFill>
                  <a:schemeClr val="bg1"/>
                </a:solidFill>
                <a:latin typeface="+mn-ea"/>
                <a:ea typeface="+mn-ea"/>
              </a:rPr>
              <a:t>("</a:t>
            </a:r>
            <a:r>
              <a:rPr lang="zh-CN" altLang="en-US" sz="2000" b="1" dirty="0">
                <a:solidFill>
                  <a:schemeClr val="bg1"/>
                </a:solidFill>
                <a:latin typeface="+mn-ea"/>
                <a:ea typeface="+mn-ea"/>
              </a:rPr>
              <a:t>读取</a:t>
            </a:r>
            <a:r>
              <a:rPr lang="en-US" altLang="zh-CN" sz="2000" b="1" dirty="0">
                <a:solidFill>
                  <a:schemeClr val="bg1"/>
                </a:solidFill>
                <a:latin typeface="+mn-ea"/>
                <a:ea typeface="+mn-ea"/>
              </a:rPr>
              <a:t>web</a:t>
            </a:r>
            <a:r>
              <a:rPr lang="zh-CN" altLang="en-US" sz="2000" b="1" dirty="0">
                <a:solidFill>
                  <a:schemeClr val="bg1"/>
                </a:solidFill>
                <a:latin typeface="+mn-ea"/>
                <a:ea typeface="+mn-ea"/>
              </a:rPr>
              <a:t>应用共享属性：</a:t>
            </a:r>
            <a:r>
              <a:rPr lang="en-US" altLang="zh-CN" sz="2000" b="1" dirty="0">
                <a:solidFill>
                  <a:schemeClr val="bg1"/>
                </a:solidFill>
                <a:latin typeface="+mn-ea"/>
                <a:ea typeface="+mn-ea"/>
              </a:rPr>
              <a:t>&lt;</a:t>
            </a:r>
            <a:r>
              <a:rPr lang="en-US" altLang="zh-CN" sz="2000" b="1" dirty="0" err="1">
                <a:solidFill>
                  <a:schemeClr val="bg1"/>
                </a:solidFill>
                <a:latin typeface="+mn-ea"/>
                <a:ea typeface="+mn-ea"/>
              </a:rPr>
              <a:t>br</a:t>
            </a:r>
            <a:r>
              <a:rPr lang="en-US" altLang="zh-CN" sz="2000" b="1" dirty="0">
                <a:solidFill>
                  <a:schemeClr val="bg1"/>
                </a:solidFill>
                <a:latin typeface="+mn-ea"/>
                <a:ea typeface="+mn-ea"/>
              </a:rPr>
              <a:t>/&gt;");</a:t>
            </a:r>
          </a:p>
          <a:p>
            <a:pPr lvl="1"/>
            <a:r>
              <a:rPr lang="en-US" altLang="zh-CN" sz="2000" b="1" dirty="0">
                <a:solidFill>
                  <a:schemeClr val="bg1"/>
                </a:solidFill>
                <a:latin typeface="+mn-ea"/>
                <a:ea typeface="+mn-ea"/>
              </a:rPr>
              <a:t>  while(</a:t>
            </a:r>
            <a:r>
              <a:rPr lang="en-US" altLang="zh-CN" sz="2000" b="1" dirty="0" err="1">
                <a:solidFill>
                  <a:schemeClr val="bg1"/>
                </a:solidFill>
                <a:latin typeface="+mn-ea"/>
                <a:ea typeface="+mn-ea"/>
              </a:rPr>
              <a:t>e.hasMoreElements</a:t>
            </a:r>
            <a:r>
              <a:rPr lang="en-US" altLang="zh-CN" sz="2000" b="1" dirty="0">
                <a:solidFill>
                  <a:schemeClr val="bg1"/>
                </a:solidFill>
                <a:latin typeface="+mn-ea"/>
                <a:ea typeface="+mn-ea"/>
              </a:rPr>
              <a:t>()){</a:t>
            </a:r>
          </a:p>
          <a:p>
            <a:pPr lvl="1"/>
            <a:r>
              <a:rPr lang="en-US" altLang="zh-CN" sz="2000" b="1" dirty="0">
                <a:solidFill>
                  <a:schemeClr val="bg1"/>
                </a:solidFill>
                <a:latin typeface="+mn-ea"/>
                <a:ea typeface="+mn-ea"/>
              </a:rPr>
              <a:t>    String n=(String)</a:t>
            </a:r>
            <a:r>
              <a:rPr lang="en-US" altLang="zh-CN" sz="2000" b="1" dirty="0" err="1">
                <a:solidFill>
                  <a:schemeClr val="bg1"/>
                </a:solidFill>
                <a:latin typeface="+mn-ea"/>
                <a:ea typeface="+mn-ea"/>
              </a:rPr>
              <a:t>e.nextElement</a:t>
            </a:r>
            <a:r>
              <a:rPr lang="en-US" altLang="zh-CN" sz="2000" b="1" dirty="0">
                <a:solidFill>
                  <a:schemeClr val="bg1"/>
                </a:solidFill>
                <a:latin typeface="+mn-ea"/>
                <a:ea typeface="+mn-ea"/>
              </a:rPr>
              <a:t>();</a:t>
            </a:r>
          </a:p>
          <a:p>
            <a:pPr lvl="1"/>
            <a:r>
              <a:rPr lang="en-US" altLang="zh-CN" sz="2000" b="1" dirty="0">
                <a:solidFill>
                  <a:schemeClr val="bg1"/>
                </a:solidFill>
                <a:latin typeface="+mn-ea"/>
                <a:ea typeface="+mn-ea"/>
              </a:rPr>
              <a:t>    String v=(String)application. </a:t>
            </a:r>
            <a:r>
              <a:rPr lang="en-US" altLang="zh-CN" sz="2000" b="1" dirty="0" err="1">
                <a:solidFill>
                  <a:schemeClr val="bg1"/>
                </a:solidFill>
                <a:latin typeface="+mn-ea"/>
                <a:ea typeface="+mn-ea"/>
              </a:rPr>
              <a:t>getInitParameter</a:t>
            </a:r>
            <a:r>
              <a:rPr lang="en-US" altLang="zh-CN" sz="2000" b="1" dirty="0">
                <a:solidFill>
                  <a:schemeClr val="bg1"/>
                </a:solidFill>
                <a:latin typeface="+mn-ea"/>
                <a:ea typeface="+mn-ea"/>
              </a:rPr>
              <a:t>(n);</a:t>
            </a:r>
          </a:p>
          <a:p>
            <a:pPr lvl="1"/>
            <a:r>
              <a:rPr lang="en-US" altLang="zh-CN" sz="2000" b="1" dirty="0">
                <a:solidFill>
                  <a:schemeClr val="bg1"/>
                </a:solidFill>
                <a:latin typeface="+mn-ea"/>
                <a:ea typeface="+mn-ea"/>
              </a:rPr>
              <a:t>    </a:t>
            </a:r>
            <a:r>
              <a:rPr lang="en-US" altLang="zh-CN" sz="2000" b="1" dirty="0" err="1">
                <a:solidFill>
                  <a:schemeClr val="bg1"/>
                </a:solidFill>
                <a:latin typeface="+mn-ea"/>
                <a:ea typeface="+mn-ea"/>
              </a:rPr>
              <a:t>out.print</a:t>
            </a:r>
            <a:r>
              <a:rPr lang="en-US" altLang="zh-CN" sz="2000" b="1" dirty="0">
                <a:solidFill>
                  <a:schemeClr val="bg1"/>
                </a:solidFill>
                <a:latin typeface="+mn-ea"/>
                <a:ea typeface="+mn-ea"/>
              </a:rPr>
              <a:t>(n+"="+v+"&lt;</a:t>
            </a:r>
            <a:r>
              <a:rPr lang="en-US" altLang="zh-CN" sz="2000" b="1" dirty="0" err="1">
                <a:solidFill>
                  <a:schemeClr val="bg1"/>
                </a:solidFill>
                <a:latin typeface="+mn-ea"/>
                <a:ea typeface="+mn-ea"/>
              </a:rPr>
              <a:t>br</a:t>
            </a:r>
            <a:r>
              <a:rPr lang="en-US" altLang="zh-CN" sz="2000" b="1" dirty="0">
                <a:solidFill>
                  <a:schemeClr val="bg1"/>
                </a:solidFill>
                <a:latin typeface="+mn-ea"/>
                <a:ea typeface="+mn-ea"/>
              </a:rPr>
              <a:t>/&gt;");</a:t>
            </a:r>
          </a:p>
          <a:p>
            <a:pPr lvl="1"/>
            <a:r>
              <a:rPr lang="zh-CN" altLang="en-US" sz="2000" b="1" dirty="0">
                <a:solidFill>
                  <a:schemeClr val="bg1"/>
                </a:solidFill>
                <a:latin typeface="+mn-ea"/>
                <a:ea typeface="+mn-ea"/>
              </a:rPr>
              <a:t>  </a:t>
            </a:r>
            <a:r>
              <a:rPr lang="en-US" altLang="zh-CN" sz="2000" b="1" dirty="0">
                <a:solidFill>
                  <a:schemeClr val="bg1"/>
                </a:solidFill>
                <a:latin typeface="+mn-ea"/>
                <a:ea typeface="+mn-ea"/>
              </a:rPr>
              <a:t>}</a:t>
            </a:r>
          </a:p>
          <a:p>
            <a:pPr lvl="1"/>
            <a:r>
              <a:rPr lang="en-US" altLang="zh-CN" sz="2000" b="1" dirty="0">
                <a:solidFill>
                  <a:schemeClr val="bg1"/>
                </a:solidFill>
                <a:latin typeface="+mn-ea"/>
                <a:ea typeface="+mn-ea"/>
              </a:rPr>
              <a:t>}catch(Exception e){</a:t>
            </a:r>
          </a:p>
          <a:p>
            <a:pPr lvl="1"/>
            <a:r>
              <a:rPr lang="en-US" altLang="zh-CN" sz="2000" b="1" dirty="0">
                <a:solidFill>
                  <a:schemeClr val="bg1"/>
                </a:solidFill>
                <a:latin typeface="+mn-ea"/>
                <a:ea typeface="+mn-ea"/>
              </a:rPr>
              <a:t>  </a:t>
            </a:r>
            <a:r>
              <a:rPr lang="en-US" altLang="zh-CN" sz="2000" b="1" dirty="0" err="1">
                <a:solidFill>
                  <a:schemeClr val="bg1"/>
                </a:solidFill>
                <a:latin typeface="+mn-ea"/>
                <a:ea typeface="+mn-ea"/>
              </a:rPr>
              <a:t>out.print</a:t>
            </a:r>
            <a:r>
              <a:rPr lang="en-US" altLang="zh-CN" sz="2000" b="1" dirty="0">
                <a:solidFill>
                  <a:schemeClr val="bg1"/>
                </a:solidFill>
                <a:latin typeface="+mn-ea"/>
                <a:ea typeface="+mn-ea"/>
              </a:rPr>
              <a:t>("</a:t>
            </a:r>
            <a:r>
              <a:rPr lang="zh-CN" altLang="en-US" sz="2000" b="1" dirty="0">
                <a:solidFill>
                  <a:schemeClr val="bg1"/>
                </a:solidFill>
                <a:latin typeface="+mn-ea"/>
                <a:ea typeface="+mn-ea"/>
              </a:rPr>
              <a:t>出错：</a:t>
            </a:r>
            <a:r>
              <a:rPr lang="en-US" altLang="zh-CN" sz="2000" b="1" dirty="0">
                <a:solidFill>
                  <a:schemeClr val="bg1"/>
                </a:solidFill>
                <a:latin typeface="+mn-ea"/>
                <a:ea typeface="+mn-ea"/>
              </a:rPr>
              <a:t>"+e);</a:t>
            </a:r>
          </a:p>
          <a:p>
            <a:pPr lvl="1"/>
            <a:r>
              <a:rPr lang="en-US" altLang="zh-CN" sz="2000" b="1" dirty="0">
                <a:solidFill>
                  <a:schemeClr val="bg1"/>
                </a:solidFill>
                <a:latin typeface="+mn-ea"/>
                <a:ea typeface="+mn-ea"/>
              </a:rPr>
              <a:t>}%&gt;</a:t>
            </a:r>
          </a:p>
          <a:p>
            <a:pPr>
              <a:spcBef>
                <a:spcPts val="0"/>
              </a:spcBef>
              <a:spcAft>
                <a:spcPts val="0"/>
              </a:spcAft>
            </a:pPr>
            <a:r>
              <a:rPr lang="en-US" altLang="zh-CN" dirty="0"/>
              <a:t>&lt;/body&gt;</a:t>
            </a:r>
            <a:endParaRPr lang="zh-CN" altLang="en-US" dirty="0"/>
          </a:p>
        </p:txBody>
      </p:sp>
    </p:spTree>
    <p:extLst>
      <p:ext uri="{BB962C8B-B14F-4D97-AF65-F5344CB8AC3E}">
        <p14:creationId xmlns:p14="http://schemas.microsoft.com/office/powerpoint/2010/main" val="150053897"/>
      </p:ext>
    </p:extLst>
  </p:cSld>
  <p:clrMapOvr>
    <a:masterClrMapping/>
  </p:clrMapOvr>
  <p:transition spd="slow">
    <p:randomBar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Grp="1" noChangeArrowheads="1"/>
          </p:cNvSpPr>
          <p:nvPr>
            <p:ph type="body" idx="1"/>
          </p:nvPr>
        </p:nvSpPr>
        <p:spPr>
          <a:xfrm>
            <a:off x="86816" y="980728"/>
            <a:ext cx="8949680" cy="181588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smtClean="0">
                <a:latin typeface="+mn-ea"/>
              </a:rPr>
              <a:t>(3) </a:t>
            </a:r>
            <a:r>
              <a:rPr lang="zh-CN" altLang="en-US" sz="2800" dirty="0" smtClean="0">
                <a:latin typeface="+mn-ea"/>
              </a:rPr>
              <a:t>把</a:t>
            </a:r>
            <a:r>
              <a:rPr lang="zh-CN" altLang="en-US" sz="2800" dirty="0">
                <a:latin typeface="+mn-ea"/>
              </a:rPr>
              <a:t>一个属性写入</a:t>
            </a:r>
            <a:r>
              <a:rPr lang="en-US" altLang="zh-CN" sz="2800" dirty="0">
                <a:latin typeface="+mn-ea"/>
              </a:rPr>
              <a:t>application</a:t>
            </a:r>
            <a:r>
              <a:rPr lang="zh-CN" altLang="en-US" sz="2800" dirty="0">
                <a:latin typeface="+mn-ea"/>
              </a:rPr>
              <a:t>作用范围</a:t>
            </a:r>
            <a:r>
              <a:rPr lang="zh-CN" altLang="en-US" sz="2800" dirty="0" smtClean="0">
                <a:latin typeface="+mn-ea"/>
              </a:rPr>
              <a:t>。如果</a:t>
            </a:r>
            <a:r>
              <a:rPr lang="zh-CN" altLang="en-US" sz="2800" dirty="0">
                <a:latin typeface="+mn-ea"/>
              </a:rPr>
              <a:t>属性值</a:t>
            </a:r>
            <a:r>
              <a:rPr lang="en-US" altLang="zh-CN" sz="2800" dirty="0">
                <a:latin typeface="+mn-ea"/>
              </a:rPr>
              <a:t>object</a:t>
            </a:r>
            <a:r>
              <a:rPr lang="zh-CN" altLang="en-US" sz="2800" dirty="0">
                <a:latin typeface="+mn-ea"/>
              </a:rPr>
              <a:t>为</a:t>
            </a:r>
            <a:r>
              <a:rPr lang="en-US" altLang="zh-CN" sz="2800" dirty="0">
                <a:latin typeface="+mn-ea"/>
              </a:rPr>
              <a:t>null</a:t>
            </a:r>
            <a:r>
              <a:rPr lang="zh-CN" altLang="en-US" sz="2800" dirty="0">
                <a:latin typeface="+mn-ea"/>
              </a:rPr>
              <a:t>，则相当于删除一个属性名为</a:t>
            </a:r>
            <a:r>
              <a:rPr lang="en-US" altLang="zh-CN" sz="2800" dirty="0">
                <a:latin typeface="+mn-ea"/>
              </a:rPr>
              <a:t>name</a:t>
            </a:r>
            <a:r>
              <a:rPr lang="zh-CN" altLang="en-US" sz="2800" dirty="0">
                <a:latin typeface="+mn-ea"/>
              </a:rPr>
              <a:t>的属性。如果容器中已经存在指定名字的属性，写入操作会用当前的属性值替换原有的属性值。</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
        <p:nvSpPr>
          <p:cNvPr id="3" name="矩形 2"/>
          <p:cNvSpPr/>
          <p:nvPr/>
        </p:nvSpPr>
        <p:spPr>
          <a:xfrm>
            <a:off x="3448" y="2852936"/>
            <a:ext cx="9140552" cy="830997"/>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400" b="1" dirty="0">
                <a:solidFill>
                  <a:schemeClr val="bg1"/>
                </a:solidFill>
                <a:latin typeface="+mn-ea"/>
                <a:ea typeface="+mn-ea"/>
              </a:rPr>
              <a:t>public void </a:t>
            </a:r>
            <a:r>
              <a:rPr lang="en-US" altLang="zh-CN" sz="2400" b="1" dirty="0" err="1">
                <a:solidFill>
                  <a:schemeClr val="bg1"/>
                </a:solidFill>
                <a:latin typeface="+mn-ea"/>
                <a:ea typeface="+mn-ea"/>
              </a:rPr>
              <a:t>setAttribute</a:t>
            </a:r>
            <a:r>
              <a:rPr lang="en-US" altLang="zh-CN" sz="2400" b="1" dirty="0">
                <a:solidFill>
                  <a:schemeClr val="bg1"/>
                </a:solidFill>
                <a:latin typeface="+mn-ea"/>
                <a:ea typeface="+mn-ea"/>
              </a:rPr>
              <a:t>(</a:t>
            </a:r>
            <a:r>
              <a:rPr lang="en-US" altLang="zh-CN" sz="2400" b="1" dirty="0" err="1">
                <a:solidFill>
                  <a:schemeClr val="bg1"/>
                </a:solidFill>
                <a:latin typeface="+mn-ea"/>
                <a:ea typeface="+mn-ea"/>
              </a:rPr>
              <a:t>java.lang.String</a:t>
            </a:r>
            <a:r>
              <a:rPr lang="en-US" altLang="zh-CN" sz="2400" b="1" dirty="0">
                <a:solidFill>
                  <a:schemeClr val="bg1"/>
                </a:solidFill>
                <a:latin typeface="+mn-ea"/>
                <a:ea typeface="+mn-ea"/>
              </a:rPr>
              <a:t> </a:t>
            </a:r>
            <a:r>
              <a:rPr lang="en-US" altLang="zh-CN" sz="2400" b="1" dirty="0" err="1">
                <a:solidFill>
                  <a:schemeClr val="bg1"/>
                </a:solidFill>
                <a:latin typeface="+mn-ea"/>
                <a:ea typeface="+mn-ea"/>
              </a:rPr>
              <a:t>name,java.lang.Object</a:t>
            </a:r>
            <a:r>
              <a:rPr lang="en-US" altLang="zh-CN" sz="2400" b="1" dirty="0">
                <a:solidFill>
                  <a:schemeClr val="bg1"/>
                </a:solidFill>
                <a:latin typeface="+mn-ea"/>
                <a:ea typeface="+mn-ea"/>
              </a:rPr>
              <a:t> object)</a:t>
            </a:r>
          </a:p>
        </p:txBody>
      </p:sp>
      <p:sp>
        <p:nvSpPr>
          <p:cNvPr id="5" name="矩形标注 4"/>
          <p:cNvSpPr/>
          <p:nvPr/>
        </p:nvSpPr>
        <p:spPr>
          <a:xfrm>
            <a:off x="2555776" y="3934797"/>
            <a:ext cx="6573738" cy="830997"/>
          </a:xfrm>
          <a:prstGeom prst="wedgeRectCallout">
            <a:avLst>
              <a:gd name="adj1" fmla="val -31320"/>
              <a:gd name="adj2" fmla="val -81923"/>
            </a:avLst>
          </a:prstGeom>
          <a:solidFill>
            <a:schemeClr val="accent3">
              <a:lumMod val="50000"/>
            </a:schemeClr>
          </a:solidFill>
        </p:spPr>
        <p:txBody>
          <a:bodyPr wrap="square">
            <a:spAutoFit/>
          </a:bodyPr>
          <a:lstStyle/>
          <a:p>
            <a:pPr algn="just"/>
            <a:r>
              <a:rPr lang="zh-CN" altLang="en-US" sz="2400" dirty="0">
                <a:solidFill>
                  <a:schemeClr val="bg1"/>
                </a:solidFill>
                <a:latin typeface="+mn-ea"/>
              </a:rPr>
              <a:t>第一个形参</a:t>
            </a:r>
            <a:r>
              <a:rPr lang="en-US" altLang="zh-CN" sz="2400" dirty="0">
                <a:solidFill>
                  <a:schemeClr val="bg1"/>
                </a:solidFill>
                <a:latin typeface="+mn-ea"/>
              </a:rPr>
              <a:t>name</a:t>
            </a:r>
            <a:r>
              <a:rPr lang="zh-CN" altLang="en-US" sz="2400" dirty="0">
                <a:solidFill>
                  <a:schemeClr val="bg1"/>
                </a:solidFill>
                <a:latin typeface="+mn-ea"/>
              </a:rPr>
              <a:t>是属性名，第二个形参</a:t>
            </a:r>
            <a:r>
              <a:rPr lang="en-US" altLang="zh-CN" sz="2400" dirty="0">
                <a:solidFill>
                  <a:schemeClr val="bg1"/>
                </a:solidFill>
                <a:latin typeface="+mn-ea"/>
              </a:rPr>
              <a:t>object</a:t>
            </a:r>
            <a:r>
              <a:rPr lang="zh-CN" altLang="en-US" sz="2400" dirty="0">
                <a:solidFill>
                  <a:schemeClr val="bg1"/>
                </a:solidFill>
                <a:latin typeface="+mn-ea"/>
              </a:rPr>
              <a:t>是属性值，它是一个</a:t>
            </a:r>
            <a:r>
              <a:rPr lang="en-US" altLang="zh-CN" sz="2400" dirty="0">
                <a:solidFill>
                  <a:schemeClr val="bg1"/>
                </a:solidFill>
                <a:latin typeface="+mn-ea"/>
              </a:rPr>
              <a:t>Java</a:t>
            </a:r>
            <a:r>
              <a:rPr lang="zh-CN" altLang="en-US" sz="2400" dirty="0">
                <a:solidFill>
                  <a:schemeClr val="bg1"/>
                </a:solidFill>
                <a:latin typeface="+mn-ea"/>
              </a:rPr>
              <a:t>对象。</a:t>
            </a:r>
          </a:p>
        </p:txBody>
      </p:sp>
    </p:spTree>
    <p:extLst>
      <p:ext uri="{BB962C8B-B14F-4D97-AF65-F5344CB8AC3E}">
        <p14:creationId xmlns:p14="http://schemas.microsoft.com/office/powerpoint/2010/main" val="19722129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type="body" idx="1"/>
          </p:nvPr>
        </p:nvSpPr>
        <p:spPr>
          <a:xfrm>
            <a:off x="86816" y="980728"/>
            <a:ext cx="894968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smtClean="0">
                <a:latin typeface="+mn-ea"/>
              </a:rPr>
              <a:t>(4)</a:t>
            </a:r>
            <a:r>
              <a:rPr lang="zh-CN" altLang="en-US" sz="2800" dirty="0" smtClean="0">
                <a:latin typeface="+mn-ea"/>
              </a:rPr>
              <a:t>从</a:t>
            </a:r>
            <a:r>
              <a:rPr lang="en-US" altLang="zh-CN" sz="2800" dirty="0">
                <a:latin typeface="+mn-ea"/>
              </a:rPr>
              <a:t>Servlet</a:t>
            </a:r>
            <a:r>
              <a:rPr lang="zh-CN" altLang="en-US" sz="2800" dirty="0">
                <a:latin typeface="+mn-ea"/>
              </a:rPr>
              <a:t>容器中删除指定名字的属性</a:t>
            </a:r>
            <a:r>
              <a:rPr lang="zh-CN" altLang="en-US" sz="2800" dirty="0" smtClean="0">
                <a:latin typeface="+mn-ea"/>
              </a:rPr>
              <a:t>。</a:t>
            </a:r>
            <a:endParaRPr lang="zh-CN" altLang="en-US" sz="2800" dirty="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
        <p:nvSpPr>
          <p:cNvPr id="3" name="矩形 2"/>
          <p:cNvSpPr/>
          <p:nvPr/>
        </p:nvSpPr>
        <p:spPr>
          <a:xfrm>
            <a:off x="0" y="1556792"/>
            <a:ext cx="9144000" cy="461665"/>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400" b="1" dirty="0">
                <a:solidFill>
                  <a:schemeClr val="bg1"/>
                </a:solidFill>
                <a:latin typeface="+mn-ea"/>
                <a:ea typeface="+mn-ea"/>
              </a:rPr>
              <a:t>public void </a:t>
            </a:r>
            <a:r>
              <a:rPr lang="en-US" altLang="zh-CN" sz="2400" b="1" dirty="0" err="1">
                <a:solidFill>
                  <a:schemeClr val="bg1"/>
                </a:solidFill>
                <a:latin typeface="+mn-ea"/>
                <a:ea typeface="+mn-ea"/>
              </a:rPr>
              <a:t>removeAttribute</a:t>
            </a:r>
            <a:r>
              <a:rPr lang="en-US" altLang="zh-CN" sz="2400" b="1" dirty="0">
                <a:solidFill>
                  <a:schemeClr val="bg1"/>
                </a:solidFill>
                <a:latin typeface="+mn-ea"/>
                <a:ea typeface="+mn-ea"/>
              </a:rPr>
              <a:t>(</a:t>
            </a:r>
            <a:r>
              <a:rPr lang="en-US" altLang="zh-CN" sz="2400" b="1" dirty="0" err="1">
                <a:solidFill>
                  <a:schemeClr val="bg1"/>
                </a:solidFill>
                <a:latin typeface="+mn-ea"/>
                <a:ea typeface="+mn-ea"/>
              </a:rPr>
              <a:t>java.lang.String</a:t>
            </a:r>
            <a:r>
              <a:rPr lang="en-US" altLang="zh-CN" sz="2400" b="1" dirty="0">
                <a:solidFill>
                  <a:schemeClr val="bg1"/>
                </a:solidFill>
                <a:latin typeface="+mn-ea"/>
                <a:ea typeface="+mn-ea"/>
              </a:rPr>
              <a:t> name)</a:t>
            </a:r>
          </a:p>
        </p:txBody>
      </p:sp>
      <p:sp>
        <p:nvSpPr>
          <p:cNvPr id="5" name="矩形标注 4"/>
          <p:cNvSpPr/>
          <p:nvPr/>
        </p:nvSpPr>
        <p:spPr>
          <a:xfrm>
            <a:off x="4572000" y="2276872"/>
            <a:ext cx="4392488" cy="461665"/>
          </a:xfrm>
          <a:prstGeom prst="wedgeRectCallout">
            <a:avLst>
              <a:gd name="adj1" fmla="val -15671"/>
              <a:gd name="adj2" fmla="val -102555"/>
            </a:avLst>
          </a:prstGeom>
          <a:solidFill>
            <a:schemeClr val="accent3">
              <a:lumMod val="50000"/>
            </a:schemeClr>
          </a:solidFill>
        </p:spPr>
        <p:txBody>
          <a:bodyPr wrap="square">
            <a:spAutoFit/>
          </a:bodyPr>
          <a:lstStyle/>
          <a:p>
            <a:pPr algn="just"/>
            <a:r>
              <a:rPr lang="zh-CN" altLang="en-US" sz="2400" dirty="0">
                <a:solidFill>
                  <a:schemeClr val="bg1"/>
                </a:solidFill>
                <a:latin typeface="+mn-ea"/>
              </a:rPr>
              <a:t>形参是属性名，字符串形式。</a:t>
            </a:r>
          </a:p>
        </p:txBody>
      </p:sp>
    </p:spTree>
    <p:extLst>
      <p:ext uri="{BB962C8B-B14F-4D97-AF65-F5344CB8AC3E}">
        <p14:creationId xmlns:p14="http://schemas.microsoft.com/office/powerpoint/2010/main" val="28792151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
        <p:nvSpPr>
          <p:cNvPr id="4" name="矩形 3"/>
          <p:cNvSpPr/>
          <p:nvPr/>
        </p:nvSpPr>
        <p:spPr>
          <a:xfrm>
            <a:off x="0" y="908720"/>
            <a:ext cx="9144000" cy="3077766"/>
          </a:xfrm>
          <a:prstGeom prst="rect">
            <a:avLst/>
          </a:prstGeom>
          <a:solidFill>
            <a:schemeClr val="accent3">
              <a:lumMod val="50000"/>
            </a:schemeClr>
          </a:solidFill>
          <a:ln>
            <a:solidFill>
              <a:schemeClr val="accent1"/>
            </a:solidFill>
          </a:ln>
        </p:spPr>
        <p:txBody>
          <a:bodyPr vert="horz" wrap="square" lIns="91440" tIns="45720" rIns="91440" bIns="45720" numCol="1" rtlCol="0" anchor="t" anchorCtr="0" compatLnSpc="1">
            <a:prstTxWarp prst="textNoShape">
              <a:avLst/>
            </a:prstTxWarp>
            <a:spAutoFit/>
          </a:bodyPr>
          <a:lstStyle/>
          <a:p>
            <a:pPr eaLnBrk="0" hangingPunct="0">
              <a:spcBef>
                <a:spcPts val="600"/>
              </a:spcBef>
              <a:spcAft>
                <a:spcPts val="600"/>
              </a:spcAft>
              <a:buFont typeface="Arial" charset="0"/>
              <a:buNone/>
            </a:pPr>
            <a:r>
              <a:rPr lang="en-US" altLang="zh-CN" sz="2400" b="1" dirty="0">
                <a:solidFill>
                  <a:schemeClr val="bg1"/>
                </a:solidFill>
                <a:latin typeface="+mn-ea"/>
                <a:ea typeface="+mn-ea"/>
              </a:rPr>
              <a:t>&lt;%</a:t>
            </a:r>
          </a:p>
          <a:p>
            <a:pPr eaLnBrk="0" hangingPunct="0">
              <a:spcBef>
                <a:spcPts val="600"/>
              </a:spcBef>
              <a:spcAft>
                <a:spcPts val="600"/>
              </a:spcAft>
              <a:buFont typeface="Arial" charset="0"/>
              <a:buNone/>
            </a:pPr>
            <a:r>
              <a:rPr lang="en-US" altLang="zh-CN" sz="2400" b="1" dirty="0">
                <a:solidFill>
                  <a:schemeClr val="bg1"/>
                </a:solidFill>
                <a:latin typeface="+mn-ea"/>
                <a:ea typeface="+mn-ea"/>
              </a:rPr>
              <a:t>  </a:t>
            </a:r>
            <a:r>
              <a:rPr lang="en-US" altLang="zh-CN" sz="2400" b="1" dirty="0" err="1">
                <a:solidFill>
                  <a:schemeClr val="bg1"/>
                </a:solidFill>
                <a:latin typeface="+mn-ea"/>
                <a:ea typeface="+mn-ea"/>
              </a:rPr>
              <a:t>application.setAttribute</a:t>
            </a:r>
            <a:r>
              <a:rPr lang="en-US" altLang="zh-CN" sz="2400" b="1" dirty="0">
                <a:solidFill>
                  <a:schemeClr val="bg1"/>
                </a:solidFill>
                <a:latin typeface="+mn-ea"/>
                <a:ea typeface="+mn-ea"/>
              </a:rPr>
              <a:t>("information", </a:t>
            </a:r>
            <a:r>
              <a:rPr lang="en-US" altLang="zh-CN" sz="2400" b="1" dirty="0">
                <a:solidFill>
                  <a:schemeClr val="bg1"/>
                </a:solidFill>
                <a:latin typeface="+mn-ea"/>
              </a:rPr>
              <a:t>"</a:t>
            </a:r>
            <a:r>
              <a:rPr lang="en-US" altLang="zh-CN" sz="2400" b="1" dirty="0" smtClean="0">
                <a:solidFill>
                  <a:schemeClr val="bg1"/>
                </a:solidFill>
                <a:latin typeface="+mn-ea"/>
                <a:ea typeface="+mn-ea"/>
              </a:rPr>
              <a:t>admin");</a:t>
            </a:r>
            <a:endParaRPr lang="en-US" altLang="zh-CN" sz="2400" b="1" dirty="0">
              <a:solidFill>
                <a:schemeClr val="bg1"/>
              </a:solidFill>
              <a:latin typeface="+mn-ea"/>
              <a:ea typeface="+mn-ea"/>
            </a:endParaRPr>
          </a:p>
          <a:p>
            <a:pPr eaLnBrk="0" hangingPunct="0">
              <a:spcBef>
                <a:spcPts val="600"/>
              </a:spcBef>
              <a:spcAft>
                <a:spcPts val="600"/>
              </a:spcAft>
              <a:buFont typeface="Arial" charset="0"/>
              <a:buNone/>
            </a:pPr>
            <a:r>
              <a:rPr lang="en-US" altLang="zh-CN" sz="2400" b="1" dirty="0">
                <a:solidFill>
                  <a:schemeClr val="bg1"/>
                </a:solidFill>
                <a:latin typeface="+mn-ea"/>
                <a:ea typeface="+mn-ea"/>
              </a:rPr>
              <a:t>  </a:t>
            </a:r>
            <a:r>
              <a:rPr lang="en-US" altLang="zh-CN" sz="2400" b="1" dirty="0" err="1">
                <a:solidFill>
                  <a:schemeClr val="bg1"/>
                </a:solidFill>
                <a:latin typeface="+mn-ea"/>
                <a:ea typeface="+mn-ea"/>
              </a:rPr>
              <a:t>out.print</a:t>
            </a:r>
            <a:r>
              <a:rPr lang="en-US" altLang="zh-CN" sz="2400" b="1" dirty="0">
                <a:solidFill>
                  <a:schemeClr val="bg1"/>
                </a:solidFill>
                <a:latin typeface="+mn-ea"/>
                <a:ea typeface="+mn-ea"/>
              </a:rPr>
              <a:t>(</a:t>
            </a:r>
            <a:r>
              <a:rPr lang="en-US" altLang="zh-CN" sz="2400" b="1" dirty="0" err="1">
                <a:solidFill>
                  <a:schemeClr val="bg1"/>
                </a:solidFill>
                <a:latin typeface="+mn-ea"/>
                <a:ea typeface="+mn-ea"/>
              </a:rPr>
              <a:t>application.getAttribute</a:t>
            </a:r>
            <a:r>
              <a:rPr lang="en-US" altLang="zh-CN" sz="2400" b="1" dirty="0">
                <a:solidFill>
                  <a:schemeClr val="bg1"/>
                </a:solidFill>
                <a:latin typeface="+mn-ea"/>
                <a:ea typeface="+mn-ea"/>
              </a:rPr>
              <a:t>("information"));</a:t>
            </a:r>
          </a:p>
          <a:p>
            <a:pPr eaLnBrk="0" hangingPunct="0">
              <a:spcBef>
                <a:spcPts val="600"/>
              </a:spcBef>
              <a:spcAft>
                <a:spcPts val="600"/>
              </a:spcAft>
              <a:buFont typeface="Arial" charset="0"/>
              <a:buNone/>
            </a:pPr>
            <a:r>
              <a:rPr lang="en-US" altLang="zh-CN" sz="2400" b="1" dirty="0">
                <a:solidFill>
                  <a:schemeClr val="bg1"/>
                </a:solidFill>
                <a:latin typeface="+mn-ea"/>
                <a:ea typeface="+mn-ea"/>
              </a:rPr>
              <a:t>  </a:t>
            </a:r>
            <a:r>
              <a:rPr lang="en-US" altLang="zh-CN" sz="2400" b="1" dirty="0" err="1">
                <a:solidFill>
                  <a:schemeClr val="bg1"/>
                </a:solidFill>
                <a:latin typeface="+mn-ea"/>
                <a:ea typeface="+mn-ea"/>
              </a:rPr>
              <a:t>application.removeAttribute</a:t>
            </a:r>
            <a:r>
              <a:rPr lang="en-US" altLang="zh-CN" sz="2400" b="1" dirty="0">
                <a:solidFill>
                  <a:schemeClr val="bg1"/>
                </a:solidFill>
                <a:latin typeface="+mn-ea"/>
                <a:ea typeface="+mn-ea"/>
              </a:rPr>
              <a:t>("information");</a:t>
            </a:r>
          </a:p>
          <a:p>
            <a:pPr eaLnBrk="0" hangingPunct="0">
              <a:spcBef>
                <a:spcPts val="600"/>
              </a:spcBef>
              <a:spcAft>
                <a:spcPts val="600"/>
              </a:spcAft>
              <a:buFont typeface="Arial" charset="0"/>
              <a:buNone/>
            </a:pPr>
            <a:r>
              <a:rPr lang="en-US" altLang="zh-CN" sz="2400" b="1" dirty="0">
                <a:solidFill>
                  <a:schemeClr val="bg1"/>
                </a:solidFill>
                <a:latin typeface="+mn-ea"/>
                <a:ea typeface="+mn-ea"/>
              </a:rPr>
              <a:t>  </a:t>
            </a:r>
            <a:r>
              <a:rPr lang="en-US" altLang="zh-CN" sz="2400" b="1" dirty="0" err="1">
                <a:solidFill>
                  <a:schemeClr val="bg1"/>
                </a:solidFill>
                <a:latin typeface="+mn-ea"/>
                <a:ea typeface="+mn-ea"/>
              </a:rPr>
              <a:t>out.print</a:t>
            </a:r>
            <a:r>
              <a:rPr lang="en-US" altLang="zh-CN" sz="2400" b="1" dirty="0">
                <a:solidFill>
                  <a:schemeClr val="bg1"/>
                </a:solidFill>
                <a:latin typeface="+mn-ea"/>
                <a:ea typeface="+mn-ea"/>
              </a:rPr>
              <a:t>(</a:t>
            </a:r>
            <a:r>
              <a:rPr lang="en-US" altLang="zh-CN" sz="2400" b="1" dirty="0" err="1">
                <a:solidFill>
                  <a:schemeClr val="bg1"/>
                </a:solidFill>
                <a:latin typeface="+mn-ea"/>
                <a:ea typeface="+mn-ea"/>
              </a:rPr>
              <a:t>application.getAttribute</a:t>
            </a:r>
            <a:r>
              <a:rPr lang="en-US" altLang="zh-CN" sz="2400" b="1" dirty="0">
                <a:solidFill>
                  <a:schemeClr val="bg1"/>
                </a:solidFill>
                <a:latin typeface="+mn-ea"/>
                <a:ea typeface="+mn-ea"/>
              </a:rPr>
              <a:t>("information"));</a:t>
            </a:r>
          </a:p>
          <a:p>
            <a:pPr eaLnBrk="0" hangingPunct="0">
              <a:spcBef>
                <a:spcPts val="600"/>
              </a:spcBef>
              <a:spcAft>
                <a:spcPts val="600"/>
              </a:spcAft>
              <a:buFont typeface="Arial" charset="0"/>
              <a:buNone/>
            </a:pPr>
            <a:r>
              <a:rPr lang="en-US" altLang="zh-CN" sz="2400" b="1" dirty="0">
                <a:solidFill>
                  <a:schemeClr val="bg1"/>
                </a:solidFill>
                <a:latin typeface="+mn-ea"/>
                <a:ea typeface="+mn-ea"/>
              </a:rPr>
              <a:t>%&gt;</a:t>
            </a:r>
            <a:endParaRPr lang="zh-CN" altLang="en-US" sz="2400" b="1" dirty="0">
              <a:solidFill>
                <a:schemeClr val="bg1"/>
              </a:solidFill>
              <a:latin typeface="+mn-ea"/>
              <a:ea typeface="+mn-ea"/>
            </a:endParaRPr>
          </a:p>
        </p:txBody>
      </p:sp>
    </p:spTree>
    <p:extLst>
      <p:ext uri="{BB962C8B-B14F-4D97-AF65-F5344CB8AC3E}">
        <p14:creationId xmlns:p14="http://schemas.microsoft.com/office/powerpoint/2010/main" val="1761114724"/>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转发的特点</a:t>
            </a:r>
            <a:endParaRPr lang="zh-CN" altLang="en-US" dirty="0"/>
          </a:p>
        </p:txBody>
      </p:sp>
      <p:sp>
        <p:nvSpPr>
          <p:cNvPr id="3" name="内容占位符 2"/>
          <p:cNvSpPr>
            <a:spLocks noGrp="1"/>
          </p:cNvSpPr>
          <p:nvPr>
            <p:ph idx="1"/>
          </p:nvPr>
        </p:nvSpPr>
        <p:spPr>
          <a:xfrm>
            <a:off x="86816" y="980728"/>
            <a:ext cx="8949680" cy="3342453"/>
          </a:xfrm>
        </p:spPr>
        <p:txBody>
          <a:bodyPr/>
          <a:lstStyle/>
          <a:p>
            <a:pPr marL="0" indent="0">
              <a:buNone/>
            </a:pPr>
            <a:r>
              <a:rPr lang="en-US" altLang="zh-CN" dirty="0"/>
              <a:t>1</a:t>
            </a:r>
            <a:r>
              <a:rPr lang="zh-CN" altLang="zh-CN" dirty="0"/>
              <a:t>）转发的</a:t>
            </a:r>
            <a:r>
              <a:rPr lang="zh-CN" altLang="zh-CN" dirty="0" smtClean="0"/>
              <a:t>目的地</a:t>
            </a:r>
            <a:r>
              <a:rPr lang="zh-CN" altLang="en-US" dirty="0" smtClean="0"/>
              <a:t>有限制，</a:t>
            </a:r>
            <a:r>
              <a:rPr lang="zh-CN" altLang="zh-CN" dirty="0" smtClean="0"/>
              <a:t>只</a:t>
            </a:r>
            <a:r>
              <a:rPr lang="zh-CN" altLang="zh-CN" dirty="0"/>
              <a:t>能够是</a:t>
            </a:r>
            <a:r>
              <a:rPr lang="zh-CN" altLang="zh-CN" dirty="0">
                <a:solidFill>
                  <a:srgbClr val="C00000"/>
                </a:solidFill>
              </a:rPr>
              <a:t>同一个应用内部</a:t>
            </a:r>
            <a:r>
              <a:rPr lang="zh-CN" altLang="zh-CN" dirty="0"/>
              <a:t>的某个组件的地址。</a:t>
            </a:r>
          </a:p>
          <a:p>
            <a:pPr marL="0" indent="0">
              <a:buNone/>
            </a:pPr>
            <a:r>
              <a:rPr lang="en-US" altLang="zh-CN" dirty="0"/>
              <a:t>2</a:t>
            </a:r>
            <a:r>
              <a:rPr lang="zh-CN" altLang="zh-CN" dirty="0"/>
              <a:t>）转发之后，浏览器地址栏的</a:t>
            </a:r>
            <a:r>
              <a:rPr lang="zh-CN" altLang="zh-CN" dirty="0">
                <a:solidFill>
                  <a:srgbClr val="C00000"/>
                </a:solidFill>
              </a:rPr>
              <a:t>地址不变。</a:t>
            </a:r>
          </a:p>
          <a:p>
            <a:pPr marL="0" indent="0">
              <a:buNone/>
            </a:pPr>
            <a:r>
              <a:rPr lang="en-US" altLang="zh-CN" dirty="0"/>
              <a:t>3</a:t>
            </a:r>
            <a:r>
              <a:rPr lang="zh-CN" altLang="zh-CN" dirty="0"/>
              <a:t>）转发所涉及的各个</a:t>
            </a:r>
            <a:r>
              <a:rPr lang="en-US" altLang="zh-CN" dirty="0"/>
              <a:t>Web</a:t>
            </a:r>
            <a:r>
              <a:rPr lang="zh-CN" altLang="zh-CN" dirty="0"/>
              <a:t>组件可以</a:t>
            </a:r>
            <a:r>
              <a:rPr lang="zh-CN" altLang="zh-CN" dirty="0">
                <a:solidFill>
                  <a:srgbClr val="C00000"/>
                </a:solidFill>
              </a:rPr>
              <a:t>共享同一个</a:t>
            </a:r>
            <a:r>
              <a:rPr lang="en-US" altLang="zh-CN" dirty="0"/>
              <a:t>request</a:t>
            </a:r>
            <a:r>
              <a:rPr lang="zh-CN" altLang="zh-CN" dirty="0"/>
              <a:t>对象和</a:t>
            </a:r>
            <a:r>
              <a:rPr lang="en-US" altLang="zh-CN" dirty="0"/>
              <a:t>response</a:t>
            </a:r>
            <a:r>
              <a:rPr lang="zh-CN" altLang="zh-CN" dirty="0"/>
              <a:t>对象</a:t>
            </a:r>
          </a:p>
          <a:p>
            <a:endParaRPr lang="zh-CN" altLang="en-US" dirty="0"/>
          </a:p>
        </p:txBody>
      </p:sp>
    </p:spTree>
    <p:extLst>
      <p:ext uri="{BB962C8B-B14F-4D97-AF65-F5344CB8AC3E}">
        <p14:creationId xmlns:p14="http://schemas.microsoft.com/office/powerpoint/2010/main" val="4030550809"/>
      </p:ext>
    </p:extLst>
  </p:cSld>
  <p:clrMapOvr>
    <a:masterClrMapping/>
  </p:clrMapOvr>
  <p:transition spd="slow">
    <p:randomBar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a:t>
            </a:r>
            <a:r>
              <a:rPr lang="zh-CN" altLang="en-US" dirty="0"/>
              <a:t>、读取</a:t>
            </a:r>
            <a:r>
              <a:rPr lang="en-US" altLang="zh-CN" dirty="0"/>
              <a:t>Servlet</a:t>
            </a:r>
            <a:r>
              <a:rPr lang="zh-CN" altLang="en-US" dirty="0"/>
              <a:t>容器信息</a:t>
            </a:r>
          </a:p>
        </p:txBody>
      </p:sp>
      <p:sp>
        <p:nvSpPr>
          <p:cNvPr id="3" name="矩形 2"/>
          <p:cNvSpPr/>
          <p:nvPr/>
        </p:nvSpPr>
        <p:spPr>
          <a:xfrm>
            <a:off x="0" y="924689"/>
            <a:ext cx="9144000" cy="461665"/>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400" b="1" dirty="0">
                <a:solidFill>
                  <a:schemeClr val="bg1"/>
                </a:solidFill>
                <a:latin typeface="+mn-ea"/>
                <a:ea typeface="+mn-ea"/>
              </a:rPr>
              <a:t>public </a:t>
            </a:r>
            <a:r>
              <a:rPr lang="en-US" altLang="zh-CN" sz="2400" b="1" dirty="0" err="1">
                <a:solidFill>
                  <a:schemeClr val="bg1"/>
                </a:solidFill>
                <a:latin typeface="+mn-ea"/>
                <a:ea typeface="+mn-ea"/>
              </a:rPr>
              <a:t>java.lang.String</a:t>
            </a:r>
            <a:r>
              <a:rPr lang="en-US" altLang="zh-CN" sz="2400" b="1" dirty="0">
                <a:solidFill>
                  <a:schemeClr val="bg1"/>
                </a:solidFill>
                <a:latin typeface="+mn-ea"/>
                <a:ea typeface="+mn-ea"/>
              </a:rPr>
              <a:t> </a:t>
            </a:r>
            <a:r>
              <a:rPr lang="en-US" altLang="zh-CN" sz="2400" b="1" dirty="0" err="1">
                <a:solidFill>
                  <a:schemeClr val="bg1"/>
                </a:solidFill>
                <a:latin typeface="+mn-ea"/>
                <a:ea typeface="+mn-ea"/>
              </a:rPr>
              <a:t>getServerInfo</a:t>
            </a:r>
            <a:r>
              <a:rPr lang="en-US" altLang="zh-CN" sz="2400" b="1" dirty="0">
                <a:solidFill>
                  <a:schemeClr val="bg1"/>
                </a:solidFill>
                <a:latin typeface="+mn-ea"/>
                <a:ea typeface="+mn-ea"/>
              </a:rPr>
              <a:t>()</a:t>
            </a:r>
          </a:p>
        </p:txBody>
      </p:sp>
      <p:sp>
        <p:nvSpPr>
          <p:cNvPr id="4" name="矩形 3"/>
          <p:cNvSpPr/>
          <p:nvPr/>
        </p:nvSpPr>
        <p:spPr>
          <a:xfrm>
            <a:off x="0" y="1394773"/>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eaLnBrk="0" hangingPunct="0">
              <a:spcBef>
                <a:spcPct val="20000"/>
              </a:spcBef>
              <a:buFont typeface="Arial" charset="0"/>
              <a:buNone/>
            </a:pPr>
            <a:r>
              <a:rPr lang="zh-CN" altLang="en-US" sz="2800" b="1" dirty="0">
                <a:solidFill>
                  <a:srgbClr val="003300"/>
                </a:solidFill>
                <a:latin typeface="+mn-ea"/>
                <a:ea typeface="+mn-ea"/>
              </a:rPr>
              <a:t>返回当前</a:t>
            </a:r>
            <a:r>
              <a:rPr lang="en-US" altLang="zh-CN" sz="2800" b="1" dirty="0">
                <a:solidFill>
                  <a:srgbClr val="003300"/>
                </a:solidFill>
                <a:latin typeface="+mn-ea"/>
                <a:ea typeface="+mn-ea"/>
              </a:rPr>
              <a:t>Servlet</a:t>
            </a:r>
            <a:r>
              <a:rPr lang="zh-CN" altLang="en-US" sz="2800" b="1" dirty="0">
                <a:solidFill>
                  <a:srgbClr val="003300"/>
                </a:solidFill>
                <a:latin typeface="+mn-ea"/>
                <a:ea typeface="+mn-ea"/>
              </a:rPr>
              <a:t>容器的名字与版本号。对于</a:t>
            </a:r>
            <a:r>
              <a:rPr lang="en-US" altLang="zh-CN" sz="2800" b="1" dirty="0">
                <a:solidFill>
                  <a:srgbClr val="003300"/>
                </a:solidFill>
                <a:latin typeface="+mn-ea"/>
                <a:ea typeface="+mn-ea"/>
              </a:rPr>
              <a:t>Tomcat5.5.17</a:t>
            </a:r>
            <a:r>
              <a:rPr lang="zh-CN" altLang="en-US" sz="2800" b="1" dirty="0">
                <a:solidFill>
                  <a:srgbClr val="003300"/>
                </a:solidFill>
                <a:latin typeface="+mn-ea"/>
                <a:ea typeface="+mn-ea"/>
              </a:rPr>
              <a:t>，返回值为：</a:t>
            </a:r>
            <a:r>
              <a:rPr lang="en-US" altLang="zh-CN" sz="2800" b="1" dirty="0">
                <a:solidFill>
                  <a:srgbClr val="003300"/>
                </a:solidFill>
                <a:latin typeface="+mn-ea"/>
                <a:ea typeface="+mn-ea"/>
              </a:rPr>
              <a:t>Apache Tomcat/5.5.17 </a:t>
            </a:r>
            <a:r>
              <a:rPr lang="zh-CN" altLang="en-US" sz="2800" b="1" dirty="0">
                <a:solidFill>
                  <a:srgbClr val="003300"/>
                </a:solidFill>
                <a:latin typeface="+mn-ea"/>
                <a:ea typeface="+mn-ea"/>
              </a:rPr>
              <a:t>。</a:t>
            </a:r>
          </a:p>
        </p:txBody>
      </p:sp>
      <p:sp>
        <p:nvSpPr>
          <p:cNvPr id="5" name="矩形 4"/>
          <p:cNvSpPr/>
          <p:nvPr/>
        </p:nvSpPr>
        <p:spPr>
          <a:xfrm>
            <a:off x="0" y="2596842"/>
            <a:ext cx="9144000" cy="461665"/>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400" b="1" dirty="0">
                <a:solidFill>
                  <a:schemeClr val="bg1"/>
                </a:solidFill>
                <a:latin typeface="+mn-ea"/>
                <a:ea typeface="+mn-ea"/>
              </a:rPr>
              <a:t>public </a:t>
            </a:r>
            <a:r>
              <a:rPr lang="en-US" altLang="zh-CN" sz="2400" b="1" dirty="0" err="1">
                <a:solidFill>
                  <a:schemeClr val="bg1"/>
                </a:solidFill>
                <a:latin typeface="+mn-ea"/>
                <a:ea typeface="+mn-ea"/>
              </a:rPr>
              <a:t>int</a:t>
            </a:r>
            <a:r>
              <a:rPr lang="en-US" altLang="zh-CN" sz="2400" b="1" dirty="0">
                <a:solidFill>
                  <a:schemeClr val="bg1"/>
                </a:solidFill>
                <a:latin typeface="+mn-ea"/>
                <a:ea typeface="+mn-ea"/>
              </a:rPr>
              <a:t> </a:t>
            </a:r>
            <a:r>
              <a:rPr lang="en-US" altLang="zh-CN" sz="2400" b="1" dirty="0" err="1">
                <a:solidFill>
                  <a:schemeClr val="bg1"/>
                </a:solidFill>
                <a:latin typeface="+mn-ea"/>
                <a:ea typeface="+mn-ea"/>
              </a:rPr>
              <a:t>getMajorVersion</a:t>
            </a:r>
            <a:r>
              <a:rPr lang="en-US" altLang="zh-CN" sz="2400" b="1" dirty="0">
                <a:solidFill>
                  <a:schemeClr val="bg1"/>
                </a:solidFill>
                <a:latin typeface="+mn-ea"/>
                <a:ea typeface="+mn-ea"/>
              </a:rPr>
              <a:t>()</a:t>
            </a:r>
          </a:p>
        </p:txBody>
      </p:sp>
      <p:sp>
        <p:nvSpPr>
          <p:cNvPr id="6" name="矩形 5"/>
          <p:cNvSpPr/>
          <p:nvPr/>
        </p:nvSpPr>
        <p:spPr>
          <a:xfrm>
            <a:off x="27062" y="3049796"/>
            <a:ext cx="9116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eaLnBrk="0" hangingPunct="0">
              <a:spcBef>
                <a:spcPct val="20000"/>
              </a:spcBef>
              <a:buFont typeface="Arial" charset="0"/>
              <a:buNone/>
            </a:pPr>
            <a:r>
              <a:rPr lang="zh-CN" altLang="en-US" sz="2800" b="1" dirty="0">
                <a:solidFill>
                  <a:srgbClr val="003300"/>
                </a:solidFill>
                <a:latin typeface="+mn-ea"/>
                <a:ea typeface="+mn-ea"/>
              </a:rPr>
              <a:t>返回</a:t>
            </a:r>
            <a:r>
              <a:rPr lang="en-US" altLang="zh-CN" sz="2800" b="1" dirty="0">
                <a:solidFill>
                  <a:srgbClr val="003300"/>
                </a:solidFill>
                <a:latin typeface="+mn-ea"/>
                <a:ea typeface="+mn-ea"/>
              </a:rPr>
              <a:t>Servlet</a:t>
            </a:r>
            <a:r>
              <a:rPr lang="zh-CN" altLang="en-US" sz="2800" b="1" dirty="0">
                <a:solidFill>
                  <a:srgbClr val="003300"/>
                </a:solidFill>
                <a:latin typeface="+mn-ea"/>
                <a:ea typeface="+mn-ea"/>
              </a:rPr>
              <a:t>容器支持的</a:t>
            </a:r>
            <a:r>
              <a:rPr lang="en-US" altLang="zh-CN" sz="2800" b="1" dirty="0">
                <a:solidFill>
                  <a:srgbClr val="003300"/>
                </a:solidFill>
                <a:latin typeface="+mn-ea"/>
                <a:ea typeface="+mn-ea"/>
              </a:rPr>
              <a:t>Servlet API</a:t>
            </a:r>
            <a:r>
              <a:rPr lang="zh-CN" altLang="en-US" sz="2800" b="1" dirty="0">
                <a:solidFill>
                  <a:srgbClr val="003300"/>
                </a:solidFill>
                <a:latin typeface="+mn-ea"/>
                <a:ea typeface="+mn-ea"/>
              </a:rPr>
              <a:t>的主版本号。</a:t>
            </a:r>
          </a:p>
        </p:txBody>
      </p:sp>
      <p:sp>
        <p:nvSpPr>
          <p:cNvPr id="7" name="矩形 6"/>
          <p:cNvSpPr/>
          <p:nvPr/>
        </p:nvSpPr>
        <p:spPr>
          <a:xfrm>
            <a:off x="1" y="3964994"/>
            <a:ext cx="9143998" cy="461665"/>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400" b="1" dirty="0">
                <a:solidFill>
                  <a:schemeClr val="bg1"/>
                </a:solidFill>
                <a:latin typeface="+mn-ea"/>
                <a:ea typeface="+mn-ea"/>
              </a:rPr>
              <a:t>public </a:t>
            </a:r>
            <a:r>
              <a:rPr lang="en-US" altLang="zh-CN" sz="2400" b="1" dirty="0" err="1">
                <a:solidFill>
                  <a:schemeClr val="bg1"/>
                </a:solidFill>
                <a:latin typeface="+mn-ea"/>
                <a:ea typeface="+mn-ea"/>
              </a:rPr>
              <a:t>int</a:t>
            </a:r>
            <a:r>
              <a:rPr lang="en-US" altLang="zh-CN" sz="2400" b="1" dirty="0">
                <a:solidFill>
                  <a:schemeClr val="bg1"/>
                </a:solidFill>
                <a:latin typeface="+mn-ea"/>
                <a:ea typeface="+mn-ea"/>
              </a:rPr>
              <a:t> </a:t>
            </a:r>
            <a:r>
              <a:rPr lang="en-US" altLang="zh-CN" sz="2400" b="1" dirty="0" err="1">
                <a:solidFill>
                  <a:schemeClr val="bg1"/>
                </a:solidFill>
                <a:latin typeface="+mn-ea"/>
                <a:ea typeface="+mn-ea"/>
              </a:rPr>
              <a:t>getMinorVersion</a:t>
            </a:r>
            <a:r>
              <a:rPr lang="en-US" altLang="zh-CN" sz="2400" b="1" dirty="0">
                <a:solidFill>
                  <a:schemeClr val="bg1"/>
                </a:solidFill>
                <a:latin typeface="+mn-ea"/>
                <a:ea typeface="+mn-ea"/>
              </a:rPr>
              <a:t>()</a:t>
            </a:r>
          </a:p>
        </p:txBody>
      </p:sp>
      <p:sp>
        <p:nvSpPr>
          <p:cNvPr id="8" name="矩形 7"/>
          <p:cNvSpPr/>
          <p:nvPr/>
        </p:nvSpPr>
        <p:spPr>
          <a:xfrm>
            <a:off x="27063" y="4419109"/>
            <a:ext cx="911693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eaLnBrk="0" hangingPunct="0">
              <a:spcBef>
                <a:spcPct val="20000"/>
              </a:spcBef>
              <a:buFont typeface="Arial" charset="0"/>
              <a:buNone/>
            </a:pPr>
            <a:r>
              <a:rPr lang="zh-CN" altLang="en-US" sz="2800" b="1" dirty="0">
                <a:solidFill>
                  <a:srgbClr val="003300"/>
                </a:solidFill>
                <a:latin typeface="+mn-ea"/>
                <a:ea typeface="+mn-ea"/>
              </a:rPr>
              <a:t>返回</a:t>
            </a:r>
            <a:r>
              <a:rPr lang="en-US" altLang="zh-CN" sz="2800" b="1" dirty="0">
                <a:solidFill>
                  <a:srgbClr val="003300"/>
                </a:solidFill>
                <a:latin typeface="+mn-ea"/>
                <a:ea typeface="+mn-ea"/>
              </a:rPr>
              <a:t>Servlet</a:t>
            </a:r>
            <a:r>
              <a:rPr lang="zh-CN" altLang="en-US" sz="2800" b="1" dirty="0">
                <a:solidFill>
                  <a:srgbClr val="003300"/>
                </a:solidFill>
                <a:latin typeface="+mn-ea"/>
                <a:ea typeface="+mn-ea"/>
              </a:rPr>
              <a:t>容器支持的</a:t>
            </a:r>
            <a:r>
              <a:rPr lang="en-US" altLang="zh-CN" sz="2800" b="1" dirty="0">
                <a:solidFill>
                  <a:srgbClr val="003300"/>
                </a:solidFill>
                <a:latin typeface="+mn-ea"/>
                <a:ea typeface="+mn-ea"/>
              </a:rPr>
              <a:t>Servlet API</a:t>
            </a:r>
            <a:r>
              <a:rPr lang="zh-CN" altLang="en-US" sz="2800" b="1" dirty="0">
                <a:solidFill>
                  <a:srgbClr val="003300"/>
                </a:solidFill>
                <a:latin typeface="+mn-ea"/>
                <a:ea typeface="+mn-ea"/>
              </a:rPr>
              <a:t>子版本号，对于</a:t>
            </a:r>
            <a:r>
              <a:rPr lang="en-US" altLang="zh-CN" sz="2800" b="1" dirty="0">
                <a:solidFill>
                  <a:srgbClr val="003300"/>
                </a:solidFill>
                <a:latin typeface="+mn-ea"/>
                <a:ea typeface="+mn-ea"/>
              </a:rPr>
              <a:t>Servlet 2.4</a:t>
            </a:r>
            <a:r>
              <a:rPr lang="zh-CN" altLang="en-US" sz="2800" b="1" dirty="0">
                <a:solidFill>
                  <a:srgbClr val="003300"/>
                </a:solidFill>
                <a:latin typeface="+mn-ea"/>
                <a:ea typeface="+mn-ea"/>
              </a:rPr>
              <a:t>，子版本号为</a:t>
            </a:r>
            <a:r>
              <a:rPr lang="en-US" altLang="zh-CN" sz="2800" b="1" dirty="0">
                <a:solidFill>
                  <a:srgbClr val="003300"/>
                </a:solidFill>
                <a:latin typeface="+mn-ea"/>
                <a:ea typeface="+mn-ea"/>
              </a:rPr>
              <a:t>4</a:t>
            </a:r>
            <a:r>
              <a:rPr lang="zh-CN" altLang="en-US" sz="2800" b="1" dirty="0">
                <a:solidFill>
                  <a:srgbClr val="003300"/>
                </a:solidFill>
                <a:latin typeface="+mn-ea"/>
                <a:ea typeface="+mn-ea"/>
              </a:rPr>
              <a:t>，故方法返回</a:t>
            </a:r>
            <a:r>
              <a:rPr lang="en-US" altLang="zh-CN" sz="2800" b="1" dirty="0">
                <a:solidFill>
                  <a:srgbClr val="003300"/>
                </a:solidFill>
                <a:latin typeface="+mn-ea"/>
                <a:ea typeface="+mn-ea"/>
              </a:rPr>
              <a:t>4</a:t>
            </a:r>
            <a:r>
              <a:rPr lang="zh-CN" altLang="en-US" sz="2800" b="1" dirty="0">
                <a:solidFill>
                  <a:srgbClr val="003300"/>
                </a:solidFill>
                <a:latin typeface="+mn-ea"/>
                <a:ea typeface="+mn-ea"/>
              </a:rPr>
              <a:t>。</a:t>
            </a:r>
          </a:p>
        </p:txBody>
      </p:sp>
    </p:spTree>
    <p:extLst>
      <p:ext uri="{BB962C8B-B14F-4D97-AF65-F5344CB8AC3E}">
        <p14:creationId xmlns:p14="http://schemas.microsoft.com/office/powerpoint/2010/main" val="1576569124"/>
      </p:ext>
    </p:extLst>
  </p:cSld>
  <p:clrMapOvr>
    <a:masterClrMapping/>
  </p:clrMapOvr>
  <p:transition spd="slow">
    <p:randomBar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
        <p:nvSpPr>
          <p:cNvPr id="3" name="内容占位符 2"/>
          <p:cNvSpPr>
            <a:spLocks noGrp="1"/>
          </p:cNvSpPr>
          <p:nvPr>
            <p:ph idx="1"/>
          </p:nvPr>
        </p:nvSpPr>
        <p:spPr>
          <a:xfrm>
            <a:off x="0" y="889670"/>
            <a:ext cx="9144000" cy="2311402"/>
          </a:xfrm>
          <a:solidFill>
            <a:schemeClr val="accent3">
              <a:lumMod val="50000"/>
            </a:schemeClr>
          </a:solidFill>
          <a:ln>
            <a:solidFill>
              <a:schemeClr val="accent1"/>
            </a:solidFill>
          </a:ln>
        </p:spPr>
        <p:txBody>
          <a:bodyPr wrap="square" rtlCol="0">
            <a:spAutoFit/>
          </a:bodyPr>
          <a:lstStyle/>
          <a:p>
            <a:pPr marL="0" indent="0">
              <a:spcBef>
                <a:spcPts val="600"/>
              </a:spcBef>
              <a:spcAft>
                <a:spcPts val="600"/>
              </a:spcAft>
              <a:buNone/>
            </a:pPr>
            <a:r>
              <a:rPr lang="en-US" altLang="zh-CN" sz="2400" dirty="0">
                <a:solidFill>
                  <a:schemeClr val="bg1"/>
                </a:solidFill>
                <a:latin typeface="+mn-ea"/>
              </a:rPr>
              <a:t>&lt;%</a:t>
            </a:r>
          </a:p>
          <a:p>
            <a:pPr marL="0" indent="0">
              <a:buNone/>
            </a:pPr>
            <a:r>
              <a:rPr lang="en-US" altLang="zh-CN" sz="2400" dirty="0">
                <a:solidFill>
                  <a:schemeClr val="bg1"/>
                </a:solidFill>
                <a:latin typeface="+mn-ea"/>
              </a:rPr>
              <a:t> </a:t>
            </a:r>
            <a:r>
              <a:rPr lang="en-US" altLang="zh-CN" sz="2400" dirty="0" smtClean="0">
                <a:solidFill>
                  <a:schemeClr val="bg1"/>
                </a:solidFill>
                <a:latin typeface="+mn-ea"/>
              </a:rPr>
              <a:t> </a:t>
            </a:r>
            <a:r>
              <a:rPr lang="en-US" altLang="zh-CN" sz="2400" dirty="0" err="1" smtClean="0">
                <a:solidFill>
                  <a:schemeClr val="bg1"/>
                </a:solidFill>
                <a:latin typeface="+mn-ea"/>
              </a:rPr>
              <a:t>out.print</a:t>
            </a:r>
            <a:r>
              <a:rPr lang="en-US" altLang="zh-CN" sz="2400" dirty="0" smtClean="0">
                <a:solidFill>
                  <a:schemeClr val="bg1"/>
                </a:solidFill>
                <a:latin typeface="+mn-ea"/>
              </a:rPr>
              <a:t>(application</a:t>
            </a:r>
            <a:r>
              <a:rPr lang="en-US" altLang="zh-CN" sz="2400" dirty="0">
                <a:solidFill>
                  <a:schemeClr val="bg1"/>
                </a:solidFill>
                <a:latin typeface="+mn-ea"/>
              </a:rPr>
              <a:t>. </a:t>
            </a:r>
            <a:r>
              <a:rPr lang="en-US" altLang="zh-CN" sz="2400" dirty="0" err="1">
                <a:solidFill>
                  <a:schemeClr val="bg1"/>
                </a:solidFill>
                <a:latin typeface="+mn-ea"/>
              </a:rPr>
              <a:t>getServerInfo</a:t>
            </a:r>
            <a:r>
              <a:rPr lang="en-US" altLang="zh-CN" sz="2400" dirty="0">
                <a:solidFill>
                  <a:schemeClr val="bg1"/>
                </a:solidFill>
                <a:latin typeface="+mn-ea"/>
              </a:rPr>
              <a:t>()+"&lt;</a:t>
            </a:r>
            <a:r>
              <a:rPr lang="en-US" altLang="zh-CN" sz="2400" dirty="0" err="1">
                <a:solidFill>
                  <a:schemeClr val="bg1"/>
                </a:solidFill>
                <a:latin typeface="+mn-ea"/>
              </a:rPr>
              <a:t>br</a:t>
            </a:r>
            <a:r>
              <a:rPr lang="en-US" altLang="zh-CN" sz="2400" dirty="0">
                <a:solidFill>
                  <a:schemeClr val="bg1"/>
                </a:solidFill>
                <a:latin typeface="+mn-ea"/>
              </a:rPr>
              <a:t>/&gt;");</a:t>
            </a:r>
          </a:p>
          <a:p>
            <a:pPr marL="0" indent="0">
              <a:buNone/>
            </a:pPr>
            <a:r>
              <a:rPr lang="en-US" altLang="zh-CN" sz="2400" dirty="0">
                <a:solidFill>
                  <a:schemeClr val="bg1"/>
                </a:solidFill>
                <a:latin typeface="+mn-ea"/>
              </a:rPr>
              <a:t>  </a:t>
            </a:r>
            <a:r>
              <a:rPr lang="en-US" altLang="zh-CN" sz="2400" dirty="0" err="1">
                <a:solidFill>
                  <a:schemeClr val="bg1"/>
                </a:solidFill>
                <a:latin typeface="+mn-ea"/>
              </a:rPr>
              <a:t>out.print</a:t>
            </a:r>
            <a:r>
              <a:rPr lang="en-US" altLang="zh-CN" sz="2400" dirty="0">
                <a:solidFill>
                  <a:schemeClr val="bg1"/>
                </a:solidFill>
                <a:latin typeface="+mn-ea"/>
              </a:rPr>
              <a:t>(application. </a:t>
            </a:r>
            <a:r>
              <a:rPr lang="en-US" altLang="zh-CN" sz="2400" dirty="0" err="1">
                <a:solidFill>
                  <a:schemeClr val="bg1"/>
                </a:solidFill>
                <a:latin typeface="+mn-ea"/>
              </a:rPr>
              <a:t>getMajorVersion</a:t>
            </a:r>
            <a:r>
              <a:rPr lang="en-US" altLang="zh-CN" sz="2400" dirty="0">
                <a:solidFill>
                  <a:schemeClr val="bg1"/>
                </a:solidFill>
                <a:latin typeface="+mn-ea"/>
              </a:rPr>
              <a:t>()+"&lt;</a:t>
            </a:r>
            <a:r>
              <a:rPr lang="en-US" altLang="zh-CN" sz="2400" dirty="0" err="1">
                <a:solidFill>
                  <a:schemeClr val="bg1"/>
                </a:solidFill>
                <a:latin typeface="+mn-ea"/>
              </a:rPr>
              <a:t>br</a:t>
            </a:r>
            <a:r>
              <a:rPr lang="en-US" altLang="zh-CN" sz="2400" dirty="0">
                <a:solidFill>
                  <a:schemeClr val="bg1"/>
                </a:solidFill>
                <a:latin typeface="+mn-ea"/>
              </a:rPr>
              <a:t>/&gt;");</a:t>
            </a:r>
          </a:p>
          <a:p>
            <a:pPr marL="0" indent="0">
              <a:buNone/>
            </a:pPr>
            <a:r>
              <a:rPr lang="en-US" altLang="zh-CN" sz="2400" dirty="0">
                <a:solidFill>
                  <a:schemeClr val="bg1"/>
                </a:solidFill>
                <a:latin typeface="+mn-ea"/>
              </a:rPr>
              <a:t>  </a:t>
            </a:r>
            <a:r>
              <a:rPr lang="en-US" altLang="zh-CN" sz="2400" dirty="0" err="1">
                <a:solidFill>
                  <a:schemeClr val="bg1"/>
                </a:solidFill>
                <a:latin typeface="+mn-ea"/>
              </a:rPr>
              <a:t>out.print</a:t>
            </a:r>
            <a:r>
              <a:rPr lang="en-US" altLang="zh-CN" sz="2400" dirty="0">
                <a:solidFill>
                  <a:schemeClr val="bg1"/>
                </a:solidFill>
                <a:latin typeface="+mn-ea"/>
              </a:rPr>
              <a:t>(application. </a:t>
            </a:r>
            <a:r>
              <a:rPr lang="en-US" altLang="zh-CN" sz="2400" dirty="0" err="1">
                <a:solidFill>
                  <a:schemeClr val="bg1"/>
                </a:solidFill>
                <a:latin typeface="+mn-ea"/>
              </a:rPr>
              <a:t>getMinorVersion</a:t>
            </a:r>
            <a:r>
              <a:rPr lang="en-US" altLang="zh-CN" sz="2400" dirty="0">
                <a:solidFill>
                  <a:schemeClr val="bg1"/>
                </a:solidFill>
                <a:latin typeface="+mn-ea"/>
              </a:rPr>
              <a:t>()+"&lt;</a:t>
            </a:r>
            <a:r>
              <a:rPr lang="en-US" altLang="zh-CN" sz="2400" dirty="0" err="1">
                <a:solidFill>
                  <a:schemeClr val="bg1"/>
                </a:solidFill>
                <a:latin typeface="+mn-ea"/>
              </a:rPr>
              <a:t>br</a:t>
            </a:r>
            <a:r>
              <a:rPr lang="en-US" altLang="zh-CN" sz="2400" dirty="0">
                <a:solidFill>
                  <a:schemeClr val="bg1"/>
                </a:solidFill>
                <a:latin typeface="+mn-ea"/>
              </a:rPr>
              <a:t>/&gt;");</a:t>
            </a:r>
          </a:p>
          <a:p>
            <a:pPr marL="0" indent="0">
              <a:buNone/>
            </a:pPr>
            <a:r>
              <a:rPr lang="en-US" altLang="zh-CN" sz="2400" dirty="0">
                <a:solidFill>
                  <a:schemeClr val="bg1"/>
                </a:solidFill>
                <a:latin typeface="+mn-ea"/>
              </a:rPr>
              <a:t>%&gt;</a:t>
            </a:r>
            <a:endParaRPr lang="zh-CN" altLang="en-US" sz="2400" dirty="0">
              <a:solidFill>
                <a:schemeClr val="bg1"/>
              </a:solidFill>
              <a:latin typeface="+mn-ea"/>
            </a:endParaRPr>
          </a:p>
        </p:txBody>
      </p:sp>
    </p:spTree>
    <p:extLst>
      <p:ext uri="{BB962C8B-B14F-4D97-AF65-F5344CB8AC3E}">
        <p14:creationId xmlns:p14="http://schemas.microsoft.com/office/powerpoint/2010/main" val="3956391848"/>
      </p:ext>
    </p:extLst>
  </p:cSld>
  <p:clrMapOvr>
    <a:masterClrMapping/>
  </p:clrMapOvr>
  <p:transition spd="slow">
    <p:randomBar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a:xfrm>
            <a:off x="86816" y="980728"/>
            <a:ext cx="8949680" cy="9541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smtClean="0">
                <a:latin typeface="+mn-ea"/>
              </a:rPr>
              <a:t>Servlet</a:t>
            </a:r>
            <a:r>
              <a:rPr lang="zh-CN" altLang="en-US" sz="2800" dirty="0">
                <a:latin typeface="+mn-ea"/>
              </a:rPr>
              <a:t>程序运行过程中如果需要把一些信息记录在日志文件中，一个可行的方法是使用</a:t>
            </a:r>
            <a:r>
              <a:rPr lang="en-US" altLang="zh-CN" sz="2800" dirty="0">
                <a:latin typeface="+mn-ea"/>
              </a:rPr>
              <a:t>application</a:t>
            </a:r>
            <a:r>
              <a:rPr lang="zh-CN" altLang="en-US" sz="2800" dirty="0">
                <a:latin typeface="+mn-ea"/>
              </a:rPr>
              <a:t>中的方法</a:t>
            </a:r>
            <a:r>
              <a:rPr lang="zh-CN" altLang="en-US" sz="2800" dirty="0" smtClean="0">
                <a:latin typeface="+mn-ea"/>
              </a:rPr>
              <a:t>。</a:t>
            </a:r>
            <a:endParaRPr lang="zh-CN" altLang="en-US" sz="2800" dirty="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4</a:t>
            </a:r>
            <a:r>
              <a:rPr lang="zh-CN" altLang="en-US" dirty="0"/>
              <a:t>、记录操作日志</a:t>
            </a:r>
          </a:p>
        </p:txBody>
      </p:sp>
    </p:spTree>
    <p:extLst>
      <p:ext uri="{BB962C8B-B14F-4D97-AF65-F5344CB8AC3E}">
        <p14:creationId xmlns:p14="http://schemas.microsoft.com/office/powerpoint/2010/main" val="3215590093"/>
      </p:ext>
    </p:extLst>
  </p:cSld>
  <p:clrMapOvr>
    <a:masterClrMapping/>
  </p:clrMapOvr>
  <p:transition spd="slow">
    <p:randomBar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spect="1" noChangeArrowheads="1"/>
          </p:cNvSpPr>
          <p:nvPr>
            <p:ph type="body" idx="1"/>
          </p:nvPr>
        </p:nvSpPr>
        <p:spPr>
          <a:xfrm>
            <a:off x="0" y="908720"/>
            <a:ext cx="9143999" cy="461665"/>
          </a:xfrm>
          <a:solidFill>
            <a:schemeClr val="tx1"/>
          </a:solidFill>
          <a:ln>
            <a:solidFill>
              <a:schemeClr val="accent1"/>
            </a:solidFill>
          </a:ln>
        </p:spPr>
        <p:txBody>
          <a:bodyPr wrap="square" rtlCol="0">
            <a:spAutoFit/>
          </a:bodyPr>
          <a:lstStyle/>
          <a:p>
            <a:pPr marL="0" indent="0">
              <a:spcBef>
                <a:spcPts val="600"/>
              </a:spcBef>
              <a:spcAft>
                <a:spcPts val="600"/>
              </a:spcAft>
              <a:buNone/>
            </a:pPr>
            <a:r>
              <a:rPr lang="en-US" altLang="zh-CN" sz="2400" dirty="0">
                <a:solidFill>
                  <a:schemeClr val="bg1"/>
                </a:solidFill>
                <a:latin typeface="+mn-ea"/>
              </a:rPr>
              <a:t>public void log(</a:t>
            </a:r>
            <a:r>
              <a:rPr lang="en-US" altLang="zh-CN" sz="2400" dirty="0" err="1">
                <a:solidFill>
                  <a:schemeClr val="bg1"/>
                </a:solidFill>
                <a:latin typeface="+mn-ea"/>
              </a:rPr>
              <a:t>java.lang.String</a:t>
            </a:r>
            <a:r>
              <a:rPr lang="en-US" altLang="zh-CN" sz="2400" dirty="0">
                <a:solidFill>
                  <a:schemeClr val="bg1"/>
                </a:solidFill>
                <a:latin typeface="+mn-ea"/>
              </a:rPr>
              <a:t> </a:t>
            </a:r>
            <a:r>
              <a:rPr lang="en-US" altLang="zh-CN" sz="2400" dirty="0" err="1">
                <a:solidFill>
                  <a:schemeClr val="bg1"/>
                </a:solidFill>
                <a:latin typeface="+mn-ea"/>
              </a:rPr>
              <a:t>msg</a:t>
            </a:r>
            <a:r>
              <a:rPr lang="en-US" altLang="zh-CN" sz="2400" dirty="0">
                <a:solidFill>
                  <a:schemeClr val="bg1"/>
                </a:solidFill>
                <a:latin typeface="+mn-ea"/>
              </a:rPr>
              <a:t>)</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
        <p:nvSpPr>
          <p:cNvPr id="3" name="矩形 2"/>
          <p:cNvSpPr/>
          <p:nvPr/>
        </p:nvSpPr>
        <p:spPr>
          <a:xfrm>
            <a:off x="0" y="1364744"/>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eaLnBrk="0" hangingPunct="0">
              <a:spcBef>
                <a:spcPct val="20000"/>
              </a:spcBef>
              <a:buFont typeface="Arial" charset="0"/>
              <a:buNone/>
            </a:pPr>
            <a:r>
              <a:rPr lang="zh-CN" altLang="en-US" sz="2800" b="1" dirty="0">
                <a:solidFill>
                  <a:srgbClr val="003300"/>
                </a:solidFill>
                <a:latin typeface="+mn-ea"/>
                <a:ea typeface="+mn-ea"/>
              </a:rPr>
              <a:t>形参是待记录的日志信息。</a:t>
            </a:r>
          </a:p>
        </p:txBody>
      </p:sp>
      <p:sp>
        <p:nvSpPr>
          <p:cNvPr id="6" name="矩形 5"/>
          <p:cNvSpPr/>
          <p:nvPr/>
        </p:nvSpPr>
        <p:spPr>
          <a:xfrm>
            <a:off x="0" y="1916832"/>
            <a:ext cx="9144000" cy="1508105"/>
          </a:xfrm>
          <a:prstGeom prst="rect">
            <a:avLst/>
          </a:prstGeom>
          <a:solidFill>
            <a:schemeClr val="accent3">
              <a:lumMod val="50000"/>
            </a:schemeClr>
          </a:solidFill>
          <a:ln>
            <a:solidFill>
              <a:schemeClr val="accent1"/>
            </a:solidFill>
          </a:ln>
        </p:spPr>
        <p:txBody>
          <a:bodyPr wrap="square" rtlCol="0">
            <a:spAutoFit/>
          </a:bodyPr>
          <a:lstStyle/>
          <a:p>
            <a:pPr>
              <a:spcBef>
                <a:spcPts val="600"/>
              </a:spcBef>
              <a:spcAft>
                <a:spcPts val="600"/>
              </a:spcAft>
            </a:pPr>
            <a:r>
              <a:rPr lang="en-US" altLang="zh-CN" sz="2400" b="1" dirty="0">
                <a:solidFill>
                  <a:schemeClr val="bg1"/>
                </a:solidFill>
                <a:latin typeface="+mn-ea"/>
                <a:ea typeface="+mn-ea"/>
              </a:rPr>
              <a:t>&lt;%</a:t>
            </a:r>
          </a:p>
          <a:p>
            <a:pPr>
              <a:spcBef>
                <a:spcPts val="600"/>
              </a:spcBef>
              <a:spcAft>
                <a:spcPts val="600"/>
              </a:spcAft>
            </a:pPr>
            <a:r>
              <a:rPr lang="en-US" altLang="zh-CN" sz="2400" b="1" dirty="0">
                <a:solidFill>
                  <a:schemeClr val="bg1"/>
                </a:solidFill>
                <a:latin typeface="+mn-ea"/>
                <a:ea typeface="+mn-ea"/>
              </a:rPr>
              <a:t>  application.log("</a:t>
            </a:r>
            <a:r>
              <a:rPr lang="zh-CN" altLang="en-US" sz="2400" b="1" dirty="0">
                <a:solidFill>
                  <a:schemeClr val="bg1"/>
                </a:solidFill>
                <a:latin typeface="+mn-ea"/>
                <a:ea typeface="+mn-ea"/>
              </a:rPr>
              <a:t>成功访问数据库</a:t>
            </a:r>
            <a:r>
              <a:rPr lang="en-US" altLang="zh-CN" sz="2400" b="1" dirty="0">
                <a:solidFill>
                  <a:schemeClr val="bg1"/>
                </a:solidFill>
                <a:latin typeface="+mn-ea"/>
                <a:ea typeface="+mn-ea"/>
              </a:rPr>
              <a:t>"+"&lt;</a:t>
            </a:r>
            <a:r>
              <a:rPr lang="en-US" altLang="zh-CN" sz="2400" b="1" dirty="0" err="1">
                <a:solidFill>
                  <a:schemeClr val="bg1"/>
                </a:solidFill>
                <a:latin typeface="+mn-ea"/>
                <a:ea typeface="+mn-ea"/>
              </a:rPr>
              <a:t>br</a:t>
            </a:r>
            <a:r>
              <a:rPr lang="en-US" altLang="zh-CN" sz="2400" b="1" dirty="0">
                <a:solidFill>
                  <a:schemeClr val="bg1"/>
                </a:solidFill>
                <a:latin typeface="+mn-ea"/>
                <a:ea typeface="+mn-ea"/>
              </a:rPr>
              <a:t>/&gt;");</a:t>
            </a:r>
          </a:p>
          <a:p>
            <a:pPr>
              <a:spcBef>
                <a:spcPts val="600"/>
              </a:spcBef>
              <a:spcAft>
                <a:spcPts val="600"/>
              </a:spcAft>
            </a:pPr>
            <a:r>
              <a:rPr lang="en-US" altLang="zh-CN" sz="2400" b="1" dirty="0" smtClean="0">
                <a:solidFill>
                  <a:schemeClr val="bg1"/>
                </a:solidFill>
                <a:latin typeface="+mn-ea"/>
                <a:ea typeface="+mn-ea"/>
              </a:rPr>
              <a:t>%&gt;</a:t>
            </a:r>
            <a:endParaRPr lang="zh-CN" altLang="en-US" sz="2400" b="1" dirty="0">
              <a:solidFill>
                <a:schemeClr val="bg1"/>
              </a:solidFill>
              <a:latin typeface="+mn-ea"/>
              <a:ea typeface="+mn-ea"/>
            </a:endParaRPr>
          </a:p>
        </p:txBody>
      </p:sp>
    </p:spTree>
    <p:extLst>
      <p:ext uri="{BB962C8B-B14F-4D97-AF65-F5344CB8AC3E}">
        <p14:creationId xmlns:p14="http://schemas.microsoft.com/office/powerpoint/2010/main" val="60981185"/>
      </p:ext>
    </p:extLst>
  </p:cSld>
  <p:clrMapOvr>
    <a:masterClrMapping/>
  </p:clrMapOvr>
  <p:transition spd="slow">
    <p:randomBar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a:xfrm>
            <a:off x="0" y="980728"/>
            <a:ext cx="9144000" cy="369332"/>
          </a:xfrm>
          <a:solidFill>
            <a:schemeClr val="tx1"/>
          </a:solidFill>
          <a:ln>
            <a:solidFill>
              <a:schemeClr val="accent1"/>
            </a:solidFill>
          </a:ln>
          <a:extLst/>
        </p:spPr>
        <p:txBody>
          <a:bodyPr wrap="square" rtlCol="0">
            <a:spAutoFit/>
          </a:bodyPr>
          <a:lstStyle/>
          <a:p>
            <a:pPr marL="0" indent="0">
              <a:spcBef>
                <a:spcPts val="600"/>
              </a:spcBef>
              <a:spcAft>
                <a:spcPts val="600"/>
              </a:spcAft>
              <a:buNone/>
            </a:pPr>
            <a:r>
              <a:rPr lang="en-US" altLang="zh-CN" sz="1800" dirty="0">
                <a:solidFill>
                  <a:schemeClr val="bg1"/>
                </a:solidFill>
                <a:latin typeface="+mn-ea"/>
              </a:rPr>
              <a:t>public void log(</a:t>
            </a:r>
            <a:r>
              <a:rPr lang="en-US" altLang="zh-CN" sz="1800" dirty="0" err="1">
                <a:solidFill>
                  <a:schemeClr val="bg1"/>
                </a:solidFill>
                <a:latin typeface="+mn-ea"/>
              </a:rPr>
              <a:t>java.lang.String</a:t>
            </a:r>
            <a:r>
              <a:rPr lang="en-US" altLang="zh-CN" sz="1800" dirty="0">
                <a:solidFill>
                  <a:schemeClr val="bg1"/>
                </a:solidFill>
                <a:latin typeface="+mn-ea"/>
              </a:rPr>
              <a:t> </a:t>
            </a:r>
            <a:r>
              <a:rPr lang="en-US" altLang="zh-CN" sz="1800" dirty="0" err="1">
                <a:solidFill>
                  <a:schemeClr val="bg1"/>
                </a:solidFill>
                <a:latin typeface="+mn-ea"/>
              </a:rPr>
              <a:t>message,java.lang.Throwable</a:t>
            </a:r>
            <a:r>
              <a:rPr lang="en-US" altLang="zh-CN" sz="1800" dirty="0">
                <a:solidFill>
                  <a:schemeClr val="bg1"/>
                </a:solidFill>
                <a:latin typeface="+mn-ea"/>
              </a:rPr>
              <a:t> </a:t>
            </a:r>
            <a:r>
              <a:rPr lang="en-US" altLang="zh-CN" sz="1800" dirty="0" err="1">
                <a:solidFill>
                  <a:schemeClr val="bg1"/>
                </a:solidFill>
                <a:latin typeface="+mn-ea"/>
              </a:rPr>
              <a:t>throwable</a:t>
            </a:r>
            <a:r>
              <a:rPr lang="en-US" altLang="zh-CN" sz="1800" dirty="0">
                <a:solidFill>
                  <a:schemeClr val="bg1"/>
                </a:solidFill>
                <a:latin typeface="+mn-ea"/>
              </a:rPr>
              <a:t>)</a:t>
            </a: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
        <p:nvSpPr>
          <p:cNvPr id="5" name="矩形 4"/>
          <p:cNvSpPr/>
          <p:nvPr/>
        </p:nvSpPr>
        <p:spPr>
          <a:xfrm>
            <a:off x="0" y="2366883"/>
            <a:ext cx="9144000" cy="3046988"/>
          </a:xfrm>
          <a:prstGeom prst="rect">
            <a:avLst/>
          </a:prstGeom>
          <a:solidFill>
            <a:schemeClr val="accent3">
              <a:lumMod val="50000"/>
            </a:schemeClr>
          </a:solidFill>
          <a:ln>
            <a:solidFill>
              <a:schemeClr val="accent1"/>
            </a:solidFill>
          </a:ln>
        </p:spPr>
        <p:txBody>
          <a:bodyPr wrap="square" rtlCol="0">
            <a:spAutoFit/>
          </a:bodyPr>
          <a:lstStyle/>
          <a:p>
            <a:pPr>
              <a:spcBef>
                <a:spcPts val="0"/>
              </a:spcBef>
              <a:spcAft>
                <a:spcPts val="0"/>
              </a:spcAft>
            </a:pPr>
            <a:r>
              <a:rPr lang="en-US" altLang="zh-CN" sz="2400" b="1" dirty="0">
                <a:solidFill>
                  <a:schemeClr val="bg1"/>
                </a:solidFill>
                <a:latin typeface="+mn-ea"/>
                <a:ea typeface="+mn-ea"/>
              </a:rPr>
              <a:t>&lt;%</a:t>
            </a:r>
          </a:p>
          <a:p>
            <a:pPr>
              <a:spcBef>
                <a:spcPts val="0"/>
              </a:spcBef>
              <a:spcAft>
                <a:spcPts val="0"/>
              </a:spcAft>
            </a:pPr>
            <a:r>
              <a:rPr lang="en-US" altLang="zh-CN" sz="2400" b="1" dirty="0">
                <a:solidFill>
                  <a:schemeClr val="bg1"/>
                </a:solidFill>
                <a:latin typeface="+mn-ea"/>
                <a:ea typeface="+mn-ea"/>
              </a:rPr>
              <a:t> </a:t>
            </a:r>
            <a:r>
              <a:rPr lang="en-US" altLang="zh-CN" sz="2400" b="1" dirty="0" smtClean="0">
                <a:solidFill>
                  <a:schemeClr val="bg1"/>
                </a:solidFill>
                <a:latin typeface="+mn-ea"/>
                <a:ea typeface="+mn-ea"/>
              </a:rPr>
              <a:t> String </a:t>
            </a:r>
            <a:r>
              <a:rPr lang="en-US" altLang="zh-CN" sz="2400" b="1" dirty="0">
                <a:solidFill>
                  <a:schemeClr val="bg1"/>
                </a:solidFill>
                <a:latin typeface="+mn-ea"/>
                <a:ea typeface="+mn-ea"/>
              </a:rPr>
              <a:t>s=null;</a:t>
            </a:r>
          </a:p>
          <a:p>
            <a:pPr>
              <a:spcBef>
                <a:spcPts val="0"/>
              </a:spcBef>
              <a:spcAft>
                <a:spcPts val="0"/>
              </a:spcAft>
            </a:pPr>
            <a:r>
              <a:rPr lang="en-US" altLang="zh-CN" sz="2400" b="1" dirty="0">
                <a:solidFill>
                  <a:schemeClr val="bg1"/>
                </a:solidFill>
                <a:latin typeface="+mn-ea"/>
                <a:ea typeface="+mn-ea"/>
              </a:rPr>
              <a:t>  try{</a:t>
            </a:r>
          </a:p>
          <a:p>
            <a:pPr>
              <a:spcBef>
                <a:spcPts val="0"/>
              </a:spcBef>
              <a:spcAft>
                <a:spcPts val="0"/>
              </a:spcAft>
            </a:pPr>
            <a:r>
              <a:rPr lang="en-US" altLang="zh-CN" sz="2400" b="1" dirty="0">
                <a:solidFill>
                  <a:schemeClr val="bg1"/>
                </a:solidFill>
                <a:latin typeface="+mn-ea"/>
                <a:ea typeface="+mn-ea"/>
              </a:rPr>
              <a:t>    </a:t>
            </a:r>
            <a:r>
              <a:rPr lang="en-US" altLang="zh-CN" sz="2400" b="1" dirty="0" err="1">
                <a:solidFill>
                  <a:schemeClr val="bg1"/>
                </a:solidFill>
                <a:latin typeface="+mn-ea"/>
                <a:ea typeface="+mn-ea"/>
              </a:rPr>
              <a:t>out.print</a:t>
            </a:r>
            <a:r>
              <a:rPr lang="en-US" altLang="zh-CN" sz="2400" b="1" dirty="0">
                <a:solidFill>
                  <a:schemeClr val="bg1"/>
                </a:solidFill>
                <a:latin typeface="+mn-ea"/>
                <a:ea typeface="+mn-ea"/>
              </a:rPr>
              <a:t>(</a:t>
            </a:r>
            <a:r>
              <a:rPr lang="en-US" altLang="zh-CN" sz="2400" b="1" dirty="0" err="1">
                <a:solidFill>
                  <a:schemeClr val="bg1"/>
                </a:solidFill>
                <a:latin typeface="+mn-ea"/>
                <a:ea typeface="+mn-ea"/>
              </a:rPr>
              <a:t>s.length</a:t>
            </a:r>
            <a:r>
              <a:rPr lang="en-US" altLang="zh-CN" sz="2400" b="1" dirty="0">
                <a:solidFill>
                  <a:schemeClr val="bg1"/>
                </a:solidFill>
                <a:latin typeface="+mn-ea"/>
                <a:ea typeface="+mn-ea"/>
              </a:rPr>
              <a:t>());</a:t>
            </a:r>
          </a:p>
          <a:p>
            <a:pPr>
              <a:spcBef>
                <a:spcPts val="0"/>
              </a:spcBef>
              <a:spcAft>
                <a:spcPts val="0"/>
              </a:spcAft>
            </a:pPr>
            <a:r>
              <a:rPr lang="en-US" altLang="zh-CN" sz="2400" b="1" dirty="0">
                <a:solidFill>
                  <a:schemeClr val="bg1"/>
                </a:solidFill>
                <a:latin typeface="+mn-ea"/>
                <a:ea typeface="+mn-ea"/>
              </a:rPr>
              <a:t>  }catch(Exception e){</a:t>
            </a:r>
          </a:p>
          <a:p>
            <a:pPr>
              <a:spcBef>
                <a:spcPts val="0"/>
              </a:spcBef>
              <a:spcAft>
                <a:spcPts val="0"/>
              </a:spcAft>
            </a:pPr>
            <a:r>
              <a:rPr lang="en-US" altLang="zh-CN" sz="2400" b="1" dirty="0">
                <a:solidFill>
                  <a:schemeClr val="bg1"/>
                </a:solidFill>
                <a:latin typeface="+mn-ea"/>
                <a:ea typeface="+mn-ea"/>
              </a:rPr>
              <a:t>    application.log("</a:t>
            </a:r>
            <a:r>
              <a:rPr lang="zh-CN" altLang="en-US" sz="2400" b="1" dirty="0">
                <a:solidFill>
                  <a:schemeClr val="bg1"/>
                </a:solidFill>
                <a:latin typeface="+mn-ea"/>
                <a:ea typeface="+mn-ea"/>
              </a:rPr>
              <a:t>发现异常：</a:t>
            </a:r>
            <a:r>
              <a:rPr lang="en-US" altLang="zh-CN" sz="2400" b="1" dirty="0">
                <a:solidFill>
                  <a:schemeClr val="bg1"/>
                </a:solidFill>
                <a:latin typeface="+mn-ea"/>
                <a:ea typeface="+mn-ea"/>
              </a:rPr>
              <a:t>",e);</a:t>
            </a:r>
          </a:p>
          <a:p>
            <a:pPr>
              <a:spcBef>
                <a:spcPts val="0"/>
              </a:spcBef>
              <a:spcAft>
                <a:spcPts val="0"/>
              </a:spcAft>
            </a:pPr>
            <a:r>
              <a:rPr lang="zh-CN" altLang="en-US" sz="2400" b="1" dirty="0">
                <a:solidFill>
                  <a:schemeClr val="bg1"/>
                </a:solidFill>
                <a:latin typeface="+mn-ea"/>
                <a:ea typeface="+mn-ea"/>
              </a:rPr>
              <a:t>  </a:t>
            </a:r>
            <a:r>
              <a:rPr lang="en-US" altLang="zh-CN" sz="2400" b="1" dirty="0">
                <a:solidFill>
                  <a:schemeClr val="bg1"/>
                </a:solidFill>
                <a:latin typeface="+mn-ea"/>
                <a:ea typeface="+mn-ea"/>
              </a:rPr>
              <a:t>}</a:t>
            </a:r>
          </a:p>
          <a:p>
            <a:pPr>
              <a:spcBef>
                <a:spcPts val="0"/>
              </a:spcBef>
              <a:spcAft>
                <a:spcPts val="0"/>
              </a:spcAft>
            </a:pPr>
            <a:r>
              <a:rPr lang="en-US" altLang="zh-CN" sz="2400" b="1" dirty="0">
                <a:solidFill>
                  <a:schemeClr val="bg1"/>
                </a:solidFill>
                <a:latin typeface="+mn-ea"/>
                <a:ea typeface="+mn-ea"/>
              </a:rPr>
              <a:t>%&gt;</a:t>
            </a:r>
            <a:endParaRPr lang="zh-CN" altLang="en-US" sz="2400" b="1" dirty="0">
              <a:solidFill>
                <a:schemeClr val="bg1"/>
              </a:solidFill>
              <a:latin typeface="+mn-ea"/>
              <a:ea typeface="+mn-ea"/>
            </a:endParaRPr>
          </a:p>
        </p:txBody>
      </p:sp>
      <p:sp>
        <p:nvSpPr>
          <p:cNvPr id="3" name="矩形 2"/>
          <p:cNvSpPr/>
          <p:nvPr/>
        </p:nvSpPr>
        <p:spPr>
          <a:xfrm>
            <a:off x="0" y="1412776"/>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eaLnBrk="0" hangingPunct="0">
              <a:spcBef>
                <a:spcPct val="20000"/>
              </a:spcBef>
              <a:buFont typeface="Arial" charset="0"/>
              <a:buNone/>
            </a:pPr>
            <a:r>
              <a:rPr lang="zh-CN" altLang="en-US" sz="2800" b="1" dirty="0">
                <a:solidFill>
                  <a:srgbClr val="003300"/>
                </a:solidFill>
                <a:latin typeface="+mn-ea"/>
                <a:ea typeface="+mn-ea"/>
              </a:rPr>
              <a:t>获得记录日志和异常堆栈信息。第一个形参是用户自定义的日志信息，第二个是异常对象。</a:t>
            </a:r>
          </a:p>
        </p:txBody>
      </p:sp>
    </p:spTree>
    <p:extLst>
      <p:ext uri="{BB962C8B-B14F-4D97-AF65-F5344CB8AC3E}">
        <p14:creationId xmlns:p14="http://schemas.microsoft.com/office/powerpoint/2010/main" val="417155102"/>
      </p:ext>
    </p:extLst>
  </p:cSld>
  <p:clrMapOvr>
    <a:masterClrMapping/>
  </p:clrMapOvr>
  <p:transition spd="slow">
    <p:randomBar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5</a:t>
            </a:r>
            <a:r>
              <a:rPr lang="zh-CN" altLang="en-US" dirty="0"/>
              <a:t>、其它应用</a:t>
            </a:r>
          </a:p>
        </p:txBody>
      </p:sp>
      <p:sp>
        <p:nvSpPr>
          <p:cNvPr id="3" name="矩形 2"/>
          <p:cNvSpPr/>
          <p:nvPr/>
        </p:nvSpPr>
        <p:spPr>
          <a:xfrm>
            <a:off x="0" y="908720"/>
            <a:ext cx="9144000" cy="400110"/>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000" b="1" dirty="0">
                <a:solidFill>
                  <a:schemeClr val="bg1"/>
                </a:solidFill>
                <a:latin typeface="+mn-ea"/>
                <a:ea typeface="+mn-ea"/>
              </a:rPr>
              <a:t>public </a:t>
            </a:r>
            <a:r>
              <a:rPr lang="en-US" altLang="zh-CN" sz="2000" b="1" dirty="0" err="1">
                <a:solidFill>
                  <a:schemeClr val="bg1"/>
                </a:solidFill>
                <a:latin typeface="+mn-ea"/>
                <a:ea typeface="+mn-ea"/>
              </a:rPr>
              <a:t>RequestDispatcher</a:t>
            </a:r>
            <a:r>
              <a:rPr lang="en-US" altLang="zh-CN" sz="2000" b="1" dirty="0">
                <a:solidFill>
                  <a:schemeClr val="bg1"/>
                </a:solidFill>
                <a:latin typeface="+mn-ea"/>
                <a:ea typeface="+mn-ea"/>
              </a:rPr>
              <a:t> </a:t>
            </a:r>
            <a:r>
              <a:rPr lang="en-US" altLang="zh-CN" sz="2000" b="1" dirty="0" err="1">
                <a:solidFill>
                  <a:schemeClr val="bg1"/>
                </a:solidFill>
                <a:latin typeface="+mn-ea"/>
                <a:ea typeface="+mn-ea"/>
              </a:rPr>
              <a:t>getRequestDispatcher</a:t>
            </a:r>
            <a:r>
              <a:rPr lang="en-US" altLang="zh-CN" sz="2000" b="1" dirty="0">
                <a:solidFill>
                  <a:schemeClr val="bg1"/>
                </a:solidFill>
                <a:latin typeface="+mn-ea"/>
                <a:ea typeface="+mn-ea"/>
              </a:rPr>
              <a:t>(</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path)</a:t>
            </a:r>
            <a:endParaRPr lang="zh-CN" altLang="en-US" sz="2000" b="1" dirty="0">
              <a:solidFill>
                <a:schemeClr val="bg1"/>
              </a:solidFill>
              <a:latin typeface="+mn-ea"/>
              <a:ea typeface="+mn-ea"/>
            </a:endParaRPr>
          </a:p>
        </p:txBody>
      </p:sp>
      <p:sp>
        <p:nvSpPr>
          <p:cNvPr id="8" name="Rectangle 3"/>
          <p:cNvSpPr txBox="1">
            <a:spLocks noChangeArrowheads="1"/>
          </p:cNvSpPr>
          <p:nvPr/>
        </p:nvSpPr>
        <p:spPr bwMode="auto">
          <a:xfrm>
            <a:off x="794" y="1395933"/>
            <a:ext cx="914320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charset="0"/>
              <a:buNone/>
            </a:pPr>
            <a:r>
              <a:rPr lang="zh-CN" altLang="en-US" sz="2800" dirty="0" smtClean="0">
                <a:latin typeface="+mn-ea"/>
              </a:rPr>
              <a:t>取得请求的目标资源的调度</a:t>
            </a:r>
            <a:r>
              <a:rPr lang="en-US" altLang="zh-CN" sz="2800" dirty="0" smtClean="0">
                <a:latin typeface="+mn-ea"/>
              </a:rPr>
              <a:t>(</a:t>
            </a:r>
            <a:r>
              <a:rPr lang="en-US" altLang="zh-CN" sz="2800" dirty="0" err="1" smtClean="0">
                <a:latin typeface="+mn-ea"/>
              </a:rPr>
              <a:t>RequestDispatcher</a:t>
            </a:r>
            <a:r>
              <a:rPr lang="en-US" altLang="zh-CN" sz="2800" dirty="0" smtClean="0">
                <a:latin typeface="+mn-ea"/>
              </a:rPr>
              <a:t>)</a:t>
            </a:r>
            <a:r>
              <a:rPr lang="zh-CN" altLang="en-US" sz="2800" dirty="0" smtClean="0">
                <a:latin typeface="+mn-ea"/>
              </a:rPr>
              <a:t>，形参是目标资源的</a:t>
            </a:r>
            <a:r>
              <a:rPr lang="en-US" altLang="zh-CN" sz="2800" dirty="0" smtClean="0">
                <a:latin typeface="+mn-ea"/>
              </a:rPr>
              <a:t>URI</a:t>
            </a:r>
            <a:r>
              <a:rPr lang="zh-CN" altLang="en-US" sz="2800" dirty="0" smtClean="0">
                <a:latin typeface="+mn-ea"/>
              </a:rPr>
              <a:t>，要以“</a:t>
            </a:r>
            <a:r>
              <a:rPr lang="en-US" altLang="zh-CN" sz="2800" dirty="0" smtClean="0">
                <a:latin typeface="+mn-ea"/>
              </a:rPr>
              <a:t>/”</a:t>
            </a:r>
            <a:r>
              <a:rPr lang="zh-CN" altLang="en-US" sz="2800" dirty="0" smtClean="0">
                <a:latin typeface="+mn-ea"/>
              </a:rPr>
              <a:t>开头，表示是绝对路径，如果无法取得</a:t>
            </a:r>
            <a:r>
              <a:rPr lang="en-US" altLang="zh-CN" sz="2800" dirty="0" err="1" smtClean="0">
                <a:latin typeface="+mn-ea"/>
              </a:rPr>
              <a:t>RequestDispatcher</a:t>
            </a:r>
            <a:r>
              <a:rPr lang="zh-CN" altLang="en-US" sz="2800" dirty="0" smtClean="0">
                <a:latin typeface="+mn-ea"/>
              </a:rPr>
              <a:t>对象，则返回</a:t>
            </a:r>
            <a:r>
              <a:rPr lang="en-US" altLang="zh-CN" sz="2800" dirty="0" smtClean="0">
                <a:latin typeface="+mn-ea"/>
              </a:rPr>
              <a:t>null</a:t>
            </a:r>
            <a:r>
              <a:rPr lang="zh-CN" altLang="en-US" sz="2800" dirty="0" smtClean="0">
                <a:latin typeface="+mn-ea"/>
              </a:rPr>
              <a:t>。</a:t>
            </a:r>
            <a:endParaRPr lang="zh-CN" altLang="en-US" sz="2800" dirty="0">
              <a:latin typeface="+mn-ea"/>
            </a:endParaRPr>
          </a:p>
        </p:txBody>
      </p:sp>
      <p:sp>
        <p:nvSpPr>
          <p:cNvPr id="10" name="矩形 9"/>
          <p:cNvSpPr/>
          <p:nvPr/>
        </p:nvSpPr>
        <p:spPr>
          <a:xfrm>
            <a:off x="794" y="2780928"/>
            <a:ext cx="9143206" cy="1323439"/>
          </a:xfrm>
          <a:prstGeom prst="rect">
            <a:avLst/>
          </a:prstGeom>
          <a:solidFill>
            <a:schemeClr val="accent3">
              <a:lumMod val="50000"/>
            </a:schemeClr>
          </a:solidFill>
          <a:ln>
            <a:solidFill>
              <a:schemeClr val="accent1"/>
            </a:solidFill>
          </a:ln>
        </p:spPr>
        <p:txBody>
          <a:bodyPr wrap="square" rtlCol="0">
            <a:spAutoFit/>
          </a:bodyPr>
          <a:lstStyle/>
          <a:p>
            <a:r>
              <a:rPr lang="en-US" altLang="zh-CN" sz="2000" b="1" dirty="0">
                <a:solidFill>
                  <a:schemeClr val="bg1"/>
                </a:solidFill>
                <a:latin typeface="+mn-ea"/>
                <a:ea typeface="+mn-ea"/>
              </a:rPr>
              <a:t>&lt;%</a:t>
            </a:r>
            <a:r>
              <a:rPr lang="zh-CN" altLang="en-US" sz="2000" b="1" dirty="0">
                <a:solidFill>
                  <a:schemeClr val="bg1"/>
                </a:solidFill>
                <a:latin typeface="+mn-ea"/>
                <a:ea typeface="+mn-ea"/>
              </a:rPr>
              <a:t> </a:t>
            </a:r>
          </a:p>
          <a:p>
            <a:r>
              <a:rPr lang="en-US" altLang="zh-CN" sz="2000" b="1" dirty="0">
                <a:solidFill>
                  <a:schemeClr val="bg1"/>
                </a:solidFill>
                <a:latin typeface="+mn-ea"/>
                <a:ea typeface="+mn-ea"/>
              </a:rPr>
              <a:t>  </a:t>
            </a:r>
            <a:r>
              <a:rPr lang="en-US" altLang="zh-CN" sz="2000" b="1" dirty="0" err="1">
                <a:solidFill>
                  <a:schemeClr val="bg1"/>
                </a:solidFill>
                <a:latin typeface="+mn-ea"/>
                <a:ea typeface="+mn-ea"/>
              </a:rPr>
              <a:t>RequestDispatcher</a:t>
            </a:r>
            <a:r>
              <a:rPr lang="en-US" altLang="zh-CN" sz="2000" b="1" dirty="0">
                <a:solidFill>
                  <a:schemeClr val="bg1"/>
                </a:solidFill>
                <a:latin typeface="+mn-ea"/>
                <a:ea typeface="+mn-ea"/>
              </a:rPr>
              <a:t> a=</a:t>
            </a:r>
            <a:r>
              <a:rPr lang="en-US" altLang="zh-CN" sz="2000" b="1" dirty="0" err="1">
                <a:solidFill>
                  <a:schemeClr val="bg1"/>
                </a:solidFill>
                <a:latin typeface="+mn-ea"/>
                <a:ea typeface="+mn-ea"/>
              </a:rPr>
              <a:t>application.getRequestDispatcher</a:t>
            </a:r>
            <a:r>
              <a:rPr lang="en-US" altLang="zh-CN" sz="2000" b="1" dirty="0">
                <a:solidFill>
                  <a:schemeClr val="bg1"/>
                </a:solidFill>
                <a:latin typeface="+mn-ea"/>
                <a:ea typeface="+mn-ea"/>
              </a:rPr>
              <a:t>("/</a:t>
            </a:r>
            <a:r>
              <a:rPr lang="en-US" altLang="zh-CN" sz="2000" b="1" dirty="0" err="1">
                <a:solidFill>
                  <a:schemeClr val="bg1"/>
                </a:solidFill>
                <a:latin typeface="+mn-ea"/>
                <a:ea typeface="+mn-ea"/>
              </a:rPr>
              <a:t>index.jsp</a:t>
            </a:r>
            <a:r>
              <a:rPr lang="en-US" altLang="zh-CN" sz="2000" b="1" dirty="0">
                <a:solidFill>
                  <a:schemeClr val="bg1"/>
                </a:solidFill>
                <a:latin typeface="+mn-ea"/>
                <a:ea typeface="+mn-ea"/>
              </a:rPr>
              <a:t>");</a:t>
            </a:r>
          </a:p>
          <a:p>
            <a:r>
              <a:rPr lang="en-US" altLang="zh-CN" sz="2000" b="1" dirty="0">
                <a:solidFill>
                  <a:schemeClr val="bg1"/>
                </a:solidFill>
                <a:latin typeface="+mn-ea"/>
                <a:ea typeface="+mn-ea"/>
              </a:rPr>
              <a:t>  </a:t>
            </a:r>
            <a:r>
              <a:rPr lang="en-US" altLang="zh-CN" sz="2000" b="1" dirty="0" err="1">
                <a:solidFill>
                  <a:schemeClr val="bg1"/>
                </a:solidFill>
                <a:latin typeface="+mn-ea"/>
                <a:ea typeface="+mn-ea"/>
              </a:rPr>
              <a:t>a.forward</a:t>
            </a:r>
            <a:r>
              <a:rPr lang="en-US" altLang="zh-CN" sz="2000" b="1" dirty="0">
                <a:solidFill>
                  <a:schemeClr val="bg1"/>
                </a:solidFill>
                <a:latin typeface="+mn-ea"/>
                <a:ea typeface="+mn-ea"/>
              </a:rPr>
              <a:t>(</a:t>
            </a:r>
            <a:r>
              <a:rPr lang="en-US" altLang="zh-CN" sz="2000" b="1" dirty="0" err="1">
                <a:solidFill>
                  <a:schemeClr val="bg1"/>
                </a:solidFill>
                <a:latin typeface="+mn-ea"/>
                <a:ea typeface="+mn-ea"/>
              </a:rPr>
              <a:t>request,response</a:t>
            </a:r>
            <a:r>
              <a:rPr lang="en-US" altLang="zh-CN" sz="2000" b="1" dirty="0">
                <a:solidFill>
                  <a:schemeClr val="bg1"/>
                </a:solidFill>
                <a:latin typeface="+mn-ea"/>
                <a:ea typeface="+mn-ea"/>
              </a:rPr>
              <a:t>);</a:t>
            </a:r>
          </a:p>
          <a:p>
            <a:r>
              <a:rPr lang="en-US" altLang="zh-CN" sz="2000" b="1" dirty="0">
                <a:solidFill>
                  <a:schemeClr val="bg1"/>
                </a:solidFill>
                <a:latin typeface="+mn-ea"/>
                <a:ea typeface="+mn-ea"/>
              </a:rPr>
              <a:t>%&gt;</a:t>
            </a:r>
            <a:endParaRPr lang="zh-CN" altLang="en-US" sz="2000" b="1" dirty="0">
              <a:solidFill>
                <a:schemeClr val="bg1"/>
              </a:solidFill>
              <a:latin typeface="+mn-ea"/>
              <a:ea typeface="+mn-ea"/>
            </a:endParaRPr>
          </a:p>
        </p:txBody>
      </p:sp>
    </p:spTree>
    <p:extLst>
      <p:ext uri="{BB962C8B-B14F-4D97-AF65-F5344CB8AC3E}">
        <p14:creationId xmlns:p14="http://schemas.microsoft.com/office/powerpoint/2010/main" val="2009682617"/>
      </p:ext>
    </p:extLst>
  </p:cSld>
  <p:clrMapOvr>
    <a:masterClrMapping/>
  </p:clrMapOvr>
  <p:transition spd="slow">
    <p:randomBar dir="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a:xfrm>
            <a:off x="0" y="1394773"/>
            <a:ext cx="9144000" cy="9541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zh-CN" altLang="en-US" sz="2800" dirty="0" smtClean="0">
                <a:latin typeface="+mn-ea"/>
              </a:rPr>
              <a:t>返回</a:t>
            </a:r>
            <a:r>
              <a:rPr lang="zh-CN" altLang="en-US" sz="2800" dirty="0">
                <a:latin typeface="+mn-ea"/>
              </a:rPr>
              <a:t>指定文件的</a:t>
            </a:r>
            <a:r>
              <a:rPr lang="en-US" altLang="zh-CN" sz="2800" dirty="0">
                <a:latin typeface="+mn-ea"/>
              </a:rPr>
              <a:t>MIME-type</a:t>
            </a:r>
            <a:r>
              <a:rPr lang="zh-CN" altLang="en-US" sz="2800" dirty="0">
                <a:latin typeface="+mn-ea"/>
              </a:rPr>
              <a:t>，这些</a:t>
            </a:r>
            <a:r>
              <a:rPr lang="en-US" altLang="zh-CN" sz="2800" dirty="0">
                <a:latin typeface="+mn-ea"/>
              </a:rPr>
              <a:t>MIME-type</a:t>
            </a:r>
            <a:r>
              <a:rPr lang="zh-CN" altLang="en-US" sz="2800" dirty="0">
                <a:latin typeface="+mn-ea"/>
              </a:rPr>
              <a:t>由</a:t>
            </a:r>
            <a:r>
              <a:rPr lang="en-US" altLang="zh-CN" sz="2800" dirty="0">
                <a:latin typeface="+mn-ea"/>
              </a:rPr>
              <a:t>Servlet</a:t>
            </a:r>
            <a:r>
              <a:rPr lang="zh-CN" altLang="en-US" sz="2800" dirty="0">
                <a:latin typeface="+mn-ea"/>
              </a:rPr>
              <a:t>容器定义，如果文件的</a:t>
            </a:r>
            <a:r>
              <a:rPr lang="en-US" altLang="zh-CN" sz="2800" dirty="0">
                <a:latin typeface="+mn-ea"/>
              </a:rPr>
              <a:t>MIME-type</a:t>
            </a:r>
            <a:r>
              <a:rPr lang="zh-CN" altLang="en-US" sz="2800" dirty="0">
                <a:latin typeface="+mn-ea"/>
              </a:rPr>
              <a:t>未知，则返回</a:t>
            </a:r>
            <a:r>
              <a:rPr lang="en-US" altLang="zh-CN" sz="2800" dirty="0">
                <a:latin typeface="+mn-ea"/>
              </a:rPr>
              <a:t>null</a:t>
            </a:r>
            <a:r>
              <a:rPr lang="zh-CN" altLang="en-US" sz="2800" dirty="0" smtClean="0">
                <a:latin typeface="+mn-ea"/>
              </a:rPr>
              <a:t>。</a:t>
            </a:r>
            <a:endParaRPr lang="zh-CN" altLang="en-US" sz="2800" dirty="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
        <p:nvSpPr>
          <p:cNvPr id="3" name="矩形 2"/>
          <p:cNvSpPr/>
          <p:nvPr/>
        </p:nvSpPr>
        <p:spPr>
          <a:xfrm>
            <a:off x="0" y="908720"/>
            <a:ext cx="9144000" cy="400110"/>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000" b="1" dirty="0">
                <a:solidFill>
                  <a:schemeClr val="bg1"/>
                </a:solidFill>
                <a:latin typeface="+mn-ea"/>
                <a:ea typeface="+mn-ea"/>
              </a:rPr>
              <a:t>public </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a:t>
            </a:r>
            <a:r>
              <a:rPr lang="en-US" altLang="zh-CN" sz="2000" b="1" dirty="0" err="1">
                <a:solidFill>
                  <a:schemeClr val="bg1"/>
                </a:solidFill>
                <a:latin typeface="+mn-ea"/>
                <a:ea typeface="+mn-ea"/>
              </a:rPr>
              <a:t>getMimeType</a:t>
            </a:r>
            <a:r>
              <a:rPr lang="en-US" altLang="zh-CN" sz="2000" b="1" dirty="0">
                <a:solidFill>
                  <a:schemeClr val="bg1"/>
                </a:solidFill>
                <a:latin typeface="+mn-ea"/>
                <a:ea typeface="+mn-ea"/>
              </a:rPr>
              <a:t> (</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file)</a:t>
            </a:r>
          </a:p>
        </p:txBody>
      </p:sp>
      <p:sp>
        <p:nvSpPr>
          <p:cNvPr id="4" name="矩形 3"/>
          <p:cNvSpPr/>
          <p:nvPr/>
        </p:nvSpPr>
        <p:spPr>
          <a:xfrm>
            <a:off x="-1860" y="2636912"/>
            <a:ext cx="914586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eaLnBrk="0" hangingPunct="0">
              <a:spcBef>
                <a:spcPct val="20000"/>
              </a:spcBef>
              <a:buFont typeface="Arial" charset="0"/>
              <a:buNone/>
            </a:pPr>
            <a:r>
              <a:rPr lang="zh-CN" altLang="en-US" sz="2800" b="1" dirty="0">
                <a:solidFill>
                  <a:srgbClr val="003300"/>
                </a:solidFill>
                <a:latin typeface="+mn-ea"/>
                <a:ea typeface="+mn-ea"/>
              </a:rPr>
              <a:t>例如，在</a:t>
            </a:r>
            <a:r>
              <a:rPr lang="en-US" altLang="zh-CN" sz="2800" b="1" dirty="0">
                <a:solidFill>
                  <a:srgbClr val="003300"/>
                </a:solidFill>
                <a:latin typeface="+mn-ea"/>
                <a:ea typeface="+mn-ea"/>
              </a:rPr>
              <a:t>ROOT</a:t>
            </a:r>
            <a:r>
              <a:rPr lang="zh-CN" altLang="en-US" sz="2800" b="1" dirty="0">
                <a:solidFill>
                  <a:srgbClr val="003300"/>
                </a:solidFill>
                <a:latin typeface="+mn-ea"/>
                <a:ea typeface="+mn-ea"/>
              </a:rPr>
              <a:t>文件夹下分别建立</a:t>
            </a:r>
            <a:r>
              <a:rPr lang="en-US" altLang="zh-CN" sz="2800" b="1" dirty="0">
                <a:solidFill>
                  <a:srgbClr val="003300"/>
                </a:solidFill>
                <a:latin typeface="+mn-ea"/>
                <a:ea typeface="+mn-ea"/>
              </a:rPr>
              <a:t>4</a:t>
            </a:r>
            <a:r>
              <a:rPr lang="zh-CN" altLang="en-US" sz="2800" b="1" dirty="0">
                <a:solidFill>
                  <a:srgbClr val="003300"/>
                </a:solidFill>
                <a:latin typeface="+mn-ea"/>
                <a:ea typeface="+mn-ea"/>
              </a:rPr>
              <a:t>个名为</a:t>
            </a:r>
            <a:r>
              <a:rPr lang="en-US" altLang="zh-CN" sz="2800" b="1" dirty="0">
                <a:solidFill>
                  <a:srgbClr val="003300"/>
                </a:solidFill>
                <a:latin typeface="+mn-ea"/>
                <a:ea typeface="+mn-ea"/>
              </a:rPr>
              <a:t>d.doc</a:t>
            </a:r>
            <a:r>
              <a:rPr lang="zh-CN" altLang="en-US" sz="2800" b="1" dirty="0">
                <a:solidFill>
                  <a:srgbClr val="003300"/>
                </a:solidFill>
                <a:latin typeface="+mn-ea"/>
                <a:ea typeface="+mn-ea"/>
              </a:rPr>
              <a:t>、</a:t>
            </a:r>
            <a:r>
              <a:rPr lang="en-US" altLang="zh-CN" sz="2800" b="1" dirty="0">
                <a:solidFill>
                  <a:srgbClr val="003300"/>
                </a:solidFill>
                <a:latin typeface="+mn-ea"/>
                <a:ea typeface="+mn-ea"/>
              </a:rPr>
              <a:t>d.xls</a:t>
            </a:r>
            <a:r>
              <a:rPr lang="zh-CN" altLang="en-US" sz="2800" b="1" dirty="0">
                <a:solidFill>
                  <a:srgbClr val="003300"/>
                </a:solidFill>
                <a:latin typeface="+mn-ea"/>
                <a:ea typeface="+mn-ea"/>
              </a:rPr>
              <a:t>、</a:t>
            </a:r>
            <a:r>
              <a:rPr lang="en-US" altLang="zh-CN" sz="2800" b="1" dirty="0">
                <a:solidFill>
                  <a:srgbClr val="003300"/>
                </a:solidFill>
                <a:latin typeface="+mn-ea"/>
                <a:ea typeface="+mn-ea"/>
              </a:rPr>
              <a:t>d.zip</a:t>
            </a:r>
            <a:r>
              <a:rPr lang="zh-CN" altLang="en-US" sz="2800" b="1" dirty="0">
                <a:solidFill>
                  <a:srgbClr val="003300"/>
                </a:solidFill>
                <a:latin typeface="+mn-ea"/>
                <a:ea typeface="+mn-ea"/>
              </a:rPr>
              <a:t>、</a:t>
            </a:r>
            <a:r>
              <a:rPr lang="en-US" altLang="zh-CN" sz="2800" b="1" dirty="0">
                <a:solidFill>
                  <a:srgbClr val="003300"/>
                </a:solidFill>
                <a:latin typeface="+mn-ea"/>
                <a:ea typeface="+mn-ea"/>
              </a:rPr>
              <a:t>d.gif</a:t>
            </a:r>
            <a:r>
              <a:rPr lang="zh-CN" altLang="en-US" sz="2800" b="1" dirty="0">
                <a:solidFill>
                  <a:srgbClr val="003300"/>
                </a:solidFill>
                <a:latin typeface="+mn-ea"/>
                <a:ea typeface="+mn-ea"/>
              </a:rPr>
              <a:t>的空文件，用以下代码查询文件的</a:t>
            </a:r>
            <a:r>
              <a:rPr lang="en-US" altLang="zh-CN" sz="2800" b="1" dirty="0">
                <a:solidFill>
                  <a:srgbClr val="003300"/>
                </a:solidFill>
                <a:latin typeface="+mn-ea"/>
                <a:ea typeface="+mn-ea"/>
              </a:rPr>
              <a:t>MIME-type</a:t>
            </a:r>
            <a:r>
              <a:rPr lang="zh-CN" altLang="en-US" sz="2800" b="1" dirty="0">
                <a:solidFill>
                  <a:srgbClr val="003300"/>
                </a:solidFill>
                <a:latin typeface="+mn-ea"/>
                <a:ea typeface="+mn-ea"/>
              </a:rPr>
              <a:t>：</a:t>
            </a:r>
          </a:p>
        </p:txBody>
      </p:sp>
      <p:sp>
        <p:nvSpPr>
          <p:cNvPr id="7" name="矩形 6"/>
          <p:cNvSpPr/>
          <p:nvPr/>
        </p:nvSpPr>
        <p:spPr>
          <a:xfrm>
            <a:off x="0" y="4064005"/>
            <a:ext cx="9144000" cy="1938992"/>
          </a:xfrm>
          <a:prstGeom prst="rect">
            <a:avLst/>
          </a:prstGeom>
          <a:solidFill>
            <a:schemeClr val="accent3">
              <a:lumMod val="50000"/>
            </a:schemeClr>
          </a:solidFill>
          <a:ln>
            <a:solidFill>
              <a:schemeClr val="accent1"/>
            </a:solidFill>
          </a:ln>
        </p:spPr>
        <p:txBody>
          <a:bodyPr wrap="square" rtlCol="0">
            <a:spAutoFit/>
          </a:bodyPr>
          <a:lstStyle/>
          <a:p>
            <a:r>
              <a:rPr lang="en-US" altLang="zh-CN" sz="2000" b="1" dirty="0">
                <a:solidFill>
                  <a:schemeClr val="bg1"/>
                </a:solidFill>
                <a:latin typeface="+mn-ea"/>
                <a:ea typeface="+mn-ea"/>
              </a:rPr>
              <a:t>&lt;%</a:t>
            </a:r>
          </a:p>
          <a:p>
            <a:r>
              <a:rPr lang="en-US" altLang="zh-CN" sz="2000" b="1" dirty="0">
                <a:solidFill>
                  <a:schemeClr val="bg1"/>
                </a:solidFill>
                <a:latin typeface="+mn-ea"/>
                <a:ea typeface="+mn-ea"/>
              </a:rPr>
              <a:t> </a:t>
            </a:r>
            <a:r>
              <a:rPr lang="en-US" altLang="zh-CN" sz="2000" b="1" dirty="0" err="1">
                <a:solidFill>
                  <a:schemeClr val="bg1"/>
                </a:solidFill>
                <a:latin typeface="+mn-ea"/>
                <a:ea typeface="+mn-ea"/>
              </a:rPr>
              <a:t>out.print</a:t>
            </a:r>
            <a:r>
              <a:rPr lang="en-US" altLang="zh-CN" sz="2000" b="1" dirty="0">
                <a:solidFill>
                  <a:schemeClr val="bg1"/>
                </a:solidFill>
                <a:latin typeface="+mn-ea"/>
                <a:ea typeface="+mn-ea"/>
              </a:rPr>
              <a:t>(</a:t>
            </a:r>
            <a:r>
              <a:rPr lang="en-US" altLang="zh-CN" sz="2000" b="1" dirty="0" err="1">
                <a:solidFill>
                  <a:schemeClr val="bg1"/>
                </a:solidFill>
                <a:latin typeface="+mn-ea"/>
                <a:ea typeface="+mn-ea"/>
              </a:rPr>
              <a:t>application.getMimeType</a:t>
            </a:r>
            <a:r>
              <a:rPr lang="en-US" altLang="zh-CN" sz="2000" b="1" dirty="0">
                <a:solidFill>
                  <a:schemeClr val="bg1"/>
                </a:solidFill>
                <a:latin typeface="+mn-ea"/>
                <a:ea typeface="+mn-ea"/>
              </a:rPr>
              <a:t>("/d.doc")+"&lt;</a:t>
            </a:r>
            <a:r>
              <a:rPr lang="en-US" altLang="zh-CN" sz="2000" b="1" dirty="0" err="1">
                <a:solidFill>
                  <a:schemeClr val="bg1"/>
                </a:solidFill>
                <a:latin typeface="+mn-ea"/>
                <a:ea typeface="+mn-ea"/>
              </a:rPr>
              <a:t>br</a:t>
            </a:r>
            <a:r>
              <a:rPr lang="en-US" altLang="zh-CN" sz="2000" b="1" dirty="0">
                <a:solidFill>
                  <a:schemeClr val="bg1"/>
                </a:solidFill>
                <a:latin typeface="+mn-ea"/>
                <a:ea typeface="+mn-ea"/>
              </a:rPr>
              <a:t>/&gt;");</a:t>
            </a:r>
          </a:p>
          <a:p>
            <a:r>
              <a:rPr lang="en-US" altLang="zh-CN" sz="2000" b="1" dirty="0">
                <a:solidFill>
                  <a:schemeClr val="bg1"/>
                </a:solidFill>
                <a:latin typeface="+mn-ea"/>
                <a:ea typeface="+mn-ea"/>
              </a:rPr>
              <a:t> </a:t>
            </a:r>
            <a:r>
              <a:rPr lang="en-US" altLang="zh-CN" sz="2000" b="1" dirty="0" err="1">
                <a:solidFill>
                  <a:schemeClr val="bg1"/>
                </a:solidFill>
                <a:latin typeface="+mn-ea"/>
                <a:ea typeface="+mn-ea"/>
              </a:rPr>
              <a:t>out.print</a:t>
            </a:r>
            <a:r>
              <a:rPr lang="en-US" altLang="zh-CN" sz="2000" b="1" dirty="0">
                <a:solidFill>
                  <a:schemeClr val="bg1"/>
                </a:solidFill>
                <a:latin typeface="+mn-ea"/>
                <a:ea typeface="+mn-ea"/>
              </a:rPr>
              <a:t>(</a:t>
            </a:r>
            <a:r>
              <a:rPr lang="en-US" altLang="zh-CN" sz="2000" b="1" dirty="0" err="1">
                <a:solidFill>
                  <a:schemeClr val="bg1"/>
                </a:solidFill>
                <a:latin typeface="+mn-ea"/>
                <a:ea typeface="+mn-ea"/>
              </a:rPr>
              <a:t>application.getMimeType</a:t>
            </a:r>
            <a:r>
              <a:rPr lang="en-US" altLang="zh-CN" sz="2000" b="1" dirty="0">
                <a:solidFill>
                  <a:schemeClr val="bg1"/>
                </a:solidFill>
                <a:latin typeface="+mn-ea"/>
                <a:ea typeface="+mn-ea"/>
              </a:rPr>
              <a:t>("/d.xls")+"&lt;</a:t>
            </a:r>
            <a:r>
              <a:rPr lang="en-US" altLang="zh-CN" sz="2000" b="1" dirty="0" err="1">
                <a:solidFill>
                  <a:schemeClr val="bg1"/>
                </a:solidFill>
                <a:latin typeface="+mn-ea"/>
                <a:ea typeface="+mn-ea"/>
              </a:rPr>
              <a:t>br</a:t>
            </a:r>
            <a:r>
              <a:rPr lang="en-US" altLang="zh-CN" sz="2000" b="1" dirty="0">
                <a:solidFill>
                  <a:schemeClr val="bg1"/>
                </a:solidFill>
                <a:latin typeface="+mn-ea"/>
                <a:ea typeface="+mn-ea"/>
              </a:rPr>
              <a:t>/&gt;");</a:t>
            </a:r>
          </a:p>
          <a:p>
            <a:r>
              <a:rPr lang="en-US" altLang="zh-CN" sz="2000" b="1" dirty="0">
                <a:solidFill>
                  <a:schemeClr val="bg1"/>
                </a:solidFill>
                <a:latin typeface="+mn-ea"/>
                <a:ea typeface="+mn-ea"/>
              </a:rPr>
              <a:t> </a:t>
            </a:r>
            <a:r>
              <a:rPr lang="en-US" altLang="zh-CN" sz="2000" b="1" dirty="0" err="1">
                <a:solidFill>
                  <a:schemeClr val="bg1"/>
                </a:solidFill>
                <a:latin typeface="+mn-ea"/>
                <a:ea typeface="+mn-ea"/>
              </a:rPr>
              <a:t>out.print</a:t>
            </a:r>
            <a:r>
              <a:rPr lang="en-US" altLang="zh-CN" sz="2000" b="1" dirty="0">
                <a:solidFill>
                  <a:schemeClr val="bg1"/>
                </a:solidFill>
                <a:latin typeface="+mn-ea"/>
                <a:ea typeface="+mn-ea"/>
              </a:rPr>
              <a:t>(</a:t>
            </a:r>
            <a:r>
              <a:rPr lang="en-US" altLang="zh-CN" sz="2000" b="1" dirty="0" err="1">
                <a:solidFill>
                  <a:schemeClr val="bg1"/>
                </a:solidFill>
                <a:latin typeface="+mn-ea"/>
                <a:ea typeface="+mn-ea"/>
              </a:rPr>
              <a:t>application.getMimeType</a:t>
            </a:r>
            <a:r>
              <a:rPr lang="en-US" altLang="zh-CN" sz="2000" b="1" dirty="0">
                <a:solidFill>
                  <a:schemeClr val="bg1"/>
                </a:solidFill>
                <a:latin typeface="+mn-ea"/>
                <a:ea typeface="+mn-ea"/>
              </a:rPr>
              <a:t>("/d.zip")+"&lt;</a:t>
            </a:r>
            <a:r>
              <a:rPr lang="en-US" altLang="zh-CN" sz="2000" b="1" dirty="0" err="1">
                <a:solidFill>
                  <a:schemeClr val="bg1"/>
                </a:solidFill>
                <a:latin typeface="+mn-ea"/>
                <a:ea typeface="+mn-ea"/>
              </a:rPr>
              <a:t>br</a:t>
            </a:r>
            <a:r>
              <a:rPr lang="en-US" altLang="zh-CN" sz="2000" b="1" dirty="0">
                <a:solidFill>
                  <a:schemeClr val="bg1"/>
                </a:solidFill>
                <a:latin typeface="+mn-ea"/>
                <a:ea typeface="+mn-ea"/>
              </a:rPr>
              <a:t>/&gt;");</a:t>
            </a:r>
          </a:p>
          <a:p>
            <a:r>
              <a:rPr lang="en-US" altLang="zh-CN" sz="2000" b="1" dirty="0">
                <a:solidFill>
                  <a:schemeClr val="bg1"/>
                </a:solidFill>
                <a:latin typeface="+mn-ea"/>
                <a:ea typeface="+mn-ea"/>
              </a:rPr>
              <a:t> </a:t>
            </a:r>
            <a:r>
              <a:rPr lang="en-US" altLang="zh-CN" sz="2000" b="1" dirty="0" err="1">
                <a:solidFill>
                  <a:schemeClr val="bg1"/>
                </a:solidFill>
                <a:latin typeface="+mn-ea"/>
                <a:ea typeface="+mn-ea"/>
              </a:rPr>
              <a:t>out.print</a:t>
            </a:r>
            <a:r>
              <a:rPr lang="en-US" altLang="zh-CN" sz="2000" b="1" dirty="0">
                <a:solidFill>
                  <a:schemeClr val="bg1"/>
                </a:solidFill>
                <a:latin typeface="+mn-ea"/>
                <a:ea typeface="+mn-ea"/>
              </a:rPr>
              <a:t>(</a:t>
            </a:r>
            <a:r>
              <a:rPr lang="en-US" altLang="zh-CN" sz="2000" b="1" dirty="0" err="1">
                <a:solidFill>
                  <a:schemeClr val="bg1"/>
                </a:solidFill>
                <a:latin typeface="+mn-ea"/>
                <a:ea typeface="+mn-ea"/>
              </a:rPr>
              <a:t>application.getMimeType</a:t>
            </a:r>
            <a:r>
              <a:rPr lang="en-US" altLang="zh-CN" sz="2000" b="1" dirty="0">
                <a:solidFill>
                  <a:schemeClr val="bg1"/>
                </a:solidFill>
                <a:latin typeface="+mn-ea"/>
                <a:ea typeface="+mn-ea"/>
              </a:rPr>
              <a:t>("/d.gif")+"&lt;</a:t>
            </a:r>
            <a:r>
              <a:rPr lang="en-US" altLang="zh-CN" sz="2000" b="1" dirty="0" err="1">
                <a:solidFill>
                  <a:schemeClr val="bg1"/>
                </a:solidFill>
                <a:latin typeface="+mn-ea"/>
                <a:ea typeface="+mn-ea"/>
              </a:rPr>
              <a:t>br</a:t>
            </a:r>
            <a:r>
              <a:rPr lang="en-US" altLang="zh-CN" sz="2000" b="1" dirty="0">
                <a:solidFill>
                  <a:schemeClr val="bg1"/>
                </a:solidFill>
                <a:latin typeface="+mn-ea"/>
                <a:ea typeface="+mn-ea"/>
              </a:rPr>
              <a:t>/&gt;");</a:t>
            </a:r>
          </a:p>
          <a:p>
            <a:r>
              <a:rPr lang="en-US" altLang="zh-CN" sz="2000" b="1" dirty="0">
                <a:solidFill>
                  <a:schemeClr val="bg1"/>
                </a:solidFill>
                <a:latin typeface="+mn-ea"/>
                <a:ea typeface="+mn-ea"/>
              </a:rPr>
              <a:t>%&gt;</a:t>
            </a:r>
            <a:endParaRPr lang="zh-CN" altLang="en-US" sz="2000" b="1" dirty="0">
              <a:solidFill>
                <a:schemeClr val="bg1"/>
              </a:solidFill>
              <a:latin typeface="+mn-ea"/>
              <a:ea typeface="+mn-ea"/>
            </a:endParaRPr>
          </a:p>
        </p:txBody>
      </p:sp>
    </p:spTree>
    <p:extLst>
      <p:ext uri="{BB962C8B-B14F-4D97-AF65-F5344CB8AC3E}">
        <p14:creationId xmlns:p14="http://schemas.microsoft.com/office/powerpoint/2010/main" val="416105265"/>
      </p:ext>
    </p:extLst>
  </p:cSld>
  <p:clrMapOvr>
    <a:masterClrMapping/>
  </p:clrMapOvr>
  <p:transition spd="slow">
    <p:randomBar dir="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type="body" idx="1"/>
          </p:nvPr>
        </p:nvSpPr>
        <p:spPr>
          <a:xfrm>
            <a:off x="0" y="980728"/>
            <a:ext cx="9144000" cy="400110"/>
          </a:xfrm>
          <a:solidFill>
            <a:schemeClr val="tx1"/>
          </a:solidFill>
          <a:ln>
            <a:solidFill>
              <a:schemeClr val="accent1"/>
            </a:solidFill>
          </a:ln>
          <a:extLst/>
        </p:spPr>
        <p:txBody>
          <a:bodyPr wrap="square" rtlCol="0">
            <a:spAutoFit/>
          </a:bodyPr>
          <a:lstStyle/>
          <a:p>
            <a:pPr marL="0" indent="0">
              <a:spcBef>
                <a:spcPts val="600"/>
              </a:spcBef>
              <a:spcAft>
                <a:spcPts val="600"/>
              </a:spcAft>
              <a:buNone/>
            </a:pPr>
            <a:r>
              <a:rPr lang="en-US" altLang="zh-CN" sz="2000" dirty="0">
                <a:solidFill>
                  <a:schemeClr val="bg1"/>
                </a:solidFill>
                <a:latin typeface="+mn-ea"/>
              </a:rPr>
              <a:t>public </a:t>
            </a:r>
            <a:r>
              <a:rPr lang="en-US" altLang="zh-CN" sz="2000" dirty="0" err="1">
                <a:solidFill>
                  <a:schemeClr val="bg1"/>
                </a:solidFill>
                <a:latin typeface="+mn-ea"/>
              </a:rPr>
              <a:t>java.lang.String</a:t>
            </a:r>
            <a:r>
              <a:rPr lang="en-US" altLang="zh-CN" sz="2000" dirty="0">
                <a:solidFill>
                  <a:schemeClr val="bg1"/>
                </a:solidFill>
                <a:latin typeface="+mn-ea"/>
              </a:rPr>
              <a:t> </a:t>
            </a:r>
            <a:r>
              <a:rPr lang="en-US" altLang="zh-CN" sz="2000" dirty="0" err="1">
                <a:solidFill>
                  <a:schemeClr val="bg1"/>
                </a:solidFill>
                <a:latin typeface="+mn-ea"/>
              </a:rPr>
              <a:t>getRealPath</a:t>
            </a:r>
            <a:r>
              <a:rPr lang="en-US" altLang="zh-CN" sz="2000" dirty="0">
                <a:solidFill>
                  <a:schemeClr val="bg1"/>
                </a:solidFill>
                <a:latin typeface="+mn-ea"/>
              </a:rPr>
              <a:t> (</a:t>
            </a:r>
            <a:r>
              <a:rPr lang="en-US" altLang="zh-CN" sz="2000" dirty="0" err="1">
                <a:solidFill>
                  <a:schemeClr val="bg1"/>
                </a:solidFill>
                <a:latin typeface="+mn-ea"/>
              </a:rPr>
              <a:t>java.lang.String</a:t>
            </a:r>
            <a:r>
              <a:rPr lang="en-US" altLang="zh-CN" sz="2000" dirty="0">
                <a:solidFill>
                  <a:schemeClr val="bg1"/>
                </a:solidFill>
                <a:latin typeface="+mn-ea"/>
              </a:rPr>
              <a:t> path)</a:t>
            </a:r>
          </a:p>
        </p:txBody>
      </p:sp>
      <p:sp>
        <p:nvSpPr>
          <p:cNvPr id="293892" name="Rectangle 4"/>
          <p:cNvSpPr>
            <a:spLocks noChangeArrowheads="1"/>
          </p:cNvSpPr>
          <p:nvPr/>
        </p:nvSpPr>
        <p:spPr bwMode="auto">
          <a:xfrm>
            <a:off x="0" y="2060848"/>
            <a:ext cx="9144000" cy="1200329"/>
          </a:xfrm>
          <a:prstGeom prst="rect">
            <a:avLst/>
          </a:prstGeom>
          <a:solidFill>
            <a:schemeClr val="accent3">
              <a:lumMod val="50000"/>
            </a:schemeClr>
          </a:solidFill>
          <a:ln>
            <a:noFill/>
          </a:ln>
          <a:extLst/>
        </p:spPr>
        <p:txBody>
          <a:bodyPr vert="horz" wrap="square" lIns="91440" tIns="45720" rIns="91440" bIns="45720" numCol="1" anchor="t" anchorCtr="0" compatLnSpc="1">
            <a:prstTxWarp prst="textNoShape">
              <a:avLst/>
            </a:prstTxWarp>
            <a:spAutoFit/>
          </a:bodyPr>
          <a:lstStyle/>
          <a:p>
            <a:pPr eaLnBrk="0" hangingPunct="0">
              <a:spcBef>
                <a:spcPts val="0"/>
              </a:spcBef>
              <a:buFont typeface="Arial" charset="0"/>
              <a:buNone/>
            </a:pPr>
            <a:r>
              <a:rPr lang="en-US" altLang="zh-CN" sz="2400" b="1" dirty="0">
                <a:solidFill>
                  <a:schemeClr val="bg1"/>
                </a:solidFill>
                <a:latin typeface="+mn-ea"/>
                <a:ea typeface="+mn-ea"/>
              </a:rPr>
              <a:t>&lt;%</a:t>
            </a:r>
          </a:p>
          <a:p>
            <a:pPr eaLnBrk="0" hangingPunct="0">
              <a:spcBef>
                <a:spcPts val="0"/>
              </a:spcBef>
              <a:buFont typeface="Arial" charset="0"/>
              <a:buNone/>
            </a:pPr>
            <a:r>
              <a:rPr lang="en-US" altLang="zh-CN" sz="2400" b="1" dirty="0">
                <a:solidFill>
                  <a:schemeClr val="bg1"/>
                </a:solidFill>
                <a:latin typeface="+mn-ea"/>
                <a:ea typeface="+mn-ea"/>
              </a:rPr>
              <a:t>   </a:t>
            </a:r>
            <a:r>
              <a:rPr lang="en-US" altLang="zh-CN" sz="2400" b="1" dirty="0" err="1">
                <a:solidFill>
                  <a:schemeClr val="bg1"/>
                </a:solidFill>
                <a:latin typeface="+mn-ea"/>
                <a:ea typeface="+mn-ea"/>
              </a:rPr>
              <a:t>out.print</a:t>
            </a:r>
            <a:r>
              <a:rPr lang="en-US" altLang="zh-CN" sz="2400" b="1" dirty="0">
                <a:solidFill>
                  <a:schemeClr val="bg1"/>
                </a:solidFill>
                <a:latin typeface="+mn-ea"/>
                <a:ea typeface="+mn-ea"/>
              </a:rPr>
              <a:t>(</a:t>
            </a:r>
            <a:r>
              <a:rPr lang="en-US" altLang="zh-CN" sz="2400" b="1" dirty="0" err="1">
                <a:solidFill>
                  <a:schemeClr val="bg1"/>
                </a:solidFill>
                <a:latin typeface="+mn-ea"/>
                <a:ea typeface="+mn-ea"/>
              </a:rPr>
              <a:t>application.getRealPath</a:t>
            </a:r>
            <a:r>
              <a:rPr lang="en-US" altLang="zh-CN" sz="2400" b="1" dirty="0">
                <a:solidFill>
                  <a:schemeClr val="bg1"/>
                </a:solidFill>
                <a:latin typeface="+mn-ea"/>
                <a:ea typeface="+mn-ea"/>
              </a:rPr>
              <a:t>("/"));</a:t>
            </a:r>
          </a:p>
          <a:p>
            <a:pPr eaLnBrk="0" hangingPunct="0">
              <a:spcBef>
                <a:spcPts val="0"/>
              </a:spcBef>
              <a:buFont typeface="Arial" charset="0"/>
              <a:buNone/>
            </a:pPr>
            <a:r>
              <a:rPr lang="en-US" altLang="zh-CN" sz="2400" b="1" dirty="0">
                <a:solidFill>
                  <a:schemeClr val="bg1"/>
                </a:solidFill>
                <a:latin typeface="+mn-ea"/>
                <a:ea typeface="+mn-ea"/>
              </a:rPr>
              <a:t>%&gt;</a:t>
            </a:r>
            <a:endParaRPr lang="zh-CN" altLang="en-US" sz="2400" b="1" dirty="0">
              <a:solidFill>
                <a:schemeClr val="bg1"/>
              </a:solidFill>
              <a:latin typeface="+mn-ea"/>
              <a:ea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
        <p:nvSpPr>
          <p:cNvPr id="3" name="矩形 2"/>
          <p:cNvSpPr/>
          <p:nvPr/>
        </p:nvSpPr>
        <p:spPr>
          <a:xfrm>
            <a:off x="-7218" y="1465620"/>
            <a:ext cx="9151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eaLnBrk="0" hangingPunct="0">
              <a:spcBef>
                <a:spcPct val="20000"/>
              </a:spcBef>
              <a:buFont typeface="Arial" charset="0"/>
              <a:buNone/>
            </a:pPr>
            <a:r>
              <a:rPr lang="zh-CN" altLang="en-US" sz="2800" b="1" dirty="0">
                <a:solidFill>
                  <a:srgbClr val="003300"/>
                </a:solidFill>
                <a:latin typeface="+mn-ea"/>
                <a:ea typeface="+mn-ea"/>
              </a:rPr>
              <a:t>返回虚拟目录对应的真实绝对路径</a:t>
            </a:r>
          </a:p>
        </p:txBody>
      </p:sp>
    </p:spTree>
    <p:extLst>
      <p:ext uri="{BB962C8B-B14F-4D97-AF65-F5344CB8AC3E}">
        <p14:creationId xmlns:p14="http://schemas.microsoft.com/office/powerpoint/2010/main" val="3739602523"/>
      </p:ext>
    </p:extLst>
  </p:cSld>
  <p:clrMapOvr>
    <a:masterClrMapping/>
  </p:clrMapOvr>
  <p:transition spd="slow">
    <p:randomBar dir="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type="body" idx="1"/>
          </p:nvPr>
        </p:nvSpPr>
        <p:spPr>
          <a:xfrm>
            <a:off x="18678" y="1466781"/>
            <a:ext cx="9125322" cy="9541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zh-CN" altLang="en-US" sz="2800" dirty="0" smtClean="0">
                <a:latin typeface="+mn-ea"/>
              </a:rPr>
              <a:t>取得</a:t>
            </a:r>
            <a:r>
              <a:rPr lang="zh-CN" altLang="en-US" sz="2800" dirty="0">
                <a:latin typeface="+mn-ea"/>
              </a:rPr>
              <a:t>目标资源的输入流对象。目标资源可以是任意文件类型，任意长度</a:t>
            </a:r>
            <a:r>
              <a:rPr lang="zh-CN" altLang="en-US" sz="2800" dirty="0" smtClean="0">
                <a:latin typeface="+mn-ea"/>
              </a:rPr>
              <a:t>。</a:t>
            </a:r>
            <a:endParaRPr lang="zh-CN" altLang="en-US" sz="2800" dirty="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
        <p:nvSpPr>
          <p:cNvPr id="3" name="矩形 2"/>
          <p:cNvSpPr/>
          <p:nvPr/>
        </p:nvSpPr>
        <p:spPr>
          <a:xfrm>
            <a:off x="14114" y="980728"/>
            <a:ext cx="9129886" cy="400110"/>
          </a:xfrm>
          <a:prstGeom prst="rect">
            <a:avLst/>
          </a:prstGeom>
          <a:solidFill>
            <a:schemeClr val="tx1"/>
          </a:solidFill>
          <a:ln>
            <a:solidFill>
              <a:schemeClr val="accent1"/>
            </a:solidFill>
          </a:ln>
        </p:spPr>
        <p:txBody>
          <a:bodyPr wrap="square" rtlCol="0">
            <a:spAutoFit/>
          </a:bodyPr>
          <a:lstStyle/>
          <a:p>
            <a:pPr>
              <a:spcBef>
                <a:spcPts val="600"/>
              </a:spcBef>
              <a:spcAft>
                <a:spcPts val="600"/>
              </a:spcAft>
            </a:pPr>
            <a:r>
              <a:rPr lang="en-US" altLang="zh-CN" sz="2000" b="1" dirty="0">
                <a:solidFill>
                  <a:schemeClr val="bg1"/>
                </a:solidFill>
                <a:latin typeface="+mn-ea"/>
                <a:ea typeface="+mn-ea"/>
              </a:rPr>
              <a:t>public </a:t>
            </a:r>
            <a:r>
              <a:rPr lang="en-US" altLang="zh-CN" sz="2000" b="1" dirty="0" err="1">
                <a:solidFill>
                  <a:schemeClr val="bg1"/>
                </a:solidFill>
                <a:latin typeface="+mn-ea"/>
                <a:ea typeface="+mn-ea"/>
              </a:rPr>
              <a:t>java.io.InputStream</a:t>
            </a:r>
            <a:r>
              <a:rPr lang="en-US" altLang="zh-CN" sz="2000" b="1" dirty="0">
                <a:solidFill>
                  <a:schemeClr val="bg1"/>
                </a:solidFill>
                <a:latin typeface="+mn-ea"/>
                <a:ea typeface="+mn-ea"/>
              </a:rPr>
              <a:t> </a:t>
            </a:r>
            <a:r>
              <a:rPr lang="en-US" altLang="zh-CN" sz="2000" b="1" dirty="0" err="1">
                <a:solidFill>
                  <a:schemeClr val="bg1"/>
                </a:solidFill>
                <a:latin typeface="+mn-ea"/>
                <a:ea typeface="+mn-ea"/>
              </a:rPr>
              <a:t>getResourceAsStream</a:t>
            </a:r>
            <a:r>
              <a:rPr lang="en-US" altLang="zh-CN" sz="2000" b="1" dirty="0">
                <a:solidFill>
                  <a:schemeClr val="bg1"/>
                </a:solidFill>
                <a:latin typeface="+mn-ea"/>
                <a:ea typeface="+mn-ea"/>
              </a:rPr>
              <a:t>(</a:t>
            </a:r>
            <a:r>
              <a:rPr lang="en-US" altLang="zh-CN" sz="2000" b="1" dirty="0" err="1">
                <a:solidFill>
                  <a:schemeClr val="bg1"/>
                </a:solidFill>
                <a:latin typeface="+mn-ea"/>
                <a:ea typeface="+mn-ea"/>
              </a:rPr>
              <a:t>java.lang.String</a:t>
            </a:r>
            <a:r>
              <a:rPr lang="en-US" altLang="zh-CN" sz="2000" b="1" dirty="0">
                <a:solidFill>
                  <a:schemeClr val="bg1"/>
                </a:solidFill>
                <a:latin typeface="+mn-ea"/>
                <a:ea typeface="+mn-ea"/>
              </a:rPr>
              <a:t> path)</a:t>
            </a:r>
          </a:p>
        </p:txBody>
      </p:sp>
      <p:sp>
        <p:nvSpPr>
          <p:cNvPr id="6" name="矩形 5"/>
          <p:cNvSpPr/>
          <p:nvPr/>
        </p:nvSpPr>
        <p:spPr>
          <a:xfrm>
            <a:off x="14114" y="2503924"/>
            <a:ext cx="9129886" cy="2862322"/>
          </a:xfrm>
          <a:prstGeom prst="rect">
            <a:avLst/>
          </a:prstGeom>
          <a:solidFill>
            <a:schemeClr val="accent3">
              <a:lumMod val="50000"/>
            </a:schemeClr>
          </a:solidFill>
          <a:ln>
            <a:solidFill>
              <a:schemeClr val="accent1"/>
            </a:solidFill>
          </a:ln>
        </p:spPr>
        <p:txBody>
          <a:bodyPr wrap="square" rtlCol="0">
            <a:spAutoFit/>
          </a:bodyPr>
          <a:lstStyle/>
          <a:p>
            <a:pPr>
              <a:spcBef>
                <a:spcPts val="0"/>
              </a:spcBef>
              <a:spcAft>
                <a:spcPts val="0"/>
              </a:spcAft>
            </a:pPr>
            <a:r>
              <a:rPr lang="en-US" altLang="zh-CN" sz="2000" b="1" dirty="0">
                <a:solidFill>
                  <a:srgbClr val="FFFF00"/>
                </a:solidFill>
                <a:latin typeface="+mn-ea"/>
                <a:ea typeface="+mn-ea"/>
              </a:rPr>
              <a:t>&lt;%@ page import=“java.io.*”%&gt;</a:t>
            </a:r>
          </a:p>
          <a:p>
            <a:pPr>
              <a:spcBef>
                <a:spcPts val="0"/>
              </a:spcBef>
              <a:spcAft>
                <a:spcPts val="0"/>
              </a:spcAft>
            </a:pPr>
            <a:r>
              <a:rPr lang="en-US" altLang="zh-CN" sz="2000" b="1" dirty="0">
                <a:solidFill>
                  <a:schemeClr val="bg1"/>
                </a:solidFill>
                <a:latin typeface="+mn-ea"/>
                <a:ea typeface="+mn-ea"/>
              </a:rPr>
              <a:t>&lt;%</a:t>
            </a:r>
          </a:p>
          <a:p>
            <a:pPr>
              <a:spcBef>
                <a:spcPts val="0"/>
              </a:spcBef>
              <a:spcAft>
                <a:spcPts val="0"/>
              </a:spcAft>
            </a:pPr>
            <a:r>
              <a:rPr lang="en-US" altLang="zh-CN" sz="2000" b="1" dirty="0" err="1">
                <a:solidFill>
                  <a:schemeClr val="bg1"/>
                </a:solidFill>
                <a:latin typeface="+mn-ea"/>
                <a:ea typeface="+mn-ea"/>
              </a:rPr>
              <a:t>InputStream</a:t>
            </a:r>
            <a:r>
              <a:rPr lang="en-US" altLang="zh-CN" sz="2000" b="1" dirty="0">
                <a:solidFill>
                  <a:schemeClr val="bg1"/>
                </a:solidFill>
                <a:latin typeface="+mn-ea"/>
                <a:ea typeface="+mn-ea"/>
              </a:rPr>
              <a:t> a=</a:t>
            </a:r>
            <a:r>
              <a:rPr lang="en-US" altLang="zh-CN" sz="2000" b="1" dirty="0" err="1">
                <a:solidFill>
                  <a:schemeClr val="bg1"/>
                </a:solidFill>
                <a:latin typeface="+mn-ea"/>
                <a:ea typeface="+mn-ea"/>
              </a:rPr>
              <a:t>application.getResourceAsStream</a:t>
            </a:r>
            <a:r>
              <a:rPr lang="en-US" altLang="zh-CN" sz="2000" b="1" dirty="0">
                <a:solidFill>
                  <a:schemeClr val="bg1"/>
                </a:solidFill>
                <a:latin typeface="+mn-ea"/>
                <a:ea typeface="+mn-ea"/>
              </a:rPr>
              <a:t>(“/</a:t>
            </a:r>
            <a:r>
              <a:rPr lang="en-US" altLang="zh-CN" sz="2000" b="1" dirty="0" err="1">
                <a:solidFill>
                  <a:schemeClr val="bg1"/>
                </a:solidFill>
                <a:latin typeface="+mn-ea"/>
                <a:ea typeface="+mn-ea"/>
              </a:rPr>
              <a:t>index.jsp</a:t>
            </a:r>
            <a:r>
              <a:rPr lang="en-US" altLang="zh-CN" sz="2000" b="1" dirty="0">
                <a:solidFill>
                  <a:schemeClr val="bg1"/>
                </a:solidFill>
                <a:latin typeface="+mn-ea"/>
                <a:ea typeface="+mn-ea"/>
              </a:rPr>
              <a:t>”)</a:t>
            </a:r>
          </a:p>
          <a:p>
            <a:pPr>
              <a:spcBef>
                <a:spcPts val="0"/>
              </a:spcBef>
              <a:spcAft>
                <a:spcPts val="0"/>
              </a:spcAft>
            </a:pPr>
            <a:r>
              <a:rPr lang="en-US" altLang="zh-CN" sz="2000" b="1" dirty="0">
                <a:solidFill>
                  <a:schemeClr val="bg1"/>
                </a:solidFill>
                <a:latin typeface="+mn-ea"/>
                <a:ea typeface="+mn-ea"/>
              </a:rPr>
              <a:t>if(a!=null){</a:t>
            </a:r>
          </a:p>
          <a:p>
            <a:pPr>
              <a:spcBef>
                <a:spcPts val="0"/>
              </a:spcBef>
              <a:spcAft>
                <a:spcPts val="0"/>
              </a:spcAft>
            </a:pPr>
            <a:r>
              <a:rPr lang="en-US" altLang="zh-CN" sz="2000" b="1" dirty="0">
                <a:solidFill>
                  <a:schemeClr val="bg1"/>
                </a:solidFill>
                <a:latin typeface="+mn-ea"/>
                <a:ea typeface="+mn-ea"/>
              </a:rPr>
              <a:t>   </a:t>
            </a:r>
            <a:r>
              <a:rPr lang="en-US" altLang="zh-CN" sz="2000" b="1" dirty="0" err="1">
                <a:solidFill>
                  <a:schemeClr val="bg1"/>
                </a:solidFill>
                <a:latin typeface="+mn-ea"/>
                <a:ea typeface="+mn-ea"/>
              </a:rPr>
              <a:t>out.print</a:t>
            </a:r>
            <a:r>
              <a:rPr lang="en-US" altLang="zh-CN" sz="2000" b="1" dirty="0">
                <a:solidFill>
                  <a:schemeClr val="bg1"/>
                </a:solidFill>
                <a:latin typeface="+mn-ea"/>
                <a:ea typeface="+mn-ea"/>
              </a:rPr>
              <a:t>(“</a:t>
            </a:r>
            <a:r>
              <a:rPr lang="zh-CN" altLang="en-US" sz="2000" b="1" dirty="0">
                <a:solidFill>
                  <a:schemeClr val="bg1"/>
                </a:solidFill>
                <a:latin typeface="+mn-ea"/>
                <a:ea typeface="+mn-ea"/>
              </a:rPr>
              <a:t>文件操作成功</a:t>
            </a:r>
            <a:r>
              <a:rPr lang="en-US" altLang="zh-CN" sz="2000" b="1" dirty="0">
                <a:solidFill>
                  <a:schemeClr val="bg1"/>
                </a:solidFill>
                <a:latin typeface="+mn-ea"/>
                <a:ea typeface="+mn-ea"/>
              </a:rPr>
              <a:t>”);</a:t>
            </a:r>
          </a:p>
          <a:p>
            <a:pPr>
              <a:spcBef>
                <a:spcPts val="0"/>
              </a:spcBef>
              <a:spcAft>
                <a:spcPts val="0"/>
              </a:spcAft>
            </a:pPr>
            <a:r>
              <a:rPr lang="en-US" altLang="zh-CN" sz="2000" b="1" dirty="0">
                <a:solidFill>
                  <a:schemeClr val="bg1"/>
                </a:solidFill>
                <a:latin typeface="+mn-ea"/>
                <a:ea typeface="+mn-ea"/>
              </a:rPr>
              <a:t>}else{</a:t>
            </a:r>
          </a:p>
          <a:p>
            <a:pPr>
              <a:spcBef>
                <a:spcPts val="0"/>
              </a:spcBef>
              <a:spcAft>
                <a:spcPts val="0"/>
              </a:spcAft>
            </a:pPr>
            <a:r>
              <a:rPr lang="en-US" altLang="zh-CN" sz="2000" b="1" dirty="0">
                <a:solidFill>
                  <a:schemeClr val="bg1"/>
                </a:solidFill>
                <a:latin typeface="+mn-ea"/>
                <a:ea typeface="+mn-ea"/>
              </a:rPr>
              <a:t>  </a:t>
            </a:r>
            <a:r>
              <a:rPr lang="en-US" altLang="zh-CN" sz="2000" b="1" dirty="0" err="1">
                <a:solidFill>
                  <a:schemeClr val="bg1"/>
                </a:solidFill>
                <a:latin typeface="+mn-ea"/>
                <a:ea typeface="+mn-ea"/>
              </a:rPr>
              <a:t>out.print</a:t>
            </a:r>
            <a:r>
              <a:rPr lang="en-US" altLang="zh-CN" sz="2000" b="1" dirty="0">
                <a:solidFill>
                  <a:schemeClr val="bg1"/>
                </a:solidFill>
                <a:latin typeface="+mn-ea"/>
                <a:ea typeface="+mn-ea"/>
              </a:rPr>
              <a:t>(“</a:t>
            </a:r>
            <a:r>
              <a:rPr lang="zh-CN" altLang="en-US" sz="2000" b="1" dirty="0">
                <a:solidFill>
                  <a:schemeClr val="bg1"/>
                </a:solidFill>
                <a:latin typeface="+mn-ea"/>
                <a:ea typeface="+mn-ea"/>
              </a:rPr>
              <a:t>文件操作失败</a:t>
            </a:r>
            <a:r>
              <a:rPr lang="en-US" altLang="zh-CN" sz="2000" b="1" dirty="0">
                <a:solidFill>
                  <a:schemeClr val="bg1"/>
                </a:solidFill>
                <a:latin typeface="+mn-ea"/>
                <a:ea typeface="+mn-ea"/>
              </a:rPr>
              <a:t>”);</a:t>
            </a:r>
          </a:p>
          <a:p>
            <a:pPr>
              <a:spcBef>
                <a:spcPts val="0"/>
              </a:spcBef>
              <a:spcAft>
                <a:spcPts val="0"/>
              </a:spcAft>
            </a:pPr>
            <a:r>
              <a:rPr lang="en-US" altLang="zh-CN" sz="2000" b="1" dirty="0">
                <a:solidFill>
                  <a:schemeClr val="bg1"/>
                </a:solidFill>
                <a:latin typeface="+mn-ea"/>
                <a:ea typeface="+mn-ea"/>
              </a:rPr>
              <a:t>}</a:t>
            </a:r>
          </a:p>
          <a:p>
            <a:pPr>
              <a:spcBef>
                <a:spcPts val="0"/>
              </a:spcBef>
              <a:spcAft>
                <a:spcPts val="0"/>
              </a:spcAft>
            </a:pPr>
            <a:r>
              <a:rPr lang="en-US" altLang="zh-CN" sz="2000" b="1" dirty="0">
                <a:solidFill>
                  <a:schemeClr val="bg1"/>
                </a:solidFill>
                <a:latin typeface="+mn-ea"/>
                <a:ea typeface="+mn-ea"/>
              </a:rPr>
              <a:t>%&gt;</a:t>
            </a:r>
          </a:p>
        </p:txBody>
      </p:sp>
    </p:spTree>
    <p:extLst>
      <p:ext uri="{BB962C8B-B14F-4D97-AF65-F5344CB8AC3E}">
        <p14:creationId xmlns:p14="http://schemas.microsoft.com/office/powerpoint/2010/main" val="1793784289"/>
      </p:ext>
    </p:extLst>
  </p:cSld>
  <p:clrMapOvr>
    <a:masterClrMapping/>
  </p:clrMapOvr>
  <p:transition spd="slow">
    <p:randomBar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0" y="980728"/>
            <a:ext cx="9144000" cy="138499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gn="just">
              <a:buNone/>
            </a:pPr>
            <a:r>
              <a:rPr lang="en-US" altLang="zh-CN" sz="2800" dirty="0" err="1" smtClean="0">
                <a:latin typeface="+mn-ea"/>
              </a:rPr>
              <a:t>pageContext</a:t>
            </a:r>
            <a:r>
              <a:rPr lang="zh-CN" altLang="en-US" sz="2800" dirty="0">
                <a:latin typeface="+mn-ea"/>
              </a:rPr>
              <a:t>对象是在</a:t>
            </a:r>
            <a:r>
              <a:rPr lang="en-US" altLang="zh-CN" sz="2800" dirty="0">
                <a:latin typeface="+mn-ea"/>
              </a:rPr>
              <a:t>JSP</a:t>
            </a:r>
            <a:r>
              <a:rPr lang="zh-CN" altLang="en-US" sz="2800" dirty="0">
                <a:latin typeface="+mn-ea"/>
              </a:rPr>
              <a:t>页面的</a:t>
            </a:r>
            <a:r>
              <a:rPr lang="en-US" altLang="zh-CN" sz="2800" dirty="0">
                <a:latin typeface="+mn-ea"/>
              </a:rPr>
              <a:t>Servlet</a:t>
            </a:r>
            <a:r>
              <a:rPr lang="zh-CN" altLang="en-US" sz="2800" dirty="0">
                <a:latin typeface="+mn-ea"/>
              </a:rPr>
              <a:t>实现类中调用</a:t>
            </a:r>
            <a:r>
              <a:rPr lang="en-US" altLang="zh-CN" sz="2800" dirty="0" err="1">
                <a:latin typeface="+mn-ea"/>
              </a:rPr>
              <a:t>JspFactory.getPageContext</a:t>
            </a:r>
            <a:r>
              <a:rPr lang="en-US" altLang="zh-CN" sz="2800" dirty="0">
                <a:latin typeface="+mn-ea"/>
              </a:rPr>
              <a:t>()</a:t>
            </a:r>
            <a:r>
              <a:rPr lang="zh-CN" altLang="en-US" sz="2800" dirty="0">
                <a:latin typeface="+mn-ea"/>
              </a:rPr>
              <a:t>取得一个</a:t>
            </a:r>
            <a:r>
              <a:rPr lang="en-US" altLang="zh-CN" sz="2800" dirty="0" err="1">
                <a:latin typeface="+mn-ea"/>
              </a:rPr>
              <a:t>PageContext</a:t>
            </a:r>
            <a:r>
              <a:rPr lang="zh-CN" altLang="en-US" sz="2800" dirty="0">
                <a:latin typeface="+mn-ea"/>
              </a:rPr>
              <a:t>对象</a:t>
            </a:r>
            <a:r>
              <a:rPr lang="zh-CN" altLang="en-US" sz="2800" dirty="0" smtClean="0">
                <a:latin typeface="+mn-ea"/>
              </a:rPr>
              <a:t>。它是</a:t>
            </a:r>
            <a:r>
              <a:rPr lang="en-US" altLang="zh-CN" sz="2800" dirty="0" err="1" smtClean="0">
                <a:latin typeface="+mn-ea"/>
              </a:rPr>
              <a:t>javax.servlet.jsp.PageContext</a:t>
            </a:r>
            <a:r>
              <a:rPr lang="zh-CN" altLang="en-US" sz="2800" dirty="0">
                <a:latin typeface="+mn-ea"/>
              </a:rPr>
              <a:t>类型</a:t>
            </a:r>
            <a:r>
              <a:rPr lang="zh-CN" altLang="en-US" sz="2800" dirty="0" smtClean="0">
                <a:latin typeface="+mn-ea"/>
              </a:rPr>
              <a:t>的。</a:t>
            </a:r>
            <a:endParaRPr lang="zh-CN" altLang="en-US" sz="2800" dirty="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err="1">
                <a:solidFill>
                  <a:srgbClr val="FFFF00"/>
                </a:solidFill>
              </a:rPr>
              <a:t>pageContext</a:t>
            </a:r>
            <a:r>
              <a:rPr lang="zh-CN" altLang="en-US" dirty="0">
                <a:solidFill>
                  <a:srgbClr val="FFFF00"/>
                </a:solidFill>
              </a:rPr>
              <a:t>隐含对象</a:t>
            </a:r>
          </a:p>
        </p:txBody>
      </p:sp>
    </p:spTree>
    <p:extLst>
      <p:ext uri="{BB962C8B-B14F-4D97-AF65-F5344CB8AC3E}">
        <p14:creationId xmlns:p14="http://schemas.microsoft.com/office/powerpoint/2010/main" val="1773959365"/>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辅导</Template>
  <TotalTime>16430</TotalTime>
  <Words>7371</Words>
  <Application>Microsoft Office PowerPoint</Application>
  <PresentationFormat>全屏显示(4:3)</PresentationFormat>
  <Paragraphs>834</Paragraphs>
  <Slides>116</Slides>
  <Notes>44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116</vt:i4>
      </vt:variant>
    </vt:vector>
  </HeadingPairs>
  <TitlesOfParts>
    <vt:vector size="123" baseType="lpstr">
      <vt:lpstr>黑体</vt:lpstr>
      <vt:lpstr>宋体</vt:lpstr>
      <vt:lpstr>Arial</vt:lpstr>
      <vt:lpstr>Calibri</vt:lpstr>
      <vt:lpstr>Tahoma</vt:lpstr>
      <vt:lpstr>Wingdings</vt:lpstr>
      <vt:lpstr>自定义设计方案</vt:lpstr>
      <vt:lpstr>4.4  JSP和Servlet高级应用</vt:lpstr>
      <vt:lpstr>1.请求转发</vt:lpstr>
      <vt:lpstr>1)什么是转发</vt:lpstr>
      <vt:lpstr>2)如何转发</vt:lpstr>
      <vt:lpstr>PowerPoint 演示文稿</vt:lpstr>
      <vt:lpstr>PowerPoint 演示文稿</vt:lpstr>
      <vt:lpstr>forward请求转发原理</vt:lpstr>
      <vt:lpstr>PowerPoint 演示文稿</vt:lpstr>
      <vt:lpstr>4)转发的特点</vt:lpstr>
      <vt:lpstr>实例</vt:lpstr>
      <vt:lpstr>5）转发与重定向 </vt:lpstr>
      <vt:lpstr>运行机制</vt:lpstr>
      <vt:lpstr>原理说明</vt:lpstr>
      <vt:lpstr>转发与重定向区别</vt:lpstr>
      <vt:lpstr>6)include指令</vt:lpstr>
      <vt:lpstr>PowerPoint 演示文稿</vt:lpstr>
      <vt:lpstr>对比</vt:lpstr>
      <vt:lpstr>7）路径问题</vt:lpstr>
      <vt:lpstr>相对路径</vt:lpstr>
      <vt:lpstr>PowerPoint 演示文稿</vt:lpstr>
      <vt:lpstr>PowerPoint 演示文稿</vt:lpstr>
      <vt:lpstr>绝对路径</vt:lpstr>
      <vt:lpstr>如何防止硬编码</vt:lpstr>
      <vt:lpstr>2.  状态管理</vt:lpstr>
      <vt:lpstr>1)什么是状态管理</vt:lpstr>
      <vt:lpstr>2)如何进行状态管理</vt:lpstr>
      <vt:lpstr>3)什么是cookie</vt:lpstr>
      <vt:lpstr>PowerPoint 演示文稿</vt:lpstr>
      <vt:lpstr>Cookie的基本使用过程</vt:lpstr>
      <vt:lpstr>PowerPoint 演示文稿</vt:lpstr>
      <vt:lpstr>(1)创建Cookie对象</vt:lpstr>
      <vt:lpstr>(2)读取Cookie对象</vt:lpstr>
      <vt:lpstr>(3)Cookie中的乱码问题</vt:lpstr>
      <vt:lpstr>(4)Cookie生命期</vt:lpstr>
      <vt:lpstr>（5）cookie的相关操作</vt:lpstr>
      <vt:lpstr>(6)Cookie路径问题</vt:lpstr>
      <vt:lpstr>PowerPoint 演示文稿</vt:lpstr>
      <vt:lpstr>示例</vt:lpstr>
      <vt:lpstr>处理Cookie的方法</vt:lpstr>
      <vt:lpstr>4)Session对象</vt:lpstr>
      <vt:lpstr>工作原理</vt:lpstr>
      <vt:lpstr>Session访问机制</vt:lpstr>
      <vt:lpstr>PowerPoint 演示文稿</vt:lpstr>
      <vt:lpstr>与Cookie的区别</vt:lpstr>
      <vt:lpstr>如何获得session</vt:lpstr>
      <vt:lpstr>常用方法</vt:lpstr>
      <vt:lpstr>getID()</vt:lpstr>
      <vt:lpstr>导致Session失效的原因</vt:lpstr>
      <vt:lpstr>PowerPoint 演示文稿</vt:lpstr>
      <vt:lpstr>setMaxInactiveInterval()</vt:lpstr>
      <vt:lpstr>*xxxAttribute()</vt:lpstr>
      <vt:lpstr>实例</vt:lpstr>
      <vt:lpstr>invalidate()</vt:lpstr>
      <vt:lpstr>实例</vt:lpstr>
      <vt:lpstr>补充说明：</vt:lpstr>
      <vt:lpstr>3.过滤器与监听器</vt:lpstr>
      <vt:lpstr>1)过滤器</vt:lpstr>
      <vt:lpstr>1.什么是过滤器</vt:lpstr>
      <vt:lpstr>2.如何写一个过滤器</vt:lpstr>
      <vt:lpstr>实例</vt:lpstr>
      <vt:lpstr>3.过滤器优先级</vt:lpstr>
      <vt:lpstr>4.Config的应用</vt:lpstr>
      <vt:lpstr>2)监听器</vt:lpstr>
      <vt:lpstr>1.什么是监听器</vt:lpstr>
      <vt:lpstr>补充： ServletContext(application)</vt:lpstr>
      <vt:lpstr>PowerPoint 演示文稿</vt:lpstr>
      <vt:lpstr>PowerPoint 演示文稿</vt:lpstr>
      <vt:lpstr>2.如何写一个监听器</vt:lpstr>
      <vt:lpstr>实例</vt:lpstr>
      <vt:lpstr>4.容器如何处理请求资源路径</vt:lpstr>
      <vt:lpstr>PowerPoint 演示文稿</vt:lpstr>
      <vt:lpstr>PowerPoint 演示文稿</vt:lpstr>
      <vt:lpstr>实例</vt:lpstr>
      <vt:lpstr>5.异常处理</vt:lpstr>
      <vt:lpstr>PowerPoint 演示文稿</vt:lpstr>
      <vt:lpstr>6.  其它JSP隐式对象</vt:lpstr>
      <vt:lpstr>Application隐含对象 </vt:lpstr>
      <vt:lpstr>1、访问Web应用的初始参数</vt:lpstr>
      <vt:lpstr>PowerPoint 演示文稿</vt:lpstr>
      <vt:lpstr>示例</vt:lpstr>
      <vt:lpstr>PowerPoint 演示文稿</vt:lpstr>
      <vt:lpstr>示例</vt:lpstr>
      <vt:lpstr>2、application作用范围变量</vt:lpstr>
      <vt:lpstr>示例</vt:lpstr>
      <vt:lpstr>PowerPoint 演示文稿</vt:lpstr>
      <vt:lpstr>示例</vt:lpstr>
      <vt:lpstr>PowerPoint 演示文稿</vt:lpstr>
      <vt:lpstr>PowerPoint 演示文稿</vt:lpstr>
      <vt:lpstr>示例</vt:lpstr>
      <vt:lpstr>3、读取Servlet容器信息</vt:lpstr>
      <vt:lpstr>示例</vt:lpstr>
      <vt:lpstr>4、记录操作日志</vt:lpstr>
      <vt:lpstr>PowerPoint 演示文稿</vt:lpstr>
      <vt:lpstr>PowerPoint 演示文稿</vt:lpstr>
      <vt:lpstr>5、其它应用</vt:lpstr>
      <vt:lpstr>PowerPoint 演示文稿</vt:lpstr>
      <vt:lpstr>PowerPoint 演示文稿</vt:lpstr>
      <vt:lpstr>PowerPoint 演示文稿</vt:lpstr>
      <vt:lpstr>pageContext隐含对象</vt:lpstr>
      <vt:lpstr>获得其它隐含对象</vt:lpstr>
      <vt:lpstr>示例</vt:lpstr>
      <vt:lpstr>实现转发跳转或包含</vt:lpstr>
      <vt:lpstr>示例</vt:lpstr>
      <vt:lpstr>PowerPoint 演示文稿</vt:lpstr>
      <vt:lpstr>示例</vt:lpstr>
      <vt:lpstr>config隐含对象</vt:lpstr>
      <vt:lpstr>示例</vt:lpstr>
      <vt:lpstr>getInitParameter()</vt:lpstr>
      <vt:lpstr>getInitParameterNames()</vt:lpstr>
      <vt:lpstr>Exception隐含对象</vt:lpstr>
      <vt:lpstr>PowerPoint 演示文稿</vt:lpstr>
      <vt:lpstr>示例</vt:lpstr>
      <vt:lpstr>Page隐含对象</vt:lpstr>
      <vt:lpstr>Page对象的方法</vt:lpstr>
      <vt:lpstr>示例</vt:lpstr>
      <vt:lpstr>PowerPoint 演示文稿</vt:lpstr>
    </vt:vector>
  </TitlesOfParts>
  <Company>jju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Web程序设计</dc:title>
  <dc:subject>第4篇 Servlet编程与JSP技术</dc:subject>
  <dc:creator>章毅</dc:creator>
  <cp:keywords>Java Web</cp:keywords>
  <cp:lastModifiedBy>yy</cp:lastModifiedBy>
  <cp:revision>500</cp:revision>
  <cp:lastPrinted>1601-01-01T00:00:00Z</cp:lastPrinted>
  <dcterms:created xsi:type="dcterms:W3CDTF">2010-11-08T01:20:22Z</dcterms:created>
  <dcterms:modified xsi:type="dcterms:W3CDTF">2018-12-03T02:18:49Z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TC010596892052</vt:lpwstr>
  </property>
</Properties>
</file>